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906" r:id="rId2"/>
    <p:sldId id="908" r:id="rId3"/>
    <p:sldId id="910" r:id="rId4"/>
    <p:sldId id="907" r:id="rId5"/>
    <p:sldId id="916" r:id="rId6"/>
    <p:sldId id="911" r:id="rId7"/>
    <p:sldId id="912" r:id="rId8"/>
    <p:sldId id="750" r:id="rId9"/>
    <p:sldId id="749" r:id="rId10"/>
    <p:sldId id="730" r:id="rId11"/>
    <p:sldId id="887" r:id="rId12"/>
    <p:sldId id="723" r:id="rId13"/>
    <p:sldId id="727" r:id="rId14"/>
    <p:sldId id="751" r:id="rId15"/>
    <p:sldId id="725" r:id="rId16"/>
    <p:sldId id="893" r:id="rId17"/>
    <p:sldId id="913" r:id="rId18"/>
    <p:sldId id="915" r:id="rId19"/>
    <p:sldId id="914" r:id="rId20"/>
    <p:sldId id="724" r:id="rId21"/>
    <p:sldId id="733" r:id="rId22"/>
    <p:sldId id="710" r:id="rId23"/>
    <p:sldId id="894" r:id="rId24"/>
    <p:sldId id="729" r:id="rId25"/>
    <p:sldId id="731" r:id="rId26"/>
    <p:sldId id="732" r:id="rId27"/>
    <p:sldId id="752" r:id="rId28"/>
    <p:sldId id="74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5E2"/>
    <a:srgbClr val="9933FF"/>
    <a:srgbClr val="3961A7"/>
    <a:srgbClr val="3B65A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19013E-D1F9-4878-BEF7-146A05D10209}" v="2" dt="2026-02-02T12:48:11.6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11" autoAdjust="0"/>
    <p:restoredTop sz="94533" autoAdjust="0"/>
  </p:normalViewPr>
  <p:slideViewPr>
    <p:cSldViewPr snapToGrid="0">
      <p:cViewPr varScale="1">
        <p:scale>
          <a:sx n="72" d="100"/>
          <a:sy n="72" d="100"/>
        </p:scale>
        <p:origin x="81" y="150"/>
      </p:cViewPr>
      <p:guideLst/>
    </p:cSldViewPr>
  </p:slideViewPr>
  <p:outlineViewPr>
    <p:cViewPr>
      <p:scale>
        <a:sx n="33" d="100"/>
        <a:sy n="33" d="100"/>
      </p:scale>
      <p:origin x="0" y="-6456"/>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redo custSel addSld delSld modSld sldOrd">
      <pc:chgData name="James Williams" userId="c957a50b-491f-4d94-b4bc-52aca3e2340d" providerId="ADAL" clId="{24AD1EBB-B856-443B-9200-42FCDD6529A9}" dt="2026-02-02T12:49:34.666" v="2936" actId="2696"/>
      <pc:docMkLst>
        <pc:docMk/>
      </pc:docMkLst>
      <pc:sldChg chg="add">
        <pc:chgData name="James Williams" userId="c957a50b-491f-4d94-b4bc-52aca3e2340d" providerId="ADAL" clId="{24AD1EBB-B856-443B-9200-42FCDD6529A9}" dt="2026-01-12T16:12:07.795" v="2871"/>
        <pc:sldMkLst>
          <pc:docMk/>
          <pc:sldMk cId="1956145013" sldId="710"/>
        </pc:sldMkLst>
      </pc:sldChg>
      <pc:sldChg chg="add">
        <pc:chgData name="James Williams" userId="c957a50b-491f-4d94-b4bc-52aca3e2340d" providerId="ADAL" clId="{24AD1EBB-B856-443B-9200-42FCDD6529A9}" dt="2026-01-12T12:19:28.736" v="1861"/>
        <pc:sldMkLst>
          <pc:docMk/>
          <pc:sldMk cId="3260654237" sldId="723"/>
        </pc:sldMkLst>
      </pc:sldChg>
      <pc:sldChg chg="add">
        <pc:chgData name="James Williams" userId="c957a50b-491f-4d94-b4bc-52aca3e2340d" providerId="ADAL" clId="{24AD1EBB-B856-443B-9200-42FCDD6529A9}" dt="2026-01-12T16:12:07.795" v="2871"/>
        <pc:sldMkLst>
          <pc:docMk/>
          <pc:sldMk cId="2084572977" sldId="724"/>
        </pc:sldMkLst>
      </pc:sldChg>
      <pc:sldChg chg="delSp modSp add mod setBg delDesignElem">
        <pc:chgData name="James Williams" userId="c957a50b-491f-4d94-b4bc-52aca3e2340d" providerId="ADAL" clId="{24AD1EBB-B856-443B-9200-42FCDD6529A9}" dt="2026-01-20T15:45:45.826" v="2889" actId="20577"/>
        <pc:sldMkLst>
          <pc:docMk/>
          <pc:sldMk cId="1818959865" sldId="725"/>
        </pc:sldMkLst>
        <pc:spChg chg="mod">
          <ac:chgData name="James Williams" userId="c957a50b-491f-4d94-b4bc-52aca3e2340d" providerId="ADAL" clId="{24AD1EBB-B856-443B-9200-42FCDD6529A9}" dt="2026-01-20T15:45:45.826" v="2889" actId="20577"/>
          <ac:spMkLst>
            <pc:docMk/>
            <pc:sldMk cId="1818959865" sldId="725"/>
            <ac:spMk id="4" creationId="{315499B9-6669-3CD6-8652-93BF273BE6D8}"/>
          </ac:spMkLst>
        </pc:spChg>
      </pc:sldChg>
      <pc:sldChg chg="modSp add mod">
        <pc:chgData name="James Williams" userId="c957a50b-491f-4d94-b4bc-52aca3e2340d" providerId="ADAL" clId="{24AD1EBB-B856-443B-9200-42FCDD6529A9}" dt="2026-01-12T14:17:31.983" v="2626" actId="1076"/>
        <pc:sldMkLst>
          <pc:docMk/>
          <pc:sldMk cId="2942795568" sldId="730"/>
        </pc:sldMkLst>
        <pc:spChg chg="mod">
          <ac:chgData name="James Williams" userId="c957a50b-491f-4d94-b4bc-52aca3e2340d" providerId="ADAL" clId="{24AD1EBB-B856-443B-9200-42FCDD6529A9}" dt="2026-01-12T14:16:58.464" v="2593" actId="20577"/>
          <ac:spMkLst>
            <pc:docMk/>
            <pc:sldMk cId="2942795568" sldId="730"/>
            <ac:spMk id="4" creationId="{315499B9-6669-3CD6-8652-93BF273BE6D8}"/>
          </ac:spMkLst>
        </pc:spChg>
        <pc:spChg chg="mod ord">
          <ac:chgData name="James Williams" userId="c957a50b-491f-4d94-b4bc-52aca3e2340d" providerId="ADAL" clId="{24AD1EBB-B856-443B-9200-42FCDD6529A9}" dt="2026-01-12T14:17:31.983" v="2626" actId="1076"/>
          <ac:spMkLst>
            <pc:docMk/>
            <pc:sldMk cId="2942795568" sldId="730"/>
            <ac:spMk id="7" creationId="{F7A2D2E8-FA1B-25C6-052A-83B4F23B5912}"/>
          </ac:spMkLst>
        </pc:spChg>
      </pc:sldChg>
      <pc:sldChg chg="add">
        <pc:chgData name="James Williams" userId="c957a50b-491f-4d94-b4bc-52aca3e2340d" providerId="ADAL" clId="{24AD1EBB-B856-443B-9200-42FCDD6529A9}" dt="2026-01-12T16:12:07.795" v="2871"/>
        <pc:sldMkLst>
          <pc:docMk/>
          <pc:sldMk cId="1609849683" sldId="733"/>
        </pc:sldMkLst>
      </pc:sldChg>
      <pc:sldChg chg="modSp add mod">
        <pc:chgData name="James Williams" userId="c957a50b-491f-4d94-b4bc-52aca3e2340d" providerId="ADAL" clId="{24AD1EBB-B856-443B-9200-42FCDD6529A9}" dt="2026-01-12T16:14:38.012" v="2886" actId="1076"/>
        <pc:sldMkLst>
          <pc:docMk/>
          <pc:sldMk cId="1111998445" sldId="745"/>
        </pc:sldMkLst>
        <pc:spChg chg="mod">
          <ac:chgData name="James Williams" userId="c957a50b-491f-4d94-b4bc-52aca3e2340d" providerId="ADAL" clId="{24AD1EBB-B856-443B-9200-42FCDD6529A9}" dt="2026-01-12T16:14:03.831" v="2877" actId="1076"/>
          <ac:spMkLst>
            <pc:docMk/>
            <pc:sldMk cId="1111998445" sldId="745"/>
            <ac:spMk id="4" creationId="{315499B9-6669-3CD6-8652-93BF273BE6D8}"/>
          </ac:spMkLst>
        </pc:spChg>
        <pc:spChg chg="mod">
          <ac:chgData name="James Williams" userId="c957a50b-491f-4d94-b4bc-52aca3e2340d" providerId="ADAL" clId="{24AD1EBB-B856-443B-9200-42FCDD6529A9}" dt="2026-01-12T16:14:38.012" v="2886" actId="1076"/>
          <ac:spMkLst>
            <pc:docMk/>
            <pc:sldMk cId="1111998445" sldId="745"/>
            <ac:spMk id="5" creationId="{2A460948-63CE-0F1E-8348-49D68ADB3BC1}"/>
          </ac:spMkLst>
        </pc:spChg>
      </pc:sldChg>
      <pc:sldChg chg="add">
        <pc:chgData name="James Williams" userId="c957a50b-491f-4d94-b4bc-52aca3e2340d" providerId="ADAL" clId="{24AD1EBB-B856-443B-9200-42FCDD6529A9}" dt="2026-01-12T12:19:28.736" v="1861"/>
        <pc:sldMkLst>
          <pc:docMk/>
          <pc:sldMk cId="3101174616" sldId="749"/>
        </pc:sldMkLst>
      </pc:sldChg>
      <pc:sldChg chg="add del">
        <pc:chgData name="James Williams" userId="c957a50b-491f-4d94-b4bc-52aca3e2340d" providerId="ADAL" clId="{24AD1EBB-B856-443B-9200-42FCDD6529A9}" dt="2026-01-12T14:16:52.332" v="2592" actId="2696"/>
        <pc:sldMkLst>
          <pc:docMk/>
          <pc:sldMk cId="1282388592" sldId="750"/>
        </pc:sldMkLst>
      </pc:sldChg>
      <pc:sldChg chg="add ord">
        <pc:chgData name="James Williams" userId="c957a50b-491f-4d94-b4bc-52aca3e2340d" providerId="ADAL" clId="{24AD1EBB-B856-443B-9200-42FCDD6529A9}" dt="2026-01-12T14:19:05.137" v="2639"/>
        <pc:sldMkLst>
          <pc:docMk/>
          <pc:sldMk cId="2386126772" sldId="887"/>
        </pc:sldMkLst>
      </pc:sldChg>
      <pc:sldChg chg="addSp delSp add del setBg delDesignElem">
        <pc:chgData name="James Williams" userId="c957a50b-491f-4d94-b4bc-52aca3e2340d" providerId="ADAL" clId="{24AD1EBB-B856-443B-9200-42FCDD6529A9}" dt="2026-01-12T16:13:25.306" v="2875"/>
        <pc:sldMkLst>
          <pc:docMk/>
          <pc:sldMk cId="502355737" sldId="894"/>
        </pc:sldMkLst>
        <pc:spChg chg="add del">
          <ac:chgData name="James Williams" userId="c957a50b-491f-4d94-b4bc-52aca3e2340d" providerId="ADAL" clId="{24AD1EBB-B856-443B-9200-42FCDD6529A9}" dt="2026-01-12T16:13:22.812" v="2874"/>
          <ac:spMkLst>
            <pc:docMk/>
            <pc:sldMk cId="502355737" sldId="894"/>
            <ac:spMk id="8" creationId="{3B0F4153-5AA4-9D76-B686-C6D55EA36D45}"/>
          </ac:spMkLst>
        </pc:spChg>
        <pc:spChg chg="add del">
          <ac:chgData name="James Williams" userId="c957a50b-491f-4d94-b4bc-52aca3e2340d" providerId="ADAL" clId="{24AD1EBB-B856-443B-9200-42FCDD6529A9}" dt="2026-01-12T16:13:22.812" v="2874"/>
          <ac:spMkLst>
            <pc:docMk/>
            <pc:sldMk cId="502355737" sldId="894"/>
            <ac:spMk id="10" creationId="{9C1EE409-711B-8361-5C39-CCE7DE7F6651}"/>
          </ac:spMkLst>
        </pc:spChg>
        <pc:spChg chg="add del">
          <ac:chgData name="James Williams" userId="c957a50b-491f-4d94-b4bc-52aca3e2340d" providerId="ADAL" clId="{24AD1EBB-B856-443B-9200-42FCDD6529A9}" dt="2026-01-12T16:13:22.812" v="2874"/>
          <ac:spMkLst>
            <pc:docMk/>
            <pc:sldMk cId="502355737" sldId="894"/>
            <ac:spMk id="12" creationId="{05AB6D02-5C6F-6AE6-2DF3-431AF5858CCD}"/>
          </ac:spMkLst>
        </pc:spChg>
        <pc:spChg chg="add del">
          <ac:chgData name="James Williams" userId="c957a50b-491f-4d94-b4bc-52aca3e2340d" providerId="ADAL" clId="{24AD1EBB-B856-443B-9200-42FCDD6529A9}" dt="2026-01-12T16:13:22.812" v="2874"/>
          <ac:spMkLst>
            <pc:docMk/>
            <pc:sldMk cId="502355737" sldId="894"/>
            <ac:spMk id="14" creationId="{140EAB2D-4A99-5114-9B1F-2EEBAA9858C7}"/>
          </ac:spMkLst>
        </pc:spChg>
        <pc:spChg chg="add del">
          <ac:chgData name="James Williams" userId="c957a50b-491f-4d94-b4bc-52aca3e2340d" providerId="ADAL" clId="{24AD1EBB-B856-443B-9200-42FCDD6529A9}" dt="2026-01-12T16:13:22.812" v="2874"/>
          <ac:spMkLst>
            <pc:docMk/>
            <pc:sldMk cId="502355737" sldId="894"/>
            <ac:spMk id="16" creationId="{BFD7135F-74DD-9718-E722-7DC1D29176D5}"/>
          </ac:spMkLst>
        </pc:spChg>
      </pc:sldChg>
      <pc:sldChg chg="addSp delSp modSp new mod ord setBg addAnim delAnim">
        <pc:chgData name="James Williams" userId="c957a50b-491f-4d94-b4bc-52aca3e2340d" providerId="ADAL" clId="{24AD1EBB-B856-443B-9200-42FCDD6529A9}" dt="2026-01-12T12:40:25.030" v="1910" actId="403"/>
        <pc:sldMkLst>
          <pc:docMk/>
          <pc:sldMk cId="3320538820" sldId="906"/>
        </pc:sldMkLst>
        <pc:spChg chg="mod">
          <ac:chgData name="James Williams" userId="c957a50b-491f-4d94-b4bc-52aca3e2340d" providerId="ADAL" clId="{24AD1EBB-B856-443B-9200-42FCDD6529A9}" dt="2026-01-12T12:40:25.030" v="1910" actId="403"/>
          <ac:spMkLst>
            <pc:docMk/>
            <pc:sldMk cId="3320538820" sldId="906"/>
            <ac:spMk id="2" creationId="{1DB40B88-90AD-7C02-7F69-E5E9F56C4E0C}"/>
          </ac:spMkLst>
        </pc:spChg>
        <pc:spChg chg="mod">
          <ac:chgData name="James Williams" userId="c957a50b-491f-4d94-b4bc-52aca3e2340d" providerId="ADAL" clId="{24AD1EBB-B856-443B-9200-42FCDD6529A9}" dt="2026-01-12T12:40:17.388" v="1909" actId="20577"/>
          <ac:spMkLst>
            <pc:docMk/>
            <pc:sldMk cId="3320538820" sldId="906"/>
            <ac:spMk id="3" creationId="{696184C5-B8C2-A8CA-6D3D-8847A5256F14}"/>
          </ac:spMkLst>
        </pc:spChg>
        <pc:spChg chg="add">
          <ac:chgData name="James Williams" userId="c957a50b-491f-4d94-b4bc-52aca3e2340d" providerId="ADAL" clId="{24AD1EBB-B856-443B-9200-42FCDD6529A9}" dt="2026-01-12T12:39:41.864" v="1885" actId="26606"/>
          <ac:spMkLst>
            <pc:docMk/>
            <pc:sldMk cId="3320538820" sldId="906"/>
            <ac:spMk id="21" creationId="{1EADCAF8-8823-4E89-8612-21029831A4B2}"/>
          </ac:spMkLst>
        </pc:spChg>
        <pc:spChg chg="add">
          <ac:chgData name="James Williams" userId="c957a50b-491f-4d94-b4bc-52aca3e2340d" providerId="ADAL" clId="{24AD1EBB-B856-443B-9200-42FCDD6529A9}" dt="2026-01-12T12:39:41.864" v="1885" actId="26606"/>
          <ac:spMkLst>
            <pc:docMk/>
            <pc:sldMk cId="3320538820" sldId="906"/>
            <ac:spMk id="22" creationId="{28CA07B2-0819-4B62-9425-7A52BBDD7070}"/>
          </ac:spMkLst>
        </pc:spChg>
        <pc:grpChg chg="add">
          <ac:chgData name="James Williams" userId="c957a50b-491f-4d94-b4bc-52aca3e2340d" providerId="ADAL" clId="{24AD1EBB-B856-443B-9200-42FCDD6529A9}" dt="2026-01-12T12:39:41.864" v="1885" actId="26606"/>
          <ac:grpSpMkLst>
            <pc:docMk/>
            <pc:sldMk cId="3320538820" sldId="906"/>
            <ac:grpSpMk id="23" creationId="{DA02BEE4-A5D4-40AF-882D-49D34B086FFF}"/>
          </ac:grpSpMkLst>
        </pc:grpChg>
      </pc:sldChg>
      <pc:sldChg chg="addSp modSp new mod">
        <pc:chgData name="James Williams" userId="c957a50b-491f-4d94-b4bc-52aca3e2340d" providerId="ADAL" clId="{24AD1EBB-B856-443B-9200-42FCDD6529A9}" dt="2026-01-12T13:59:15.312" v="2220" actId="20577"/>
        <pc:sldMkLst>
          <pc:docMk/>
          <pc:sldMk cId="1112192031" sldId="907"/>
        </pc:sldMkLst>
        <pc:spChg chg="add mod ord">
          <ac:chgData name="James Williams" userId="c957a50b-491f-4d94-b4bc-52aca3e2340d" providerId="ADAL" clId="{24AD1EBB-B856-443B-9200-42FCDD6529A9}" dt="2026-01-12T13:59:15.312" v="2220" actId="20577"/>
          <ac:spMkLst>
            <pc:docMk/>
            <pc:sldMk cId="1112192031" sldId="907"/>
            <ac:spMk id="2" creationId="{1D0E1DF3-A2E5-2543-EEE1-1DB25507DA94}"/>
          </ac:spMkLst>
        </pc:spChg>
        <pc:spChg chg="add mod">
          <ac:chgData name="James Williams" userId="c957a50b-491f-4d94-b4bc-52aca3e2340d" providerId="ADAL" clId="{24AD1EBB-B856-443B-9200-42FCDD6529A9}" dt="2026-01-12T13:59:08.390" v="2218" actId="14100"/>
          <ac:spMkLst>
            <pc:docMk/>
            <pc:sldMk cId="1112192031" sldId="907"/>
            <ac:spMk id="3" creationId="{BA37187B-47EC-9F11-34FB-2EFAF423AE8A}"/>
          </ac:spMkLst>
        </pc:spChg>
        <pc:picChg chg="add mod">
          <ac:chgData name="James Williams" userId="c957a50b-491f-4d94-b4bc-52aca3e2340d" providerId="ADAL" clId="{24AD1EBB-B856-443B-9200-42FCDD6529A9}" dt="2026-01-12T13:56:12.674" v="2163" actId="1076"/>
          <ac:picMkLst>
            <pc:docMk/>
            <pc:sldMk cId="1112192031" sldId="907"/>
            <ac:picMk id="4" creationId="{0C5A3008-6A50-04E2-3140-2F9A1B1C4D3F}"/>
          </ac:picMkLst>
        </pc:picChg>
      </pc:sldChg>
      <pc:sldChg chg="delSp modSp add mod ord">
        <pc:chgData name="James Williams" userId="c957a50b-491f-4d94-b4bc-52aca3e2340d" providerId="ADAL" clId="{24AD1EBB-B856-443B-9200-42FCDD6529A9}" dt="2026-01-12T14:06:50.824" v="2271" actId="1076"/>
        <pc:sldMkLst>
          <pc:docMk/>
          <pc:sldMk cId="3529750934" sldId="908"/>
        </pc:sldMkLst>
        <pc:spChg chg="mod">
          <ac:chgData name="James Williams" userId="c957a50b-491f-4d94-b4bc-52aca3e2340d" providerId="ADAL" clId="{24AD1EBB-B856-443B-9200-42FCDD6529A9}" dt="2026-01-12T13:59:50.336" v="2232" actId="20577"/>
          <ac:spMkLst>
            <pc:docMk/>
            <pc:sldMk cId="3529750934" sldId="908"/>
            <ac:spMk id="2" creationId="{75B470B6-AC61-6E5D-6B8F-3E430264B0E5}"/>
          </ac:spMkLst>
        </pc:spChg>
        <pc:spChg chg="mod">
          <ac:chgData name="James Williams" userId="c957a50b-491f-4d94-b4bc-52aca3e2340d" providerId="ADAL" clId="{24AD1EBB-B856-443B-9200-42FCDD6529A9}" dt="2026-01-12T14:06:50.824" v="2271" actId="1076"/>
          <ac:spMkLst>
            <pc:docMk/>
            <pc:sldMk cId="3529750934" sldId="908"/>
            <ac:spMk id="4" creationId="{BB28C07B-0F04-BBB2-7FC1-CE9D36AF1F6A}"/>
          </ac:spMkLst>
        </pc:spChg>
      </pc:sldChg>
      <pc:sldChg chg="addSp delSp modSp add del mod">
        <pc:chgData name="James Williams" userId="c957a50b-491f-4d94-b4bc-52aca3e2340d" providerId="ADAL" clId="{24AD1EBB-B856-443B-9200-42FCDD6529A9}" dt="2026-02-02T12:49:34.666" v="2936" actId="2696"/>
        <pc:sldMkLst>
          <pc:docMk/>
          <pc:sldMk cId="1237513672" sldId="909"/>
        </pc:sldMkLst>
        <pc:spChg chg="mod">
          <ac:chgData name="James Williams" userId="c957a50b-491f-4d94-b4bc-52aca3e2340d" providerId="ADAL" clId="{24AD1EBB-B856-443B-9200-42FCDD6529A9}" dt="2026-01-12T14:08:59.383" v="2447" actId="20577"/>
          <ac:spMkLst>
            <pc:docMk/>
            <pc:sldMk cId="1237513672" sldId="909"/>
            <ac:spMk id="2" creationId="{B0BD8F6B-C34B-DDFE-0E37-5BEF4F1C1790}"/>
          </ac:spMkLst>
        </pc:spChg>
        <pc:spChg chg="add del mod">
          <ac:chgData name="James Williams" userId="c957a50b-491f-4d94-b4bc-52aca3e2340d" providerId="ADAL" clId="{24AD1EBB-B856-443B-9200-42FCDD6529A9}" dt="2026-01-12T14:09:03.614" v="2451" actId="20577"/>
          <ac:spMkLst>
            <pc:docMk/>
            <pc:sldMk cId="1237513672" sldId="909"/>
            <ac:spMk id="4" creationId="{ABB2E475-3388-ECEA-C83A-48505A96A9D8}"/>
          </ac:spMkLst>
        </pc:spChg>
        <pc:graphicFrameChg chg="add mod modGraphic">
          <ac:chgData name="James Williams" userId="c957a50b-491f-4d94-b4bc-52aca3e2340d" providerId="ADAL" clId="{24AD1EBB-B856-443B-9200-42FCDD6529A9}" dt="2026-02-02T12:49:23.373" v="2935" actId="14100"/>
          <ac:graphicFrameMkLst>
            <pc:docMk/>
            <pc:sldMk cId="1237513672" sldId="909"/>
            <ac:graphicFrameMk id="7" creationId="{365E793F-F3EA-486C-99E1-2ADDF96C727B}"/>
          </ac:graphicFrameMkLst>
        </pc:graphicFrameChg>
      </pc:sldChg>
      <pc:sldChg chg="addSp modSp new mod">
        <pc:chgData name="James Williams" userId="c957a50b-491f-4d94-b4bc-52aca3e2340d" providerId="ADAL" clId="{24AD1EBB-B856-443B-9200-42FCDD6529A9}" dt="2026-01-12T14:10:14.429" v="2469" actId="20577"/>
        <pc:sldMkLst>
          <pc:docMk/>
          <pc:sldMk cId="2717716061" sldId="910"/>
        </pc:sldMkLst>
        <pc:spChg chg="add mod">
          <ac:chgData name="James Williams" userId="c957a50b-491f-4d94-b4bc-52aca3e2340d" providerId="ADAL" clId="{24AD1EBB-B856-443B-9200-42FCDD6529A9}" dt="2026-01-12T14:10:14.429" v="2469" actId="20577"/>
          <ac:spMkLst>
            <pc:docMk/>
            <pc:sldMk cId="2717716061" sldId="910"/>
            <ac:spMk id="2" creationId="{0FA7309F-7229-96E3-2662-1D6094568D65}"/>
          </ac:spMkLst>
        </pc:spChg>
        <pc:spChg chg="add mod">
          <ac:chgData name="James Williams" userId="c957a50b-491f-4d94-b4bc-52aca3e2340d" providerId="ADAL" clId="{24AD1EBB-B856-443B-9200-42FCDD6529A9}" dt="2026-01-12T14:10:02.111" v="2466" actId="1076"/>
          <ac:spMkLst>
            <pc:docMk/>
            <pc:sldMk cId="2717716061" sldId="910"/>
            <ac:spMk id="3" creationId="{FB6D4895-C1E6-9566-C4E5-EC826D8A80AA}"/>
          </ac:spMkLst>
        </pc:spChg>
        <pc:graphicFrameChg chg="add mod">
          <ac:chgData name="James Williams" userId="c957a50b-491f-4d94-b4bc-52aca3e2340d" providerId="ADAL" clId="{24AD1EBB-B856-443B-9200-42FCDD6529A9}" dt="2026-01-12T14:10:06.439" v="2467" actId="1076"/>
          <ac:graphicFrameMkLst>
            <pc:docMk/>
            <pc:sldMk cId="2717716061" sldId="910"/>
            <ac:graphicFrameMk id="4" creationId="{4F990A3D-F187-1CE1-3E30-1DBE00F4BD74}"/>
          </ac:graphicFrameMkLst>
        </pc:graphicFrameChg>
      </pc:sldChg>
      <pc:sldChg chg="delSp modSp add mod">
        <pc:chgData name="James Williams" userId="c957a50b-491f-4d94-b4bc-52aca3e2340d" providerId="ADAL" clId="{24AD1EBB-B856-443B-9200-42FCDD6529A9}" dt="2026-01-12T14:12:14.883" v="2495" actId="1076"/>
        <pc:sldMkLst>
          <pc:docMk/>
          <pc:sldMk cId="1286280735" sldId="911"/>
        </pc:sldMkLst>
        <pc:spChg chg="mod">
          <ac:chgData name="James Williams" userId="c957a50b-491f-4d94-b4bc-52aca3e2340d" providerId="ADAL" clId="{24AD1EBB-B856-443B-9200-42FCDD6529A9}" dt="2026-01-12T14:12:14.883" v="2495" actId="1076"/>
          <ac:spMkLst>
            <pc:docMk/>
            <pc:sldMk cId="1286280735" sldId="911"/>
            <ac:spMk id="2" creationId="{FB14CC09-6E97-3D29-0923-A960AE5ADE3A}"/>
          </ac:spMkLst>
        </pc:spChg>
        <pc:spChg chg="mod">
          <ac:chgData name="James Williams" userId="c957a50b-491f-4d94-b4bc-52aca3e2340d" providerId="ADAL" clId="{24AD1EBB-B856-443B-9200-42FCDD6529A9}" dt="2026-01-12T14:12:11.688" v="2493" actId="242"/>
          <ac:spMkLst>
            <pc:docMk/>
            <pc:sldMk cId="1286280735" sldId="911"/>
            <ac:spMk id="3" creationId="{3DE1348B-B549-4184-DCB7-3127795394B9}"/>
          </ac:spMkLst>
        </pc:spChg>
      </pc:sldChg>
      <pc:sldChg chg="modSp add mod">
        <pc:chgData name="James Williams" userId="c957a50b-491f-4d94-b4bc-52aca3e2340d" providerId="ADAL" clId="{24AD1EBB-B856-443B-9200-42FCDD6529A9}" dt="2026-01-12T14:16:32.715" v="2590" actId="1076"/>
        <pc:sldMkLst>
          <pc:docMk/>
          <pc:sldMk cId="3835530325" sldId="912"/>
        </pc:sldMkLst>
        <pc:spChg chg="mod">
          <ac:chgData name="James Williams" userId="c957a50b-491f-4d94-b4bc-52aca3e2340d" providerId="ADAL" clId="{24AD1EBB-B856-443B-9200-42FCDD6529A9}" dt="2026-01-12T14:16:32.715" v="2590" actId="1076"/>
          <ac:spMkLst>
            <pc:docMk/>
            <pc:sldMk cId="3835530325" sldId="912"/>
            <ac:spMk id="2" creationId="{29DF6FF5-DD1D-DF84-0091-320B2C176725}"/>
          </ac:spMkLst>
        </pc:spChg>
        <pc:spChg chg="mod">
          <ac:chgData name="James Williams" userId="c957a50b-491f-4d94-b4bc-52aca3e2340d" providerId="ADAL" clId="{24AD1EBB-B856-443B-9200-42FCDD6529A9}" dt="2026-01-12T14:12:45.882" v="2507" actId="20577"/>
          <ac:spMkLst>
            <pc:docMk/>
            <pc:sldMk cId="3835530325" sldId="912"/>
            <ac:spMk id="3" creationId="{C648434E-461E-8C19-25FC-5B9E1647606A}"/>
          </ac:spMkLst>
        </pc:spChg>
      </pc:sldChg>
      <pc:sldChg chg="modSp add mod">
        <pc:chgData name="James Williams" userId="c957a50b-491f-4d94-b4bc-52aca3e2340d" providerId="ADAL" clId="{24AD1EBB-B856-443B-9200-42FCDD6529A9}" dt="2026-01-12T15:53:01.539" v="2693"/>
        <pc:sldMkLst>
          <pc:docMk/>
          <pc:sldMk cId="3370614222" sldId="913"/>
        </pc:sldMkLst>
        <pc:spChg chg="mod">
          <ac:chgData name="James Williams" userId="c957a50b-491f-4d94-b4bc-52aca3e2340d" providerId="ADAL" clId="{24AD1EBB-B856-443B-9200-42FCDD6529A9}" dt="2026-01-12T15:53:01.539" v="2693"/>
          <ac:spMkLst>
            <pc:docMk/>
            <pc:sldMk cId="3370614222" sldId="913"/>
            <ac:spMk id="4" creationId="{E6F2CB3F-F642-DE2E-2FE9-D590F1FF6900}"/>
          </ac:spMkLst>
        </pc:spChg>
        <pc:spChg chg="mod">
          <ac:chgData name="James Williams" userId="c957a50b-491f-4d94-b4bc-52aca3e2340d" providerId="ADAL" clId="{24AD1EBB-B856-443B-9200-42FCDD6529A9}" dt="2026-01-12T15:52:36.971" v="2686" actId="403"/>
          <ac:spMkLst>
            <pc:docMk/>
            <pc:sldMk cId="3370614222" sldId="913"/>
            <ac:spMk id="7" creationId="{6EA5A42E-ECCE-8D05-FFA1-1981241EA35A}"/>
          </ac:spMkLst>
        </pc:spChg>
      </pc:sldChg>
      <pc:sldChg chg="addSp delSp modSp new mod">
        <pc:chgData name="James Williams" userId="c957a50b-491f-4d94-b4bc-52aca3e2340d" providerId="ADAL" clId="{24AD1EBB-B856-443B-9200-42FCDD6529A9}" dt="2026-01-12T16:00:58.668" v="2815" actId="1076"/>
        <pc:sldMkLst>
          <pc:docMk/>
          <pc:sldMk cId="4181766958" sldId="914"/>
        </pc:sldMkLst>
        <pc:spChg chg="add mod">
          <ac:chgData name="James Williams" userId="c957a50b-491f-4d94-b4bc-52aca3e2340d" providerId="ADAL" clId="{24AD1EBB-B856-443B-9200-42FCDD6529A9}" dt="2026-01-12T15:56:18.327" v="2749" actId="20577"/>
          <ac:spMkLst>
            <pc:docMk/>
            <pc:sldMk cId="4181766958" sldId="914"/>
            <ac:spMk id="2" creationId="{B20D6E4A-570A-CD80-AFB4-30AA9F8B8279}"/>
          </ac:spMkLst>
        </pc:spChg>
        <pc:spChg chg="add mod">
          <ac:chgData name="James Williams" userId="c957a50b-491f-4d94-b4bc-52aca3e2340d" providerId="ADAL" clId="{24AD1EBB-B856-443B-9200-42FCDD6529A9}" dt="2026-01-12T16:00:18.260" v="2805" actId="13926"/>
          <ac:spMkLst>
            <pc:docMk/>
            <pc:sldMk cId="4181766958" sldId="914"/>
            <ac:spMk id="3" creationId="{4D343A65-56B9-62EE-94DB-A3AF20D0893E}"/>
          </ac:spMkLst>
        </pc:spChg>
        <pc:spChg chg="add mod">
          <ac:chgData name="James Williams" userId="c957a50b-491f-4d94-b4bc-52aca3e2340d" providerId="ADAL" clId="{24AD1EBB-B856-443B-9200-42FCDD6529A9}" dt="2026-01-12T16:00:58.668" v="2815" actId="1076"/>
          <ac:spMkLst>
            <pc:docMk/>
            <pc:sldMk cId="4181766958" sldId="914"/>
            <ac:spMk id="6" creationId="{D141308E-373D-1698-0B85-A7B16AB283C2}"/>
          </ac:spMkLst>
        </pc:spChg>
      </pc:sldChg>
      <pc:sldChg chg="add ord">
        <pc:chgData name="James Williams" userId="c957a50b-491f-4d94-b4bc-52aca3e2340d" providerId="ADAL" clId="{24AD1EBB-B856-443B-9200-42FCDD6529A9}" dt="2026-01-12T16:10:22.186" v="2870"/>
        <pc:sldMkLst>
          <pc:docMk/>
          <pc:sldMk cId="2277822303" sldId="915"/>
        </pc:sldMkLst>
      </pc:sldChg>
      <pc:sldChg chg="modSp add mod">
        <pc:chgData name="James Williams" userId="c957a50b-491f-4d94-b4bc-52aca3e2340d" providerId="ADAL" clId="{24AD1EBB-B856-443B-9200-42FCDD6529A9}" dt="2026-02-02T12:49:13.186" v="2933" actId="20577"/>
        <pc:sldMkLst>
          <pc:docMk/>
          <pc:sldMk cId="1157318627" sldId="916"/>
        </pc:sldMkLst>
        <pc:spChg chg="mod">
          <ac:chgData name="James Williams" userId="c957a50b-491f-4d94-b4bc-52aca3e2340d" providerId="ADAL" clId="{24AD1EBB-B856-443B-9200-42FCDD6529A9}" dt="2026-02-02T12:49:13.186" v="2933" actId="20577"/>
          <ac:spMkLst>
            <pc:docMk/>
            <pc:sldMk cId="1157318627" sldId="916"/>
            <ac:spMk id="2" creationId="{4FD55628-79BB-C6A2-C91C-DA4CC41899E6}"/>
          </ac:spMkLst>
        </pc:spChg>
        <pc:spChg chg="mod">
          <ac:chgData name="James Williams" userId="c957a50b-491f-4d94-b4bc-52aca3e2340d" providerId="ADAL" clId="{24AD1EBB-B856-443B-9200-42FCDD6529A9}" dt="2026-02-02T12:48:37.008" v="2928" actId="20577"/>
          <ac:spMkLst>
            <pc:docMk/>
            <pc:sldMk cId="1157318627" sldId="916"/>
            <ac:spMk id="3" creationId="{B6DE6EC8-5A98-87ED-FE2D-C1BFC1B8148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02/02/2026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CC6248-CF56-9C45-998B-3B0AFE1677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596CF2-2B88-A014-D08E-0076D294DB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D63717-AB45-A9A5-5F61-C7E8A40BD47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5B0320C-F44A-E07D-13AF-661C1C862C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67869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63027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5066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79442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C7A925-F07C-EF39-B4CD-8A1CDC5D4D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E9309B-2CA7-ED92-8CEC-AE11B27B95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FB9BBB-AC73-06FC-062E-7E830A0BF7A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ECCC193-E37D-2B7D-503C-54A87211460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54519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99697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766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2496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08451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81B296-2E41-69F3-A724-9EEA58CE86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51D197-8BDB-EED6-C8F2-70A36CE4EF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7C11C5-DFFC-6166-4D37-C29542592D0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B1BC8BC-547C-26D5-AEA6-90F31DCEECD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47448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96A57B-AFFC-0D71-41BF-FC762D618A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8B7F04-4981-663A-5D5B-776B2E8C40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1B0965-E145-9E97-5327-145A3A45224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BAF1EC0-1EA2-8EAF-5873-797CDFD6C75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7337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19655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33753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889650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E73C75-EAB1-E43B-03E2-D5BEA79C8D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54F5F3-FBB5-70AF-9880-49072E053E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A6A8CD-4EE2-318E-5BE9-F34C9E2DABF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18F8AD6-3601-3D5B-5124-86860F48ECE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12978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98180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23253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65559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41591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1467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02/02/2026</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02/02/2026</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02/02/2026</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02/02/2026</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02/02/2026</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02/02/2026</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02/02/2026</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02/02/2026</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02/02/2026</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02/02/2026</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02/02/2026</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02/02/2026</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linkedin.com/advice/3/how-do-qubits-differ-from-classical-bits-computing#:~:text=For%20example%2C%20qubits%20can%20factor,try%20them%20one%20by%20one."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en.wikipedia.org/wiki/Qubit#:~:text=There%20are%20two%20possible%20outcomes,a%20coherent%20superposition%20of%20both." TargetMode="External"/><Relationship Id="rId5" Type="http://schemas.openxmlformats.org/officeDocument/2006/relationships/hyperlink" Target="https://physics.stackexchange.com/questions/382655/how-many-bits-are-in-a-qubit#:~:text=In%20fact%2C%20in%20general%2C%20you,arbitrarily%20large%20amount%20of%20information." TargetMode="External"/><Relationship Id="rId4" Type="http://schemas.openxmlformats.org/officeDocument/2006/relationships/hyperlink" Target="https://seeqc.com/quantum-computing/bits-and-qubits#:~:text=A%20qubit%20can%20be%20in,equations%20much%20quicker%20than%20bits."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2.jpeg"/><Relationship Id="rId7" Type="http://schemas.openxmlformats.org/officeDocument/2006/relationships/hyperlink" Target="https://www.youtube.com/watch?v=qyqgpIsKlAk"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www.flickr.com/photos/criminalintent/39660636671/in/photostream/" TargetMode="External"/><Relationship Id="rId10" Type="http://schemas.openxmlformats.org/officeDocument/2006/relationships/hyperlink" Target="https://www.pngall.com/play-button-png/download/45026" TargetMode="External"/><Relationship Id="rId4" Type="http://schemas.openxmlformats.org/officeDocument/2006/relationships/image" Target="../media/image3.jpg"/><Relationship Id="rId9"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openxmlformats.org/officeDocument/2006/relationships/hyperlink" Target="https://www.flickr.com/photos/criminalintent/39660636671/in/photostream/" TargetMode="External"/><Relationship Id="rId3" Type="http://schemas.openxmlformats.org/officeDocument/2006/relationships/image" Target="../media/image6.jpeg"/><Relationship Id="rId7" Type="http://schemas.openxmlformats.org/officeDocument/2006/relationships/image" Target="../media/image3.jpg"/><Relationship Id="rId12" Type="http://schemas.openxmlformats.org/officeDocument/2006/relationships/image" Target="../media/image9.sv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ochobitshacenunbyte.com/2020/04/17/como-subir-de-version-de-centos-7-a-centos-8/" TargetMode="External"/><Relationship Id="rId11" Type="http://schemas.openxmlformats.org/officeDocument/2006/relationships/image" Target="../media/image8.png"/><Relationship Id="rId5" Type="http://schemas.openxmlformats.org/officeDocument/2006/relationships/image" Target="../media/image7.jpg"/><Relationship Id="rId10" Type="http://schemas.openxmlformats.org/officeDocument/2006/relationships/hyperlink" Target="https://creativecommons.org/licenses/by-sa/3.0/" TargetMode="External"/><Relationship Id="rId4" Type="http://schemas.openxmlformats.org/officeDocument/2006/relationships/hyperlink" Target="https://www.flickr.com/photos/zaizi/7302239878/" TargetMode="External"/><Relationship Id="rId9" Type="http://schemas.openxmlformats.org/officeDocument/2006/relationships/hyperlink" Target="https://www.redhat.com/sysadmin/quantum-computer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hyperlink" Target="https://creativecommons.org/licenses/by-nc-sa/3.0/"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sarunblog.intakosum.net/2021/04/ibm-qizkit-module.html" TargetMode="External"/><Relationship Id="rId5" Type="http://schemas.openxmlformats.org/officeDocument/2006/relationships/image" Target="../media/image11.jpg"/><Relationship Id="rId4" Type="http://schemas.openxmlformats.org/officeDocument/2006/relationships/hyperlink" Target="https://techygurus.commons.gc.cuny.edu/tag/quantumtech/"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independent.co.uk/news/science/quantum-teleportation-computing-supercomputer-oxford-b2693889.html" TargetMode="External"/><Relationship Id="rId3" Type="http://schemas.openxmlformats.org/officeDocument/2006/relationships/hyperlink" Target="https://www.youtube.com/watch?v=qQviI1d_hFA" TargetMode="External"/><Relationship Id="rId7" Type="http://schemas.openxmlformats.org/officeDocument/2006/relationships/hyperlink" Target="https://www.youtube.com/watch?v=IJHrPjx4egM" TargetMode="External"/><Relationship Id="rId12"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youtube.com/watch?v=W7ppd_RY-UE" TargetMode="External"/><Relationship Id="rId11" Type="http://schemas.openxmlformats.org/officeDocument/2006/relationships/hyperlink" Target="https://www.pngall.com/play-button-png/download/45026" TargetMode="External"/><Relationship Id="rId5" Type="http://schemas.openxmlformats.org/officeDocument/2006/relationships/hyperlink" Target="https://www.youtube.com/watch?v=6qEy9fXiecQ" TargetMode="External"/><Relationship Id="rId10" Type="http://schemas.openxmlformats.org/officeDocument/2006/relationships/image" Target="../media/image5.png"/><Relationship Id="rId4" Type="http://schemas.openxmlformats.org/officeDocument/2006/relationships/hyperlink" Target="https://www.bbc.co.uk/news/articles/c791ng0zvl3o" TargetMode="External"/><Relationship Id="rId9" Type="http://schemas.openxmlformats.org/officeDocument/2006/relationships/image" Target="../media/image12.png"/></Relationships>
</file>

<file path=ppt/slides/_rels/slide12.xml.rels><?xml version="1.0" encoding="UTF-8" standalone="yes"?>
<Relationships xmlns="http://schemas.openxmlformats.org/package/2006/relationships"><Relationship Id="rId8" Type="http://schemas.openxmlformats.org/officeDocument/2006/relationships/hyperlink" Target="https://azure.microsoft.com/en-gb/resources/cloud-computing-dictionary/what-is-a-qubit" TargetMode="External"/><Relationship Id="rId13" Type="http://schemas.openxmlformats.org/officeDocument/2006/relationships/hyperlink" Target="https://en.wikipedia.org/wiki/Wave" TargetMode="External"/><Relationship Id="rId18" Type="http://schemas.openxmlformats.org/officeDocument/2006/relationships/hyperlink" Target="https://medium.com/@techezone657/nasa-shuts-down-quantum-computer-after-unexpected-results-dbd5e34b065c#:~:text=NASA%20Shuts%20Down%20Quantum%20Computer%20After%20Unexpected%20Results,-Techezone&amp;text=The%20computer%2C%20which%20is%20still,inconsistent%20with%20known%20physical%20laws." TargetMode="External"/><Relationship Id="rId3" Type="http://schemas.openxmlformats.org/officeDocument/2006/relationships/hyperlink" Target="https://www.youtube.com/watch?v=yZ8WRLC2RT8" TargetMode="External"/><Relationship Id="rId7" Type="http://schemas.openxmlformats.org/officeDocument/2006/relationships/hyperlink" Target="https://www.youtube.com/watch?v=WBRvwSQg-78" TargetMode="External"/><Relationship Id="rId12" Type="http://schemas.openxmlformats.org/officeDocument/2006/relationships/hyperlink" Target="https://en.wikipedia.org/wiki/List_of_types_of_equilibrium" TargetMode="External"/><Relationship Id="rId17" Type="http://schemas.openxmlformats.org/officeDocument/2006/relationships/hyperlink" Target="https://www.youtube.com/watch?v=yM754VB3who" TargetMode="External"/><Relationship Id="rId2" Type="http://schemas.openxmlformats.org/officeDocument/2006/relationships/notesSlide" Target="../notesSlides/notesSlide6.xml"/><Relationship Id="rId16" Type="http://schemas.openxmlformats.org/officeDocument/2006/relationships/hyperlink" Target="https://en.wikipedia.org/wiki/Quantum_computing" TargetMode="External"/><Relationship Id="rId1" Type="http://schemas.openxmlformats.org/officeDocument/2006/relationships/slideLayout" Target="../slideLayouts/slideLayout2.xml"/><Relationship Id="rId6" Type="http://schemas.openxmlformats.org/officeDocument/2006/relationships/hyperlink" Target="https://www.youtube.com/watch?v=jHoEjvuPoB8" TargetMode="External"/><Relationship Id="rId11" Type="http://schemas.openxmlformats.org/officeDocument/2006/relationships/hyperlink" Target="https://en.wikipedia.org/wiki/Absolute_zero#:~:text=At%20temperatures%20near%200%20K,imperfections%20as%20T%20%E2%86%92%200." TargetMode="External"/><Relationship Id="rId5" Type="http://schemas.openxmlformats.org/officeDocument/2006/relationships/hyperlink" Target="https://www.youtube.com/watch?v=JhHMJCUmq28" TargetMode="External"/><Relationship Id="rId15" Type="http://schemas.openxmlformats.org/officeDocument/2006/relationships/hyperlink" Target="https://en.wikipedia.org/wiki/Wave%E2%80%93particle_duality" TargetMode="External"/><Relationship Id="rId10" Type="http://schemas.openxmlformats.org/officeDocument/2006/relationships/hyperlink" Target="https://www.ibm.com/case-studies/jsr-mitsubishi-keio/" TargetMode="External"/><Relationship Id="rId19" Type="http://schemas.openxmlformats.org/officeDocument/2006/relationships/image" Target="../media/image14.png"/><Relationship Id="rId4" Type="http://schemas.openxmlformats.org/officeDocument/2006/relationships/hyperlink" Target="https://www.youtube.com/watch?v=e3fz3dqhN44" TargetMode="External"/><Relationship Id="rId9" Type="http://schemas.openxmlformats.org/officeDocument/2006/relationships/hyperlink" Target="https://www.scientificamerican.com/article/whats-a-qubit-3-ways-scientists-build-quantum-computers/#:~:text=Google%27s%20qubits%20are%20made%20of,atom%E2%80%94an%20inherently%20quantum%20object." TargetMode="External"/><Relationship Id="rId14" Type="http://schemas.openxmlformats.org/officeDocument/2006/relationships/hyperlink" Target="https://en.wikipedia.org/wiki/Quantum"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pngall.com/play-button-png/download/45026" TargetMode="External"/><Relationship Id="rId3" Type="http://schemas.openxmlformats.org/officeDocument/2006/relationships/hyperlink" Target="https://www.cambridgeindependent.co.uk/business/world-first-operating-system-breakthrough-puts-quantum-compu-9204744/" TargetMode="External"/><Relationship Id="rId7"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hyperlink" Target="https://www.youtube.com/watch?v=Y0q8IxsCfkc" TargetMode="External"/><Relationship Id="rId4" Type="http://schemas.openxmlformats.org/officeDocument/2006/relationships/hyperlink" Target="http://www.riverlane.com/"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youtube.com/watch?v=G8rTxDoiISY" TargetMode="External"/><Relationship Id="rId3" Type="http://schemas.openxmlformats.org/officeDocument/2006/relationships/hyperlink" Target="https://www.youtube.com/channel/UCLsSWTktsqRRCS8t9OTiRtg/videos" TargetMode="External"/><Relationship Id="rId7" Type="http://schemas.openxmlformats.org/officeDocument/2006/relationships/hyperlink" Target="https://www.youtube.com/watch?v=HaomaZSYQL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pngall.com/play-button-png/download/45026" TargetMode="External"/><Relationship Id="rId11" Type="http://schemas.openxmlformats.org/officeDocument/2006/relationships/hyperlink" Target="https://innovation.ox.ac.uk/news/entering-the-quantum-era/?utm_medium=email&amp;utm_campaign=Catalyst%20May%2024&amp;utm_content=Catalyst%20May%2024+CID_ae303a42af082341a52fa5ea4b9751d6&amp;utm_source=CampaignMonitor%20Email&amp;utm_term=Learn%20more" TargetMode="External"/><Relationship Id="rId5" Type="http://schemas.openxmlformats.org/officeDocument/2006/relationships/image" Target="../media/image5.png"/><Relationship Id="rId10" Type="http://schemas.openxmlformats.org/officeDocument/2006/relationships/hyperlink" Target="https://www.riverlane.com/products/deltaflow-control" TargetMode="External"/><Relationship Id="rId4" Type="http://schemas.openxmlformats.org/officeDocument/2006/relationships/image" Target="../media/image16.png"/><Relationship Id="rId9" Type="http://schemas.openxmlformats.org/officeDocument/2006/relationships/hyperlink" Target="https://www.youtube.com/watch?v=oEw_fe7VCAw"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eur01.safelinks.protection.outlook.com/?url=https%3A%2F%2Fwww.investing.com%2Fnews%2Fstock-market-news%2Fdwave-quantum-stock-rises-after-release-of-quantum-ai-toolkit-93CH-4167939&amp;data=05%7C02%7Cjames.williams%40uwtsd.ac.uk%7C27975d0ce4444ab0808008ddd7313624%7C4e0f11f9046e45059cb8db2152311e21%7C0%7C0%7C638903328554820464%7CUnknown%7CTWFpbGZsb3d8eyJFbXB0eU1hcGkiOnRydWUsIlYiOiIwLjAuMDAwMCIsIlAiOiJXaW4zMiIsIkFOIjoiTWFpbCIsIldUIjoyfQ%3D%3D%7C0%7C%7C%7C&amp;sdata=kiyAhbQp7ulAztlT5uwT8zLsLAKHzNTLAZPP91WBTZA%3D&amp;reserved=0" TargetMode="External"/><Relationship Id="rId13" Type="http://schemas.openxmlformats.org/officeDocument/2006/relationships/hyperlink" Target="https://creativecommons.org/licenses/by-sa/3.0/" TargetMode="External"/><Relationship Id="rId3" Type="http://schemas.openxmlformats.org/officeDocument/2006/relationships/image" Target="../media/image17.jpg"/><Relationship Id="rId7" Type="http://schemas.openxmlformats.org/officeDocument/2006/relationships/image" Target="../media/image19.png"/><Relationship Id="rId12" Type="http://schemas.openxmlformats.org/officeDocument/2006/relationships/hyperlink" Target="http://mrpyrometer.com/d-wave-demonstrates-performance-advantage-in-quantum-simulation/" TargetMode="External"/><Relationship Id="rId2" Type="http://schemas.openxmlformats.org/officeDocument/2006/relationships/notesSlide" Target="../notesSlides/notesSlide9.xml"/><Relationship Id="rId16" Type="http://schemas.openxmlformats.org/officeDocument/2006/relationships/hyperlink" Target="https://www.datacenter-insider.de/d-wave-erweitert-zugang-zu-seinem-quantencomputer-a-814357/" TargetMode="External"/><Relationship Id="rId1" Type="http://schemas.openxmlformats.org/officeDocument/2006/relationships/slideLayout" Target="../slideLayouts/slideLayout2.xml"/><Relationship Id="rId6" Type="http://schemas.openxmlformats.org/officeDocument/2006/relationships/hyperlink" Target="https://jpralves.net/post/2019/02/28/d-wave-previews-next-generation-quantum-computing-platform.html" TargetMode="External"/><Relationship Id="rId11" Type="http://schemas.openxmlformats.org/officeDocument/2006/relationships/hyperlink" Target="https://www.flickr.com/photos/criminalintent/39660636671/in/photostream/" TargetMode="External"/><Relationship Id="rId5" Type="http://schemas.openxmlformats.org/officeDocument/2006/relationships/image" Target="../media/image18.jpg"/><Relationship Id="rId15" Type="http://schemas.openxmlformats.org/officeDocument/2006/relationships/image" Target="../media/image20.jpg"/><Relationship Id="rId10" Type="http://schemas.openxmlformats.org/officeDocument/2006/relationships/image" Target="../media/image3.jpg"/><Relationship Id="rId4" Type="http://schemas.openxmlformats.org/officeDocument/2006/relationships/hyperlink" Target="https://www.comptoir-hardware.com/actus/software-pilotes/37326-un-systeme-quantique-dans-les-nuages-chez-d-wave.html" TargetMode="External"/><Relationship Id="rId9" Type="http://schemas.openxmlformats.org/officeDocument/2006/relationships/hyperlink" Target="https://en.wikipedia.org/wiki/D-Wave_Systems#:~:text=On%20May%2011%2C%202011%2C%20D,fluctuations)%20to%20solve%20optimization%20problems." TargetMode="External"/><Relationship Id="rId14" Type="http://schemas.openxmlformats.org/officeDocument/2006/relationships/hyperlink" Target="https://creativecommons.org/licenses/by-nd/3.0/"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evidencenetwork.ca/722-5-billion-in-sight-for-the-uk-as-it-becomes-the-first-country-in-the-world-to-achieve-the-feat-of-fitting-a-quantum-computer-into-a-laptop/"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eur01.safelinks.protection.outlook.com/?url=https%3A%2F%2Fwww.nature.com%2Farticles%2Fs41586-025-08704-w&amp;data=05%7C02%7Cjames.williams%40uwtsd.ac.uk%7Cbe72a16d7d084958186208dd8323c571%7C4e0f11f9046e45059cb8db2152311e21%7C0%7C0%7C638810911849321199%7CUnknown%7CTWFpbGZsb3d8eyJFbXB0eU1hcGkiOnRydWUsIlYiOiIwLjAuMDAwMCIsIlAiOiJXaW4zMiIsIkFOIjoiTWFpbCIsIldUIjoyfQ%3D%3D%7C0%7C%7C%7C&amp;sdata=RuPqdPXzfhGyNZMoFKrnu96HcWlivRXZvNQ0xgv%2F8Rk%3D&amp;reserved=0"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phys.org%2Fnews%2F2025-03-quantum-networks-paves-internet-applications.html&amp;data=05%7C02%7Cjames.williams%40uwtsd.ac.uk%7Cbe72a16d7d084958186208dd8323c571%7C4e0f11f9046e45059cb8db2152311e21%7C0%7C0%7C638810911849357168%7CUnknown%7CTWFpbGZsb3d8eyJFbXB0eU1hcGkiOnRydWUsIlYiOiIwLjAuMDAwMCIsIlAiOiJXaW4zMiIsIkFOIjoiTWFpbCIsIldUIjoyfQ%3D%3D%7C0%7C%7C%7C&amp;sdata=lslDl2sxdjqGV2Bizhk8yiL2MTwIqkb0zN%2FYJk95%2FY8%3D&amp;reserved=0"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www.thebrighterside.news/post/first-ever-silicon-based-quantum-computer-brings-scalable-quantum-power-to-the-masse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eur01.safelinks.protection.outlook.com/?url=https%3A%2F%2Fthequantuminsider.com%2F2025%2F03%2F12%2Fquantum-internet-alliance-announces-qnodeos-the-first-operating-system-for-quantum-networks%2F&amp;data=05%7C02%7Cjames.williams%40uwtsd.ac.uk%7Cbe72a16d7d084958186208dd8323c571%7C4e0f11f9046e45059cb8db2152311e21%7C0%7C0%7C638810911849383358%7CUnknown%7CTWFpbGZsb3d8eyJFbXB0eU1hcGkiOnRydWUsIlYiOiIwLjAuMDAwMCIsIlAiOiJXaW4zMiIsIkFOIjoiTWFpbCIsIldUIjoyfQ%3D%3D%7C0%7C%7C%7C&amp;sdata=x2K4ED0k3s7978uCGBpK8a%2Fa0xTIXfiy6b9npXgBegA%3D&amp;reserved=0"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hyperlink" Target="https://www.flickr.com/photos/ibm_research_zurich/40786969122" TargetMode="External"/><Relationship Id="rId13" Type="http://schemas.openxmlformats.org/officeDocument/2006/relationships/hyperlink" Target="https://creativecommons.org/licenses/by-sa/3.0/" TargetMode="External"/><Relationship Id="rId3" Type="http://schemas.openxmlformats.org/officeDocument/2006/relationships/image" Target="../media/image21.jpeg"/><Relationship Id="rId7" Type="http://schemas.openxmlformats.org/officeDocument/2006/relationships/image" Target="../media/image23.jpg"/><Relationship Id="rId12" Type="http://schemas.openxmlformats.org/officeDocument/2006/relationships/hyperlink" Target="https://creativecommons.org/licenses/by-nd/3.0/"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flickr.com/photos/ibm_research_zurich/23518086798" TargetMode="External"/><Relationship Id="rId11" Type="http://schemas.openxmlformats.org/officeDocument/2006/relationships/hyperlink" Target="https://creativecommons.org/licenses/by-nc/3.0/" TargetMode="External"/><Relationship Id="rId5" Type="http://schemas.openxmlformats.org/officeDocument/2006/relationships/image" Target="../media/image22.jpg"/><Relationship Id="rId10" Type="http://schemas.openxmlformats.org/officeDocument/2006/relationships/hyperlink" Target="https://mrpyrometer.com/quantum-computers-vastly-outperform-supercomputers-when-it-comes-to-energy-efficiency-physics-world/" TargetMode="External"/><Relationship Id="rId4" Type="http://schemas.openxmlformats.org/officeDocument/2006/relationships/hyperlink" Target="http://futurism.com/record-for-logic-gate-precision-broken-another-quantum-computing-milestone/" TargetMode="External"/><Relationship Id="rId9" Type="http://schemas.openxmlformats.org/officeDocument/2006/relationships/image" Target="../media/image24.jpg"/></Relationships>
</file>

<file path=ppt/slides/_rels/slide21.xml.rels><?xml version="1.0" encoding="UTF-8" standalone="yes"?>
<Relationships xmlns="http://schemas.openxmlformats.org/package/2006/relationships"><Relationship Id="rId8" Type="http://schemas.openxmlformats.org/officeDocument/2006/relationships/hyperlink" Target="https://www.reddit.com/r/QuantumComputing/comments/y6f55x/what_do_you_think_the_biggest_benefits_of_quantum/#:~:text=As%20well%20as%20speeding%20up,predict%20the%20weather%20more%20accurately." TargetMode="External"/><Relationship Id="rId13" Type="http://schemas.openxmlformats.org/officeDocument/2006/relationships/hyperlink" Target="https://creativecommons.org/licenses/by-sa/3.0/" TargetMode="External"/><Relationship Id="rId3" Type="http://schemas.openxmlformats.org/officeDocument/2006/relationships/hyperlink" Target="https://www.simplilearn.com/advantages-and-disadvantages-of-artificial-intelligence-article#:~:text=The%20benefits%20of%20AI%20include,the%20advancement%20of%20autonomous%20vehicles." TargetMode="External"/><Relationship Id="rId7" Type="http://schemas.openxmlformats.org/officeDocument/2006/relationships/hyperlink" Target="https://www.sdxcentral.com/security/quantum/definitions/what-are-the-advantages-of-quantum-computing/" TargetMode="External"/><Relationship Id="rId12" Type="http://schemas.openxmlformats.org/officeDocument/2006/relationships/hyperlink" Target="https://www.flickr.com/photos/criminalintent/39660636671/in/photostream/"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time.com/6249784/quantum-computing-revolution/" TargetMode="External"/><Relationship Id="rId11" Type="http://schemas.openxmlformats.org/officeDocument/2006/relationships/image" Target="../media/image3.jpg"/><Relationship Id="rId5" Type="http://schemas.openxmlformats.org/officeDocument/2006/relationships/hyperlink" Target="https://news.microsoft.com/source/latam/features/ai/amazon-ai-rainforest-deforestation/?OCID=lock2&amp;lang=en" TargetMode="External"/><Relationship Id="rId10" Type="http://schemas.openxmlformats.org/officeDocument/2006/relationships/image" Target="../media/image2.jpeg"/><Relationship Id="rId4" Type="http://schemas.openxmlformats.org/officeDocument/2006/relationships/hyperlink" Target="https://eng.vt.edu/magazine/stories/fall-2023/ai.html" TargetMode="External"/><Relationship Id="rId9" Type="http://schemas.openxmlformats.org/officeDocument/2006/relationships/hyperlink" Target="https://www.helpnetsecurity.com/2023/11/09/quantum-computers-security/#:~:text=One%20of%20the%20benefits%20of,against%20current%20and%20emerging%20threat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PjRuccOFOnE"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pngall.com/play-button-png/download/45026" TargetMode="External"/><Relationship Id="rId5" Type="http://schemas.openxmlformats.org/officeDocument/2006/relationships/image" Target="../media/image5.png"/><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3" Type="http://schemas.openxmlformats.org/officeDocument/2006/relationships/hyperlink" Target="https://www.nqcc.ac.uk/learn/further-and-higher-education/" TargetMode="External"/><Relationship Id="rId7"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www.flickr.com/photos/criminalintent/39660636671/in/photostream/" TargetMode="External"/><Relationship Id="rId4" Type="http://schemas.openxmlformats.org/officeDocument/2006/relationships/image" Target="../media/image3.jpg"/></Relationships>
</file>

<file path=ppt/slides/_rels/slide24.xml.rels><?xml version="1.0" encoding="UTF-8" standalone="yes"?>
<Relationships xmlns="http://schemas.openxmlformats.org/package/2006/relationships"><Relationship Id="rId8" Type="http://schemas.openxmlformats.org/officeDocument/2006/relationships/hyperlink" Target="https://www.thymindoman.com/is-our-brain-the-source-of-our-life-is-matter-the-source-of-mind-spirit-a-contemplative-mysticism-view/" TargetMode="External"/><Relationship Id="rId3" Type="http://schemas.openxmlformats.org/officeDocument/2006/relationships/hyperlink" Target="https://www.google.com/url?sa=t&amp;rct=j&amp;q=&amp;esrc=s&amp;source=web&amp;cd=&amp;cad=rja&amp;uact=8&amp;ved=2ahUKEwiA5qHq3PWDAxUgRkEAHQQ7CCAQFnoECA8QAw&amp;url=https%3A%2F%2Fodonnellco.com%2Finsights%2Fview%2F%3Fid%3D1%23%3A~%3Atext%3DTheorists%2520believe%2520your%2520brain%2520might%2Ccomputers%2520in%2520the%2520world%2520combined.&amp;usg=AOvVaw0TJQtUfI1oNZjW2PKlKhFB&amp;opi=89978449" TargetMode="External"/><Relationship Id="rId7" Type="http://schemas.openxmlformats.org/officeDocument/2006/relationships/image" Target="../media/image27.jp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google.com/url?sa=t&amp;rct=j&amp;q=&amp;esrc=s&amp;source=web&amp;cd=&amp;cad=rja&amp;uact=8&amp;ved=2ahUKEwiikNHc6_WDAxWKQUEAHXVzCy4QFnoECA0QAw&amp;url=https%3A%2F%2Ftheconversation.com%2Fa-new-supercomputer-aims-to-closely-mimic-the-human-brain-it-could-help-unlock-the-secrets-of-the-mind-and-advance-ai-220044%23%3A~%3Atext%3DOur%2520brain%2520is%2520the%2520most%2Cby%2520a%2520fridge%2520lamp%2520bulb.&amp;usg=AOvVaw0YijkvayjJhXbu0B4FtmoD&amp;opi=89978449" TargetMode="External"/><Relationship Id="rId5" Type="http://schemas.openxmlformats.org/officeDocument/2006/relationships/hyperlink" Target="https://sifted.eu/articles/supercomputer-brain-ai-chip-graphcore" TargetMode="External"/><Relationship Id="rId4" Type="http://schemas.openxmlformats.org/officeDocument/2006/relationships/hyperlink" Target="https://www.inc.com/geoffrey-james/why-physicists-say-your-brain-might-be-more-powerful-than-every-computer-combined.html"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recantodasletras.com.br/pensamentos/7151928"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s://www.google.com/url?sa=t&amp;rct=j&amp;q=&amp;esrc=s&amp;source=web&amp;cd=&amp;cad=rja&amp;uact=8&amp;ved=2ahUKEwit1ODj7vWDAxVXYEEAHahdCg4QFnoECAQQAw&amp;url=https%3A%2F%2Fwww.hmhco.com%2Fblog%2Fwhat-does-it-mean-to-have-a-limitless-mind%23%3A~%3Atext%3DUnderstand%2520that%2520your%2520brain%2520is%2Clife%2520and%2520offers%2520limitless%2520potential.&amp;usg=AOvVaw3ChIQ0kDO4Bd0Wpje_6USt&amp;opi=89978449" TargetMode="External"/><Relationship Id="rId7" Type="http://schemas.openxmlformats.org/officeDocument/2006/relationships/hyperlink" Target="https://www.recantodasletras.com.br/pensamentos/7151928"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8.gif"/><Relationship Id="rId5" Type="http://schemas.openxmlformats.org/officeDocument/2006/relationships/hyperlink" Target="https://www.medicalnewstoday.com/articles/321060?c=126101225606#takeaway" TargetMode="External"/><Relationship Id="rId4" Type="http://schemas.openxmlformats.org/officeDocument/2006/relationships/hyperlink" Target="https://www./"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aetherforce.energy/product-category/psychotronics/every-advantage-radionics/" TargetMode="External"/><Relationship Id="rId13" Type="http://schemas.openxmlformats.org/officeDocument/2006/relationships/image" Target="../media/image33.jpg"/><Relationship Id="rId18" Type="http://schemas.openxmlformats.org/officeDocument/2006/relationships/hyperlink" Target="https://www.google.com/url?sa=t&amp;rct=j&amp;q=&amp;esrc=s&amp;source=web&amp;cd=&amp;cad=rja&amp;uact=8&amp;ved=2ahUKEwi01sDS4fiDAxVAUkEAHaezD-MQFnoECBIQAw&amp;url=https%3A%2F%2Fwww.ncbi.nlm.nih.gov%2Fpmc%2Farticles%2FPMC5433113%2F%23%3A~%3Atext%3DBiophotons%2520are%2520photons%2520(light%2520particles%2Csuch%2520as%2520electro%252Dphotonic%2520imaging.&amp;usg=AOvVaw2SKO8Ihbb7vlahv9LBT891&amp;opi=89978449" TargetMode="External"/><Relationship Id="rId3" Type="http://schemas.openxmlformats.org/officeDocument/2006/relationships/image" Target="../media/image27.jpg"/><Relationship Id="rId21" Type="http://schemas.openxmlformats.org/officeDocument/2006/relationships/hyperlink" Target="https://www.google.com/url?sa=t&amp;rct=j&amp;q=&amp;esrc=s&amp;source=web&amp;cd=&amp;cad=rja&amp;uact=8&amp;ved=2ahUKEwiYpr_a-viDAxUDXUEAHWLDBGMQFnoECA4QAw&amp;url=https%3A%2F%2Fwww.ncbi.nlm.nih.gov%2Fpmc%2Farticles%2FPMC5433113%2F%23%3A~%3Atext%3DBiophotons%252C%2520however%252C%2520are%2520light%2520particles%2Cdue%2520to%2520energy%2520metabolic%2520processes.&amp;usg=AOvVaw2SKO8Ihbb7vlahv9LBT891&amp;opi=89978449" TargetMode="External"/><Relationship Id="rId7" Type="http://schemas.openxmlformats.org/officeDocument/2006/relationships/image" Target="../media/image30.jpg"/><Relationship Id="rId12" Type="http://schemas.openxmlformats.org/officeDocument/2006/relationships/hyperlink" Target="https://wiki.swarma.org/index.php?title=%E7%BD%91%E7%BB%9C%E4%B8%AD%E5%BF%83%E6%80%A7" TargetMode="External"/><Relationship Id="rId17" Type="http://schemas.openxmlformats.org/officeDocument/2006/relationships/hyperlink" Target="https://creativecommons.org/licenses/by-nc-nd/3.0/" TargetMode="External"/><Relationship Id="rId2" Type="http://schemas.openxmlformats.org/officeDocument/2006/relationships/notesSlide" Target="../notesSlides/notesSlide19.xml"/><Relationship Id="rId16" Type="http://schemas.openxmlformats.org/officeDocument/2006/relationships/hyperlink" Target="https://creativecommons.org/licenses/by-sa/3.0/" TargetMode="External"/><Relationship Id="rId20" Type="http://schemas.openxmlformats.org/officeDocument/2006/relationships/hyperlink" Target="https://www.google.com/url?sa=t&amp;rct=j&amp;q=&amp;esrc=s&amp;source=web&amp;cd=&amp;cad=rja&amp;uact=8&amp;ved=2ahUKEwi5wZOV4_iDAxVQ1wIHHc4bCT0QFnoECAoQAw&amp;url=https%3A%2F%2Fwww.ncbi.nlm.nih.gov%2Fpmc%2Farticles%2FPMC5871034%2F%23%3A~%3Atext%3DDiaphragm%2520movement%2520(deep%2520breathing)%2520is%2Cwe%2520do%2520not%2520know%2520why.&amp;usg=AOvVaw1r4FiNNEzgB9sHK7bBGJsc&amp;opi=89978449" TargetMode="External"/><Relationship Id="rId1" Type="http://schemas.openxmlformats.org/officeDocument/2006/relationships/slideLayout" Target="../slideLayouts/slideLayout2.xml"/><Relationship Id="rId6" Type="http://schemas.openxmlformats.org/officeDocument/2006/relationships/hyperlink" Target="https://brownrabbit-nest.blogspot.com/2009/03/physical-basis-for-chinese-acupuncture.html" TargetMode="External"/><Relationship Id="rId11" Type="http://schemas.openxmlformats.org/officeDocument/2006/relationships/image" Target="../media/image32.png"/><Relationship Id="rId24" Type="http://schemas.openxmlformats.org/officeDocument/2006/relationships/hyperlink" Target="https://www.sciencealert.com/you-can-t-see-it-but-humans-actually-glow-in-visible-light" TargetMode="External"/><Relationship Id="rId5" Type="http://schemas.openxmlformats.org/officeDocument/2006/relationships/image" Target="../media/image29.jpg"/><Relationship Id="rId15" Type="http://schemas.openxmlformats.org/officeDocument/2006/relationships/hyperlink" Target="https://creativecommons.org/licenses/by/3.0/" TargetMode="External"/><Relationship Id="rId23" Type="http://schemas.openxmlformats.org/officeDocument/2006/relationships/hyperlink" Target="https://www.google.com/url?sa=t&amp;rct=j&amp;q=&amp;esrc=s&amp;source=web&amp;cd=&amp;cad=rja&amp;uact=8&amp;ved=2ahUKEwibuK-z-_iDAxX3QkEAHbZWCsMQFnoECA8QAw&amp;url=https%3A%2F%2Fwww.starwars.com%2Fdatabank%2Fthe-force%23%3A~%3Atext%3DBut%2520all%2520traditions%2520agree%2520that%2Ccould%2520be%2520understood%2520through%2520meditation.&amp;usg=AOvVaw3yZfFwV7aBYjxPy0D5CThf&amp;opi=89978449" TargetMode="External"/><Relationship Id="rId10" Type="http://schemas.openxmlformats.org/officeDocument/2006/relationships/hyperlink" Target="https://www.aetherforce.energy/product-category/radionics/every-advantage-radionics/" TargetMode="External"/><Relationship Id="rId19" Type="http://schemas.openxmlformats.org/officeDocument/2006/relationships/hyperlink" Target="https://www.google.com/url?sa=t&amp;rct=j&amp;q=&amp;esrc=s&amp;source=web&amp;cd=&amp;cad=rja&amp;uact=8&amp;ved=2ahUKEwjP2pGC4_iDAxXF9gIHHWFyCcMQFnoECAMQAw&amp;url=https%3A%2F%2Fwww.ncbi.nlm.nih.gov%2Fpmc%2Farticles%2FPMC2707605%2F%23%3A~%3Atext%3DWe%2520found%2520that%2520the%2520human%2Cto%2520changes%2520in%2520energy%2520metabolism.&amp;usg=AOvVaw3WO2I8VKn_uWJUmB_BIZIr&amp;opi=89978449" TargetMode="External"/><Relationship Id="rId4" Type="http://schemas.openxmlformats.org/officeDocument/2006/relationships/hyperlink" Target="https://www.thymindoman.com/is-our-brain-the-source-of-our-life-is-matter-the-source-of-mind-spirit-a-contemplative-mysticism-view/" TargetMode="External"/><Relationship Id="rId9" Type="http://schemas.openxmlformats.org/officeDocument/2006/relationships/image" Target="../media/image31.jpg"/><Relationship Id="rId14" Type="http://schemas.openxmlformats.org/officeDocument/2006/relationships/hyperlink" Target="https://ujvilagtudat.blogspot.com/2016/10/nemet-tudosok-felfedeztek-hogy-feny.html" TargetMode="External"/><Relationship Id="rId22" Type="http://schemas.openxmlformats.org/officeDocument/2006/relationships/hyperlink" Target="https://www.google.com/url?sa=t&amp;rct=j&amp;q=&amp;esrc=s&amp;source=web&amp;cd=&amp;cad=rja&amp;uact=8&amp;ved=2ahUKEwiYpr_a-viDAxUDXUEAHWLDBGMQFnoECA8QAw&amp;url=https%3A%2F%2Fwww.newburyportnews.com%2Fnews%2Flifestyles%2Fmaking-sense-of-medicine-biophotons-the-light-of-life%2Farticle_3e22dadb-8d40-50de-a226-d91a829444e0.html%23%3A~%3Atext%3DBiophotons%2520are%2520photons%252C%2520bits%2520of%2Cfor%2520genetic%2520coding%2520of%2520behavior.&amp;usg=AOvVaw2yHO8aEqoqENT6959Mx3JL&amp;opi=89978449"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quantumai.google/resources" TargetMode="External"/><Relationship Id="rId3" Type="http://schemas.openxmlformats.org/officeDocument/2006/relationships/hyperlink" Target="https://www.linkedin.com/learning/search?keywords=Quantum%20Computing&amp;u=77966930" TargetMode="External"/><Relationship Id="rId7" Type="http://schemas.openxmlformats.org/officeDocument/2006/relationships/hyperlink" Target="https://quantum.ibm.com/"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www.ibm.com/quantum/qiskit" TargetMode="External"/><Relationship Id="rId11" Type="http://schemas.openxmlformats.org/officeDocument/2006/relationships/hyperlink" Target="https://creativecommons.org/licenses/by-sa/3.0/" TargetMode="External"/><Relationship Id="rId5" Type="http://schemas.openxmlformats.org/officeDocument/2006/relationships/hyperlink" Target="https://www.udemy.com/courses/search/?src=ukw&amp;q=Quantum+Computing" TargetMode="External"/><Relationship Id="rId10" Type="http://schemas.openxmlformats.org/officeDocument/2006/relationships/hyperlink" Target="https://www.flickr.com/photos/criminalintent/39660636671/in/photostream/" TargetMode="External"/><Relationship Id="rId4" Type="http://schemas.openxmlformats.org/officeDocument/2006/relationships/hyperlink" Target="https://training.linuxfoundation.org/training/fundamentals-of-quantum-computing-lfq101/" TargetMode="External"/><Relationship Id="rId9"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23" name="Group 22">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24" name="Freeform: Shape 23">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1DB40B88-90AD-7C02-7F69-E5E9F56C4E0C}"/>
              </a:ext>
            </a:extLst>
          </p:cNvPr>
          <p:cNvSpPr>
            <a:spLocks noGrp="1"/>
          </p:cNvSpPr>
          <p:nvPr>
            <p:ph type="ctrTitle"/>
          </p:nvPr>
        </p:nvSpPr>
        <p:spPr>
          <a:xfrm>
            <a:off x="3045368" y="2043663"/>
            <a:ext cx="6105194" cy="2031055"/>
          </a:xfrm>
        </p:spPr>
        <p:txBody>
          <a:bodyPr>
            <a:normAutofit/>
          </a:bodyPr>
          <a:lstStyle/>
          <a:p>
            <a:r>
              <a:rPr lang="en-GB" sz="5400" b="1" dirty="0">
                <a:solidFill>
                  <a:schemeClr val="tx2"/>
                </a:solidFill>
              </a:rPr>
              <a:t>Quantum Computers</a:t>
            </a:r>
            <a:endParaRPr lang="en-GB" sz="5400" dirty="0">
              <a:solidFill>
                <a:schemeClr val="tx2"/>
              </a:solidFill>
            </a:endParaRPr>
          </a:p>
        </p:txBody>
      </p:sp>
      <p:sp>
        <p:nvSpPr>
          <p:cNvPr id="3" name="Subtitle 2">
            <a:extLst>
              <a:ext uri="{FF2B5EF4-FFF2-40B4-BE49-F238E27FC236}">
                <a16:creationId xmlns:a16="http://schemas.microsoft.com/office/drawing/2014/main" id="{696184C5-B8C2-A8CA-6D3D-8847A5256F14}"/>
              </a:ext>
            </a:extLst>
          </p:cNvPr>
          <p:cNvSpPr>
            <a:spLocks noGrp="1"/>
          </p:cNvSpPr>
          <p:nvPr>
            <p:ph type="subTitle" idx="1"/>
          </p:nvPr>
        </p:nvSpPr>
        <p:spPr>
          <a:xfrm>
            <a:off x="3045368" y="4160126"/>
            <a:ext cx="6105194" cy="682079"/>
          </a:xfrm>
        </p:spPr>
        <p:txBody>
          <a:bodyPr>
            <a:normAutofit/>
          </a:bodyPr>
          <a:lstStyle/>
          <a:p>
            <a:r>
              <a:rPr lang="en-GB" dirty="0">
                <a:solidFill>
                  <a:schemeClr val="tx2"/>
                </a:solidFill>
              </a:rPr>
              <a:t>OS 1 – Bg. Quantum OS</a:t>
            </a:r>
          </a:p>
        </p:txBody>
      </p:sp>
    </p:spTree>
    <p:extLst>
      <p:ext uri="{BB962C8B-B14F-4D97-AF65-F5344CB8AC3E}">
        <p14:creationId xmlns:p14="http://schemas.microsoft.com/office/powerpoint/2010/main" val="33205388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F2CE520-55EB-699D-543F-08742F756D7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C1B473-F7B6-5610-B1D0-5A62C71CB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2ED32342-7DB5-E2AB-6F3D-B6AD0B6CD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D4FA1B63-633B-86B4-86AA-D2B8DFBBA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16B72057-1709-5B17-7DAA-A9B4E4EC47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FB32445B-E73A-F3F1-9794-6EC7B77B6C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5B470B6-AC61-6E5D-6B8F-3E430264B0E5}"/>
              </a:ext>
            </a:extLst>
          </p:cNvPr>
          <p:cNvSpPr>
            <a:spLocks noGrp="1"/>
          </p:cNvSpPr>
          <p:nvPr>
            <p:ph type="title"/>
          </p:nvPr>
        </p:nvSpPr>
        <p:spPr>
          <a:xfrm>
            <a:off x="232531" y="270851"/>
            <a:ext cx="11744763" cy="1033669"/>
          </a:xfrm>
        </p:spPr>
        <p:txBody>
          <a:bodyPr>
            <a:normAutofit/>
          </a:bodyPr>
          <a:lstStyle/>
          <a:p>
            <a:r>
              <a:rPr lang="en-US" b="1" dirty="0">
                <a:solidFill>
                  <a:schemeClr val="bg1"/>
                </a:solidFill>
              </a:rPr>
              <a:t>Quantum Computers </a:t>
            </a:r>
            <a:endParaRPr lang="en-GB" sz="4800" b="1" dirty="0">
              <a:solidFill>
                <a:schemeClr val="bg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BB28C07B-0F04-BBB2-7FC1-CE9D36AF1F6A}"/>
              </a:ext>
            </a:extLst>
          </p:cNvPr>
          <p:cNvSpPr txBox="1"/>
          <p:nvPr/>
        </p:nvSpPr>
        <p:spPr>
          <a:xfrm>
            <a:off x="232531" y="1658618"/>
            <a:ext cx="11571376" cy="5570756"/>
          </a:xfrm>
          <a:prstGeom prst="rect">
            <a:avLst/>
          </a:prstGeom>
          <a:noFill/>
        </p:spPr>
        <p:txBody>
          <a:bodyPr wrap="square">
            <a:spAutoFit/>
          </a:bodyPr>
          <a:lstStyle/>
          <a:p>
            <a:pPr marL="285750" indent="-285750">
              <a:buFont typeface="Arial" panose="020B0604020202020204" pitchFamily="34" charset="0"/>
              <a:buChar char="•"/>
            </a:pPr>
            <a:r>
              <a:rPr lang="en-GB" sz="2800" dirty="0"/>
              <a:t>Quantum computers are machines that use the principles of </a:t>
            </a:r>
            <a:r>
              <a:rPr lang="en-GB" sz="2800" b="1" dirty="0"/>
              <a:t>quantum mechanics</a:t>
            </a:r>
            <a:r>
              <a:rPr lang="en-GB" sz="2800" dirty="0"/>
              <a:t>—such as </a:t>
            </a:r>
            <a:r>
              <a:rPr lang="en-GB" sz="2800" b="1" dirty="0"/>
              <a:t>superposition</a:t>
            </a:r>
            <a:r>
              <a:rPr lang="en-GB" sz="2800" dirty="0"/>
              <a:t>, </a:t>
            </a:r>
            <a:r>
              <a:rPr lang="en-GB" sz="2800" b="1" dirty="0"/>
              <a:t>entanglement</a:t>
            </a:r>
            <a:r>
              <a:rPr lang="en-GB" sz="2800" dirty="0"/>
              <a:t>, and </a:t>
            </a:r>
            <a:r>
              <a:rPr lang="en-GB" sz="2800" b="1" dirty="0"/>
              <a:t>quantum interference</a:t>
            </a:r>
            <a:r>
              <a:rPr lang="en-GB" sz="2800" dirty="0"/>
              <a:t>—to process information.</a:t>
            </a:r>
          </a:p>
          <a:p>
            <a:pPr marL="285750" indent="-285750">
              <a:buFont typeface="Arial" panose="020B0604020202020204" pitchFamily="34" charset="0"/>
              <a:buChar char="•"/>
            </a:pPr>
            <a:r>
              <a:rPr lang="en-GB" sz="2800" dirty="0"/>
              <a:t>Unlike classical computers that use bits (0 or 1), quantum computers use </a:t>
            </a:r>
            <a:r>
              <a:rPr lang="en-GB" sz="2800" b="1" dirty="0"/>
              <a:t>qubits</a:t>
            </a:r>
            <a:r>
              <a:rPr lang="en-GB" sz="2800" dirty="0"/>
              <a:t>, which can be </a:t>
            </a:r>
            <a:r>
              <a:rPr lang="en-GB" sz="2800" b="1" dirty="0"/>
              <a:t>0, 1, or both at the same time</a:t>
            </a:r>
            <a:r>
              <a:rPr lang="en-GB" sz="2800" dirty="0"/>
              <a:t>.</a:t>
            </a:r>
          </a:p>
          <a:p>
            <a:pPr marL="285750" indent="-285750">
              <a:buFont typeface="Arial" panose="020B0604020202020204" pitchFamily="34" charset="0"/>
              <a:buChar char="•"/>
            </a:pPr>
            <a:r>
              <a:rPr lang="en-GB" sz="2800" dirty="0"/>
              <a:t>This allows them to solve certain kinds of problems—like optimization, molecular simulation, and cryptography—much faster than classical computers.</a:t>
            </a:r>
          </a:p>
          <a:p>
            <a:pPr marL="285750" indent="-285750">
              <a:buFont typeface="Arial" panose="020B0604020202020204" pitchFamily="34" charset="0"/>
              <a:buChar char="•"/>
            </a:pPr>
            <a:r>
              <a:rPr lang="en-GB" sz="2800" b="1" dirty="0"/>
              <a:t>Example Quantum computers:</a:t>
            </a:r>
            <a:endParaRPr lang="en-GB" sz="2800" dirty="0"/>
          </a:p>
          <a:p>
            <a:pPr marL="742950" lvl="1" indent="-285750">
              <a:buFont typeface="Arial" panose="020B0604020202020204" pitchFamily="34" charset="0"/>
              <a:buChar char="•"/>
            </a:pPr>
            <a:r>
              <a:rPr lang="en-GB" sz="2000" b="1" dirty="0"/>
              <a:t>IBM Quantum Systems</a:t>
            </a:r>
            <a:r>
              <a:rPr lang="en-GB" sz="2000" dirty="0"/>
              <a:t> (e.g. IBM Quantum Eagle)</a:t>
            </a:r>
          </a:p>
          <a:p>
            <a:pPr marL="742950" lvl="1" indent="-285750">
              <a:buFont typeface="Arial" panose="020B0604020202020204" pitchFamily="34" charset="0"/>
              <a:buChar char="•"/>
            </a:pPr>
            <a:r>
              <a:rPr lang="en-GB" sz="2000" b="1" dirty="0"/>
              <a:t>Google Sycamore</a:t>
            </a:r>
            <a:endParaRPr lang="en-GB" sz="2000" dirty="0"/>
          </a:p>
          <a:p>
            <a:pPr marL="742950" lvl="1" indent="-285750">
              <a:buFont typeface="Arial" panose="020B0604020202020204" pitchFamily="34" charset="0"/>
              <a:buChar char="•"/>
            </a:pPr>
            <a:r>
              <a:rPr lang="en-GB" sz="2000" b="1" dirty="0"/>
              <a:t>D‑Wave Quantum Annealers</a:t>
            </a:r>
            <a:endParaRPr lang="en-GB" sz="2000" dirty="0"/>
          </a:p>
          <a:p>
            <a:pPr marL="742950" lvl="1" indent="-285750">
              <a:buFont typeface="Arial" panose="020B0604020202020204" pitchFamily="34" charset="0"/>
              <a:buChar char="•"/>
            </a:pPr>
            <a:r>
              <a:rPr lang="en-GB" sz="2000" b="1" dirty="0" err="1"/>
              <a:t>IonQ</a:t>
            </a:r>
            <a:r>
              <a:rPr lang="en-GB" sz="2000" b="1" dirty="0"/>
              <a:t> trapped‑ion quantum computers</a:t>
            </a:r>
            <a:endParaRPr lang="en-GB" sz="2000" dirty="0"/>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endParaRPr>
          </a:p>
        </p:txBody>
      </p:sp>
    </p:spTree>
    <p:extLst>
      <p:ext uri="{BB962C8B-B14F-4D97-AF65-F5344CB8AC3E}">
        <p14:creationId xmlns:p14="http://schemas.microsoft.com/office/powerpoint/2010/main" val="35297509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7309F-7229-96E3-2662-1D6094568D65}"/>
              </a:ext>
            </a:extLst>
          </p:cNvPr>
          <p:cNvSpPr txBox="1">
            <a:spLocks/>
          </p:cNvSpPr>
          <p:nvPr/>
        </p:nvSpPr>
        <p:spPr>
          <a:xfrm>
            <a:off x="59144" y="103593"/>
            <a:ext cx="11744763" cy="850283"/>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chemeClr val="bg1"/>
                </a:solidFill>
              </a:rPr>
              <a:t>Types of Quantum Computers (as of 2026) </a:t>
            </a:r>
            <a:endParaRPr lang="en-GB" sz="4800" b="1" dirty="0">
              <a:solidFill>
                <a:schemeClr val="bg1"/>
              </a:solidFill>
              <a:latin typeface="Times New Roman" panose="02020603050405020304" pitchFamily="18" charset="0"/>
              <a:ea typeface="Times New Roman" panose="02020603050405020304" pitchFamily="18" charset="0"/>
            </a:endParaRPr>
          </a:p>
        </p:txBody>
      </p:sp>
      <p:sp>
        <p:nvSpPr>
          <p:cNvPr id="3" name="TextBox 2">
            <a:extLst>
              <a:ext uri="{FF2B5EF4-FFF2-40B4-BE49-F238E27FC236}">
                <a16:creationId xmlns:a16="http://schemas.microsoft.com/office/drawing/2014/main" id="{FB6D4895-C1E6-9566-C4E5-EC826D8A80AA}"/>
              </a:ext>
            </a:extLst>
          </p:cNvPr>
          <p:cNvSpPr txBox="1"/>
          <p:nvPr/>
        </p:nvSpPr>
        <p:spPr>
          <a:xfrm>
            <a:off x="145837" y="1070221"/>
            <a:ext cx="11571376" cy="1200329"/>
          </a:xfrm>
          <a:prstGeom prst="rect">
            <a:avLst/>
          </a:prstGeom>
          <a:noFill/>
        </p:spPr>
        <p:txBody>
          <a:bodyPr wrap="square">
            <a:spAutoFit/>
          </a:bodyPr>
          <a:lstStyle/>
          <a:p>
            <a:pPr marL="342900" lvl="0" indent="-342900">
              <a:buFont typeface="Arial" panose="020B0604020202020204" pitchFamily="34" charset="0"/>
              <a:buChar char="•"/>
              <a:defRPr/>
            </a:pPr>
            <a:r>
              <a:rPr lang="en-US" sz="2400" dirty="0">
                <a:solidFill>
                  <a:srgbClr val="232323"/>
                </a:solidFill>
                <a:ea typeface="DengXian" panose="02010600030101010101" pitchFamily="2" charset="-122"/>
              </a:rPr>
              <a:t>There are currently different types of quantum hardware that are used to create Quantum computers. Different types currently trade off scalability, stability, and practicality/cost-efficiency - with no single best technology yet.</a:t>
            </a:r>
            <a:endParaRPr kumimoji="0" lang="en-GB" sz="2400" b="0"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endParaRPr>
          </a:p>
        </p:txBody>
      </p:sp>
      <p:graphicFrame>
        <p:nvGraphicFramePr>
          <p:cNvPr id="4" name="Table 3">
            <a:extLst>
              <a:ext uri="{FF2B5EF4-FFF2-40B4-BE49-F238E27FC236}">
                <a16:creationId xmlns:a16="http://schemas.microsoft.com/office/drawing/2014/main" id="{4F990A3D-F187-1CE1-3E30-1DBE00F4BD74}"/>
              </a:ext>
            </a:extLst>
          </p:cNvPr>
          <p:cNvGraphicFramePr>
            <a:graphicFrameLocks noGrp="1"/>
          </p:cNvGraphicFramePr>
          <p:nvPr>
            <p:extLst>
              <p:ext uri="{D42A27DB-BD31-4B8C-83A1-F6EECF244321}">
                <p14:modId xmlns:p14="http://schemas.microsoft.com/office/powerpoint/2010/main" val="166514597"/>
              </p:ext>
            </p:extLst>
          </p:nvPr>
        </p:nvGraphicFramePr>
        <p:xfrm>
          <a:off x="838200" y="2386895"/>
          <a:ext cx="10515600" cy="4206240"/>
        </p:xfrm>
        <a:graphic>
          <a:graphicData uri="http://schemas.openxmlformats.org/drawingml/2006/table">
            <a:tbl>
              <a:tblPr/>
              <a:tblGrid>
                <a:gridCol w="2628900">
                  <a:extLst>
                    <a:ext uri="{9D8B030D-6E8A-4147-A177-3AD203B41FA5}">
                      <a16:colId xmlns:a16="http://schemas.microsoft.com/office/drawing/2014/main" val="1471154593"/>
                    </a:ext>
                  </a:extLst>
                </a:gridCol>
                <a:gridCol w="2628900">
                  <a:extLst>
                    <a:ext uri="{9D8B030D-6E8A-4147-A177-3AD203B41FA5}">
                      <a16:colId xmlns:a16="http://schemas.microsoft.com/office/drawing/2014/main" val="798728924"/>
                    </a:ext>
                  </a:extLst>
                </a:gridCol>
                <a:gridCol w="2628900">
                  <a:extLst>
                    <a:ext uri="{9D8B030D-6E8A-4147-A177-3AD203B41FA5}">
                      <a16:colId xmlns:a16="http://schemas.microsoft.com/office/drawing/2014/main" val="2985052065"/>
                    </a:ext>
                  </a:extLst>
                </a:gridCol>
                <a:gridCol w="2628900">
                  <a:extLst>
                    <a:ext uri="{9D8B030D-6E8A-4147-A177-3AD203B41FA5}">
                      <a16:colId xmlns:a16="http://schemas.microsoft.com/office/drawing/2014/main" val="2052322684"/>
                    </a:ext>
                  </a:extLst>
                </a:gridCol>
              </a:tblGrid>
              <a:tr h="0">
                <a:tc>
                  <a:txBody>
                    <a:bodyPr/>
                    <a:lstStyle/>
                    <a:p>
                      <a:pPr>
                        <a:buNone/>
                      </a:pPr>
                      <a:r>
                        <a:rPr lang="en-GB" b="1">
                          <a:effectLst/>
                        </a:rPr>
                        <a:t>Type</a:t>
                      </a: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en-GB" b="1">
                          <a:effectLst/>
                        </a:rPr>
                        <a:t>How It Works</a:t>
                      </a: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en-GB" b="1">
                          <a:effectLst/>
                        </a:rPr>
                        <a:t>Pros</a:t>
                      </a: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en-GB" b="1" dirty="0">
                          <a:effectLst/>
                        </a:rPr>
                        <a:t>Examples</a:t>
                      </a: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313684174"/>
                  </a:ext>
                </a:extLst>
              </a:tr>
              <a:tr h="0">
                <a:tc>
                  <a:txBody>
                    <a:bodyPr/>
                    <a:lstStyle/>
                    <a:p>
                      <a:pPr>
                        <a:buNone/>
                      </a:pPr>
                      <a:r>
                        <a:rPr lang="en-GB" b="1">
                          <a:effectLst/>
                        </a:rPr>
                        <a:t>Superconducting Qubits</a:t>
                      </a:r>
                      <a:endParaRPr lang="en-GB">
                        <a:effectLst/>
                      </a:endParaRP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en-US" dirty="0">
                          <a:effectLst/>
                        </a:rPr>
                        <a:t>Supercooled electrical circuits act as qubits</a:t>
                      </a: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en-GB">
                          <a:effectLst/>
                        </a:rPr>
                        <a:t>Fast gates; scalable fabrication</a:t>
                      </a: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a:effectLst/>
                        </a:rPr>
                        <a:t>IBM, Google, </a:t>
                      </a:r>
                      <a:r>
                        <a:rPr lang="en-GB" dirty="0" err="1">
                          <a:effectLst/>
                        </a:rPr>
                        <a:t>Rigetti</a:t>
                      </a:r>
                      <a:endParaRPr lang="en-GB" dirty="0">
                        <a:effectLst/>
                      </a:endParaRP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439262656"/>
                  </a:ext>
                </a:extLst>
              </a:tr>
              <a:tr h="0">
                <a:tc>
                  <a:txBody>
                    <a:bodyPr/>
                    <a:lstStyle/>
                    <a:p>
                      <a:pPr>
                        <a:buNone/>
                      </a:pPr>
                      <a:r>
                        <a:rPr lang="en-GB" b="1">
                          <a:effectLst/>
                        </a:rPr>
                        <a:t>Trapped‑Ion</a:t>
                      </a:r>
                      <a:endParaRPr lang="en-GB">
                        <a:effectLst/>
                      </a:endParaRP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en-US">
                          <a:effectLst/>
                        </a:rPr>
                        <a:t>Charged atoms held in EM traps; controlled by lasers</a:t>
                      </a: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en-GB">
                          <a:effectLst/>
                        </a:rPr>
                        <a:t>Very accurate, long coherence</a:t>
                      </a: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en-GB">
                          <a:effectLst/>
                        </a:rPr>
                        <a:t>IonQ, Quantinuum</a:t>
                      </a: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87772682"/>
                  </a:ext>
                </a:extLst>
              </a:tr>
              <a:tr h="0">
                <a:tc>
                  <a:txBody>
                    <a:bodyPr/>
                    <a:lstStyle/>
                    <a:p>
                      <a:pPr>
                        <a:buNone/>
                      </a:pPr>
                      <a:r>
                        <a:rPr lang="en-GB" b="1">
                          <a:effectLst/>
                        </a:rPr>
                        <a:t>Neutral‑Atom</a:t>
                      </a:r>
                      <a:endParaRPr lang="en-GB">
                        <a:effectLst/>
                      </a:endParaRP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en-US">
                          <a:effectLst/>
                        </a:rPr>
                        <a:t>Neutral atoms held by optical tweezers</a:t>
                      </a: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en-GB">
                          <a:effectLst/>
                        </a:rPr>
                        <a:t>Highly scalable layouts</a:t>
                      </a: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en-GB">
                          <a:effectLst/>
                        </a:rPr>
                        <a:t>QuEra, Atom Computing</a:t>
                      </a: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932174056"/>
                  </a:ext>
                </a:extLst>
              </a:tr>
              <a:tr h="0">
                <a:tc>
                  <a:txBody>
                    <a:bodyPr/>
                    <a:lstStyle/>
                    <a:p>
                      <a:pPr>
                        <a:buNone/>
                      </a:pPr>
                      <a:r>
                        <a:rPr lang="en-GB" b="1">
                          <a:effectLst/>
                        </a:rPr>
                        <a:t>Photonic</a:t>
                      </a:r>
                      <a:endParaRPr lang="en-GB">
                        <a:effectLst/>
                      </a:endParaRP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en-GB">
                          <a:effectLst/>
                        </a:rPr>
                        <a:t>Uses photons as qubits</a:t>
                      </a: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en-US">
                          <a:effectLst/>
                        </a:rPr>
                        <a:t>Room‑temperature; great for communication</a:t>
                      </a: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en-GB">
                          <a:effectLst/>
                        </a:rPr>
                        <a:t>PsiQuantum, Xanadu</a:t>
                      </a: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441473611"/>
                  </a:ext>
                </a:extLst>
              </a:tr>
              <a:tr h="0">
                <a:tc>
                  <a:txBody>
                    <a:bodyPr/>
                    <a:lstStyle/>
                    <a:p>
                      <a:pPr>
                        <a:buNone/>
                      </a:pPr>
                      <a:r>
                        <a:rPr lang="en-GB" b="1">
                          <a:effectLst/>
                        </a:rPr>
                        <a:t>Silicon Spin Qubits</a:t>
                      </a:r>
                      <a:endParaRPr lang="en-GB">
                        <a:effectLst/>
                      </a:endParaRP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it-IT">
                          <a:effectLst/>
                        </a:rPr>
                        <a:t>Electron/nuclear spins in silicon quantum dots</a:t>
                      </a: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en-GB">
                          <a:effectLst/>
                        </a:rPr>
                        <a:t>Semiconductor‑fab friendly</a:t>
                      </a: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en-GB">
                          <a:effectLst/>
                        </a:rPr>
                        <a:t>Intel, UNSW</a:t>
                      </a: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753081796"/>
                  </a:ext>
                </a:extLst>
              </a:tr>
              <a:tr h="0">
                <a:tc>
                  <a:txBody>
                    <a:bodyPr/>
                    <a:lstStyle/>
                    <a:p>
                      <a:pPr>
                        <a:buNone/>
                      </a:pPr>
                      <a:r>
                        <a:rPr lang="en-GB" b="1">
                          <a:effectLst/>
                        </a:rPr>
                        <a:t>Topological (Experimental)</a:t>
                      </a:r>
                      <a:endParaRPr lang="en-GB">
                        <a:effectLst/>
                      </a:endParaRP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en-GB">
                          <a:effectLst/>
                        </a:rPr>
                        <a:t>Uses protected topological states</a:t>
                      </a: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en-GB">
                          <a:effectLst/>
                        </a:rPr>
                        <a:t>Potentially ultra‑stable</a:t>
                      </a: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a:effectLst/>
                        </a:rPr>
                        <a:t>Microsoft (R\&amp;D)</a:t>
                      </a:r>
                    </a:p>
                  </a:txBody>
                  <a:tcPr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763455085"/>
                  </a:ext>
                </a:extLst>
              </a:tr>
            </a:tbl>
          </a:graphicData>
        </a:graphic>
      </p:graphicFrame>
    </p:spTree>
    <p:extLst>
      <p:ext uri="{BB962C8B-B14F-4D97-AF65-F5344CB8AC3E}">
        <p14:creationId xmlns:p14="http://schemas.microsoft.com/office/powerpoint/2010/main" val="2717716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A37187B-47EC-9F11-34FB-2EFAF423AE8A}"/>
              </a:ext>
            </a:extLst>
          </p:cNvPr>
          <p:cNvSpPr txBox="1">
            <a:spLocks/>
          </p:cNvSpPr>
          <p:nvPr/>
        </p:nvSpPr>
        <p:spPr>
          <a:xfrm>
            <a:off x="97651" y="91442"/>
            <a:ext cx="11337887" cy="918376"/>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400" b="1" dirty="0">
                <a:solidFill>
                  <a:schemeClr val="bg1"/>
                </a:solidFill>
              </a:rPr>
              <a:t>Qubits</a:t>
            </a:r>
          </a:p>
        </p:txBody>
      </p:sp>
      <p:pic>
        <p:nvPicPr>
          <p:cNvPr id="4" name="Picture 3">
            <a:extLst>
              <a:ext uri="{FF2B5EF4-FFF2-40B4-BE49-F238E27FC236}">
                <a16:creationId xmlns:a16="http://schemas.microsoft.com/office/drawing/2014/main" id="{0C5A3008-6A50-04E2-3140-2F9A1B1C4D3F}"/>
              </a:ext>
            </a:extLst>
          </p:cNvPr>
          <p:cNvPicPr>
            <a:picLocks noChangeAspect="1"/>
          </p:cNvPicPr>
          <p:nvPr/>
        </p:nvPicPr>
        <p:blipFill>
          <a:blip r:embed="rId2"/>
          <a:stretch>
            <a:fillRect/>
          </a:stretch>
        </p:blipFill>
        <p:spPr>
          <a:xfrm>
            <a:off x="9979757" y="91441"/>
            <a:ext cx="1815863" cy="1593642"/>
          </a:xfrm>
          <a:prstGeom prst="rect">
            <a:avLst/>
          </a:prstGeom>
        </p:spPr>
      </p:pic>
      <p:sp>
        <p:nvSpPr>
          <p:cNvPr id="2" name="Content Placeholder 2">
            <a:extLst>
              <a:ext uri="{FF2B5EF4-FFF2-40B4-BE49-F238E27FC236}">
                <a16:creationId xmlns:a16="http://schemas.microsoft.com/office/drawing/2014/main" id="{1D0E1DF3-A2E5-2543-EEE1-1DB25507DA94}"/>
              </a:ext>
            </a:extLst>
          </p:cNvPr>
          <p:cNvSpPr txBox="1">
            <a:spLocks/>
          </p:cNvSpPr>
          <p:nvPr/>
        </p:nvSpPr>
        <p:spPr>
          <a:xfrm>
            <a:off x="97651" y="1009817"/>
            <a:ext cx="11845208" cy="5088165"/>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spcAft>
                <a:spcPts val="300"/>
              </a:spcAft>
            </a:pPr>
            <a:r>
              <a:rPr lang="en-GB" sz="2000" dirty="0"/>
              <a:t>Whereas the state of a </a:t>
            </a:r>
            <a:r>
              <a:rPr lang="en-GB" sz="2000" b="1" dirty="0"/>
              <a:t>classical bit </a:t>
            </a:r>
            <a:r>
              <a:rPr lang="en-GB" sz="2000" dirty="0"/>
              <a:t>has two possible outcomes and can only be either 0 or 1, </a:t>
            </a:r>
            <a:br>
              <a:rPr lang="en-GB" sz="2000" dirty="0"/>
            </a:br>
            <a:r>
              <a:rPr lang="en-GB" sz="2000" dirty="0"/>
              <a:t>the state of a qubit according to quantum mechanics can also be 0 or 1, a combination of both</a:t>
            </a:r>
            <a:br>
              <a:rPr lang="en-GB" sz="2000" dirty="0"/>
            </a:br>
            <a:r>
              <a:rPr lang="en-GB" sz="2000" dirty="0"/>
              <a:t> and anything in-between. </a:t>
            </a:r>
            <a:r>
              <a:rPr lang="en-US" sz="2000" dirty="0"/>
              <a:t>o, </a:t>
            </a:r>
            <a:r>
              <a:rPr lang="en-US" sz="2000" b="1" dirty="0"/>
              <a:t>a qubit has infinitely many possible states</a:t>
            </a:r>
            <a:r>
              <a:rPr lang="en-US" sz="2000" dirty="0"/>
              <a:t>, not just two.</a:t>
            </a:r>
          </a:p>
          <a:p>
            <a:pPr>
              <a:lnSpc>
                <a:spcPct val="100000"/>
              </a:lnSpc>
              <a:spcBef>
                <a:spcPts val="0"/>
              </a:spcBef>
              <a:spcAft>
                <a:spcPts val="300"/>
              </a:spcAft>
            </a:pPr>
            <a:r>
              <a:rPr lang="en-US" sz="2000" dirty="0"/>
              <a:t>A Bloch sphere (by physicist Felix Bloch) is a 3D geometric representation of a single qubit’s </a:t>
            </a:r>
            <a:r>
              <a:rPr lang="en-US" sz="2000" dirty="0" err="1"/>
              <a:t>state.Every</a:t>
            </a:r>
            <a:r>
              <a:rPr lang="en-US" sz="2000" dirty="0"/>
              <a:t> possible qubit state corresponds to a point on a sphere. The </a:t>
            </a:r>
            <a:r>
              <a:rPr lang="en-US" sz="2000" b="1" dirty="0"/>
              <a:t>north pole </a:t>
            </a:r>
            <a:r>
              <a:rPr lang="en-US" sz="2000" dirty="0"/>
              <a:t>is 0 and the </a:t>
            </a:r>
            <a:r>
              <a:rPr lang="en-US" sz="2000" b="1" dirty="0"/>
              <a:t>south pole </a:t>
            </a:r>
            <a:r>
              <a:rPr lang="en-US" sz="2000" dirty="0"/>
              <a:t>is 1. When measured a qubit has a probability of collapsing to either 0 or 1.</a:t>
            </a:r>
            <a:r>
              <a:rPr lang="en-GB" sz="2000" dirty="0"/>
              <a:t> Think of a qubit like a tiny Earth. With a North Pole 0 and South Pole 1. Any other point on Earth is a mixture of 0 and 1. Just as you can stand anywhere on the planet, a qubit can be in infinitely many states, not just two.</a:t>
            </a:r>
            <a:endParaRPr lang="en-US" sz="2000" dirty="0"/>
          </a:p>
          <a:p>
            <a:pPr>
              <a:lnSpc>
                <a:spcPct val="100000"/>
              </a:lnSpc>
              <a:spcBef>
                <a:spcPts val="0"/>
              </a:spcBef>
              <a:spcAft>
                <a:spcPts val="300"/>
              </a:spcAft>
            </a:pPr>
            <a:r>
              <a:rPr lang="en-US" sz="2000" b="1" dirty="0">
                <a:highlight>
                  <a:srgbClr val="FFFF00"/>
                </a:highlight>
              </a:rPr>
              <a:t>Superposition</a:t>
            </a:r>
            <a:r>
              <a:rPr lang="en-US" sz="2000" dirty="0"/>
              <a:t> means a system can be in multiple states at the same time until it is measured. A quantum bit (qubit) can be 0 and 1 simultaneously, unlike a regular bit which must be either 0 or 1. When you measure the system, the superposition collapses into one definite state.</a:t>
            </a:r>
            <a:endParaRPr lang="en-GB" sz="2000" dirty="0"/>
          </a:p>
          <a:p>
            <a:pPr>
              <a:lnSpc>
                <a:spcPct val="100000"/>
              </a:lnSpc>
              <a:spcBef>
                <a:spcPts val="0"/>
              </a:spcBef>
              <a:spcAft>
                <a:spcPts val="300"/>
              </a:spcAft>
            </a:pPr>
            <a:r>
              <a:rPr lang="en-GB" sz="2000" dirty="0"/>
              <a:t>You need an infinite amount of bits to describe the state of a single qubit, because a single qubit is characterised by continuous numbers. Qubits can factor large numbers, search large databases or simulate complex systems much faster &amp; more efficiently than bits. This is because qubits can explore all possible solutions simultaneously, whereas bits have to try them 1 by 1.</a:t>
            </a:r>
          </a:p>
          <a:p>
            <a:pPr>
              <a:lnSpc>
                <a:spcPct val="100000"/>
              </a:lnSpc>
              <a:spcBef>
                <a:spcPts val="0"/>
              </a:spcBef>
              <a:spcAft>
                <a:spcPts val="300"/>
              </a:spcAft>
            </a:pPr>
            <a:r>
              <a:rPr lang="en-GB" sz="2000" dirty="0"/>
              <a:t>A qubit can be in a 1 or 0 or a superposition of both, called a quantum state — this ability is fundamental to the function of quantum computers. Because qubits can exist beyond a binary state, they complete equations much quicker than bits. [</a:t>
            </a:r>
            <a:r>
              <a:rPr lang="en-GB" sz="2000" dirty="0">
                <a:hlinkClick r:id="rId3"/>
              </a:rPr>
              <a:t>r</a:t>
            </a:r>
            <a:r>
              <a:rPr lang="en-GB" sz="2000" dirty="0"/>
              <a:t>] [</a:t>
            </a:r>
            <a:r>
              <a:rPr lang="en-GB" sz="2000" dirty="0">
                <a:hlinkClick r:id="rId4"/>
              </a:rPr>
              <a:t>r</a:t>
            </a:r>
            <a:r>
              <a:rPr lang="en-GB" sz="2000" dirty="0"/>
              <a:t>] [</a:t>
            </a:r>
            <a:r>
              <a:rPr lang="en-GB" sz="2000" dirty="0">
                <a:hlinkClick r:id="rId5"/>
              </a:rPr>
              <a:t>r</a:t>
            </a:r>
            <a:r>
              <a:rPr lang="en-GB" sz="2000" dirty="0"/>
              <a:t>] [</a:t>
            </a:r>
            <a:r>
              <a:rPr lang="en-GB" sz="2000" dirty="0">
                <a:hlinkClick r:id="rId6"/>
              </a:rPr>
              <a:t>r</a:t>
            </a:r>
            <a:r>
              <a:rPr lang="en-GB" sz="2000" dirty="0"/>
              <a:t>]</a:t>
            </a:r>
          </a:p>
          <a:p>
            <a:pPr>
              <a:lnSpc>
                <a:spcPct val="100000"/>
              </a:lnSpc>
              <a:spcBef>
                <a:spcPts val="0"/>
              </a:spcBef>
              <a:spcAft>
                <a:spcPts val="300"/>
              </a:spcAft>
            </a:pPr>
            <a:endParaRPr lang="en-GB" sz="2000" dirty="0"/>
          </a:p>
        </p:txBody>
      </p:sp>
    </p:spTree>
    <p:extLst>
      <p:ext uri="{BB962C8B-B14F-4D97-AF65-F5344CB8AC3E}">
        <p14:creationId xmlns:p14="http://schemas.microsoft.com/office/powerpoint/2010/main" val="1112192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CD8F9F-97B7-B5FC-1335-C55B6E0C1B7F}"/>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B6DE6EC8-5A98-87ED-FE2D-C1BFC1B81488}"/>
              </a:ext>
            </a:extLst>
          </p:cNvPr>
          <p:cNvSpPr txBox="1">
            <a:spLocks/>
          </p:cNvSpPr>
          <p:nvPr/>
        </p:nvSpPr>
        <p:spPr>
          <a:xfrm>
            <a:off x="97651" y="91442"/>
            <a:ext cx="11337887" cy="918376"/>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400" b="1" dirty="0">
                <a:solidFill>
                  <a:schemeClr val="bg1"/>
                </a:solidFill>
              </a:rPr>
              <a:t>Qubits: further defined &amp; measured</a:t>
            </a:r>
          </a:p>
        </p:txBody>
      </p:sp>
      <p:pic>
        <p:nvPicPr>
          <p:cNvPr id="4" name="Picture 3">
            <a:extLst>
              <a:ext uri="{FF2B5EF4-FFF2-40B4-BE49-F238E27FC236}">
                <a16:creationId xmlns:a16="http://schemas.microsoft.com/office/drawing/2014/main" id="{AE8E7D04-AB8F-CBB6-4898-091A01A90FBE}"/>
              </a:ext>
            </a:extLst>
          </p:cNvPr>
          <p:cNvPicPr>
            <a:picLocks noChangeAspect="1"/>
          </p:cNvPicPr>
          <p:nvPr/>
        </p:nvPicPr>
        <p:blipFill>
          <a:blip r:embed="rId2"/>
          <a:stretch>
            <a:fillRect/>
          </a:stretch>
        </p:blipFill>
        <p:spPr>
          <a:xfrm>
            <a:off x="9979757" y="91441"/>
            <a:ext cx="1815863" cy="1593642"/>
          </a:xfrm>
          <a:prstGeom prst="rect">
            <a:avLst/>
          </a:prstGeom>
        </p:spPr>
      </p:pic>
      <p:sp>
        <p:nvSpPr>
          <p:cNvPr id="2" name="Content Placeholder 2">
            <a:extLst>
              <a:ext uri="{FF2B5EF4-FFF2-40B4-BE49-F238E27FC236}">
                <a16:creationId xmlns:a16="http://schemas.microsoft.com/office/drawing/2014/main" id="{4FD55628-79BB-C6A2-C91C-DA4CC41899E6}"/>
              </a:ext>
            </a:extLst>
          </p:cNvPr>
          <p:cNvSpPr txBox="1">
            <a:spLocks/>
          </p:cNvSpPr>
          <p:nvPr/>
        </p:nvSpPr>
        <p:spPr>
          <a:xfrm>
            <a:off x="0" y="1175469"/>
            <a:ext cx="11845208" cy="5088165"/>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r>
              <a:rPr lang="en-US" sz="2000" dirty="0"/>
              <a:t>Classical bit stores one value (0 or 1). Qubit stores a combination of 0 and 1 at the same time.</a:t>
            </a:r>
          </a:p>
          <a:p>
            <a:pPr marL="285750" indent="-285750"/>
            <a:r>
              <a:rPr lang="en-US" sz="2000" dirty="0"/>
              <a:t>You can think of classical computing as checking one path at a time through a maze.</a:t>
            </a:r>
          </a:p>
          <a:p>
            <a:pPr marL="285750" indent="-285750"/>
            <a:r>
              <a:rPr lang="en-US" sz="2000" dirty="0"/>
              <a:t>Quantum computing lets you explore all paths simultaneously, and then interference helps identify the correct exit.</a:t>
            </a:r>
          </a:p>
          <a:p>
            <a:pPr marL="285750" lvl="0" indent="-285750">
              <a:lnSpc>
                <a:spcPct val="100000"/>
              </a:lnSpc>
              <a:spcBef>
                <a:spcPts val="0"/>
              </a:spcBef>
              <a:defRPr/>
            </a:pPr>
            <a:r>
              <a:rPr lang="en-US" sz="2000" dirty="0"/>
              <a:t>A quantum computer with more qubits </a:t>
            </a:r>
            <a:r>
              <a:rPr lang="en-US" sz="2000" i="1" dirty="0"/>
              <a:t>can</a:t>
            </a:r>
            <a:r>
              <a:rPr lang="en-US" sz="2000" dirty="0"/>
              <a:t> be more powerful because each additional qubit doubles the size of the quantum state space, allowing the machine to process vastly more possibilities at once through superposition and entanglement; however, this only holds if the qubits are high‑quality low error, long coherence time, and well‑connected, since noisy or poorly controlled qubits can cancel out any benefits of simply having a larger number.</a:t>
            </a:r>
          </a:p>
          <a:p>
            <a:pPr marL="285750" lvl="0" indent="-285750">
              <a:lnSpc>
                <a:spcPct val="100000"/>
              </a:lnSpc>
              <a:spcBef>
                <a:spcPts val="0"/>
              </a:spcBef>
              <a:defRPr/>
            </a:pPr>
            <a:r>
              <a:rPr lang="en-US" sz="2000" dirty="0"/>
              <a:t>Interference happens when quantum states represented as wave overlap and combine, causing their probability amplitudes to either reinforce each other (constructive interference) or cancel out (destructive interference). This occurs because qubits exist in superpositions with phases, and when these phases interact during a computation, they shift the likelihood of different outcomes, amplifying correct answers and suppressing incorrect ones.</a:t>
            </a:r>
          </a:p>
          <a:p>
            <a:pPr marL="285750" lvl="0" indent="-285750">
              <a:lnSpc>
                <a:spcPct val="100000"/>
              </a:lnSpc>
              <a:spcBef>
                <a:spcPts val="0"/>
              </a:spcBef>
              <a:defRPr/>
            </a:pPr>
            <a:r>
              <a:rPr lang="en-US" sz="2000" dirty="0"/>
              <a:t>Quantum interference is measured by preparing a qubit (or qubits) in known superposition states, applying operations that control their relative phases, and then performing many measurements to observe how the probabilities of different outcomes change; constructive interference shows up as increased probability of certain results, while destructive interference appears as suppressed or nearly zero probability for others.</a:t>
            </a:r>
          </a:p>
          <a:p>
            <a:pPr marL="285750" indent="-285750"/>
            <a:endParaRPr lang="en-GB" sz="2000" dirty="0"/>
          </a:p>
          <a:p>
            <a:pPr>
              <a:lnSpc>
                <a:spcPct val="100000"/>
              </a:lnSpc>
              <a:spcBef>
                <a:spcPts val="0"/>
              </a:spcBef>
              <a:spcAft>
                <a:spcPts val="300"/>
              </a:spcAft>
            </a:pPr>
            <a:endParaRPr lang="en-GB" sz="2000" dirty="0"/>
          </a:p>
        </p:txBody>
      </p:sp>
    </p:spTree>
    <p:extLst>
      <p:ext uri="{BB962C8B-B14F-4D97-AF65-F5344CB8AC3E}">
        <p14:creationId xmlns:p14="http://schemas.microsoft.com/office/powerpoint/2010/main" val="11573186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FDD636-64D4-8591-B092-94343505F58A}"/>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3DE1348B-B549-4184-DCB7-3127795394B9}"/>
              </a:ext>
            </a:extLst>
          </p:cNvPr>
          <p:cNvSpPr txBox="1">
            <a:spLocks/>
          </p:cNvSpPr>
          <p:nvPr/>
        </p:nvSpPr>
        <p:spPr>
          <a:xfrm>
            <a:off x="105602" y="123246"/>
            <a:ext cx="11337887" cy="1228476"/>
          </a:xfrm>
          <a:prstGeom prst="rect">
            <a:avLst/>
          </a:prstGeom>
          <a:solidFill>
            <a:srgbClr val="002060"/>
          </a:solidFill>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bg1"/>
                </a:solidFill>
              </a:rPr>
              <a:t>Quantum Computer Operating System</a:t>
            </a:r>
            <a:endParaRPr lang="en-GB" sz="5400" b="1" dirty="0">
              <a:solidFill>
                <a:schemeClr val="bg1"/>
              </a:solidFill>
            </a:endParaRPr>
          </a:p>
        </p:txBody>
      </p:sp>
      <p:sp>
        <p:nvSpPr>
          <p:cNvPr id="2" name="Content Placeholder 2">
            <a:extLst>
              <a:ext uri="{FF2B5EF4-FFF2-40B4-BE49-F238E27FC236}">
                <a16:creationId xmlns:a16="http://schemas.microsoft.com/office/drawing/2014/main" id="{FB14CC09-6E97-3D29-0923-A960AE5ADE3A}"/>
              </a:ext>
            </a:extLst>
          </p:cNvPr>
          <p:cNvSpPr txBox="1">
            <a:spLocks/>
          </p:cNvSpPr>
          <p:nvPr/>
        </p:nvSpPr>
        <p:spPr>
          <a:xfrm>
            <a:off x="291132" y="1534604"/>
            <a:ext cx="11845208" cy="5088165"/>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 </a:t>
            </a:r>
            <a:r>
              <a:rPr lang="en-GB" b="1" dirty="0"/>
              <a:t>Quantum Computer Operating System (QCOS)</a:t>
            </a:r>
            <a:r>
              <a:rPr lang="en-GB" dirty="0"/>
              <a:t> is the software layer that coordinates how quantum programs run on quantum hardware.</a:t>
            </a:r>
          </a:p>
          <a:p>
            <a:r>
              <a:rPr lang="en-GB" dirty="0"/>
              <a:t>It plays a role similar to a classical OS, but must also manage unique quantum tasks such as:</a:t>
            </a:r>
          </a:p>
          <a:p>
            <a:pPr lvl="1"/>
            <a:r>
              <a:rPr lang="en-GB" sz="2800" b="1" dirty="0"/>
              <a:t>Qubit allocation and scheduling</a:t>
            </a:r>
            <a:endParaRPr lang="en-GB" sz="2800" dirty="0"/>
          </a:p>
          <a:p>
            <a:pPr lvl="1"/>
            <a:r>
              <a:rPr lang="en-GB" sz="2800" b="1" dirty="0"/>
              <a:t>Quantum circuit compilation and optimization</a:t>
            </a:r>
            <a:endParaRPr lang="en-GB" sz="2800" dirty="0"/>
          </a:p>
          <a:p>
            <a:pPr lvl="1"/>
            <a:r>
              <a:rPr lang="en-GB" sz="2800" b="1" dirty="0"/>
              <a:t>Error correction</a:t>
            </a:r>
            <a:endParaRPr lang="en-GB" sz="2800" dirty="0"/>
          </a:p>
          <a:p>
            <a:pPr lvl="1"/>
            <a:r>
              <a:rPr lang="en-GB" sz="2800" b="1" dirty="0"/>
              <a:t>Hybrid classical–quantum workflows</a:t>
            </a:r>
            <a:endParaRPr lang="en-GB" sz="2800" dirty="0"/>
          </a:p>
          <a:p>
            <a:pPr lvl="1"/>
            <a:r>
              <a:rPr lang="en-GB" sz="2800" b="1" dirty="0"/>
              <a:t>Hardware abstraction</a:t>
            </a:r>
            <a:r>
              <a:rPr lang="en-GB" sz="2800" dirty="0"/>
              <a:t> (so developers don’t need to know device‑specific physics)</a:t>
            </a:r>
          </a:p>
          <a:p>
            <a:pPr>
              <a:lnSpc>
                <a:spcPct val="100000"/>
              </a:lnSpc>
              <a:spcBef>
                <a:spcPts val="0"/>
              </a:spcBef>
              <a:spcAft>
                <a:spcPts val="300"/>
              </a:spcAft>
            </a:pPr>
            <a:endParaRPr lang="en-GB" sz="2000" dirty="0"/>
          </a:p>
        </p:txBody>
      </p:sp>
    </p:spTree>
    <p:extLst>
      <p:ext uri="{BB962C8B-B14F-4D97-AF65-F5344CB8AC3E}">
        <p14:creationId xmlns:p14="http://schemas.microsoft.com/office/powerpoint/2010/main" val="12862807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F240BC-6C58-EC0E-15A6-B2C9901A8C69}"/>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C648434E-461E-8C19-25FC-5B9E1647606A}"/>
              </a:ext>
            </a:extLst>
          </p:cNvPr>
          <p:cNvSpPr txBox="1">
            <a:spLocks/>
          </p:cNvSpPr>
          <p:nvPr/>
        </p:nvSpPr>
        <p:spPr>
          <a:xfrm>
            <a:off x="105602" y="123246"/>
            <a:ext cx="11337887" cy="1228476"/>
          </a:xfrm>
          <a:prstGeom prst="rect">
            <a:avLst/>
          </a:prstGeom>
          <a:solidFill>
            <a:srgbClr val="002060"/>
          </a:solidFill>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bg1"/>
                </a:solidFill>
              </a:rPr>
              <a:t>Example: Quantum Computer Operating Systems</a:t>
            </a:r>
            <a:endParaRPr lang="en-GB" sz="5400" b="1" dirty="0">
              <a:solidFill>
                <a:schemeClr val="bg1"/>
              </a:solidFill>
            </a:endParaRPr>
          </a:p>
        </p:txBody>
      </p:sp>
      <p:sp>
        <p:nvSpPr>
          <p:cNvPr id="2" name="Content Placeholder 2">
            <a:extLst>
              <a:ext uri="{FF2B5EF4-FFF2-40B4-BE49-F238E27FC236}">
                <a16:creationId xmlns:a16="http://schemas.microsoft.com/office/drawing/2014/main" id="{29DF6FF5-DD1D-DF84-0091-320B2C176725}"/>
              </a:ext>
            </a:extLst>
          </p:cNvPr>
          <p:cNvSpPr txBox="1">
            <a:spLocks/>
          </p:cNvSpPr>
          <p:nvPr/>
        </p:nvSpPr>
        <p:spPr>
          <a:xfrm>
            <a:off x="346792" y="1455091"/>
            <a:ext cx="11845208" cy="5088165"/>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lang="en-GB" sz="2600" b="1" dirty="0" err="1"/>
              <a:t>Qiskit</a:t>
            </a:r>
            <a:r>
              <a:rPr lang="en-GB" sz="2600" b="1" dirty="0"/>
              <a:t> Runtime (IBM):</a:t>
            </a:r>
            <a:r>
              <a:rPr lang="en-GB" sz="2600" dirty="0"/>
              <a:t> Provides compilation, runtime execution, and hardware management.</a:t>
            </a:r>
          </a:p>
          <a:p>
            <a:pPr lvl="0"/>
            <a:r>
              <a:rPr lang="en-GB" sz="2600" b="1" dirty="0"/>
              <a:t>Google Cirq + Quantum Virtual Machine:</a:t>
            </a:r>
            <a:r>
              <a:rPr lang="en-GB" sz="2600" dirty="0"/>
              <a:t> Provides orchestration for Google’s quantum processors.</a:t>
            </a:r>
          </a:p>
          <a:p>
            <a:pPr lvl="0"/>
            <a:r>
              <a:rPr lang="en-GB" sz="2600" b="1" dirty="0"/>
              <a:t>Microsoft Azure Quantum with Q# compiler stack</a:t>
            </a:r>
            <a:r>
              <a:rPr lang="en-GB" sz="2600" dirty="0"/>
              <a:t> : Hybrid classical–quantum OS‑like environment.</a:t>
            </a:r>
          </a:p>
          <a:p>
            <a:pPr lvl="0"/>
            <a:r>
              <a:rPr lang="en-GB" sz="2600" b="1" dirty="0"/>
              <a:t>Xanadu PennyLane:</a:t>
            </a:r>
            <a:r>
              <a:rPr lang="en-GB" sz="2600" dirty="0"/>
              <a:t> Quantum ML operating layer across many devices.</a:t>
            </a:r>
          </a:p>
          <a:p>
            <a:pPr lvl="0"/>
            <a:r>
              <a:rPr lang="en-GB" sz="2600" b="1" dirty="0"/>
              <a:t>D‑Wave Ocean SDK:</a:t>
            </a:r>
            <a:r>
              <a:rPr lang="en-GB" sz="2600" dirty="0"/>
              <a:t> OS‑like runtime for D-Wave hybrid classical-quantum systems. The D‑Wave Ocean SDK is D‑Wave’s open‑source Python software toolkit designed to help developers formulate, submit, and solve problems on D‑Wave’s quantum‑classical systems.</a:t>
            </a:r>
          </a:p>
          <a:p>
            <a:pPr lvl="0"/>
            <a:r>
              <a:rPr lang="en-GB" sz="2600" b="1" dirty="0"/>
              <a:t>QOS (Quantum Operating System) from Aliro Quantum:</a:t>
            </a:r>
            <a:r>
              <a:rPr lang="en-GB" sz="2600" dirty="0"/>
              <a:t> explicitly designed as a Quantum OS for routing and controlling quantum networks and processors.</a:t>
            </a:r>
          </a:p>
          <a:p>
            <a:pPr>
              <a:lnSpc>
                <a:spcPct val="100000"/>
              </a:lnSpc>
              <a:spcBef>
                <a:spcPts val="0"/>
              </a:spcBef>
              <a:spcAft>
                <a:spcPts val="300"/>
              </a:spcAft>
            </a:pPr>
            <a:endParaRPr lang="en-GB" sz="2600" dirty="0"/>
          </a:p>
        </p:txBody>
      </p:sp>
    </p:spTree>
    <p:extLst>
      <p:ext uri="{BB962C8B-B14F-4D97-AF65-F5344CB8AC3E}">
        <p14:creationId xmlns:p14="http://schemas.microsoft.com/office/powerpoint/2010/main" val="38355303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263623" y="69494"/>
            <a:ext cx="11664749" cy="1325563"/>
          </a:xfrm>
        </p:spPr>
        <p:txBody>
          <a:bodyPr>
            <a:normAutofit/>
          </a:bodyPr>
          <a:lstStyle/>
          <a:p>
            <a:r>
              <a:rPr lang="en-GB" b="1" dirty="0">
                <a:solidFill>
                  <a:schemeClr val="bg1"/>
                </a:solidFill>
              </a:rPr>
              <a:t>Bg. Video: </a:t>
            </a:r>
            <a:r>
              <a:rPr lang="en-GB" dirty="0">
                <a:solidFill>
                  <a:schemeClr val="bg1"/>
                </a:solidFill>
              </a:rPr>
              <a:t>Supercomputers vs Quantum Computers</a:t>
            </a:r>
            <a:endParaRPr lang="en-GB" b="1" dirty="0">
              <a:solidFill>
                <a:schemeClr val="bg1"/>
              </a:solidFill>
            </a:endParaRPr>
          </a:p>
        </p:txBody>
      </p:sp>
      <p:pic>
        <p:nvPicPr>
          <p:cNvPr id="1028" name="Picture 4" descr="A room with black shelves with blue and red objects&#10;&#10;Description automatically generated">
            <a:extLst>
              <a:ext uri="{FF2B5EF4-FFF2-40B4-BE49-F238E27FC236}">
                <a16:creationId xmlns:a16="http://schemas.microsoft.com/office/drawing/2014/main" id="{90A88022-95F9-95E4-D054-53F3E268CDF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31" t="18636" r="1307"/>
          <a:stretch/>
        </p:blipFill>
        <p:spPr bwMode="auto">
          <a:xfrm>
            <a:off x="141764" y="1291136"/>
            <a:ext cx="5426834" cy="377647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large machine with many tubes&#10;&#10;Description automatically generated with medium confidence">
            <a:extLst>
              <a:ext uri="{FF2B5EF4-FFF2-40B4-BE49-F238E27FC236}">
                <a16:creationId xmlns:a16="http://schemas.microsoft.com/office/drawing/2014/main" id="{DAD4B182-5AA8-746B-FEB0-D9C9AAF246B0}"/>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3563"/>
          <a:stretch/>
        </p:blipFill>
        <p:spPr>
          <a:xfrm>
            <a:off x="8608721" y="1118258"/>
            <a:ext cx="3377061" cy="5251806"/>
          </a:xfrm>
          <a:prstGeom prst="rect">
            <a:avLst/>
          </a:prstGeom>
        </p:spPr>
      </p:pic>
      <p:sp>
        <p:nvSpPr>
          <p:cNvPr id="5" name="TextBox 4">
            <a:extLst>
              <a:ext uri="{FF2B5EF4-FFF2-40B4-BE49-F238E27FC236}">
                <a16:creationId xmlns:a16="http://schemas.microsoft.com/office/drawing/2014/main" id="{2A460948-63CE-0F1E-8348-49D68ADB3BC1}"/>
              </a:ext>
            </a:extLst>
          </p:cNvPr>
          <p:cNvSpPr txBox="1"/>
          <p:nvPr/>
        </p:nvSpPr>
        <p:spPr>
          <a:xfrm>
            <a:off x="8964240" y="6660856"/>
            <a:ext cx="2054664"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www.flickr.com/photos/criminalintent/39660636671/in/photostream/"/>
              </a:rPr>
              <a:t>This Photo</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creativecommons.org/licenses/by-sa/3.0/"/>
              </a:rPr>
              <a:t>CC BY-SA</a:t>
            </a:r>
            <a:endPar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9" name="Picture 8">
            <a:hlinkClick r:id="rId7"/>
            <a:extLst>
              <a:ext uri="{FF2B5EF4-FFF2-40B4-BE49-F238E27FC236}">
                <a16:creationId xmlns:a16="http://schemas.microsoft.com/office/drawing/2014/main" id="{BCC8320B-6FA6-3D70-9D7B-2D44B0BDFAF8}"/>
              </a:ext>
            </a:extLst>
          </p:cNvPr>
          <p:cNvPicPr>
            <a:picLocks noChangeAspect="1"/>
          </p:cNvPicPr>
          <p:nvPr/>
        </p:nvPicPr>
        <p:blipFill>
          <a:blip r:embed="rId8"/>
          <a:stretch>
            <a:fillRect/>
          </a:stretch>
        </p:blipFill>
        <p:spPr>
          <a:xfrm>
            <a:off x="2436232" y="1944061"/>
            <a:ext cx="7319929" cy="410154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descr="A red and white circle with a white arrow in the middle&#10;&#10;Description automatically generated">
            <a:extLst>
              <a:ext uri="{FF2B5EF4-FFF2-40B4-BE49-F238E27FC236}">
                <a16:creationId xmlns:a16="http://schemas.microsoft.com/office/drawing/2014/main" id="{067AC9A7-7308-5173-2904-C914A8E0DE8F}"/>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5523215" y="3251737"/>
            <a:ext cx="1318733" cy="1318733"/>
          </a:xfrm>
          <a:prstGeom prst="rect">
            <a:avLst/>
          </a:prstGeom>
        </p:spPr>
      </p:pic>
    </p:spTree>
    <p:extLst>
      <p:ext uri="{BB962C8B-B14F-4D97-AF65-F5344CB8AC3E}">
        <p14:creationId xmlns:p14="http://schemas.microsoft.com/office/powerpoint/2010/main" val="12823885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C3B93213-CA27-44FD-8599-E801F6FE4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close-up of a logo&#10;&#10;Description automatically generated">
            <a:extLst>
              <a:ext uri="{FF2B5EF4-FFF2-40B4-BE49-F238E27FC236}">
                <a16:creationId xmlns:a16="http://schemas.microsoft.com/office/drawing/2014/main" id="{4436F936-F132-BE35-5AD5-27ADC759F70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6945" r="1" b="9710"/>
          <a:stretch/>
        </p:blipFill>
        <p:spPr>
          <a:xfrm>
            <a:off x="-2" y="1"/>
            <a:ext cx="6015566" cy="3346638"/>
          </a:xfrm>
          <a:prstGeom prst="rect">
            <a:avLst/>
          </a:prstGeom>
        </p:spPr>
      </p:pic>
      <p:pic>
        <p:nvPicPr>
          <p:cNvPr id="13" name="Picture 12" descr="A red hat with black band&#10;&#10;Description automatically generated">
            <a:extLst>
              <a:ext uri="{FF2B5EF4-FFF2-40B4-BE49-F238E27FC236}">
                <a16:creationId xmlns:a16="http://schemas.microsoft.com/office/drawing/2014/main" id="{4815ACBA-A44D-CD90-76DF-5FC9FAD4D50C}"/>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1" b="13505"/>
          <a:stretch/>
        </p:blipFill>
        <p:spPr>
          <a:xfrm>
            <a:off x="-2" y="3514964"/>
            <a:ext cx="6015569" cy="3343035"/>
          </a:xfrm>
          <a:prstGeom prst="rect">
            <a:avLst/>
          </a:prstGeom>
        </p:spPr>
      </p:pic>
      <p:pic>
        <p:nvPicPr>
          <p:cNvPr id="3" name="Picture 2" descr="A large machine with many tubes&#10;&#10;Description automatically generated with medium confidence">
            <a:extLst>
              <a:ext uri="{FF2B5EF4-FFF2-40B4-BE49-F238E27FC236}">
                <a16:creationId xmlns:a16="http://schemas.microsoft.com/office/drawing/2014/main" id="{DAD4B182-5AA8-746B-FEB0-D9C9AAF246B0}"/>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11836" r="-1" b="17481"/>
          <a:stretch/>
        </p:blipFill>
        <p:spPr>
          <a:xfrm>
            <a:off x="6176436" y="10"/>
            <a:ext cx="6015564" cy="6857989"/>
          </a:xfrm>
          <a:prstGeom prst="rect">
            <a:avLst/>
          </a:prstGeom>
        </p:spPr>
      </p:pic>
      <p:sp useBgFill="1">
        <p:nvSpPr>
          <p:cNvPr id="43" name="Freeform: Shape 42">
            <a:extLst>
              <a:ext uri="{FF2B5EF4-FFF2-40B4-BE49-F238E27FC236}">
                <a16:creationId xmlns:a16="http://schemas.microsoft.com/office/drawing/2014/main" id="{68DD075C-962D-412E-A72C-43CE3406F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919319"/>
            <a:ext cx="9618287" cy="3506002"/>
          </a:xfrm>
          <a:custGeom>
            <a:avLst/>
            <a:gdLst>
              <a:gd name="connsiteX0" fmla="*/ 9010601 w 9618287"/>
              <a:gd name="connsiteY0" fmla="*/ 0 h 2914188"/>
              <a:gd name="connsiteX1" fmla="*/ 8490105 w 9618287"/>
              <a:gd name="connsiteY1" fmla="*/ 46498 h 2914188"/>
              <a:gd name="connsiteX2" fmla="*/ 7660973 w 9618287"/>
              <a:gd name="connsiteY2" fmla="*/ 97425 h 2914188"/>
              <a:gd name="connsiteX3" fmla="*/ 7221559 w 9618287"/>
              <a:gd name="connsiteY3" fmla="*/ 130638 h 2914188"/>
              <a:gd name="connsiteX4" fmla="*/ 6240725 w 9618287"/>
              <a:gd name="connsiteY4" fmla="*/ 141709 h 2914188"/>
              <a:gd name="connsiteX5" fmla="*/ 5406362 w 9618287"/>
              <a:gd name="connsiteY5" fmla="*/ 137281 h 2914188"/>
              <a:gd name="connsiteX6" fmla="*/ 4252902 w 9618287"/>
              <a:gd name="connsiteY6" fmla="*/ 139495 h 2914188"/>
              <a:gd name="connsiteX7" fmla="*/ 3214523 w 9618287"/>
              <a:gd name="connsiteY7" fmla="*/ 201493 h 2914188"/>
              <a:gd name="connsiteX8" fmla="*/ 1948593 w 9618287"/>
              <a:gd name="connsiteY8" fmla="*/ 197064 h 2914188"/>
              <a:gd name="connsiteX9" fmla="*/ 1203157 w 9618287"/>
              <a:gd name="connsiteY9" fmla="*/ 312203 h 2914188"/>
              <a:gd name="connsiteX10" fmla="*/ 1412402 w 9618287"/>
              <a:gd name="connsiteY10" fmla="*/ 352059 h 2914188"/>
              <a:gd name="connsiteX11" fmla="*/ 1781196 w 9618287"/>
              <a:gd name="connsiteY11" fmla="*/ 438414 h 2914188"/>
              <a:gd name="connsiteX12" fmla="*/ 1820429 w 9618287"/>
              <a:gd name="connsiteY12" fmla="*/ 493769 h 2914188"/>
              <a:gd name="connsiteX13" fmla="*/ 1765503 w 9618287"/>
              <a:gd name="connsiteY13" fmla="*/ 520339 h 2914188"/>
              <a:gd name="connsiteX14" fmla="*/ 1605954 w 9618287"/>
              <a:gd name="connsiteY14" fmla="*/ 571266 h 2914188"/>
              <a:gd name="connsiteX15" fmla="*/ 2194455 w 9618287"/>
              <a:gd name="connsiteY15" fmla="*/ 646549 h 2914188"/>
              <a:gd name="connsiteX16" fmla="*/ 1985211 w 9618287"/>
              <a:gd name="connsiteY16" fmla="*/ 693048 h 2914188"/>
              <a:gd name="connsiteX17" fmla="*/ 1768118 w 9618287"/>
              <a:gd name="connsiteY17" fmla="*/ 726261 h 2914188"/>
              <a:gd name="connsiteX18" fmla="*/ 1532718 w 9618287"/>
              <a:gd name="connsiteY18" fmla="*/ 750617 h 2914188"/>
              <a:gd name="connsiteX19" fmla="*/ 1318242 w 9618287"/>
              <a:gd name="connsiteY19" fmla="*/ 799330 h 2914188"/>
              <a:gd name="connsiteX20" fmla="*/ 1877972 w 9618287"/>
              <a:gd name="connsiteY20" fmla="*/ 819258 h 2914188"/>
              <a:gd name="connsiteX21" fmla="*/ 1587645 w 9618287"/>
              <a:gd name="connsiteY21" fmla="*/ 863542 h 2914188"/>
              <a:gd name="connsiteX22" fmla="*/ 1349629 w 9618287"/>
              <a:gd name="connsiteY22" fmla="*/ 921112 h 2914188"/>
              <a:gd name="connsiteX23" fmla="*/ 1182233 w 9618287"/>
              <a:gd name="connsiteY23" fmla="*/ 947682 h 2914188"/>
              <a:gd name="connsiteX24" fmla="*/ 1004375 w 9618287"/>
              <a:gd name="connsiteY24" fmla="*/ 954325 h 2914188"/>
              <a:gd name="connsiteX25" fmla="*/ 962526 w 9618287"/>
              <a:gd name="connsiteY25" fmla="*/ 996394 h 2914188"/>
              <a:gd name="connsiteX26" fmla="*/ 1017453 w 9618287"/>
              <a:gd name="connsiteY26" fmla="*/ 1040679 h 2914188"/>
              <a:gd name="connsiteX27" fmla="*/ 1101150 w 9618287"/>
              <a:gd name="connsiteY27" fmla="*/ 1045107 h 2914188"/>
              <a:gd name="connsiteX28" fmla="*/ 1600722 w 9618287"/>
              <a:gd name="connsiteY28" fmla="*/ 1056179 h 2914188"/>
              <a:gd name="connsiteX29" fmla="*/ 0 w 9618287"/>
              <a:gd name="connsiteY29" fmla="*/ 1153603 h 2914188"/>
              <a:gd name="connsiteX30" fmla="*/ 217092 w 9618287"/>
              <a:gd name="connsiteY30" fmla="*/ 1213388 h 2914188"/>
              <a:gd name="connsiteX31" fmla="*/ 290327 w 9618287"/>
              <a:gd name="connsiteY31" fmla="*/ 1377240 h 2914188"/>
              <a:gd name="connsiteX32" fmla="*/ 557114 w 9618287"/>
              <a:gd name="connsiteY32" fmla="*/ 1470236 h 2914188"/>
              <a:gd name="connsiteX33" fmla="*/ 729742 w 9618287"/>
              <a:gd name="connsiteY33" fmla="*/ 1503450 h 2914188"/>
              <a:gd name="connsiteX34" fmla="*/ 1124690 w 9618287"/>
              <a:gd name="connsiteY34" fmla="*/ 1552163 h 2914188"/>
              <a:gd name="connsiteX35" fmla="*/ 1182233 w 9618287"/>
              <a:gd name="connsiteY35" fmla="*/ 1631874 h 2914188"/>
              <a:gd name="connsiteX36" fmla="*/ 1231929 w 9618287"/>
              <a:gd name="connsiteY36" fmla="*/ 1720442 h 2914188"/>
              <a:gd name="connsiteX37" fmla="*/ 1336551 w 9618287"/>
              <a:gd name="connsiteY37" fmla="*/ 1778012 h 2914188"/>
              <a:gd name="connsiteX38" fmla="*/ 523113 w 9618287"/>
              <a:gd name="connsiteY38" fmla="*/ 1769155 h 2914188"/>
              <a:gd name="connsiteX39" fmla="*/ 1441173 w 9618287"/>
              <a:gd name="connsiteY39" fmla="*/ 1955149 h 2914188"/>
              <a:gd name="connsiteX40" fmla="*/ 1360091 w 9618287"/>
              <a:gd name="connsiteY40" fmla="*/ 2028218 h 2914188"/>
              <a:gd name="connsiteX41" fmla="*/ 1862278 w 9618287"/>
              <a:gd name="connsiteY41" fmla="*/ 2127858 h 2914188"/>
              <a:gd name="connsiteX42" fmla="*/ 1592876 w 9618287"/>
              <a:gd name="connsiteY42" fmla="*/ 2138928 h 2914188"/>
              <a:gd name="connsiteX43" fmla="*/ 3159597 w 9618287"/>
              <a:gd name="connsiteY43" fmla="*/ 2555200 h 2914188"/>
              <a:gd name="connsiteX44" fmla="*/ 5395900 w 9618287"/>
              <a:gd name="connsiteY44" fmla="*/ 2856333 h 2914188"/>
              <a:gd name="connsiteX45" fmla="*/ 6269496 w 9618287"/>
              <a:gd name="connsiteY45" fmla="*/ 2913902 h 2914188"/>
              <a:gd name="connsiteX46" fmla="*/ 7263407 w 9618287"/>
              <a:gd name="connsiteY46" fmla="*/ 2896189 h 2914188"/>
              <a:gd name="connsiteX47" fmla="*/ 8730736 w 9618287"/>
              <a:gd name="connsiteY47" fmla="*/ 2685838 h 2914188"/>
              <a:gd name="connsiteX48" fmla="*/ 9463093 w 9618287"/>
              <a:gd name="connsiteY48" fmla="*/ 2340421 h 2914188"/>
              <a:gd name="connsiteX49" fmla="*/ 9611812 w 9618287"/>
              <a:gd name="connsiteY49" fmla="*/ 2218951 h 2914188"/>
              <a:gd name="connsiteX50" fmla="*/ 9618287 w 9618287"/>
              <a:gd name="connsiteY50" fmla="*/ 2212999 h 2914188"/>
              <a:gd name="connsiteX51" fmla="*/ 9618287 w 9618287"/>
              <a:gd name="connsiteY51" fmla="*/ 601232 h 2914188"/>
              <a:gd name="connsiteX52" fmla="*/ 9604333 w 9618287"/>
              <a:gd name="connsiteY52" fmla="*/ 600051 h 2914188"/>
              <a:gd name="connsiteX53" fmla="*/ 9314006 w 9618287"/>
              <a:gd name="connsiteY53" fmla="*/ 491554 h 2914188"/>
              <a:gd name="connsiteX54" fmla="*/ 8932135 w 9618287"/>
              <a:gd name="connsiteY54" fmla="*/ 314418 h 2914188"/>
              <a:gd name="connsiteX55" fmla="*/ 8824896 w 9618287"/>
              <a:gd name="connsiteY55" fmla="*/ 290061 h 2914188"/>
              <a:gd name="connsiteX56" fmla="*/ 9010601 w 9618287"/>
              <a:gd name="connsiteY56" fmla="*/ 0 h 2914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9618287" h="2914188">
                <a:moveTo>
                  <a:pt x="9010601" y="0"/>
                </a:moveTo>
                <a:cubicBezTo>
                  <a:pt x="8832744" y="53140"/>
                  <a:pt x="8662733" y="53140"/>
                  <a:pt x="8490105" y="46498"/>
                </a:cubicBezTo>
                <a:cubicBezTo>
                  <a:pt x="8212855" y="35427"/>
                  <a:pt x="7935607" y="70855"/>
                  <a:pt x="7660973" y="97425"/>
                </a:cubicBezTo>
                <a:cubicBezTo>
                  <a:pt x="7514501" y="110710"/>
                  <a:pt x="7368031" y="128424"/>
                  <a:pt x="7221559" y="130638"/>
                </a:cubicBezTo>
                <a:cubicBezTo>
                  <a:pt x="6894615" y="137281"/>
                  <a:pt x="6565054" y="121781"/>
                  <a:pt x="6240725" y="141709"/>
                </a:cubicBezTo>
                <a:cubicBezTo>
                  <a:pt x="5963475" y="159423"/>
                  <a:pt x="5683611" y="139495"/>
                  <a:pt x="5406362" y="137281"/>
                </a:cubicBezTo>
                <a:cubicBezTo>
                  <a:pt x="5021875" y="135067"/>
                  <a:pt x="4634773" y="119567"/>
                  <a:pt x="4252902" y="139495"/>
                </a:cubicBezTo>
                <a:cubicBezTo>
                  <a:pt x="3905030" y="154995"/>
                  <a:pt x="3557160" y="159423"/>
                  <a:pt x="3214523" y="201493"/>
                </a:cubicBezTo>
                <a:cubicBezTo>
                  <a:pt x="2790802" y="223635"/>
                  <a:pt x="2369698" y="210350"/>
                  <a:pt x="1948593" y="197064"/>
                </a:cubicBezTo>
                <a:cubicBezTo>
                  <a:pt x="1689652" y="188207"/>
                  <a:pt x="1433327" y="159423"/>
                  <a:pt x="1203157" y="312203"/>
                </a:cubicBezTo>
                <a:cubicBezTo>
                  <a:pt x="1265931" y="347631"/>
                  <a:pt x="1341782" y="340988"/>
                  <a:pt x="1412402" y="352059"/>
                </a:cubicBezTo>
                <a:cubicBezTo>
                  <a:pt x="1537949" y="374201"/>
                  <a:pt x="1663496" y="396343"/>
                  <a:pt x="1781196" y="438414"/>
                </a:cubicBezTo>
                <a:cubicBezTo>
                  <a:pt x="1807351" y="447270"/>
                  <a:pt x="1830891" y="464984"/>
                  <a:pt x="1820429" y="493769"/>
                </a:cubicBezTo>
                <a:cubicBezTo>
                  <a:pt x="1812583" y="515911"/>
                  <a:pt x="1786427" y="515911"/>
                  <a:pt x="1765503" y="520339"/>
                </a:cubicBezTo>
                <a:cubicBezTo>
                  <a:pt x="1718423" y="533624"/>
                  <a:pt x="1660880" y="524768"/>
                  <a:pt x="1605954" y="571266"/>
                </a:cubicBezTo>
                <a:cubicBezTo>
                  <a:pt x="1815198" y="595623"/>
                  <a:pt x="2016597" y="549124"/>
                  <a:pt x="2194455" y="646549"/>
                </a:cubicBezTo>
                <a:cubicBezTo>
                  <a:pt x="2129066" y="695262"/>
                  <a:pt x="2055831" y="684191"/>
                  <a:pt x="1985211" y="693048"/>
                </a:cubicBezTo>
                <a:cubicBezTo>
                  <a:pt x="1911975" y="701905"/>
                  <a:pt x="1841354" y="717404"/>
                  <a:pt x="1768118" y="726261"/>
                </a:cubicBezTo>
                <a:cubicBezTo>
                  <a:pt x="1689652" y="737332"/>
                  <a:pt x="1611184" y="739546"/>
                  <a:pt x="1532718" y="750617"/>
                </a:cubicBezTo>
                <a:cubicBezTo>
                  <a:pt x="1467329" y="759474"/>
                  <a:pt x="1396709" y="743974"/>
                  <a:pt x="1318242" y="799330"/>
                </a:cubicBezTo>
                <a:cubicBezTo>
                  <a:pt x="1511794" y="839186"/>
                  <a:pt x="1687035" y="779402"/>
                  <a:pt x="1877972" y="819258"/>
                </a:cubicBezTo>
                <a:cubicBezTo>
                  <a:pt x="1765503" y="854685"/>
                  <a:pt x="1673958" y="843614"/>
                  <a:pt x="1587645" y="863542"/>
                </a:cubicBezTo>
                <a:cubicBezTo>
                  <a:pt x="1509177" y="883470"/>
                  <a:pt x="1415017" y="861328"/>
                  <a:pt x="1349629" y="921112"/>
                </a:cubicBezTo>
                <a:cubicBezTo>
                  <a:pt x="1299933" y="967610"/>
                  <a:pt x="1247622" y="974252"/>
                  <a:pt x="1182233" y="947682"/>
                </a:cubicBezTo>
                <a:cubicBezTo>
                  <a:pt x="1124690" y="923326"/>
                  <a:pt x="1061917" y="929968"/>
                  <a:pt x="1004375" y="954325"/>
                </a:cubicBezTo>
                <a:cubicBezTo>
                  <a:pt x="983451" y="963182"/>
                  <a:pt x="962526" y="974252"/>
                  <a:pt x="962526" y="996394"/>
                </a:cubicBezTo>
                <a:cubicBezTo>
                  <a:pt x="962526" y="1027394"/>
                  <a:pt x="988681" y="1036251"/>
                  <a:pt x="1017453" y="1040679"/>
                </a:cubicBezTo>
                <a:cubicBezTo>
                  <a:pt x="1043609" y="1045107"/>
                  <a:pt x="1074995" y="1049536"/>
                  <a:pt x="1101150" y="1045107"/>
                </a:cubicBezTo>
                <a:cubicBezTo>
                  <a:pt x="1268546" y="1020751"/>
                  <a:pt x="1433327" y="1060607"/>
                  <a:pt x="1600722" y="1056179"/>
                </a:cubicBezTo>
                <a:cubicBezTo>
                  <a:pt x="1074995" y="1151390"/>
                  <a:pt x="544037" y="1120391"/>
                  <a:pt x="0" y="1153603"/>
                </a:cubicBezTo>
                <a:cubicBezTo>
                  <a:pt x="70620" y="1220030"/>
                  <a:pt x="162165" y="1164675"/>
                  <a:pt x="217092" y="1213388"/>
                </a:cubicBezTo>
                <a:cubicBezTo>
                  <a:pt x="164780" y="1315242"/>
                  <a:pt x="185705" y="1370597"/>
                  <a:pt x="290327" y="1377240"/>
                </a:cubicBezTo>
                <a:cubicBezTo>
                  <a:pt x="392334" y="1383882"/>
                  <a:pt x="502188" y="1348455"/>
                  <a:pt x="557114" y="1470236"/>
                </a:cubicBezTo>
                <a:cubicBezTo>
                  <a:pt x="572807" y="1507878"/>
                  <a:pt x="669584" y="1496807"/>
                  <a:pt x="729742" y="1503450"/>
                </a:cubicBezTo>
                <a:cubicBezTo>
                  <a:pt x="860519" y="1518949"/>
                  <a:pt x="999144" y="1503450"/>
                  <a:pt x="1124690" y="1552163"/>
                </a:cubicBezTo>
                <a:cubicBezTo>
                  <a:pt x="1174386" y="1569876"/>
                  <a:pt x="1208389" y="1583162"/>
                  <a:pt x="1182233" y="1631874"/>
                </a:cubicBezTo>
                <a:cubicBezTo>
                  <a:pt x="1156078" y="1682801"/>
                  <a:pt x="1190080" y="1700514"/>
                  <a:pt x="1231929" y="1720442"/>
                </a:cubicBezTo>
                <a:cubicBezTo>
                  <a:pt x="1263316" y="1735942"/>
                  <a:pt x="1310395" y="1731513"/>
                  <a:pt x="1336551" y="1778012"/>
                </a:cubicBezTo>
                <a:cubicBezTo>
                  <a:pt x="1061917" y="1771369"/>
                  <a:pt x="795130" y="1733728"/>
                  <a:pt x="523113" y="1769155"/>
                </a:cubicBezTo>
                <a:cubicBezTo>
                  <a:pt x="821286" y="1857724"/>
                  <a:pt x="1148231" y="1853295"/>
                  <a:pt x="1441173" y="1955149"/>
                </a:cubicBezTo>
                <a:cubicBezTo>
                  <a:pt x="1430711" y="1990577"/>
                  <a:pt x="1362706" y="1975076"/>
                  <a:pt x="1360091" y="2028218"/>
                </a:cubicBezTo>
                <a:cubicBezTo>
                  <a:pt x="1514409" y="2083574"/>
                  <a:pt x="1700114" y="2045931"/>
                  <a:pt x="1862278" y="2127858"/>
                </a:cubicBezTo>
                <a:cubicBezTo>
                  <a:pt x="1768118" y="2165499"/>
                  <a:pt x="1681805" y="2103501"/>
                  <a:pt x="1592876" y="2138928"/>
                </a:cubicBezTo>
                <a:cubicBezTo>
                  <a:pt x="1621647" y="2192070"/>
                  <a:pt x="2924196" y="2519773"/>
                  <a:pt x="3159597" y="2555200"/>
                </a:cubicBezTo>
                <a:cubicBezTo>
                  <a:pt x="3638243" y="2628269"/>
                  <a:pt x="5016643" y="2814263"/>
                  <a:pt x="5395900" y="2856333"/>
                </a:cubicBezTo>
                <a:cubicBezTo>
                  <a:pt x="5688842" y="2887332"/>
                  <a:pt x="5979169" y="2911688"/>
                  <a:pt x="6269496" y="2913902"/>
                </a:cubicBezTo>
                <a:cubicBezTo>
                  <a:pt x="6601672" y="2916116"/>
                  <a:pt x="6931232" y="2905046"/>
                  <a:pt x="7263407" y="2896189"/>
                </a:cubicBezTo>
                <a:cubicBezTo>
                  <a:pt x="7760365" y="2882904"/>
                  <a:pt x="8249474" y="2829762"/>
                  <a:pt x="8730736" y="2685838"/>
                </a:cubicBezTo>
                <a:cubicBezTo>
                  <a:pt x="8984446" y="2610556"/>
                  <a:pt x="9235540" y="2515344"/>
                  <a:pt x="9463093" y="2340421"/>
                </a:cubicBezTo>
                <a:cubicBezTo>
                  <a:pt x="9513442" y="2302226"/>
                  <a:pt x="9562975" y="2261540"/>
                  <a:pt x="9611812" y="2218951"/>
                </a:cubicBezTo>
                <a:lnTo>
                  <a:pt x="9618287" y="2212999"/>
                </a:lnTo>
                <a:lnTo>
                  <a:pt x="9618287" y="601232"/>
                </a:lnTo>
                <a:lnTo>
                  <a:pt x="9604333" y="600051"/>
                </a:lnTo>
                <a:cubicBezTo>
                  <a:pt x="9504942" y="595623"/>
                  <a:pt x="9405551" y="564623"/>
                  <a:pt x="9314006" y="491554"/>
                </a:cubicBezTo>
                <a:cubicBezTo>
                  <a:pt x="9193691" y="394129"/>
                  <a:pt x="9065528" y="336560"/>
                  <a:pt x="8932135" y="314418"/>
                </a:cubicBezTo>
                <a:cubicBezTo>
                  <a:pt x="8898132" y="309989"/>
                  <a:pt x="8864130" y="298919"/>
                  <a:pt x="8824896" y="290061"/>
                </a:cubicBezTo>
                <a:cubicBezTo>
                  <a:pt x="8882439" y="185994"/>
                  <a:pt x="8987062" y="168279"/>
                  <a:pt x="9010601" y="0"/>
                </a:cubicBez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85000"/>
                  <a:lumOff val="15000"/>
                </a:prstClr>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718482" y="2187685"/>
            <a:ext cx="8832771" cy="1208607"/>
          </a:xfrm>
        </p:spPr>
        <p:txBody>
          <a:bodyPr vert="horz" lIns="91440" tIns="45720" rIns="91440" bIns="45720" rtlCol="0" anchor="t">
            <a:noAutofit/>
          </a:bodyPr>
          <a:lstStyle/>
          <a:p>
            <a:r>
              <a:rPr lang="en-US" kern="1200" dirty="0">
                <a:solidFill>
                  <a:schemeClr val="bg1"/>
                </a:solidFill>
                <a:highlight>
                  <a:srgbClr val="800080"/>
                </a:highlight>
                <a:latin typeface="+mj-lt"/>
                <a:ea typeface="+mj-ea"/>
                <a:cs typeface="+mj-cs"/>
              </a:rPr>
              <a:t>Bg. </a:t>
            </a:r>
            <a:r>
              <a:rPr lang="en-US" sz="3600" b="1" kern="1200" dirty="0">
                <a:solidFill>
                  <a:schemeClr val="bg1"/>
                </a:solidFill>
                <a:highlight>
                  <a:srgbClr val="800080"/>
                </a:highlight>
                <a:latin typeface="+mj-lt"/>
                <a:ea typeface="+mj-ea"/>
                <a:cs typeface="+mj-cs"/>
              </a:rPr>
              <a:t>Article by Redhat.com</a:t>
            </a:r>
            <a:r>
              <a:rPr lang="en-US" sz="3600" kern="1200" dirty="0">
                <a:solidFill>
                  <a:schemeClr val="bg1"/>
                </a:solidFill>
                <a:highlight>
                  <a:srgbClr val="800080"/>
                </a:highlight>
                <a:latin typeface="+mj-lt"/>
                <a:ea typeface="+mj-ea"/>
                <a:cs typeface="+mj-cs"/>
              </a:rPr>
              <a:t>: </a:t>
            </a:r>
            <a:br>
              <a:rPr lang="en-US" sz="3600" kern="1200" dirty="0">
                <a:solidFill>
                  <a:schemeClr val="bg1"/>
                </a:solidFill>
                <a:highlight>
                  <a:srgbClr val="800080"/>
                </a:highlight>
                <a:latin typeface="+mj-lt"/>
                <a:ea typeface="+mj-ea"/>
                <a:cs typeface="+mj-cs"/>
              </a:rPr>
            </a:br>
            <a:r>
              <a:rPr lang="en-US" sz="3600" kern="1200" dirty="0">
                <a:solidFill>
                  <a:schemeClr val="bg1"/>
                </a:solidFill>
                <a:highlight>
                  <a:srgbClr val="800080"/>
                </a:highlight>
                <a:latin typeface="+mj-lt"/>
                <a:ea typeface="+mj-ea"/>
                <a:cs typeface="+mj-cs"/>
                <a:hlinkClick r:id="rId9">
                  <a:extLst>
                    <a:ext uri="{A12FA001-AC4F-418D-AE19-62706E023703}">
                      <ahyp:hlinkClr xmlns:ahyp="http://schemas.microsoft.com/office/drawing/2018/hyperlinkcolor" val="tx"/>
                    </a:ext>
                  </a:extLst>
                </a:hlinkClick>
              </a:rPr>
              <a:t>System administration &amp; Quantum computers</a:t>
            </a:r>
            <a:endParaRPr lang="en-US" sz="3600" kern="1200" dirty="0">
              <a:solidFill>
                <a:schemeClr val="bg1"/>
              </a:solidFill>
              <a:highlight>
                <a:srgbClr val="800080"/>
              </a:highlight>
              <a:latin typeface="+mj-lt"/>
              <a:ea typeface="+mj-ea"/>
              <a:cs typeface="+mj-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814406" y="3445946"/>
            <a:ext cx="5524921" cy="1651587"/>
          </a:xfrm>
          <a:prstGeom prst="rect">
            <a:avLst/>
          </a:prstGeom>
        </p:spPr>
        <p:txBody>
          <a:bodyPr vert="horz" lIns="91440" tIns="45720" rIns="91440" bIns="45720" rtlCol="0">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We are on the threshold to the next gigantic leap, thanks to quantum computers. Sysadmins, are you ready?</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Posted: 2020.</a:t>
            </a:r>
          </a:p>
        </p:txBody>
      </p:sp>
      <p:sp>
        <p:nvSpPr>
          <p:cNvPr id="5" name="TextBox 4">
            <a:extLst>
              <a:ext uri="{FF2B5EF4-FFF2-40B4-BE49-F238E27FC236}">
                <a16:creationId xmlns:a16="http://schemas.microsoft.com/office/drawing/2014/main" id="{2A460948-63CE-0F1E-8348-49D68ADB3BC1}"/>
              </a:ext>
            </a:extLst>
          </p:cNvPr>
          <p:cNvSpPr txBox="1"/>
          <p:nvPr/>
        </p:nvSpPr>
        <p:spPr>
          <a:xfrm>
            <a:off x="9884958" y="6657944"/>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8" tooltip="https://www.flickr.com/photos/criminalintent/39660636671/in/photostream/">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0"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F35AAD63-50FE-9DE5-D0B2-314B65C4740B}"/>
              </a:ext>
            </a:extLst>
          </p:cNvPr>
          <p:cNvSpPr txBox="1"/>
          <p:nvPr/>
        </p:nvSpPr>
        <p:spPr>
          <a:xfrm>
            <a:off x="3708525" y="6657944"/>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s://www.ochobitshacenunbyte.com/2020/04/17/como-subir-de-version-de-centos-7-a-centos-8/">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0"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8" name="Graphic 17" descr="Cursor with solid fill">
            <a:extLst>
              <a:ext uri="{FF2B5EF4-FFF2-40B4-BE49-F238E27FC236}">
                <a16:creationId xmlns:a16="http://schemas.microsoft.com/office/drawing/2014/main" id="{395407AE-906F-A88A-E141-CA0909D66609}"/>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5541687" y="2749362"/>
            <a:ext cx="2437119" cy="2437119"/>
          </a:xfrm>
          <a:prstGeom prst="rect">
            <a:avLst/>
          </a:prstGeom>
        </p:spPr>
      </p:pic>
    </p:spTree>
    <p:extLst>
      <p:ext uri="{BB962C8B-B14F-4D97-AF65-F5344CB8AC3E}">
        <p14:creationId xmlns:p14="http://schemas.microsoft.com/office/powerpoint/2010/main" val="3101174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large white cylinder in a factory&#10;&#10;Description automatically generated">
            <a:extLst>
              <a:ext uri="{FF2B5EF4-FFF2-40B4-BE49-F238E27FC236}">
                <a16:creationId xmlns:a16="http://schemas.microsoft.com/office/drawing/2014/main" id="{6BA49264-DD69-436B-24AC-525F9D474201}"/>
              </a:ext>
            </a:extLst>
          </p:cNvPr>
          <p:cNvPicPr>
            <a:picLocks noChangeAspect="1"/>
          </p:cNvPicPr>
          <p:nvPr/>
        </p:nvPicPr>
        <p:blipFill rotWithShape="1">
          <a:blip r:embed="rId3">
            <a:alphaModFix amt="4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658" r="2" b="2"/>
          <a:stretch/>
        </p:blipFill>
        <p:spPr>
          <a:xfrm>
            <a:off x="20" y="10"/>
            <a:ext cx="8450297" cy="6857990"/>
          </a:xfrm>
          <a:prstGeom prst="rect">
            <a:avLst/>
          </a:prstGeom>
        </p:spPr>
      </p:pic>
      <p:pic>
        <p:nvPicPr>
          <p:cNvPr id="3" name="Picture 2" descr="A machine in a room&#10;&#10;Description automatically generated">
            <a:extLst>
              <a:ext uri="{FF2B5EF4-FFF2-40B4-BE49-F238E27FC236}">
                <a16:creationId xmlns:a16="http://schemas.microsoft.com/office/drawing/2014/main" id="{FA7004F1-4773-F9A3-8B31-3CF4C7217D5C}"/>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5545" r="19245"/>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63295B36-92F7-33D7-F0C4-C83A7E66B239}"/>
              </a:ext>
            </a:extLst>
          </p:cNvPr>
          <p:cNvSpPr txBox="1"/>
          <p:nvPr/>
        </p:nvSpPr>
        <p:spPr>
          <a:xfrm>
            <a:off x="9751909" y="6657945"/>
            <a:ext cx="2440091"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s://sarunblog.intakosum.net/2021/04/ibm-qizkit-module.htm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7"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1344B3F3-ECBA-6E5B-9F68-65AF7E258777}"/>
              </a:ext>
            </a:extLst>
          </p:cNvPr>
          <p:cNvSpPr txBox="1"/>
          <p:nvPr/>
        </p:nvSpPr>
        <p:spPr>
          <a:xfrm>
            <a:off x="6010226" y="6657945"/>
            <a:ext cx="2440091"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s://techygurus.commons.gc.cuny.edu/tag/quantumtech/">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7"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446315" y="2073787"/>
            <a:ext cx="6131218" cy="4081123"/>
          </a:xfrm>
          <a:prstGeom prst="rect">
            <a:avLst/>
          </a:prstGeom>
          <a:solidFill>
            <a:schemeClr val="tx1">
              <a:alpha val="50000"/>
            </a:schemeClr>
          </a:solidFill>
        </p:spPr>
        <p:txBody>
          <a:bodyPr vert="horz" lIns="91440" tIns="45720" rIns="91440" bIns="45720" rtlCol="0">
            <a:normAutofit/>
          </a:bodyPr>
          <a:lstStyle/>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Calibri" panose="020F0502020204030204"/>
                <a:ea typeface="+mn-ea"/>
                <a:cs typeface="+mn-cs"/>
              </a:rPr>
              <a:t>In 2021 IBM unveiled the </a:t>
            </a:r>
            <a:r>
              <a:rPr kumimoji="0" lang="en-US" sz="2800" b="1" i="0" u="none" strike="noStrike" kern="1200" cap="none" spc="0" normalizeH="0" baseline="0" noProof="0" dirty="0">
                <a:ln>
                  <a:noFill/>
                </a:ln>
                <a:solidFill>
                  <a:srgbClr val="FFFFFF"/>
                </a:solidFill>
                <a:effectLst/>
                <a:uLnTx/>
                <a:uFillTx/>
                <a:latin typeface="Calibri" panose="020F0502020204030204"/>
                <a:ea typeface="+mn-ea"/>
                <a:cs typeface="+mn-cs"/>
              </a:rPr>
              <a:t>Eagle</a:t>
            </a:r>
            <a:r>
              <a:rPr kumimoji="0" lang="en-US" sz="2400" b="0" i="0" u="none" strike="noStrike" kern="1200" cap="none" spc="0" normalizeH="0" baseline="0" noProof="0" dirty="0">
                <a:ln>
                  <a:noFill/>
                </a:ln>
                <a:solidFill>
                  <a:srgbClr val="FFFFFF"/>
                </a:solidFill>
                <a:effectLst/>
                <a:uLnTx/>
                <a:uFillTx/>
                <a:latin typeface="Calibri" panose="020F0502020204030204"/>
                <a:ea typeface="+mn-ea"/>
                <a:cs typeface="+mn-cs"/>
              </a:rPr>
              <a:t> Quantum Computer, with a 127-qubit quantum processor.</a:t>
            </a: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Calibri" panose="020F0502020204030204"/>
                <a:ea typeface="+mn-ea"/>
                <a:cs typeface="+mn-cs"/>
              </a:rPr>
              <a:t>In 2020 China produced the World’s first Light-based photonic Quantum computer ‘</a:t>
            </a:r>
            <a:r>
              <a:rPr kumimoji="0" lang="en-US" sz="2800" b="1" i="0" u="none" strike="noStrike" kern="1200" cap="none" spc="0" normalizeH="0" baseline="0" noProof="0" dirty="0" err="1">
                <a:ln>
                  <a:noFill/>
                </a:ln>
                <a:solidFill>
                  <a:srgbClr val="FFFFFF"/>
                </a:solidFill>
                <a:effectLst/>
                <a:uLnTx/>
                <a:uFillTx/>
                <a:latin typeface="Calibri" panose="020F0502020204030204"/>
                <a:ea typeface="+mn-ea"/>
                <a:cs typeface="+mn-cs"/>
              </a:rPr>
              <a:t>Jiuzhang</a:t>
            </a:r>
            <a:r>
              <a:rPr kumimoji="0" lang="en-US" sz="2400" b="0" i="0" u="none" strike="noStrike" kern="1200" cap="none" spc="0" normalizeH="0" baseline="0" noProof="0" dirty="0">
                <a:ln>
                  <a:noFill/>
                </a:ln>
                <a:solidFill>
                  <a:srgbClr val="FFFFFF"/>
                </a:solidFill>
                <a:effectLst/>
                <a:uLnTx/>
                <a:uFillTx/>
                <a:latin typeface="Calibri" panose="020F0502020204030204"/>
                <a:ea typeface="+mn-ea"/>
                <a:cs typeface="+mn-cs"/>
              </a:rPr>
              <a:t>’, with a 66 programmable qubit computing system. As apposed to using superconducting materials.</a:t>
            </a: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Calibri" panose="020F0502020204030204"/>
                <a:ea typeface="+mn-ea"/>
                <a:cs typeface="+mn-cs"/>
              </a:rPr>
              <a:t> In 2019, Google’s </a:t>
            </a:r>
            <a:r>
              <a:rPr kumimoji="0" lang="en-US" sz="2800" b="1" i="0" u="none" strike="noStrike" kern="1200" cap="none" spc="0" normalizeH="0" baseline="0" noProof="0" dirty="0">
                <a:ln>
                  <a:noFill/>
                </a:ln>
                <a:solidFill>
                  <a:srgbClr val="FFFFFF"/>
                </a:solidFill>
                <a:effectLst/>
                <a:uLnTx/>
                <a:uFillTx/>
                <a:latin typeface="Calibri" panose="020F0502020204030204"/>
                <a:ea typeface="+mn-ea"/>
                <a:cs typeface="+mn-cs"/>
              </a:rPr>
              <a:t>Sycamore</a:t>
            </a:r>
            <a:r>
              <a:rPr kumimoji="0" lang="en-US" sz="2400" b="0" i="0" u="none" strike="noStrike" kern="1200" cap="none" spc="0" normalizeH="0" baseline="0" noProof="0" dirty="0">
                <a:ln>
                  <a:noFill/>
                </a:ln>
                <a:solidFill>
                  <a:srgbClr val="FFFFFF"/>
                </a:solidFill>
                <a:effectLst/>
                <a:uLnTx/>
                <a:uFillTx/>
                <a:latin typeface="Calibri" panose="020F0502020204030204"/>
                <a:ea typeface="+mn-ea"/>
                <a:cs typeface="+mn-cs"/>
              </a:rPr>
              <a:t> Quantum computer operated on 53 qubits.</a:t>
            </a: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571466" y="556879"/>
            <a:ext cx="9180443" cy="1627636"/>
          </a:xfrm>
        </p:spPr>
        <p:txBody>
          <a:bodyPr vert="horz" lIns="91440" tIns="45720" rIns="91440" bIns="45720" rtlCol="0" anchor="ctr">
            <a:normAutofit fontScale="90000"/>
          </a:bodyPr>
          <a:lstStyle/>
          <a:p>
            <a:r>
              <a:rPr lang="en-US" sz="6000" b="1" kern="1200" dirty="0">
                <a:solidFill>
                  <a:srgbClr val="FFFFFF"/>
                </a:solidFill>
                <a:highlight>
                  <a:srgbClr val="800080"/>
                </a:highlight>
                <a:latin typeface="+mj-lt"/>
                <a:ea typeface="+mj-ea"/>
                <a:cs typeface="+mj-cs"/>
              </a:rPr>
              <a:t>Bg. Quantum Computer History:</a:t>
            </a:r>
            <a:endParaRPr lang="en-US" sz="4800" b="1" kern="1200" dirty="0">
              <a:solidFill>
                <a:srgbClr val="FFFFFF"/>
              </a:solidFill>
              <a:highlight>
                <a:srgbClr val="800080"/>
              </a:highlight>
              <a:latin typeface="+mj-lt"/>
              <a:ea typeface="+mj-ea"/>
              <a:cs typeface="+mj-cs"/>
            </a:endParaRPr>
          </a:p>
        </p:txBody>
      </p:sp>
    </p:spTree>
    <p:extLst>
      <p:ext uri="{BB962C8B-B14F-4D97-AF65-F5344CB8AC3E}">
        <p14:creationId xmlns:p14="http://schemas.microsoft.com/office/powerpoint/2010/main" val="2942795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A6592E7-0CA6-958B-5EFC-8FDE3FE090D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A28033-E4B4-7803-1477-8F9B9587F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B7901C3-F938-CB17-D68D-3420BD568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26A5657-0AFE-60C1-709A-C8CA2562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B0E1E42-4CD6-8D22-B78C-3E982ADCDD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F48CB687-529B-7DE5-5181-24005A35BC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E3BDBE-3286-1C73-1642-F56BE503E887}"/>
              </a:ext>
            </a:extLst>
          </p:cNvPr>
          <p:cNvSpPr>
            <a:spLocks noGrp="1"/>
          </p:cNvSpPr>
          <p:nvPr>
            <p:ph type="title"/>
          </p:nvPr>
        </p:nvSpPr>
        <p:spPr>
          <a:xfrm>
            <a:off x="223616" y="278535"/>
            <a:ext cx="11744763" cy="1033669"/>
          </a:xfrm>
        </p:spPr>
        <p:txBody>
          <a:bodyPr>
            <a:normAutofit fontScale="90000"/>
          </a:bodyPr>
          <a:lstStyle/>
          <a:p>
            <a:r>
              <a:rPr lang="en-US" b="1" dirty="0">
                <a:solidFill>
                  <a:schemeClr val="bg1"/>
                </a:solidFill>
              </a:rPr>
              <a:t>Bg. Quantum Computing: </a:t>
            </a:r>
            <a:br>
              <a:rPr lang="en-US" b="1" dirty="0">
                <a:solidFill>
                  <a:schemeClr val="bg1"/>
                </a:solidFill>
              </a:rPr>
            </a:br>
            <a:r>
              <a:rPr lang="en-US" b="1" dirty="0">
                <a:solidFill>
                  <a:schemeClr val="bg1"/>
                </a:solidFill>
              </a:rPr>
              <a:t>	Michio Kaku &amp; Google’s Willow Chip</a:t>
            </a:r>
            <a:endParaRPr lang="en-GB" sz="4800" b="1" dirty="0">
              <a:solidFill>
                <a:schemeClr val="bg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D81E1D08-0E74-DEBE-04A1-CF13E537D7D9}"/>
              </a:ext>
            </a:extLst>
          </p:cNvPr>
          <p:cNvSpPr txBox="1"/>
          <p:nvPr/>
        </p:nvSpPr>
        <p:spPr>
          <a:xfrm>
            <a:off x="162137" y="1719761"/>
            <a:ext cx="5756442" cy="5632311"/>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32323"/>
                </a:solidFill>
                <a:effectLst/>
                <a:highlight>
                  <a:srgbClr val="FFFF00"/>
                </a:highlight>
                <a:uLnTx/>
                <a:uFillTx/>
                <a:latin typeface="Calibri" panose="020F0502020204030204"/>
                <a:ea typeface="DengXian" panose="02010600030101010101" pitchFamily="2" charset="-122"/>
                <a:cs typeface="+mn-cs"/>
              </a:rPr>
              <a:t>Video overview: 1-1.32mins:</a:t>
            </a:r>
            <a:r>
              <a:rPr kumimoji="0" lang="en-GB" sz="2400" b="0"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rPr>
              <a:t> </a:t>
            </a:r>
            <a:br>
              <a:rPr kumimoji="0" lang="en-GB" sz="2400" b="0"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rPr>
            </a:b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Michio Kaku: Quantum computing is the next revolution</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41414"/>
                </a:solidFill>
                <a:effectLst/>
                <a:uLnTx/>
                <a:uFillTx/>
                <a:latin typeface="Calibri" panose="020F0502020204030204"/>
                <a:ea typeface="+mn-ea"/>
                <a:cs typeface="+mn-cs"/>
              </a:rPr>
              <a:t>* Bg. Article: </a:t>
            </a:r>
            <a:r>
              <a:rPr kumimoji="0" lang="en-US" sz="1600" b="0" i="0" u="none" strike="noStrike" kern="1200" cap="none" spc="0" normalizeH="0" baseline="0" noProof="0" dirty="0">
                <a:ln>
                  <a:noFill/>
                </a:ln>
                <a:solidFill>
                  <a:srgbClr val="141414"/>
                </a:solidFill>
                <a:effectLst/>
                <a:uLnTx/>
                <a:uFillTx/>
                <a:latin typeface="Calibri" panose="020F0502020204030204"/>
                <a:ea typeface="+mn-ea"/>
                <a:cs typeface="+mn-cs"/>
                <a:hlinkClick r:id="rId4"/>
              </a:rPr>
              <a:t>Google Quantum computing chip &amp; About Quantum Computing</a:t>
            </a:r>
            <a:r>
              <a:rPr kumimoji="0" lang="en-US" sz="1600" b="0" i="0" u="none" strike="noStrike" kern="1200" cap="none" spc="0" normalizeH="0" baseline="0" noProof="0" dirty="0">
                <a:ln>
                  <a:noFill/>
                </a:ln>
                <a:solidFill>
                  <a:srgbClr val="141414"/>
                </a:solidFill>
                <a:effectLst/>
                <a:uLnTx/>
                <a:uFillTx/>
                <a:latin typeface="Calibri" panose="020F0502020204030204"/>
                <a:ea typeface="+mn-ea"/>
                <a:cs typeface="+mn-cs"/>
              </a:rPr>
              <a:t>.</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141414"/>
              </a:solidFill>
              <a:effectLst/>
              <a:highlight>
                <a:srgbClr val="FFFF00"/>
              </a:highlight>
              <a:uLnTx/>
              <a:uFillTx/>
              <a:latin typeface="ReithSerif"/>
              <a:ea typeface="+mn-ea"/>
              <a:cs typeface="+mn-cs"/>
            </a:endParaRP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32323"/>
                </a:solidFill>
                <a:effectLst/>
                <a:highlight>
                  <a:srgbClr val="FFFF00"/>
                </a:highlight>
                <a:uLnTx/>
                <a:uFillTx/>
                <a:latin typeface="Calibri" panose="020F0502020204030204"/>
                <a:ea typeface="DengXian" panose="02010600030101010101" pitchFamily="2" charset="-122"/>
                <a:cs typeface="+mn-cs"/>
              </a:rPr>
              <a:t>Video overview: 1-2.02mins:</a:t>
            </a:r>
            <a:r>
              <a:rPr kumimoji="0" lang="en-GB" sz="2400" b="0"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rPr>
              <a:t> </a:t>
            </a:r>
            <a:br>
              <a:rPr kumimoji="0" lang="en-GB" sz="2800" b="0"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rPr>
            </a:b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Google’s Quantum Chip: Willow</a:t>
            </a:r>
            <a:b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600" b="0" i="0" u="none" strike="noStrike" kern="1200" cap="none" spc="0" normalizeH="0" baseline="0" noProof="0" dirty="0">
                <a:ln>
                  <a:noFill/>
                </a:ln>
                <a:solidFill>
                  <a:srgbClr val="141414"/>
                </a:solidFill>
                <a:effectLst/>
                <a:uLnTx/>
                <a:uFillTx/>
                <a:latin typeface="Calibri" panose="020F0502020204030204"/>
                <a:ea typeface="+mn-ea"/>
                <a:cs typeface="+mn-cs"/>
              </a:rPr>
              <a:t>Bg. Video: </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Meet Willow, our state-of-the-art quantum chip</a:t>
            </a:r>
            <a:b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Bg. Video: </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hlinkClick r:id="rId7"/>
              </a:rPr>
              <a:t>Pros &amp; Cons of Quantum Technology in 2024-25</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2400" b="0" i="0" u="none" strike="noStrike" kern="1200" cap="none" spc="0" normalizeH="0" baseline="0" noProof="0">
              <a:ln>
                <a:noFill/>
              </a:ln>
              <a:solidFill>
                <a:srgbClr val="232323"/>
              </a:solidFill>
              <a:effectLst/>
              <a:highlight>
                <a:srgbClr val="FFFF00"/>
              </a:highlight>
              <a:uLnTx/>
              <a:uFillTx/>
              <a:latin typeface="Calibri" panose="020F0502020204030204"/>
              <a:ea typeface="DengXian" panose="02010600030101010101" pitchFamily="2" charset="-122"/>
              <a:cs typeface="+mn-cs"/>
            </a:endParaRP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a:ln>
                  <a:noFill/>
                </a:ln>
                <a:solidFill>
                  <a:srgbClr val="232323"/>
                </a:solidFill>
                <a:effectLst/>
                <a:highlight>
                  <a:srgbClr val="FFFF00"/>
                </a:highlight>
                <a:uLnTx/>
                <a:uFillTx/>
                <a:latin typeface="Calibri" panose="020F0502020204030204"/>
                <a:ea typeface="DengXian" panose="02010600030101010101" pitchFamily="2" charset="-122"/>
                <a:cs typeface="+mn-cs"/>
              </a:rPr>
              <a:t>Article</a:t>
            </a:r>
            <a:r>
              <a:rPr kumimoji="0" lang="en-GB" sz="2400" b="0" i="0" u="none" strike="noStrike" kern="1200" cap="none" spc="0" normalizeH="0" baseline="0" noProof="0" dirty="0">
                <a:ln>
                  <a:noFill/>
                </a:ln>
                <a:solidFill>
                  <a:srgbClr val="232323"/>
                </a:solidFill>
                <a:effectLst/>
                <a:highlight>
                  <a:srgbClr val="FFFF00"/>
                </a:highlight>
                <a:uLnTx/>
                <a:uFillTx/>
                <a:latin typeface="Calibri" panose="020F0502020204030204"/>
                <a:ea typeface="DengXian" panose="02010600030101010101" pitchFamily="2" charset="-122"/>
                <a:cs typeface="+mn-cs"/>
              </a:rPr>
              <a:t>: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8"/>
              </a:rPr>
              <a:t>Oxford scientists achieve teleportation with quantum supercomputer</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1600" b="0" i="0" u="none" strike="noStrike" kern="1200" cap="none" spc="0" normalizeH="0" baseline="0" noProof="0" dirty="0">
              <a:ln>
                <a:noFill/>
              </a:ln>
              <a:solidFill>
                <a:srgbClr val="232323"/>
              </a:solidFill>
              <a:effectLst/>
              <a:highlight>
                <a:srgbClr val="FFFF00"/>
              </a:highlight>
              <a:uLnTx/>
              <a:uFillTx/>
              <a:latin typeface="Calibri" panose="020F0502020204030204"/>
              <a:ea typeface="DengXian" panose="02010600030101010101" pitchFamily="2" charset="-122"/>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141414"/>
              </a:solidFill>
              <a:effectLst/>
              <a:uLnTx/>
              <a:uFillTx/>
              <a:latin typeface="ReithSerif"/>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srgbClr val="232323"/>
              </a:solidFill>
              <a:effectLst/>
              <a:highlight>
                <a:srgbClr val="FFFF00"/>
              </a:highlight>
              <a:uLnTx/>
              <a:uFillTx/>
              <a:latin typeface="Calibri" panose="020F0502020204030204"/>
              <a:ea typeface="DengXian" panose="02010600030101010101" pitchFamily="2" charset="-122"/>
              <a:cs typeface="+mn-cs"/>
            </a:endParaRPr>
          </a:p>
        </p:txBody>
      </p:sp>
      <p:pic>
        <p:nvPicPr>
          <p:cNvPr id="11" name="Picture 10">
            <a:hlinkClick r:id="rId3"/>
            <a:extLst>
              <a:ext uri="{FF2B5EF4-FFF2-40B4-BE49-F238E27FC236}">
                <a16:creationId xmlns:a16="http://schemas.microsoft.com/office/drawing/2014/main" id="{493BB0C6-734D-8086-F4D9-DBB81A80F3B7}"/>
              </a:ext>
            </a:extLst>
          </p:cNvPr>
          <p:cNvPicPr>
            <a:picLocks noChangeAspect="1"/>
          </p:cNvPicPr>
          <p:nvPr/>
        </p:nvPicPr>
        <p:blipFill>
          <a:blip r:embed="rId9"/>
          <a:stretch>
            <a:fillRect/>
          </a:stretch>
        </p:blipFill>
        <p:spPr>
          <a:xfrm>
            <a:off x="6598693" y="1719762"/>
            <a:ext cx="4241585" cy="2396322"/>
          </a:xfrm>
          <a:prstGeom prst="rect">
            <a:avLst/>
          </a:prstGeom>
        </p:spPr>
      </p:pic>
      <p:pic>
        <p:nvPicPr>
          <p:cNvPr id="15" name="Picture 14" descr="A red and white circle with a white arrow in the middle&#10;&#10;Description automatically generated">
            <a:extLst>
              <a:ext uri="{FF2B5EF4-FFF2-40B4-BE49-F238E27FC236}">
                <a16:creationId xmlns:a16="http://schemas.microsoft.com/office/drawing/2014/main" id="{E63DA516-B51E-E52C-5745-3743FDCE8EFF}"/>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5765700" y="1726450"/>
            <a:ext cx="1318733" cy="1318733"/>
          </a:xfrm>
          <a:prstGeom prst="rect">
            <a:avLst/>
          </a:prstGeom>
        </p:spPr>
      </p:pic>
      <p:pic>
        <p:nvPicPr>
          <p:cNvPr id="5" name="Picture 4">
            <a:hlinkClick r:id="rId5"/>
            <a:extLst>
              <a:ext uri="{FF2B5EF4-FFF2-40B4-BE49-F238E27FC236}">
                <a16:creationId xmlns:a16="http://schemas.microsoft.com/office/drawing/2014/main" id="{B91A41A4-DB8F-3A6F-BD11-E65B0C09F10E}"/>
              </a:ext>
            </a:extLst>
          </p:cNvPr>
          <p:cNvPicPr>
            <a:picLocks noChangeAspect="1"/>
          </p:cNvPicPr>
          <p:nvPr/>
        </p:nvPicPr>
        <p:blipFill>
          <a:blip r:embed="rId12"/>
          <a:stretch>
            <a:fillRect/>
          </a:stretch>
        </p:blipFill>
        <p:spPr>
          <a:xfrm>
            <a:off x="6598693" y="4220218"/>
            <a:ext cx="4340976" cy="2468273"/>
          </a:xfrm>
          <a:prstGeom prst="rect">
            <a:avLst/>
          </a:prstGeom>
        </p:spPr>
      </p:pic>
      <p:pic>
        <p:nvPicPr>
          <p:cNvPr id="3" name="Picture 2" descr="A red and white circle with a white arrow in the middle&#10;&#10;Description automatically generated">
            <a:extLst>
              <a:ext uri="{FF2B5EF4-FFF2-40B4-BE49-F238E27FC236}">
                <a16:creationId xmlns:a16="http://schemas.microsoft.com/office/drawing/2014/main" id="{D6A627FF-5C66-4700-42DC-423B55BF33E0}"/>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5666306" y="4292225"/>
            <a:ext cx="1318733" cy="1318733"/>
          </a:xfrm>
          <a:prstGeom prst="rect">
            <a:avLst/>
          </a:prstGeom>
        </p:spPr>
      </p:pic>
    </p:spTree>
    <p:extLst>
      <p:ext uri="{BB962C8B-B14F-4D97-AF65-F5344CB8AC3E}">
        <p14:creationId xmlns:p14="http://schemas.microsoft.com/office/powerpoint/2010/main" val="23861267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32531" y="270851"/>
            <a:ext cx="11744763" cy="1033669"/>
          </a:xfrm>
        </p:spPr>
        <p:txBody>
          <a:bodyPr>
            <a:normAutofit/>
          </a:bodyPr>
          <a:lstStyle/>
          <a:p>
            <a:r>
              <a:rPr lang="en-US" sz="5400" b="1" dirty="0">
                <a:solidFill>
                  <a:schemeClr val="bg1"/>
                </a:solidFill>
              </a:rPr>
              <a:t>Bg. </a:t>
            </a:r>
            <a:r>
              <a:rPr lang="en-US" sz="4800" b="1" dirty="0">
                <a:solidFill>
                  <a:schemeClr val="bg1"/>
                </a:solidFill>
              </a:rPr>
              <a:t>Overview: </a:t>
            </a:r>
            <a:r>
              <a:rPr lang="en-US" b="1" dirty="0">
                <a:solidFill>
                  <a:schemeClr val="bg1"/>
                </a:solidFill>
              </a:rPr>
              <a:t>Quantum Computing </a:t>
            </a:r>
            <a:endParaRPr lang="en-GB" sz="4800" b="1" dirty="0">
              <a:solidFill>
                <a:schemeClr val="bg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232531" y="1597432"/>
            <a:ext cx="11571376" cy="5262979"/>
          </a:xfrm>
          <a:prstGeom prst="rect">
            <a:avLst/>
          </a:prstGeom>
          <a:no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Quantum Computing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 Google</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Quantum Computers, explained</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Quantum Computers Explained &amp; Limits of current Tech</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Quantum Computers, Explained With Quantum Physics</a:t>
            </a:r>
            <a:endParaRPr kumimoji="0" lang="en-US" sz="2400" b="0" i="0" u="none" strike="noStrike" kern="1200" cap="none" spc="0" normalizeH="0" baseline="0" noProof="0" dirty="0">
              <a:ln>
                <a:noFill/>
              </a:ln>
              <a:solidFill>
                <a:srgbClr val="232323"/>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7"/>
              </a:rPr>
              <a:t>The Next Computing AI-Quantum Revolution ft. Michio Kaku</a:t>
            </a:r>
            <a:endParaRPr kumimoji="0" lang="en-US" sz="2400" b="0" i="0" u="none" strike="noStrike" kern="1200" cap="none" spc="0" normalizeH="0" baseline="0" noProof="0" dirty="0">
              <a:ln>
                <a:noFill/>
              </a:ln>
              <a:solidFill>
                <a:srgbClr val="232323"/>
              </a:solidFill>
              <a:effectLst/>
              <a:highlight>
                <a:srgbClr val="FFFF00"/>
              </a:highlight>
              <a:uLnTx/>
              <a:uFillTx/>
              <a:latin typeface="Calibri" panose="020F0502020204030204"/>
              <a:ea typeface="DengXian" panose="02010600030101010101" pitchFamily="2" charset="-122"/>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32323"/>
                </a:solidFill>
                <a:effectLst/>
                <a:highlight>
                  <a:srgbClr val="FFFF00"/>
                </a:highlight>
                <a:uLnTx/>
                <a:uFillTx/>
                <a:latin typeface="Calibri" panose="020F0502020204030204"/>
                <a:ea typeface="DengXian" panose="02010600030101010101" pitchFamily="2" charset="-122"/>
                <a:cs typeface="+mn-cs"/>
              </a:rPr>
              <a:t>Short article:</a:t>
            </a:r>
            <a:r>
              <a:rPr kumimoji="0" lang="en-US" sz="2400" b="0"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rPr>
              <a:t>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8"/>
              </a:rPr>
              <a:t>What is a Qubit? | Microsoft Azure</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32323"/>
                </a:solidFill>
                <a:effectLst/>
                <a:highlight>
                  <a:srgbClr val="FFFF00"/>
                </a:highlight>
                <a:uLnTx/>
                <a:uFillTx/>
                <a:latin typeface="Calibri" panose="020F0502020204030204"/>
                <a:ea typeface="DengXian" panose="02010600030101010101" pitchFamily="2" charset="-122"/>
                <a:cs typeface="+mn-cs"/>
              </a:rPr>
              <a:t>Article:</a:t>
            </a:r>
            <a:r>
              <a:rPr kumimoji="0" lang="en-US" sz="2400" b="0"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rPr>
              <a:t>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9"/>
              </a:rPr>
              <a:t>What's a Qubit? 3 Ways Scientists Build Quantum Computers</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10"/>
              </a:rPr>
              <a:t>Architecting molecules that redefine luminescence | IBM</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rPr>
              <a:t>Foundations: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11"/>
              </a:rPr>
              <a:t>Absolute zero – Wikipedia</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[Pure Perfect Crystals]&gt; </a:t>
            </a:r>
            <a:r>
              <a:rPr kumimoji="0" lang="en-US" sz="2400" b="0"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hlinkClick r:id="rId12"/>
              </a:rPr>
              <a:t>Equilibrium</a:t>
            </a:r>
            <a:r>
              <a:rPr kumimoji="0" lang="en-US" sz="2400" b="0"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rPr>
              <a:t> &gt;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13"/>
              </a:rPr>
              <a:t>Wave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&gt;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14"/>
              </a:rPr>
              <a:t>Quantum</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&gt;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15"/>
              </a:rPr>
              <a:t>Wave-Particle duality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&gt;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16"/>
              </a:rPr>
              <a:t>Quantum Computing</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b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17"/>
              </a:rPr>
              <a:t>Video: NASA Shut Down Quantum Computer</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Article:</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NASA temporarily shuts down quantum computer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after the US government stepped in due to concerns about merging AI and Quantum computers.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18"/>
              </a:rPr>
              <a:t>Read here | Nov, 2023 | Medium</a:t>
            </a:r>
            <a:endParaRPr kumimoji="0" lang="en-GB" sz="2400" b="0"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endParaRPr>
          </a:p>
        </p:txBody>
      </p:sp>
      <p:pic>
        <p:nvPicPr>
          <p:cNvPr id="3074" name="Picture 2">
            <a:extLst>
              <a:ext uri="{FF2B5EF4-FFF2-40B4-BE49-F238E27FC236}">
                <a16:creationId xmlns:a16="http://schemas.microsoft.com/office/drawing/2014/main" id="{773D667F-79E2-2265-F627-37B90BAF7FC9}"/>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8183496" y="-15702"/>
            <a:ext cx="3775973" cy="39990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D161D6F-47EE-2E1C-E8F2-48F1FF7695AC}"/>
              </a:ext>
            </a:extLst>
          </p:cNvPr>
          <p:cNvSpPr txBox="1"/>
          <p:nvPr/>
        </p:nvSpPr>
        <p:spPr>
          <a:xfrm>
            <a:off x="10490654" y="3522500"/>
            <a:ext cx="1705801"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rPr>
              <a:t>Bloch sphere representation of a qubit.</a:t>
            </a:r>
            <a:endParaRPr kumimoji="0" lang="en-GB"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06542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170509" y="1687021"/>
            <a:ext cx="5807669" cy="5370701"/>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800" b="1" i="0" u="none" strike="noStrike" kern="1200" cap="none" spc="0" normalizeH="0" baseline="0" noProof="0" dirty="0" err="1">
                <a:ln>
                  <a:noFill/>
                </a:ln>
                <a:solidFill>
                  <a:prstClr val="black"/>
                </a:solidFill>
                <a:effectLst/>
                <a:highlight>
                  <a:srgbClr val="FFFF00"/>
                </a:highlight>
                <a:uLnTx/>
                <a:uFillTx/>
                <a:latin typeface="Calibri" panose="020F0502020204030204"/>
                <a:ea typeface="+mn-ea"/>
                <a:cs typeface="+mn-cs"/>
              </a:rPr>
              <a:t>Riverlane</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Ltd.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 spin-out company from the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University of Cambridge,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have </a:t>
            </a:r>
            <a:r>
              <a:rPr kumimoji="0" lang="en-GB"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developed an </a:t>
            </a:r>
            <a:r>
              <a:rPr kumimoji="0" lang="en-GB" sz="28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Operating system for Quantum computers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that will work on various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Quantum Computer architectures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It’s called</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Deltaflow.OS</a:t>
            </a:r>
            <a:r>
              <a:rPr kumimoji="0" lang="en-GB" sz="2800" b="1" i="0" u="none" strike="noStrike" kern="1200" cap="none" spc="0" normalizeH="0" baseline="0" noProof="0" dirty="0">
                <a:ln>
                  <a:noFill/>
                </a:ln>
                <a:solidFill>
                  <a:prstClr val="black"/>
                </a:solidFill>
                <a:effectLst/>
                <a:uLnTx/>
                <a:uFillTx/>
                <a:latin typeface="Ubuntu" panose="020B0504030602030204" pitchFamily="34" charset="0"/>
                <a:ea typeface="+mn-ea"/>
                <a:cs typeface="+mn-cs"/>
              </a:rPr>
              <a:t>’. </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r</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Bg.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Riverlane</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aims to produce ground-breaking technology which promises to unlock the power of quantum and tackle global problems as diverse as climate change, new battery materials and the development of new drugs for incurable diseases.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www.riverlane.com</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342900" marR="0" lvl="0" indent="-3429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srgbClr val="232323"/>
              </a:solidFill>
              <a:effectLst/>
              <a:highlight>
                <a:srgbClr val="FFFF00"/>
              </a:highlight>
              <a:uLnTx/>
              <a:uFillTx/>
              <a:latin typeface="Calibri" panose="020F0502020204030204"/>
              <a:ea typeface="DengXian" panose="02010600030101010101" pitchFamily="2" charset="-122"/>
              <a:cs typeface="+mn-cs"/>
            </a:endParaRP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459346" y="132588"/>
            <a:ext cx="10515600" cy="1325563"/>
          </a:xfrm>
        </p:spPr>
        <p:txBody>
          <a:bodyPr/>
          <a:lstStyle/>
          <a:p>
            <a:r>
              <a:rPr lang="en-GB" b="1" dirty="0">
                <a:solidFill>
                  <a:schemeClr val="bg1"/>
                </a:solidFill>
              </a:rPr>
              <a:t>Riverlane’s ‘Deltaflow OS’: </a:t>
            </a:r>
            <a:br>
              <a:rPr lang="en-GB" b="1" dirty="0">
                <a:solidFill>
                  <a:schemeClr val="bg1"/>
                </a:solidFill>
              </a:rPr>
            </a:br>
            <a:r>
              <a:rPr lang="en-GB" b="1" dirty="0">
                <a:solidFill>
                  <a:schemeClr val="bg1"/>
                </a:solidFill>
              </a:rPr>
              <a:t>Quantum Computer Operating System</a:t>
            </a:r>
          </a:p>
        </p:txBody>
      </p:sp>
      <p:pic>
        <p:nvPicPr>
          <p:cNvPr id="18" name="Picture 17">
            <a:hlinkClick r:id="rId5"/>
            <a:extLst>
              <a:ext uri="{FF2B5EF4-FFF2-40B4-BE49-F238E27FC236}">
                <a16:creationId xmlns:a16="http://schemas.microsoft.com/office/drawing/2014/main" id="{AB853BCA-DCCE-2368-3692-C42E8D63F1A7}"/>
              </a:ext>
            </a:extLst>
          </p:cNvPr>
          <p:cNvPicPr>
            <a:picLocks noChangeAspect="1"/>
          </p:cNvPicPr>
          <p:nvPr/>
        </p:nvPicPr>
        <p:blipFill>
          <a:blip r:embed="rId6"/>
          <a:stretch>
            <a:fillRect/>
          </a:stretch>
        </p:blipFill>
        <p:spPr>
          <a:xfrm>
            <a:off x="5978178" y="2113110"/>
            <a:ext cx="5938448" cy="3781576"/>
          </a:xfrm>
          <a:prstGeom prst="rect">
            <a:avLst/>
          </a:prstGeom>
        </p:spPr>
      </p:pic>
      <p:pic>
        <p:nvPicPr>
          <p:cNvPr id="19" name="Picture 18" descr="A red and white circle with a white arrow in the middle&#10;&#10;Description automatically generated">
            <a:extLst>
              <a:ext uri="{FF2B5EF4-FFF2-40B4-BE49-F238E27FC236}">
                <a16:creationId xmlns:a16="http://schemas.microsoft.com/office/drawing/2014/main" id="{79E078F3-0E1D-C3C9-F875-0A51D2040E4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425722" y="3086708"/>
            <a:ext cx="1318733" cy="1318733"/>
          </a:xfrm>
          <a:prstGeom prst="rect">
            <a:avLst/>
          </a:prstGeom>
        </p:spPr>
      </p:pic>
      <p:sp>
        <p:nvSpPr>
          <p:cNvPr id="20" name="TextBox 19">
            <a:extLst>
              <a:ext uri="{FF2B5EF4-FFF2-40B4-BE49-F238E27FC236}">
                <a16:creationId xmlns:a16="http://schemas.microsoft.com/office/drawing/2014/main" id="{4DD2D257-CC7B-3958-9ECB-A3578216B98B}"/>
              </a:ext>
            </a:extLst>
          </p:cNvPr>
          <p:cNvSpPr txBox="1"/>
          <p:nvPr/>
        </p:nvSpPr>
        <p:spPr>
          <a:xfrm>
            <a:off x="5910480" y="1759293"/>
            <a:ext cx="5623253"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Bg.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Video Overview: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Riverlane</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Quantum OS development</a:t>
            </a:r>
          </a:p>
        </p:txBody>
      </p:sp>
    </p:spTree>
    <p:extLst>
      <p:ext uri="{BB962C8B-B14F-4D97-AF65-F5344CB8AC3E}">
        <p14:creationId xmlns:p14="http://schemas.microsoft.com/office/powerpoint/2010/main" val="1527455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459345" y="132588"/>
            <a:ext cx="11082073" cy="1325563"/>
          </a:xfrm>
        </p:spPr>
        <p:txBody>
          <a:bodyPr>
            <a:normAutofit/>
          </a:bodyPr>
          <a:lstStyle/>
          <a:p>
            <a:r>
              <a:rPr lang="en-GB" sz="5300" b="1" dirty="0">
                <a:solidFill>
                  <a:schemeClr val="bg1"/>
                </a:solidFill>
              </a:rPr>
              <a:t>Bg. </a:t>
            </a:r>
            <a:r>
              <a:rPr lang="en-GB" dirty="0">
                <a:solidFill>
                  <a:schemeClr val="bg1"/>
                </a:solidFill>
              </a:rPr>
              <a:t>Riverlane’s YouTube Channel</a:t>
            </a:r>
          </a:p>
        </p:txBody>
      </p:sp>
      <p:pic>
        <p:nvPicPr>
          <p:cNvPr id="3" name="Picture 2">
            <a:hlinkClick r:id="rId3"/>
            <a:extLst>
              <a:ext uri="{FF2B5EF4-FFF2-40B4-BE49-F238E27FC236}">
                <a16:creationId xmlns:a16="http://schemas.microsoft.com/office/drawing/2014/main" id="{103D02B4-5954-1C24-108E-6BF016F67811}"/>
              </a:ext>
            </a:extLst>
          </p:cNvPr>
          <p:cNvPicPr>
            <a:picLocks noChangeAspect="1"/>
          </p:cNvPicPr>
          <p:nvPr/>
        </p:nvPicPr>
        <p:blipFill rotWithShape="1">
          <a:blip r:embed="rId4"/>
          <a:srcRect l="24917"/>
          <a:stretch/>
        </p:blipFill>
        <p:spPr>
          <a:xfrm>
            <a:off x="6214928" y="2025713"/>
            <a:ext cx="5977068" cy="3629736"/>
          </a:xfrm>
          <a:prstGeom prst="rect">
            <a:avLst/>
          </a:prstGeom>
        </p:spPr>
      </p:pic>
      <p:pic>
        <p:nvPicPr>
          <p:cNvPr id="19" name="Picture 18" descr="A red and white circle with a white arrow in the middle&#10;&#10;Description automatically generated">
            <a:extLst>
              <a:ext uri="{FF2B5EF4-FFF2-40B4-BE49-F238E27FC236}">
                <a16:creationId xmlns:a16="http://schemas.microsoft.com/office/drawing/2014/main" id="{79E078F3-0E1D-C3C9-F875-0A51D2040E4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285812" y="909392"/>
            <a:ext cx="1318733" cy="1318733"/>
          </a:xfrm>
          <a:prstGeom prst="rect">
            <a:avLst/>
          </a:prstGeom>
        </p:spPr>
      </p:pic>
      <p:sp>
        <p:nvSpPr>
          <p:cNvPr id="4" name="TextBox 3">
            <a:extLst>
              <a:ext uri="{FF2B5EF4-FFF2-40B4-BE49-F238E27FC236}">
                <a16:creationId xmlns:a16="http://schemas.microsoft.com/office/drawing/2014/main" id="{315499B9-6669-3CD6-8652-93BF273BE6D8}"/>
              </a:ext>
            </a:extLst>
          </p:cNvPr>
          <p:cNvSpPr txBox="1"/>
          <p:nvPr/>
        </p:nvSpPr>
        <p:spPr>
          <a:xfrm>
            <a:off x="170509" y="1687021"/>
            <a:ext cx="6044415" cy="478592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800" b="1" i="0" u="none" strike="noStrike" kern="1200" cap="none" spc="0" normalizeH="0" baseline="0" noProof="0" dirty="0" err="1">
                <a:ln>
                  <a:noFill/>
                </a:ln>
                <a:solidFill>
                  <a:srgbClr val="0F0F0F"/>
                </a:solidFill>
                <a:effectLst/>
                <a:uLnTx/>
                <a:uFillTx/>
                <a:latin typeface="Calibri" panose="020F0502020204030204"/>
                <a:ea typeface="+mn-ea"/>
                <a:cs typeface="+mn-cs"/>
              </a:rPr>
              <a:t>Riverlane</a:t>
            </a:r>
            <a:r>
              <a:rPr kumimoji="0" lang="en-GB" sz="2800" b="1" i="0" u="none" strike="noStrike" kern="1200" cap="none" spc="0" normalizeH="0" baseline="0" noProof="0" dirty="0">
                <a:ln>
                  <a:noFill/>
                </a:ln>
                <a:solidFill>
                  <a:srgbClr val="0F0F0F"/>
                </a:solidFill>
                <a:effectLst/>
                <a:uLnTx/>
                <a:uFillTx/>
                <a:latin typeface="Calibri" panose="020F0502020204030204"/>
                <a:ea typeface="+mn-ea"/>
                <a:cs typeface="+mn-cs"/>
              </a:rPr>
              <a:t> YouTube Channel: </a:t>
            </a:r>
            <a:r>
              <a:rPr kumimoji="0" lang="en-US"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hlinkClick r:id="rId3"/>
              </a:rPr>
              <a:t>Learn about Quantum OS on </a:t>
            </a:r>
            <a:r>
              <a:rPr kumimoji="0" lang="en-US" sz="2800" b="0" i="0" u="none" strike="noStrike" kern="1200" cap="none" spc="0" normalizeH="0" baseline="0" noProof="0" dirty="0" err="1">
                <a:ln>
                  <a:noFill/>
                </a:ln>
                <a:solidFill>
                  <a:prstClr val="black"/>
                </a:solidFill>
                <a:effectLst/>
                <a:highlight>
                  <a:srgbClr val="FFFF00"/>
                </a:highlight>
                <a:uLnTx/>
                <a:uFillTx/>
                <a:latin typeface="Calibri" panose="020F0502020204030204"/>
                <a:ea typeface="+mn-ea"/>
                <a:cs typeface="+mn-cs"/>
                <a:hlinkClick r:id="rId3"/>
              </a:rPr>
              <a:t>Riverlane's</a:t>
            </a:r>
            <a:r>
              <a:rPr kumimoji="0" lang="en-US"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hlinkClick r:id="rId3"/>
              </a:rPr>
              <a:t> YouTube Channel</a:t>
            </a:r>
            <a:r>
              <a:rPr kumimoji="0" lang="en-US"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Example Videos:</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Riverlane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are recruiting: </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hlinkClick r:id="rId7"/>
              </a:rPr>
              <a:t>Join Us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342900" marR="0" lvl="0" indent="-3429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Exploring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8"/>
              </a:rPr>
              <a:t>Deltaflow.OS</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Learn about </a:t>
            </a:r>
            <a:r>
              <a:rPr kumimoji="0" lang="en-US" sz="2400" b="0" i="0" u="none" strike="noStrike" kern="1200" cap="none" spc="0" normalizeH="0" baseline="0" noProof="0" dirty="0">
                <a:ln>
                  <a:noFill/>
                </a:ln>
                <a:solidFill>
                  <a:srgbClr val="0563C1"/>
                </a:solidFill>
                <a:effectLst/>
                <a:highlight>
                  <a:srgbClr val="FFFF00"/>
                </a:highlight>
                <a:uLnTx/>
                <a:uFillTx/>
                <a:latin typeface="Calibri" panose="020F0502020204030204"/>
                <a:ea typeface="+mn-ea"/>
                <a:cs typeface="+mn-cs"/>
                <a:hlinkClick r:id="rId9"/>
              </a:rPr>
              <a:t>Quantum Computing on a Raspberry Pi with </a:t>
            </a:r>
            <a:r>
              <a:rPr kumimoji="0" lang="en-US" sz="2400" b="0" i="0" u="none" strike="noStrike" kern="1200" cap="none" spc="0" normalizeH="0" baseline="0" noProof="0" dirty="0" err="1">
                <a:ln>
                  <a:noFill/>
                </a:ln>
                <a:solidFill>
                  <a:srgbClr val="0563C1"/>
                </a:solidFill>
                <a:effectLst/>
                <a:highlight>
                  <a:srgbClr val="FFFF00"/>
                </a:highlight>
                <a:uLnTx/>
                <a:uFillTx/>
                <a:latin typeface="Calibri" panose="020F0502020204030204"/>
                <a:ea typeface="+mn-ea"/>
                <a:cs typeface="+mn-cs"/>
                <a:hlinkClick r:id="rId9"/>
              </a:rPr>
              <a:t>Deltaflow.OS</a:t>
            </a:r>
            <a:r>
              <a:rPr kumimoji="0" lang="en-GB" sz="2400" b="0" i="0" u="none" strike="noStrike" kern="1200" cap="none" spc="0" normalizeH="0" baseline="0" noProof="0" dirty="0">
                <a:ln>
                  <a:noFill/>
                </a:ln>
                <a:solidFill>
                  <a:srgbClr val="0F0F0F"/>
                </a:solidFill>
                <a:effectLst/>
                <a:uLnTx/>
                <a:uFillTx/>
                <a:latin typeface="Calibri" panose="020F0502020204030204"/>
                <a:ea typeface="+mn-ea"/>
                <a:cs typeface="+mn-cs"/>
              </a:rPr>
              <a:t>.</a:t>
            </a:r>
          </a:p>
          <a:p>
            <a:pPr marL="342900" marR="0" lvl="0" indent="-3429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1D3C34"/>
                </a:solidFill>
                <a:effectLst/>
                <a:uLnTx/>
                <a:uFillTx/>
                <a:latin typeface="Calibri" panose="020F0502020204030204"/>
                <a:ea typeface="+mn-ea"/>
                <a:cs typeface="+mn-cs"/>
              </a:rPr>
              <a:t>Learn how </a:t>
            </a:r>
            <a:r>
              <a:rPr kumimoji="0" lang="en-US" sz="2400" b="0" i="0" u="none" strike="noStrike" kern="1200" cap="none" spc="0" normalizeH="0" baseline="0" noProof="0" dirty="0" err="1">
                <a:ln>
                  <a:noFill/>
                </a:ln>
                <a:solidFill>
                  <a:srgbClr val="1D3C34"/>
                </a:solidFill>
                <a:effectLst/>
                <a:uLnTx/>
                <a:uFillTx/>
                <a:latin typeface="Calibri" panose="020F0502020204030204"/>
                <a:ea typeface="+mn-ea"/>
                <a:cs typeface="+mn-cs"/>
              </a:rPr>
              <a:t>Riverlane’s</a:t>
            </a:r>
            <a:r>
              <a:rPr kumimoji="0" lang="en-US" sz="2400" b="0" i="0" u="none" strike="noStrike" kern="1200" cap="none" spc="0" normalizeH="0" baseline="0" noProof="0" dirty="0">
                <a:ln>
                  <a:noFill/>
                </a:ln>
                <a:solidFill>
                  <a:srgbClr val="1D3C34"/>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rgbClr val="1D3C34"/>
                </a:solidFill>
                <a:effectLst/>
                <a:uLnTx/>
                <a:uFillTx/>
                <a:latin typeface="Calibri" panose="020F0502020204030204"/>
                <a:ea typeface="+mn-ea"/>
                <a:cs typeface="+mn-cs"/>
              </a:rPr>
              <a:t>Deltaflow.Control</a:t>
            </a:r>
            <a:r>
              <a:rPr kumimoji="0" lang="en-US" sz="2400" b="0" i="0" u="none" strike="noStrike" kern="1200" cap="none" spc="0" normalizeH="0" baseline="0" noProof="0" dirty="0">
                <a:ln>
                  <a:noFill/>
                </a:ln>
                <a:solidFill>
                  <a:srgbClr val="1D3C34"/>
                </a:solidFill>
                <a:effectLst/>
                <a:uLnTx/>
                <a:uFillTx/>
                <a:latin typeface="Calibri" panose="020F0502020204030204"/>
                <a:ea typeface="+mn-ea"/>
                <a:cs typeface="+mn-cs"/>
              </a:rPr>
              <a:t> solution controls </a:t>
            </a:r>
            <a:r>
              <a:rPr kumimoji="0" lang="en-US" sz="2400" b="1" i="0" u="none" strike="noStrike" kern="1200" cap="none" spc="0" normalizeH="0" baseline="0" noProof="0" dirty="0">
                <a:ln>
                  <a:noFill/>
                </a:ln>
                <a:solidFill>
                  <a:srgbClr val="1D3C34"/>
                </a:solidFill>
                <a:effectLst/>
                <a:uLnTx/>
                <a:uFillTx/>
                <a:latin typeface="Calibri" panose="020F0502020204030204"/>
                <a:ea typeface="+mn-ea"/>
                <a:cs typeface="+mn-cs"/>
              </a:rPr>
              <a:t>Qubits</a:t>
            </a:r>
            <a:r>
              <a:rPr kumimoji="0" lang="en-US" sz="2400" b="0" i="0" u="none" strike="noStrike" kern="1200" cap="none" spc="0" normalizeH="0" baseline="0" noProof="0" dirty="0">
                <a:ln>
                  <a:noFill/>
                </a:ln>
                <a:solidFill>
                  <a:srgbClr val="1D3C34"/>
                </a:solidFill>
                <a:effectLst/>
                <a:uLnTx/>
                <a:uFillTx/>
                <a:latin typeface="Calibri" panose="020F0502020204030204"/>
                <a:ea typeface="+mn-ea"/>
                <a:cs typeface="+mn-cs"/>
              </a:rPr>
              <a:t> using affordable </a:t>
            </a:r>
            <a:r>
              <a:rPr kumimoji="0" lang="en-US" sz="2400" b="0" i="0" u="none" strike="noStrike" kern="1200" cap="none" spc="0" normalizeH="0" baseline="0" noProof="0" dirty="0">
                <a:ln>
                  <a:noFill/>
                </a:ln>
                <a:solidFill>
                  <a:srgbClr val="1D3C34"/>
                </a:solidFill>
                <a:effectLst/>
                <a:highlight>
                  <a:srgbClr val="FFFF00"/>
                </a:highlight>
                <a:uLnTx/>
                <a:uFillTx/>
                <a:latin typeface="Calibri" panose="020F0502020204030204"/>
                <a:ea typeface="+mn-ea"/>
                <a:cs typeface="+mn-cs"/>
                <a:hlinkClick r:id="rId10"/>
              </a:rPr>
              <a:t>off-the-shelf hardware and Python</a:t>
            </a:r>
            <a:r>
              <a:rPr kumimoji="0" lang="en-US" sz="2400" b="0" i="0" u="none" strike="noStrike" kern="1200" cap="none" spc="0" normalizeH="0" baseline="0" noProof="0" dirty="0">
                <a:ln>
                  <a:noFill/>
                </a:ln>
                <a:solidFill>
                  <a:srgbClr val="1D3C34"/>
                </a:solidFill>
                <a:effectLst/>
                <a:uLnTx/>
                <a:uFillTx/>
                <a:latin typeface="Calibri" panose="020F0502020204030204"/>
                <a:ea typeface="+mn-ea"/>
                <a:cs typeface="+mn-cs"/>
              </a:rPr>
              <a:t>.</a:t>
            </a:r>
            <a:endParaRPr kumimoji="0" lang="en-GB" sz="2000" b="1" i="0" u="none" strike="noStrike" kern="1200" cap="none" spc="0" normalizeH="0" baseline="0" noProof="0" dirty="0">
              <a:ln>
                <a:noFill/>
              </a:ln>
              <a:solidFill>
                <a:srgbClr val="0F0F0F"/>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B138B4F1-2041-C982-9003-C5D37279BFA0}"/>
              </a:ext>
            </a:extLst>
          </p:cNvPr>
          <p:cNvSpPr txBox="1"/>
          <p:nvPr/>
        </p:nvSpPr>
        <p:spPr>
          <a:xfrm>
            <a:off x="459344" y="6442307"/>
            <a:ext cx="8850307"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Article: Further information on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11"/>
              </a:rPr>
              <a:t>Quantum Tech developments - Oxford University Innovation</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9933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29" descr="A close-up of a computer chip&#10;&#10;Description automatically generated">
            <a:extLst>
              <a:ext uri="{FF2B5EF4-FFF2-40B4-BE49-F238E27FC236}">
                <a16:creationId xmlns:a16="http://schemas.microsoft.com/office/drawing/2014/main" id="{87EFBF9D-0465-DAE6-C4C5-71334A9A19D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3052" r="2" b="4724"/>
          <a:stretch/>
        </p:blipFill>
        <p:spPr>
          <a:xfrm>
            <a:off x="8640417" y="3456433"/>
            <a:ext cx="3551582" cy="3429000"/>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p:spPr>
      </p:pic>
      <p:pic>
        <p:nvPicPr>
          <p:cNvPr id="7" name="Picture 6" descr="A large black computer server&#10;&#10;Description automatically generated">
            <a:extLst>
              <a:ext uri="{FF2B5EF4-FFF2-40B4-BE49-F238E27FC236}">
                <a16:creationId xmlns:a16="http://schemas.microsoft.com/office/drawing/2014/main" id="{26DE9669-A838-BF18-A6E4-3EB18E4C898F}"/>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2287" r="108"/>
          <a:stretch/>
        </p:blipFill>
        <p:spPr>
          <a:xfrm>
            <a:off x="5313465" y="3469131"/>
            <a:ext cx="3857401"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pic>
        <p:nvPicPr>
          <p:cNvPr id="32" name="Picture 31">
            <a:extLst>
              <a:ext uri="{FF2B5EF4-FFF2-40B4-BE49-F238E27FC236}">
                <a16:creationId xmlns:a16="http://schemas.microsoft.com/office/drawing/2014/main" id="{9D852E38-1FAE-3B4A-6C72-49D6A459360A}"/>
              </a:ext>
            </a:extLst>
          </p:cNvPr>
          <p:cNvPicPr>
            <a:picLocks noChangeAspect="1"/>
          </p:cNvPicPr>
          <p:nvPr/>
        </p:nvPicPr>
        <p:blipFill rotWithShape="1">
          <a:blip r:embed="rId7">
            <a:extLst>
              <a:ext uri="{28A0092B-C50C-407E-A947-70E740481C1C}">
                <a14:useLocalDpi xmlns:a14="http://schemas.microsoft.com/office/drawing/2010/main" val="0"/>
              </a:ext>
            </a:extLst>
          </a:blip>
          <a:srcRect r="38842"/>
          <a:stretch/>
        </p:blipFill>
        <p:spPr>
          <a:xfrm>
            <a:off x="0" y="0"/>
            <a:ext cx="12192000" cy="747422"/>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1646" y="146820"/>
            <a:ext cx="5157482" cy="1349276"/>
          </a:xfrm>
        </p:spPr>
        <p:txBody>
          <a:bodyPr vert="horz" lIns="91440" tIns="45720" rIns="91440" bIns="45720" rtlCol="0" anchor="ctr">
            <a:normAutofit fontScale="90000"/>
          </a:bodyPr>
          <a:lstStyle/>
          <a:p>
            <a:r>
              <a:rPr lang="en-US" sz="4900" b="1" kern="1200" dirty="0">
                <a:solidFill>
                  <a:schemeClr val="bg1"/>
                </a:solidFill>
                <a:latin typeface="+mj-lt"/>
                <a:ea typeface="+mj-ea"/>
                <a:cs typeface="+mj-cs"/>
              </a:rPr>
              <a:t>Bg. </a:t>
            </a:r>
            <a:r>
              <a:rPr lang="en-US" sz="4000" kern="1200" dirty="0">
                <a:solidFill>
                  <a:schemeClr val="bg1"/>
                </a:solidFill>
                <a:latin typeface="+mj-lt"/>
                <a:ea typeface="+mj-ea"/>
                <a:cs typeface="+mj-cs"/>
              </a:rPr>
              <a:t>Company:</a:t>
            </a:r>
            <a:br>
              <a:rPr lang="en-US" sz="4000" kern="1200" dirty="0">
                <a:solidFill>
                  <a:schemeClr val="bg1"/>
                </a:solidFill>
                <a:latin typeface="+mj-lt"/>
                <a:ea typeface="+mj-ea"/>
                <a:cs typeface="+mj-cs"/>
              </a:rPr>
            </a:br>
            <a:r>
              <a:rPr lang="en-US" sz="4000" kern="1200" dirty="0">
                <a:solidFill>
                  <a:schemeClr val="bg1"/>
                </a:solidFill>
                <a:latin typeface="+mj-lt"/>
                <a:ea typeface="+mj-ea"/>
                <a:cs typeface="+mj-cs"/>
              </a:rPr>
              <a:t>  </a:t>
            </a:r>
            <a:br>
              <a:rPr lang="en-US" sz="3600" kern="1200" dirty="0">
                <a:solidFill>
                  <a:schemeClr val="tx1"/>
                </a:solidFill>
                <a:latin typeface="+mj-lt"/>
                <a:ea typeface="+mj-ea"/>
                <a:cs typeface="+mj-cs"/>
              </a:rPr>
            </a:br>
            <a:r>
              <a:rPr lang="en-US" sz="3600" b="1" kern="1200" dirty="0">
                <a:solidFill>
                  <a:schemeClr val="tx1"/>
                </a:solidFill>
                <a:highlight>
                  <a:srgbClr val="FFFF00"/>
                </a:highlight>
                <a:latin typeface="+mj-lt"/>
                <a:ea typeface="+mj-ea"/>
                <a:cs typeface="+mj-cs"/>
              </a:rPr>
              <a:t>D-Wave Quantum Systems Inc. </a:t>
            </a:r>
            <a:endParaRPr lang="en-US" sz="3600" b="1" kern="1200" dirty="0">
              <a:solidFill>
                <a:schemeClr val="tx1"/>
              </a:solidFill>
              <a:effectLst/>
              <a:highlight>
                <a:srgbClr val="FFFF00"/>
              </a:highlight>
              <a:latin typeface="+mj-lt"/>
              <a:ea typeface="+mj-ea"/>
              <a:cs typeface="+mj-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1036" y="1844125"/>
            <a:ext cx="5805488" cy="4008035"/>
          </a:xfrm>
          <a:prstGeom prst="rect">
            <a:avLst/>
          </a:prstGeom>
        </p:spPr>
        <p:txBody>
          <a:bodyPr vert="horz" lIns="91440" tIns="45720" rIns="91440" bIns="45720" rtlCol="0">
            <a:normAutofit fontScale="40000" lnSpcReduction="20000"/>
          </a:bodyPr>
          <a:lstStyle/>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6000" b="0" i="0" u="none" strike="noStrike" kern="1200" cap="none" spc="0" normalizeH="0" baseline="0" noProof="0" dirty="0">
                <a:ln>
                  <a:noFill/>
                </a:ln>
                <a:solidFill>
                  <a:prstClr val="black"/>
                </a:solidFill>
                <a:effectLst/>
                <a:uLnTx/>
                <a:uFillTx/>
                <a:ea typeface="+mn-ea"/>
                <a:cs typeface="+mn-cs"/>
              </a:rPr>
              <a:t>Is the world's </a:t>
            </a:r>
            <a:r>
              <a:rPr kumimoji="0" lang="en-US" sz="6000" b="1" i="0" u="none" strike="noStrike" kern="1200" cap="none" spc="0" normalizeH="0" baseline="0" noProof="0" dirty="0">
                <a:ln>
                  <a:noFill/>
                </a:ln>
                <a:solidFill>
                  <a:prstClr val="black"/>
                </a:solidFill>
                <a:effectLst/>
                <a:uLnTx/>
                <a:uFillTx/>
                <a:ea typeface="+mn-ea"/>
                <a:cs typeface="+mn-cs"/>
              </a:rPr>
              <a:t>first company </a:t>
            </a:r>
            <a:r>
              <a:rPr kumimoji="0" lang="en-US" sz="6000" b="0" i="0" u="none" strike="noStrike" kern="1200" cap="none" spc="0" normalizeH="0" baseline="0" noProof="0" dirty="0">
                <a:ln>
                  <a:noFill/>
                </a:ln>
                <a:solidFill>
                  <a:prstClr val="black"/>
                </a:solidFill>
                <a:effectLst/>
                <a:uLnTx/>
                <a:uFillTx/>
                <a:ea typeface="+mn-ea"/>
                <a:cs typeface="+mn-cs"/>
              </a:rPr>
              <a:t>(Canadian) </a:t>
            </a:r>
            <a:r>
              <a:rPr kumimoji="0" lang="en-US" sz="6000" b="1" i="0" u="none" strike="noStrike" kern="1200" cap="none" spc="0" normalizeH="0" baseline="0" noProof="0" dirty="0">
                <a:ln>
                  <a:noFill/>
                </a:ln>
                <a:solidFill>
                  <a:prstClr val="black"/>
                </a:solidFill>
                <a:effectLst/>
                <a:uLnTx/>
                <a:uFillTx/>
                <a:ea typeface="+mn-ea"/>
                <a:cs typeface="+mn-cs"/>
              </a:rPr>
              <a:t>to sell Quantum computers.</a:t>
            </a: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6000" b="1" i="0" u="none" strike="noStrike" kern="1200" cap="none" spc="0" normalizeH="0" baseline="0" noProof="0" dirty="0">
                <a:ln>
                  <a:noFill/>
                </a:ln>
                <a:solidFill>
                  <a:prstClr val="black"/>
                </a:solidFill>
                <a:effectLst/>
                <a:uLnTx/>
                <a:uFillTx/>
                <a:ea typeface="+mn-ea"/>
                <a:cs typeface="+mn-cs"/>
              </a:rPr>
              <a:t>Put it on your Christmas list ;-)</a:t>
            </a:r>
            <a:br>
              <a:rPr kumimoji="0" lang="en-US" sz="6000" b="1" i="0" u="none" strike="noStrike" kern="1200" cap="none" spc="0" normalizeH="0" baseline="0" noProof="0" dirty="0">
                <a:ln>
                  <a:noFill/>
                </a:ln>
                <a:solidFill>
                  <a:prstClr val="black"/>
                </a:solidFill>
                <a:effectLst/>
                <a:uLnTx/>
                <a:uFillTx/>
                <a:ea typeface="+mn-ea"/>
                <a:cs typeface="+mn-cs"/>
              </a:rPr>
            </a:br>
            <a:r>
              <a:rPr kumimoji="0" lang="en-US" sz="6000" b="0" i="0" u="none" strike="noStrike" kern="1200" cap="none" spc="0" normalizeH="0" baseline="0" noProof="0" dirty="0">
                <a:ln>
                  <a:noFill/>
                </a:ln>
                <a:solidFill>
                  <a:srgbClr val="001D35"/>
                </a:solidFill>
                <a:effectLst/>
                <a:uLnTx/>
                <a:uFillTx/>
                <a:ea typeface="+mn-ea"/>
                <a:cs typeface="+mn-cs"/>
              </a:rPr>
              <a:t>The D-Wave 2000Q Quantum computer costs </a:t>
            </a:r>
            <a:r>
              <a:rPr kumimoji="0" lang="en-US" sz="6000" b="0" i="0" u="none" strike="noStrike" kern="1200" cap="none" spc="0" normalizeH="0" baseline="0" noProof="0" dirty="0">
                <a:ln>
                  <a:noFill/>
                </a:ln>
                <a:solidFill>
                  <a:prstClr val="black"/>
                </a:solidFill>
                <a:effectLst/>
                <a:uLnTx/>
                <a:uFillTx/>
                <a:ea typeface="+mn-ea"/>
                <a:cs typeface="+mn-cs"/>
              </a:rPr>
              <a:t>around $15-20 million.</a:t>
            </a:r>
            <a:endParaRPr kumimoji="0" lang="en-US" sz="6000" b="1" i="0" u="none" strike="noStrike" kern="1200" cap="none" spc="0" normalizeH="0" baseline="0" noProof="0" dirty="0">
              <a:ln>
                <a:noFill/>
              </a:ln>
              <a:solidFill>
                <a:prstClr val="black"/>
              </a:solidFill>
              <a:effectLst/>
              <a:uLnTx/>
              <a:uFillTx/>
              <a:ea typeface="+mn-ea"/>
              <a:cs typeface="+mn-cs"/>
            </a:endParaRP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6000" b="0" i="0" u="none" strike="noStrike" kern="1200" cap="none" spc="0" normalizeH="0" baseline="0" noProof="0" dirty="0">
                <a:ln>
                  <a:noFill/>
                </a:ln>
                <a:solidFill>
                  <a:prstClr val="black"/>
                </a:solidFill>
                <a:effectLst/>
                <a:uLnTx/>
                <a:uFillTx/>
                <a:ea typeface="+mn-ea"/>
                <a:cs typeface="+mn-cs"/>
              </a:rPr>
              <a:t>D-Wave's </a:t>
            </a:r>
            <a:r>
              <a:rPr kumimoji="0" lang="en-US" sz="6000" b="1" i="0" u="none" strike="noStrike" kern="1200" cap="none" spc="0" normalizeH="0" baseline="0" noProof="0" dirty="0">
                <a:ln>
                  <a:noFill/>
                </a:ln>
                <a:solidFill>
                  <a:prstClr val="black"/>
                </a:solidFill>
                <a:effectLst/>
                <a:uLnTx/>
                <a:uFillTx/>
                <a:ea typeface="+mn-ea"/>
                <a:cs typeface="+mn-cs"/>
              </a:rPr>
              <a:t>customers include Lockheed Martin</a:t>
            </a:r>
            <a:r>
              <a:rPr kumimoji="0" lang="en-US" sz="6000" b="0" i="0" u="none" strike="noStrike" kern="1200" cap="none" spc="0" normalizeH="0" baseline="0" noProof="0" dirty="0">
                <a:ln>
                  <a:noFill/>
                </a:ln>
                <a:solidFill>
                  <a:prstClr val="black"/>
                </a:solidFill>
                <a:effectLst/>
                <a:uLnTx/>
                <a:uFillTx/>
                <a:ea typeface="+mn-ea"/>
                <a:cs typeface="+mn-cs"/>
              </a:rPr>
              <a:t>, </a:t>
            </a:r>
            <a:r>
              <a:rPr kumimoji="0" lang="en-US" sz="6000" b="1" i="0" u="none" strike="noStrike" kern="1200" cap="none" spc="0" normalizeH="0" baseline="0" noProof="0" dirty="0">
                <a:ln>
                  <a:noFill/>
                </a:ln>
                <a:solidFill>
                  <a:prstClr val="black"/>
                </a:solidFill>
                <a:effectLst/>
                <a:uLnTx/>
                <a:uFillTx/>
                <a:ea typeface="+mn-ea"/>
                <a:cs typeface="+mn-cs"/>
              </a:rPr>
              <a:t>University</a:t>
            </a:r>
            <a:r>
              <a:rPr kumimoji="0" lang="en-US" sz="6000" b="0" i="0" u="none" strike="noStrike" kern="1200" cap="none" spc="0" normalizeH="0" baseline="0" noProof="0" dirty="0">
                <a:ln>
                  <a:noFill/>
                </a:ln>
                <a:solidFill>
                  <a:prstClr val="black"/>
                </a:solidFill>
                <a:effectLst/>
                <a:uLnTx/>
                <a:uFillTx/>
                <a:ea typeface="+mn-ea"/>
                <a:cs typeface="+mn-cs"/>
              </a:rPr>
              <a:t> of Southern California, </a:t>
            </a:r>
            <a:r>
              <a:rPr kumimoji="0" lang="en-US" sz="6000" b="1" i="0" u="none" strike="noStrike" kern="1200" cap="none" spc="0" normalizeH="0" baseline="0" noProof="0" dirty="0">
                <a:ln>
                  <a:noFill/>
                </a:ln>
                <a:solidFill>
                  <a:prstClr val="black"/>
                </a:solidFill>
                <a:effectLst/>
                <a:uLnTx/>
                <a:uFillTx/>
                <a:ea typeface="+mn-ea"/>
                <a:cs typeface="+mn-cs"/>
              </a:rPr>
              <a:t>Google/NASA </a:t>
            </a:r>
            <a:r>
              <a:rPr kumimoji="0" lang="en-US" sz="6000" b="0" i="0" u="none" strike="noStrike" kern="1200" cap="none" spc="0" normalizeH="0" baseline="0" noProof="0" dirty="0">
                <a:ln>
                  <a:noFill/>
                </a:ln>
                <a:solidFill>
                  <a:prstClr val="black"/>
                </a:solidFill>
                <a:effectLst/>
                <a:uLnTx/>
                <a:uFillTx/>
                <a:ea typeface="+mn-ea"/>
                <a:cs typeface="+mn-cs"/>
              </a:rPr>
              <a:t>and Los Alamos National Lab.</a:t>
            </a:r>
          </a:p>
          <a:p>
            <a:pPr marL="342900" lvl="0" indent="-228600">
              <a:lnSpc>
                <a:spcPct val="90000"/>
              </a:lnSpc>
              <a:spcAft>
                <a:spcPts val="600"/>
              </a:spcAft>
              <a:buFont typeface="Arial" panose="020B0604020202020204" pitchFamily="34" charset="0"/>
              <a:buChar char="•"/>
              <a:defRPr/>
            </a:pPr>
            <a:r>
              <a:rPr lang="en-US" altLang="en-US" sz="6000" dirty="0"/>
              <a:t>Aug. 2025: D-Wave Quantum releases </a:t>
            </a:r>
            <a:r>
              <a:rPr lang="en-US" altLang="en-US" sz="6000" dirty="0">
                <a:hlinkClick r:id="rId8"/>
              </a:rPr>
              <a:t>Quantum AI Open Source toolkit</a:t>
            </a:r>
            <a:r>
              <a:rPr lang="en-US" altLang="en-US" sz="6000" dirty="0"/>
              <a:t>.</a:t>
            </a:r>
            <a:endParaRPr kumimoji="0" lang="en-US" sz="6000" b="0" i="0" u="none" strike="noStrike" kern="1200" cap="none" spc="0" normalizeH="0" baseline="0" noProof="0" dirty="0">
              <a:ln>
                <a:noFill/>
              </a:ln>
              <a:solidFill>
                <a:prstClr val="black"/>
              </a:solidFill>
              <a:effectLst/>
              <a:uLnTx/>
              <a:uFillTx/>
              <a:ea typeface="+mn-ea"/>
              <a:cs typeface="+mn-cs"/>
            </a:endParaRPr>
          </a:p>
          <a:p>
            <a:pPr marL="80010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Bg. </a:t>
            </a:r>
            <a:r>
              <a:rPr kumimoji="0" lang="en-US" sz="2500" b="0" i="0" u="none" strike="noStrike" kern="1200" cap="none" spc="0" normalizeH="0" baseline="0" noProof="0" dirty="0">
                <a:ln>
                  <a:noFill/>
                </a:ln>
                <a:solidFill>
                  <a:prstClr val="black"/>
                </a:solidFill>
                <a:effectLst/>
                <a:uLnTx/>
                <a:uFillTx/>
                <a:latin typeface="Calibri" panose="020F0502020204030204"/>
                <a:ea typeface="+mn-ea"/>
                <a:cs typeface="+mn-cs"/>
              </a:rPr>
              <a:t>Founded by Haig Farris, Geordie Rose, Bob Wiens, and Alexandre </a:t>
            </a:r>
            <a:r>
              <a:rPr kumimoji="0" lang="en-US" sz="2500" b="0" i="0" u="none" strike="noStrike" kern="1200" cap="none" spc="0" normalizeH="0" baseline="0" noProof="0" dirty="0" err="1">
                <a:ln>
                  <a:noFill/>
                </a:ln>
                <a:solidFill>
                  <a:prstClr val="black"/>
                </a:solidFill>
                <a:effectLst/>
                <a:uLnTx/>
                <a:uFillTx/>
                <a:latin typeface="Calibri" panose="020F0502020204030204"/>
                <a:ea typeface="+mn-ea"/>
                <a:cs typeface="+mn-cs"/>
              </a:rPr>
              <a:t>Zagoskin</a:t>
            </a:r>
            <a:r>
              <a:rPr kumimoji="0" lang="en-US" sz="2500" b="0" i="0" u="none" strike="noStrike" kern="1200" cap="none" spc="0" normalizeH="0" baseline="0" noProof="0" dirty="0">
                <a:ln>
                  <a:noFill/>
                </a:ln>
                <a:solidFill>
                  <a:prstClr val="black"/>
                </a:solidFill>
                <a:effectLst/>
                <a:uLnTx/>
                <a:uFillTx/>
                <a:latin typeface="Calibri" panose="020F0502020204030204"/>
                <a:ea typeface="+mn-ea"/>
                <a:cs typeface="+mn-cs"/>
              </a:rPr>
              <a:t>. Farris taught a business course at the University of British Columbia (UBC), where Rose obtained his PhD, and </a:t>
            </a:r>
            <a:r>
              <a:rPr kumimoji="0" lang="en-US" sz="2500" b="0" i="0" u="none" strike="noStrike" kern="1200" cap="none" spc="0" normalizeH="0" baseline="0" noProof="0" dirty="0" err="1">
                <a:ln>
                  <a:noFill/>
                </a:ln>
                <a:solidFill>
                  <a:prstClr val="black"/>
                </a:solidFill>
                <a:effectLst/>
                <a:uLnTx/>
                <a:uFillTx/>
                <a:latin typeface="Calibri" panose="020F0502020204030204"/>
                <a:ea typeface="+mn-ea"/>
                <a:cs typeface="+mn-cs"/>
              </a:rPr>
              <a:t>Zagoskin</a:t>
            </a:r>
            <a:r>
              <a:rPr kumimoji="0" lang="en-US" sz="2500" b="0" i="0" u="none" strike="noStrike" kern="1200" cap="none" spc="0" normalizeH="0" baseline="0" noProof="0" dirty="0">
                <a:ln>
                  <a:noFill/>
                </a:ln>
                <a:solidFill>
                  <a:prstClr val="black"/>
                </a:solidFill>
                <a:effectLst/>
                <a:uLnTx/>
                <a:uFillTx/>
                <a:latin typeface="Calibri" panose="020F0502020204030204"/>
                <a:ea typeface="+mn-ea"/>
                <a:cs typeface="+mn-cs"/>
              </a:rPr>
              <a:t> was a postdoctoral fellow. </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hlinkClick r:id="rId9"/>
              </a:rPr>
              <a:t>r</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pic>
        <p:nvPicPr>
          <p:cNvPr id="22" name="Picture 21" descr="A large machine with many tubes&#10;&#10;Description automatically generated with medium confidence">
            <a:extLst>
              <a:ext uri="{FF2B5EF4-FFF2-40B4-BE49-F238E27FC236}">
                <a16:creationId xmlns:a16="http://schemas.microsoft.com/office/drawing/2014/main" id="{ED02A01C-60CD-D0E9-D906-D21A987E90D6}"/>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t="25151" b="30798"/>
          <a:stretch/>
        </p:blipFill>
        <p:spPr>
          <a:xfrm>
            <a:off x="8640417" y="10"/>
            <a:ext cx="3551582" cy="3428990"/>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p:spPr>
      </p:pic>
      <p:sp>
        <p:nvSpPr>
          <p:cNvPr id="20" name="TextBox 19">
            <a:extLst>
              <a:ext uri="{FF2B5EF4-FFF2-40B4-BE49-F238E27FC236}">
                <a16:creationId xmlns:a16="http://schemas.microsoft.com/office/drawing/2014/main" id="{05D42079-D66D-64B0-A6D5-99AADE3B1480}"/>
              </a:ext>
            </a:extLst>
          </p:cNvPr>
          <p:cNvSpPr txBox="1"/>
          <p:nvPr/>
        </p:nvSpPr>
        <p:spPr>
          <a:xfrm>
            <a:off x="10613845" y="6870700"/>
            <a:ext cx="1578154" cy="310259"/>
          </a:xfrm>
          <a:prstGeom prst="rect">
            <a:avLst/>
          </a:prstGeom>
          <a:solidFill>
            <a:srgbClr val="000000"/>
          </a:solidFill>
        </p:spPr>
        <p:txBody>
          <a:bodyPr wrap="squar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2" tooltip="http://mrpyrometer.com/d-wave-demonstrates-performance-advantage-in-quantum-simulation/">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3"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11DAD5D2-CD5F-78E5-4AC9-FF48BB18CFFB}"/>
              </a:ext>
            </a:extLst>
          </p:cNvPr>
          <p:cNvSpPr txBox="1"/>
          <p:nvPr/>
        </p:nvSpPr>
        <p:spPr>
          <a:xfrm>
            <a:off x="8294103" y="6870700"/>
            <a:ext cx="1578154" cy="310259"/>
          </a:xfrm>
          <a:prstGeom prst="rect">
            <a:avLst/>
          </a:prstGeom>
          <a:solidFill>
            <a:srgbClr val="000000"/>
          </a:solidFill>
        </p:spPr>
        <p:txBody>
          <a:bodyPr wrap="squar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1" tooltip="https://www.flickr.com/photos/criminalintent/39660636671/in/photostream/">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3"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1" name="TextBox 30">
            <a:extLst>
              <a:ext uri="{FF2B5EF4-FFF2-40B4-BE49-F238E27FC236}">
                <a16:creationId xmlns:a16="http://schemas.microsoft.com/office/drawing/2014/main" id="{2D98721C-A38F-D4D1-2ED6-4E2182C3E01A}"/>
              </a:ext>
            </a:extLst>
          </p:cNvPr>
          <p:cNvSpPr txBox="1"/>
          <p:nvPr/>
        </p:nvSpPr>
        <p:spPr>
          <a:xfrm>
            <a:off x="6345262" y="6870699"/>
            <a:ext cx="2058966" cy="307777"/>
          </a:xfrm>
          <a:prstGeom prst="rect">
            <a:avLst/>
          </a:prstGeom>
          <a:solidFill>
            <a:srgbClr val="000000"/>
          </a:solidFill>
        </p:spPr>
        <p:txBody>
          <a:bodyPr wrap="squar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s://www.comptoir-hardware.com/actus/software-pilotes/37326-un-systeme-quantique-dans-les-nuages-chez-d-wave.htm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4" tooltip="https://creativecommons.org/licenses/by-nd/3.0/">
                  <a:extLst>
                    <a:ext uri="{A12FA001-AC4F-418D-AE19-62706E023703}">
                      <ahyp:hlinkClr xmlns:ahyp="http://schemas.microsoft.com/office/drawing/2018/hyperlinkcolor" val="tx"/>
                    </a:ext>
                  </a:extLst>
                </a:hlinkClick>
              </a:rPr>
              <a:t>CC BY-ND</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5" name="Picture 24" descr="A close-up of a fractal&#10;&#10;Description automatically generated">
            <a:extLst>
              <a:ext uri="{FF2B5EF4-FFF2-40B4-BE49-F238E27FC236}">
                <a16:creationId xmlns:a16="http://schemas.microsoft.com/office/drawing/2014/main" id="{AAD17613-90AF-6186-B0A0-E482875CF97A}"/>
              </a:ext>
            </a:extLst>
          </p:cNvPr>
          <p:cNvPicPr>
            <a:picLocks noChangeAspect="1"/>
          </p:cNvPicPr>
          <p:nvPr/>
        </p:nvPicPr>
        <p:blipFill rotWithShape="1">
          <a:blip r:embed="rId15">
            <a:extLst>
              <a:ext uri="{28A0092B-C50C-407E-A947-70E740481C1C}">
                <a14:useLocalDpi xmlns:a14="http://schemas.microsoft.com/office/drawing/2010/main" val="0"/>
              </a:ext>
              <a:ext uri="{837473B0-CC2E-450A-ABE3-18F120FF3D39}">
                <a1611:picAttrSrcUrl xmlns:a1611="http://schemas.microsoft.com/office/drawing/2016/11/main" r:id="rId16"/>
              </a:ext>
            </a:extLst>
          </a:blip>
          <a:srcRect t="20367" r="2" b="11320"/>
          <a:stretch/>
        </p:blipFill>
        <p:spPr>
          <a:xfrm>
            <a:off x="5225051" y="28961"/>
            <a:ext cx="3945815"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spTree>
    <p:extLst>
      <p:ext uri="{BB962C8B-B14F-4D97-AF65-F5344CB8AC3E}">
        <p14:creationId xmlns:p14="http://schemas.microsoft.com/office/powerpoint/2010/main" val="18189598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A981101-E8F0-FC85-6553-1A0ACD5CF55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92F368-1099-7540-5E4A-B575DE6E3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5B55722-CEC9-D043-E943-3C487821D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8B56D46-70E0-E2DC-EFEA-2CF5C77CE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71D3330-E3F2-B7CF-B699-8498ECA73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18DC967-FA85-E6AF-F9B0-C5192E312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635D7D6E-66E6-2BA7-F2B7-C15F7F35D9BD}"/>
              </a:ext>
            </a:extLst>
          </p:cNvPr>
          <p:cNvSpPr txBox="1"/>
          <p:nvPr/>
        </p:nvSpPr>
        <p:spPr>
          <a:xfrm>
            <a:off x="170509" y="1687021"/>
            <a:ext cx="11732646" cy="5124480"/>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US" sz="2100" b="1" dirty="0"/>
              <a:t>World First:</a:t>
            </a:r>
            <a:r>
              <a:rPr lang="en-US" sz="2100" dirty="0"/>
              <a:t> In 2025 the UK has become the first country to fit a quantum computer into a laptop-sized form, marking a major milestone in quantum technology</a:t>
            </a:r>
            <a:r>
              <a:rPr lang="en-US" sz="2100" b="1" dirty="0"/>
              <a:t>.</a:t>
            </a:r>
            <a:endParaRPr lang="en-US" sz="2100" dirty="0"/>
          </a:p>
          <a:p>
            <a:pPr marL="285750" indent="-285750">
              <a:spcAft>
                <a:spcPts val="600"/>
              </a:spcAft>
              <a:buFont typeface="Arial" panose="020B0604020202020204" pitchFamily="34" charset="0"/>
              <a:buChar char="•"/>
            </a:pPr>
            <a:r>
              <a:rPr lang="en-US" sz="2100" dirty="0"/>
              <a:t>London-based start-up </a:t>
            </a:r>
            <a:r>
              <a:rPr lang="en-US" sz="2100" b="1" dirty="0">
                <a:highlight>
                  <a:srgbClr val="FFFF00"/>
                </a:highlight>
              </a:rPr>
              <a:t>Quantum Motion Technologies Ltd </a:t>
            </a:r>
            <a:r>
              <a:rPr lang="en-US" sz="2100" dirty="0"/>
              <a:t>developed the system using standard CMOS silicon chip technology—the same used in everyday electronics—enabling mass production and scalability</a:t>
            </a:r>
            <a:r>
              <a:rPr lang="en-US" sz="2100" b="1" dirty="0"/>
              <a:t> of </a:t>
            </a:r>
            <a:r>
              <a:rPr lang="en-US" sz="2100" dirty="0"/>
              <a:t>quantum technology</a:t>
            </a:r>
            <a:r>
              <a:rPr lang="en-US" sz="2100" b="1" dirty="0"/>
              <a:t>.</a:t>
            </a:r>
            <a:endParaRPr lang="en-US" sz="2100" dirty="0"/>
          </a:p>
          <a:p>
            <a:pPr marL="285750" indent="-285750">
              <a:spcAft>
                <a:spcPts val="600"/>
              </a:spcAft>
              <a:buFont typeface="Arial" panose="020B0604020202020204" pitchFamily="34" charset="0"/>
              <a:buChar char="•"/>
            </a:pPr>
            <a:r>
              <a:rPr lang="en-US" sz="2100" b="1" dirty="0"/>
              <a:t>Compact &amp; Practical:</a:t>
            </a:r>
            <a:r>
              <a:rPr lang="en-US" sz="2100" dirty="0"/>
              <a:t> The quantum computer fits into three </a:t>
            </a:r>
            <a:r>
              <a:rPr lang="en-US" sz="2100" b="1" dirty="0">
                <a:highlight>
                  <a:srgbClr val="FFFF00"/>
                </a:highlight>
              </a:rPr>
              <a:t>standard server racks</a:t>
            </a:r>
            <a:r>
              <a:rPr lang="en-US" sz="2100" dirty="0"/>
              <a:t>, eliminating the need for massive cryogenic facilities and making it deployable in typical data centers</a:t>
            </a:r>
            <a:r>
              <a:rPr lang="en-US" sz="2100" b="1" dirty="0"/>
              <a:t>.</a:t>
            </a:r>
            <a:endParaRPr lang="en-US" sz="2100" dirty="0"/>
          </a:p>
          <a:p>
            <a:pPr marL="285750" indent="-285750">
              <a:spcAft>
                <a:spcPts val="600"/>
              </a:spcAft>
              <a:buFont typeface="Arial" panose="020B0604020202020204" pitchFamily="34" charset="0"/>
              <a:buChar char="•"/>
            </a:pPr>
            <a:r>
              <a:rPr lang="en-US" sz="2100" b="1" dirty="0"/>
              <a:t>Full-Stack Solution:</a:t>
            </a:r>
            <a:r>
              <a:rPr lang="en-US" sz="2100" dirty="0"/>
              <a:t> The system includes hardware, integrated control circuits, and a software stack compatible with popular quantum programming tools (e.g., </a:t>
            </a:r>
            <a:r>
              <a:rPr lang="en-US" sz="2100" dirty="0" err="1"/>
              <a:t>Qiskit</a:t>
            </a:r>
            <a:r>
              <a:rPr lang="en-US" sz="2100" dirty="0"/>
              <a:t>, Cirq)</a:t>
            </a:r>
            <a:r>
              <a:rPr lang="en-US" sz="2100" b="1" dirty="0"/>
              <a:t>.</a:t>
            </a:r>
            <a:endParaRPr lang="en-US" sz="2100" dirty="0"/>
          </a:p>
          <a:p>
            <a:pPr marL="285750" indent="-285750">
              <a:spcAft>
                <a:spcPts val="600"/>
              </a:spcAft>
              <a:buFont typeface="Arial" panose="020B0604020202020204" pitchFamily="34" charset="0"/>
              <a:buChar char="•"/>
            </a:pPr>
            <a:r>
              <a:rPr lang="en-US" sz="2100" b="1" dirty="0"/>
              <a:t>Strategic Impact:</a:t>
            </a:r>
            <a:r>
              <a:rPr lang="en-US" sz="2100" dirty="0"/>
              <a:t> This innovation positions the UK as a global leader in quantum computing, with an estimated approx. $8 billion economic opportunity</a:t>
            </a:r>
            <a:r>
              <a:rPr lang="en-US" sz="2100" b="1" dirty="0"/>
              <a:t> </a:t>
            </a:r>
            <a:r>
              <a:rPr lang="en-US" sz="2100" baseline="30000" dirty="0"/>
              <a:t>(</a:t>
            </a:r>
            <a:r>
              <a:rPr lang="en-US" sz="2100" baseline="30000" dirty="0">
                <a:hlinkClick r:id="rId3"/>
              </a:rPr>
              <a:t>1</a:t>
            </a:r>
            <a:r>
              <a:rPr lang="en-US" sz="2100" baseline="30000" dirty="0"/>
              <a:t>)</a:t>
            </a:r>
            <a:endParaRPr lang="en-US" sz="2100" dirty="0"/>
          </a:p>
          <a:p>
            <a:pPr marL="285750" indent="-285750">
              <a:spcAft>
                <a:spcPts val="600"/>
              </a:spcAft>
              <a:buFont typeface="Arial" panose="020B0604020202020204" pitchFamily="34" charset="0"/>
              <a:buChar char="•"/>
            </a:pPr>
            <a:r>
              <a:rPr lang="en-US" sz="2100" b="1" dirty="0"/>
              <a:t>Future Potential:</a:t>
            </a:r>
            <a:r>
              <a:rPr lang="en-US" sz="2100" dirty="0"/>
              <a:t> The breakthrough paves the way for practical quantum applications in fields like healthcare, energy, and materials science, while making quantum technology more accessible</a:t>
            </a:r>
            <a:r>
              <a:rPr lang="en-US" sz="2100" b="1" dirty="0"/>
              <a:t>.</a:t>
            </a:r>
            <a:endParaRPr lang="en-US" sz="2100" dirty="0">
              <a:highlight>
                <a:srgbClr val="FFFF00"/>
              </a:highlight>
            </a:endParaRPr>
          </a:p>
          <a:p>
            <a:pPr marL="342900" marR="0" lvl="0" indent="-3429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srgbClr val="232323"/>
              </a:solidFill>
              <a:effectLst/>
              <a:highlight>
                <a:srgbClr val="FFFF00"/>
              </a:highlight>
              <a:uLnTx/>
              <a:uFillTx/>
              <a:latin typeface="Calibri" panose="020F0502020204030204"/>
              <a:ea typeface="DengXian" panose="02010600030101010101" pitchFamily="2" charset="-122"/>
              <a:cs typeface="+mn-cs"/>
            </a:endParaRPr>
          </a:p>
        </p:txBody>
      </p:sp>
      <p:sp>
        <p:nvSpPr>
          <p:cNvPr id="7" name="Title 6">
            <a:extLst>
              <a:ext uri="{FF2B5EF4-FFF2-40B4-BE49-F238E27FC236}">
                <a16:creationId xmlns:a16="http://schemas.microsoft.com/office/drawing/2014/main" id="{ADC40B88-2501-B84B-01F3-AC62EFF5A12B}"/>
              </a:ext>
            </a:extLst>
          </p:cNvPr>
          <p:cNvSpPr>
            <a:spLocks noGrp="1"/>
          </p:cNvSpPr>
          <p:nvPr>
            <p:ph type="title"/>
          </p:nvPr>
        </p:nvSpPr>
        <p:spPr>
          <a:xfrm>
            <a:off x="459346" y="132588"/>
            <a:ext cx="10515600" cy="1325563"/>
          </a:xfrm>
        </p:spPr>
        <p:txBody>
          <a:bodyPr/>
          <a:lstStyle/>
          <a:p>
            <a:r>
              <a:rPr lang="en-GB" b="1" dirty="0">
                <a:solidFill>
                  <a:schemeClr val="bg1"/>
                </a:solidFill>
              </a:rPr>
              <a:t>Bg. 2025: Quantum Computer in a laptop</a:t>
            </a:r>
          </a:p>
        </p:txBody>
      </p:sp>
    </p:spTree>
    <p:extLst>
      <p:ext uri="{BB962C8B-B14F-4D97-AF65-F5344CB8AC3E}">
        <p14:creationId xmlns:p14="http://schemas.microsoft.com/office/powerpoint/2010/main" val="15529726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102136-1439-6110-B988-6E7218CE426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C6346E0-1A4C-D0DF-342A-475CD6876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76E22A1-2F8D-E898-070E-3BB22DCE2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863D50E-19B2-19FC-D887-3BF3EED67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EECE783-9D60-F1CF-4A2D-531324833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8E04895B-FAA2-435E-2F62-8985743539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E6F2CB3F-F642-DE2E-2FE9-D590F1FF6900}"/>
              </a:ext>
            </a:extLst>
          </p:cNvPr>
          <p:cNvSpPr txBox="1"/>
          <p:nvPr/>
        </p:nvSpPr>
        <p:spPr>
          <a:xfrm>
            <a:off x="170509" y="1687021"/>
            <a:ext cx="11732646" cy="13804998"/>
          </a:xfrm>
          <a:prstGeom prst="rect">
            <a:avLst/>
          </a:prstGeom>
          <a:noFill/>
        </p:spPr>
        <p:txBody>
          <a:bodyPr wrap="square">
            <a:spAutoFit/>
          </a:bodyPr>
          <a:lstStyle/>
          <a:p>
            <a:pPr>
              <a:spcAft>
                <a:spcPts val="600"/>
              </a:spcAft>
            </a:pPr>
            <a:r>
              <a:rPr lang="en-GB" sz="2400" b="1" kern="100" dirty="0" err="1">
                <a:highlight>
                  <a:srgbClr val="FFFF00"/>
                </a:highlight>
                <a:ea typeface="DengXian" panose="02010600030101010101" pitchFamily="2" charset="-122"/>
                <a:cs typeface="Times New Roman" panose="02020603050405020304" pitchFamily="18" charset="0"/>
              </a:rPr>
              <a:t>QNode</a:t>
            </a:r>
            <a:r>
              <a:rPr lang="en-GB" sz="2400" b="1" kern="100" dirty="0">
                <a:highlight>
                  <a:srgbClr val="FFFF00"/>
                </a:highlight>
                <a:ea typeface="DengXian" panose="02010600030101010101" pitchFamily="2" charset="-122"/>
                <a:cs typeface="Times New Roman" panose="02020603050405020304" pitchFamily="18" charset="0"/>
              </a:rPr>
              <a:t> Quantum OS </a:t>
            </a:r>
            <a:r>
              <a:rPr lang="en-GB" sz="2400" kern="100" dirty="0">
                <a:ea typeface="DengXian" panose="02010600030101010101" pitchFamily="2" charset="-122"/>
                <a:cs typeface="Times New Roman" panose="02020603050405020304" pitchFamily="18" charset="0"/>
              </a:rPr>
              <a:t>to facilitate Quantum Internet</a:t>
            </a:r>
            <a:endParaRPr lang="en-US" sz="2100" b="1" dirty="0"/>
          </a:p>
          <a:p>
            <a:pPr>
              <a:lnSpc>
                <a:spcPct val="120000"/>
              </a:lnSpc>
              <a:spcBef>
                <a:spcPts val="0"/>
              </a:spcBef>
              <a:buNone/>
            </a:pPr>
            <a:r>
              <a:rPr lang="en-GB" sz="2400" kern="100" dirty="0" err="1">
                <a:ea typeface="DengXian" panose="02010600030101010101" pitchFamily="2" charset="-122"/>
                <a:cs typeface="Times New Roman" panose="02020603050405020304" pitchFamily="18" charset="0"/>
              </a:rPr>
              <a:t>QNodeOS</a:t>
            </a:r>
            <a:r>
              <a:rPr lang="en-GB" sz="2400" kern="100" dirty="0">
                <a:ea typeface="DengXian" panose="02010600030101010101" pitchFamily="2" charset="-122"/>
                <a:cs typeface="Times New Roman" panose="02020603050405020304" pitchFamily="18" charset="0"/>
              </a:rPr>
              <a:t> is the first operating system for quantum networks, developed by the Quantum Internet Alliance (QIA). It allows developers to create quantum network applications without needing system-specific code, similar to classical operating systems. </a:t>
            </a:r>
            <a:r>
              <a:rPr lang="en-GB" sz="2400" kern="100" dirty="0" err="1">
                <a:ea typeface="DengXian" panose="02010600030101010101" pitchFamily="2" charset="-122"/>
                <a:cs typeface="Times New Roman" panose="02020603050405020304" pitchFamily="18" charset="0"/>
              </a:rPr>
              <a:t>QNodeOS</a:t>
            </a:r>
            <a:r>
              <a:rPr lang="en-GB" sz="2400" kern="100" dirty="0">
                <a:ea typeface="DengXian" panose="02010600030101010101" pitchFamily="2" charset="-122"/>
                <a:cs typeface="Times New Roman" panose="02020603050405020304" pitchFamily="18" charset="0"/>
              </a:rPr>
              <a:t> supports multiple quantum hardware architectures and enables multitasking of different applications on a quantum network. </a:t>
            </a:r>
          </a:p>
          <a:p>
            <a:pPr>
              <a:lnSpc>
                <a:spcPct val="120000"/>
              </a:lnSpc>
              <a:spcBef>
                <a:spcPts val="0"/>
              </a:spcBef>
              <a:buNone/>
            </a:pPr>
            <a:r>
              <a:rPr lang="en-GB" sz="2400" kern="100" dirty="0">
                <a:ea typeface="DengXian" panose="02010600030101010101" pitchFamily="2" charset="-122"/>
                <a:cs typeface="Times New Roman" panose="02020603050405020304" pitchFamily="18" charset="0"/>
              </a:rPr>
              <a:t>Key Features of </a:t>
            </a:r>
            <a:r>
              <a:rPr lang="en-GB" sz="2400" kern="100" dirty="0" err="1">
                <a:ea typeface="DengXian" panose="02010600030101010101" pitchFamily="2" charset="-122"/>
                <a:cs typeface="Times New Roman" panose="02020603050405020304" pitchFamily="18" charset="0"/>
              </a:rPr>
              <a:t>QNodeOS</a:t>
            </a:r>
            <a:r>
              <a:rPr lang="en-GB" sz="2400" kern="100" dirty="0">
                <a:ea typeface="DengXian" panose="02010600030101010101" pitchFamily="2" charset="-122"/>
                <a:cs typeface="Times New Roman" panose="02020603050405020304" pitchFamily="18" charset="0"/>
              </a:rPr>
              <a:t>:</a:t>
            </a:r>
          </a:p>
          <a:p>
            <a:pPr marL="342900" lvl="0" indent="-342900">
              <a:lnSpc>
                <a:spcPct val="120000"/>
              </a:lnSpc>
              <a:spcBef>
                <a:spcPts val="0"/>
              </a:spcBef>
              <a:buSzPts val="1000"/>
              <a:buFont typeface="Symbol" panose="05050102010706020507" pitchFamily="18" charset="2"/>
              <a:buChar char=""/>
              <a:tabLst>
                <a:tab pos="457200" algn="l"/>
              </a:tabLst>
            </a:pPr>
            <a:r>
              <a:rPr lang="en-GB" sz="2400" b="1" kern="100" dirty="0">
                <a:ea typeface="DengXian" panose="02010600030101010101" pitchFamily="2" charset="-122"/>
                <a:cs typeface="Times New Roman" panose="02020603050405020304" pitchFamily="18" charset="0"/>
              </a:rPr>
              <a:t>Platform-Independent: </a:t>
            </a:r>
            <a:r>
              <a:rPr lang="en-GB" sz="2400" kern="100" dirty="0" err="1">
                <a:ea typeface="DengXian" panose="02010600030101010101" pitchFamily="2" charset="-122"/>
                <a:cs typeface="Times New Roman" panose="02020603050405020304" pitchFamily="18" charset="0"/>
              </a:rPr>
              <a:t>QNodeOS</a:t>
            </a:r>
            <a:r>
              <a:rPr lang="en-GB" sz="2400" kern="100" dirty="0">
                <a:ea typeface="DengXian" panose="02010600030101010101" pitchFamily="2" charset="-122"/>
                <a:cs typeface="Times New Roman" panose="02020603050405020304" pitchFamily="18" charset="0"/>
              </a:rPr>
              <a:t> enables developers to create quantum network applications that can run on various quantum hardware platforms, such as trapped ion processors and </a:t>
            </a:r>
            <a:r>
              <a:rPr lang="en-GB" sz="2400" kern="100" dirty="0" err="1">
                <a:ea typeface="DengXian" panose="02010600030101010101" pitchFamily="2" charset="-122"/>
                <a:cs typeface="Times New Roman" panose="02020603050405020304" pitchFamily="18" charset="0"/>
              </a:rPr>
              <a:t>color</a:t>
            </a:r>
            <a:r>
              <a:rPr lang="en-GB" sz="2400" kern="100" dirty="0">
                <a:ea typeface="DengXian" panose="02010600030101010101" pitchFamily="2" charset="-122"/>
                <a:cs typeface="Times New Roman" panose="02020603050405020304" pitchFamily="18" charset="0"/>
              </a:rPr>
              <a:t> </a:t>
            </a:r>
            <a:r>
              <a:rPr lang="en-GB" sz="2400" kern="100" dirty="0" err="1">
                <a:ea typeface="DengXian" panose="02010600030101010101" pitchFamily="2" charset="-122"/>
                <a:cs typeface="Times New Roman" panose="02020603050405020304" pitchFamily="18" charset="0"/>
              </a:rPr>
              <a:t>center</a:t>
            </a:r>
            <a:r>
              <a:rPr lang="en-GB" sz="2400" kern="100" dirty="0">
                <a:ea typeface="DengXian" panose="02010600030101010101" pitchFamily="2" charset="-122"/>
                <a:cs typeface="Times New Roman" panose="02020603050405020304" pitchFamily="18" charset="0"/>
              </a:rPr>
              <a:t>-based systems. </a:t>
            </a:r>
          </a:p>
          <a:p>
            <a:pPr marL="342900" lvl="0" indent="-342900">
              <a:lnSpc>
                <a:spcPct val="120000"/>
              </a:lnSpc>
              <a:spcBef>
                <a:spcPts val="0"/>
              </a:spcBef>
              <a:buSzPts val="1000"/>
              <a:buFont typeface="Symbol" panose="05050102010706020507" pitchFamily="18" charset="2"/>
              <a:buChar char=""/>
              <a:tabLst>
                <a:tab pos="457200" algn="l"/>
              </a:tabLst>
            </a:pPr>
            <a:r>
              <a:rPr lang="en-GB" sz="2400" b="1" kern="100" dirty="0">
                <a:ea typeface="DengXian" panose="02010600030101010101" pitchFamily="2" charset="-122"/>
                <a:cs typeface="Times New Roman" panose="02020603050405020304" pitchFamily="18" charset="0"/>
              </a:rPr>
              <a:t>High-Level Programming: </a:t>
            </a:r>
            <a:r>
              <a:rPr lang="en-GB" sz="2400" kern="100" dirty="0" err="1">
                <a:ea typeface="DengXian" panose="02010600030101010101" pitchFamily="2" charset="-122"/>
                <a:cs typeface="Times New Roman" panose="02020603050405020304" pitchFamily="18" charset="0"/>
              </a:rPr>
              <a:t>QNodeOS</a:t>
            </a:r>
            <a:r>
              <a:rPr lang="en-GB" sz="2400" kern="100" dirty="0">
                <a:ea typeface="DengXian" panose="02010600030101010101" pitchFamily="2" charset="-122"/>
                <a:cs typeface="Times New Roman" panose="02020603050405020304" pitchFamily="18" charset="0"/>
              </a:rPr>
              <a:t> allows developers to write quantum network applications in a high-level language, similar to how classical applications are developed. </a:t>
            </a:r>
          </a:p>
          <a:p>
            <a:pPr marL="342900" lvl="0" indent="-342900">
              <a:lnSpc>
                <a:spcPct val="120000"/>
              </a:lnSpc>
              <a:spcBef>
                <a:spcPts val="0"/>
              </a:spcBef>
              <a:buSzPts val="1000"/>
              <a:buFont typeface="Symbol" panose="05050102010706020507" pitchFamily="18" charset="2"/>
              <a:buChar char=""/>
              <a:tabLst>
                <a:tab pos="457200" algn="l"/>
              </a:tabLst>
            </a:pPr>
            <a:r>
              <a:rPr lang="en-GB" sz="2400" b="1" kern="100" dirty="0">
                <a:ea typeface="DengXian" panose="02010600030101010101" pitchFamily="2" charset="-122"/>
                <a:cs typeface="Times New Roman" panose="02020603050405020304" pitchFamily="18" charset="0"/>
              </a:rPr>
              <a:t>Multitasking: </a:t>
            </a:r>
            <a:r>
              <a:rPr lang="en-GB" sz="2400" kern="100" dirty="0" err="1">
                <a:ea typeface="DengXian" panose="02010600030101010101" pitchFamily="2" charset="-122"/>
                <a:cs typeface="Times New Roman" panose="02020603050405020304" pitchFamily="18" charset="0"/>
              </a:rPr>
              <a:t>QNodeOS</a:t>
            </a:r>
            <a:r>
              <a:rPr lang="en-GB" sz="2400" kern="100" dirty="0">
                <a:ea typeface="DengXian" panose="02010600030101010101" pitchFamily="2" charset="-122"/>
                <a:cs typeface="Times New Roman" panose="02020603050405020304" pitchFamily="18" charset="0"/>
              </a:rPr>
              <a:t> allows for the simultaneous execution of different quantum network applications on a single quantum network node, maximizing the use of hardware resources, </a:t>
            </a:r>
            <a:r>
              <a:rPr lang="en-GB" sz="2400" u="sng" kern="100" dirty="0">
                <a:solidFill>
                  <a:srgbClr val="467886"/>
                </a:solidFill>
                <a:ea typeface="DengXian" panose="02010600030101010101" pitchFamily="2" charset="-122"/>
                <a:cs typeface="Times New Roman" panose="02020603050405020304" pitchFamily="18" charset="0"/>
                <a:hlinkClick r:id="rId3" tooltip="Original URL: https://www.nature.com/articles/s41586-025-08704-w. Click or tap if you trust this link."/>
              </a:rPr>
              <a:t>says a Nature publication</a:t>
            </a:r>
            <a:r>
              <a:rPr lang="en-GB" sz="2400" kern="100" dirty="0">
                <a:ea typeface="DengXian" panose="02010600030101010101" pitchFamily="2" charset="-122"/>
                <a:cs typeface="Times New Roman" panose="02020603050405020304" pitchFamily="18" charset="0"/>
              </a:rPr>
              <a:t>. </a:t>
            </a:r>
          </a:p>
          <a:p>
            <a:pPr marL="342900" lvl="0" indent="-342900">
              <a:lnSpc>
                <a:spcPct val="120000"/>
              </a:lnSpc>
              <a:spcBef>
                <a:spcPts val="0"/>
              </a:spcBef>
              <a:buSzPts val="1000"/>
              <a:buFont typeface="Symbol" panose="05050102010706020507" pitchFamily="18" charset="2"/>
              <a:buChar char=""/>
              <a:tabLst>
                <a:tab pos="457200" algn="l"/>
              </a:tabLst>
            </a:pPr>
            <a:r>
              <a:rPr lang="en-GB" sz="2400" b="1" kern="100" dirty="0">
                <a:ea typeface="DengXian" panose="02010600030101010101" pitchFamily="2" charset="-122"/>
                <a:cs typeface="Times New Roman" panose="02020603050405020304" pitchFamily="18" charset="0"/>
              </a:rPr>
              <a:t>Developer Productivity: </a:t>
            </a:r>
            <a:r>
              <a:rPr lang="en-GB" sz="2400" kern="100" dirty="0">
                <a:ea typeface="DengXian" panose="02010600030101010101" pitchFamily="2" charset="-122"/>
                <a:cs typeface="Times New Roman" panose="02020603050405020304" pitchFamily="18" charset="0"/>
              </a:rPr>
              <a:t>By abstracting away the hardware details, </a:t>
            </a:r>
            <a:r>
              <a:rPr lang="en-GB" sz="2400" kern="100" dirty="0" err="1">
                <a:ea typeface="DengXian" panose="02010600030101010101" pitchFamily="2" charset="-122"/>
                <a:cs typeface="Times New Roman" panose="02020603050405020304" pitchFamily="18" charset="0"/>
              </a:rPr>
              <a:t>QNodeOS</a:t>
            </a:r>
            <a:r>
              <a:rPr lang="en-GB" sz="2400" kern="100" dirty="0">
                <a:ea typeface="DengXian" panose="02010600030101010101" pitchFamily="2" charset="-122"/>
                <a:cs typeface="Times New Roman" panose="02020603050405020304" pitchFamily="18" charset="0"/>
              </a:rPr>
              <a:t> streamlines the development process and reduces the complexity of building quantum network applications. </a:t>
            </a:r>
          </a:p>
          <a:p>
            <a:pPr>
              <a:lnSpc>
                <a:spcPct val="120000"/>
              </a:lnSpc>
              <a:spcBef>
                <a:spcPts val="0"/>
              </a:spcBef>
              <a:buNone/>
            </a:pPr>
            <a:r>
              <a:rPr lang="en-GB" sz="2400" kern="100" dirty="0">
                <a:ea typeface="DengXian" panose="02010600030101010101" pitchFamily="2" charset="-122"/>
                <a:cs typeface="Times New Roman" panose="02020603050405020304" pitchFamily="18" charset="0"/>
              </a:rPr>
              <a:t>How it Works: </a:t>
            </a:r>
            <a:r>
              <a:rPr lang="en-GB" sz="2400" kern="100" dirty="0" err="1">
                <a:ea typeface="DengXian" panose="02010600030101010101" pitchFamily="2" charset="-122"/>
                <a:cs typeface="Times New Roman" panose="02020603050405020304" pitchFamily="18" charset="0"/>
              </a:rPr>
              <a:t>QNodeOS</a:t>
            </a:r>
            <a:r>
              <a:rPr lang="en-GB" sz="2400" kern="100" dirty="0">
                <a:ea typeface="DengXian" panose="02010600030101010101" pitchFamily="2" charset="-122"/>
                <a:cs typeface="Times New Roman" panose="02020603050405020304" pitchFamily="18" charset="0"/>
              </a:rPr>
              <a:t> acts as an intermediary layer between the quantum network hardware and the software applications. It manages the communication between different quantum network nodes, ensuring that quantum information can be transferred and manipulated securely and efficiently. </a:t>
            </a:r>
          </a:p>
          <a:p>
            <a:pPr>
              <a:lnSpc>
                <a:spcPct val="120000"/>
              </a:lnSpc>
              <a:spcBef>
                <a:spcPts val="0"/>
              </a:spcBef>
              <a:buNone/>
            </a:pPr>
            <a:r>
              <a:rPr lang="en-GB" sz="2400" kern="100" dirty="0">
                <a:ea typeface="DengXian" panose="02010600030101010101" pitchFamily="2" charset="-122"/>
                <a:cs typeface="Times New Roman" panose="02020603050405020304" pitchFamily="18" charset="0"/>
              </a:rPr>
              <a:t>Significance: The development of </a:t>
            </a:r>
            <a:r>
              <a:rPr lang="en-GB" sz="2400" kern="100" dirty="0" err="1">
                <a:ea typeface="DengXian" panose="02010600030101010101" pitchFamily="2" charset="-122"/>
                <a:cs typeface="Times New Roman" panose="02020603050405020304" pitchFamily="18" charset="0"/>
              </a:rPr>
              <a:t>QNodeOS</a:t>
            </a:r>
            <a:r>
              <a:rPr lang="en-GB" sz="2400" kern="100" dirty="0">
                <a:ea typeface="DengXian" panose="02010600030101010101" pitchFamily="2" charset="-122"/>
                <a:cs typeface="Times New Roman" panose="02020603050405020304" pitchFamily="18" charset="0"/>
              </a:rPr>
              <a:t> is a major step towards realizing the full potential of quantum networks, </a:t>
            </a:r>
            <a:r>
              <a:rPr lang="en-GB" sz="2400" u="sng" kern="100" dirty="0">
                <a:solidFill>
                  <a:srgbClr val="467886"/>
                </a:solidFill>
                <a:ea typeface="DengXian" panose="02010600030101010101" pitchFamily="2" charset="-122"/>
                <a:cs typeface="Times New Roman" panose="02020603050405020304" pitchFamily="18" charset="0"/>
                <a:hlinkClick r:id="rId4" tooltip="Original URL: https://phys.org/news/2025-03-quantum-networks-paves-internet-applications.html. Click or tap if you trust this link."/>
              </a:rPr>
              <a:t>says an article by Phys.org</a:t>
            </a:r>
            <a:r>
              <a:rPr lang="en-GB" sz="2400" kern="100" dirty="0">
                <a:ea typeface="DengXian" panose="02010600030101010101" pitchFamily="2" charset="-122"/>
                <a:cs typeface="Times New Roman" panose="02020603050405020304" pitchFamily="18" charset="0"/>
              </a:rPr>
              <a:t>. It paves the way for the development of a wide range of quantum network applications, including secure communication, distributed quantum computing, and quantum sensing. </a:t>
            </a:r>
          </a:p>
          <a:p>
            <a:pPr>
              <a:lnSpc>
                <a:spcPct val="120000"/>
              </a:lnSpc>
              <a:spcBef>
                <a:spcPts val="0"/>
              </a:spcBef>
              <a:buNone/>
            </a:pPr>
            <a:r>
              <a:rPr lang="en-GB" sz="2400" kern="100" dirty="0">
                <a:ea typeface="DengXian" panose="02010600030101010101" pitchFamily="2" charset="-122"/>
                <a:cs typeface="Times New Roman" panose="02020603050405020304" pitchFamily="18" charset="0"/>
              </a:rPr>
              <a:t>PennyLane's </a:t>
            </a:r>
            <a:r>
              <a:rPr lang="en-GB" sz="2400" kern="100" dirty="0" err="1">
                <a:ea typeface="DengXian" panose="02010600030101010101" pitchFamily="2" charset="-122"/>
                <a:cs typeface="Times New Roman" panose="02020603050405020304" pitchFamily="18" charset="0"/>
              </a:rPr>
              <a:t>QNode</a:t>
            </a:r>
            <a:r>
              <a:rPr lang="en-GB" sz="2400" kern="100" dirty="0">
                <a:ea typeface="DengXian" panose="02010600030101010101" pitchFamily="2" charset="-122"/>
                <a:cs typeface="Times New Roman" panose="02020603050405020304" pitchFamily="18" charset="0"/>
              </a:rPr>
              <a:t>: While PennyLane also uses the term "</a:t>
            </a:r>
            <a:r>
              <a:rPr lang="en-GB" sz="2400" kern="100" dirty="0" err="1">
                <a:ea typeface="DengXian" panose="02010600030101010101" pitchFamily="2" charset="-122"/>
                <a:cs typeface="Times New Roman" panose="02020603050405020304" pitchFamily="18" charset="0"/>
              </a:rPr>
              <a:t>QNode</a:t>
            </a:r>
            <a:r>
              <a:rPr lang="en-GB" sz="2400" kern="100" dirty="0">
                <a:ea typeface="DengXian" panose="02010600030101010101" pitchFamily="2" charset="-122"/>
                <a:cs typeface="Times New Roman" panose="02020603050405020304" pitchFamily="18" charset="0"/>
              </a:rPr>
              <a:t>," it refers to a different concept. In PennyLane, a </a:t>
            </a:r>
            <a:r>
              <a:rPr lang="en-GB" sz="2400" kern="100" dirty="0" err="1">
                <a:ea typeface="DengXian" panose="02010600030101010101" pitchFamily="2" charset="-122"/>
                <a:cs typeface="Times New Roman" panose="02020603050405020304" pitchFamily="18" charset="0"/>
              </a:rPr>
              <a:t>QNode</a:t>
            </a:r>
            <a:r>
              <a:rPr lang="en-GB" sz="2400" kern="100" dirty="0">
                <a:ea typeface="DengXian" panose="02010600030101010101" pitchFamily="2" charset="-122"/>
                <a:cs typeface="Times New Roman" panose="02020603050405020304" pitchFamily="18" charset="0"/>
              </a:rPr>
              <a:t> is a quantum node object that represents a quantum computation, which involves executing one or more quantum circuits. A </a:t>
            </a:r>
            <a:r>
              <a:rPr lang="en-GB" sz="2400" kern="100" dirty="0" err="1">
                <a:ea typeface="DengXian" panose="02010600030101010101" pitchFamily="2" charset="-122"/>
                <a:cs typeface="Times New Roman" panose="02020603050405020304" pitchFamily="18" charset="0"/>
              </a:rPr>
              <a:t>QNode</a:t>
            </a:r>
            <a:r>
              <a:rPr lang="en-GB" sz="2400" kern="100" dirty="0">
                <a:ea typeface="DengXian" panose="02010600030101010101" pitchFamily="2" charset="-122"/>
                <a:cs typeface="Times New Roman" panose="02020603050405020304" pitchFamily="18" charset="0"/>
              </a:rPr>
              <a:t> in PennyLane ties the quantum circuit to a specific device that executes it and allows for seamless integration with numerical and machine learning libraries. </a:t>
            </a:r>
          </a:p>
        </p:txBody>
      </p:sp>
      <p:sp>
        <p:nvSpPr>
          <p:cNvPr id="7" name="Title 6">
            <a:extLst>
              <a:ext uri="{FF2B5EF4-FFF2-40B4-BE49-F238E27FC236}">
                <a16:creationId xmlns:a16="http://schemas.microsoft.com/office/drawing/2014/main" id="{6EA5A42E-ECCE-8D05-FFA1-1981241EA35A}"/>
              </a:ext>
            </a:extLst>
          </p:cNvPr>
          <p:cNvSpPr>
            <a:spLocks noGrp="1"/>
          </p:cNvSpPr>
          <p:nvPr>
            <p:ph type="title"/>
          </p:nvPr>
        </p:nvSpPr>
        <p:spPr>
          <a:xfrm>
            <a:off x="459346" y="132588"/>
            <a:ext cx="10515600" cy="1325563"/>
          </a:xfrm>
        </p:spPr>
        <p:txBody>
          <a:bodyPr/>
          <a:lstStyle/>
          <a:p>
            <a:r>
              <a:rPr lang="en-GB" sz="5400" b="1" dirty="0">
                <a:solidFill>
                  <a:schemeClr val="bg1"/>
                </a:solidFill>
              </a:rPr>
              <a:t>Bg. </a:t>
            </a:r>
            <a:r>
              <a:rPr lang="en-GB" sz="4800" b="1" dirty="0">
                <a:solidFill>
                  <a:schemeClr val="bg1"/>
                </a:solidFill>
              </a:rPr>
              <a:t>2025: Quantum internet</a:t>
            </a:r>
            <a:endParaRPr lang="en-GB" b="1" dirty="0">
              <a:solidFill>
                <a:schemeClr val="bg1"/>
              </a:solidFill>
            </a:endParaRPr>
          </a:p>
        </p:txBody>
      </p:sp>
    </p:spTree>
    <p:extLst>
      <p:ext uri="{BB962C8B-B14F-4D97-AF65-F5344CB8AC3E}">
        <p14:creationId xmlns:p14="http://schemas.microsoft.com/office/powerpoint/2010/main" val="33706142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BA8E9-EE90-85BE-38B1-4A6C9796F907}"/>
              </a:ext>
            </a:extLst>
          </p:cNvPr>
          <p:cNvSpPr>
            <a:spLocks noGrp="1"/>
          </p:cNvSpPr>
          <p:nvPr>
            <p:ph type="title"/>
          </p:nvPr>
        </p:nvSpPr>
        <p:spPr>
          <a:xfrm>
            <a:off x="168965" y="133212"/>
            <a:ext cx="11459818" cy="1325563"/>
          </a:xfrm>
          <a:solidFill>
            <a:srgbClr val="002060"/>
          </a:solidFill>
        </p:spPr>
        <p:txBody>
          <a:bodyPr>
            <a:normAutofit fontScale="90000"/>
          </a:bodyPr>
          <a:lstStyle/>
          <a:p>
            <a:r>
              <a:rPr lang="en-US" dirty="0">
                <a:solidFill>
                  <a:schemeClr val="bg1"/>
                </a:solidFill>
                <a:latin typeface="Segoe UI" panose="020B0502040204020203" pitchFamily="34" charset="0"/>
              </a:rPr>
              <a:t>2025: First-ever silicon-based Quantum computer brings Quantum Computers to the masses</a:t>
            </a:r>
            <a:endParaRPr lang="en-GB" dirty="0">
              <a:solidFill>
                <a:schemeClr val="bg1"/>
              </a:solidFill>
            </a:endParaRPr>
          </a:p>
        </p:txBody>
      </p:sp>
      <p:sp>
        <p:nvSpPr>
          <p:cNvPr id="3" name="Content Placeholder 2">
            <a:extLst>
              <a:ext uri="{FF2B5EF4-FFF2-40B4-BE49-F238E27FC236}">
                <a16:creationId xmlns:a16="http://schemas.microsoft.com/office/drawing/2014/main" id="{3A579D8A-35B5-9ABD-9130-EEF279473F12}"/>
              </a:ext>
            </a:extLst>
          </p:cNvPr>
          <p:cNvSpPr>
            <a:spLocks noGrp="1"/>
          </p:cNvSpPr>
          <p:nvPr>
            <p:ph idx="1"/>
          </p:nvPr>
        </p:nvSpPr>
        <p:spPr>
          <a:xfrm>
            <a:off x="566530" y="1666599"/>
            <a:ext cx="10515600" cy="4351338"/>
          </a:xfrm>
        </p:spPr>
        <p:txBody>
          <a:bodyPr>
            <a:normAutofit fontScale="92500"/>
          </a:bodyPr>
          <a:lstStyle/>
          <a:p>
            <a:pPr lvl="0"/>
            <a:r>
              <a:rPr lang="en-GB" b="1" dirty="0"/>
              <a:t>Equal1</a:t>
            </a:r>
            <a:r>
              <a:rPr lang="en-GB" dirty="0"/>
              <a:t> unveils </a:t>
            </a:r>
            <a:r>
              <a:rPr lang="en-GB" b="1" dirty="0"/>
              <a:t>Bell‑1</a:t>
            </a:r>
            <a:r>
              <a:rPr lang="en-GB" dirty="0"/>
              <a:t>, the first </a:t>
            </a:r>
            <a:r>
              <a:rPr lang="en-GB" b="1" dirty="0"/>
              <a:t>silicon‑based quantum computer</a:t>
            </a:r>
            <a:r>
              <a:rPr lang="en-GB" dirty="0"/>
              <a:t> built for standard data‑</a:t>
            </a:r>
            <a:r>
              <a:rPr lang="en-GB" dirty="0" err="1"/>
              <a:t>center</a:t>
            </a:r>
            <a:r>
              <a:rPr lang="en-GB" dirty="0"/>
              <a:t> racks—no specialised infrastructure required.</a:t>
            </a:r>
          </a:p>
          <a:p>
            <a:pPr lvl="0"/>
            <a:r>
              <a:rPr lang="en-GB" dirty="0"/>
              <a:t>Operates from a </a:t>
            </a:r>
            <a:r>
              <a:rPr lang="en-GB" b="1" dirty="0"/>
              <a:t>standard wall outlet</a:t>
            </a:r>
            <a:r>
              <a:rPr lang="en-GB" dirty="0"/>
              <a:t> and fits into conventional HPC environments. </a:t>
            </a:r>
          </a:p>
          <a:p>
            <a:pPr lvl="0"/>
            <a:r>
              <a:rPr lang="en-GB" dirty="0"/>
              <a:t>Powered by </a:t>
            </a:r>
            <a:r>
              <a:rPr lang="en-GB" b="1" dirty="0" err="1"/>
              <a:t>UnityQ</a:t>
            </a:r>
            <a:r>
              <a:rPr lang="en-GB" dirty="0"/>
              <a:t>, a 6‑qubit </a:t>
            </a:r>
            <a:r>
              <a:rPr lang="en-GB" b="1" dirty="0"/>
              <a:t>silicon spin‑qubit</a:t>
            </a:r>
            <a:r>
              <a:rPr lang="en-GB" dirty="0"/>
              <a:t> processor made using standard semiconductor methods—enabling scalability.</a:t>
            </a:r>
          </a:p>
          <a:p>
            <a:pPr lvl="0"/>
            <a:r>
              <a:rPr lang="en-GB" dirty="0"/>
              <a:t>Modular design allows </a:t>
            </a:r>
            <a:r>
              <a:rPr lang="en-GB" b="1" dirty="0"/>
              <a:t>future chip upgrades</a:t>
            </a:r>
            <a:r>
              <a:rPr lang="en-GB" dirty="0"/>
              <a:t> without replacing the whole system.</a:t>
            </a:r>
          </a:p>
          <a:p>
            <a:pPr lvl="0"/>
            <a:r>
              <a:rPr lang="en-GB" dirty="0"/>
              <a:t>Marks the shift to </a:t>
            </a:r>
            <a:r>
              <a:rPr lang="en-GB" b="1" dirty="0"/>
              <a:t>‘Quantum Computing 2.0’: </a:t>
            </a:r>
            <a:r>
              <a:rPr lang="en-GB" dirty="0"/>
              <a:t>Accessible quantum tech for industries like AI, finance, materials science, and drug discovery. </a:t>
            </a:r>
          </a:p>
          <a:p>
            <a:endParaRPr lang="en-GB" dirty="0"/>
          </a:p>
        </p:txBody>
      </p:sp>
      <p:sp>
        <p:nvSpPr>
          <p:cNvPr id="16" name="TextBox 15">
            <a:extLst>
              <a:ext uri="{FF2B5EF4-FFF2-40B4-BE49-F238E27FC236}">
                <a16:creationId xmlns:a16="http://schemas.microsoft.com/office/drawing/2014/main" id="{300C460E-0CFF-A87D-CFF2-6D1DD8F6108B}"/>
              </a:ext>
            </a:extLst>
          </p:cNvPr>
          <p:cNvSpPr txBox="1"/>
          <p:nvPr/>
        </p:nvSpPr>
        <p:spPr>
          <a:xfrm>
            <a:off x="3258378" y="6511917"/>
            <a:ext cx="9072770"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rPr>
              <a:t>Ref: </a:t>
            </a:r>
            <a:r>
              <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First-ever silicon-based quantum computer brings scalable quantum power to the masses - The Brighter Side of News</a:t>
            </a: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78223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B20D6E4A-570A-CD80-AFB4-30AA9F8B8279}"/>
              </a:ext>
            </a:extLst>
          </p:cNvPr>
          <p:cNvSpPr txBox="1">
            <a:spLocks/>
          </p:cNvSpPr>
          <p:nvPr/>
        </p:nvSpPr>
        <p:spPr>
          <a:xfrm>
            <a:off x="61780" y="76930"/>
            <a:ext cx="11944689" cy="877228"/>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400" b="1" dirty="0">
                <a:solidFill>
                  <a:schemeClr val="bg1"/>
                </a:solidFill>
              </a:rPr>
              <a:t>Bg. </a:t>
            </a:r>
            <a:r>
              <a:rPr lang="en-GB" b="1" dirty="0">
                <a:solidFill>
                  <a:schemeClr val="bg1"/>
                </a:solidFill>
              </a:rPr>
              <a:t>2025: </a:t>
            </a:r>
            <a:r>
              <a:rPr lang="en-GB" b="1" dirty="0" err="1">
                <a:solidFill>
                  <a:schemeClr val="bg1"/>
                </a:solidFill>
              </a:rPr>
              <a:t>QNode</a:t>
            </a:r>
            <a:r>
              <a:rPr lang="en-GB" b="1" dirty="0">
                <a:solidFill>
                  <a:schemeClr val="bg1"/>
                </a:solidFill>
              </a:rPr>
              <a:t> OS to facilitate Quantum internet</a:t>
            </a:r>
          </a:p>
        </p:txBody>
      </p:sp>
      <p:sp>
        <p:nvSpPr>
          <p:cNvPr id="3" name="TextBox 2">
            <a:extLst>
              <a:ext uri="{FF2B5EF4-FFF2-40B4-BE49-F238E27FC236}">
                <a16:creationId xmlns:a16="http://schemas.microsoft.com/office/drawing/2014/main" id="{4D343A65-56B9-62EE-94DB-A3AF20D0893E}"/>
              </a:ext>
            </a:extLst>
          </p:cNvPr>
          <p:cNvSpPr txBox="1"/>
          <p:nvPr/>
        </p:nvSpPr>
        <p:spPr>
          <a:xfrm>
            <a:off x="61780" y="954158"/>
            <a:ext cx="11732646" cy="6088462"/>
          </a:xfrm>
          <a:prstGeom prst="rect">
            <a:avLst/>
          </a:prstGeom>
          <a:noFill/>
        </p:spPr>
        <p:txBody>
          <a:bodyPr wrap="square">
            <a:spAutoFit/>
          </a:bodyPr>
          <a:lstStyle/>
          <a:p>
            <a:pPr>
              <a:spcAft>
                <a:spcPts val="600"/>
              </a:spcAft>
            </a:pPr>
            <a:r>
              <a:rPr lang="en-GB" sz="1600" b="1" kern="100" dirty="0" err="1">
                <a:highlight>
                  <a:srgbClr val="FFFF00"/>
                </a:highlight>
                <a:ea typeface="DengXian" panose="02010600030101010101" pitchFamily="2" charset="-122"/>
                <a:cs typeface="Times New Roman" panose="02020603050405020304" pitchFamily="18" charset="0"/>
              </a:rPr>
              <a:t>QNode</a:t>
            </a:r>
            <a:r>
              <a:rPr lang="en-GB" sz="1600" b="1" kern="100" dirty="0">
                <a:highlight>
                  <a:srgbClr val="FFFF00"/>
                </a:highlight>
                <a:ea typeface="DengXian" panose="02010600030101010101" pitchFamily="2" charset="-122"/>
                <a:cs typeface="Times New Roman" panose="02020603050405020304" pitchFamily="18" charset="0"/>
              </a:rPr>
              <a:t> Quantum OS to facilitate Quantum Internet</a:t>
            </a:r>
            <a:r>
              <a:rPr lang="en-GB" sz="1600" kern="100" dirty="0">
                <a:ea typeface="DengXian" panose="02010600030101010101" pitchFamily="2" charset="-122"/>
                <a:cs typeface="Times New Roman" panose="02020603050405020304" pitchFamily="18" charset="0"/>
              </a:rPr>
              <a:t>: </a:t>
            </a:r>
            <a:r>
              <a:rPr lang="en-GB" sz="1600" kern="100" dirty="0" err="1">
                <a:ea typeface="DengXian" panose="02010600030101010101" pitchFamily="2" charset="-122"/>
                <a:cs typeface="Times New Roman" panose="02020603050405020304" pitchFamily="18" charset="0"/>
              </a:rPr>
              <a:t>QNodeOS</a:t>
            </a:r>
            <a:r>
              <a:rPr lang="en-GB" sz="1600" kern="100" dirty="0">
                <a:ea typeface="DengXian" panose="02010600030101010101" pitchFamily="2" charset="-122"/>
                <a:cs typeface="Times New Roman" panose="02020603050405020304" pitchFamily="18" charset="0"/>
              </a:rPr>
              <a:t> is the first operating system for quantum networks, developed by the Quantum Internet Alliance (QIA). It allows developers to create quantum network applications without needing system-specific code, similar to classical operating systems. </a:t>
            </a:r>
            <a:r>
              <a:rPr lang="en-GB" sz="1600" kern="100" dirty="0" err="1">
                <a:ea typeface="DengXian" panose="02010600030101010101" pitchFamily="2" charset="-122"/>
                <a:cs typeface="Times New Roman" panose="02020603050405020304" pitchFamily="18" charset="0"/>
              </a:rPr>
              <a:t>QNodeOS</a:t>
            </a:r>
            <a:r>
              <a:rPr lang="en-GB" sz="1600" kern="100" dirty="0">
                <a:ea typeface="DengXian" panose="02010600030101010101" pitchFamily="2" charset="-122"/>
                <a:cs typeface="Times New Roman" panose="02020603050405020304" pitchFamily="18" charset="0"/>
              </a:rPr>
              <a:t> supports multiple quantum hardware architectures and enables multitasking of different applications on a quantum network. </a:t>
            </a:r>
          </a:p>
          <a:p>
            <a:pPr>
              <a:lnSpc>
                <a:spcPct val="120000"/>
              </a:lnSpc>
              <a:spcBef>
                <a:spcPts val="0"/>
              </a:spcBef>
              <a:buNone/>
            </a:pPr>
            <a:r>
              <a:rPr lang="en-GB" sz="1600" kern="100" dirty="0">
                <a:ea typeface="DengXian" panose="02010600030101010101" pitchFamily="2" charset="-122"/>
                <a:cs typeface="Times New Roman" panose="02020603050405020304" pitchFamily="18" charset="0"/>
              </a:rPr>
              <a:t>Key Features of </a:t>
            </a:r>
            <a:r>
              <a:rPr lang="en-GB" sz="1600" kern="100" dirty="0" err="1">
                <a:ea typeface="DengXian" panose="02010600030101010101" pitchFamily="2" charset="-122"/>
                <a:cs typeface="Times New Roman" panose="02020603050405020304" pitchFamily="18" charset="0"/>
              </a:rPr>
              <a:t>QNodeOS</a:t>
            </a:r>
            <a:r>
              <a:rPr lang="en-GB" sz="1600" kern="100" dirty="0">
                <a:ea typeface="DengXian" panose="02010600030101010101" pitchFamily="2" charset="-122"/>
                <a:cs typeface="Times New Roman" panose="02020603050405020304" pitchFamily="18" charset="0"/>
              </a:rPr>
              <a:t>:</a:t>
            </a:r>
          </a:p>
          <a:p>
            <a:pPr marL="342900" lvl="0" indent="-342900">
              <a:lnSpc>
                <a:spcPct val="120000"/>
              </a:lnSpc>
              <a:spcBef>
                <a:spcPts val="0"/>
              </a:spcBef>
              <a:buSzPts val="1000"/>
              <a:buFont typeface="Symbol" panose="05050102010706020507" pitchFamily="18" charset="2"/>
              <a:buChar char=""/>
              <a:tabLst>
                <a:tab pos="457200" algn="l"/>
              </a:tabLst>
            </a:pPr>
            <a:r>
              <a:rPr lang="en-GB" sz="1600" b="1" kern="100" dirty="0">
                <a:ea typeface="DengXian" panose="02010600030101010101" pitchFamily="2" charset="-122"/>
                <a:cs typeface="Times New Roman" panose="02020603050405020304" pitchFamily="18" charset="0"/>
              </a:rPr>
              <a:t>Platform-Independent: </a:t>
            </a:r>
            <a:r>
              <a:rPr lang="en-GB" sz="1600" kern="100" dirty="0" err="1">
                <a:ea typeface="DengXian" panose="02010600030101010101" pitchFamily="2" charset="-122"/>
                <a:cs typeface="Times New Roman" panose="02020603050405020304" pitchFamily="18" charset="0"/>
              </a:rPr>
              <a:t>QNodeOS</a:t>
            </a:r>
            <a:r>
              <a:rPr lang="en-GB" sz="1600" kern="100" dirty="0">
                <a:ea typeface="DengXian" panose="02010600030101010101" pitchFamily="2" charset="-122"/>
                <a:cs typeface="Times New Roman" panose="02020603050405020304" pitchFamily="18" charset="0"/>
              </a:rPr>
              <a:t> enables developers to create quantum network applications that can run on various quantum hardware platforms, such as trapped ion processors and </a:t>
            </a:r>
            <a:r>
              <a:rPr lang="en-GB" sz="1600" kern="100" dirty="0" err="1">
                <a:ea typeface="DengXian" panose="02010600030101010101" pitchFamily="2" charset="-122"/>
                <a:cs typeface="Times New Roman" panose="02020603050405020304" pitchFamily="18" charset="0"/>
              </a:rPr>
              <a:t>color</a:t>
            </a:r>
            <a:r>
              <a:rPr lang="en-GB" sz="1600" kern="100" dirty="0">
                <a:ea typeface="DengXian" panose="02010600030101010101" pitchFamily="2" charset="-122"/>
                <a:cs typeface="Times New Roman" panose="02020603050405020304" pitchFamily="18" charset="0"/>
              </a:rPr>
              <a:t> </a:t>
            </a:r>
            <a:r>
              <a:rPr lang="en-GB" sz="1600" kern="100" dirty="0" err="1">
                <a:ea typeface="DengXian" panose="02010600030101010101" pitchFamily="2" charset="-122"/>
                <a:cs typeface="Times New Roman" panose="02020603050405020304" pitchFamily="18" charset="0"/>
              </a:rPr>
              <a:t>center</a:t>
            </a:r>
            <a:r>
              <a:rPr lang="en-GB" sz="1600" kern="100" dirty="0">
                <a:ea typeface="DengXian" panose="02010600030101010101" pitchFamily="2" charset="-122"/>
                <a:cs typeface="Times New Roman" panose="02020603050405020304" pitchFamily="18" charset="0"/>
              </a:rPr>
              <a:t>-based systems. </a:t>
            </a:r>
          </a:p>
          <a:p>
            <a:pPr marL="342900" lvl="0" indent="-342900">
              <a:lnSpc>
                <a:spcPct val="120000"/>
              </a:lnSpc>
              <a:spcBef>
                <a:spcPts val="0"/>
              </a:spcBef>
              <a:buSzPts val="1000"/>
              <a:buFont typeface="Symbol" panose="05050102010706020507" pitchFamily="18" charset="2"/>
              <a:buChar char=""/>
              <a:tabLst>
                <a:tab pos="457200" algn="l"/>
              </a:tabLst>
            </a:pPr>
            <a:r>
              <a:rPr lang="en-GB" sz="1600" b="1" kern="100" dirty="0">
                <a:ea typeface="DengXian" panose="02010600030101010101" pitchFamily="2" charset="-122"/>
                <a:cs typeface="Times New Roman" panose="02020603050405020304" pitchFamily="18" charset="0"/>
              </a:rPr>
              <a:t>High-Level Programming: </a:t>
            </a:r>
            <a:r>
              <a:rPr lang="en-GB" sz="1600" kern="100" dirty="0" err="1">
                <a:ea typeface="DengXian" panose="02010600030101010101" pitchFamily="2" charset="-122"/>
                <a:cs typeface="Times New Roman" panose="02020603050405020304" pitchFamily="18" charset="0"/>
              </a:rPr>
              <a:t>QNodeOS</a:t>
            </a:r>
            <a:r>
              <a:rPr lang="en-GB" sz="1600" kern="100" dirty="0">
                <a:ea typeface="DengXian" panose="02010600030101010101" pitchFamily="2" charset="-122"/>
                <a:cs typeface="Times New Roman" panose="02020603050405020304" pitchFamily="18" charset="0"/>
              </a:rPr>
              <a:t> allows developers to write quantum network applications in a high-level language, similar to how classical applications are developed. </a:t>
            </a:r>
          </a:p>
          <a:p>
            <a:pPr marL="342900" lvl="0" indent="-342900">
              <a:lnSpc>
                <a:spcPct val="120000"/>
              </a:lnSpc>
              <a:spcBef>
                <a:spcPts val="0"/>
              </a:spcBef>
              <a:buSzPts val="1000"/>
              <a:buFont typeface="Symbol" panose="05050102010706020507" pitchFamily="18" charset="2"/>
              <a:buChar char=""/>
              <a:tabLst>
                <a:tab pos="457200" algn="l"/>
              </a:tabLst>
            </a:pPr>
            <a:r>
              <a:rPr lang="en-GB" sz="1600" b="1" kern="100" dirty="0">
                <a:ea typeface="DengXian" panose="02010600030101010101" pitchFamily="2" charset="-122"/>
                <a:cs typeface="Times New Roman" panose="02020603050405020304" pitchFamily="18" charset="0"/>
              </a:rPr>
              <a:t>Multitasking: </a:t>
            </a:r>
            <a:r>
              <a:rPr lang="en-GB" sz="1600" kern="100" dirty="0" err="1">
                <a:ea typeface="DengXian" panose="02010600030101010101" pitchFamily="2" charset="-122"/>
                <a:cs typeface="Times New Roman" panose="02020603050405020304" pitchFamily="18" charset="0"/>
              </a:rPr>
              <a:t>QNodeOS</a:t>
            </a:r>
            <a:r>
              <a:rPr lang="en-GB" sz="1600" kern="100" dirty="0">
                <a:ea typeface="DengXian" panose="02010600030101010101" pitchFamily="2" charset="-122"/>
                <a:cs typeface="Times New Roman" panose="02020603050405020304" pitchFamily="18" charset="0"/>
              </a:rPr>
              <a:t> allows for the simultaneous execution of different quantum network applications on a single quantum network node, maximizing the use of hardware resources. </a:t>
            </a:r>
          </a:p>
          <a:p>
            <a:pPr marL="342900" lvl="0" indent="-342900">
              <a:lnSpc>
                <a:spcPct val="120000"/>
              </a:lnSpc>
              <a:spcBef>
                <a:spcPts val="0"/>
              </a:spcBef>
              <a:buSzPts val="1000"/>
              <a:buFont typeface="Symbol" panose="05050102010706020507" pitchFamily="18" charset="2"/>
              <a:buChar char=""/>
              <a:tabLst>
                <a:tab pos="457200" algn="l"/>
              </a:tabLst>
            </a:pPr>
            <a:r>
              <a:rPr lang="en-GB" sz="1600" b="1" kern="100" dirty="0">
                <a:ea typeface="DengXian" panose="02010600030101010101" pitchFamily="2" charset="-122"/>
                <a:cs typeface="Times New Roman" panose="02020603050405020304" pitchFamily="18" charset="0"/>
              </a:rPr>
              <a:t>Developer Productivity: </a:t>
            </a:r>
            <a:r>
              <a:rPr lang="en-GB" sz="1600" kern="100" dirty="0">
                <a:ea typeface="DengXian" panose="02010600030101010101" pitchFamily="2" charset="-122"/>
                <a:cs typeface="Times New Roman" panose="02020603050405020304" pitchFamily="18" charset="0"/>
              </a:rPr>
              <a:t>By abstracting away the hardware details, </a:t>
            </a:r>
            <a:r>
              <a:rPr lang="en-GB" sz="1600" kern="100" dirty="0" err="1">
                <a:ea typeface="DengXian" panose="02010600030101010101" pitchFamily="2" charset="-122"/>
                <a:cs typeface="Times New Roman" panose="02020603050405020304" pitchFamily="18" charset="0"/>
              </a:rPr>
              <a:t>QNodeOS</a:t>
            </a:r>
            <a:r>
              <a:rPr lang="en-GB" sz="1600" kern="100" dirty="0">
                <a:ea typeface="DengXian" panose="02010600030101010101" pitchFamily="2" charset="-122"/>
                <a:cs typeface="Times New Roman" panose="02020603050405020304" pitchFamily="18" charset="0"/>
              </a:rPr>
              <a:t> streamlines the development process and reduces the complexity of building quantum network applications. </a:t>
            </a:r>
          </a:p>
          <a:p>
            <a:pPr>
              <a:lnSpc>
                <a:spcPct val="120000"/>
              </a:lnSpc>
              <a:spcBef>
                <a:spcPts val="0"/>
              </a:spcBef>
              <a:buNone/>
            </a:pPr>
            <a:r>
              <a:rPr lang="en-GB" sz="1600" kern="100" dirty="0" err="1">
                <a:ea typeface="DengXian" panose="02010600030101010101" pitchFamily="2" charset="-122"/>
                <a:cs typeface="Times New Roman" panose="02020603050405020304" pitchFamily="18" charset="0"/>
              </a:rPr>
              <a:t>QNodeOS</a:t>
            </a:r>
            <a:r>
              <a:rPr lang="en-GB" sz="1600" kern="100" dirty="0">
                <a:ea typeface="DengXian" panose="02010600030101010101" pitchFamily="2" charset="-122"/>
                <a:cs typeface="Times New Roman" panose="02020603050405020304" pitchFamily="18" charset="0"/>
              </a:rPr>
              <a:t> acts as an intermediary layer between the quantum network hardware and the software applications. It manages the communication between different quantum network nodes, ensuring that quantum information can be transferred securely and efficiently. </a:t>
            </a:r>
          </a:p>
          <a:p>
            <a:pPr>
              <a:lnSpc>
                <a:spcPct val="120000"/>
              </a:lnSpc>
              <a:spcBef>
                <a:spcPts val="0"/>
              </a:spcBef>
              <a:buNone/>
            </a:pPr>
            <a:r>
              <a:rPr lang="en-GB" sz="1600" b="1" kern="100" dirty="0">
                <a:ea typeface="DengXian" panose="02010600030101010101" pitchFamily="2" charset="-122"/>
                <a:cs typeface="Times New Roman" panose="02020603050405020304" pitchFamily="18" charset="0"/>
              </a:rPr>
              <a:t>Significance: </a:t>
            </a:r>
            <a:r>
              <a:rPr lang="en-GB" sz="1600" kern="100" dirty="0">
                <a:ea typeface="DengXian" panose="02010600030101010101" pitchFamily="2" charset="-122"/>
                <a:cs typeface="Times New Roman" panose="02020603050405020304" pitchFamily="18" charset="0"/>
              </a:rPr>
              <a:t>The development of </a:t>
            </a:r>
            <a:r>
              <a:rPr lang="en-GB" sz="1600" kern="100" dirty="0" err="1">
                <a:ea typeface="DengXian" panose="02010600030101010101" pitchFamily="2" charset="-122"/>
                <a:cs typeface="Times New Roman" panose="02020603050405020304" pitchFamily="18" charset="0"/>
              </a:rPr>
              <a:t>QNodeOS</a:t>
            </a:r>
            <a:r>
              <a:rPr lang="en-GB" sz="1600" kern="100" dirty="0">
                <a:ea typeface="DengXian" panose="02010600030101010101" pitchFamily="2" charset="-122"/>
                <a:cs typeface="Times New Roman" panose="02020603050405020304" pitchFamily="18" charset="0"/>
              </a:rPr>
              <a:t> is a major step towards realizing the </a:t>
            </a:r>
            <a:r>
              <a:rPr lang="en-GB" sz="1600" b="1" kern="100" dirty="0">
                <a:highlight>
                  <a:srgbClr val="FFFF00"/>
                </a:highlight>
                <a:ea typeface="DengXian" panose="02010600030101010101" pitchFamily="2" charset="-122"/>
                <a:cs typeface="Times New Roman" panose="02020603050405020304" pitchFamily="18" charset="0"/>
              </a:rPr>
              <a:t>full potential of quantum networks</a:t>
            </a:r>
            <a:r>
              <a:rPr lang="en-GB" sz="1600" kern="100" dirty="0">
                <a:ea typeface="DengXian" panose="02010600030101010101" pitchFamily="2" charset="-122"/>
                <a:cs typeface="Times New Roman" panose="02020603050405020304" pitchFamily="18" charset="0"/>
              </a:rPr>
              <a:t>. It paves the way for the development of a wide range of quantum network applications, including secure communication, distributed quantum computing, and quantum sensing. </a:t>
            </a:r>
          </a:p>
          <a:p>
            <a:pPr lvl="1">
              <a:lnSpc>
                <a:spcPct val="120000"/>
              </a:lnSpc>
            </a:pPr>
            <a:r>
              <a:rPr lang="en-GB" sz="1200" b="1" kern="100" dirty="0">
                <a:ea typeface="DengXian" panose="02010600030101010101" pitchFamily="2" charset="-122"/>
                <a:cs typeface="Times New Roman" panose="02020603050405020304" pitchFamily="18" charset="0"/>
              </a:rPr>
              <a:t>Term note: PennyLane's </a:t>
            </a:r>
            <a:r>
              <a:rPr lang="en-GB" sz="1200" b="1" kern="100" dirty="0" err="1">
                <a:ea typeface="DengXian" panose="02010600030101010101" pitchFamily="2" charset="-122"/>
                <a:cs typeface="Times New Roman" panose="02020603050405020304" pitchFamily="18" charset="0"/>
              </a:rPr>
              <a:t>QNode</a:t>
            </a:r>
            <a:r>
              <a:rPr lang="en-GB" sz="1200" b="1" kern="100" dirty="0">
                <a:ea typeface="DengXian" panose="02010600030101010101" pitchFamily="2" charset="-122"/>
                <a:cs typeface="Times New Roman" panose="02020603050405020304" pitchFamily="18" charset="0"/>
              </a:rPr>
              <a:t>: </a:t>
            </a:r>
            <a:r>
              <a:rPr lang="en-GB" sz="1200" kern="100" dirty="0">
                <a:ea typeface="DengXian" panose="02010600030101010101" pitchFamily="2" charset="-122"/>
                <a:cs typeface="Times New Roman" panose="02020603050405020304" pitchFamily="18" charset="0"/>
              </a:rPr>
              <a:t>While PennyLane also uses the term </a:t>
            </a:r>
            <a:r>
              <a:rPr lang="en-GB" sz="1200" b="1" kern="100" dirty="0" err="1">
                <a:ea typeface="DengXian" panose="02010600030101010101" pitchFamily="2" charset="-122"/>
                <a:cs typeface="Times New Roman" panose="02020603050405020304" pitchFamily="18" charset="0"/>
              </a:rPr>
              <a:t>QNode</a:t>
            </a:r>
            <a:r>
              <a:rPr lang="en-GB" sz="1200" kern="100" dirty="0">
                <a:ea typeface="DengXian" panose="02010600030101010101" pitchFamily="2" charset="-122"/>
                <a:cs typeface="Times New Roman" panose="02020603050405020304" pitchFamily="18" charset="0"/>
              </a:rPr>
              <a:t>, it refers to a different concept. In PennyLane, a </a:t>
            </a:r>
            <a:r>
              <a:rPr lang="en-GB" sz="1200" kern="100" dirty="0" err="1">
                <a:ea typeface="DengXian" panose="02010600030101010101" pitchFamily="2" charset="-122"/>
                <a:cs typeface="Times New Roman" panose="02020603050405020304" pitchFamily="18" charset="0"/>
              </a:rPr>
              <a:t>QNode</a:t>
            </a:r>
            <a:r>
              <a:rPr lang="en-GB" sz="1200" kern="100" dirty="0">
                <a:ea typeface="DengXian" panose="02010600030101010101" pitchFamily="2" charset="-122"/>
                <a:cs typeface="Times New Roman" panose="02020603050405020304" pitchFamily="18" charset="0"/>
              </a:rPr>
              <a:t> is a quantum node object that represents a quantum computation, which involves executing one or more quantum circuits. A </a:t>
            </a:r>
            <a:r>
              <a:rPr lang="en-GB" sz="1200" kern="100" dirty="0" err="1">
                <a:ea typeface="DengXian" panose="02010600030101010101" pitchFamily="2" charset="-122"/>
                <a:cs typeface="Times New Roman" panose="02020603050405020304" pitchFamily="18" charset="0"/>
              </a:rPr>
              <a:t>QNode</a:t>
            </a:r>
            <a:r>
              <a:rPr lang="en-GB" sz="1200" kern="100" dirty="0">
                <a:ea typeface="DengXian" panose="02010600030101010101" pitchFamily="2" charset="-122"/>
                <a:cs typeface="Times New Roman" panose="02020603050405020304" pitchFamily="18" charset="0"/>
              </a:rPr>
              <a:t> in PennyLane ties the quantum circuit to a specific device that executes it and allows for seamless integration with numerical and machine learning libraries. </a:t>
            </a:r>
          </a:p>
        </p:txBody>
      </p:sp>
      <p:sp>
        <p:nvSpPr>
          <p:cNvPr id="6" name="TextBox 5">
            <a:extLst>
              <a:ext uri="{FF2B5EF4-FFF2-40B4-BE49-F238E27FC236}">
                <a16:creationId xmlns:a16="http://schemas.microsoft.com/office/drawing/2014/main" id="{D141308E-373D-1698-0B85-A7B16AB283C2}"/>
              </a:ext>
            </a:extLst>
          </p:cNvPr>
          <p:cNvSpPr txBox="1"/>
          <p:nvPr/>
        </p:nvSpPr>
        <p:spPr>
          <a:xfrm>
            <a:off x="8627174" y="6558816"/>
            <a:ext cx="3379295" cy="299184"/>
          </a:xfrm>
          <a:prstGeom prst="rect">
            <a:avLst/>
          </a:prstGeom>
          <a:noFill/>
        </p:spPr>
        <p:txBody>
          <a:bodyPr wrap="square">
            <a:spAutoFit/>
          </a:bodyPr>
          <a:lstStyle/>
          <a:p>
            <a:pPr algn="r">
              <a:lnSpc>
                <a:spcPct val="120000"/>
              </a:lnSpc>
              <a:spcBef>
                <a:spcPts val="0"/>
              </a:spcBef>
            </a:pPr>
            <a:r>
              <a:rPr lang="en-GB" sz="1200" kern="100" dirty="0">
                <a:solidFill>
                  <a:srgbClr val="467886"/>
                </a:solidFill>
                <a:effectLst/>
                <a:ea typeface="DengXian" panose="02010600030101010101" pitchFamily="2" charset="-122"/>
                <a:cs typeface="Times New Roman" panose="02020603050405020304" pitchFamily="18" charset="0"/>
              </a:rPr>
              <a:t>Ref: </a:t>
            </a:r>
            <a:r>
              <a:rPr lang="en-GB" sz="1200" u="sng" kern="100" dirty="0">
                <a:solidFill>
                  <a:srgbClr val="467886"/>
                </a:solidFill>
                <a:effectLst/>
                <a:ea typeface="DengXian" panose="02010600030101010101" pitchFamily="2" charset="-122"/>
                <a:cs typeface="Times New Roman" panose="02020603050405020304" pitchFamily="18" charset="0"/>
                <a:hlinkClick r:id="rId2"/>
              </a:rPr>
              <a:t>https://thequantuminsider.com</a:t>
            </a:r>
            <a:r>
              <a:rPr lang="en-GB" sz="1200" u="sng" kern="100" dirty="0">
                <a:solidFill>
                  <a:srgbClr val="467886"/>
                </a:solidFill>
                <a:effectLst/>
                <a:ea typeface="DengXian" panose="02010600030101010101" pitchFamily="2" charset="-122"/>
                <a:cs typeface="Times New Roman" panose="02020603050405020304" pitchFamily="18" charset="0"/>
              </a:rPr>
              <a:t>/</a:t>
            </a:r>
            <a:endParaRPr lang="en-GB" sz="1200" kern="100" dirty="0">
              <a:effectLst/>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41817669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descr="A blue grid with a light in the center&#10;&#10;Description automatically generated">
            <a:extLst>
              <a:ext uri="{FF2B5EF4-FFF2-40B4-BE49-F238E27FC236}">
                <a16:creationId xmlns:a16="http://schemas.microsoft.com/office/drawing/2014/main" id="{F488CCE0-E92F-0B5B-8A95-D774EBFA1FF0}"/>
              </a:ext>
            </a:extLst>
          </p:cNvPr>
          <p:cNvPicPr>
            <a:picLocks noChangeAspect="1"/>
          </p:cNvPicPr>
          <p:nvPr/>
        </p:nvPicPr>
        <p:blipFill rotWithShape="1">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25022"/>
          <a:stretch/>
        </p:blipFill>
        <p:spPr>
          <a:xfrm>
            <a:off x="20" y="1021"/>
            <a:ext cx="12191980" cy="6855958"/>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45587" y="397068"/>
            <a:ext cx="4905316" cy="1500888"/>
          </a:xfrm>
        </p:spPr>
        <p:txBody>
          <a:bodyPr vert="horz" lIns="91440" tIns="45720" rIns="91440" bIns="45720" rtlCol="0" anchor="ctr">
            <a:normAutofit/>
          </a:bodyPr>
          <a:lstStyle/>
          <a:p>
            <a:r>
              <a:rPr lang="en-US" b="1" kern="1200" dirty="0">
                <a:solidFill>
                  <a:schemeClr val="tx1"/>
                </a:solidFill>
                <a:latin typeface="+mj-lt"/>
                <a:ea typeface="+mj-ea"/>
                <a:cs typeface="+mj-cs"/>
              </a:rPr>
              <a:t>AI, Quantum Computing &amp; YOU!</a:t>
            </a:r>
            <a:endParaRPr lang="en-US" b="1" kern="1200" dirty="0">
              <a:solidFill>
                <a:schemeClr val="tx1"/>
              </a:solidFill>
              <a:effectLst/>
              <a:latin typeface="+mj-lt"/>
              <a:ea typeface="+mj-ea"/>
              <a:cs typeface="+mj-cs"/>
            </a:endParaRPr>
          </a:p>
        </p:txBody>
      </p:sp>
      <p:sp>
        <p:nvSpPr>
          <p:cNvPr id="48" name="Oval 47">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49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descr="A close-up of a machine&#10;&#10;Description automatically generated">
            <a:extLst>
              <a:ext uri="{FF2B5EF4-FFF2-40B4-BE49-F238E27FC236}">
                <a16:creationId xmlns:a16="http://schemas.microsoft.com/office/drawing/2014/main" id="{17C03CDF-4487-B1A5-8979-9C52938140F9}"/>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7044" r="-5" b="29953"/>
          <a:stretch/>
        </p:blipFill>
        <p:spPr>
          <a:xfrm>
            <a:off x="568008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49" name="Freeform: Shape 48">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Oval 49">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3660" y="2557569"/>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gold object with many tubes&#10;&#10;Description automatically generated with medium confidence">
            <a:extLst>
              <a:ext uri="{FF2B5EF4-FFF2-40B4-BE49-F238E27FC236}">
                <a16:creationId xmlns:a16="http://schemas.microsoft.com/office/drawing/2014/main" id="{9A22A0AA-CFCF-8BEB-B8DA-4DE2F5A1953F}"/>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11143" r="-2" b="23356"/>
          <a:stretch/>
        </p:blipFill>
        <p:spPr>
          <a:xfrm>
            <a:off x="5838252" y="2722161"/>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15" name="Picture 14" descr="A blue grid with a light in the center&#10;&#10;Description automatically generated">
            <a:extLst>
              <a:ext uri="{FF2B5EF4-FFF2-40B4-BE49-F238E27FC236}">
                <a16:creationId xmlns:a16="http://schemas.microsoft.com/office/drawing/2014/main" id="{C5E1D965-7A3A-0C16-93D3-C65E4BE73E4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0560" r="4" b="4"/>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51" name="Freeform: Shape 50">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A circuit board with a white square in the center&#10;&#10;Description automatically generated">
            <a:extLst>
              <a:ext uri="{FF2B5EF4-FFF2-40B4-BE49-F238E27FC236}">
                <a16:creationId xmlns:a16="http://schemas.microsoft.com/office/drawing/2014/main" id="{148151BD-E5B2-C1CC-F543-4D3280DEECA4}"/>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5170" r="7382" b="-2"/>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
        <p:nvSpPr>
          <p:cNvPr id="17" name="TextBox 16">
            <a:extLst>
              <a:ext uri="{FF2B5EF4-FFF2-40B4-BE49-F238E27FC236}">
                <a16:creationId xmlns:a16="http://schemas.microsoft.com/office/drawing/2014/main" id="{375EEE7A-2073-DD61-E622-8A427EA44EB9}"/>
              </a:ext>
            </a:extLst>
          </p:cNvPr>
          <p:cNvSpPr txBox="1"/>
          <p:nvPr/>
        </p:nvSpPr>
        <p:spPr>
          <a:xfrm>
            <a:off x="9872134" y="6870700"/>
            <a:ext cx="2319866"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futurism.com/record-for-logic-gate-precision-broken-another-quantum-computing-milestone/">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1" tooltip="https://creativecommons.org/licenses/by-nc/3.0/">
                  <a:extLst>
                    <a:ext uri="{A12FA001-AC4F-418D-AE19-62706E023703}">
                      <ahyp:hlinkClr xmlns:ahyp="http://schemas.microsoft.com/office/drawing/2018/hyperlinkcolor" val="tx"/>
                    </a:ext>
                  </a:extLst>
                </a:hlinkClick>
              </a:rPr>
              <a:t>CC BY-NC</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82E76350-7777-417D-EC5F-973FF3D724D6}"/>
              </a:ext>
            </a:extLst>
          </p:cNvPr>
          <p:cNvSpPr txBox="1"/>
          <p:nvPr/>
        </p:nvSpPr>
        <p:spPr>
          <a:xfrm>
            <a:off x="7533156" y="6870700"/>
            <a:ext cx="2326278"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s://www.flickr.com/photos/ibm_research_zurich/23518086798">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2" tooltip="https://creativecommons.org/licenses/by-nd/3.0/">
                  <a:extLst>
                    <a:ext uri="{A12FA001-AC4F-418D-AE19-62706E023703}">
                      <ahyp:hlinkClr xmlns:ahyp="http://schemas.microsoft.com/office/drawing/2018/hyperlinkcolor" val="tx"/>
                    </a:ext>
                  </a:extLst>
                </a:hlinkClick>
              </a:rPr>
              <a:t>CC BY-ND</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2C7A1759-9837-60AA-F55D-1D6B431700AA}"/>
              </a:ext>
            </a:extLst>
          </p:cNvPr>
          <p:cNvSpPr txBox="1"/>
          <p:nvPr/>
        </p:nvSpPr>
        <p:spPr>
          <a:xfrm>
            <a:off x="5200590" y="6870700"/>
            <a:ext cx="2319866"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futurism.com/record-for-logic-gate-precision-broken-another-quantum-computing-milestone/">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1" tooltip="https://creativecommons.org/licenses/by-nc/3.0/">
                  <a:extLst>
                    <a:ext uri="{A12FA001-AC4F-418D-AE19-62706E023703}">
                      <ahyp:hlinkClr xmlns:ahyp="http://schemas.microsoft.com/office/drawing/2018/hyperlinkcolor" val="tx"/>
                    </a:ext>
                  </a:extLst>
                </a:hlinkClick>
              </a:rPr>
              <a:t>CC BY-NC</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5099F85E-BD10-DA01-9987-76585D31C582}"/>
              </a:ext>
            </a:extLst>
          </p:cNvPr>
          <p:cNvSpPr txBox="1"/>
          <p:nvPr/>
        </p:nvSpPr>
        <p:spPr>
          <a:xfrm>
            <a:off x="2861612" y="6870700"/>
            <a:ext cx="2326278"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s://www.flickr.com/photos/ibm_research_zurich/23518086798">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2" tooltip="https://creativecommons.org/licenses/by-nd/3.0/">
                  <a:extLst>
                    <a:ext uri="{A12FA001-AC4F-418D-AE19-62706E023703}">
                      <ahyp:hlinkClr xmlns:ahyp="http://schemas.microsoft.com/office/drawing/2018/hyperlinkcolor" val="tx"/>
                    </a:ext>
                  </a:extLst>
                </a:hlinkClick>
              </a:rPr>
              <a:t>CC BY-ND</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8DBCD7CC-6045-FA3E-6685-3C1554372AAB}"/>
              </a:ext>
            </a:extLst>
          </p:cNvPr>
          <p:cNvSpPr txBox="1"/>
          <p:nvPr/>
        </p:nvSpPr>
        <p:spPr>
          <a:xfrm>
            <a:off x="9884958" y="7083455"/>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0" tooltip="https://mrpyrometer.com/quantum-computers-vastly-outperform-supercomputers-when-it-comes-to-energy-efficiency-physics-world/">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3"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F1ED1E88-E357-FF94-BCE9-892F513688BB}"/>
              </a:ext>
            </a:extLst>
          </p:cNvPr>
          <p:cNvSpPr txBox="1"/>
          <p:nvPr/>
        </p:nvSpPr>
        <p:spPr>
          <a:xfrm>
            <a:off x="522634" y="6870700"/>
            <a:ext cx="2326278"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8" tooltip="https://www.flickr.com/photos/ibm_research_zurich/40786969122">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2" tooltip="https://creativecommons.org/licenses/by-nd/3.0/">
                  <a:extLst>
                    <a:ext uri="{A12FA001-AC4F-418D-AE19-62706E023703}">
                      <ahyp:hlinkClr xmlns:ahyp="http://schemas.microsoft.com/office/drawing/2018/hyperlinkcolor" val="tx"/>
                    </a:ext>
                  </a:extLst>
                </a:hlinkClick>
              </a:rPr>
              <a:t>CC BY-ND</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313536" y="1897956"/>
            <a:ext cx="6034255" cy="4049726"/>
          </a:xfrm>
          <a:prstGeom prst="rect">
            <a:avLst/>
          </a:prstGeom>
        </p:spPr>
        <p:txBody>
          <a:bodyPr vert="horz" lIns="91440" tIns="45720" rIns="91440" bIns="45720" rtlCol="0" anchor="t">
            <a:normAutofit lnSpcReduction="10000"/>
          </a:bodyPr>
          <a:lstStyle/>
          <a:p>
            <a:pPr marL="342900" marR="0" lvl="0" indent="-228600" algn="l" defTabSz="914400" rtl="0" eaLnBrk="1" fontAlgn="auto" latinLnBrk="0" hangingPunct="1">
              <a:lnSpc>
                <a:spcPct val="90000"/>
              </a:lnSpc>
              <a:spcBef>
                <a:spcPts val="0"/>
              </a:spcBef>
              <a:spcAft>
                <a:spcPts val="600"/>
              </a:spcAft>
              <a:buClr>
                <a:prstClr val="white"/>
              </a:buClr>
              <a:buSzTx/>
              <a:buFont typeface="Arial" panose="020B0604020202020204" pitchFamily="34" charset="0"/>
              <a:buChar char="•"/>
              <a:tabLst/>
              <a:defRPr/>
            </a:pPr>
            <a:r>
              <a:rPr kumimoji="0" lang="en-US" sz="2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AI &amp; Quantum Computing </a:t>
            </a:r>
            <a:r>
              <a:rPr kumimoji="0" 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is the next </a:t>
            </a:r>
            <a:r>
              <a:rPr kumimoji="0" lang="en-US" sz="2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big revolution </a:t>
            </a:r>
            <a:r>
              <a:rPr kumimoji="0" 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in Computer Science.</a:t>
            </a:r>
          </a:p>
          <a:p>
            <a:pPr marL="342900" marR="0" lvl="0" indent="-228600" algn="l" defTabSz="914400" rtl="0" eaLnBrk="1" fontAlgn="auto" latinLnBrk="0" hangingPunct="1">
              <a:lnSpc>
                <a:spcPct val="90000"/>
              </a:lnSpc>
              <a:spcBef>
                <a:spcPts val="0"/>
              </a:spcBef>
              <a:spcAft>
                <a:spcPts val="600"/>
              </a:spcAft>
              <a:buClr>
                <a:prstClr val="white"/>
              </a:buClr>
              <a:buSzTx/>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There is </a:t>
            </a:r>
            <a:r>
              <a:rPr kumimoji="0" lang="en-US" sz="2600" b="1"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great opportunity </a:t>
            </a:r>
            <a:r>
              <a:rPr kumimoji="0" lang="en-US" sz="2600" b="0"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for </a:t>
            </a:r>
            <a:r>
              <a:rPr kumimoji="0" lang="en-US" sz="2600" b="1"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innovation </a:t>
            </a:r>
            <a:r>
              <a:rPr kumimoji="0" lang="en-US" sz="2600" b="0"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here.</a:t>
            </a:r>
          </a:p>
          <a:p>
            <a:pPr marL="342900" marR="0" lvl="0" indent="-228600" algn="l" defTabSz="914400" rtl="0" eaLnBrk="1" fontAlgn="auto" latinLnBrk="0" hangingPunct="1">
              <a:lnSpc>
                <a:spcPct val="90000"/>
              </a:lnSpc>
              <a:spcBef>
                <a:spcPts val="0"/>
              </a:spcBef>
              <a:spcAft>
                <a:spcPts val="600"/>
              </a:spcAft>
              <a:buClr>
                <a:prstClr val="white"/>
              </a:buClr>
              <a:buSzTx/>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Innovation that can have </a:t>
            </a:r>
            <a:r>
              <a:rPr kumimoji="0" lang="en-US" sz="2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positive change </a:t>
            </a:r>
            <a:r>
              <a:rPr kumimoji="0" 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in all areas of life on earth.</a:t>
            </a:r>
          </a:p>
          <a:p>
            <a:pPr marL="342900" marR="0" lvl="0" indent="-228600" algn="l" defTabSz="914400" rtl="0" eaLnBrk="1" fontAlgn="auto" latinLnBrk="0" hangingPunct="1">
              <a:lnSpc>
                <a:spcPct val="90000"/>
              </a:lnSpc>
              <a:spcBef>
                <a:spcPts val="0"/>
              </a:spcBef>
              <a:spcAft>
                <a:spcPts val="600"/>
              </a:spcAft>
              <a:buClr>
                <a:prstClr val="white"/>
              </a:buClr>
              <a:buSzTx/>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For the benefit of us all.</a:t>
            </a:r>
          </a:p>
          <a:p>
            <a:pPr marL="342900" marR="0" lvl="0" indent="-228600" algn="l" defTabSz="914400" rtl="0" eaLnBrk="1" fontAlgn="auto" latinLnBrk="0" hangingPunct="1">
              <a:lnSpc>
                <a:spcPct val="90000"/>
              </a:lnSpc>
              <a:spcBef>
                <a:spcPts val="0"/>
              </a:spcBef>
              <a:spcAft>
                <a:spcPts val="600"/>
              </a:spcAft>
              <a:buClr>
                <a:prstClr val="white"/>
              </a:buClr>
              <a:buSzTx/>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And there is a </a:t>
            </a:r>
            <a:r>
              <a:rPr kumimoji="0" lang="en-US" sz="2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great opportunity for you</a:t>
            </a:r>
            <a:r>
              <a:rPr kumimoji="0" 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to play a part in it.</a:t>
            </a:r>
          </a:p>
          <a:p>
            <a:pPr marL="342900" marR="0" lvl="0" indent="-228600" algn="l" defTabSz="914400" rtl="0" eaLnBrk="1" fontAlgn="auto" latinLnBrk="0" hangingPunct="1">
              <a:lnSpc>
                <a:spcPct val="90000"/>
              </a:lnSpc>
              <a:spcBef>
                <a:spcPts val="0"/>
              </a:spcBef>
              <a:spcAft>
                <a:spcPts val="600"/>
              </a:spcAft>
              <a:buClr>
                <a:prstClr val="white"/>
              </a:buClr>
              <a:buSzTx/>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It is an </a:t>
            </a:r>
            <a:r>
              <a:rPr kumimoji="0" lang="en-US" sz="2600" b="1"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exciting time</a:t>
            </a:r>
            <a:r>
              <a:rPr kumimoji="0" lang="en-US" sz="2600" b="0"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 to witness the birth and use of this technology.</a:t>
            </a:r>
          </a:p>
        </p:txBody>
      </p:sp>
    </p:spTree>
    <p:extLst>
      <p:ext uri="{BB962C8B-B14F-4D97-AF65-F5344CB8AC3E}">
        <p14:creationId xmlns:p14="http://schemas.microsoft.com/office/powerpoint/2010/main" val="2084572977"/>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85256" y="1670442"/>
            <a:ext cx="10184988" cy="538609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Benefits of AI Computer systems:</a:t>
            </a:r>
            <a:endPar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The benefits of AI include efficiency through task automation, data analysis for informed decisions, assistance in medical diagnosis, and the advancement of autonomous vehicles. [</a:t>
            </a:r>
            <a:r>
              <a:rPr kumimoji="0" lang="en-GB" sz="1800" b="0" i="0" u="sng" strike="noStrike" kern="100" cap="none" spc="0" normalizeH="0" baseline="0" noProof="0" dirty="0">
                <a:ln>
                  <a:noFill/>
                </a:ln>
                <a:solidFill>
                  <a:srgbClr val="0563C1"/>
                </a:solidFill>
                <a:effectLst/>
                <a:uLnTx/>
                <a:uFillTx/>
                <a:latin typeface="Calibri" panose="020F0502020204030204" pitchFamily="34" charset="0"/>
                <a:ea typeface="DengXian" panose="02010600030101010101" pitchFamily="2" charset="-122"/>
                <a:cs typeface="Times New Roman" panose="02020603050405020304" pitchFamily="18" charset="0"/>
                <a:hlinkClick r:id="rId3"/>
              </a:rPr>
              <a:t>r</a:t>
            </a: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a:t>
            </a:r>
          </a:p>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AI not only saves time, but also save lives by minimizing human error and ensuring a safer working environment. In addition, automating repetitive tasks in design, planning, and management with AI frees up human workers to focus on more complex and creative aspects. [</a:t>
            </a:r>
            <a:r>
              <a:rPr kumimoji="0" lang="en-GB" sz="1800" b="0" i="0" u="sng" strike="noStrike" kern="100" cap="none" spc="0" normalizeH="0" baseline="0" noProof="0" dirty="0">
                <a:ln>
                  <a:noFill/>
                </a:ln>
                <a:solidFill>
                  <a:srgbClr val="0563C1"/>
                </a:solidFill>
                <a:effectLst/>
                <a:uLnTx/>
                <a:uFillTx/>
                <a:latin typeface="Calibri" panose="020F0502020204030204" pitchFamily="34" charset="0"/>
                <a:ea typeface="DengXian" panose="02010600030101010101" pitchFamily="2" charset="-122"/>
                <a:cs typeface="Times New Roman" panose="02020603050405020304" pitchFamily="18" charset="0"/>
                <a:hlinkClick r:id="rId4"/>
              </a:rPr>
              <a:t>r</a:t>
            </a: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a:t>
            </a:r>
          </a:p>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AI: a key to the preservation of the Amazon rainforest.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r</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Benefits of Quantum Computer systems:</a:t>
            </a:r>
            <a:endPar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Quantum computers could help to solve challenges like climate change and food security. [</a:t>
            </a:r>
            <a:r>
              <a:rPr kumimoji="0" lang="en-GB" sz="1800" b="0" i="0" u="sng" strike="noStrike" kern="100" cap="none" spc="0" normalizeH="0" baseline="0" noProof="0" dirty="0">
                <a:ln>
                  <a:noFill/>
                </a:ln>
                <a:solidFill>
                  <a:srgbClr val="0563C1"/>
                </a:solidFill>
                <a:effectLst/>
                <a:uLnTx/>
                <a:uFillTx/>
                <a:latin typeface="Calibri" panose="020F0502020204030204" pitchFamily="34" charset="0"/>
                <a:ea typeface="DengXian" panose="02010600030101010101" pitchFamily="2" charset="-122"/>
                <a:cs typeface="Times New Roman" panose="02020603050405020304" pitchFamily="18" charset="0"/>
                <a:hlinkClick r:id="rId6"/>
              </a:rPr>
              <a:t>r</a:t>
            </a: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a:t>
            </a:r>
          </a:p>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Quantum computers excel at complex problem solving. The unique properties of qubits let them solve certain classes of problems faster and more efficiently than traditional computers. Quantum technology is advantageous for materials science, pharmaceutical research, subatomic physics, and logistics. [</a:t>
            </a:r>
            <a:r>
              <a:rPr kumimoji="0" lang="en-GB" sz="1800" b="0" i="0" u="sng" strike="noStrike" kern="100" cap="none" spc="0" normalizeH="0" baseline="0" noProof="0" dirty="0">
                <a:ln>
                  <a:noFill/>
                </a:ln>
                <a:solidFill>
                  <a:srgbClr val="0563C1"/>
                </a:solidFill>
                <a:effectLst/>
                <a:uLnTx/>
                <a:uFillTx/>
                <a:latin typeface="Calibri" panose="020F0502020204030204" pitchFamily="34" charset="0"/>
                <a:ea typeface="DengXian" panose="02010600030101010101" pitchFamily="2" charset="-122"/>
                <a:cs typeface="Times New Roman" panose="02020603050405020304" pitchFamily="18" charset="0"/>
                <a:hlinkClick r:id="rId7"/>
              </a:rPr>
              <a:t>r</a:t>
            </a: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a:t>
            </a:r>
          </a:p>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As well as speeding up research and development, it could lead to breakthroughs in artificial intelligence, boost cyber security, solve complex calculations incredibly fast, and help predict the weather more accurately. [</a:t>
            </a:r>
            <a:r>
              <a:rPr kumimoji="0" lang="en-GB" sz="1800" b="0" i="0" u="sng" strike="noStrike" kern="100" cap="none" spc="0" normalizeH="0" baseline="0" noProof="0" dirty="0">
                <a:ln>
                  <a:noFill/>
                </a:ln>
                <a:solidFill>
                  <a:srgbClr val="0563C1"/>
                </a:solidFill>
                <a:effectLst/>
                <a:uLnTx/>
                <a:uFillTx/>
                <a:latin typeface="Calibri" panose="020F0502020204030204" pitchFamily="34" charset="0"/>
                <a:ea typeface="DengXian" panose="02010600030101010101" pitchFamily="2" charset="-122"/>
                <a:cs typeface="Times New Roman" panose="02020603050405020304" pitchFamily="18" charset="0"/>
                <a:hlinkClick r:id="rId8"/>
              </a:rPr>
              <a:t>r</a:t>
            </a: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 </a:t>
            </a:r>
          </a:p>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Quantum computers could harden encryption key generation to protect sensitive encrypted data and communications against current and emerging threats. [</a:t>
            </a:r>
            <a:r>
              <a:rPr kumimoji="0" lang="en-GB" sz="1800" b="0" i="0" u="sng" strike="noStrike" kern="100" cap="none" spc="0" normalizeH="0" baseline="0" noProof="0" dirty="0">
                <a:ln>
                  <a:noFill/>
                </a:ln>
                <a:solidFill>
                  <a:srgbClr val="0563C1"/>
                </a:solidFill>
                <a:effectLst/>
                <a:uLnTx/>
                <a:uFillTx/>
                <a:latin typeface="Calibri" panose="020F0502020204030204" pitchFamily="34" charset="0"/>
                <a:ea typeface="DengXian" panose="02010600030101010101" pitchFamily="2" charset="-122"/>
                <a:cs typeface="Times New Roman" panose="02020603050405020304" pitchFamily="18" charset="0"/>
                <a:hlinkClick r:id="rId9"/>
              </a:rPr>
              <a:t>r</a:t>
            </a: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236509" y="132588"/>
            <a:ext cx="10515600" cy="1325563"/>
          </a:xfrm>
        </p:spPr>
        <p:txBody>
          <a:bodyPr/>
          <a:lstStyle/>
          <a:p>
            <a:r>
              <a:rPr lang="en-GB" sz="5400" dirty="0">
                <a:solidFill>
                  <a:schemeClr val="bg1"/>
                </a:solidFill>
              </a:rPr>
              <a:t>Bg. </a:t>
            </a:r>
            <a:r>
              <a:rPr lang="en-GB" dirty="0">
                <a:solidFill>
                  <a:schemeClr val="bg1"/>
                </a:solidFill>
              </a:rPr>
              <a:t>Benefits of AI &amp; Quantum Computers</a:t>
            </a:r>
          </a:p>
        </p:txBody>
      </p:sp>
      <p:grpSp>
        <p:nvGrpSpPr>
          <p:cNvPr id="6" name="Group 5">
            <a:extLst>
              <a:ext uri="{FF2B5EF4-FFF2-40B4-BE49-F238E27FC236}">
                <a16:creationId xmlns:a16="http://schemas.microsoft.com/office/drawing/2014/main" id="{E301847C-B766-DB93-AC04-4A3E19A90D96}"/>
              </a:ext>
            </a:extLst>
          </p:cNvPr>
          <p:cNvGrpSpPr/>
          <p:nvPr/>
        </p:nvGrpSpPr>
        <p:grpSpPr>
          <a:xfrm>
            <a:off x="9811779" y="285374"/>
            <a:ext cx="2294965" cy="3942341"/>
            <a:chOff x="8222382" y="114435"/>
            <a:chExt cx="3572610" cy="6629130"/>
          </a:xfrm>
        </p:grpSpPr>
        <p:pic>
          <p:nvPicPr>
            <p:cNvPr id="1028" name="Picture 4" descr="A room with black shelves with blue and red objects&#10;&#10;Description automatically generated">
              <a:extLst>
                <a:ext uri="{FF2B5EF4-FFF2-40B4-BE49-F238E27FC236}">
                  <a16:creationId xmlns:a16="http://schemas.microsoft.com/office/drawing/2014/main" id="{90A88022-95F9-95E4-D054-53F3E268CDFF}"/>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3031" t="18636" r="1307"/>
            <a:stretch/>
          </p:blipFill>
          <p:spPr bwMode="auto">
            <a:xfrm>
              <a:off x="8222382" y="114435"/>
              <a:ext cx="3572610" cy="248613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large machine with many tubes&#10;&#10;Description automatically generated with medium confidence">
              <a:extLst>
                <a:ext uri="{FF2B5EF4-FFF2-40B4-BE49-F238E27FC236}">
                  <a16:creationId xmlns:a16="http://schemas.microsoft.com/office/drawing/2014/main" id="{DAD4B182-5AA8-746B-FEB0-D9C9AAF246B0}"/>
                </a:ext>
              </a:extLst>
            </p:cNvPr>
            <p:cNvPicPr>
              <a:picLocks noChangeAspect="1"/>
            </p:cNvPicPr>
            <p:nvPr/>
          </p:nvPicPr>
          <p:blipFill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b="3563"/>
            <a:stretch/>
          </p:blipFill>
          <p:spPr>
            <a:xfrm>
              <a:off x="8598199" y="2249731"/>
              <a:ext cx="2889663" cy="4493834"/>
            </a:xfrm>
            <a:prstGeom prst="rect">
              <a:avLst/>
            </a:prstGeom>
          </p:spPr>
        </p:pic>
      </p:grpSp>
      <p:sp>
        <p:nvSpPr>
          <p:cNvPr id="5" name="TextBox 4">
            <a:extLst>
              <a:ext uri="{FF2B5EF4-FFF2-40B4-BE49-F238E27FC236}">
                <a16:creationId xmlns:a16="http://schemas.microsoft.com/office/drawing/2014/main" id="{2A460948-63CE-0F1E-8348-49D68ADB3BC1}"/>
              </a:ext>
            </a:extLst>
          </p:cNvPr>
          <p:cNvSpPr txBox="1"/>
          <p:nvPr/>
        </p:nvSpPr>
        <p:spPr>
          <a:xfrm>
            <a:off x="10200567" y="4194210"/>
            <a:ext cx="1708883" cy="1692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a:ln>
                  <a:noFill/>
                </a:ln>
                <a:solidFill>
                  <a:prstClr val="black"/>
                </a:solidFill>
                <a:effectLst/>
                <a:uLnTx/>
                <a:uFillTx/>
                <a:latin typeface="Calibri" panose="020F0502020204030204"/>
                <a:ea typeface="+mn-ea"/>
                <a:cs typeface="+mn-cs"/>
                <a:hlinkClick r:id="rId12" tooltip="https://www.flickr.com/photos/criminalintent/39660636671/in/photostream/"/>
              </a:rPr>
              <a:t>This Photo</a:t>
            </a:r>
            <a:r>
              <a:rPr kumimoji="0" lang="en-GB" sz="5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a:ln>
                  <a:noFill/>
                </a:ln>
                <a:solidFill>
                  <a:prstClr val="black"/>
                </a:solidFill>
                <a:effectLst/>
                <a:uLnTx/>
                <a:uFillTx/>
                <a:latin typeface="Calibri" panose="020F0502020204030204"/>
                <a:ea typeface="+mn-ea"/>
                <a:cs typeface="+mn-cs"/>
                <a:hlinkClick r:id="rId13" tooltip="https://creativecommons.org/licenses/by-sa/3.0/"/>
              </a:rPr>
              <a:t>CC BY-SA</a:t>
            </a:r>
            <a:endParaRPr kumimoji="0" lang="en-GB" sz="5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98496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3616" y="278535"/>
            <a:ext cx="11744763" cy="1033669"/>
          </a:xfrm>
        </p:spPr>
        <p:txBody>
          <a:bodyPr>
            <a:normAutofit/>
          </a:bodyPr>
          <a:lstStyle/>
          <a:p>
            <a:r>
              <a:rPr lang="en-US" sz="4800" dirty="0">
                <a:highlight>
                  <a:srgbClr val="FFFF00"/>
                </a:highlight>
              </a:rPr>
              <a:t>Play</a:t>
            </a:r>
            <a:r>
              <a:rPr lang="en-US" sz="4800" dirty="0">
                <a:solidFill>
                  <a:schemeClr val="bg1"/>
                </a:solidFill>
              </a:rPr>
              <a:t>: </a:t>
            </a:r>
            <a:r>
              <a:rPr lang="en-US" sz="4800" b="1" dirty="0">
                <a:solidFill>
                  <a:schemeClr val="bg1"/>
                </a:solidFill>
              </a:rPr>
              <a:t>Next Gen. OS: AI &amp; Quantum Computing </a:t>
            </a:r>
            <a:endParaRPr lang="en-GB" sz="5400" b="1" dirty="0">
              <a:solidFill>
                <a:schemeClr val="bg1"/>
              </a:solidFill>
              <a:effectLst/>
              <a:latin typeface="Times New Roman" panose="02020603050405020304" pitchFamily="18" charset="0"/>
              <a:ea typeface="Times New Roman" panose="02020603050405020304" pitchFamily="18" charset="0"/>
            </a:endParaRPr>
          </a:p>
        </p:txBody>
      </p:sp>
      <p:pic>
        <p:nvPicPr>
          <p:cNvPr id="13" name="Picture 12">
            <a:hlinkClick r:id="rId3"/>
            <a:extLst>
              <a:ext uri="{FF2B5EF4-FFF2-40B4-BE49-F238E27FC236}">
                <a16:creationId xmlns:a16="http://schemas.microsoft.com/office/drawing/2014/main" id="{A1BC0A32-B69C-7635-837A-F57E9EE753CD}"/>
              </a:ext>
            </a:extLst>
          </p:cNvPr>
          <p:cNvPicPr>
            <a:picLocks noChangeAspect="1"/>
          </p:cNvPicPr>
          <p:nvPr/>
        </p:nvPicPr>
        <p:blipFill>
          <a:blip r:embed="rId4"/>
          <a:stretch>
            <a:fillRect/>
          </a:stretch>
        </p:blipFill>
        <p:spPr>
          <a:xfrm>
            <a:off x="2178123" y="1752917"/>
            <a:ext cx="8295099" cy="4707516"/>
          </a:xfrm>
          <a:prstGeom prst="rect">
            <a:avLst/>
          </a:prstGeom>
        </p:spPr>
      </p:pic>
      <p:pic>
        <p:nvPicPr>
          <p:cNvPr id="15" name="Picture 14" descr="A red and white circle with a white arrow in the middle&#10;&#10;Description automatically generated">
            <a:extLst>
              <a:ext uri="{FF2B5EF4-FFF2-40B4-BE49-F238E27FC236}">
                <a16:creationId xmlns:a16="http://schemas.microsoft.com/office/drawing/2014/main" id="{4CE92164-C7F7-06E0-8810-49A20C45A6E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319971" y="2382433"/>
            <a:ext cx="1318733" cy="1318733"/>
          </a:xfrm>
          <a:prstGeom prst="rect">
            <a:avLst/>
          </a:prstGeom>
        </p:spPr>
      </p:pic>
      <p:sp>
        <p:nvSpPr>
          <p:cNvPr id="7" name="TextBox 6">
            <a:extLst>
              <a:ext uri="{FF2B5EF4-FFF2-40B4-BE49-F238E27FC236}">
                <a16:creationId xmlns:a16="http://schemas.microsoft.com/office/drawing/2014/main" id="{8E389B29-EDAA-160B-E10D-3C2467E417C0}"/>
              </a:ext>
            </a:extLst>
          </p:cNvPr>
          <p:cNvSpPr txBox="1"/>
          <p:nvPr/>
        </p:nvSpPr>
        <p:spPr>
          <a:xfrm>
            <a:off x="1844953" y="3589385"/>
            <a:ext cx="1958421" cy="369332"/>
          </a:xfrm>
          <a:prstGeom prst="rect">
            <a:avLst/>
          </a:prstGeom>
          <a:solidFill>
            <a:schemeClr val="bg1"/>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Watch to 6.25mins</a:t>
            </a:r>
          </a:p>
        </p:txBody>
      </p:sp>
    </p:spTree>
    <p:extLst>
      <p:ext uri="{BB962C8B-B14F-4D97-AF65-F5344CB8AC3E}">
        <p14:creationId xmlns:p14="http://schemas.microsoft.com/office/powerpoint/2010/main" val="19561450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C5A73F-A935-D7AB-8A7B-F746AC2F5EE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0F4153-5AA4-9D76-B686-C6D55EA36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9C1EE409-711B-8361-5C39-CCE7DE7F6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05AB6D02-5C6F-6AE6-2DF3-431AF5858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140EAB2D-4A99-5114-9B1F-2EEBAA985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FD7135F-74DD-9718-E722-7DC1D2917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2CD4DA3C-F773-35C8-4E39-051219C7D9BD}"/>
              </a:ext>
            </a:extLst>
          </p:cNvPr>
          <p:cNvSpPr txBox="1"/>
          <p:nvPr/>
        </p:nvSpPr>
        <p:spPr>
          <a:xfrm>
            <a:off x="85255" y="1727403"/>
            <a:ext cx="8701234" cy="520142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 </a:t>
            </a:r>
            <a:r>
              <a:rPr kumimoji="0" lang="en-US"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National Quantum Computing Centre (NQCC)</a:t>
            </a:r>
            <a:r>
              <a:rPr kumimoji="0" lang="en-US"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is a UK-based initiative dedicated to advancing quantum computing technology and its real-world applications.</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Collaboration:</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It works closely with universities, industry partners, and government agencies to foster innovation and drive progress in quantum computing.</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Research &amp; Development:</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The </a:t>
            </a:r>
            <a:r>
              <a:rPr kumimoji="0" lang="en-US" sz="2400" b="0" i="0" u="none" strike="noStrike" kern="1200" cap="none" spc="0" normalizeH="0" baseline="0" noProof="0" dirty="0" err="1">
                <a:ln>
                  <a:noFill/>
                </a:ln>
                <a:solidFill>
                  <a:prstClr val="black"/>
                </a:solidFill>
                <a:effectLst/>
                <a:uLnTx/>
                <a:uFillTx/>
                <a:latin typeface="Calibri" panose="020F0502020204030204"/>
                <a:ea typeface="+mn-ea"/>
                <a:cs typeface="+mn-cs"/>
              </a:rPr>
              <a:t>centre</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supports research into new quantum technologies and helps translate breakthroughs into practical solutions.</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NQCC provides learning resources, summer placements, hackathons and </a:t>
            </a:r>
            <a:r>
              <a:rPr kumimoji="0" lang="en-US" sz="2400" b="0" i="0" u="none" strike="noStrike" kern="1200" cap="none" spc="0" normalizeH="0" baseline="0" noProof="0" dirty="0" err="1">
                <a:ln>
                  <a:noFill/>
                </a:ln>
                <a:solidFill>
                  <a:prstClr val="black"/>
                </a:solidFill>
                <a:effectLst/>
                <a:uLnTx/>
                <a:uFillTx/>
                <a:latin typeface="Calibri" panose="020F0502020204030204"/>
                <a:ea typeface="+mn-ea"/>
                <a:cs typeface="+mn-cs"/>
              </a:rPr>
              <a:t>Phd</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studentships.</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To view these opportunities and for more information please click here: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Further and higher education – NQCC</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3BCBDF84-F4AD-3C4E-2722-106CA40484DC}"/>
              </a:ext>
            </a:extLst>
          </p:cNvPr>
          <p:cNvSpPr>
            <a:spLocks noGrp="1"/>
          </p:cNvSpPr>
          <p:nvPr>
            <p:ph type="title"/>
          </p:nvPr>
        </p:nvSpPr>
        <p:spPr>
          <a:xfrm>
            <a:off x="321032" y="129971"/>
            <a:ext cx="11287871" cy="1325563"/>
          </a:xfrm>
        </p:spPr>
        <p:txBody>
          <a:bodyPr/>
          <a:lstStyle/>
          <a:p>
            <a:r>
              <a:rPr lang="en-US" b="1" dirty="0">
                <a:solidFill>
                  <a:schemeClr val="bg1"/>
                </a:solidFill>
              </a:rPr>
              <a:t>Bg. NQCC: National Quantum Computing Centre</a:t>
            </a:r>
            <a:endParaRPr lang="en-GB" b="1" dirty="0">
              <a:solidFill>
                <a:schemeClr val="bg1"/>
              </a:solidFill>
            </a:endParaRPr>
          </a:p>
        </p:txBody>
      </p:sp>
      <p:pic>
        <p:nvPicPr>
          <p:cNvPr id="3" name="Picture 2" descr="A large machine with many tubes&#10;&#10;Description automatically generated with medium confidence">
            <a:extLst>
              <a:ext uri="{FF2B5EF4-FFF2-40B4-BE49-F238E27FC236}">
                <a16:creationId xmlns:a16="http://schemas.microsoft.com/office/drawing/2014/main" id="{E3BC1096-9960-E5C5-6B89-00AB3FBD464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3563"/>
          <a:stretch/>
        </p:blipFill>
        <p:spPr>
          <a:xfrm>
            <a:off x="9121496" y="2116524"/>
            <a:ext cx="2871721" cy="4465931"/>
          </a:xfrm>
          <a:prstGeom prst="rect">
            <a:avLst/>
          </a:prstGeom>
        </p:spPr>
      </p:pic>
      <p:sp>
        <p:nvSpPr>
          <p:cNvPr id="5" name="TextBox 4">
            <a:extLst>
              <a:ext uri="{FF2B5EF4-FFF2-40B4-BE49-F238E27FC236}">
                <a16:creationId xmlns:a16="http://schemas.microsoft.com/office/drawing/2014/main" id="{9876BE26-B0DA-8FEE-9ADD-F47401D4C377}"/>
              </a:ext>
            </a:extLst>
          </p:cNvPr>
          <p:cNvSpPr txBox="1"/>
          <p:nvPr/>
        </p:nvSpPr>
        <p:spPr>
          <a:xfrm>
            <a:off x="9228104" y="6513637"/>
            <a:ext cx="2658503" cy="2143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www.flickr.com/photos/criminalintent/39660636671/in/photostream/"/>
              </a:rPr>
              <a:t>This Photo</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creativecommons.org/licenses/by-sa/3.0/"/>
              </a:rPr>
              <a:t>CC BY-SA</a:t>
            </a: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NQCC Logo">
            <a:extLst>
              <a:ext uri="{FF2B5EF4-FFF2-40B4-BE49-F238E27FC236}">
                <a16:creationId xmlns:a16="http://schemas.microsoft.com/office/drawing/2014/main" id="{DCD896CA-0C19-34E0-1457-B3614B5E5807}"/>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73662"/>
          <a:stretch>
            <a:fillRect/>
          </a:stretch>
        </p:blipFill>
        <p:spPr bwMode="auto">
          <a:xfrm>
            <a:off x="9444585" y="1002996"/>
            <a:ext cx="2107017" cy="2095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23557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88831" y="1712167"/>
            <a:ext cx="11334543" cy="5139869"/>
          </a:xfrm>
          <a:prstGeom prst="rect">
            <a:avLst/>
          </a:prstGeom>
          <a:noFill/>
        </p:spPr>
        <p:txBody>
          <a:bodyPr wrap="square">
            <a:spAutoFit/>
          </a:bodyPr>
          <a:lstStyle/>
          <a:p>
            <a:pPr marL="342900" indent="-342900">
              <a:buFont typeface="Arial" panose="020B0604020202020204" pitchFamily="34" charset="0"/>
              <a:buChar char="•"/>
            </a:pPr>
            <a:r>
              <a:rPr lang="en-US" sz="2400" b="0" i="0" dirty="0">
                <a:effectLst/>
                <a:highlight>
                  <a:srgbClr val="FFFF00"/>
                </a:highlight>
              </a:rPr>
              <a:t>Theorists and Scientists currently believe our brain contains </a:t>
            </a:r>
            <a:r>
              <a:rPr lang="en-US" sz="2400" b="1" i="0" dirty="0">
                <a:effectLst/>
                <a:highlight>
                  <a:srgbClr val="FFFF00"/>
                </a:highlight>
              </a:rPr>
              <a:t>100 billion Quantum bits / Qubits</a:t>
            </a:r>
            <a:r>
              <a:rPr lang="en-US" sz="2400" b="0" i="0" dirty="0">
                <a:effectLst/>
                <a:highlight>
                  <a:srgbClr val="FFFF00"/>
                </a:highlight>
              </a:rPr>
              <a:t>, which makes our brain vastly more powerful than current Quantum Computers and more powerful than all the digital computers in the world combined</a:t>
            </a:r>
            <a:r>
              <a:rPr lang="en-US" sz="2400" b="0" i="0" dirty="0">
                <a:effectLst/>
              </a:rPr>
              <a:t>. </a:t>
            </a:r>
            <a:r>
              <a:rPr lang="en-US" sz="1400" b="0" i="0" dirty="0">
                <a:solidFill>
                  <a:srgbClr val="202124"/>
                </a:solidFill>
                <a:effectLst/>
              </a:rPr>
              <a:t>[</a:t>
            </a:r>
            <a:r>
              <a:rPr lang="en-US" sz="1400" b="0" i="0" dirty="0">
                <a:solidFill>
                  <a:srgbClr val="202124"/>
                </a:solidFill>
                <a:effectLst/>
                <a:hlinkClick r:id="rId3"/>
              </a:rPr>
              <a:t>r</a:t>
            </a:r>
            <a:r>
              <a:rPr lang="en-US" sz="1400" b="0" i="0" dirty="0">
                <a:solidFill>
                  <a:srgbClr val="202124"/>
                </a:solidFill>
                <a:effectLst/>
              </a:rPr>
              <a:t>1, </a:t>
            </a:r>
            <a:r>
              <a:rPr lang="en-US" sz="1400" b="0" i="0" dirty="0">
                <a:solidFill>
                  <a:srgbClr val="202124"/>
                </a:solidFill>
                <a:effectLst/>
                <a:hlinkClick r:id="rId4"/>
              </a:rPr>
              <a:t>r2</a:t>
            </a:r>
            <a:r>
              <a:rPr lang="en-US" sz="1400" b="0" i="0" dirty="0">
                <a:solidFill>
                  <a:srgbClr val="202124"/>
                </a:solidFill>
                <a:effectLst/>
              </a:rPr>
              <a:t>, </a:t>
            </a:r>
            <a:r>
              <a:rPr lang="en-US" sz="1400" b="0" i="0" dirty="0">
                <a:solidFill>
                  <a:srgbClr val="202124"/>
                </a:solidFill>
                <a:effectLst/>
                <a:hlinkClick r:id="rId5"/>
              </a:rPr>
              <a:t>r3</a:t>
            </a:r>
            <a:r>
              <a:rPr lang="en-US" sz="1400" b="0" i="0" dirty="0">
                <a:solidFill>
                  <a:srgbClr val="202124"/>
                </a:solidFill>
                <a:effectLst/>
              </a:rPr>
              <a:t>]</a:t>
            </a:r>
          </a:p>
          <a:p>
            <a:r>
              <a:rPr lang="en-US" sz="2400" dirty="0"/>
              <a:t>Bg.</a:t>
            </a:r>
          </a:p>
          <a:p>
            <a:pPr marL="342900" indent="-342900">
              <a:buFont typeface="Arial" panose="020B0604020202020204" pitchFamily="34" charset="0"/>
              <a:buChar char="•"/>
            </a:pPr>
            <a:r>
              <a:rPr lang="en-US" sz="2400" b="0" i="0" dirty="0">
                <a:effectLst/>
              </a:rPr>
              <a:t>One </a:t>
            </a:r>
            <a:r>
              <a:rPr lang="en-US" sz="2400" b="1" i="0" dirty="0">
                <a:effectLst/>
              </a:rPr>
              <a:t>human brain is currently more powerful </a:t>
            </a:r>
            <a:r>
              <a:rPr lang="en-US" sz="2400" b="0" i="0" dirty="0">
                <a:effectLst/>
              </a:rPr>
              <a:t>than all the Super &amp;</a:t>
            </a:r>
            <a:br>
              <a:rPr lang="en-US" sz="2400" b="0" i="0" dirty="0">
                <a:effectLst/>
              </a:rPr>
            </a:br>
            <a:r>
              <a:rPr lang="en-US" sz="2400" b="0" i="0" dirty="0">
                <a:effectLst/>
              </a:rPr>
              <a:t> Quantum Computers in the World.</a:t>
            </a:r>
          </a:p>
          <a:p>
            <a:pPr marL="342900" indent="-342900" algn="l">
              <a:buFont typeface="Arial" panose="020B0604020202020204" pitchFamily="34" charset="0"/>
              <a:buChar char="•"/>
            </a:pPr>
            <a:r>
              <a:rPr lang="en-US" sz="2400" b="0" i="0" dirty="0">
                <a:effectLst/>
              </a:rPr>
              <a:t>Our brain is the most amazing computing machine we know. </a:t>
            </a:r>
          </a:p>
          <a:p>
            <a:pPr marL="342900" indent="-342900" algn="l">
              <a:buFont typeface="Arial" panose="020B0604020202020204" pitchFamily="34" charset="0"/>
              <a:buChar char="•"/>
            </a:pPr>
            <a:r>
              <a:rPr lang="en-US" sz="2400" b="0" i="0" dirty="0">
                <a:effectLst/>
              </a:rPr>
              <a:t>By distributing its computing power to </a:t>
            </a:r>
            <a:r>
              <a:rPr lang="en-US" sz="2400" b="1" i="0" dirty="0">
                <a:effectLst/>
              </a:rPr>
              <a:t>billions of small units </a:t>
            </a:r>
            <a:r>
              <a:rPr lang="en-US" sz="2400" b="0" i="0" dirty="0">
                <a:effectLst/>
              </a:rPr>
              <a:t>(</a:t>
            </a:r>
            <a:r>
              <a:rPr lang="en-US" sz="2400" b="1" i="0" dirty="0">
                <a:effectLst/>
              </a:rPr>
              <a:t>neurons</a:t>
            </a:r>
            <a:r>
              <a:rPr lang="en-US" sz="2400" b="0" i="0" dirty="0">
                <a:effectLst/>
              </a:rPr>
              <a:t>) that interact </a:t>
            </a:r>
            <a:r>
              <a:rPr lang="en-US" sz="2400" b="1" i="0" dirty="0">
                <a:effectLst/>
              </a:rPr>
              <a:t>through trillions of connections </a:t>
            </a:r>
            <a:r>
              <a:rPr lang="en-US" sz="2400" b="0" i="0" dirty="0">
                <a:effectLst/>
              </a:rPr>
              <a:t>(</a:t>
            </a:r>
            <a:r>
              <a:rPr lang="en-US" sz="2400" b="1" i="0" dirty="0">
                <a:effectLst/>
              </a:rPr>
              <a:t>synapses</a:t>
            </a:r>
            <a:r>
              <a:rPr lang="en-US" sz="2400" b="0" i="0" dirty="0">
                <a:effectLst/>
              </a:rPr>
              <a:t>), the brain is more powerful than the super and Quantum computers in the world, while requiring only the same power used by a fridge lamp bulb. </a:t>
            </a:r>
            <a:r>
              <a:rPr lang="en-US" sz="1600" b="0" i="0" dirty="0">
                <a:effectLst/>
              </a:rPr>
              <a:t>[</a:t>
            </a:r>
            <a:r>
              <a:rPr lang="en-US" sz="1600" b="0" i="0" dirty="0">
                <a:effectLst/>
                <a:hlinkClick r:id="rId6"/>
              </a:rPr>
              <a:t>r</a:t>
            </a:r>
            <a:r>
              <a:rPr lang="en-US" sz="1600" b="0" i="0" dirty="0">
                <a:effectLst/>
              </a:rPr>
              <a:t>]</a:t>
            </a:r>
          </a:p>
          <a:p>
            <a:pPr marL="800100" lvl="1" indent="-342900">
              <a:buFont typeface="Arial" panose="020B0604020202020204" pitchFamily="34" charset="0"/>
              <a:buChar char="•"/>
            </a:pPr>
            <a:r>
              <a:rPr lang="en-US" sz="1600" dirty="0"/>
              <a:t>Bg. If this is true, how do we get the most out of our incredible thinking machines? If the brain indeed functions like a quantum computer, meditation may be a way to make it run more efficiently. A 2009 study revealed that "</a:t>
            </a:r>
            <a:r>
              <a:rPr lang="en-US" sz="1600" dirty="0" err="1"/>
              <a:t>Sanyama</a:t>
            </a:r>
            <a:r>
              <a:rPr lang="en-US" sz="1600" dirty="0"/>
              <a:t>, an ancient yogic attentional technique embodying both transcendence and integration, provides a unique neuropsychological explanation for extraordinary creativity.“[</a:t>
            </a:r>
            <a:r>
              <a:rPr lang="en-US" sz="1600" dirty="0">
                <a:hlinkClick r:id="rId3"/>
              </a:rPr>
              <a:t>r</a:t>
            </a:r>
            <a:r>
              <a:rPr lang="en-US" sz="1600" dirty="0"/>
              <a:t>]</a:t>
            </a: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459346" y="132588"/>
            <a:ext cx="6625333" cy="1325563"/>
          </a:xfrm>
        </p:spPr>
        <p:txBody>
          <a:bodyPr/>
          <a:lstStyle/>
          <a:p>
            <a:r>
              <a:rPr lang="en-GB" b="1" dirty="0">
                <a:solidFill>
                  <a:schemeClr val="bg1"/>
                </a:solidFill>
              </a:rPr>
              <a:t>Computers v’s Human brain</a:t>
            </a:r>
          </a:p>
        </p:txBody>
      </p:sp>
      <p:pic>
        <p:nvPicPr>
          <p:cNvPr id="3" name="Picture 2">
            <a:extLst>
              <a:ext uri="{FF2B5EF4-FFF2-40B4-BE49-F238E27FC236}">
                <a16:creationId xmlns:a16="http://schemas.microsoft.com/office/drawing/2014/main" id="{124CEA42-8D21-2256-4420-7DA46BE1CC5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081412" y="110586"/>
            <a:ext cx="2651237" cy="1590742"/>
          </a:xfrm>
          <a:prstGeom prst="rect">
            <a:avLst/>
          </a:prstGeom>
        </p:spPr>
      </p:pic>
    </p:spTree>
    <p:extLst>
      <p:ext uri="{BB962C8B-B14F-4D97-AF65-F5344CB8AC3E}">
        <p14:creationId xmlns:p14="http://schemas.microsoft.com/office/powerpoint/2010/main" val="17684687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170509" y="1687021"/>
            <a:ext cx="8351084" cy="3524042"/>
          </a:xfrm>
          <a:prstGeom prst="rect">
            <a:avLst/>
          </a:prstGeom>
          <a:noFill/>
        </p:spPr>
        <p:txBody>
          <a:bodyPr wrap="square">
            <a:spAutoFit/>
          </a:bodyPr>
          <a:lstStyle/>
          <a:p>
            <a:pPr marL="342900" indent="-342900" algn="l">
              <a:buFont typeface="Arial" panose="020B0604020202020204" pitchFamily="34" charset="0"/>
              <a:buChar char="•"/>
            </a:pPr>
            <a:r>
              <a:rPr lang="en-GB" sz="5400" dirty="0">
                <a:solidFill>
                  <a:srgbClr val="232323"/>
                </a:solidFill>
                <a:effectLst/>
                <a:highlight>
                  <a:srgbClr val="FFFF00"/>
                </a:highlight>
                <a:ea typeface="DengXian" panose="02010600030101010101" pitchFamily="2" charset="-122"/>
              </a:rPr>
              <a:t>The World’s most powerful Quantum SuperComputer: </a:t>
            </a:r>
            <a:r>
              <a:rPr lang="en-GB" sz="11500" dirty="0">
                <a:solidFill>
                  <a:srgbClr val="232323"/>
                </a:solidFill>
                <a:effectLst/>
                <a:highlight>
                  <a:srgbClr val="FFFF00"/>
                </a:highlight>
                <a:ea typeface="DengXian" panose="02010600030101010101" pitchFamily="2" charset="-122"/>
              </a:rPr>
              <a:t>Is You</a:t>
            </a:r>
            <a:r>
              <a:rPr lang="en-GB" sz="5400" dirty="0">
                <a:solidFill>
                  <a:srgbClr val="232323"/>
                </a:solidFill>
                <a:effectLst/>
                <a:highlight>
                  <a:srgbClr val="FFFF00"/>
                </a:highlight>
                <a:ea typeface="DengXian" panose="02010600030101010101" pitchFamily="2" charset="-122"/>
              </a:rPr>
              <a:t>!.</a:t>
            </a: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459346" y="132588"/>
            <a:ext cx="10515600" cy="1325563"/>
          </a:xfrm>
        </p:spPr>
        <p:txBody>
          <a:bodyPr>
            <a:normAutofit/>
          </a:bodyPr>
          <a:lstStyle/>
          <a:p>
            <a:r>
              <a:rPr lang="en-GB" sz="4800" dirty="0">
                <a:solidFill>
                  <a:schemeClr val="bg1"/>
                </a:solidFill>
              </a:rPr>
              <a:t>The World’s most powerful Computer</a:t>
            </a:r>
          </a:p>
        </p:txBody>
      </p:sp>
      <p:pic>
        <p:nvPicPr>
          <p:cNvPr id="9" name="Picture 8">
            <a:extLst>
              <a:ext uri="{FF2B5EF4-FFF2-40B4-BE49-F238E27FC236}">
                <a16:creationId xmlns:a16="http://schemas.microsoft.com/office/drawing/2014/main" id="{8A86F65D-8CDD-A874-A21A-F81C5D3933C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753"/>
          <a:stretch/>
        </p:blipFill>
        <p:spPr>
          <a:xfrm>
            <a:off x="8521593" y="1383065"/>
            <a:ext cx="3363280" cy="4460704"/>
          </a:xfrm>
          <a:prstGeom prst="rect">
            <a:avLst/>
          </a:prstGeom>
        </p:spPr>
      </p:pic>
      <p:sp>
        <p:nvSpPr>
          <p:cNvPr id="11" name="TextBox 10">
            <a:extLst>
              <a:ext uri="{FF2B5EF4-FFF2-40B4-BE49-F238E27FC236}">
                <a16:creationId xmlns:a16="http://schemas.microsoft.com/office/drawing/2014/main" id="{618F7E51-ECFB-D551-16B7-0F57030DB368}"/>
              </a:ext>
            </a:extLst>
          </p:cNvPr>
          <p:cNvSpPr txBox="1"/>
          <p:nvPr/>
        </p:nvSpPr>
        <p:spPr>
          <a:xfrm>
            <a:off x="8776696" y="5843769"/>
            <a:ext cx="3048000" cy="153888"/>
          </a:xfrm>
          <a:prstGeom prst="rect">
            <a:avLst/>
          </a:prstGeom>
          <a:noFill/>
        </p:spPr>
        <p:txBody>
          <a:bodyPr wrap="square" rtlCol="0">
            <a:spAutoFit/>
          </a:bodyPr>
          <a:lstStyle/>
          <a:p>
            <a:r>
              <a:rPr lang="en-GB" sz="400" dirty="0">
                <a:hlinkClick r:id="rId4" tooltip="https://www.recantodasletras.com.br/pensamentos/7151928"/>
              </a:rPr>
              <a:t>This Photo</a:t>
            </a:r>
            <a:r>
              <a:rPr lang="en-GB" sz="400" dirty="0"/>
              <a:t> by Unknown Author is licensed under </a:t>
            </a:r>
            <a:r>
              <a:rPr lang="en-GB" sz="400" dirty="0">
                <a:hlinkClick r:id="rId5" tooltip="https://creativecommons.org/licenses/by-nc-nd/3.0/"/>
              </a:rPr>
              <a:t>CC BY-NC-ND</a:t>
            </a:r>
            <a:endParaRPr lang="en-GB" sz="400" dirty="0"/>
          </a:p>
        </p:txBody>
      </p:sp>
    </p:spTree>
    <p:extLst>
      <p:ext uri="{BB962C8B-B14F-4D97-AF65-F5344CB8AC3E}">
        <p14:creationId xmlns:p14="http://schemas.microsoft.com/office/powerpoint/2010/main" val="29389591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170509" y="1687021"/>
            <a:ext cx="8290907" cy="4524315"/>
          </a:xfrm>
          <a:prstGeom prst="rect">
            <a:avLst/>
          </a:prstGeom>
          <a:noFill/>
        </p:spPr>
        <p:txBody>
          <a:bodyPr wrap="square">
            <a:spAutoFit/>
          </a:bodyPr>
          <a:lstStyle/>
          <a:p>
            <a:pPr marL="342900" indent="-342900" algn="l">
              <a:buFont typeface="Arial" panose="020B0604020202020204" pitchFamily="34" charset="0"/>
              <a:buChar char="•"/>
            </a:pPr>
            <a:r>
              <a:rPr lang="en-US" sz="2400" dirty="0"/>
              <a:t>Our brain is a complex organ that continues to grow throughout your life and offers limitless potential. </a:t>
            </a:r>
            <a:r>
              <a:rPr lang="en-US" sz="1050" dirty="0"/>
              <a:t>[</a:t>
            </a:r>
            <a:r>
              <a:rPr lang="en-US" sz="1050" dirty="0">
                <a:hlinkClick r:id="rId3"/>
              </a:rPr>
              <a:t>r</a:t>
            </a:r>
            <a:r>
              <a:rPr lang="en-US" sz="1050" dirty="0"/>
              <a:t>]</a:t>
            </a:r>
          </a:p>
          <a:p>
            <a:pPr marL="342900" indent="-342900" algn="l">
              <a:buFont typeface="Arial" panose="020B0604020202020204" pitchFamily="34" charset="0"/>
              <a:buChar char="•"/>
            </a:pPr>
            <a:r>
              <a:rPr lang="en-US" sz="2400" b="0" i="0" dirty="0">
                <a:solidFill>
                  <a:srgbClr val="3A3A3A"/>
                </a:solidFill>
                <a:effectLst/>
              </a:rPr>
              <a:t>“The human mind has infinite potential. The average human brain contains approximately 100 billion nerve cells or neurons. Each neuron has about 10,000 connections with its neighbors. </a:t>
            </a:r>
          </a:p>
          <a:p>
            <a:pPr marL="342900" indent="-342900" algn="l">
              <a:buFont typeface="Arial" panose="020B0604020202020204" pitchFamily="34" charset="0"/>
              <a:buChar char="•"/>
            </a:pPr>
            <a:r>
              <a:rPr lang="en-US" sz="2400" b="0" i="0" dirty="0">
                <a:solidFill>
                  <a:srgbClr val="3A3A3A"/>
                </a:solidFill>
                <a:effectLst/>
              </a:rPr>
              <a:t>Each of these connections can be turned on or off, so that the number of possible firing patterns is greater than the number of known particles in the universe. </a:t>
            </a:r>
          </a:p>
          <a:p>
            <a:pPr marL="342900" indent="-342900" algn="l">
              <a:buFont typeface="Arial" panose="020B0604020202020204" pitchFamily="34" charset="0"/>
              <a:buChar char="•"/>
            </a:pPr>
            <a:r>
              <a:rPr lang="en-US" sz="2400" b="0" i="0" dirty="0">
                <a:solidFill>
                  <a:srgbClr val="3A3A3A"/>
                </a:solidFill>
                <a:effectLst/>
              </a:rPr>
              <a:t>When you add the different ways that each human mind could connect with the other seven billion minds on the planet...you get the picture.” </a:t>
            </a:r>
            <a:r>
              <a:rPr lang="en-GB" sz="1050" b="0" i="0" dirty="0">
                <a:solidFill>
                  <a:srgbClr val="3A3A3A"/>
                </a:solidFill>
                <a:effectLst/>
              </a:rPr>
              <a:t>[</a:t>
            </a:r>
            <a:r>
              <a:rPr lang="en-GB" sz="1050" b="0" i="0" dirty="0">
                <a:solidFill>
                  <a:srgbClr val="3A3A3A"/>
                </a:solidFill>
                <a:effectLst/>
                <a:hlinkClick r:id="rId4"/>
              </a:rPr>
              <a:t>r</a:t>
            </a:r>
            <a:r>
              <a:rPr lang="en-GB" sz="1050" b="0" i="0" dirty="0">
                <a:solidFill>
                  <a:srgbClr val="3A3A3A"/>
                </a:solidFill>
                <a:effectLst/>
              </a:rPr>
              <a:t>1]</a:t>
            </a:r>
            <a:r>
              <a:rPr lang="en-GB" sz="1000" dirty="0">
                <a:solidFill>
                  <a:srgbClr val="3A3A3A"/>
                </a:solidFill>
              </a:rPr>
              <a:t>[</a:t>
            </a:r>
            <a:r>
              <a:rPr lang="en-GB" sz="1000" dirty="0">
                <a:solidFill>
                  <a:srgbClr val="3A3A3A"/>
                </a:solidFill>
                <a:hlinkClick r:id="rId5"/>
              </a:rPr>
              <a:t>r</a:t>
            </a:r>
            <a:r>
              <a:rPr lang="en-GB" sz="1000" dirty="0">
                <a:solidFill>
                  <a:srgbClr val="3A3A3A"/>
                </a:solidFill>
              </a:rPr>
              <a:t>2]</a:t>
            </a:r>
            <a:endParaRPr lang="en-US" sz="1000" b="0" i="0" dirty="0">
              <a:solidFill>
                <a:srgbClr val="3A3A3A"/>
              </a:solidFill>
              <a:effectLst/>
            </a:endParaRP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459346" y="132588"/>
            <a:ext cx="10515600" cy="1325563"/>
          </a:xfrm>
        </p:spPr>
        <p:txBody>
          <a:bodyPr>
            <a:normAutofit/>
          </a:bodyPr>
          <a:lstStyle/>
          <a:p>
            <a:r>
              <a:rPr lang="en-GB" sz="6000" dirty="0">
                <a:solidFill>
                  <a:schemeClr val="bg1"/>
                </a:solidFill>
              </a:rPr>
              <a:t>Bg. Human potential</a:t>
            </a:r>
            <a:endParaRPr lang="en-GB" sz="4800" dirty="0">
              <a:solidFill>
                <a:schemeClr val="bg1"/>
              </a:solidFill>
            </a:endParaRPr>
          </a:p>
        </p:txBody>
      </p:sp>
      <p:pic>
        <p:nvPicPr>
          <p:cNvPr id="9" name="Picture 8">
            <a:extLst>
              <a:ext uri="{FF2B5EF4-FFF2-40B4-BE49-F238E27FC236}">
                <a16:creationId xmlns:a16="http://schemas.microsoft.com/office/drawing/2014/main" id="{8A86F65D-8CDD-A874-A21A-F81C5D3933C7}"/>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5753"/>
          <a:stretch/>
        </p:blipFill>
        <p:spPr>
          <a:xfrm>
            <a:off x="8521593" y="1383065"/>
            <a:ext cx="3363280" cy="4460704"/>
          </a:xfrm>
          <a:prstGeom prst="rect">
            <a:avLst/>
          </a:prstGeom>
        </p:spPr>
      </p:pic>
      <p:sp>
        <p:nvSpPr>
          <p:cNvPr id="11" name="TextBox 10">
            <a:extLst>
              <a:ext uri="{FF2B5EF4-FFF2-40B4-BE49-F238E27FC236}">
                <a16:creationId xmlns:a16="http://schemas.microsoft.com/office/drawing/2014/main" id="{618F7E51-ECFB-D551-16B7-0F57030DB368}"/>
              </a:ext>
            </a:extLst>
          </p:cNvPr>
          <p:cNvSpPr txBox="1"/>
          <p:nvPr/>
        </p:nvSpPr>
        <p:spPr>
          <a:xfrm>
            <a:off x="8776696" y="5843769"/>
            <a:ext cx="3048000" cy="153888"/>
          </a:xfrm>
          <a:prstGeom prst="rect">
            <a:avLst/>
          </a:prstGeom>
          <a:noFill/>
        </p:spPr>
        <p:txBody>
          <a:bodyPr wrap="square" rtlCol="0">
            <a:spAutoFit/>
          </a:bodyPr>
          <a:lstStyle/>
          <a:p>
            <a:r>
              <a:rPr lang="en-GB" sz="400" dirty="0">
                <a:hlinkClick r:id="rId7" tooltip="https://www.recantodasletras.com.br/pensamentos/7151928"/>
              </a:rPr>
              <a:t>This Photo</a:t>
            </a:r>
            <a:r>
              <a:rPr lang="en-GB" sz="400" dirty="0"/>
              <a:t> by Unknown Author is licensed under </a:t>
            </a:r>
            <a:r>
              <a:rPr lang="en-GB" sz="400" dirty="0">
                <a:hlinkClick r:id="rId8" tooltip="https://creativecommons.org/licenses/by-nc-nd/3.0/"/>
              </a:rPr>
              <a:t>CC BY-NC-ND</a:t>
            </a:r>
            <a:endParaRPr lang="en-GB" sz="400" dirty="0"/>
          </a:p>
        </p:txBody>
      </p:sp>
    </p:spTree>
    <p:extLst>
      <p:ext uri="{BB962C8B-B14F-4D97-AF65-F5344CB8AC3E}">
        <p14:creationId xmlns:p14="http://schemas.microsoft.com/office/powerpoint/2010/main" val="42402216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blue brain with dots and lines&#10;&#10;Description automatically generated">
            <a:extLst>
              <a:ext uri="{FF2B5EF4-FFF2-40B4-BE49-F238E27FC236}">
                <a16:creationId xmlns:a16="http://schemas.microsoft.com/office/drawing/2014/main" id="{124CEA42-8D21-2256-4420-7DA46BE1CC5B}"/>
              </a:ext>
            </a:extLst>
          </p:cNvPr>
          <p:cNvPicPr>
            <a:picLocks noChangeAspect="1"/>
          </p:cNvPicPr>
          <p:nvPr/>
        </p:nvPicPr>
        <p:blipFill rotWithShape="1">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6278"/>
          <a:stretch/>
        </p:blipFill>
        <p:spPr>
          <a:xfrm>
            <a:off x="20" y="1021"/>
            <a:ext cx="12191980" cy="6855958"/>
          </a:xfrm>
          <a:prstGeom prst="rect">
            <a:avLst/>
          </a:prstGeom>
        </p:spPr>
      </p:pic>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236621" y="289287"/>
            <a:ext cx="5249304" cy="1462673"/>
          </a:xfrm>
        </p:spPr>
        <p:txBody>
          <a:bodyPr vert="horz" lIns="91440" tIns="45720" rIns="91440" bIns="45720" rtlCol="0" anchor="ctr">
            <a:normAutofit/>
          </a:bodyPr>
          <a:lstStyle/>
          <a:p>
            <a:r>
              <a:rPr lang="en-US" sz="4800" b="1" kern="1200" dirty="0">
                <a:solidFill>
                  <a:schemeClr val="tx1"/>
                </a:solidFill>
                <a:highlight>
                  <a:srgbClr val="800080"/>
                </a:highlight>
                <a:latin typeface="+mj-lt"/>
                <a:ea typeface="+mj-ea"/>
                <a:cs typeface="+mj-cs"/>
              </a:rPr>
              <a:t>Bg. </a:t>
            </a:r>
            <a:r>
              <a:rPr lang="en-US" sz="3600" kern="1200" dirty="0">
                <a:solidFill>
                  <a:schemeClr val="tx1"/>
                </a:solidFill>
                <a:highlight>
                  <a:srgbClr val="800080"/>
                </a:highlight>
                <a:latin typeface="+mj-lt"/>
                <a:ea typeface="+mj-ea"/>
                <a:cs typeface="+mj-cs"/>
              </a:rPr>
              <a:t>Photons, Biophotons &amp; Bioluminescence </a:t>
            </a:r>
          </a:p>
        </p:txBody>
      </p:sp>
      <p:sp>
        <p:nvSpPr>
          <p:cNvPr id="51" name="Oval 50">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961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4" name="Picture 23" descr="A person with many colored lines around their body&#10;&#10;Description automatically generated with medium confidence">
            <a:extLst>
              <a:ext uri="{FF2B5EF4-FFF2-40B4-BE49-F238E27FC236}">
                <a16:creationId xmlns:a16="http://schemas.microsoft.com/office/drawing/2014/main" id="{15673E96-50EE-8F71-581D-7E14EAC05F68}"/>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990" r="4" b="4"/>
          <a:stretch/>
        </p:blipFill>
        <p:spPr>
          <a:xfrm>
            <a:off x="571420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53" name="Freeform: Shape 52">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5" name="Oval 54">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1428" y="2550745"/>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 person wearing headphones and dancing in a field&#10;&#10;Description automatically generated">
            <a:extLst>
              <a:ext uri="{FF2B5EF4-FFF2-40B4-BE49-F238E27FC236}">
                <a16:creationId xmlns:a16="http://schemas.microsoft.com/office/drawing/2014/main" id="{66BCBF58-2E4B-F11B-6A88-B7BD2086DF21}"/>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9265" r="23984" b="-2"/>
          <a:stretch/>
        </p:blipFill>
        <p:spPr>
          <a:xfrm>
            <a:off x="5886020" y="2715337"/>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18" name="Picture 17" descr="A bright light in the dark&#10;&#10;Description automatically generated">
            <a:extLst>
              <a:ext uri="{FF2B5EF4-FFF2-40B4-BE49-F238E27FC236}">
                <a16:creationId xmlns:a16="http://schemas.microsoft.com/office/drawing/2014/main" id="{84326F94-47AA-AF35-6FD5-10050DF40829}"/>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7877" r="12821" b="2"/>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57" name="Freeform: Shape 56">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3162"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descr="Blue lines and lights on a black background&#10;&#10;Description automatically generated">
            <a:extLst>
              <a:ext uri="{FF2B5EF4-FFF2-40B4-BE49-F238E27FC236}">
                <a16:creationId xmlns:a16="http://schemas.microsoft.com/office/drawing/2014/main" id="{132B23E8-6833-FDEB-0FC9-06214351CFC9}"/>
              </a:ext>
            </a:extLst>
          </p:cNvPr>
          <p:cNvPicPr>
            <a:picLocks noChangeAspect="1"/>
          </p:cNvPicPr>
          <p:nvPr/>
        </p:nvPicPr>
        <p:blipFill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t="15505" r="5" b="6462"/>
          <a:stretch/>
        </p:blipFill>
        <p:spPr>
          <a:xfrm>
            <a:off x="1828840" y="4767658"/>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sp>
        <p:nvSpPr>
          <p:cNvPr id="59" name="Freeform: Shape 58">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Picture 5" descr="A close-up of several lightenings&#10;&#10;Description automatically generated">
            <a:extLst>
              <a:ext uri="{FF2B5EF4-FFF2-40B4-BE49-F238E27FC236}">
                <a16:creationId xmlns:a16="http://schemas.microsoft.com/office/drawing/2014/main" id="{16F523E0-0CA0-BEF6-D85A-2BE69FEB3D46}"/>
              </a:ext>
            </a:extLst>
          </p:cNvPr>
          <p:cNvPicPr>
            <a:picLocks noChangeAspect="1"/>
          </p:cNvPicPr>
          <p:nvPr/>
        </p:nvPicPr>
        <p:blipFill rotWithShape="1">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rcRect l="12723" r="12654" b="-2"/>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
        <p:nvSpPr>
          <p:cNvPr id="19" name="TextBox 18">
            <a:extLst>
              <a:ext uri="{FF2B5EF4-FFF2-40B4-BE49-F238E27FC236}">
                <a16:creationId xmlns:a16="http://schemas.microsoft.com/office/drawing/2014/main" id="{7D4C7441-D4E2-6D34-8B3E-ADD2506EFCEA}"/>
              </a:ext>
            </a:extLst>
          </p:cNvPr>
          <p:cNvSpPr txBox="1"/>
          <p:nvPr/>
        </p:nvSpPr>
        <p:spPr>
          <a:xfrm>
            <a:off x="10005184" y="6870700"/>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0" tooltip="https://www.aetherforce.energy/product-category/radionics/every-advantage-radionic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25" name="TextBox 24">
            <a:extLst>
              <a:ext uri="{FF2B5EF4-FFF2-40B4-BE49-F238E27FC236}">
                <a16:creationId xmlns:a16="http://schemas.microsoft.com/office/drawing/2014/main" id="{3B0284BC-FF35-31AE-7114-67435421D155}"/>
              </a:ext>
            </a:extLst>
          </p:cNvPr>
          <p:cNvSpPr txBox="1"/>
          <p:nvPr/>
        </p:nvSpPr>
        <p:spPr>
          <a:xfrm>
            <a:off x="7805667" y="6870700"/>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0" tooltip="https://www.aetherforce.energy/product-category/radionics/every-advantage-radionic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5" name="TextBox 4">
            <a:extLst>
              <a:ext uri="{FF2B5EF4-FFF2-40B4-BE49-F238E27FC236}">
                <a16:creationId xmlns:a16="http://schemas.microsoft.com/office/drawing/2014/main" id="{FCDFC28B-80DC-CF98-922B-29AC69470FCF}"/>
              </a:ext>
            </a:extLst>
          </p:cNvPr>
          <p:cNvSpPr txBox="1"/>
          <p:nvPr/>
        </p:nvSpPr>
        <p:spPr>
          <a:xfrm>
            <a:off x="9884958" y="6656924"/>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thymindoman.com/is-our-brain-the-source-of-our-life-is-matter-the-source-of-mind-spirit-a-contemplative-mysticism-view/">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9" name="TextBox 8">
            <a:extLst>
              <a:ext uri="{FF2B5EF4-FFF2-40B4-BE49-F238E27FC236}">
                <a16:creationId xmlns:a16="http://schemas.microsoft.com/office/drawing/2014/main" id="{2712A44F-3AB6-F486-B3D2-7D8CC20F0C08}"/>
              </a:ext>
            </a:extLst>
          </p:cNvPr>
          <p:cNvSpPr txBox="1"/>
          <p:nvPr/>
        </p:nvSpPr>
        <p:spPr>
          <a:xfrm>
            <a:off x="814381"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4" tooltip="https://ujvilagtudat.blogspot.com/2016/10/nemet-tudosok-felfedeztek-hogy-feny.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5" name="TextBox 14">
            <a:extLst>
              <a:ext uri="{FF2B5EF4-FFF2-40B4-BE49-F238E27FC236}">
                <a16:creationId xmlns:a16="http://schemas.microsoft.com/office/drawing/2014/main" id="{98390EAE-1368-BC7B-7CC2-CCE0F007420A}"/>
              </a:ext>
            </a:extLst>
          </p:cNvPr>
          <p:cNvSpPr txBox="1"/>
          <p:nvPr/>
        </p:nvSpPr>
        <p:spPr>
          <a:xfrm>
            <a:off x="3286408" y="6870700"/>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www.aetherforce.energy/product-category/psychotronics/every-advantage-radionic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22" name="TextBox 21">
            <a:extLst>
              <a:ext uri="{FF2B5EF4-FFF2-40B4-BE49-F238E27FC236}">
                <a16:creationId xmlns:a16="http://schemas.microsoft.com/office/drawing/2014/main" id="{D081534B-F085-26BF-64F3-67C95EBE547A}"/>
              </a:ext>
            </a:extLst>
          </p:cNvPr>
          <p:cNvSpPr txBox="1"/>
          <p:nvPr/>
        </p:nvSpPr>
        <p:spPr>
          <a:xfrm>
            <a:off x="5485925"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2" tooltip="https://wiki.swarma.org/index.php?title=%E7%BD%91%E7%BB%9C%E4%B8%AD%E5%BF%83%E6%80%A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2" name="TextBox 1">
            <a:extLst>
              <a:ext uri="{FF2B5EF4-FFF2-40B4-BE49-F238E27FC236}">
                <a16:creationId xmlns:a16="http://schemas.microsoft.com/office/drawing/2014/main" id="{C8B588D0-2B81-A22C-13FD-AB8897939365}"/>
              </a:ext>
            </a:extLst>
          </p:cNvPr>
          <p:cNvSpPr txBox="1"/>
          <p:nvPr/>
        </p:nvSpPr>
        <p:spPr>
          <a:xfrm>
            <a:off x="9732672" y="7083455"/>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brownrabbit-nest.blogspot.com/2009/03/physical-basis-for-chinese-acupunctur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122915" y="1689672"/>
            <a:ext cx="5759433" cy="4472924"/>
          </a:xfrm>
          <a:prstGeom prst="rect">
            <a:avLst/>
          </a:prstGeom>
          <a:solidFill>
            <a:schemeClr val="bg1">
              <a:alpha val="80000"/>
            </a:schemeClr>
          </a:solidFill>
        </p:spPr>
        <p:txBody>
          <a:bodyPr vert="horz" lIns="91440" tIns="45720" rIns="91440" bIns="45720" rtlCol="0" anchor="t">
            <a:noAutofit/>
          </a:bodyPr>
          <a:lstStyle/>
          <a:p>
            <a:pPr marL="342900" indent="-228600">
              <a:lnSpc>
                <a:spcPct val="90000"/>
              </a:lnSpc>
              <a:spcAft>
                <a:spcPts val="600"/>
              </a:spcAft>
              <a:buFont typeface="Arial" panose="020B0604020202020204" pitchFamily="34" charset="0"/>
              <a:buChar char="•"/>
            </a:pPr>
            <a:r>
              <a:rPr lang="en-US" sz="1400" dirty="0"/>
              <a:t>“Biophotons are photons (light particles) that are generated within the body, and these can be measured as they emanate from the skin. Similarly, </a:t>
            </a:r>
            <a:r>
              <a:rPr lang="en-US" sz="1400" dirty="0" err="1"/>
              <a:t>bioelectrons</a:t>
            </a:r>
            <a:r>
              <a:rPr lang="en-US" sz="1400" dirty="0"/>
              <a:t> are available from within the body; these are measured in instruments such as electro-photonic imaging.” [</a:t>
            </a:r>
            <a:r>
              <a:rPr lang="en-US" sz="1400" dirty="0">
                <a:hlinkClick r:id="rId18"/>
              </a:rPr>
              <a:t>r</a:t>
            </a:r>
            <a:r>
              <a:rPr lang="en-US" sz="1400" dirty="0"/>
              <a:t>]</a:t>
            </a:r>
          </a:p>
          <a:p>
            <a:pPr marL="342900" indent="-228600">
              <a:lnSpc>
                <a:spcPct val="90000"/>
              </a:lnSpc>
              <a:spcAft>
                <a:spcPts val="600"/>
              </a:spcAft>
              <a:buFont typeface="Arial" panose="020B0604020202020204" pitchFamily="34" charset="0"/>
              <a:buChar char="•"/>
            </a:pPr>
            <a:r>
              <a:rPr lang="en-US" sz="1400" dirty="0"/>
              <a:t>“We found that the human body directly and rhythmically emits light. [</a:t>
            </a:r>
            <a:r>
              <a:rPr lang="en-US" sz="1400" dirty="0">
                <a:hlinkClick r:id="rId19"/>
              </a:rPr>
              <a:t>r</a:t>
            </a:r>
            <a:r>
              <a:rPr lang="en-US" sz="1400" dirty="0"/>
              <a:t>]</a:t>
            </a:r>
          </a:p>
          <a:p>
            <a:pPr marL="342900" indent="-228600">
              <a:lnSpc>
                <a:spcPct val="90000"/>
              </a:lnSpc>
              <a:spcAft>
                <a:spcPts val="600"/>
              </a:spcAft>
              <a:buFont typeface="Arial" panose="020B0604020202020204" pitchFamily="34" charset="0"/>
              <a:buChar char="•"/>
            </a:pPr>
            <a:r>
              <a:rPr lang="en-US" sz="1400" dirty="0"/>
              <a:t>How do you increase photons in your body?. Diaphragm movement (deep breathing) is able to increase the emission of biophotons. [</a:t>
            </a:r>
            <a:r>
              <a:rPr lang="en-US" sz="1400" dirty="0">
                <a:hlinkClick r:id="rId20"/>
              </a:rPr>
              <a:t>r</a:t>
            </a:r>
            <a:r>
              <a:rPr lang="en-US" sz="1400" dirty="0"/>
              <a:t>]</a:t>
            </a:r>
          </a:p>
          <a:p>
            <a:pPr marL="285750" indent="-228600">
              <a:lnSpc>
                <a:spcPct val="90000"/>
              </a:lnSpc>
              <a:spcAft>
                <a:spcPts val="800"/>
              </a:spcAft>
              <a:buFont typeface="Arial" panose="020B0604020202020204" pitchFamily="34" charset="0"/>
              <a:buChar char="•"/>
            </a:pPr>
            <a:r>
              <a:rPr lang="en-US" sz="1400" dirty="0"/>
              <a:t>“Biophotons, are light particles that are generated within the body and are constantly radiated from the body surface. These spontaneous emissions are thought to be associated with metabolic processes” [</a:t>
            </a:r>
            <a:r>
              <a:rPr lang="en-US" sz="1400" dirty="0">
                <a:hlinkClick r:id="rId21"/>
              </a:rPr>
              <a:t>r</a:t>
            </a:r>
            <a:r>
              <a:rPr lang="en-US" sz="1400" dirty="0"/>
              <a:t>]. “Biophotons are photons, bits of light, that are generated spontaneously by most living cells. Research suggests that biophotons are created in the DNA that resides in the mitochondria in your cells.” [</a:t>
            </a:r>
            <a:r>
              <a:rPr lang="en-US" sz="1400" dirty="0">
                <a:hlinkClick r:id="rId22"/>
              </a:rPr>
              <a:t>r</a:t>
            </a:r>
            <a:r>
              <a:rPr lang="en-US" sz="1400" dirty="0"/>
              <a:t>]</a:t>
            </a:r>
          </a:p>
          <a:p>
            <a:pPr marL="285750" indent="-228600">
              <a:lnSpc>
                <a:spcPct val="90000"/>
              </a:lnSpc>
              <a:spcAft>
                <a:spcPts val="800"/>
              </a:spcAft>
              <a:buFont typeface="Arial" panose="020B0604020202020204" pitchFamily="34" charset="0"/>
              <a:buChar char="•"/>
            </a:pPr>
            <a:r>
              <a:rPr lang="en-US" sz="1400" dirty="0"/>
              <a:t>“life creates the Force and makes it grow. Individuals' Force potential depends on their levels of midi-</a:t>
            </a:r>
            <a:r>
              <a:rPr lang="en-US" sz="1400" dirty="0" err="1"/>
              <a:t>chlorians</a:t>
            </a:r>
            <a:r>
              <a:rPr lang="en-US" sz="1400" dirty="0"/>
              <a:t>, … within living cells. The Jedi believed </a:t>
            </a:r>
            <a:r>
              <a:rPr lang="en-US" sz="1400" dirty="0" err="1"/>
              <a:t>midichlorians</a:t>
            </a:r>
            <a:r>
              <a:rPr lang="en-US" sz="1400" dirty="0"/>
              <a:t> communicated the will of the Force, which could be understood through meditation. [</a:t>
            </a:r>
            <a:r>
              <a:rPr lang="en-US" sz="1400" dirty="0">
                <a:hlinkClick r:id="rId23"/>
              </a:rPr>
              <a:t>r</a:t>
            </a:r>
            <a:r>
              <a:rPr lang="en-US" sz="1400" dirty="0"/>
              <a:t>] </a:t>
            </a:r>
            <a:r>
              <a:rPr lang="en-US" sz="1600" dirty="0"/>
              <a:t>;-)</a:t>
            </a:r>
          </a:p>
          <a:p>
            <a:pPr marL="342900" indent="-228600">
              <a:lnSpc>
                <a:spcPct val="90000"/>
              </a:lnSpc>
              <a:spcAft>
                <a:spcPts val="600"/>
              </a:spcAft>
              <a:buFont typeface="Arial" panose="020B0604020202020204" pitchFamily="34" charset="0"/>
              <a:buChar char="•"/>
            </a:pPr>
            <a:r>
              <a:rPr lang="en-US" sz="1400" dirty="0"/>
              <a:t>Humans Glow via Bioluminescence occurs,  a chemical reaction that produces light energy within an organism's body. [</a:t>
            </a:r>
            <a:r>
              <a:rPr lang="en-US" sz="1400" dirty="0">
                <a:hlinkClick r:id="rId24"/>
              </a:rPr>
              <a:t>r</a:t>
            </a:r>
            <a:r>
              <a:rPr lang="en-US" sz="1400" dirty="0"/>
              <a:t>, 2016]</a:t>
            </a:r>
          </a:p>
          <a:p>
            <a:pPr marL="342900" indent="-228600">
              <a:lnSpc>
                <a:spcPct val="90000"/>
              </a:lnSpc>
              <a:spcAft>
                <a:spcPts val="600"/>
              </a:spcAft>
              <a:buFont typeface="Arial" panose="020B0604020202020204" pitchFamily="34" charset="0"/>
              <a:buChar char="•"/>
            </a:pPr>
            <a:endParaRPr lang="en-US" sz="1400" dirty="0">
              <a:effectLst/>
              <a:highlight>
                <a:srgbClr val="FFFF00"/>
              </a:highlight>
            </a:endParaRPr>
          </a:p>
        </p:txBody>
      </p:sp>
    </p:spTree>
    <p:extLst>
      <p:ext uri="{BB962C8B-B14F-4D97-AF65-F5344CB8AC3E}">
        <p14:creationId xmlns:p14="http://schemas.microsoft.com/office/powerpoint/2010/main" val="2564388868"/>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102241" y="1642393"/>
            <a:ext cx="8316623" cy="517064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rPr>
              <a:t>Awareness of this technology is covered in this L4/Yr1 module. If you wanted to work with it, you could do so for a L5 or L6 project. Here are some ways to get started. Take 5mins to look at </a:t>
            </a:r>
            <a:r>
              <a:rPr kumimoji="0" lang="en-US" sz="2400" b="0" i="0" u="none" strike="noStrike" kern="1200" cap="none" spc="0" normalizeH="0" baseline="0" noProof="0" dirty="0" err="1">
                <a:ln>
                  <a:noFill/>
                </a:ln>
                <a:solidFill>
                  <a:srgbClr val="232323"/>
                </a:solidFill>
                <a:effectLst/>
                <a:uLnTx/>
                <a:uFillTx/>
                <a:latin typeface="Calibri" panose="020F0502020204030204"/>
                <a:ea typeface="DengXian" panose="02010600030101010101" pitchFamily="2" charset="-122"/>
                <a:cs typeface="+mn-cs"/>
              </a:rPr>
              <a:t>thes</a:t>
            </a:r>
            <a:r>
              <a:rPr kumimoji="0" lang="en-US" sz="2400" b="0"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rPr>
              <a:t>e sources: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err="1">
                <a:ln>
                  <a:noFill/>
                </a:ln>
                <a:solidFill>
                  <a:prstClr val="black"/>
                </a:solidFill>
                <a:effectLst/>
                <a:highlight>
                  <a:srgbClr val="FFFF00"/>
                </a:highlight>
                <a:uLnTx/>
                <a:uFillTx/>
                <a:latin typeface="Calibri" panose="020F0502020204030204"/>
                <a:ea typeface="+mn-ea"/>
                <a:cs typeface="+mn-cs"/>
              </a:rPr>
              <a:t>Linkedin</a:t>
            </a:r>
            <a:r>
              <a:rPr kumimoji="0" lang="en-GB" sz="20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Learning (free):</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Quantum Computing: Online Courses</a:t>
            </a:r>
            <a:endParaRPr kumimoji="0" lang="en-GB" sz="2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The Linux foundation:</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Free Certified Training course -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Fundamentals of Quantum Computing</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Udemy.com:</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Quantum Computing courses</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Using python and </a:t>
            </a:r>
            <a:r>
              <a:rPr kumimoji="0" lang="en-GB" sz="1600" b="0" i="0" u="none" strike="noStrike" kern="1200" cap="none" spc="0" normalizeH="0" baseline="0" noProof="0" dirty="0" err="1">
                <a:ln>
                  <a:noFill/>
                </a:ln>
                <a:solidFill>
                  <a:prstClr val="black"/>
                </a:solidFill>
                <a:effectLst/>
                <a:uLnTx/>
                <a:uFillTx/>
                <a:latin typeface="Calibri" panose="020F0502020204030204"/>
                <a:ea typeface="+mn-ea"/>
                <a:cs typeface="+mn-cs"/>
              </a:rPr>
              <a:t>Qiskit</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(Quantum Information Software Kit),  an open-source software development kit (SDK) for working with quantum Computers. Created </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by IBM to allow software development for their Cloud Quantum computing service.</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Get started with </a:t>
            </a:r>
            <a:r>
              <a:rPr kumimoji="0" lang="en-US" sz="1600" b="0" i="0" u="none" strike="noStrike" kern="1200" cap="none" spc="0" normalizeH="0" baseline="0" noProof="0" dirty="0" err="1">
                <a:ln>
                  <a:noFill/>
                </a:ln>
                <a:solidFill>
                  <a:prstClr val="black"/>
                </a:solidFill>
                <a:effectLst/>
                <a:uLnTx/>
                <a:uFillTx/>
                <a:latin typeface="Calibri" panose="020F0502020204030204"/>
                <a:ea typeface="+mn-ea"/>
                <a:cs typeface="+mn-cs"/>
              </a:rPr>
              <a:t>Qiskit</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view tutorials here: </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IBM </a:t>
            </a:r>
            <a:r>
              <a:rPr kumimoji="0" lang="en-GB" sz="16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6"/>
              </a:rPr>
              <a:t>Qiskit</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IT" sz="20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IBM:</a:t>
            </a:r>
            <a:r>
              <a:rPr kumimoji="0" lang="it-IT"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it-IT" sz="2000" b="0" i="0" u="none" strike="noStrike" kern="1200" cap="none" spc="0" normalizeH="0" baseline="0" noProof="0" dirty="0">
                <a:ln>
                  <a:noFill/>
                </a:ln>
                <a:solidFill>
                  <a:prstClr val="black"/>
                </a:solidFill>
                <a:effectLst/>
                <a:uLnTx/>
                <a:uFillTx/>
                <a:latin typeface="Calibri" panose="020F0502020204030204"/>
                <a:ea typeface="+mn-ea"/>
                <a:cs typeface="+mn-cs"/>
              </a:rPr>
              <a:t>You can register to code on IBM’s Quantum Computers. Click here to access IBM’s Cloud-based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hlinkClick r:id="rId7"/>
              </a:rPr>
              <a:t>Quantum Platform</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t>
            </a:r>
            <a:endPar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Google:</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For Google’s f</a:t>
            </a:r>
            <a:r>
              <a:rPr kumimoji="0" lang="en-GB" sz="2000" b="0" i="0" u="none" strike="noStrike" kern="1200" cap="none" spc="0" normalizeH="0" baseline="0" noProof="0" dirty="0" err="1">
                <a:ln>
                  <a:noFill/>
                </a:ln>
                <a:solidFill>
                  <a:prstClr val="black"/>
                </a:solidFill>
                <a:effectLst/>
                <a:uLnTx/>
                <a:uFillTx/>
                <a:latin typeface="Calibri" panose="020F0502020204030204"/>
                <a:ea typeface="+mn-ea"/>
                <a:cs typeface="+mn-cs"/>
              </a:rPr>
              <a:t>ree</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tools, resources, repositories, groups &amp; meetings on Quantum Tech, visit: </a:t>
            </a:r>
            <a:r>
              <a:rPr kumimoji="0" lang="en-GB" sz="2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hlinkClick r:id="rId8"/>
              </a:rPr>
              <a:t>Google Quantum AI</a:t>
            </a:r>
            <a:r>
              <a:rPr kumimoji="0" lang="en-GB" sz="2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t>
            </a:r>
            <a:endParaRPr kumimoji="0" lang="en-US" sz="2000" b="0" i="0" u="none" strike="noStrike" kern="1200" cap="none" spc="0" normalizeH="0" baseline="0" noProof="0" dirty="0">
              <a:ln>
                <a:noFill/>
              </a:ln>
              <a:solidFill>
                <a:srgbClr val="232323"/>
              </a:solidFill>
              <a:effectLst/>
              <a:highlight>
                <a:srgbClr val="FFFF00"/>
              </a:highlight>
              <a:uLnTx/>
              <a:uFillTx/>
              <a:latin typeface="Calibri" panose="020F0502020204030204"/>
              <a:ea typeface="DengXian" panose="02010600030101010101" pitchFamily="2" charset="-122"/>
              <a:cs typeface="+mn-cs"/>
            </a:endParaRP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321033" y="129971"/>
            <a:ext cx="10515600" cy="1325563"/>
          </a:xfrm>
        </p:spPr>
        <p:txBody>
          <a:bodyPr/>
          <a:lstStyle/>
          <a:p>
            <a:r>
              <a:rPr lang="en-US" b="1" dirty="0">
                <a:solidFill>
                  <a:schemeClr val="bg1"/>
                </a:solidFill>
              </a:rPr>
              <a:t>Activity:  How to get started with Quantum Computing</a:t>
            </a:r>
            <a:endParaRPr lang="en-GB" b="1" dirty="0">
              <a:solidFill>
                <a:schemeClr val="bg1"/>
              </a:solidFill>
            </a:endParaRPr>
          </a:p>
        </p:txBody>
      </p:sp>
      <p:pic>
        <p:nvPicPr>
          <p:cNvPr id="3" name="Picture 2" descr="A large machine with many tubes&#10;&#10;Description automatically generated with medium confidence">
            <a:extLst>
              <a:ext uri="{FF2B5EF4-FFF2-40B4-BE49-F238E27FC236}">
                <a16:creationId xmlns:a16="http://schemas.microsoft.com/office/drawing/2014/main" id="{DAD4B182-5AA8-746B-FEB0-D9C9AAF246B0}"/>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b="3563"/>
          <a:stretch/>
        </p:blipFill>
        <p:spPr>
          <a:xfrm>
            <a:off x="8521104" y="1232504"/>
            <a:ext cx="3617354" cy="5625496"/>
          </a:xfrm>
          <a:prstGeom prst="rect">
            <a:avLst/>
          </a:prstGeom>
        </p:spPr>
      </p:pic>
      <p:sp>
        <p:nvSpPr>
          <p:cNvPr id="5" name="TextBox 4">
            <a:extLst>
              <a:ext uri="{FF2B5EF4-FFF2-40B4-BE49-F238E27FC236}">
                <a16:creationId xmlns:a16="http://schemas.microsoft.com/office/drawing/2014/main" id="{2A460948-63CE-0F1E-8348-49D68ADB3BC1}"/>
              </a:ext>
            </a:extLst>
          </p:cNvPr>
          <p:cNvSpPr txBox="1"/>
          <p:nvPr/>
        </p:nvSpPr>
        <p:spPr>
          <a:xfrm>
            <a:off x="9084321" y="6635696"/>
            <a:ext cx="2315529" cy="18466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10" tooltip="https://www.flickr.com/photos/criminalintent/39660636671/in/photostream/"/>
              </a:rPr>
              <a:t>This Photo</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11" tooltip="https://creativecommons.org/licenses/by-sa/3.0/"/>
              </a:rPr>
              <a:t>CC BY-SA</a:t>
            </a:r>
            <a:endPar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19984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15288</TotalTime>
  <Words>4289</Words>
  <Application>Microsoft Office PowerPoint</Application>
  <PresentationFormat>Widescreen</PresentationFormat>
  <Paragraphs>254</Paragraphs>
  <Slides>28</Slides>
  <Notes>20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28</vt:i4>
      </vt:variant>
    </vt:vector>
  </HeadingPairs>
  <TitlesOfParts>
    <vt:vector size="38" baseType="lpstr">
      <vt:lpstr>DengXian</vt:lpstr>
      <vt:lpstr>ReithSerif</vt:lpstr>
      <vt:lpstr>Arial</vt:lpstr>
      <vt:lpstr>Calibri</vt:lpstr>
      <vt:lpstr>Calibri Light</vt:lpstr>
      <vt:lpstr>Segoe UI</vt:lpstr>
      <vt:lpstr>Symbol</vt:lpstr>
      <vt:lpstr>Times New Roman</vt:lpstr>
      <vt:lpstr>Ubuntu</vt:lpstr>
      <vt:lpstr>Office Theme</vt:lpstr>
      <vt:lpstr>Quantum Computers</vt:lpstr>
      <vt:lpstr>Quantum Computers </vt:lpstr>
      <vt:lpstr>PowerPoint Presentation</vt:lpstr>
      <vt:lpstr>PowerPoint Presentation</vt:lpstr>
      <vt:lpstr>PowerPoint Presentation</vt:lpstr>
      <vt:lpstr>PowerPoint Presentation</vt:lpstr>
      <vt:lpstr>PowerPoint Presentation</vt:lpstr>
      <vt:lpstr>Bg. Video: Supercomputers vs Quantum Computers</vt:lpstr>
      <vt:lpstr>Bg. Article by Redhat.com:  System administration &amp; Quantum computers</vt:lpstr>
      <vt:lpstr>Bg. Quantum Computer History:</vt:lpstr>
      <vt:lpstr>Bg. Quantum Computing:   Michio Kaku &amp; Google’s Willow Chip</vt:lpstr>
      <vt:lpstr>Bg. Overview: Quantum Computing </vt:lpstr>
      <vt:lpstr>Riverlane’s ‘Deltaflow OS’:  Quantum Computer Operating System</vt:lpstr>
      <vt:lpstr>Bg. Riverlane’s YouTube Channel</vt:lpstr>
      <vt:lpstr>Bg. Company:    D-Wave Quantum Systems Inc. </vt:lpstr>
      <vt:lpstr>Bg. 2025: Quantum Computer in a laptop</vt:lpstr>
      <vt:lpstr>Bg. 2025: Quantum internet</vt:lpstr>
      <vt:lpstr>2025: First-ever silicon-based Quantum computer brings Quantum Computers to the masses</vt:lpstr>
      <vt:lpstr>PowerPoint Presentation</vt:lpstr>
      <vt:lpstr>AI, Quantum Computing &amp; YOU!</vt:lpstr>
      <vt:lpstr>Bg. Benefits of AI &amp; Quantum Computers</vt:lpstr>
      <vt:lpstr>Play: Next Gen. OS: AI &amp; Quantum Computing </vt:lpstr>
      <vt:lpstr>Bg. NQCC: National Quantum Computing Centre</vt:lpstr>
      <vt:lpstr>Computers v’s Human brain</vt:lpstr>
      <vt:lpstr>The World’s most powerful Computer</vt:lpstr>
      <vt:lpstr>Bg. Human potential</vt:lpstr>
      <vt:lpstr>Bg. Photons, Biophotons &amp; Bioluminescence </vt:lpstr>
      <vt:lpstr>Activity:  How to get started with Quantum Computing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Architecture &amp;  Operating Systems</dc:title>
  <dc:creator>James Williams</dc:creator>
  <cp:lastModifiedBy>James Williams</cp:lastModifiedBy>
  <cp:revision>108</cp:revision>
  <dcterms:created xsi:type="dcterms:W3CDTF">2021-01-22T17:10:31Z</dcterms:created>
  <dcterms:modified xsi:type="dcterms:W3CDTF">2026-02-02T12:49:36Z</dcterms:modified>
</cp:coreProperties>
</file>