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2" r:id="rId7"/>
    <p:sldId id="263" r:id="rId8"/>
    <p:sldId id="264" r:id="rId9"/>
    <p:sldId id="265" r:id="rId10"/>
    <p:sldId id="26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23" d="100"/>
          <a:sy n="123" d="100"/>
        </p:scale>
        <p:origin x="114"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F5113-D729-4B13-859B-99BC2327B43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B63DC26-F411-48A3-BA2A-5D032939C4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0EDB886-61FB-47BC-9A6E-DBE264BBB164}"/>
              </a:ext>
            </a:extLst>
          </p:cNvPr>
          <p:cNvSpPr>
            <a:spLocks noGrp="1"/>
          </p:cNvSpPr>
          <p:nvPr>
            <p:ph type="dt" sz="half" idx="10"/>
          </p:nvPr>
        </p:nvSpPr>
        <p:spPr/>
        <p:txBody>
          <a:bodyPr/>
          <a:lstStyle/>
          <a:p>
            <a:fld id="{066B7881-3B9A-4FC2-BEC4-0ACB748CCC78}" type="datetimeFigureOut">
              <a:rPr lang="en-GB" smtClean="0"/>
              <a:t>26/02/2022</a:t>
            </a:fld>
            <a:endParaRPr lang="en-GB"/>
          </a:p>
        </p:txBody>
      </p:sp>
      <p:sp>
        <p:nvSpPr>
          <p:cNvPr id="5" name="Footer Placeholder 4">
            <a:extLst>
              <a:ext uri="{FF2B5EF4-FFF2-40B4-BE49-F238E27FC236}">
                <a16:creationId xmlns:a16="http://schemas.microsoft.com/office/drawing/2014/main" id="{529B2817-F5B2-45AF-B1D9-62172C6F02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DF02A9-1EE5-455D-90FF-CE115F1BB29A}"/>
              </a:ext>
            </a:extLst>
          </p:cNvPr>
          <p:cNvSpPr>
            <a:spLocks noGrp="1"/>
          </p:cNvSpPr>
          <p:nvPr>
            <p:ph type="sldNum" sz="quarter" idx="12"/>
          </p:nvPr>
        </p:nvSpPr>
        <p:spPr/>
        <p:txBody>
          <a:bodyPr/>
          <a:lstStyle/>
          <a:p>
            <a:fld id="{6A17113E-F145-495E-92B7-1E87C1B239FC}" type="slidenum">
              <a:rPr lang="en-GB" smtClean="0"/>
              <a:t>‹#›</a:t>
            </a:fld>
            <a:endParaRPr lang="en-GB"/>
          </a:p>
        </p:txBody>
      </p:sp>
    </p:spTree>
    <p:extLst>
      <p:ext uri="{BB962C8B-B14F-4D97-AF65-F5344CB8AC3E}">
        <p14:creationId xmlns:p14="http://schemas.microsoft.com/office/powerpoint/2010/main" val="268542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E6F91-464E-4108-9347-0B251166B7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E5BA6C-E62E-4582-A916-6C41CA96B03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EDE65E-680F-45DA-9F04-ABF44A3E1D26}"/>
              </a:ext>
            </a:extLst>
          </p:cNvPr>
          <p:cNvSpPr>
            <a:spLocks noGrp="1"/>
          </p:cNvSpPr>
          <p:nvPr>
            <p:ph type="dt" sz="half" idx="10"/>
          </p:nvPr>
        </p:nvSpPr>
        <p:spPr/>
        <p:txBody>
          <a:bodyPr/>
          <a:lstStyle/>
          <a:p>
            <a:fld id="{066B7881-3B9A-4FC2-BEC4-0ACB748CCC78}" type="datetimeFigureOut">
              <a:rPr lang="en-GB" smtClean="0"/>
              <a:t>26/02/2022</a:t>
            </a:fld>
            <a:endParaRPr lang="en-GB"/>
          </a:p>
        </p:txBody>
      </p:sp>
      <p:sp>
        <p:nvSpPr>
          <p:cNvPr id="5" name="Footer Placeholder 4">
            <a:extLst>
              <a:ext uri="{FF2B5EF4-FFF2-40B4-BE49-F238E27FC236}">
                <a16:creationId xmlns:a16="http://schemas.microsoft.com/office/drawing/2014/main" id="{D7AA0E76-7565-4217-BA7D-FDB9FE7C8F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7061F7-389B-4188-99D9-58D2F1179CC4}"/>
              </a:ext>
            </a:extLst>
          </p:cNvPr>
          <p:cNvSpPr>
            <a:spLocks noGrp="1"/>
          </p:cNvSpPr>
          <p:nvPr>
            <p:ph type="sldNum" sz="quarter" idx="12"/>
          </p:nvPr>
        </p:nvSpPr>
        <p:spPr/>
        <p:txBody>
          <a:bodyPr/>
          <a:lstStyle/>
          <a:p>
            <a:fld id="{6A17113E-F145-495E-92B7-1E87C1B239FC}" type="slidenum">
              <a:rPr lang="en-GB" smtClean="0"/>
              <a:t>‹#›</a:t>
            </a:fld>
            <a:endParaRPr lang="en-GB"/>
          </a:p>
        </p:txBody>
      </p:sp>
    </p:spTree>
    <p:extLst>
      <p:ext uri="{BB962C8B-B14F-4D97-AF65-F5344CB8AC3E}">
        <p14:creationId xmlns:p14="http://schemas.microsoft.com/office/powerpoint/2010/main" val="2720413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2AAA7-7337-4FC5-A200-08AF5A80448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41FE01-ACAF-48A0-8B48-52E67252069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6AA4364-30B8-4B71-86B4-1CA9407B68A7}"/>
              </a:ext>
            </a:extLst>
          </p:cNvPr>
          <p:cNvSpPr>
            <a:spLocks noGrp="1"/>
          </p:cNvSpPr>
          <p:nvPr>
            <p:ph type="dt" sz="half" idx="10"/>
          </p:nvPr>
        </p:nvSpPr>
        <p:spPr/>
        <p:txBody>
          <a:bodyPr/>
          <a:lstStyle/>
          <a:p>
            <a:fld id="{066B7881-3B9A-4FC2-BEC4-0ACB748CCC78}" type="datetimeFigureOut">
              <a:rPr lang="en-GB" smtClean="0"/>
              <a:t>26/02/2022</a:t>
            </a:fld>
            <a:endParaRPr lang="en-GB"/>
          </a:p>
        </p:txBody>
      </p:sp>
      <p:sp>
        <p:nvSpPr>
          <p:cNvPr id="5" name="Footer Placeholder 4">
            <a:extLst>
              <a:ext uri="{FF2B5EF4-FFF2-40B4-BE49-F238E27FC236}">
                <a16:creationId xmlns:a16="http://schemas.microsoft.com/office/drawing/2014/main" id="{1B4C9006-BCC4-48E6-8C80-20DF4A8D5B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EB2585-B7DF-454D-8C2C-8501B8FAFCDA}"/>
              </a:ext>
            </a:extLst>
          </p:cNvPr>
          <p:cNvSpPr>
            <a:spLocks noGrp="1"/>
          </p:cNvSpPr>
          <p:nvPr>
            <p:ph type="sldNum" sz="quarter" idx="12"/>
          </p:nvPr>
        </p:nvSpPr>
        <p:spPr/>
        <p:txBody>
          <a:bodyPr/>
          <a:lstStyle/>
          <a:p>
            <a:fld id="{6A17113E-F145-495E-92B7-1E87C1B239FC}" type="slidenum">
              <a:rPr lang="en-GB" smtClean="0"/>
              <a:t>‹#›</a:t>
            </a:fld>
            <a:endParaRPr lang="en-GB"/>
          </a:p>
        </p:txBody>
      </p:sp>
    </p:spTree>
    <p:extLst>
      <p:ext uri="{BB962C8B-B14F-4D97-AF65-F5344CB8AC3E}">
        <p14:creationId xmlns:p14="http://schemas.microsoft.com/office/powerpoint/2010/main" val="230792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4D7D8-0CC7-43D2-83BA-809A2B4873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143879-71E7-4180-A43A-DD1FACC4C64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240700A-E2DC-481D-90D0-ADF7F435C1D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661655-CD0E-440A-A748-1FF4EA768DD7}"/>
              </a:ext>
            </a:extLst>
          </p:cNvPr>
          <p:cNvSpPr>
            <a:spLocks noGrp="1"/>
          </p:cNvSpPr>
          <p:nvPr>
            <p:ph type="dt" sz="half" idx="10"/>
          </p:nvPr>
        </p:nvSpPr>
        <p:spPr/>
        <p:txBody>
          <a:bodyPr/>
          <a:lstStyle/>
          <a:p>
            <a:fld id="{066B7881-3B9A-4FC2-BEC4-0ACB748CCC78}" type="datetimeFigureOut">
              <a:rPr lang="en-GB" smtClean="0"/>
              <a:t>26/02/2022</a:t>
            </a:fld>
            <a:endParaRPr lang="en-GB"/>
          </a:p>
        </p:txBody>
      </p:sp>
      <p:sp>
        <p:nvSpPr>
          <p:cNvPr id="6" name="Footer Placeholder 5">
            <a:extLst>
              <a:ext uri="{FF2B5EF4-FFF2-40B4-BE49-F238E27FC236}">
                <a16:creationId xmlns:a16="http://schemas.microsoft.com/office/drawing/2014/main" id="{D6C2493B-FE15-4607-BB05-C81F44D525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69CE55-4734-436B-9832-271593772AD8}"/>
              </a:ext>
            </a:extLst>
          </p:cNvPr>
          <p:cNvSpPr>
            <a:spLocks noGrp="1"/>
          </p:cNvSpPr>
          <p:nvPr>
            <p:ph type="sldNum" sz="quarter" idx="12"/>
          </p:nvPr>
        </p:nvSpPr>
        <p:spPr/>
        <p:txBody>
          <a:bodyPr/>
          <a:lstStyle/>
          <a:p>
            <a:fld id="{6A17113E-F145-495E-92B7-1E87C1B239FC}" type="slidenum">
              <a:rPr lang="en-GB" smtClean="0"/>
              <a:t>‹#›</a:t>
            </a:fld>
            <a:endParaRPr lang="en-GB"/>
          </a:p>
        </p:txBody>
      </p:sp>
    </p:spTree>
    <p:extLst>
      <p:ext uri="{BB962C8B-B14F-4D97-AF65-F5344CB8AC3E}">
        <p14:creationId xmlns:p14="http://schemas.microsoft.com/office/powerpoint/2010/main" val="3985636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E5518-F913-45F7-A899-5365AE7A009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C870FF-9F4B-4897-8EB0-4ED7012F7E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513D93B-15CB-4B3C-9F1E-EB809EA850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6B41ED8-9D25-4A8A-B1D2-4F3158897D2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81A70F5-9F60-4202-812E-68B2E222F1D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966F571-C85B-4A4D-B792-81820A5233DA}"/>
              </a:ext>
            </a:extLst>
          </p:cNvPr>
          <p:cNvSpPr>
            <a:spLocks noGrp="1"/>
          </p:cNvSpPr>
          <p:nvPr>
            <p:ph type="dt" sz="half" idx="10"/>
          </p:nvPr>
        </p:nvSpPr>
        <p:spPr/>
        <p:txBody>
          <a:bodyPr/>
          <a:lstStyle/>
          <a:p>
            <a:fld id="{066B7881-3B9A-4FC2-BEC4-0ACB748CCC78}" type="datetimeFigureOut">
              <a:rPr lang="en-GB" smtClean="0"/>
              <a:t>26/02/2022</a:t>
            </a:fld>
            <a:endParaRPr lang="en-GB"/>
          </a:p>
        </p:txBody>
      </p:sp>
      <p:sp>
        <p:nvSpPr>
          <p:cNvPr id="8" name="Footer Placeholder 7">
            <a:extLst>
              <a:ext uri="{FF2B5EF4-FFF2-40B4-BE49-F238E27FC236}">
                <a16:creationId xmlns:a16="http://schemas.microsoft.com/office/drawing/2014/main" id="{33709C71-6319-4457-A738-7882E21EA7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8B93DC1-8DA2-4435-A08E-1E1CFD8CE9EF}"/>
              </a:ext>
            </a:extLst>
          </p:cNvPr>
          <p:cNvSpPr>
            <a:spLocks noGrp="1"/>
          </p:cNvSpPr>
          <p:nvPr>
            <p:ph type="sldNum" sz="quarter" idx="12"/>
          </p:nvPr>
        </p:nvSpPr>
        <p:spPr/>
        <p:txBody>
          <a:bodyPr/>
          <a:lstStyle/>
          <a:p>
            <a:fld id="{6A17113E-F145-495E-92B7-1E87C1B239FC}" type="slidenum">
              <a:rPr lang="en-GB" smtClean="0"/>
              <a:t>‹#›</a:t>
            </a:fld>
            <a:endParaRPr lang="en-GB"/>
          </a:p>
        </p:txBody>
      </p:sp>
    </p:spTree>
    <p:extLst>
      <p:ext uri="{BB962C8B-B14F-4D97-AF65-F5344CB8AC3E}">
        <p14:creationId xmlns:p14="http://schemas.microsoft.com/office/powerpoint/2010/main" val="2478751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656C5-3D8E-4405-9FFA-F59EB0D2CE8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9514258-3972-416A-9882-E152AA57745F}"/>
              </a:ext>
            </a:extLst>
          </p:cNvPr>
          <p:cNvSpPr>
            <a:spLocks noGrp="1"/>
          </p:cNvSpPr>
          <p:nvPr>
            <p:ph type="dt" sz="half" idx="10"/>
          </p:nvPr>
        </p:nvSpPr>
        <p:spPr/>
        <p:txBody>
          <a:bodyPr/>
          <a:lstStyle/>
          <a:p>
            <a:fld id="{066B7881-3B9A-4FC2-BEC4-0ACB748CCC78}" type="datetimeFigureOut">
              <a:rPr lang="en-GB" smtClean="0"/>
              <a:t>26/02/2022</a:t>
            </a:fld>
            <a:endParaRPr lang="en-GB"/>
          </a:p>
        </p:txBody>
      </p:sp>
      <p:sp>
        <p:nvSpPr>
          <p:cNvPr id="4" name="Footer Placeholder 3">
            <a:extLst>
              <a:ext uri="{FF2B5EF4-FFF2-40B4-BE49-F238E27FC236}">
                <a16:creationId xmlns:a16="http://schemas.microsoft.com/office/drawing/2014/main" id="{6920F527-F389-4B38-8F18-F83165BBF10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B0F17BE-BF24-45A9-9942-6E6DB1C92155}"/>
              </a:ext>
            </a:extLst>
          </p:cNvPr>
          <p:cNvSpPr>
            <a:spLocks noGrp="1"/>
          </p:cNvSpPr>
          <p:nvPr>
            <p:ph type="sldNum" sz="quarter" idx="12"/>
          </p:nvPr>
        </p:nvSpPr>
        <p:spPr/>
        <p:txBody>
          <a:bodyPr/>
          <a:lstStyle/>
          <a:p>
            <a:fld id="{6A17113E-F145-495E-92B7-1E87C1B239FC}" type="slidenum">
              <a:rPr lang="en-GB" smtClean="0"/>
              <a:t>‹#›</a:t>
            </a:fld>
            <a:endParaRPr lang="en-GB"/>
          </a:p>
        </p:txBody>
      </p:sp>
    </p:spTree>
    <p:extLst>
      <p:ext uri="{BB962C8B-B14F-4D97-AF65-F5344CB8AC3E}">
        <p14:creationId xmlns:p14="http://schemas.microsoft.com/office/powerpoint/2010/main" val="5052492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3B248-40AA-4F10-82A7-DE2B1B99327C}"/>
              </a:ext>
            </a:extLst>
          </p:cNvPr>
          <p:cNvSpPr>
            <a:spLocks noGrp="1"/>
          </p:cNvSpPr>
          <p:nvPr>
            <p:ph type="dt" sz="half" idx="10"/>
          </p:nvPr>
        </p:nvSpPr>
        <p:spPr/>
        <p:txBody>
          <a:bodyPr/>
          <a:lstStyle/>
          <a:p>
            <a:fld id="{066B7881-3B9A-4FC2-BEC4-0ACB748CCC78}" type="datetimeFigureOut">
              <a:rPr lang="en-GB" smtClean="0"/>
              <a:t>26/02/2022</a:t>
            </a:fld>
            <a:endParaRPr lang="en-GB"/>
          </a:p>
        </p:txBody>
      </p:sp>
      <p:sp>
        <p:nvSpPr>
          <p:cNvPr id="3" name="Footer Placeholder 2">
            <a:extLst>
              <a:ext uri="{FF2B5EF4-FFF2-40B4-BE49-F238E27FC236}">
                <a16:creationId xmlns:a16="http://schemas.microsoft.com/office/drawing/2014/main" id="{187586F8-3B0A-4F68-8F18-040EBE82D5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3032D95-B660-4ED9-904E-BBCC9A39B8F3}"/>
              </a:ext>
            </a:extLst>
          </p:cNvPr>
          <p:cNvSpPr>
            <a:spLocks noGrp="1"/>
          </p:cNvSpPr>
          <p:nvPr>
            <p:ph type="sldNum" sz="quarter" idx="12"/>
          </p:nvPr>
        </p:nvSpPr>
        <p:spPr/>
        <p:txBody>
          <a:bodyPr/>
          <a:lstStyle/>
          <a:p>
            <a:fld id="{6A17113E-F145-495E-92B7-1E87C1B239FC}" type="slidenum">
              <a:rPr lang="en-GB" smtClean="0"/>
              <a:t>‹#›</a:t>
            </a:fld>
            <a:endParaRPr lang="en-GB"/>
          </a:p>
        </p:txBody>
      </p:sp>
    </p:spTree>
    <p:extLst>
      <p:ext uri="{BB962C8B-B14F-4D97-AF65-F5344CB8AC3E}">
        <p14:creationId xmlns:p14="http://schemas.microsoft.com/office/powerpoint/2010/main" val="1091800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F20B1-F671-4683-96D3-FF33E07961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108EE97-3ECE-40D0-B984-CE1094169F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F5D420D-6C9A-4872-BC93-B575B9E26C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6DF394-233B-4850-97A4-7E1185854466}"/>
              </a:ext>
            </a:extLst>
          </p:cNvPr>
          <p:cNvSpPr>
            <a:spLocks noGrp="1"/>
          </p:cNvSpPr>
          <p:nvPr>
            <p:ph type="dt" sz="half" idx="10"/>
          </p:nvPr>
        </p:nvSpPr>
        <p:spPr/>
        <p:txBody>
          <a:bodyPr/>
          <a:lstStyle/>
          <a:p>
            <a:fld id="{066B7881-3B9A-4FC2-BEC4-0ACB748CCC78}" type="datetimeFigureOut">
              <a:rPr lang="en-GB" smtClean="0"/>
              <a:t>26/02/2022</a:t>
            </a:fld>
            <a:endParaRPr lang="en-GB"/>
          </a:p>
        </p:txBody>
      </p:sp>
      <p:sp>
        <p:nvSpPr>
          <p:cNvPr id="6" name="Footer Placeholder 5">
            <a:extLst>
              <a:ext uri="{FF2B5EF4-FFF2-40B4-BE49-F238E27FC236}">
                <a16:creationId xmlns:a16="http://schemas.microsoft.com/office/drawing/2014/main" id="{7D52144B-A3D2-4924-A3CE-C31A3D0FD4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4FEDE0-1420-473D-8209-603A3A3903B9}"/>
              </a:ext>
            </a:extLst>
          </p:cNvPr>
          <p:cNvSpPr>
            <a:spLocks noGrp="1"/>
          </p:cNvSpPr>
          <p:nvPr>
            <p:ph type="sldNum" sz="quarter" idx="12"/>
          </p:nvPr>
        </p:nvSpPr>
        <p:spPr/>
        <p:txBody>
          <a:bodyPr/>
          <a:lstStyle/>
          <a:p>
            <a:fld id="{6A17113E-F145-495E-92B7-1E87C1B239FC}" type="slidenum">
              <a:rPr lang="en-GB" smtClean="0"/>
              <a:t>‹#›</a:t>
            </a:fld>
            <a:endParaRPr lang="en-GB"/>
          </a:p>
        </p:txBody>
      </p:sp>
    </p:spTree>
    <p:extLst>
      <p:ext uri="{BB962C8B-B14F-4D97-AF65-F5344CB8AC3E}">
        <p14:creationId xmlns:p14="http://schemas.microsoft.com/office/powerpoint/2010/main" val="5682862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DB1ED-76DC-4ACA-9828-0167DA30C2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8CDC570-CBF3-4F7A-8135-1E2F03BE26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51884BA-096B-45BB-8947-8001D0B2F5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5E717E-CDDE-4032-A800-9A8B99559A74}"/>
              </a:ext>
            </a:extLst>
          </p:cNvPr>
          <p:cNvSpPr>
            <a:spLocks noGrp="1"/>
          </p:cNvSpPr>
          <p:nvPr>
            <p:ph type="dt" sz="half" idx="10"/>
          </p:nvPr>
        </p:nvSpPr>
        <p:spPr/>
        <p:txBody>
          <a:bodyPr/>
          <a:lstStyle/>
          <a:p>
            <a:fld id="{066B7881-3B9A-4FC2-BEC4-0ACB748CCC78}" type="datetimeFigureOut">
              <a:rPr lang="en-GB" smtClean="0"/>
              <a:t>26/02/2022</a:t>
            </a:fld>
            <a:endParaRPr lang="en-GB"/>
          </a:p>
        </p:txBody>
      </p:sp>
      <p:sp>
        <p:nvSpPr>
          <p:cNvPr id="6" name="Footer Placeholder 5">
            <a:extLst>
              <a:ext uri="{FF2B5EF4-FFF2-40B4-BE49-F238E27FC236}">
                <a16:creationId xmlns:a16="http://schemas.microsoft.com/office/drawing/2014/main" id="{530912BC-4811-4BD6-B10E-42FB2F1D46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FA5CC1-6842-481F-8498-7ABA0334CD09}"/>
              </a:ext>
            </a:extLst>
          </p:cNvPr>
          <p:cNvSpPr>
            <a:spLocks noGrp="1"/>
          </p:cNvSpPr>
          <p:nvPr>
            <p:ph type="sldNum" sz="quarter" idx="12"/>
          </p:nvPr>
        </p:nvSpPr>
        <p:spPr/>
        <p:txBody>
          <a:bodyPr/>
          <a:lstStyle/>
          <a:p>
            <a:fld id="{6A17113E-F145-495E-92B7-1E87C1B239FC}" type="slidenum">
              <a:rPr lang="en-GB" smtClean="0"/>
              <a:t>‹#›</a:t>
            </a:fld>
            <a:endParaRPr lang="en-GB"/>
          </a:p>
        </p:txBody>
      </p:sp>
    </p:spTree>
    <p:extLst>
      <p:ext uri="{BB962C8B-B14F-4D97-AF65-F5344CB8AC3E}">
        <p14:creationId xmlns:p14="http://schemas.microsoft.com/office/powerpoint/2010/main" val="3187932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B9BC9-1FFF-430E-9EAB-8C3CAB1CD69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8D5776-4E58-4EA3-A8FB-7A35F55B25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46AACA-FF6C-46FD-A358-31109E97465D}"/>
              </a:ext>
            </a:extLst>
          </p:cNvPr>
          <p:cNvSpPr>
            <a:spLocks noGrp="1"/>
          </p:cNvSpPr>
          <p:nvPr>
            <p:ph type="dt" sz="half" idx="10"/>
          </p:nvPr>
        </p:nvSpPr>
        <p:spPr/>
        <p:txBody>
          <a:bodyPr/>
          <a:lstStyle/>
          <a:p>
            <a:fld id="{066B7881-3B9A-4FC2-BEC4-0ACB748CCC78}" type="datetimeFigureOut">
              <a:rPr lang="en-GB" smtClean="0"/>
              <a:t>26/02/2022</a:t>
            </a:fld>
            <a:endParaRPr lang="en-GB"/>
          </a:p>
        </p:txBody>
      </p:sp>
      <p:sp>
        <p:nvSpPr>
          <p:cNvPr id="5" name="Footer Placeholder 4">
            <a:extLst>
              <a:ext uri="{FF2B5EF4-FFF2-40B4-BE49-F238E27FC236}">
                <a16:creationId xmlns:a16="http://schemas.microsoft.com/office/drawing/2014/main" id="{E42D070A-BE63-47AE-A0F0-FA5292AB4F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EE8DFA-67A5-4D80-8060-4ADDB3F9E444}"/>
              </a:ext>
            </a:extLst>
          </p:cNvPr>
          <p:cNvSpPr>
            <a:spLocks noGrp="1"/>
          </p:cNvSpPr>
          <p:nvPr>
            <p:ph type="sldNum" sz="quarter" idx="12"/>
          </p:nvPr>
        </p:nvSpPr>
        <p:spPr/>
        <p:txBody>
          <a:bodyPr/>
          <a:lstStyle/>
          <a:p>
            <a:fld id="{6A17113E-F145-495E-92B7-1E87C1B239FC}" type="slidenum">
              <a:rPr lang="en-GB" smtClean="0"/>
              <a:t>‹#›</a:t>
            </a:fld>
            <a:endParaRPr lang="en-GB"/>
          </a:p>
        </p:txBody>
      </p:sp>
    </p:spTree>
    <p:extLst>
      <p:ext uri="{BB962C8B-B14F-4D97-AF65-F5344CB8AC3E}">
        <p14:creationId xmlns:p14="http://schemas.microsoft.com/office/powerpoint/2010/main" val="40760908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9A84E0-61D6-449C-A00C-B23011495B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648D9B-39EF-4B79-8D9B-97C74A4764A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B5A3D6-411D-483F-9213-3AA6F0BD794A}"/>
              </a:ext>
            </a:extLst>
          </p:cNvPr>
          <p:cNvSpPr>
            <a:spLocks noGrp="1"/>
          </p:cNvSpPr>
          <p:nvPr>
            <p:ph type="dt" sz="half" idx="10"/>
          </p:nvPr>
        </p:nvSpPr>
        <p:spPr/>
        <p:txBody>
          <a:bodyPr/>
          <a:lstStyle/>
          <a:p>
            <a:fld id="{066B7881-3B9A-4FC2-BEC4-0ACB748CCC78}" type="datetimeFigureOut">
              <a:rPr lang="en-GB" smtClean="0"/>
              <a:t>26/02/2022</a:t>
            </a:fld>
            <a:endParaRPr lang="en-GB"/>
          </a:p>
        </p:txBody>
      </p:sp>
      <p:sp>
        <p:nvSpPr>
          <p:cNvPr id="5" name="Footer Placeholder 4">
            <a:extLst>
              <a:ext uri="{FF2B5EF4-FFF2-40B4-BE49-F238E27FC236}">
                <a16:creationId xmlns:a16="http://schemas.microsoft.com/office/drawing/2014/main" id="{A8A0816A-8AB4-44E6-9BD1-113C466CC1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A2D5C3-DF86-4268-93BA-3E300A4A6B6B}"/>
              </a:ext>
            </a:extLst>
          </p:cNvPr>
          <p:cNvSpPr>
            <a:spLocks noGrp="1"/>
          </p:cNvSpPr>
          <p:nvPr>
            <p:ph type="sldNum" sz="quarter" idx="12"/>
          </p:nvPr>
        </p:nvSpPr>
        <p:spPr/>
        <p:txBody>
          <a:bodyPr/>
          <a:lstStyle/>
          <a:p>
            <a:fld id="{6A17113E-F145-495E-92B7-1E87C1B239FC}" type="slidenum">
              <a:rPr lang="en-GB" smtClean="0"/>
              <a:t>‹#›</a:t>
            </a:fld>
            <a:endParaRPr lang="en-GB"/>
          </a:p>
        </p:txBody>
      </p:sp>
    </p:spTree>
    <p:extLst>
      <p:ext uri="{BB962C8B-B14F-4D97-AF65-F5344CB8AC3E}">
        <p14:creationId xmlns:p14="http://schemas.microsoft.com/office/powerpoint/2010/main" val="3221582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5EBFDE-F600-4D8F-A216-29271FD3DB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A3C62C-5A02-4C19-BDC8-40FD7035B7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CAC1CE-B0BA-4059-8425-07F31313A4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6B7881-3B9A-4FC2-BEC4-0ACB748CCC78}" type="datetimeFigureOut">
              <a:rPr lang="en-GB" smtClean="0"/>
              <a:t>26/02/2022</a:t>
            </a:fld>
            <a:endParaRPr lang="en-GB"/>
          </a:p>
        </p:txBody>
      </p:sp>
      <p:sp>
        <p:nvSpPr>
          <p:cNvPr id="5" name="Footer Placeholder 4">
            <a:extLst>
              <a:ext uri="{FF2B5EF4-FFF2-40B4-BE49-F238E27FC236}">
                <a16:creationId xmlns:a16="http://schemas.microsoft.com/office/drawing/2014/main" id="{B128BD37-9970-4C6B-8BD8-53D8680B27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C3F003C-7A88-4E3A-8E2F-9C95068354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17113E-F145-495E-92B7-1E87C1B239FC}" type="slidenum">
              <a:rPr lang="en-GB" smtClean="0"/>
              <a:t>‹#›</a:t>
            </a:fld>
            <a:endParaRPr lang="en-GB"/>
          </a:p>
        </p:txBody>
      </p:sp>
    </p:spTree>
    <p:extLst>
      <p:ext uri="{BB962C8B-B14F-4D97-AF65-F5344CB8AC3E}">
        <p14:creationId xmlns:p14="http://schemas.microsoft.com/office/powerpoint/2010/main" val="27042708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jite.org/documents/Vol14/JITEV14ResearchP123-137Hatlevik0873.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8">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2CDA04-40E1-4F5B-A006-244DBE567295}"/>
              </a:ext>
            </a:extLst>
          </p:cNvPr>
          <p:cNvSpPr>
            <a:spLocks noGrp="1"/>
          </p:cNvSpPr>
          <p:nvPr>
            <p:ph type="ctrTitle"/>
          </p:nvPr>
        </p:nvSpPr>
        <p:spPr>
          <a:xfrm>
            <a:off x="229980" y="2301718"/>
            <a:ext cx="10909640" cy="2254564"/>
          </a:xfrm>
        </p:spPr>
        <p:txBody>
          <a:bodyPr anchor="b">
            <a:normAutofit fontScale="90000"/>
          </a:bodyPr>
          <a:lstStyle/>
          <a:p>
            <a:r>
              <a:rPr lang="en-GB" sz="3600" dirty="0">
                <a:effectLst/>
                <a:latin typeface="Arial" panose="020B0604020202020204" pitchFamily="34" charset="0"/>
                <a:ea typeface="Times New Roman" panose="02020603050405020304" pitchFamily="18" charset="0"/>
                <a:cs typeface="Arial" panose="020B0604020202020204" pitchFamily="34" charset="0"/>
              </a:rPr>
              <a:t>Digital Skills and Research Methods</a:t>
            </a:r>
            <a:br>
              <a:rPr lang="en-GB" sz="3600" dirty="0">
                <a:effectLst/>
                <a:latin typeface="Arial" panose="020B0604020202020204" pitchFamily="34" charset="0"/>
                <a:ea typeface="Times New Roman" panose="02020603050405020304" pitchFamily="18" charset="0"/>
                <a:cs typeface="Arial" panose="020B0604020202020204" pitchFamily="34" charset="0"/>
              </a:rPr>
            </a:br>
            <a:r>
              <a:rPr lang="en-GB" sz="3600" dirty="0">
                <a:effectLst/>
                <a:latin typeface="Arial" panose="020B0604020202020204" pitchFamily="34" charset="0"/>
                <a:ea typeface="Times New Roman" panose="02020603050405020304" pitchFamily="18" charset="0"/>
                <a:cs typeface="Arial" panose="020B0604020202020204" pitchFamily="34" charset="0"/>
              </a:rPr>
              <a:t>BMSW4003</a:t>
            </a:r>
            <a:br>
              <a:rPr lang="en-GB" sz="4400" dirty="0">
                <a:effectLst/>
                <a:latin typeface="Arial" panose="020B0604020202020204" pitchFamily="34" charset="0"/>
                <a:ea typeface="Times New Roman" panose="02020603050405020304" pitchFamily="18" charset="0"/>
                <a:cs typeface="Arial" panose="020B0604020202020204" pitchFamily="34" charset="0"/>
              </a:rPr>
            </a:br>
            <a:r>
              <a:rPr lang="en-GB" sz="4400" dirty="0">
                <a:effectLst/>
                <a:latin typeface="Arial" panose="020B0604020202020204" pitchFamily="34" charset="0"/>
                <a:ea typeface="Times New Roman" panose="02020603050405020304" pitchFamily="18" charset="0"/>
              </a:rPr>
              <a:t>How do we use technology to collaborate at UWTSD?</a:t>
            </a:r>
            <a:endParaRPr lang="en-GB" sz="4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402787F-DE73-4171-BC66-D1EC6E76F0DD}"/>
              </a:ext>
            </a:extLst>
          </p:cNvPr>
          <p:cNvSpPr>
            <a:spLocks noGrp="1"/>
          </p:cNvSpPr>
          <p:nvPr>
            <p:ph type="subTitle" idx="1"/>
          </p:nvPr>
        </p:nvSpPr>
        <p:spPr>
          <a:xfrm>
            <a:off x="598694" y="5078209"/>
            <a:ext cx="9555444" cy="1602069"/>
          </a:xfrm>
        </p:spPr>
        <p:txBody>
          <a:bodyPr anchor="t">
            <a:normAutofit fontScale="32500" lnSpcReduction="20000"/>
          </a:bodyPr>
          <a:lstStyle/>
          <a:p>
            <a:pPr algn="just">
              <a:spcBef>
                <a:spcPts val="600"/>
              </a:spcBef>
              <a:spcAft>
                <a:spcPts val="600"/>
              </a:spcAft>
            </a:pPr>
            <a:r>
              <a:rPr lang="en-GB" sz="3600" dirty="0">
                <a:effectLst/>
                <a:latin typeface="Arial" panose="020B0604020202020204" pitchFamily="34" charset="0"/>
                <a:ea typeface="Times New Roman" panose="02020603050405020304" pitchFamily="18" charset="0"/>
                <a:cs typeface="Arial" panose="020B0604020202020204" pitchFamily="34" charset="0"/>
              </a:rPr>
              <a:t>Lecturer: </a:t>
            </a:r>
            <a:r>
              <a:rPr lang="en-GB" sz="3600" dirty="0" err="1">
                <a:effectLst/>
                <a:latin typeface="Arial" panose="020B0604020202020204" pitchFamily="34" charset="0"/>
                <a:ea typeface="Times New Roman" panose="02020603050405020304" pitchFamily="18" charset="0"/>
                <a:cs typeface="Arial" panose="020B0604020202020204" pitchFamily="34" charset="0"/>
              </a:rPr>
              <a:t>Yohan</a:t>
            </a:r>
            <a:r>
              <a:rPr lang="en-GB" sz="3600" dirty="0">
                <a:effectLst/>
                <a:latin typeface="Arial" panose="020B0604020202020204" pitchFamily="34" charset="0"/>
                <a:ea typeface="Times New Roman" panose="02020603050405020304" pitchFamily="18" charset="0"/>
                <a:cs typeface="Arial" panose="020B0604020202020204" pitchFamily="34" charset="0"/>
              </a:rPr>
              <a:t> </a:t>
            </a:r>
            <a:r>
              <a:rPr lang="en-GB" sz="3600" dirty="0" err="1">
                <a:effectLst/>
                <a:latin typeface="Arial" panose="020B0604020202020204" pitchFamily="34" charset="0"/>
                <a:ea typeface="Times New Roman" panose="02020603050405020304" pitchFamily="18" charset="0"/>
                <a:cs typeface="Arial" panose="020B0604020202020204" pitchFamily="34" charset="0"/>
              </a:rPr>
              <a:t>Mendis</a:t>
            </a:r>
            <a:endParaRPr lang="en-US" dirty="0"/>
          </a:p>
          <a:p>
            <a:pPr algn="r"/>
            <a:endParaRPr lang="en-US" dirty="0">
              <a:latin typeface="Arial" panose="020B0604020202020204" pitchFamily="34" charset="0"/>
              <a:cs typeface="Arial" panose="020B0604020202020204" pitchFamily="34" charset="0"/>
            </a:endParaRPr>
          </a:p>
          <a:p>
            <a:pPr algn="r"/>
            <a:r>
              <a:rPr lang="en-US" sz="3800" dirty="0">
                <a:latin typeface="Arial" panose="020B0604020202020204" pitchFamily="34" charset="0"/>
                <a:cs typeface="Arial" panose="020B0604020202020204" pitchFamily="34" charset="0"/>
              </a:rPr>
              <a:t>Student</a:t>
            </a:r>
            <a:r>
              <a:rPr lang="ro-RO" sz="3800" dirty="0">
                <a:latin typeface="Arial" panose="020B0604020202020204" pitchFamily="34" charset="0"/>
                <a:cs typeface="Arial" panose="020B0604020202020204" pitchFamily="34" charset="0"/>
              </a:rPr>
              <a:t>s</a:t>
            </a:r>
            <a:r>
              <a:rPr lang="en-US" sz="3800" dirty="0">
                <a:latin typeface="Arial" panose="020B0604020202020204" pitchFamily="34" charset="0"/>
                <a:cs typeface="Arial" panose="020B0604020202020204" pitchFamily="34" charset="0"/>
              </a:rPr>
              <a:t>: </a:t>
            </a:r>
            <a:endParaRPr lang="ro-RO" sz="3800" dirty="0">
              <a:latin typeface="Arial" panose="020B0604020202020204" pitchFamily="34" charset="0"/>
              <a:cs typeface="Arial" panose="020B0604020202020204" pitchFamily="34" charset="0"/>
            </a:endParaRPr>
          </a:p>
          <a:p>
            <a:pPr algn="r"/>
            <a:r>
              <a:rPr lang="ro-RO" sz="3800" dirty="0">
                <a:latin typeface="Arial" panose="020B0604020202020204" pitchFamily="34" charset="0"/>
                <a:cs typeface="Arial" panose="020B0604020202020204" pitchFamily="34" charset="0"/>
              </a:rPr>
              <a:t>Nicoleta Damian (2120244)</a:t>
            </a:r>
          </a:p>
          <a:p>
            <a:pPr algn="r"/>
            <a:r>
              <a:rPr lang="en-US" sz="3800" dirty="0">
                <a:latin typeface="Arial" panose="020B0604020202020204" pitchFamily="34" charset="0"/>
                <a:cs typeface="Arial" panose="020B0604020202020204" pitchFamily="34" charset="0"/>
              </a:rPr>
              <a:t>Stefan </a:t>
            </a:r>
            <a:r>
              <a:rPr lang="en-US" sz="3800" dirty="0" err="1">
                <a:latin typeface="Arial" panose="020B0604020202020204" pitchFamily="34" charset="0"/>
                <a:cs typeface="Arial" panose="020B0604020202020204" pitchFamily="34" charset="0"/>
              </a:rPr>
              <a:t>Ciprian</a:t>
            </a:r>
            <a:r>
              <a:rPr lang="en-US" sz="3800" dirty="0">
                <a:latin typeface="Arial" panose="020B0604020202020204" pitchFamily="34" charset="0"/>
                <a:cs typeface="Arial" panose="020B0604020202020204" pitchFamily="34" charset="0"/>
              </a:rPr>
              <a:t> – </a:t>
            </a:r>
            <a:r>
              <a:rPr lang="en-US" sz="3800" dirty="0" err="1">
                <a:latin typeface="Arial" panose="020B0604020202020204" pitchFamily="34" charset="0"/>
                <a:cs typeface="Arial" panose="020B0604020202020204" pitchFamily="34" charset="0"/>
              </a:rPr>
              <a:t>Petre</a:t>
            </a:r>
            <a:r>
              <a:rPr lang="ro-RO" sz="3800" dirty="0">
                <a:latin typeface="Arial" panose="020B0604020202020204" pitchFamily="34" charset="0"/>
                <a:cs typeface="Arial" panose="020B0604020202020204" pitchFamily="34" charset="0"/>
              </a:rPr>
              <a:t> </a:t>
            </a:r>
            <a:r>
              <a:rPr lang="ro-RO" sz="3200" dirty="0">
                <a:solidFill>
                  <a:srgbClr val="252424"/>
                </a:solidFill>
                <a:latin typeface="Helvetica" pitchFamily="2" charset="0"/>
                <a:cs typeface="Arial" panose="020B0604020202020204" pitchFamily="34" charset="0"/>
              </a:rPr>
              <a:t>(</a:t>
            </a:r>
            <a:r>
              <a:rPr lang="ro-RO" sz="3200" b="0" i="0" dirty="0">
                <a:solidFill>
                  <a:srgbClr val="252424"/>
                </a:solidFill>
                <a:effectLst/>
                <a:latin typeface="Helvetica" pitchFamily="2" charset="0"/>
              </a:rPr>
              <a:t>2123225)</a:t>
            </a:r>
            <a:endParaRPr lang="ro-RO" sz="3200" dirty="0">
              <a:solidFill>
                <a:srgbClr val="252424"/>
              </a:solidFill>
              <a:effectLst/>
              <a:latin typeface="Helvetica" pitchFamily="2" charset="0"/>
            </a:endParaRPr>
          </a:p>
          <a:p>
            <a:pPr algn="r"/>
            <a:r>
              <a:rPr lang="ro-RO" sz="3800" dirty="0">
                <a:latin typeface="Arial" panose="020B0604020202020204" pitchFamily="34" charset="0"/>
                <a:cs typeface="Arial" panose="020B0604020202020204" pitchFamily="34" charset="0"/>
              </a:rPr>
              <a:t> </a:t>
            </a:r>
            <a:endParaRPr lang="en-US" sz="3800" dirty="0">
              <a:latin typeface="Arial" panose="020B0604020202020204" pitchFamily="34" charset="0"/>
              <a:cs typeface="Arial" panose="020B0604020202020204" pitchFamily="34" charset="0"/>
            </a:endParaRPr>
          </a:p>
          <a:p>
            <a:endParaRPr lang="en-GB" dirty="0"/>
          </a:p>
        </p:txBody>
      </p:sp>
      <p:pic>
        <p:nvPicPr>
          <p:cNvPr id="4" name="Picture 3">
            <a:extLst>
              <a:ext uri="{FF2B5EF4-FFF2-40B4-BE49-F238E27FC236}">
                <a16:creationId xmlns:a16="http://schemas.microsoft.com/office/drawing/2014/main" id="{BA03DF14-6547-4226-A4D9-3569129B728C}"/>
              </a:ext>
            </a:extLst>
          </p:cNvPr>
          <p:cNvPicPr>
            <a:picLocks noChangeAspect="1"/>
          </p:cNvPicPr>
          <p:nvPr/>
        </p:nvPicPr>
        <p:blipFill>
          <a:blip r:embed="rId2"/>
          <a:stretch>
            <a:fillRect/>
          </a:stretch>
        </p:blipFill>
        <p:spPr>
          <a:xfrm>
            <a:off x="4198776" y="644733"/>
            <a:ext cx="3621820" cy="1451166"/>
          </a:xfrm>
          <a:prstGeom prst="rect">
            <a:avLst/>
          </a:prstGeom>
        </p:spPr>
      </p:pic>
      <p:sp>
        <p:nvSpPr>
          <p:cNvPr id="23"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784666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BE29F-4FE5-4291-85B1-89F17079222F}"/>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Table of contents</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5088FF6-3D93-445B-99C9-F6EEB06910B9}"/>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Introduction</a:t>
            </a:r>
          </a:p>
          <a:p>
            <a:r>
              <a:rPr lang="en-US" dirty="0">
                <a:latin typeface="Arial" panose="020B0604020202020204" pitchFamily="34" charset="0"/>
                <a:cs typeface="Arial" panose="020B0604020202020204" pitchFamily="34" charset="0"/>
              </a:rPr>
              <a:t>Situating within relevant literature</a:t>
            </a:r>
          </a:p>
          <a:p>
            <a:r>
              <a:rPr lang="en-US" dirty="0">
                <a:latin typeface="Arial" panose="020B0604020202020204" pitchFamily="34" charset="0"/>
                <a:cs typeface="Arial" panose="020B0604020202020204" pitchFamily="34" charset="0"/>
              </a:rPr>
              <a:t>Ethical considerations</a:t>
            </a:r>
          </a:p>
          <a:p>
            <a:r>
              <a:rPr lang="en-US" dirty="0">
                <a:latin typeface="Arial" panose="020B0604020202020204" pitchFamily="34" charset="0"/>
                <a:cs typeface="Arial" panose="020B0604020202020204" pitchFamily="34" charset="0"/>
              </a:rPr>
              <a:t>Proposed method</a:t>
            </a:r>
          </a:p>
          <a:p>
            <a:r>
              <a:rPr lang="en-US" dirty="0">
                <a:latin typeface="Arial" panose="020B0604020202020204" pitchFamily="34" charset="0"/>
                <a:cs typeface="Arial" panose="020B0604020202020204" pitchFamily="34" charset="0"/>
              </a:rPr>
              <a:t>Research timeline</a:t>
            </a:r>
          </a:p>
          <a:p>
            <a:r>
              <a:rPr lang="en-US" dirty="0">
                <a:latin typeface="Arial" panose="020B0604020202020204" pitchFamily="34" charset="0"/>
                <a:cs typeface="Arial" panose="020B0604020202020204" pitchFamily="34" charset="0"/>
              </a:rPr>
              <a:t>Hypothesis</a:t>
            </a:r>
          </a:p>
          <a:p>
            <a:r>
              <a:rPr lang="en-US" dirty="0">
                <a:latin typeface="Arial" panose="020B0604020202020204" pitchFamily="34" charset="0"/>
                <a:cs typeface="Arial" panose="020B0604020202020204" pitchFamily="34" charset="0"/>
              </a:rPr>
              <a:t>Reference list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9563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07800-B190-47CF-8E12-B1CC80A12D84}"/>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Introduction</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85C187-4C28-4F55-9E40-C69A5159F873}"/>
              </a:ext>
            </a:extLst>
          </p:cNvPr>
          <p:cNvSpPr>
            <a:spLocks noGrp="1"/>
          </p:cNvSpPr>
          <p:nvPr>
            <p:ph idx="1"/>
          </p:nvPr>
        </p:nvSpPr>
        <p:spPr/>
        <p:txBody>
          <a:bodyPr>
            <a:normAutofit lnSpcReduction="10000"/>
          </a:bodyPr>
          <a:lstStyle/>
          <a:p>
            <a:pPr algn="just"/>
            <a:r>
              <a:rPr lang="en-US" dirty="0">
                <a:latin typeface="Arial" panose="020B0604020202020204" pitchFamily="34" charset="0"/>
                <a:cs typeface="Arial" panose="020B0604020202020204" pitchFamily="34" charset="0"/>
              </a:rPr>
              <a:t>In a volatile and dynamic world, with permanent challenges, characterized by unprecedent technological development, digitalization at all levels, in order to gain competitive advantage it is imperative to permanently develop the digital skills.</a:t>
            </a:r>
          </a:p>
          <a:p>
            <a:pPr algn="just"/>
            <a:r>
              <a:rPr lang="en-US" dirty="0">
                <a:latin typeface="Arial" panose="020B0604020202020204" pitchFamily="34" charset="0"/>
                <a:cs typeface="Arial" panose="020B0604020202020204" pitchFamily="34" charset="0"/>
              </a:rPr>
              <a:t>Furthermore, the current project is fundamentally concerned with the following research question: </a:t>
            </a:r>
            <a:r>
              <a:rPr lang="en-GB" sz="2800" i="1" dirty="0">
                <a:effectLst/>
                <a:latin typeface="Arial" panose="020B0604020202020204" pitchFamily="34" charset="0"/>
                <a:ea typeface="Times New Roman" panose="02020603050405020304" pitchFamily="18" charset="0"/>
                <a:cs typeface="Arial" panose="020B0604020202020204" pitchFamily="34" charset="0"/>
              </a:rPr>
              <a:t>Which digital tool is most commonly used for collaboration at UWTSD?</a:t>
            </a:r>
          </a:p>
          <a:p>
            <a:pPr algn="just"/>
            <a:r>
              <a:rPr lang="en-GB" dirty="0">
                <a:latin typeface="Arial" panose="020B0604020202020204" pitchFamily="34" charset="0"/>
                <a:ea typeface="Times New Roman" panose="02020603050405020304" pitchFamily="18" charset="0"/>
                <a:cs typeface="Arial" panose="020B0604020202020204" pitchFamily="34" charset="0"/>
              </a:rPr>
              <a:t>Moreover, in order to answer to this research question, a holistic approach will be used, with implications in topics literature framework, some ethical considerations, research methodology, timetable and hypothesis.</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endParaRPr lang="en-GB" sz="2800" i="1" dirty="0">
              <a:effectLst/>
              <a:latin typeface="Arial" panose="020B0604020202020204" pitchFamily="34" charset="0"/>
              <a:ea typeface="Times New Roman" panose="02020603050405020304" pitchFamily="18" charset="0"/>
            </a:endParaRPr>
          </a:p>
          <a:p>
            <a:endParaRPr lang="en-GB" i="1" dirty="0"/>
          </a:p>
        </p:txBody>
      </p:sp>
    </p:spTree>
    <p:extLst>
      <p:ext uri="{BB962C8B-B14F-4D97-AF65-F5344CB8AC3E}">
        <p14:creationId xmlns:p14="http://schemas.microsoft.com/office/powerpoint/2010/main" val="23321547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6B3AD-83F8-4401-A6D6-9EB564D28DB4}"/>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Situating within relevant literature</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35731B0-EA9B-4EF6-9C32-FB6DB87C95CE}"/>
              </a:ext>
            </a:extLst>
          </p:cNvPr>
          <p:cNvSpPr>
            <a:spLocks noGrp="1"/>
          </p:cNvSpPr>
          <p:nvPr>
            <p:ph idx="1"/>
          </p:nvPr>
        </p:nvSpPr>
        <p:spPr/>
        <p:txBody>
          <a:bodyPr>
            <a:normAutofit fontScale="92500" lnSpcReduction="10000"/>
          </a:bodyPr>
          <a:lstStyle/>
          <a:p>
            <a:pPr algn="just"/>
            <a:r>
              <a:rPr lang="en-US" dirty="0">
                <a:latin typeface="Arial" panose="020B0604020202020204" pitchFamily="34" charset="0"/>
                <a:cs typeface="Arial" panose="020B0604020202020204" pitchFamily="34" charset="0"/>
              </a:rPr>
              <a:t>According to </a:t>
            </a:r>
            <a:r>
              <a:rPr lang="en-US" dirty="0" err="1">
                <a:latin typeface="Arial" panose="020B0604020202020204" pitchFamily="34" charset="0"/>
                <a:cs typeface="Arial" panose="020B0604020202020204" pitchFamily="34" charset="0"/>
              </a:rPr>
              <a:t>Hatlevik</a:t>
            </a:r>
            <a:r>
              <a:rPr lang="en-US" dirty="0">
                <a:latin typeface="Arial" panose="020B0604020202020204" pitchFamily="34" charset="0"/>
                <a:cs typeface="Arial" panose="020B0604020202020204" pitchFamily="34" charset="0"/>
              </a:rPr>
              <a:t> et al. (2015), digital competence can be defined, broadly, as “the skills, knowledge, and attitudes that make learners able to use digital media for participation, work, and problem solving, independently and in collaboration with others in a critical, responsible, and creative manner.” (</a:t>
            </a:r>
            <a:r>
              <a:rPr lang="en-US" dirty="0" err="1">
                <a:latin typeface="Arial" panose="020B0604020202020204" pitchFamily="34" charset="0"/>
                <a:cs typeface="Arial" panose="020B0604020202020204" pitchFamily="34" charset="0"/>
              </a:rPr>
              <a:t>pag</a:t>
            </a:r>
            <a:r>
              <a:rPr lang="en-US" dirty="0">
                <a:latin typeface="Arial" panose="020B0604020202020204" pitchFamily="34" charset="0"/>
                <a:cs typeface="Arial" panose="020B0604020202020204" pitchFamily="34" charset="0"/>
              </a:rPr>
              <a:t>. 124)</a:t>
            </a:r>
          </a:p>
          <a:p>
            <a:pPr algn="just"/>
            <a:r>
              <a:rPr lang="en-US" dirty="0">
                <a:latin typeface="Arial" panose="020B0604020202020204" pitchFamily="34" charset="0"/>
                <a:cs typeface="Arial" panose="020B0604020202020204" pitchFamily="34" charset="0"/>
              </a:rPr>
              <a:t>Moreover, digital competence can be defined as “a range of abilities to use digital devices, communication applications, and networks to access and manage information.” (UNESCO, 2018) </a:t>
            </a:r>
          </a:p>
          <a:p>
            <a:pPr algn="just"/>
            <a:r>
              <a:rPr lang="en-US" dirty="0">
                <a:latin typeface="Arial" panose="020B0604020202020204" pitchFamily="34" charset="0"/>
                <a:cs typeface="Arial" panose="020B0604020202020204" pitchFamily="34" charset="0"/>
              </a:rPr>
              <a:t>However, beyond this definitions, it can be highlighted that in the current context, Covid-19 pandemic increased the demand and importance of digital skills, with digitalization more and more important, in a globalized world (</a:t>
            </a:r>
            <a:r>
              <a:rPr lang="en-US" dirty="0" err="1">
                <a:latin typeface="Arial" panose="020B0604020202020204" pitchFamily="34" charset="0"/>
                <a:cs typeface="Arial" panose="020B0604020202020204" pitchFamily="34" charset="0"/>
              </a:rPr>
              <a:t>Feijao</a:t>
            </a:r>
            <a:r>
              <a:rPr lang="en-US" dirty="0">
                <a:latin typeface="Arial" panose="020B0604020202020204" pitchFamily="34" charset="0"/>
                <a:cs typeface="Arial" panose="020B0604020202020204" pitchFamily="34" charset="0"/>
              </a:rPr>
              <a:t> et al., 2021).</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0333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3B9D9-CC1C-4A6B-87E0-4C6AE170120F}"/>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Situating within relevant literature</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D11E024-3B8B-4AA9-B883-7FBA3C5FF112}"/>
              </a:ext>
            </a:extLst>
          </p:cNvPr>
          <p:cNvSpPr>
            <a:spLocks noGrp="1"/>
          </p:cNvSpPr>
          <p:nvPr>
            <p:ph idx="1"/>
          </p:nvPr>
        </p:nvSpPr>
        <p:spPr/>
        <p:txBody>
          <a:bodyPr>
            <a:normAutofit fontScale="92500" lnSpcReduction="10000"/>
          </a:bodyPr>
          <a:lstStyle/>
          <a:p>
            <a:pPr algn="just"/>
            <a:r>
              <a:rPr lang="en-US" dirty="0">
                <a:latin typeface="Arial" panose="020B0604020202020204" pitchFamily="34" charset="0"/>
                <a:cs typeface="Arial" panose="020B0604020202020204" pitchFamily="34" charset="0"/>
              </a:rPr>
              <a:t>Thus, an important concept, in this scenario is represented by the one of “digital divide”, broadly defined as a “global problem of unequal access to and unequal use of digital technologies, with special attention paid to the benefits of using digital technologies and the disadvantages of not doing so” (</a:t>
            </a:r>
            <a:r>
              <a:rPr lang="en-GB" dirty="0" err="1">
                <a:latin typeface="Arial" panose="020B0604020202020204" pitchFamily="34" charset="0"/>
                <a:cs typeface="Arial" panose="020B0604020202020204" pitchFamily="34" charset="0"/>
              </a:rPr>
              <a:t>Vartanova</a:t>
            </a:r>
            <a:r>
              <a:rPr lang="en-GB" dirty="0">
                <a:latin typeface="Arial" panose="020B0604020202020204" pitchFamily="34" charset="0"/>
                <a:cs typeface="Arial" panose="020B0604020202020204" pitchFamily="34" charset="0"/>
              </a:rPr>
              <a:t> and </a:t>
            </a:r>
            <a:r>
              <a:rPr lang="en-GB" dirty="0" err="1">
                <a:latin typeface="Arial" panose="020B0604020202020204" pitchFamily="34" charset="0"/>
                <a:cs typeface="Arial" panose="020B0604020202020204" pitchFamily="34" charset="0"/>
              </a:rPr>
              <a:t>Gladkova</a:t>
            </a:r>
            <a:r>
              <a:rPr lang="en-GB" dirty="0">
                <a:latin typeface="Arial" panose="020B0604020202020204" pitchFamily="34" charset="0"/>
                <a:cs typeface="Arial" panose="020B0604020202020204" pitchFamily="34" charset="0"/>
              </a:rPr>
              <a:t>, 2019, </a:t>
            </a:r>
            <a:r>
              <a:rPr lang="en-GB" dirty="0" err="1">
                <a:latin typeface="Arial" panose="020B0604020202020204" pitchFamily="34" charset="0"/>
                <a:cs typeface="Arial" panose="020B0604020202020204" pitchFamily="34" charset="0"/>
              </a:rPr>
              <a:t>pag</a:t>
            </a:r>
            <a:r>
              <a:rPr lang="en-GB" dirty="0">
                <a:latin typeface="Arial" panose="020B0604020202020204" pitchFamily="34" charset="0"/>
                <a:cs typeface="Arial" panose="020B0604020202020204" pitchFamily="34" charset="0"/>
              </a:rPr>
              <a:t>. 193).</a:t>
            </a:r>
          </a:p>
          <a:p>
            <a:pPr algn="just"/>
            <a:r>
              <a:rPr lang="en-GB" dirty="0">
                <a:latin typeface="Arial" panose="020B0604020202020204" pitchFamily="34" charset="0"/>
                <a:cs typeface="Arial" panose="020B0604020202020204" pitchFamily="34" charset="0"/>
              </a:rPr>
              <a:t>With reference to the digital skills, beside the inherent complexity of the concept taken into account, it can be emphasised that a short list of student digital skills would contain, broadly, </a:t>
            </a:r>
            <a:r>
              <a:rPr lang="en-US" dirty="0">
                <a:latin typeface="Arial" panose="020B0604020202020204" pitchFamily="34" charset="0"/>
                <a:cs typeface="Arial" panose="020B0604020202020204" pitchFamily="34" charset="0"/>
              </a:rPr>
              <a:t>learning how to use and adapt proper applications and digital devices, software and systems, finding, reviewing, organizing and sharing information effectively, handling data appropriately and establishing proper data security practices.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4269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Ethical considerations</a:t>
            </a:r>
            <a:br>
              <a:rPr lang="en-US" b="1" dirty="0">
                <a:latin typeface="Arial" panose="020B0604020202020204" pitchFamily="34" charset="0"/>
                <a:cs typeface="Arial" panose="020B0604020202020204" pitchFamily="34" charset="0"/>
              </a:rPr>
            </a:br>
            <a:endParaRPr lang="en-GB" b="1" dirty="0"/>
          </a:p>
        </p:txBody>
      </p:sp>
      <p:sp>
        <p:nvSpPr>
          <p:cNvPr id="3" name="Content Placeholder 2"/>
          <p:cNvSpPr>
            <a:spLocks noGrp="1"/>
          </p:cNvSpPr>
          <p:nvPr>
            <p:ph idx="1"/>
          </p:nvPr>
        </p:nvSpPr>
        <p:spPr/>
        <p:txBody>
          <a:bodyPr/>
          <a:lstStyle/>
          <a:p>
            <a:pPr algn="just"/>
            <a:r>
              <a:rPr lang="en-GB" dirty="0">
                <a:latin typeface="Arial" panose="020B0604020202020204" pitchFamily="34" charset="0"/>
                <a:cs typeface="Arial" panose="020B0604020202020204" pitchFamily="34" charset="0"/>
              </a:rPr>
              <a:t>With regard to the ethical considerations, we can highlight that several principles will be taken into consideration, will guide our research, such as:</a:t>
            </a:r>
          </a:p>
          <a:p>
            <a:pPr algn="just"/>
            <a:r>
              <a:rPr lang="en-GB" dirty="0">
                <a:latin typeface="Arial" panose="020B0604020202020204" pitchFamily="34" charset="0"/>
                <a:cs typeface="Arial" panose="020B0604020202020204" pitchFamily="34" charset="0"/>
              </a:rPr>
              <a:t>Voluntary participation (participants will not be subject of coercion in order to take part in the research);</a:t>
            </a:r>
          </a:p>
          <a:p>
            <a:pPr algn="just"/>
            <a:r>
              <a:rPr lang="en-GB" dirty="0">
                <a:latin typeface="Arial" panose="020B0604020202020204" pitchFamily="34" charset="0"/>
                <a:cs typeface="Arial" panose="020B0604020202020204" pitchFamily="34" charset="0"/>
              </a:rPr>
              <a:t>Informed consent (participant are entering freely into researching, having all information they require regarding the project);</a:t>
            </a:r>
          </a:p>
          <a:p>
            <a:pPr algn="just"/>
            <a:r>
              <a:rPr lang="en-GB" dirty="0">
                <a:latin typeface="Arial" panose="020B0604020202020204" pitchFamily="34" charset="0"/>
                <a:cs typeface="Arial" panose="020B0604020202020204" pitchFamily="34" charset="0"/>
              </a:rPr>
              <a:t>Anonymity/confidentiality (protecting participants privacy);</a:t>
            </a:r>
          </a:p>
        </p:txBody>
      </p:sp>
    </p:spTree>
    <p:extLst>
      <p:ext uri="{BB962C8B-B14F-4D97-AF65-F5344CB8AC3E}">
        <p14:creationId xmlns:p14="http://schemas.microsoft.com/office/powerpoint/2010/main" val="15143644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latin typeface="Arial" panose="020B0604020202020204" pitchFamily="34" charset="0"/>
                <a:cs typeface="Arial" panose="020B0604020202020204" pitchFamily="34" charset="0"/>
              </a:rPr>
            </a:br>
            <a:r>
              <a:rPr lang="en-GB" sz="4900" b="1" dirty="0">
                <a:latin typeface="Arial" panose="020B0604020202020204" pitchFamily="34" charset="0"/>
                <a:cs typeface="Arial" panose="020B0604020202020204" pitchFamily="34" charset="0"/>
              </a:rPr>
              <a:t>Proposed method</a:t>
            </a:r>
            <a:br>
              <a:rPr lang="en-GB" dirty="0"/>
            </a:br>
            <a:endParaRPr lang="en-GB" dirty="0"/>
          </a:p>
        </p:txBody>
      </p:sp>
      <p:sp>
        <p:nvSpPr>
          <p:cNvPr id="3" name="Content Placeholder 2"/>
          <p:cNvSpPr>
            <a:spLocks noGrp="1"/>
          </p:cNvSpPr>
          <p:nvPr>
            <p:ph idx="1"/>
          </p:nvPr>
        </p:nvSpPr>
        <p:spPr/>
        <p:txBody>
          <a:bodyPr>
            <a:normAutofit fontScale="85000" lnSpcReduction="20000"/>
          </a:bodyPr>
          <a:lstStyle/>
          <a:p>
            <a:pPr algn="just"/>
            <a:r>
              <a:rPr lang="en-GB" dirty="0">
                <a:latin typeface="Arial" panose="020B0604020202020204" pitchFamily="34" charset="0"/>
                <a:cs typeface="Arial" panose="020B0604020202020204" pitchFamily="34" charset="0"/>
              </a:rPr>
              <a:t>For the current project, a qualitative one, with semi-structured interviews (choosing this specific type in order to analyse and observe participants thoughts, beliefs on the topic), several strategies will be pointed out, as it follows:</a:t>
            </a:r>
          </a:p>
          <a:p>
            <a:pPr algn="just"/>
            <a:r>
              <a:rPr lang="en-GB" dirty="0">
                <a:latin typeface="Arial" panose="020B0604020202020204" pitchFamily="34" charset="0"/>
                <a:cs typeface="Arial" panose="020B0604020202020204" pitchFamily="34" charset="0"/>
              </a:rPr>
              <a:t>Sample size: 25 interviews </a:t>
            </a:r>
          </a:p>
          <a:p>
            <a:pPr algn="just"/>
            <a:r>
              <a:rPr lang="en-GB" dirty="0">
                <a:latin typeface="Arial" panose="020B0604020202020204" pitchFamily="34" charset="0"/>
                <a:cs typeface="Arial" panose="020B0604020202020204" pitchFamily="34" charset="0"/>
              </a:rPr>
              <a:t>Eligibility criteria: Students at UWTSD, Birmingham Branch Campus </a:t>
            </a:r>
          </a:p>
          <a:p>
            <a:pPr algn="just"/>
            <a:r>
              <a:rPr lang="en-GB" dirty="0">
                <a:latin typeface="Arial" panose="020B0604020202020204" pitchFamily="34" charset="0"/>
                <a:cs typeface="Arial" panose="020B0604020202020204" pitchFamily="34" charset="0"/>
              </a:rPr>
              <a:t>Semi-structured interviews, having only a few predetermined questions, while the rest are not planned in advance. Hence, examples of the predetermined questions: </a:t>
            </a:r>
          </a:p>
          <a:p>
            <a:pPr algn="just"/>
            <a:r>
              <a:rPr lang="en-GB" dirty="0">
                <a:latin typeface="Arial" panose="020B0604020202020204" pitchFamily="34" charset="0"/>
                <a:cs typeface="Arial" panose="020B0604020202020204" pitchFamily="34" charset="0"/>
              </a:rPr>
              <a:t>Can you please offer a definition on </a:t>
            </a:r>
            <a:r>
              <a:rPr lang="en-GB" dirty="0" err="1">
                <a:latin typeface="Arial" panose="020B0604020202020204" pitchFamily="34" charset="0"/>
                <a:cs typeface="Arial" panose="020B0604020202020204" pitchFamily="34" charset="0"/>
              </a:rPr>
              <a:t>syntagm</a:t>
            </a:r>
            <a:r>
              <a:rPr lang="en-GB" dirty="0">
                <a:latin typeface="Arial" panose="020B0604020202020204" pitchFamily="34" charset="0"/>
                <a:cs typeface="Arial" panose="020B0604020202020204" pitchFamily="34" charset="0"/>
              </a:rPr>
              <a:t> “digital skills”?</a:t>
            </a:r>
          </a:p>
          <a:p>
            <a:pPr algn="just"/>
            <a:r>
              <a:rPr lang="en-GB" dirty="0">
                <a:latin typeface="Arial" panose="020B0604020202020204" pitchFamily="34" charset="0"/>
                <a:cs typeface="Arial" panose="020B0604020202020204" pitchFamily="34" charset="0"/>
              </a:rPr>
              <a:t>What digital tools are you using on a daily basis?</a:t>
            </a:r>
          </a:p>
          <a:p>
            <a:pPr algn="just"/>
            <a:r>
              <a:rPr lang="en-GB" dirty="0">
                <a:latin typeface="Arial" panose="020B0604020202020204" pitchFamily="34" charset="0"/>
                <a:cs typeface="Arial" panose="020B0604020202020204" pitchFamily="34" charset="0"/>
              </a:rPr>
              <a:t>Which digital tool is most commonly used for collaboration at your university?</a:t>
            </a:r>
          </a:p>
          <a:p>
            <a:pPr algn="just"/>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35295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sz="4900" b="1" dirty="0">
                <a:latin typeface="Arial" panose="020B0604020202020204" pitchFamily="34" charset="0"/>
                <a:cs typeface="Arial" panose="020B0604020202020204" pitchFamily="34" charset="0"/>
              </a:rPr>
              <a:t>Research timeline</a:t>
            </a:r>
            <a:br>
              <a:rPr lang="en-GB" sz="4900" b="1" dirty="0">
                <a:latin typeface="Arial" panose="020B0604020202020204" pitchFamily="34" charset="0"/>
                <a:cs typeface="Arial" panose="020B0604020202020204" pitchFamily="34" charset="0"/>
              </a:rPr>
            </a:br>
            <a:endParaRPr lang="en-GB" sz="49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algn="just"/>
            <a:r>
              <a:rPr lang="en-GB" dirty="0">
                <a:latin typeface="Arial" panose="020B0604020202020204" pitchFamily="34" charset="0"/>
                <a:cs typeface="Arial" panose="020B0604020202020204" pitchFamily="34" charset="0"/>
              </a:rPr>
              <a:t>Data collection timeline: The interviews will take part in an interval between March 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and April 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2022. Considering the sample size, it is considered to be a suitable time frame.</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Data analysis: The analysis of the data taken into consideration will be in an interval between April 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and May 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2022.</a:t>
            </a:r>
          </a:p>
        </p:txBody>
      </p:sp>
    </p:spTree>
    <p:extLst>
      <p:ext uri="{BB962C8B-B14F-4D97-AF65-F5344CB8AC3E}">
        <p14:creationId xmlns:p14="http://schemas.microsoft.com/office/powerpoint/2010/main" val="35268785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Hypothesis</a:t>
            </a:r>
          </a:p>
        </p:txBody>
      </p:sp>
      <p:sp>
        <p:nvSpPr>
          <p:cNvPr id="3" name="Content Placeholder 2"/>
          <p:cNvSpPr>
            <a:spLocks noGrp="1"/>
          </p:cNvSpPr>
          <p:nvPr>
            <p:ph idx="1"/>
          </p:nvPr>
        </p:nvSpPr>
        <p:spPr/>
        <p:txBody>
          <a:bodyPr/>
          <a:lstStyle/>
          <a:p>
            <a:pPr algn="just"/>
            <a:r>
              <a:rPr lang="en-GB" dirty="0">
                <a:latin typeface="Arial" panose="020B0604020202020204" pitchFamily="34" charset="0"/>
                <a:cs typeface="Arial" panose="020B0604020202020204" pitchFamily="34" charset="0"/>
              </a:rPr>
              <a:t>For the current project, the main hypothesis is that the most used digital tools used for collaboration are Microsoft Teams, Skype, Zoom or Microsoft 365 (OneDrive). </a:t>
            </a:r>
          </a:p>
        </p:txBody>
      </p:sp>
    </p:spTree>
    <p:extLst>
      <p:ext uri="{BB962C8B-B14F-4D97-AF65-F5344CB8AC3E}">
        <p14:creationId xmlns:p14="http://schemas.microsoft.com/office/powerpoint/2010/main" val="867062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E1038-2403-4E53-B20C-E4DDE48D0B20}"/>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Reference list</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58AEC43-805E-4685-B940-8C76C547E69F}"/>
              </a:ext>
            </a:extLst>
          </p:cNvPr>
          <p:cNvSpPr>
            <a:spLocks noGrp="1"/>
          </p:cNvSpPr>
          <p:nvPr>
            <p:ph idx="1"/>
          </p:nvPr>
        </p:nvSpPr>
        <p:spPr/>
        <p:txBody>
          <a:bodyPr>
            <a:normAutofit/>
          </a:bodyPr>
          <a:lstStyle/>
          <a:p>
            <a:pPr algn="just"/>
            <a:r>
              <a:rPr lang="en-US" sz="2000" dirty="0" err="1">
                <a:latin typeface="Arial" panose="020B0604020202020204" pitchFamily="34" charset="0"/>
                <a:cs typeface="Arial" panose="020B0604020202020204" pitchFamily="34" charset="0"/>
              </a:rPr>
              <a:t>Hatlevik</a:t>
            </a:r>
            <a:r>
              <a:rPr lang="en-US" sz="2000" dirty="0">
                <a:latin typeface="Arial" panose="020B0604020202020204" pitchFamily="34" charset="0"/>
                <a:cs typeface="Arial" panose="020B0604020202020204" pitchFamily="34" charset="0"/>
              </a:rPr>
              <a:t>, O. E., </a:t>
            </a:r>
            <a:r>
              <a:rPr lang="en-US" sz="2000" dirty="0" err="1">
                <a:latin typeface="Arial" panose="020B0604020202020204" pitchFamily="34" charset="0"/>
                <a:cs typeface="Arial" panose="020B0604020202020204" pitchFamily="34" charset="0"/>
              </a:rPr>
              <a:t>Guðmundsdóttir</a:t>
            </a:r>
            <a:r>
              <a:rPr lang="en-US" sz="2000" dirty="0">
                <a:latin typeface="Arial" panose="020B0604020202020204" pitchFamily="34" charset="0"/>
                <a:cs typeface="Arial" panose="020B0604020202020204" pitchFamily="34" charset="0"/>
              </a:rPr>
              <a:t>, G. B., </a:t>
            </a:r>
            <a:r>
              <a:rPr lang="en-US" sz="2000" dirty="0" err="1">
                <a:latin typeface="Arial" panose="020B0604020202020204" pitchFamily="34" charset="0"/>
                <a:cs typeface="Arial" panose="020B0604020202020204" pitchFamily="34" charset="0"/>
              </a:rPr>
              <a:t>Loi</a:t>
            </a:r>
            <a:r>
              <a:rPr lang="en-US" sz="2000" dirty="0">
                <a:latin typeface="Arial" panose="020B0604020202020204" pitchFamily="34" charset="0"/>
                <a:cs typeface="Arial" panose="020B0604020202020204" pitchFamily="34" charset="0"/>
              </a:rPr>
              <a:t>, M. (2015) “Examining factors predicting students’ digital competence”. </a:t>
            </a:r>
            <a:r>
              <a:rPr lang="en-US" sz="2000" i="1" dirty="0">
                <a:latin typeface="Arial" panose="020B0604020202020204" pitchFamily="34" charset="0"/>
                <a:cs typeface="Arial" panose="020B0604020202020204" pitchFamily="34" charset="0"/>
              </a:rPr>
              <a:t>Journal of Information Technology Education: Research</a:t>
            </a:r>
            <a:r>
              <a:rPr lang="en-US" sz="2000" dirty="0">
                <a:latin typeface="Arial" panose="020B0604020202020204" pitchFamily="34" charset="0"/>
                <a:cs typeface="Arial" panose="020B0604020202020204" pitchFamily="34" charset="0"/>
              </a:rPr>
              <a:t>,  Vol. 14, </a:t>
            </a:r>
            <a:r>
              <a:rPr lang="en-US" sz="2000" dirty="0" err="1">
                <a:latin typeface="Arial" panose="020B0604020202020204" pitchFamily="34" charset="0"/>
                <a:cs typeface="Arial" panose="020B0604020202020204" pitchFamily="34" charset="0"/>
              </a:rPr>
              <a:t>pag</a:t>
            </a:r>
            <a:r>
              <a:rPr lang="en-US" sz="2000" dirty="0">
                <a:latin typeface="Arial" panose="020B0604020202020204" pitchFamily="34" charset="0"/>
                <a:cs typeface="Arial" panose="020B0604020202020204" pitchFamily="34" charset="0"/>
              </a:rPr>
              <a:t>. 123-137. Available at: </a:t>
            </a:r>
            <a:r>
              <a:rPr lang="en-US" sz="20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http://www.jite.org/documents/Vol14/JITEV14ResearchP123-137Hatlevik0873.pdf</a:t>
            </a:r>
            <a:r>
              <a:rPr lang="en-US" sz="2000" dirty="0">
                <a:latin typeface="Arial" panose="020B0604020202020204" pitchFamily="34" charset="0"/>
                <a:cs typeface="Arial" panose="020B0604020202020204" pitchFamily="34" charset="0"/>
              </a:rPr>
              <a:t>. </a:t>
            </a:r>
          </a:p>
          <a:p>
            <a:pPr algn="just"/>
            <a:r>
              <a:rPr lang="en-US" sz="2000" dirty="0" err="1">
                <a:latin typeface="Arial" panose="020B0604020202020204" pitchFamily="34" charset="0"/>
                <a:cs typeface="Arial" panose="020B0604020202020204" pitchFamily="34" charset="0"/>
              </a:rPr>
              <a:t>Feijao</a:t>
            </a:r>
            <a:r>
              <a:rPr lang="en-US" sz="2000" dirty="0">
                <a:latin typeface="Arial" panose="020B0604020202020204" pitchFamily="34" charset="0"/>
                <a:cs typeface="Arial" panose="020B0604020202020204" pitchFamily="34" charset="0"/>
              </a:rPr>
              <a:t>, C., Flanagan, I., van </a:t>
            </a:r>
            <a:r>
              <a:rPr lang="en-US" sz="2000" dirty="0" err="1">
                <a:latin typeface="Arial" panose="020B0604020202020204" pitchFamily="34" charset="0"/>
                <a:cs typeface="Arial" panose="020B0604020202020204" pitchFamily="34" charset="0"/>
              </a:rPr>
              <a:t>Stolk</a:t>
            </a:r>
            <a:r>
              <a:rPr lang="en-US" sz="2000" dirty="0">
                <a:latin typeface="Arial" panose="020B0604020202020204" pitchFamily="34" charset="0"/>
                <a:cs typeface="Arial" panose="020B0604020202020204" pitchFamily="34" charset="0"/>
              </a:rPr>
              <a:t>, C., </a:t>
            </a:r>
            <a:r>
              <a:rPr lang="en-US" sz="2000" dirty="0" err="1">
                <a:latin typeface="Arial" panose="020B0604020202020204" pitchFamily="34" charset="0"/>
                <a:cs typeface="Arial" panose="020B0604020202020204" pitchFamily="34" charset="0"/>
              </a:rPr>
              <a:t>Gunashekar</a:t>
            </a:r>
            <a:r>
              <a:rPr lang="en-US" sz="2000" dirty="0">
                <a:latin typeface="Arial" panose="020B0604020202020204" pitchFamily="34" charset="0"/>
                <a:cs typeface="Arial" panose="020B0604020202020204" pitchFamily="34" charset="0"/>
              </a:rPr>
              <a:t>, S. (2021) </a:t>
            </a:r>
            <a:r>
              <a:rPr lang="en-US" sz="2000" i="1" dirty="0">
                <a:latin typeface="Arial" panose="020B0604020202020204" pitchFamily="34" charset="0"/>
                <a:cs typeface="Arial" panose="020B0604020202020204" pitchFamily="34" charset="0"/>
              </a:rPr>
              <a:t>The global digital skills gap. Current trend and future directions</a:t>
            </a:r>
            <a:r>
              <a:rPr lang="en-US" sz="2000" dirty="0">
                <a:latin typeface="Arial" panose="020B0604020202020204" pitchFamily="34" charset="0"/>
                <a:cs typeface="Arial" panose="020B0604020202020204" pitchFamily="34" charset="0"/>
              </a:rPr>
              <a:t>. Available at: https://www.rand.org/content/dam/rand/pubs/research_reports/RRA1500/RRA1533-1/RAND_RRA1533-1.pdf. </a:t>
            </a:r>
          </a:p>
          <a:p>
            <a:pPr algn="just"/>
            <a:r>
              <a:rPr lang="en-US" sz="2000" dirty="0">
                <a:latin typeface="Arial" panose="020B0604020202020204" pitchFamily="34" charset="0"/>
                <a:cs typeface="Arial" panose="020B0604020202020204" pitchFamily="34" charset="0"/>
              </a:rPr>
              <a:t>UNESCO (2018) </a:t>
            </a:r>
            <a:r>
              <a:rPr lang="en-US" sz="2000" i="1" dirty="0">
                <a:latin typeface="Arial" panose="020B0604020202020204" pitchFamily="34" charset="0"/>
                <a:cs typeface="Arial" panose="020B0604020202020204" pitchFamily="34" charset="0"/>
              </a:rPr>
              <a:t>Digital skills critical for jobs and social inclusion (15/03/2018). </a:t>
            </a:r>
            <a:r>
              <a:rPr lang="en-US" sz="2000" dirty="0">
                <a:latin typeface="Arial" panose="020B0604020202020204" pitchFamily="34" charset="0"/>
                <a:cs typeface="Arial" panose="020B0604020202020204" pitchFamily="34" charset="0"/>
              </a:rPr>
              <a:t>Available at: https://en.unesco.org/news/digital-skills-critical-jobs-and-social-inclusion.  </a:t>
            </a:r>
          </a:p>
          <a:p>
            <a:pPr algn="just"/>
            <a:r>
              <a:rPr lang="en-US" sz="2000" dirty="0" err="1">
                <a:latin typeface="Arial" panose="020B0604020202020204" pitchFamily="34" charset="0"/>
                <a:cs typeface="Arial" panose="020B0604020202020204" pitchFamily="34" charset="0"/>
              </a:rPr>
              <a:t>Vartanova</a:t>
            </a:r>
            <a:r>
              <a:rPr lang="en-US" sz="2000" dirty="0">
                <a:latin typeface="Arial" panose="020B0604020202020204" pitchFamily="34" charset="0"/>
                <a:cs typeface="Arial" panose="020B0604020202020204" pitchFamily="34" charset="0"/>
              </a:rPr>
              <a:t>, E., </a:t>
            </a:r>
            <a:r>
              <a:rPr lang="en-US" sz="2000" dirty="0" err="1">
                <a:latin typeface="Arial" panose="020B0604020202020204" pitchFamily="34" charset="0"/>
                <a:cs typeface="Arial" panose="020B0604020202020204" pitchFamily="34" charset="0"/>
              </a:rPr>
              <a:t>Gladkova</a:t>
            </a:r>
            <a:r>
              <a:rPr lang="en-US" sz="2000" dirty="0">
                <a:latin typeface="Arial" panose="020B0604020202020204" pitchFamily="34" charset="0"/>
                <a:cs typeface="Arial" panose="020B0604020202020204" pitchFamily="34" charset="0"/>
              </a:rPr>
              <a:t>, A. (2019) “New forms of the digital divide”. In </a:t>
            </a:r>
            <a:r>
              <a:rPr lang="en-US" sz="2000" dirty="0" err="1">
                <a:latin typeface="Arial" panose="020B0604020202020204" pitchFamily="34" charset="0"/>
                <a:cs typeface="Arial" panose="020B0604020202020204" pitchFamily="34" charset="0"/>
              </a:rPr>
              <a:t>Trappel</a:t>
            </a:r>
            <a:r>
              <a:rPr lang="en-US" sz="2000" dirty="0">
                <a:latin typeface="Arial" panose="020B0604020202020204" pitchFamily="34" charset="0"/>
                <a:cs typeface="Arial" panose="020B0604020202020204" pitchFamily="34" charset="0"/>
              </a:rPr>
              <a:t>, J. (ed.) </a:t>
            </a:r>
            <a:r>
              <a:rPr lang="en-US" sz="2000" i="1" dirty="0">
                <a:latin typeface="Arial" panose="020B0604020202020204" pitchFamily="34" charset="0"/>
                <a:cs typeface="Arial" panose="020B0604020202020204" pitchFamily="34" charset="0"/>
              </a:rPr>
              <a:t>Digital media inequalities: Policies against divides, distrust and </a:t>
            </a:r>
            <a:r>
              <a:rPr lang="en-US" sz="2000" i="1" dirty="0" err="1">
                <a:latin typeface="Arial" panose="020B0604020202020204" pitchFamily="34" charset="0"/>
                <a:cs typeface="Arial" panose="020B0604020202020204" pitchFamily="34" charset="0"/>
              </a:rPr>
              <a:t>discrimination</a:t>
            </a:r>
            <a:r>
              <a:rPr lang="en-US" sz="2000" dirty="0" err="1">
                <a:latin typeface="Arial" panose="020B0604020202020204" pitchFamily="34" charset="0"/>
                <a:cs typeface="Arial" panose="020B0604020202020204" pitchFamily="34" charset="0"/>
              </a:rPr>
              <a:t>,Göteborg</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Nordico</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pag</a:t>
            </a:r>
            <a:r>
              <a:rPr lang="en-US" sz="2000" dirty="0">
                <a:latin typeface="Arial" panose="020B0604020202020204" pitchFamily="34" charset="0"/>
                <a:cs typeface="Arial" panose="020B0604020202020204" pitchFamily="34" charset="0"/>
              </a:rPr>
              <a:t>. 193-213.</a:t>
            </a:r>
          </a:p>
        </p:txBody>
      </p:sp>
    </p:spTree>
    <p:extLst>
      <p:ext uri="{BB962C8B-B14F-4D97-AF65-F5344CB8AC3E}">
        <p14:creationId xmlns:p14="http://schemas.microsoft.com/office/powerpoint/2010/main" val="11787772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331</TotalTime>
  <Words>887</Words>
  <Application>Microsoft Office PowerPoint</Application>
  <PresentationFormat>Ecran lat</PresentationFormat>
  <Paragraphs>48</Paragraphs>
  <Slides>10</Slides>
  <Notes>0</Notes>
  <HiddenSlides>0</HiddenSlides>
  <MMClips>0</MMClips>
  <ScaleCrop>false</ScaleCrop>
  <HeadingPairs>
    <vt:vector size="4" baseType="variant">
      <vt:variant>
        <vt:lpstr>Temă</vt:lpstr>
      </vt:variant>
      <vt:variant>
        <vt:i4>1</vt:i4>
      </vt:variant>
      <vt:variant>
        <vt:lpstr>Titluri diapozitive</vt:lpstr>
      </vt:variant>
      <vt:variant>
        <vt:i4>10</vt:i4>
      </vt:variant>
    </vt:vector>
  </HeadingPairs>
  <TitlesOfParts>
    <vt:vector size="11" baseType="lpstr">
      <vt:lpstr>Office Theme</vt:lpstr>
      <vt:lpstr>Digital Skills and Research Methods BMSW4003 How do we use technology to collaborate at UWTSD?</vt:lpstr>
      <vt:lpstr>Table of contents</vt:lpstr>
      <vt:lpstr>Introduction</vt:lpstr>
      <vt:lpstr>Situating within relevant literature</vt:lpstr>
      <vt:lpstr>Situating within relevant literature</vt:lpstr>
      <vt:lpstr>Ethical considerations </vt:lpstr>
      <vt:lpstr> Proposed method </vt:lpstr>
      <vt:lpstr> Research timeline </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BMSW4003 How do we use technology to collaborate at UWTSD?</dc:title>
  <dc:creator>Covaliu, Paul P.</dc:creator>
  <cp:lastModifiedBy>damian nicoleta</cp:lastModifiedBy>
  <cp:revision>55</cp:revision>
  <dcterms:created xsi:type="dcterms:W3CDTF">2022-02-20T14:30:13Z</dcterms:created>
  <dcterms:modified xsi:type="dcterms:W3CDTF">2022-02-26T09:55:42Z</dcterms:modified>
</cp:coreProperties>
</file>