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</p:sldMasterIdLst>
  <p:notesMasterIdLst>
    <p:notesMasterId r:id="rId20"/>
  </p:notesMasterIdLst>
  <p:sldIdLst>
    <p:sldId id="270" r:id="rId2"/>
    <p:sldId id="276" r:id="rId3"/>
    <p:sldId id="271" r:id="rId4"/>
    <p:sldId id="257" r:id="rId5"/>
    <p:sldId id="272" r:id="rId6"/>
    <p:sldId id="258" r:id="rId7"/>
    <p:sldId id="259" r:id="rId8"/>
    <p:sldId id="274" r:id="rId9"/>
    <p:sldId id="260" r:id="rId10"/>
    <p:sldId id="261" r:id="rId11"/>
    <p:sldId id="262" r:id="rId12"/>
    <p:sldId id="263" r:id="rId13"/>
    <p:sldId id="264" r:id="rId14"/>
    <p:sldId id="266" r:id="rId15"/>
    <p:sldId id="267" r:id="rId16"/>
    <p:sldId id="278" r:id="rId17"/>
    <p:sldId id="275" r:id="rId18"/>
    <p:sldId id="277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6" autoAdjust="0"/>
    <p:restoredTop sz="76094" autoAdjust="0"/>
  </p:normalViewPr>
  <p:slideViewPr>
    <p:cSldViewPr snapToGrid="0">
      <p:cViewPr varScale="1">
        <p:scale>
          <a:sx n="65" d="100"/>
          <a:sy n="65" d="100"/>
        </p:scale>
        <p:origin x="129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DD9CA3-E3C3-406E-8B6F-82447E51D710}" type="datetimeFigureOut">
              <a:rPr lang="en-GB" smtClean="0"/>
              <a:t>18/09/2018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D1B24-D87F-401D-A91F-F82CD9DB51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7277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982B11-8DC8-48C3-8D4B-6BE3095D6B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640724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982B11-8DC8-48C3-8D4B-6BE3095D6B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574183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</a:t>
            </a:r>
            <a:r>
              <a:rPr lang="en-GB" baseline="0" dirty="0"/>
              <a:t> is a simple way of analysing your level of readiness for any task. It can take you to the core of the issue very quickly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982B11-8DC8-48C3-8D4B-6BE3095D6B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530306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SWOT Analysis is a useful quick tool for taking a stock of your situation. It’s a simple way of analysing your level of readiness for a new task/ career.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7D1B24-D87F-401D-A91F-F82CD9DB516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2939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altLang="en-US" dirty="0"/>
              <a:t>Consider this from your own perspective, and from the point of view of the people around you. And don't be modest or shy – be as objective as you can.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And if you have any difficulty with this, write down a list of your personal characteristics. Some of these will hopefully be strengths!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Tip: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 Think about your strengths in relation to the people around you. For example, if you're a great mathematician and the people around you are also great at math, then this is not likely to be a strength in your current role – it may be a necessity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Examples – Qualifications/ experiences/ Skills – what do people see in you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982B11-8DC8-48C3-8D4B-6BE3095D6B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872528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altLang="en-US" dirty="0"/>
              <a:t>WEAKNESSES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 Again, consider this from a personal/internal perspective and an external perspective. Do other people see weaknesses that you don't see? Do co-workers consistently outperform you in key areas? Be realistic – it's best to face any unpleasant truths as soon as possible.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Johari Window (Developed by Joseph</a:t>
            </a:r>
            <a:r>
              <a:rPr lang="en-GB" altLang="en-US" baseline="0" dirty="0"/>
              <a:t> </a:t>
            </a:r>
            <a:r>
              <a:rPr lang="en-GB" altLang="en-US" baseline="0" dirty="0" err="1"/>
              <a:t>Luft</a:t>
            </a:r>
            <a:r>
              <a:rPr lang="en-GB" altLang="en-US" baseline="0" dirty="0"/>
              <a:t> and Harry </a:t>
            </a:r>
            <a:r>
              <a:rPr lang="en-GB" altLang="en-US" baseline="0" dirty="0" err="1"/>
              <a:t>Ingam</a:t>
            </a:r>
            <a:r>
              <a:rPr lang="en-GB" altLang="en-US" baseline="0" dirty="0"/>
              <a:t> (1955) “ what people know about us and what we know about ourselves”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982B11-8DC8-48C3-8D4B-6BE3095D6B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101371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Johari window is a psychological tool created by Joseph </a:t>
            </a:r>
            <a:r>
              <a:rPr lang="en-GB" dirty="0" err="1"/>
              <a:t>Luft</a:t>
            </a:r>
            <a:r>
              <a:rPr lang="en-GB" dirty="0"/>
              <a:t> and Harry </a:t>
            </a:r>
            <a:r>
              <a:rPr lang="en-GB" dirty="0" err="1"/>
              <a:t>Ingham</a:t>
            </a:r>
            <a:r>
              <a:rPr lang="en-GB" dirty="0"/>
              <a:t> in 1955. It’s a simple and useful tool for understanding and training:</a:t>
            </a:r>
          </a:p>
          <a:p>
            <a:r>
              <a:rPr lang="en-GB" dirty="0"/>
              <a:t>•self-awareness</a:t>
            </a:r>
          </a:p>
          <a:p>
            <a:endParaRPr lang="en-GB" dirty="0"/>
          </a:p>
          <a:p>
            <a:r>
              <a:rPr lang="en-GB" dirty="0" err="1"/>
              <a:t>Luft</a:t>
            </a:r>
            <a:r>
              <a:rPr lang="en-GB" dirty="0"/>
              <a:t> and </a:t>
            </a:r>
            <a:r>
              <a:rPr lang="en-GB" dirty="0" err="1"/>
              <a:t>Ingham</a:t>
            </a:r>
            <a:r>
              <a:rPr lang="en-GB" dirty="0"/>
              <a:t> called their Johari Window model 'Johari' after combining their first names, Joe and Harry. In early publications the word appears as '</a:t>
            </a:r>
            <a:r>
              <a:rPr lang="en-GB" dirty="0" err="1"/>
              <a:t>JoHari</a:t>
            </a:r>
            <a:r>
              <a:rPr lang="en-GB" dirty="0"/>
              <a:t>'. The Johari Window soon became a widely used model for understanding and training self-awareness, personal development, improving communications, interpersonal relationships, group dynamics, team development and inter-group relationships.</a:t>
            </a:r>
          </a:p>
          <a:p>
            <a:endParaRPr lang="en-GB" dirty="0"/>
          </a:p>
          <a:p>
            <a:r>
              <a:rPr lang="en-GB" dirty="0"/>
              <a:t>The Johari Window model is also referred to as a 'disclosure/feedback model of self awareness'</a:t>
            </a:r>
          </a:p>
          <a:p>
            <a:endParaRPr lang="en-GB" dirty="0"/>
          </a:p>
          <a:p>
            <a:r>
              <a:rPr lang="en-GB" dirty="0"/>
              <a:t>•personal development</a:t>
            </a:r>
          </a:p>
          <a:p>
            <a:r>
              <a:rPr lang="en-GB" dirty="0"/>
              <a:t>•improving communications</a:t>
            </a:r>
          </a:p>
          <a:p>
            <a:r>
              <a:rPr lang="en-GB" dirty="0"/>
              <a:t>•interpersonal relationships</a:t>
            </a:r>
          </a:p>
          <a:p>
            <a:r>
              <a:rPr lang="en-GB" dirty="0"/>
              <a:t>•group dynamics</a:t>
            </a:r>
          </a:p>
          <a:p>
            <a:r>
              <a:rPr lang="en-GB" dirty="0"/>
              <a:t>•team development; and</a:t>
            </a:r>
          </a:p>
          <a:p>
            <a:r>
              <a:rPr lang="en-GB" dirty="0"/>
              <a:t>•inter group relationships</a:t>
            </a:r>
          </a:p>
          <a:p>
            <a:endParaRPr lang="en-GB" dirty="0"/>
          </a:p>
          <a:p>
            <a:r>
              <a:rPr lang="en-GB" dirty="0"/>
              <a:t>It is one of the few tools out there that has an emphasis on “soft skills” such as behaviour, empathy, co-operation, inter group development and interpersonal development.  It’s a great model to use because of its simplicity and also because it can be applied in a variety of situations and environments.</a:t>
            </a:r>
          </a:p>
          <a:p>
            <a:r>
              <a:rPr lang="en-GB" dirty="0"/>
              <a:t>Some examples of unknown factors can be as follows:</a:t>
            </a:r>
          </a:p>
          <a:p>
            <a:r>
              <a:rPr lang="en-GB" dirty="0"/>
              <a:t>•an ability that is under-estimated or un-tried through lack of opportunity, encouragement, confidence or training</a:t>
            </a:r>
          </a:p>
          <a:p>
            <a:r>
              <a:rPr lang="en-GB" dirty="0"/>
              <a:t>•a natural ability or aptitude that a person doesn't realise they possess</a:t>
            </a:r>
          </a:p>
          <a:p>
            <a:r>
              <a:rPr lang="en-GB" dirty="0"/>
              <a:t>•a fear or aversion that a person does not know they have</a:t>
            </a:r>
          </a:p>
          <a:p>
            <a:r>
              <a:rPr lang="en-GB" dirty="0"/>
              <a:t>•an unknown illness</a:t>
            </a:r>
          </a:p>
          <a:p>
            <a:r>
              <a:rPr lang="en-GB" dirty="0"/>
              <a:t>•repressed or subconscious feeling</a:t>
            </a:r>
          </a:p>
          <a:p>
            <a:r>
              <a:rPr lang="en-GB" dirty="0"/>
              <a:t>•conditioned behaviour or attitudes from childhood</a:t>
            </a:r>
          </a:p>
          <a:p>
            <a:endParaRPr lang="en-GB" dirty="0"/>
          </a:p>
          <a:p>
            <a:r>
              <a:rPr lang="en-GB" dirty="0"/>
              <a:t>Johari window four regions</a:t>
            </a:r>
          </a:p>
          <a:p>
            <a:r>
              <a:rPr lang="en-GB" dirty="0"/>
              <a:t>1.what is known by the person about him/herself and is also known by others - open area, open self, free area, free self, or 'the arena'</a:t>
            </a:r>
          </a:p>
          <a:p>
            <a:r>
              <a:rPr lang="en-GB" dirty="0"/>
              <a:t>2.what is unknown by the person about him/herself but which others know - blind area, blind self, or '</a:t>
            </a:r>
            <a:r>
              <a:rPr lang="en-GB" dirty="0" err="1"/>
              <a:t>blindspot</a:t>
            </a:r>
            <a:r>
              <a:rPr lang="en-GB" dirty="0"/>
              <a:t>'</a:t>
            </a:r>
          </a:p>
          <a:p>
            <a:r>
              <a:rPr lang="en-GB" dirty="0"/>
              <a:t>3.what the person knows about him/herself that others do not know - hidden area, hidden self, avoided area, avoided self or 'facade'</a:t>
            </a:r>
          </a:p>
          <a:p>
            <a:r>
              <a:rPr lang="en-GB" dirty="0"/>
              <a:t>4.what is unknown by the person about him/herself and is also unknown by others - unknown area or unknown self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37D1B24-D87F-401D-A91F-F82CD9DB516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8403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982B11-8DC8-48C3-8D4B-6BE3095D6B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17433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altLang="en-US" dirty="0"/>
              <a:t>OPPORTUNITIES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Also, importantly, look at your strengths, and ask yourself whether these open up any opportunities – and look at your weaknesses, and ask yourself whether you could open up opportunities by eliminating those weaknesses.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Looking at different sectors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Looking at different trends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Identifying</a:t>
            </a:r>
            <a:r>
              <a:rPr lang="en-GB" altLang="en-US" baseline="0" dirty="0"/>
              <a:t> gaps  and demands</a:t>
            </a:r>
            <a:endParaRPr lang="en-GB" altLang="en-US" dirty="0"/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THREATS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dirty="0"/>
              <a:t>Performing this analysis will often provide key information – it can point out what needs to be done and put problems into perspective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982B11-8DC8-48C3-8D4B-6BE3095D6B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4493656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Competitors?</a:t>
            </a:r>
          </a:p>
          <a:p>
            <a:r>
              <a:rPr lang="en-GB" dirty="0"/>
              <a:t>Changes in economical/ political. Financial/</a:t>
            </a:r>
            <a:r>
              <a:rPr lang="en-GB" baseline="0" dirty="0"/>
              <a:t> environmental factors that would have an impact?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982B11-8DC8-48C3-8D4B-6BE3095D6B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049575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982B11-8DC8-48C3-8D4B-6BE3095D6B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84805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Turn your weaknesses into strengths, build upon your strengths.  Negate or reduce your threats, turning them into opportunities.  Match your strengths to the opportunities.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982B11-8DC8-48C3-8D4B-6BE3095D6B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8222654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Whether in business or your personal life, having a goal gives you something to work towards. It pushes you forward and provides a constant reminder of what you want to achieve. It gives you something to focus on.</a:t>
            </a:r>
          </a:p>
          <a:p>
            <a:endParaRPr lang="en-GB" dirty="0"/>
          </a:p>
          <a:p>
            <a:r>
              <a:rPr lang="en-GB" dirty="0"/>
              <a:t>Goals provide the motivational energy to carry on even when motivation is low.</a:t>
            </a:r>
          </a:p>
          <a:p>
            <a:r>
              <a:rPr lang="en-GB" dirty="0"/>
              <a:t>The Origins of SMART</a:t>
            </a:r>
          </a:p>
          <a:p>
            <a:endParaRPr lang="en-GB" dirty="0"/>
          </a:p>
          <a:p>
            <a:r>
              <a:rPr lang="en-GB" dirty="0"/>
              <a:t>It is generally accepted that the SMART acronym was first written down in November 1981 in Spokane, Washington. George T. Doran, a consultant and former Director of Corporate Planning for Washington Water Power Company published a paper titled "There's a S.M.A.R.T. Way to Write Management's Goals and Objectives".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982B11-8DC8-48C3-8D4B-6BE3095D6B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654069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Specific – exactly what you want to</a:t>
            </a:r>
            <a:r>
              <a:rPr lang="en-GB" baseline="0" dirty="0"/>
              <a:t> have completed (I will have completed X) – read two chapter from by!</a:t>
            </a:r>
          </a:p>
          <a:p>
            <a:endParaRPr lang="en-GB" baseline="0" dirty="0"/>
          </a:p>
          <a:p>
            <a:r>
              <a:rPr lang="en-GB" baseline="0" dirty="0"/>
              <a:t>Measurable – how will you know whether you have completed it? </a:t>
            </a:r>
          </a:p>
          <a:p>
            <a:r>
              <a:rPr lang="en-GB" baseline="0" dirty="0"/>
              <a:t>Achievable – are you likely able to achieve tis goal</a:t>
            </a:r>
          </a:p>
          <a:p>
            <a:r>
              <a:rPr lang="en-GB" baseline="0" dirty="0"/>
              <a:t>Realistic – in the timescale you have is it achievable? Do you have the resources for it?</a:t>
            </a:r>
          </a:p>
          <a:p>
            <a:r>
              <a:rPr lang="en-GB" baseline="0" dirty="0"/>
              <a:t>Time frame – when? The shorter the more precise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982B11-8DC8-48C3-8D4B-6BE3095D6B6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195403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18/09/2018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4327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18/09/2018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4705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18/09/2018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6006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18/09/2018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8916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18/09/2018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09249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18/09/2018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7847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18/09/2018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8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18/09/2018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835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9C64F3F4-CE19-49F8-9EF4-FF4EE52031C2}" type="datetimeFigureOut">
              <a:rPr lang="en-GB" smtClean="0"/>
              <a:pPr/>
              <a:t>18/09/2018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8252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8097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5279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5CD23DE2-21DE-4778-A4BD-262EA35EE7FC}" type="datetimeFigureOut">
              <a:rPr lang="en-GB" smtClean="0"/>
              <a:t>18/09/2018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14184047-1C98-45DE-8200-C0E83C85EA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1255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Professional career development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SWOT</a:t>
            </a:r>
          </a:p>
          <a:p>
            <a:endParaRPr lang="en-GB" dirty="0"/>
          </a:p>
          <a:p>
            <a:r>
              <a:rPr lang="en-GB" sz="2000" dirty="0"/>
              <a:t>Laura James </a:t>
            </a:r>
          </a:p>
        </p:txBody>
      </p:sp>
    </p:spTree>
    <p:extLst>
      <p:ext uri="{BB962C8B-B14F-4D97-AF65-F5344CB8AC3E}">
        <p14:creationId xmlns:p14="http://schemas.microsoft.com/office/powerpoint/2010/main" val="6789947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5B1FD861-2ECF-461F-A74B-C9758297114C}"/>
              </a:ext>
            </a:extLst>
          </p:cNvPr>
          <p:cNvSpPr/>
          <p:nvPr/>
        </p:nvSpPr>
        <p:spPr>
          <a:xfrm>
            <a:off x="241319" y="268740"/>
            <a:ext cx="37920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Last week..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AD6F3C1-8ADF-4753-ACCC-FADAA5275E1B}"/>
              </a:ext>
            </a:extLst>
          </p:cNvPr>
          <p:cNvSpPr/>
          <p:nvPr/>
        </p:nvSpPr>
        <p:spPr>
          <a:xfrm>
            <a:off x="1193180" y="2241395"/>
            <a:ext cx="3925230" cy="26539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/>
              <a:t>Learning Styles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DDD9BE1-60B6-4300-B372-B97444187A6B}"/>
              </a:ext>
            </a:extLst>
          </p:cNvPr>
          <p:cNvSpPr/>
          <p:nvPr/>
        </p:nvSpPr>
        <p:spPr>
          <a:xfrm>
            <a:off x="5692697" y="379138"/>
            <a:ext cx="1884556" cy="1182029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Meyer Briggs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9D93CF38-2E57-4136-8BD1-27B8D2BE79DE}"/>
              </a:ext>
            </a:extLst>
          </p:cNvPr>
          <p:cNvSpPr/>
          <p:nvPr/>
        </p:nvSpPr>
        <p:spPr>
          <a:xfrm>
            <a:off x="9735015" y="2620537"/>
            <a:ext cx="1773044" cy="1561170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Honey and Mumford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882CFD6-A956-4939-B187-80860B0BE111}"/>
              </a:ext>
            </a:extLst>
          </p:cNvPr>
          <p:cNvSpPr/>
          <p:nvPr/>
        </p:nvSpPr>
        <p:spPr>
          <a:xfrm>
            <a:off x="6036526" y="3245007"/>
            <a:ext cx="1196899" cy="205182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VARK</a:t>
            </a:r>
          </a:p>
        </p:txBody>
      </p:sp>
    </p:spTree>
    <p:extLst>
      <p:ext uri="{BB962C8B-B14F-4D97-AF65-F5344CB8AC3E}">
        <p14:creationId xmlns:p14="http://schemas.microsoft.com/office/powerpoint/2010/main" val="942401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12383" y="418427"/>
            <a:ext cx="7729728" cy="1188720"/>
          </a:xfrm>
        </p:spPr>
        <p:txBody>
          <a:bodyPr/>
          <a:lstStyle/>
          <a:p>
            <a:r>
              <a:rPr lang="en-GB" dirty="0"/>
              <a:t>This week..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34336" y="2390389"/>
            <a:ext cx="4207764" cy="3101983"/>
          </a:xfrm>
        </p:spPr>
        <p:txBody>
          <a:bodyPr>
            <a:normAutofit/>
          </a:bodyPr>
          <a:lstStyle/>
          <a:p>
            <a:r>
              <a:rPr lang="en-GB" sz="4800" dirty="0"/>
              <a:t>SWOT</a:t>
            </a:r>
          </a:p>
          <a:p>
            <a:r>
              <a:rPr lang="en-GB" sz="4800" dirty="0"/>
              <a:t>SMART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196058"/>
            <a:ext cx="4973228" cy="3490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6375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1136" y="523613"/>
            <a:ext cx="7729728" cy="1188720"/>
          </a:xfrm>
        </p:spPr>
        <p:txBody>
          <a:bodyPr/>
          <a:lstStyle/>
          <a:p>
            <a:pPr algn="ctr"/>
            <a:r>
              <a:rPr lang="en-GB" dirty="0"/>
              <a:t>SWOT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14263" y="1935329"/>
            <a:ext cx="7729728" cy="3101983"/>
          </a:xfrm>
        </p:spPr>
        <p:txBody>
          <a:bodyPr/>
          <a:lstStyle/>
          <a:p>
            <a:r>
              <a:rPr lang="en-GB" dirty="0"/>
              <a:t>A SWOT analysis is a useful, quick tool for taking stock of your situation</a:t>
            </a:r>
          </a:p>
          <a:p>
            <a:endParaRPr lang="en-GB" dirty="0"/>
          </a:p>
          <a:p>
            <a:r>
              <a:rPr lang="en-GB" dirty="0"/>
              <a:t>SWOT stands for STRENGTHS, WEAKNESSES, OPPERTUNITIES AND THREATS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25" r="10650" b="10208"/>
          <a:stretch/>
        </p:blipFill>
        <p:spPr>
          <a:xfrm>
            <a:off x="3809806" y="3383913"/>
            <a:ext cx="4738641" cy="2950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25956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FilmGrain/>
                    </a14:imgEffect>
                    <a14:imgEffect>
                      <a14:saturation sat="33000"/>
                    </a14:imgEffect>
                    <a14:imgEffect>
                      <a14:brightnessContrast bright="4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300" y="609601"/>
            <a:ext cx="9550400" cy="6070600"/>
          </a:xfrm>
        </p:spPr>
      </p:pic>
      <p:sp>
        <p:nvSpPr>
          <p:cNvPr id="5" name="Rectangle 4"/>
          <p:cNvSpPr/>
          <p:nvPr/>
        </p:nvSpPr>
        <p:spPr>
          <a:xfrm>
            <a:off x="-488824" y="184835"/>
            <a:ext cx="1278864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/>
              <a:t>Albert S. Humphrey in the 1960s</a:t>
            </a:r>
          </a:p>
          <a:p>
            <a:pPr algn="ctr"/>
            <a:r>
              <a:rPr lang="en-GB" dirty="0"/>
              <a:t> American business and management consultant who specialised in organisational management and cultural change</a:t>
            </a:r>
          </a:p>
        </p:txBody>
      </p:sp>
    </p:spTree>
    <p:extLst>
      <p:ext uri="{BB962C8B-B14F-4D97-AF65-F5344CB8AC3E}">
        <p14:creationId xmlns:p14="http://schemas.microsoft.com/office/powerpoint/2010/main" val="5244007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99CE2-D211-4DC2-9D37-4BE87C6CDA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3236" y="926592"/>
            <a:ext cx="7729728" cy="1188720"/>
          </a:xfrm>
        </p:spPr>
        <p:txBody>
          <a:bodyPr/>
          <a:lstStyle/>
          <a:p>
            <a:r>
              <a:rPr lang="en-GB" dirty="0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6BE4D-0DDB-4A17-B1B2-8DB924E124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8716" y="2492896"/>
            <a:ext cx="6229985" cy="3418326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dirty="0">
                <a:ea typeface="Tahoma" pitchFamily="34" charset="0"/>
                <a:cs typeface="Tahoma" pitchFamily="34" charset="0"/>
              </a:rPr>
              <a:t>What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advantages</a:t>
            </a:r>
            <a:r>
              <a:rPr lang="en-GB" dirty="0">
                <a:ea typeface="Tahoma" pitchFamily="34" charset="0"/>
                <a:cs typeface="Tahoma" pitchFamily="34" charset="0"/>
              </a:rPr>
              <a:t> do you have that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others don't </a:t>
            </a:r>
            <a:r>
              <a:rPr lang="en-GB" dirty="0">
                <a:ea typeface="Tahoma" pitchFamily="34" charset="0"/>
                <a:cs typeface="Tahoma" pitchFamily="34" charset="0"/>
              </a:rPr>
              <a:t>have ?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dirty="0">
                <a:ea typeface="Tahoma" pitchFamily="34" charset="0"/>
                <a:cs typeface="Tahoma" pitchFamily="34" charset="0"/>
              </a:rPr>
              <a:t>What do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you do better </a:t>
            </a:r>
            <a:r>
              <a:rPr lang="en-GB" dirty="0">
                <a:ea typeface="Tahoma" pitchFamily="34" charset="0"/>
                <a:cs typeface="Tahoma" pitchFamily="34" charset="0"/>
              </a:rPr>
              <a:t>than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anyone else</a:t>
            </a:r>
            <a:r>
              <a:rPr lang="en-GB" dirty="0">
                <a:ea typeface="Tahoma" pitchFamily="34" charset="0"/>
                <a:cs typeface="Tahoma" pitchFamily="34" charset="0"/>
              </a:rPr>
              <a:t>?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dirty="0">
                <a:ea typeface="Tahoma" pitchFamily="34" charset="0"/>
                <a:cs typeface="Tahoma" pitchFamily="34" charset="0"/>
              </a:rPr>
              <a:t>What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personal resources </a:t>
            </a:r>
            <a:r>
              <a:rPr lang="en-GB" dirty="0">
                <a:ea typeface="Tahoma" pitchFamily="34" charset="0"/>
                <a:cs typeface="Tahoma" pitchFamily="34" charset="0"/>
              </a:rPr>
              <a:t>can you access?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dirty="0">
                <a:ea typeface="Tahoma" pitchFamily="34" charset="0"/>
                <a:cs typeface="Tahoma" pitchFamily="34" charset="0"/>
              </a:rPr>
              <a:t>What do other people (and your boss, in particular)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see</a:t>
            </a:r>
            <a:r>
              <a:rPr lang="en-GB" dirty="0">
                <a:ea typeface="Tahoma" pitchFamily="34" charset="0"/>
                <a:cs typeface="Tahoma" pitchFamily="34" charset="0"/>
              </a:rPr>
              <a:t> as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your</a:t>
            </a:r>
            <a:r>
              <a:rPr lang="en-GB" dirty="0">
                <a:ea typeface="Tahoma" pitchFamily="34" charset="0"/>
                <a:cs typeface="Tahoma" pitchFamily="34" charset="0"/>
              </a:rPr>
              <a:t>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strengths</a:t>
            </a:r>
            <a:r>
              <a:rPr lang="en-GB" dirty="0">
                <a:ea typeface="Tahoma" pitchFamily="34" charset="0"/>
                <a:cs typeface="Tahoma" pitchFamily="34" charset="0"/>
              </a:rPr>
              <a:t>?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dirty="0">
                <a:ea typeface="Tahoma" pitchFamily="34" charset="0"/>
                <a:cs typeface="Tahoma" pitchFamily="34" charset="0"/>
              </a:rPr>
              <a:t>Which of your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achievements</a:t>
            </a:r>
            <a:r>
              <a:rPr lang="en-GB" dirty="0">
                <a:ea typeface="Tahoma" pitchFamily="34" charset="0"/>
                <a:cs typeface="Tahoma" pitchFamily="34" charset="0"/>
              </a:rPr>
              <a:t> are you most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proud</a:t>
            </a:r>
            <a:r>
              <a:rPr lang="en-GB" dirty="0">
                <a:ea typeface="Tahoma" pitchFamily="34" charset="0"/>
                <a:cs typeface="Tahoma" pitchFamily="34" charset="0"/>
              </a:rPr>
              <a:t> of?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dirty="0">
                <a:ea typeface="Tahoma" pitchFamily="34" charset="0"/>
                <a:cs typeface="Tahoma" pitchFamily="34" charset="0"/>
              </a:rPr>
              <a:t>What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values do you </a:t>
            </a:r>
            <a:r>
              <a:rPr lang="en-GB" dirty="0">
                <a:ea typeface="Tahoma" pitchFamily="34" charset="0"/>
                <a:cs typeface="Tahoma" pitchFamily="34" charset="0"/>
              </a:rPr>
              <a:t>believe in that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others fail </a:t>
            </a:r>
            <a:r>
              <a:rPr lang="en-GB" dirty="0">
                <a:ea typeface="Tahoma" pitchFamily="34" charset="0"/>
                <a:cs typeface="Tahoma" pitchFamily="34" charset="0"/>
              </a:rPr>
              <a:t>to exhibit?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dirty="0">
                <a:ea typeface="Tahoma" pitchFamily="34" charset="0"/>
                <a:cs typeface="Tahoma" pitchFamily="34" charset="0"/>
              </a:rPr>
              <a:t>Are you part of a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network</a:t>
            </a:r>
            <a:r>
              <a:rPr lang="en-GB" dirty="0">
                <a:ea typeface="Tahoma" pitchFamily="34" charset="0"/>
                <a:cs typeface="Tahoma" pitchFamily="34" charset="0"/>
              </a:rPr>
              <a:t> that no one else is involved in? 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dirty="0">
                <a:ea typeface="Tahoma" pitchFamily="34" charset="0"/>
                <a:cs typeface="Tahoma" pitchFamily="34" charset="0"/>
              </a:rPr>
              <a:t>Do you have </a:t>
            </a:r>
            <a:r>
              <a:rPr lang="en-GB" dirty="0">
                <a:solidFill>
                  <a:srgbClr val="FF0000"/>
                </a:solidFill>
                <a:ea typeface="Tahoma" pitchFamily="34" charset="0"/>
                <a:cs typeface="Tahoma" pitchFamily="34" charset="0"/>
              </a:rPr>
              <a:t>connections</a:t>
            </a:r>
            <a:r>
              <a:rPr lang="en-GB" dirty="0">
                <a:ea typeface="Tahoma" pitchFamily="34" charset="0"/>
                <a:cs typeface="Tahoma" pitchFamily="34" charset="0"/>
              </a:rPr>
              <a:t> with influential people?</a:t>
            </a:r>
          </a:p>
          <a:p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3882EB4-AC84-4D98-84B7-AA723156FF19}"/>
              </a:ext>
            </a:extLst>
          </p:cNvPr>
          <p:cNvSpPr/>
          <p:nvPr/>
        </p:nvSpPr>
        <p:spPr>
          <a:xfrm>
            <a:off x="4420633" y="262742"/>
            <a:ext cx="1394934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 wrap="none" anchor="ctr">
            <a:spAutoFit/>
          </a:bodyPr>
          <a:lstStyle/>
          <a:p>
            <a:pPr defTabSz="457200"/>
            <a:r>
              <a:rPr lang="en-GB" b="1" dirty="0">
                <a:solidFill>
                  <a:prstClr val="black"/>
                </a:solidFill>
                <a:latin typeface="Century Gothic"/>
              </a:rPr>
              <a:t>STRENGTHS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D7D614-3971-4975-B044-4E19C53383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61899" y="2763940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2388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9FCE3-454C-4325-B409-A1CDCB6D49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1772" y="818134"/>
            <a:ext cx="7729728" cy="1188720"/>
          </a:xfrm>
        </p:spPr>
        <p:txBody>
          <a:bodyPr/>
          <a:lstStyle/>
          <a:p>
            <a:r>
              <a:rPr lang="en-GB" dirty="0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7C3F2-9472-43A2-A174-CDF98586C4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0644" y="2192350"/>
            <a:ext cx="6591985" cy="3777622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defRPr/>
            </a:pPr>
            <a:r>
              <a:rPr lang="en-GB" sz="2200" dirty="0">
                <a:ea typeface="Tahoma" pitchFamily="34" charset="0"/>
                <a:cs typeface="Tahoma" pitchFamily="34" charset="0"/>
              </a:rPr>
              <a:t>What tasks do you usually avoid?</a:t>
            </a:r>
          </a:p>
          <a:p>
            <a:pPr>
              <a:lnSpc>
                <a:spcPct val="120000"/>
              </a:lnSpc>
              <a:defRPr/>
            </a:pPr>
            <a:r>
              <a:rPr lang="en-GB" sz="2200" dirty="0">
                <a:ea typeface="Tahoma" pitchFamily="34" charset="0"/>
                <a:cs typeface="Tahoma" pitchFamily="34" charset="0"/>
              </a:rPr>
              <a:t>What do you and the people around you see as your weaknesses?</a:t>
            </a:r>
          </a:p>
          <a:p>
            <a:pPr>
              <a:lnSpc>
                <a:spcPct val="120000"/>
              </a:lnSpc>
              <a:defRPr/>
            </a:pPr>
            <a:r>
              <a:rPr lang="en-GB" sz="2200" dirty="0">
                <a:ea typeface="Tahoma" pitchFamily="34" charset="0"/>
                <a:cs typeface="Tahoma" pitchFamily="34" charset="0"/>
              </a:rPr>
              <a:t>Are you completely confident in your education and skills training? If not, where are you weakest?</a:t>
            </a:r>
          </a:p>
          <a:p>
            <a:pPr>
              <a:lnSpc>
                <a:spcPct val="120000"/>
              </a:lnSpc>
              <a:defRPr/>
            </a:pPr>
            <a:r>
              <a:rPr lang="en-GB" sz="2200" dirty="0">
                <a:ea typeface="Tahoma" pitchFamily="34" charset="0"/>
                <a:cs typeface="Tahoma" pitchFamily="34" charset="0"/>
              </a:rPr>
              <a:t>What are your negative work habits?</a:t>
            </a:r>
          </a:p>
          <a:p>
            <a:pPr>
              <a:lnSpc>
                <a:spcPct val="120000"/>
              </a:lnSpc>
              <a:defRPr/>
            </a:pPr>
            <a:r>
              <a:rPr lang="en-GB" sz="2200" dirty="0">
                <a:ea typeface="Tahoma" pitchFamily="34" charset="0"/>
                <a:cs typeface="Tahoma" pitchFamily="34" charset="0"/>
              </a:rPr>
              <a:t>Do you have personality traits that hold you back in your field? </a:t>
            </a:r>
          </a:p>
          <a:p>
            <a:pPr>
              <a:lnSpc>
                <a:spcPct val="120000"/>
              </a:lnSpc>
              <a:defRPr/>
            </a:pPr>
            <a:r>
              <a:rPr lang="en-GB" sz="2200" dirty="0">
                <a:ea typeface="Tahoma" pitchFamily="34" charset="0"/>
                <a:cs typeface="Tahoma" pitchFamily="34" charset="0"/>
              </a:rPr>
              <a:t>Are you restricted in how far you can travel to work?</a:t>
            </a:r>
            <a:endParaRPr lang="en-GB" sz="2200" i="1" dirty="0">
              <a:ea typeface="Tahoma" pitchFamily="34" charset="0"/>
              <a:cs typeface="Tahoma" pitchFamily="34" charset="0"/>
            </a:endParaRPr>
          </a:p>
          <a:p>
            <a:endParaRPr lang="en-GB" sz="2200" dirty="0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5EDDE713-26CB-45E7-822B-70FE74FA81BD}"/>
              </a:ext>
            </a:extLst>
          </p:cNvPr>
          <p:cNvSpPr txBox="1">
            <a:spLocks/>
          </p:cNvSpPr>
          <p:nvPr/>
        </p:nvSpPr>
        <p:spPr>
          <a:xfrm>
            <a:off x="4429821" y="213774"/>
            <a:ext cx="1799183" cy="418864"/>
          </a:xfrm>
          <a:prstGeom prst="rect">
            <a:avLst/>
          </a:prstGeom>
          <a:solidFill>
            <a:srgbClr val="FFFF00"/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 anchor="ctr"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altLang="en-US" sz="1800" b="1" dirty="0">
                <a:solidFill>
                  <a:prstClr val="black"/>
                </a:solidFill>
                <a:latin typeface="Century Gothic"/>
              </a:rPr>
              <a:t>WEAKNESS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F88D9C-54AB-4128-AF9D-EBACB665DF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61500" y="2845677"/>
            <a:ext cx="2628900" cy="1733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5518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6500" y="340946"/>
            <a:ext cx="6858000" cy="6330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04109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66A4D4-049A-4389-B407-0E7091A07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072915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CD92CB-11B3-4B78-A9ED-1860CA2E9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290025"/>
            <a:ext cx="4475892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GB" dirty="0"/>
              <a:t>Activity!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83749D-EED8-460B-BD12-BE6DD17E25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858703"/>
            <a:ext cx="4475892" cy="3042547"/>
          </a:xfrm>
        </p:spPr>
        <p:txBody>
          <a:bodyPr>
            <a:normAutofit/>
          </a:bodyPr>
          <a:lstStyle/>
          <a:p>
            <a:pPr marL="457200" lvl="1" indent="0">
              <a:spcBef>
                <a:spcPts val="0"/>
              </a:spcBef>
              <a:buNone/>
            </a:pPr>
            <a:r>
              <a:rPr lang="en-GB" sz="2400" dirty="0">
                <a:solidFill>
                  <a:srgbClr val="FFFFFF"/>
                </a:solidFill>
              </a:rPr>
              <a:t>Take 15 minutes to create a list of </a:t>
            </a:r>
            <a:r>
              <a:rPr lang="en-GB" sz="2400" i="1" dirty="0">
                <a:solidFill>
                  <a:srgbClr val="FFFFFF"/>
                </a:solidFill>
              </a:rPr>
              <a:t>your</a:t>
            </a:r>
            <a:r>
              <a:rPr lang="en-GB" sz="2400" dirty="0">
                <a:solidFill>
                  <a:srgbClr val="FFFFFF"/>
                </a:solidFill>
              </a:rPr>
              <a:t> </a:t>
            </a:r>
            <a:r>
              <a:rPr lang="en-GB" sz="2400" b="1" dirty="0">
                <a:solidFill>
                  <a:srgbClr val="FFFFFF"/>
                </a:solidFill>
              </a:rPr>
              <a:t>strengths</a:t>
            </a:r>
            <a:r>
              <a:rPr lang="en-GB" sz="2400" dirty="0">
                <a:solidFill>
                  <a:srgbClr val="FFFFFF"/>
                </a:solidFill>
              </a:rPr>
              <a:t> and </a:t>
            </a:r>
            <a:r>
              <a:rPr lang="en-GB" sz="2400" b="1" dirty="0">
                <a:solidFill>
                  <a:srgbClr val="FFFFFF"/>
                </a:solidFill>
              </a:rPr>
              <a:t>weaknesses.</a:t>
            </a:r>
          </a:p>
          <a:p>
            <a:pPr marL="457200" lvl="1" indent="0">
              <a:spcBef>
                <a:spcPts val="0"/>
              </a:spcBef>
              <a:buNone/>
            </a:pPr>
            <a:endParaRPr lang="en-GB" sz="2400" dirty="0">
              <a:solidFill>
                <a:srgbClr val="FFFFFF"/>
              </a:solidFill>
            </a:endParaRPr>
          </a:p>
          <a:p>
            <a:pPr lvl="1">
              <a:spcBef>
                <a:spcPts val="0"/>
              </a:spcBef>
            </a:pPr>
            <a:r>
              <a:rPr lang="en-GB" sz="2400" dirty="0">
                <a:solidFill>
                  <a:srgbClr val="FFFFFF"/>
                </a:solidFill>
              </a:rPr>
              <a:t>Share and compare the wide range of descriptions to see if there are any common themes.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5899359-8523-4D4D-B568-3FDFAF982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3032" y="640080"/>
            <a:ext cx="4818888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E9C9585-DA89-4D7E-BCDF-576461A1A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77586" y="806357"/>
            <a:ext cx="4511266" cy="49286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lock that is on a white surface&#10;&#10;Description generated with high confidence">
            <a:extLst>
              <a:ext uri="{FF2B5EF4-FFF2-40B4-BE49-F238E27FC236}">
                <a16:creationId xmlns:a16="http://schemas.microsoft.com/office/drawing/2014/main" id="{01C334A6-39C9-4E76-A139-68754F67B4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64692" y="1144039"/>
            <a:ext cx="4159568" cy="4253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95769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95089-5982-4147-A402-6A077880F9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solidFill>
                  <a:srgbClr val="000000"/>
                </a:solidFill>
                <a:cs typeface="Arial" panose="020B0604020202020204" pitchFamily="34" charset="0"/>
              </a:rPr>
              <a:t>SWOT 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C495FA-4529-426F-B998-5E0C36F3FC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349" y="2446315"/>
            <a:ext cx="7729728" cy="3101983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8000" dirty="0">
                <a:ea typeface="Tahoma" pitchFamily="34" charset="0"/>
                <a:cs typeface="Arial" panose="020B0604020202020204" pitchFamily="34" charset="0"/>
              </a:rPr>
              <a:t>Is your industry/sector growing? 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8000" dirty="0">
                <a:ea typeface="Tahoma" pitchFamily="34" charset="0"/>
                <a:cs typeface="Arial" panose="020B0604020202020204" pitchFamily="34" charset="0"/>
              </a:rPr>
              <a:t>Do you have a network of strategic contacts to help you, or offer good advice?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8000" dirty="0">
                <a:ea typeface="Tahoma" pitchFamily="34" charset="0"/>
                <a:cs typeface="Arial" panose="020B0604020202020204" pitchFamily="34" charset="0"/>
              </a:rPr>
              <a:t>What trends do you see and how can you take advantage of them? 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8000" dirty="0">
                <a:ea typeface="Tahoma" pitchFamily="34" charset="0"/>
                <a:cs typeface="Arial" panose="020B0604020202020204" pitchFamily="34" charset="0"/>
              </a:rPr>
              <a:t>What new technology can help you? 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8000" dirty="0">
                <a:ea typeface="Tahoma" pitchFamily="34" charset="0"/>
                <a:cs typeface="Arial" panose="020B0604020202020204" pitchFamily="34" charset="0"/>
              </a:rPr>
              <a:t>Are any of your competitors failing to do something important?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8000" dirty="0">
                <a:ea typeface="Tahoma" pitchFamily="34" charset="0"/>
                <a:cs typeface="Arial" panose="020B0604020202020204" pitchFamily="34" charset="0"/>
              </a:rPr>
              <a:t>Is there a need in your company, industry or sector that no one is filling?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8000" dirty="0">
                <a:ea typeface="Tahoma" pitchFamily="34" charset="0"/>
                <a:cs typeface="Arial" panose="020B0604020202020204" pitchFamily="34" charset="0"/>
              </a:rPr>
              <a:t>Do your customers, internal or external, complain about something in your company? If so, could you create an opportunity by offering a solution?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endParaRPr lang="en-GB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C7CFAAE-FF79-4874-AAD7-9C08F073315A}"/>
              </a:ext>
            </a:extLst>
          </p:cNvPr>
          <p:cNvSpPr txBox="1">
            <a:spLocks/>
          </p:cNvSpPr>
          <p:nvPr/>
        </p:nvSpPr>
        <p:spPr>
          <a:xfrm>
            <a:off x="5188620" y="160179"/>
            <a:ext cx="2376264" cy="63976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None/>
              <a:defRPr/>
            </a:pPr>
            <a:r>
              <a:rPr lang="en-GB" sz="18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OPPORTUNITIES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63D0D6-4E8D-4612-B053-3D35DCA552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0847" y="3074395"/>
            <a:ext cx="3680033" cy="18458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3144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3F80F-FC30-4381-85C9-60EB35832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solidFill>
                  <a:srgbClr val="000000"/>
                </a:solidFill>
                <a:cs typeface="Arial" panose="020B0604020202020204" pitchFamily="34" charset="0"/>
              </a:rPr>
              <a:t>SWOT 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42DFF4-1816-47AB-841C-7568434EBF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2400" dirty="0">
                <a:ea typeface="Tahoma" pitchFamily="34" charset="0"/>
                <a:cs typeface="Tahoma" pitchFamily="34" charset="0"/>
              </a:rPr>
              <a:t>What obstacles do you currently face at work?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2400" dirty="0">
                <a:ea typeface="Tahoma" pitchFamily="34" charset="0"/>
                <a:cs typeface="Tahoma" pitchFamily="34" charset="0"/>
              </a:rPr>
              <a:t>Are any of your colleagues competing with you for projects or roles?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2400" dirty="0">
                <a:ea typeface="Tahoma" pitchFamily="34" charset="0"/>
                <a:cs typeface="Tahoma" pitchFamily="34" charset="0"/>
              </a:rPr>
              <a:t>Is your job (or the demand for the things you do) changing?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2400" dirty="0">
                <a:ea typeface="Tahoma" pitchFamily="34" charset="0"/>
                <a:cs typeface="Tahoma" pitchFamily="34" charset="0"/>
              </a:rPr>
              <a:t>Does changing technology threaten your position?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  <a:defRPr/>
            </a:pPr>
            <a:r>
              <a:rPr lang="en-GB" sz="2400" dirty="0">
                <a:ea typeface="Tahoma" pitchFamily="34" charset="0"/>
                <a:cs typeface="Tahoma" pitchFamily="34" charset="0"/>
              </a:rPr>
              <a:t>Could any of your weaknesses lead to threats?</a:t>
            </a:r>
          </a:p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</a:pP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6B83B90-7A49-490C-ADAA-3ECF303F3186}"/>
              </a:ext>
            </a:extLst>
          </p:cNvPr>
          <p:cNvSpPr txBox="1">
            <a:spLocks/>
          </p:cNvSpPr>
          <p:nvPr/>
        </p:nvSpPr>
        <p:spPr>
          <a:xfrm>
            <a:off x="5485165" y="259336"/>
            <a:ext cx="1485998" cy="441447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rtlCol="0" anchor="ctr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None/>
              <a:defRPr/>
            </a:pPr>
            <a:r>
              <a:rPr lang="en-GB" sz="1800" b="1" dirty="0">
                <a:solidFill>
                  <a:prstClr val="black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THREATS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4001" y="2511382"/>
            <a:ext cx="2535948" cy="2535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773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A35E2-8F95-4D61-8A58-77A07FB1EE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BE931-9E57-4909-B156-CB85479701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6516" y="2592017"/>
            <a:ext cx="7729728" cy="3101983"/>
          </a:xfrm>
        </p:spPr>
        <p:txBody>
          <a:bodyPr/>
          <a:lstStyle/>
          <a:p>
            <a:pPr marL="457200" lvl="1" indent="0">
              <a:buNone/>
            </a:pPr>
            <a:r>
              <a:rPr lang="en-GB" sz="2000" dirty="0">
                <a:cs typeface="Arial" panose="020B0604020202020204" pitchFamily="34" charset="0"/>
              </a:rPr>
              <a:t>Take 20 minutes to create a list of </a:t>
            </a:r>
            <a:r>
              <a:rPr lang="en-GB" sz="2000" i="1" dirty="0">
                <a:cs typeface="Arial" panose="020B0604020202020204" pitchFamily="34" charset="0"/>
              </a:rPr>
              <a:t>your</a:t>
            </a:r>
            <a:r>
              <a:rPr lang="en-GB" sz="2000" dirty="0">
                <a:cs typeface="Arial" panose="020B0604020202020204" pitchFamily="34" charset="0"/>
              </a:rPr>
              <a:t> </a:t>
            </a:r>
            <a:r>
              <a:rPr lang="en-GB" sz="2000" b="1" dirty="0">
                <a:cs typeface="Arial" panose="020B0604020202020204" pitchFamily="34" charset="0"/>
              </a:rPr>
              <a:t>Opportunities </a:t>
            </a:r>
            <a:r>
              <a:rPr lang="en-GB" sz="2000" dirty="0">
                <a:cs typeface="Arial" panose="020B0604020202020204" pitchFamily="34" charset="0"/>
              </a:rPr>
              <a:t>and </a:t>
            </a:r>
            <a:r>
              <a:rPr lang="en-GB" sz="2000" b="1" dirty="0">
                <a:cs typeface="Arial" panose="020B0604020202020204" pitchFamily="34" charset="0"/>
              </a:rPr>
              <a:t>Threats</a:t>
            </a:r>
          </a:p>
          <a:p>
            <a:pPr marL="457200" lvl="1" indent="0">
              <a:buNone/>
            </a:pPr>
            <a:endParaRPr lang="en-GB" sz="1100" dirty="0"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sz="2800" dirty="0">
                <a:cs typeface="Arial" panose="020B0604020202020204" pitchFamily="34" charset="0"/>
              </a:rPr>
              <a:t>Share and compare the wide range of descriptions to see if there are any common themes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60864" y="2470150"/>
            <a:ext cx="1917700" cy="1917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1845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5F34C-5459-4E6B-9DD7-17A63262FB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4903" y="228092"/>
            <a:ext cx="7729728" cy="1188720"/>
          </a:xfrm>
        </p:spPr>
        <p:txBody>
          <a:bodyPr/>
          <a:lstStyle/>
          <a:p>
            <a:r>
              <a:rPr lang="en-GB" dirty="0"/>
              <a:t>Next Steps</a:t>
            </a: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AB56374E-14C3-4A8C-837A-5462C876E8C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1136" y="1865660"/>
            <a:ext cx="7157262" cy="4396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22758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96AA2-305B-4487-86FC-FBF93F8100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Setting Personal/Goals &amp; Objectives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BDB53-3E4E-4C21-BB49-64DBC620F3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US" b="1" dirty="0"/>
              <a:t>SMART OBJECTIVES</a:t>
            </a:r>
          </a:p>
          <a:p>
            <a:pPr>
              <a:buFont typeface="Wingdings" pitchFamily="2" charset="2"/>
              <a:buNone/>
            </a:pPr>
            <a:r>
              <a:rPr lang="en-US" b="1" dirty="0"/>
              <a:t>		S</a:t>
            </a:r>
            <a:r>
              <a:rPr lang="en-US" dirty="0"/>
              <a:t> 	= Specific</a:t>
            </a:r>
          </a:p>
          <a:p>
            <a:pPr>
              <a:buFont typeface="Wingdings" pitchFamily="2" charset="2"/>
              <a:buNone/>
            </a:pPr>
            <a:r>
              <a:rPr lang="en-US" b="1" dirty="0"/>
              <a:t>		M</a:t>
            </a:r>
            <a:r>
              <a:rPr lang="en-US" dirty="0"/>
              <a:t> 	= Measurable</a:t>
            </a:r>
          </a:p>
          <a:p>
            <a:pPr>
              <a:buFont typeface="Wingdings" pitchFamily="2" charset="2"/>
              <a:buNone/>
            </a:pPr>
            <a:r>
              <a:rPr lang="en-US" b="1" dirty="0"/>
              <a:t>		A</a:t>
            </a:r>
            <a:r>
              <a:rPr lang="en-US" dirty="0"/>
              <a:t> 	= Achievable (Agreed)</a:t>
            </a:r>
          </a:p>
          <a:p>
            <a:pPr>
              <a:buFont typeface="Wingdings" pitchFamily="2" charset="2"/>
              <a:buNone/>
            </a:pPr>
            <a:r>
              <a:rPr lang="en-US" b="1" dirty="0"/>
              <a:t>		R</a:t>
            </a:r>
            <a:r>
              <a:rPr lang="en-US" dirty="0"/>
              <a:t> 	= Realistic (Relevant)</a:t>
            </a:r>
          </a:p>
          <a:p>
            <a:pPr>
              <a:buFont typeface="Wingdings" pitchFamily="2" charset="2"/>
              <a:buNone/>
            </a:pPr>
            <a:r>
              <a:rPr lang="en-US" b="1" dirty="0"/>
              <a:t>		T 	</a:t>
            </a:r>
            <a:r>
              <a:rPr lang="en-US" dirty="0"/>
              <a:t>= Time bound</a:t>
            </a:r>
            <a:endParaRPr lang="en-GB" dirty="0"/>
          </a:p>
        </p:txBody>
      </p:sp>
      <p:pic>
        <p:nvPicPr>
          <p:cNvPr id="4" name="Picture 2" descr="https://www.fundingcircle.com/uploads/assets/blog/smart_objects_piece1.jpg">
            <a:extLst>
              <a:ext uri="{FF2B5EF4-FFF2-40B4-BE49-F238E27FC236}">
                <a16:creationId xmlns:a16="http://schemas.microsoft.com/office/drawing/2014/main" id="{C319BE10-0FE1-401A-94F6-DC79DC42D8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9808" y="2638044"/>
            <a:ext cx="2427218" cy="2427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76324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1BD23CC-FBDA-4758-9F97-96F630CDA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8614" y="147998"/>
            <a:ext cx="7729728" cy="969602"/>
          </a:xfrm>
        </p:spPr>
        <p:txBody>
          <a:bodyPr>
            <a:normAutofit/>
          </a:bodyPr>
          <a:lstStyle/>
          <a:p>
            <a:r>
              <a:rPr lang="en-GB" dirty="0"/>
              <a:t>Write a </a:t>
            </a:r>
            <a:r>
              <a:rPr lang="en-GB" b="1" i="1" dirty="0"/>
              <a:t>SMART</a:t>
            </a:r>
            <a:r>
              <a:rPr lang="en-GB" dirty="0"/>
              <a:t> Goal……for you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78001" y="1117600"/>
            <a:ext cx="8050954" cy="5694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21665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3ACCC-C1CE-462A-858C-BA5FDA8B9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71517"/>
            <a:ext cx="7729728" cy="1188720"/>
          </a:xfrm>
        </p:spPr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A98FDB4-9DDC-47B3-B3DB-2AE4FBE9E638}"/>
              </a:ext>
            </a:extLst>
          </p:cNvPr>
          <p:cNvSpPr txBox="1"/>
          <p:nvPr/>
        </p:nvSpPr>
        <p:spPr>
          <a:xfrm>
            <a:off x="1828800" y="1843549"/>
            <a:ext cx="991091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Now consider how you are going to take your SWOT forward.</a:t>
            </a:r>
          </a:p>
          <a:p>
            <a:endParaRPr lang="en-GB" sz="3600" dirty="0"/>
          </a:p>
          <a:p>
            <a:r>
              <a:rPr lang="en-GB" sz="3600" dirty="0"/>
              <a:t>Take 30 minutes to set yourself personal/goals and objectives using your SWOT.</a:t>
            </a:r>
          </a:p>
          <a:p>
            <a:endParaRPr lang="en-GB" sz="3600" dirty="0"/>
          </a:p>
          <a:p>
            <a:r>
              <a:rPr lang="en-GB" sz="3600" dirty="0"/>
              <a:t>You won’t be asked to share this with the class.</a:t>
            </a:r>
          </a:p>
        </p:txBody>
      </p:sp>
    </p:spTree>
    <p:extLst>
      <p:ext uri="{BB962C8B-B14F-4D97-AF65-F5344CB8AC3E}">
        <p14:creationId xmlns:p14="http://schemas.microsoft.com/office/powerpoint/2010/main" val="27552944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400" dirty="0"/>
              <a:t>SMART goals pages 38, 39, 40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Morgan, P., 2017. Business student's guide to study and employability, London: Sage Publications Ltd.</a:t>
            </a:r>
          </a:p>
          <a:p>
            <a:endParaRPr lang="en-GB" sz="2400" dirty="0"/>
          </a:p>
          <a:p>
            <a:r>
              <a:rPr lang="en-GB" sz="2400" dirty="0"/>
              <a:t>Write your SMART Goals for submission for next lesson 10</a:t>
            </a:r>
            <a:r>
              <a:rPr lang="en-GB" sz="2400" baseline="30000" dirty="0"/>
              <a:t>th</a:t>
            </a:r>
            <a:r>
              <a:rPr lang="en-GB" sz="2400" dirty="0"/>
              <a:t> May 18</a:t>
            </a:r>
          </a:p>
          <a:p>
            <a:r>
              <a:rPr lang="en-GB" sz="2400" dirty="0"/>
              <a:t>Learning Logs</a:t>
            </a:r>
          </a:p>
        </p:txBody>
      </p:sp>
    </p:spTree>
    <p:extLst>
      <p:ext uri="{BB962C8B-B14F-4D97-AF65-F5344CB8AC3E}">
        <p14:creationId xmlns:p14="http://schemas.microsoft.com/office/powerpoint/2010/main" val="3330369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2DE00-7F3E-415F-A2C8-2831147046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week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05B42B3-F303-455A-9C7C-25AD6CDC5E09}"/>
              </a:ext>
            </a:extLst>
          </p:cNvPr>
          <p:cNvSpPr txBox="1"/>
          <p:nvPr/>
        </p:nvSpPr>
        <p:spPr>
          <a:xfrm>
            <a:off x="3274142" y="3200400"/>
            <a:ext cx="60763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We will be looking at Go MAD! And Kolb’s reflective cycle</a:t>
            </a:r>
          </a:p>
        </p:txBody>
      </p:sp>
    </p:spTree>
    <p:extLst>
      <p:ext uri="{BB962C8B-B14F-4D97-AF65-F5344CB8AC3E}">
        <p14:creationId xmlns:p14="http://schemas.microsoft.com/office/powerpoint/2010/main" val="2034602066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107</TotalTime>
  <Words>1545</Words>
  <Application>Microsoft Office PowerPoint</Application>
  <PresentationFormat>Widescreen</PresentationFormat>
  <Paragraphs>161</Paragraphs>
  <Slides>18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Calibri</vt:lpstr>
      <vt:lpstr>Century Gothic</vt:lpstr>
      <vt:lpstr>Gill Sans MT</vt:lpstr>
      <vt:lpstr>Tahoma</vt:lpstr>
      <vt:lpstr>Wingdings</vt:lpstr>
      <vt:lpstr>Parcel</vt:lpstr>
      <vt:lpstr>Professional career development</vt:lpstr>
      <vt:lpstr>PowerPoint Presentation</vt:lpstr>
      <vt:lpstr>This week..</vt:lpstr>
      <vt:lpstr>SWOT Analysis</vt:lpstr>
      <vt:lpstr>PowerPoint Presentation</vt:lpstr>
      <vt:lpstr>SWOT Analysis</vt:lpstr>
      <vt:lpstr>SWOT Analysis</vt:lpstr>
      <vt:lpstr>PowerPoint Presentation</vt:lpstr>
      <vt:lpstr>Activity!</vt:lpstr>
      <vt:lpstr>SWOT  Analysis</vt:lpstr>
      <vt:lpstr>SWOT  Analysis</vt:lpstr>
      <vt:lpstr>Activity!</vt:lpstr>
      <vt:lpstr>Next Steps</vt:lpstr>
      <vt:lpstr>Setting Personal/Goals &amp; Objectives</vt:lpstr>
      <vt:lpstr>Write a SMART Goal……for you</vt:lpstr>
      <vt:lpstr>Activity</vt:lpstr>
      <vt:lpstr>Further reading</vt:lpstr>
      <vt:lpstr>Next week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Shehla Khan</dc:creator>
  <cp:lastModifiedBy>Paul James</cp:lastModifiedBy>
  <cp:revision>11</cp:revision>
  <dcterms:created xsi:type="dcterms:W3CDTF">2018-05-02T11:34:17Z</dcterms:created>
  <dcterms:modified xsi:type="dcterms:W3CDTF">2018-09-18T11:02:19Z</dcterms:modified>
</cp:coreProperties>
</file>