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1" r:id="rId5"/>
    <p:sldId id="262" r:id="rId6"/>
    <p:sldId id="263" r:id="rId7"/>
    <p:sldId id="264" r:id="rId8"/>
    <p:sldId id="265"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84598" autoAdjust="0"/>
  </p:normalViewPr>
  <p:slideViewPr>
    <p:cSldViewPr snapToGrid="0">
      <p:cViewPr varScale="1">
        <p:scale>
          <a:sx n="95" d="100"/>
          <a:sy n="95" d="100"/>
        </p:scale>
        <p:origin x="1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9BBF38-40AA-4BC2-8ECC-03525841C954}" type="datetimeFigureOut">
              <a:rPr lang="en-GB" smtClean="0"/>
              <a:t>29/06/2016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198475-F946-4690-B0A7-23E9E97C770E}" type="slidenum">
              <a:rPr lang="en-GB" smtClean="0"/>
              <a:t>‹#›</a:t>
            </a:fld>
            <a:endParaRPr lang="en-GB"/>
          </a:p>
        </p:txBody>
      </p:sp>
    </p:spTree>
    <p:extLst>
      <p:ext uri="{BB962C8B-B14F-4D97-AF65-F5344CB8AC3E}">
        <p14:creationId xmlns:p14="http://schemas.microsoft.com/office/powerpoint/2010/main" val="2182230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t>
            </a:r>
            <a:r>
              <a:rPr lang="en-GB" b="1" dirty="0" smtClean="0"/>
              <a:t>Cultural values- </a:t>
            </a:r>
            <a:r>
              <a:rPr lang="en-GB" dirty="0" smtClean="0"/>
              <a:t>culture tells people who are a part of it, “Which emotions ought to be expressed in particular situations” and “what emotions are to be felt.” </a:t>
            </a:r>
          </a:p>
          <a:p>
            <a:r>
              <a:rPr lang="en-GB" dirty="0" smtClean="0"/>
              <a:t>•	</a:t>
            </a:r>
            <a:r>
              <a:rPr lang="en-GB" b="1" dirty="0" smtClean="0"/>
              <a:t>Physical-</a:t>
            </a:r>
            <a:r>
              <a:rPr lang="en-GB" dirty="0" smtClean="0"/>
              <a:t> This escalation results from “anger or frustration.” </a:t>
            </a:r>
          </a:p>
          <a:p>
            <a:r>
              <a:rPr lang="en-GB" dirty="0" smtClean="0"/>
              <a:t>•	</a:t>
            </a:r>
            <a:r>
              <a:rPr lang="en-GB" b="1" dirty="0" smtClean="0"/>
              <a:t>Verbal</a:t>
            </a:r>
            <a:r>
              <a:rPr lang="en-GB" dirty="0" smtClean="0"/>
              <a:t>- This escalation results from “negative perceptions of the annoyer’s character.” </a:t>
            </a: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4</a:t>
            </a:fld>
            <a:endParaRPr lang="en-GB"/>
          </a:p>
        </p:txBody>
      </p:sp>
    </p:spTree>
    <p:extLst>
      <p:ext uri="{BB962C8B-B14F-4D97-AF65-F5344CB8AC3E}">
        <p14:creationId xmlns:p14="http://schemas.microsoft.com/office/powerpoint/2010/main" val="576160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Latent Conflict</a:t>
            </a:r>
          </a:p>
          <a:p>
            <a:pPr marL="0" marR="0">
              <a:lnSpc>
                <a:spcPct val="115000"/>
              </a:lnSpc>
            </a:pPr>
            <a:r>
              <a:rPr lang="en-GB" sz="1200" b="0" dirty="0" smtClean="0">
                <a:solidFill>
                  <a:srgbClr val="000000"/>
                </a:solidFill>
                <a:effectLst/>
                <a:latin typeface="Arial" panose="020B0604020202020204" pitchFamily="34" charset="0"/>
                <a:ea typeface="Times New Roman" panose="02020603050405020304" pitchFamily="18" charset="0"/>
              </a:rPr>
              <a:t>The first phase is often listed as "latent conflict" or "unstable peace," It exists whenever individuals, groups, organizations, or nations have differences that bother one or the other, but those differences are not great enough to cause one side to act to alter the situation. Differential power, resources, differing interests or values all have the potential to spark conflict if a triggering event occurs.</a:t>
            </a:r>
          </a:p>
          <a:p>
            <a:pPr marL="0" marR="0">
              <a:lnSpc>
                <a:spcPct val="115000"/>
              </a:lnSpc>
            </a:pPr>
            <a:r>
              <a:rPr lang="en-GB" sz="1200" b="0" dirty="0" smtClean="0">
                <a:solidFill>
                  <a:srgbClr val="000000"/>
                </a:solidFill>
                <a:effectLst/>
                <a:latin typeface="Arial" panose="020B0604020202020204" pitchFamily="34" charset="0"/>
                <a:ea typeface="Times New Roman" panose="02020603050405020304" pitchFamily="18" charset="0"/>
              </a:rPr>
              <a:t>Yet the seeds of conflict may exist for long periods of time without actors being aware of them. Often one side, most likely the privileged one, is largely unaware of the existence of tensions. While the less-privileged party may be aware of the situation, and may even consider it unjust, the conflict does not "emerge" until they act to change the situation.</a:t>
            </a:r>
          </a:p>
          <a:p>
            <a:pPr marL="0" marR="0">
              <a:lnSpc>
                <a:spcPct val="115000"/>
              </a:lnSpc>
            </a:pPr>
            <a:endParaRPr lang="en-GB" sz="1200" b="1" dirty="0" smtClean="0">
              <a:solidFill>
                <a:srgbClr val="000000"/>
              </a:solidFill>
              <a:effectLst/>
              <a:latin typeface="Arial" panose="020B0604020202020204" pitchFamily="34" charset="0"/>
              <a:ea typeface="Times New Roman" panose="02020603050405020304" pitchFamily="18" charset="0"/>
            </a:endParaRPr>
          </a:p>
          <a:p>
            <a:pPr marL="0" marR="0">
              <a:lnSpc>
                <a:spcPct val="115000"/>
              </a:lnSpc>
            </a:pPr>
            <a:endParaRPr lang="en-GB" sz="1200" b="1" dirty="0" smtClean="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Emergence</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After a conflict has remained latent for some time, if the underlying grievances or frustrations are strong enough, a "triggering event" marks the emergence or the "eruption" phase of the conflict. This event or episode may be the first appearance of the conflict, or it may be a confrontation that erupts in the context of a protracted, but dormant, or low-level conflict.</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Escalation</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Escalation refers to an increase in the intensity of a conflict and in the severity of tactics used in pursuing it. It is driven by changes within each of the parties, new patterns of interaction between them, and the involvement of new parties in the struggle. When conflicts escalate, more people tend to become involved. Parties begin to make bigger and stronger threats and impose harsher negative sanctions. Violence may start, or if violence has already occurred it may become more severe and/or widespread as the number of participants involved in the conflict increases, and a greater proportion of a state's citizens actively engage in fighting.</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Stalemate</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Once conflicts escalate for awhile, they often reach a stalemate: a situation in which neither side can win, but neither side wants to back down or accept loss either. Stalemates emerge for a number of reasons: failed tactics, depletion of available resources to fuel the conflict, a reduction in support of the conflict by group members or allies, or costs becoming too high to continue.</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Despite realizing that the conflict is going nowhere, it is often difficult for parties to transform the nature of the conflict and consider a settlement. For long-term conflicts, individuals have been socialized to the polarized view of self and other. They are afraid of the other side and do not want to reconcile with them or meet their demands.</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What is more, many individuals on both sides build up a vested interest (see also conflict profiteers) in the perpetuation of the conflict. If the conflict is bringing them political power or economic opportunities, they may want to keep it going, rather than working towards de-escalation or settlement. Leaders also fear the loss of face that would ensue if they had to admit that pursuing the conflict was a mistake. (That is why face-saving measures are especially important for settlement.)</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Eventually, conflicts reach a point at which a sort of equilibrium sets in, in which neither side is getting any closer to achieving its goals and which no one is happy with the situation. They come to realize that the costs of continuing the struggle exceed (oftentimes </a:t>
            </a:r>
            <a:r>
              <a:rPr lang="en-GB" sz="1200" i="1" dirty="0" smtClean="0">
                <a:solidFill>
                  <a:srgbClr val="000000"/>
                </a:solidFill>
                <a:effectLst/>
                <a:latin typeface="Arial" panose="020B0604020202020204" pitchFamily="34" charset="0"/>
                <a:ea typeface="Times New Roman" panose="02020603050405020304" pitchFamily="18" charset="0"/>
              </a:rPr>
              <a:t>greatly</a:t>
            </a:r>
            <a:r>
              <a:rPr lang="en-GB" sz="1200" dirty="0" smtClean="0">
                <a:solidFill>
                  <a:srgbClr val="000000"/>
                </a:solidFill>
                <a:effectLst/>
                <a:latin typeface="Arial" panose="020B0604020202020204" pitchFamily="34" charset="0"/>
                <a:ea typeface="Times New Roman" panose="02020603050405020304" pitchFamily="18" charset="0"/>
              </a:rPr>
              <a:t> exceed) the benefits to be gained. This is the situation known as the "mutually hurting stalemate" which is often ripe for the introduction of proposals for settlement.</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De-Escalation</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All conflicts, even intractable ones, eventually wind down and are to some degree transformed. Conflict de-escalation and transformation are often also associated with reduced grievances, at least for members of one side. This change occurs as relations between the adversaries change, in the course of the struggle. Thus, some rights that one party sought may be at least partially won, and that party's goals are then accordingly softened.</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The methods that adversaries believe they can use effectively in a conflict do not become progressively more destructive as a conflict persists. As with goals, those methods, after a time, may become too costly or ineffective.</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Settlement</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As an intractable conflict comes to an end, the components of the conflict start to change. New or greatly changed collective identities become dominant. Grievances underlying the conflict are often reduced for one side, but to resolve the conflict, the other side's grievances must be minimized also. It doesn't work to satisfy one side, but increase the harm to the other. Goals also change as intractable conflict's end. Thus, after de-escalation, neither side's new goals include the destruction of its adversary. This change may reflect the separation of a few leaders on one side from their now-transformed constituency.</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b="1" dirty="0" smtClean="0">
                <a:solidFill>
                  <a:srgbClr val="000000"/>
                </a:solidFill>
                <a:effectLst/>
                <a:latin typeface="Arial" panose="020B0604020202020204" pitchFamily="34" charset="0"/>
                <a:ea typeface="Times New Roman" panose="02020603050405020304" pitchFamily="18" charset="0"/>
              </a:rPr>
              <a:t>Peace building</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pPr>
            <a:r>
              <a:rPr lang="en-GB" sz="1200" dirty="0" smtClean="0">
                <a:solidFill>
                  <a:srgbClr val="000000"/>
                </a:solidFill>
                <a:effectLst/>
                <a:latin typeface="Arial" panose="020B0604020202020204" pitchFamily="34" charset="0"/>
                <a:ea typeface="Times New Roman" panose="02020603050405020304" pitchFamily="18" charset="0"/>
              </a:rPr>
              <a:t>Even after a settlement is reached and a peace agreement is signed, this is by no means the end of the conflict. The settlement has to be implemented. If it is just a conflict between two people, this may not be hard: those two people do what they agree to do, and past problems may be solved. (They also may not be solved, as is evidenced by the number of divorce cases that end up back in court later because one party does not think the other has lived up to the agreement.) But in communal- and societal-level conflicts, implementation becomes much more of a problem. In addition to the elite who negotiated the agreement, their constituents also have to agree to the settlement, or else the agreement is likely to fail. Usually, there is a long period of peace building among the grassroots people, eventually culminating in apology, forgiveness and reconciliation.</a:t>
            </a:r>
            <a:endParaRPr lang="en-GB" sz="1200" dirty="0" smtClean="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7</a:t>
            </a:fld>
            <a:endParaRPr lang="en-GB"/>
          </a:p>
        </p:txBody>
      </p:sp>
    </p:spTree>
    <p:extLst>
      <p:ext uri="{BB962C8B-B14F-4D97-AF65-F5344CB8AC3E}">
        <p14:creationId xmlns:p14="http://schemas.microsoft.com/office/powerpoint/2010/main" val="223036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0"/>
              </a:spcAft>
            </a:pPr>
            <a:r>
              <a:rPr lang="en-GB" sz="1200" b="1" dirty="0" smtClean="0">
                <a:effectLst/>
                <a:latin typeface="Arial" panose="020B0604020202020204" pitchFamily="34" charset="0"/>
                <a:ea typeface="MS Mincho" panose="02020609040205080304" pitchFamily="49" charset="-128"/>
              </a:rPr>
              <a:t>Negative emotions</a:t>
            </a:r>
            <a:r>
              <a:rPr lang="en-GB" sz="1200" dirty="0" smtClean="0">
                <a:effectLst/>
                <a:latin typeface="Arial" panose="020B0604020202020204" pitchFamily="34" charset="0"/>
                <a:ea typeface="MS Mincho" panose="02020609040205080304" pitchFamily="49" charset="-128"/>
              </a:rPr>
              <a:t>: Negative emotions are things like anger, frustration, dislike or hate, unhappiness and short tempers. People become demotivated and lack enthusiasm for their work. People will leave the team, making things harder for everyone else.</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smtClean="0">
                <a:effectLst/>
                <a:latin typeface="Arial" panose="020B0604020202020204" pitchFamily="34" charset="0"/>
                <a:ea typeface="MS Mincho" panose="02020609040205080304" pitchFamily="49" charset="-128"/>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smtClean="0">
                <a:effectLst/>
                <a:latin typeface="Arial" panose="020B0604020202020204" pitchFamily="34" charset="0"/>
                <a:ea typeface="MS Mincho" panose="02020609040205080304" pitchFamily="49" charset="-128"/>
              </a:rPr>
              <a:t>Stress</a:t>
            </a:r>
            <a:r>
              <a:rPr lang="en-GB" sz="1200" dirty="0" smtClean="0">
                <a:effectLst/>
                <a:latin typeface="Arial" panose="020B0604020202020204" pitchFamily="34" charset="0"/>
                <a:ea typeface="MS Mincho" panose="02020609040205080304" pitchFamily="49" charset="-128"/>
              </a:rPr>
              <a:t>: Stress is a real condition. It causes people to feel physically ill, because of the emotional pressure of the work. In the worst case, people are unable to face going to work and become clinically depressed.</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smtClean="0">
                <a:effectLst/>
                <a:latin typeface="Arial" panose="020B0604020202020204" pitchFamily="34" charset="0"/>
                <a:ea typeface="MS Mincho" panose="02020609040205080304" pitchFamily="49" charset="-128"/>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smtClean="0">
                <a:effectLst/>
                <a:latin typeface="Arial" panose="020B0604020202020204" pitchFamily="34" charset="0"/>
                <a:ea typeface="MS Mincho" panose="02020609040205080304" pitchFamily="49" charset="-128"/>
              </a:rPr>
              <a:t>Poor communications</a:t>
            </a:r>
            <a:r>
              <a:rPr lang="en-GB" sz="1200" dirty="0" smtClean="0">
                <a:effectLst/>
                <a:latin typeface="Arial" panose="020B0604020202020204" pitchFamily="34" charset="0"/>
                <a:ea typeface="MS Mincho" panose="02020609040205080304" pitchFamily="49" charset="-128"/>
              </a:rPr>
              <a:t>: If people are in conflict, they won’t talk to each other or, if they have to talk, will not listen carefully to what is being said.</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smtClean="0">
                <a:effectLst/>
                <a:latin typeface="Arial" panose="020B0604020202020204" pitchFamily="34" charset="0"/>
                <a:ea typeface="MS Mincho" panose="02020609040205080304" pitchFamily="49" charset="-128"/>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smtClean="0">
                <a:effectLst/>
                <a:latin typeface="Arial" panose="020B0604020202020204" pitchFamily="34" charset="0"/>
                <a:ea typeface="MS Mincho" panose="02020609040205080304" pitchFamily="49" charset="-128"/>
              </a:rPr>
              <a:t>Poor co-ordination</a:t>
            </a:r>
            <a:r>
              <a:rPr lang="en-GB" sz="1200" dirty="0" smtClean="0">
                <a:effectLst/>
                <a:latin typeface="Arial" panose="020B0604020202020204" pitchFamily="34" charset="0"/>
                <a:ea typeface="MS Mincho" panose="02020609040205080304" pitchFamily="49" charset="-128"/>
              </a:rPr>
              <a:t>: It becomes hard to organise work tasks if you have to make sure that warring people are kept apart. As they don’t talk, they will not be able to plan their work effectively if they depend on each other.</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smtClean="0">
                <a:effectLst/>
                <a:latin typeface="Arial" panose="020B0604020202020204" pitchFamily="34" charset="0"/>
                <a:ea typeface="MS Mincho" panose="02020609040205080304" pitchFamily="49" charset="-128"/>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smtClean="0">
                <a:effectLst/>
                <a:latin typeface="Arial" panose="020B0604020202020204" pitchFamily="34" charset="0"/>
                <a:ea typeface="MS Mincho" panose="02020609040205080304" pitchFamily="49" charset="-128"/>
              </a:rPr>
              <a:t>Lack of commitment to the team’s goals</a:t>
            </a:r>
            <a:r>
              <a:rPr lang="en-GB" sz="1200" dirty="0" smtClean="0">
                <a:effectLst/>
                <a:latin typeface="Arial" panose="020B0604020202020204" pitchFamily="34" charset="0"/>
                <a:ea typeface="MS Mincho" panose="02020609040205080304" pitchFamily="49" charset="-128"/>
              </a:rPr>
              <a:t>: What starts as a disagreement over one thing becomes a disagreement over everything. As a result they will focus on what they want not what is best for the team.</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smtClean="0">
                <a:effectLst/>
                <a:latin typeface="Arial" panose="020B0604020202020204" pitchFamily="34" charset="0"/>
                <a:ea typeface="MS Mincho" panose="02020609040205080304" pitchFamily="49" charset="-128"/>
              </a:rPr>
              <a:t> </a:t>
            </a:r>
            <a:endParaRPr lang="en-GB" sz="1200" dirty="0" smtClean="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smtClean="0">
                <a:effectLst/>
                <a:latin typeface="Arial" panose="020B0604020202020204" pitchFamily="34" charset="0"/>
                <a:ea typeface="MS Mincho" panose="02020609040205080304" pitchFamily="49" charset="-128"/>
              </a:rPr>
              <a:t>Poor decision-making</a:t>
            </a:r>
            <a:r>
              <a:rPr lang="en-GB" sz="1200" dirty="0" smtClean="0">
                <a:effectLst/>
                <a:latin typeface="Arial" panose="020B0604020202020204" pitchFamily="34" charset="0"/>
                <a:ea typeface="MS Mincho" panose="02020609040205080304" pitchFamily="49" charset="-128"/>
              </a:rPr>
              <a:t>: How can you decide what is best for the team if you are constantly thinking ‘I mustn’t put A and B near each other’ or if you can’t ask everyone to contribute their ideas because you know they will immediately oppose each other on principle.</a:t>
            </a:r>
            <a:endParaRPr lang="en-GB" sz="1200" dirty="0" smtClean="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8</a:t>
            </a:fld>
            <a:endParaRPr lang="en-GB"/>
          </a:p>
        </p:txBody>
      </p:sp>
    </p:spTree>
    <p:extLst>
      <p:ext uri="{BB962C8B-B14F-4D97-AF65-F5344CB8AC3E}">
        <p14:creationId xmlns:p14="http://schemas.microsoft.com/office/powerpoint/2010/main" val="879461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714AC0-303A-4929-81F5-6454F2FFC38B}" type="datetimeFigureOut">
              <a:rPr lang="en-GB" smtClean="0"/>
              <a:t>29/06/2016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1339634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714AC0-303A-4929-81F5-6454F2FFC38B}" type="datetimeFigureOut">
              <a:rPr lang="en-GB" smtClean="0"/>
              <a:t>29/06/2016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599868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714AC0-303A-4929-81F5-6454F2FFC38B}" type="datetimeFigureOut">
              <a:rPr lang="en-GB" smtClean="0"/>
              <a:t>29/06/2016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3876351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714AC0-303A-4929-81F5-6454F2FFC38B}" type="datetimeFigureOut">
              <a:rPr lang="en-GB" smtClean="0"/>
              <a:t>29/06/2016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1715845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714AC0-303A-4929-81F5-6454F2FFC38B}" type="datetimeFigureOut">
              <a:rPr lang="en-GB" smtClean="0"/>
              <a:t>29/06/2016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1784295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714AC0-303A-4929-81F5-6454F2FFC38B}" type="datetimeFigureOut">
              <a:rPr lang="en-GB" smtClean="0"/>
              <a:t>29/06/2016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4235328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714AC0-303A-4929-81F5-6454F2FFC38B}" type="datetimeFigureOut">
              <a:rPr lang="en-GB" smtClean="0"/>
              <a:t>29/06/2016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3289457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714AC0-303A-4929-81F5-6454F2FFC38B}" type="datetimeFigureOut">
              <a:rPr lang="en-GB" smtClean="0"/>
              <a:t>29/06/2016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677943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714AC0-303A-4929-81F5-6454F2FFC38B}" type="datetimeFigureOut">
              <a:rPr lang="en-GB" smtClean="0"/>
              <a:t>29/06/2016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674662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714AC0-303A-4929-81F5-6454F2FFC38B}" type="datetimeFigureOut">
              <a:rPr lang="en-GB" smtClean="0"/>
              <a:t>29/06/2016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3567266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714AC0-303A-4929-81F5-6454F2FFC38B}" type="datetimeFigureOut">
              <a:rPr lang="en-GB" smtClean="0"/>
              <a:t>29/06/2016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3673A-902D-45A0-A7D3-F301B8D3061E}" type="slidenum">
              <a:rPr lang="en-GB" smtClean="0"/>
              <a:t>‹#›</a:t>
            </a:fld>
            <a:endParaRPr lang="en-GB"/>
          </a:p>
        </p:txBody>
      </p:sp>
    </p:spTree>
    <p:extLst>
      <p:ext uri="{BB962C8B-B14F-4D97-AF65-F5344CB8AC3E}">
        <p14:creationId xmlns:p14="http://schemas.microsoft.com/office/powerpoint/2010/main" val="318243540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714AC0-303A-4929-81F5-6454F2FFC38B}" type="datetimeFigureOut">
              <a:rPr lang="en-GB" smtClean="0"/>
              <a:t>29/06/2016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23673A-902D-45A0-A7D3-F301B8D3061E}" type="slidenum">
              <a:rPr lang="en-GB" smtClean="0"/>
              <a:t>‹#›</a:t>
            </a:fld>
            <a:endParaRPr lang="en-GB"/>
          </a:p>
        </p:txBody>
      </p:sp>
    </p:spTree>
    <p:extLst>
      <p:ext uri="{BB962C8B-B14F-4D97-AF65-F5344CB8AC3E}">
        <p14:creationId xmlns:p14="http://schemas.microsoft.com/office/powerpoint/2010/main" val="2394171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Conflict in the workplace</a:t>
            </a:r>
            <a:endParaRPr lang="en-GB" dirty="0"/>
          </a:p>
        </p:txBody>
      </p:sp>
      <p:sp>
        <p:nvSpPr>
          <p:cNvPr id="3" name="Subtitle 2"/>
          <p:cNvSpPr>
            <a:spLocks noGrp="1"/>
          </p:cNvSpPr>
          <p:nvPr>
            <p:ph type="subTitle" idx="1"/>
          </p:nvPr>
        </p:nvSpPr>
        <p:spPr/>
        <p:txBody>
          <a:bodyPr/>
          <a:lstStyle/>
          <a:p>
            <a:r>
              <a:rPr lang="en-GB" dirty="0" smtClean="0"/>
              <a:t>EMPL5002</a:t>
            </a:r>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94086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nSpc>
                <a:spcPct val="115000"/>
              </a:lnSpc>
              <a:spcBef>
                <a:spcPts val="200"/>
              </a:spcBef>
              <a:spcAft>
                <a:spcPts val="0"/>
              </a:spcAft>
            </a:pPr>
            <a:r>
              <a:rPr lang="en-GB" b="1" dirty="0" smtClean="0">
                <a:effectLst/>
                <a:latin typeface="Arial" panose="020B0604020202020204" pitchFamily="34" charset="0"/>
                <a:ea typeface="Times New Roman" panose="02020603050405020304" pitchFamily="18" charset="0"/>
                <a:cs typeface="Arial" panose="020B0604020202020204" pitchFamily="34" charset="0"/>
              </a:rPr>
              <a:t>Causes of Conflict</a:t>
            </a:r>
            <a:r>
              <a:rPr lang="en-GB" b="1" dirty="0" smtClean="0">
                <a:effectLst/>
                <a:latin typeface="Arial" panose="020B0604020202020204" pitchFamily="34" charset="0"/>
                <a:ea typeface="Times New Roman" panose="02020603050405020304" pitchFamily="18" charset="0"/>
                <a:cs typeface="Times New Roman" panose="02020603050405020304" pitchFamily="18" charset="0"/>
              </a:rPr>
              <a:t/>
            </a:r>
            <a:br>
              <a:rPr lang="en-GB" b="1" dirty="0" smtClean="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Text Placeholder 2"/>
          <p:cNvSpPr>
            <a:spLocks noGrp="1"/>
          </p:cNvSpPr>
          <p:nvPr>
            <p:ph type="body" idx="1"/>
          </p:nvPr>
        </p:nvSpPr>
        <p:spPr>
          <a:xfrm>
            <a:off x="480291" y="1441017"/>
            <a:ext cx="5517284" cy="823912"/>
          </a:xfrm>
        </p:spPr>
        <p:txBody>
          <a:bodyPr/>
          <a:lstStyle/>
          <a:p>
            <a:r>
              <a:rPr lang="en-GB" sz="3200" dirty="0" smtClean="0"/>
              <a:t>Structural Factors </a:t>
            </a:r>
            <a:r>
              <a:rPr lang="en-GB" sz="1600" dirty="0" smtClean="0"/>
              <a:t>(How the conflict is set up)</a:t>
            </a:r>
            <a:endParaRPr lang="en-GB" sz="1600" dirty="0"/>
          </a:p>
        </p:txBody>
      </p:sp>
      <p:sp>
        <p:nvSpPr>
          <p:cNvPr id="4" name="Content Placeholder 3"/>
          <p:cNvSpPr>
            <a:spLocks noGrp="1"/>
          </p:cNvSpPr>
          <p:nvPr>
            <p:ph sz="half" idx="2"/>
          </p:nvPr>
        </p:nvSpPr>
        <p:spPr/>
        <p:txBody>
          <a:bodyPr>
            <a:normAutofit fontScale="92500" lnSpcReduction="20000"/>
          </a:bodyPr>
          <a:lstStyle/>
          <a:p>
            <a:r>
              <a:rPr lang="en-GB" b="1" dirty="0" smtClean="0"/>
              <a:t>Specialization</a:t>
            </a:r>
            <a:r>
              <a:rPr lang="en-GB" dirty="0" smtClean="0"/>
              <a:t> </a:t>
            </a:r>
            <a:r>
              <a:rPr lang="en-GB" sz="1900" dirty="0" smtClean="0"/>
              <a:t>(The experts in fields) </a:t>
            </a:r>
          </a:p>
          <a:p>
            <a:r>
              <a:rPr lang="en-GB" b="1" dirty="0" smtClean="0"/>
              <a:t>Interdependence</a:t>
            </a:r>
            <a:r>
              <a:rPr lang="en-GB" dirty="0" smtClean="0"/>
              <a:t> </a:t>
            </a:r>
            <a:r>
              <a:rPr lang="en-GB" sz="1900" dirty="0" smtClean="0"/>
              <a:t>(A company as a whole can't operate without other departments</a:t>
            </a:r>
            <a:r>
              <a:rPr lang="en-GB" sz="2100" dirty="0" smtClean="0"/>
              <a:t>) </a:t>
            </a:r>
          </a:p>
          <a:p>
            <a:r>
              <a:rPr lang="en-GB" b="1" dirty="0" smtClean="0"/>
              <a:t>Common Resources </a:t>
            </a:r>
            <a:r>
              <a:rPr lang="en-GB" sz="1900" dirty="0" smtClean="0"/>
              <a:t>(Sharing the same secretary) </a:t>
            </a:r>
          </a:p>
          <a:p>
            <a:r>
              <a:rPr lang="en-GB" b="1" dirty="0" smtClean="0"/>
              <a:t>Goal Differences </a:t>
            </a:r>
            <a:r>
              <a:rPr lang="en-GB" sz="1900" dirty="0" smtClean="0"/>
              <a:t>(One person wants production to rise and others want communication to rise) </a:t>
            </a:r>
          </a:p>
          <a:p>
            <a:r>
              <a:rPr lang="en-GB" b="1" dirty="0" smtClean="0"/>
              <a:t>Authority Relationships </a:t>
            </a:r>
            <a:r>
              <a:rPr lang="en-GB" sz="1700" dirty="0" smtClean="0"/>
              <a:t>(The boss and employees beneath him/her</a:t>
            </a:r>
            <a:r>
              <a:rPr lang="en-GB" dirty="0" smtClean="0"/>
              <a:t>) </a:t>
            </a:r>
          </a:p>
          <a:p>
            <a:r>
              <a:rPr lang="en-GB" b="1" dirty="0" smtClean="0"/>
              <a:t>Jurisdictional Ambiguities </a:t>
            </a:r>
            <a:r>
              <a:rPr lang="en-GB" sz="1700" dirty="0" smtClean="0"/>
              <a:t>(Who can discipline who) </a:t>
            </a:r>
          </a:p>
          <a:p>
            <a:endParaRPr lang="en-GB" dirty="0"/>
          </a:p>
        </p:txBody>
      </p:sp>
      <p:sp>
        <p:nvSpPr>
          <p:cNvPr id="5" name="Text Placeholder 4"/>
          <p:cNvSpPr>
            <a:spLocks noGrp="1"/>
          </p:cNvSpPr>
          <p:nvPr>
            <p:ph type="body" sz="quarter" idx="3"/>
          </p:nvPr>
        </p:nvSpPr>
        <p:spPr>
          <a:xfrm>
            <a:off x="6259512" y="1441017"/>
            <a:ext cx="5183188" cy="823912"/>
          </a:xfrm>
        </p:spPr>
        <p:txBody>
          <a:bodyPr>
            <a:normAutofit/>
          </a:bodyPr>
          <a:lstStyle/>
          <a:p>
            <a:r>
              <a:rPr lang="en-GB" sz="3200" dirty="0" smtClean="0"/>
              <a:t>Personal Factors</a:t>
            </a:r>
            <a:endParaRPr lang="en-GB" sz="3200" dirty="0"/>
          </a:p>
        </p:txBody>
      </p:sp>
      <p:sp>
        <p:nvSpPr>
          <p:cNvPr id="6" name="Content Placeholder 5"/>
          <p:cNvSpPr>
            <a:spLocks noGrp="1"/>
          </p:cNvSpPr>
          <p:nvPr>
            <p:ph sz="quarter" idx="4"/>
          </p:nvPr>
        </p:nvSpPr>
        <p:spPr>
          <a:xfrm>
            <a:off x="6259512" y="2505075"/>
            <a:ext cx="5183188" cy="3684588"/>
          </a:xfrm>
        </p:spPr>
        <p:txBody>
          <a:bodyPr>
            <a:normAutofit fontScale="92500" lnSpcReduction="10000"/>
          </a:bodyPr>
          <a:lstStyle/>
          <a:p>
            <a:r>
              <a:rPr lang="en-GB" b="1" dirty="0" smtClean="0"/>
              <a:t>Skills and Abilities </a:t>
            </a:r>
          </a:p>
          <a:p>
            <a:r>
              <a:rPr lang="en-GB" b="1" dirty="0" smtClean="0"/>
              <a:t>Conflict management style </a:t>
            </a:r>
          </a:p>
          <a:p>
            <a:r>
              <a:rPr lang="en-GB" b="1" dirty="0" smtClean="0"/>
              <a:t>Personalities </a:t>
            </a:r>
          </a:p>
          <a:p>
            <a:r>
              <a:rPr lang="en-GB" b="1" dirty="0" smtClean="0"/>
              <a:t>Perception </a:t>
            </a:r>
          </a:p>
          <a:p>
            <a:r>
              <a:rPr lang="en-GB" b="1" dirty="0" smtClean="0"/>
              <a:t>Values and Ethics </a:t>
            </a:r>
          </a:p>
          <a:p>
            <a:r>
              <a:rPr lang="en-GB" b="1" dirty="0" smtClean="0"/>
              <a:t>Emotions </a:t>
            </a:r>
          </a:p>
          <a:p>
            <a:r>
              <a:rPr lang="en-GB" b="1" dirty="0" smtClean="0"/>
              <a:t>Communication barriers </a:t>
            </a:r>
          </a:p>
          <a:p>
            <a:r>
              <a:rPr lang="en-GB" b="1" dirty="0" smtClean="0"/>
              <a:t>Cultural Differences </a:t>
            </a:r>
          </a:p>
          <a:p>
            <a:endParaRPr lang="en-GB" dirty="0"/>
          </a:p>
        </p:txBody>
      </p:sp>
    </p:spTree>
    <p:extLst>
      <p:ext uri="{BB962C8B-B14F-4D97-AF65-F5344CB8AC3E}">
        <p14:creationId xmlns:p14="http://schemas.microsoft.com/office/powerpoint/2010/main" val="300304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Conflict &amp; Components of Emotions </a:t>
            </a:r>
            <a:endParaRPr lang="en-GB" sz="4000"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839788" y="1681163"/>
            <a:ext cx="10515600" cy="823912"/>
          </a:xfrm>
        </p:spPr>
        <p:txBody>
          <a:bodyPr/>
          <a:lstStyle/>
          <a:p>
            <a:r>
              <a:rPr lang="en-GB" i="1" dirty="0"/>
              <a:t>"Conflict is an emotionally defined and driven," and "does not exist in the absence of emotion."</a:t>
            </a:r>
          </a:p>
        </p:txBody>
      </p:sp>
      <p:sp>
        <p:nvSpPr>
          <p:cNvPr id="4" name="Content Placeholder 3"/>
          <p:cNvSpPr>
            <a:spLocks noGrp="1"/>
          </p:cNvSpPr>
          <p:nvPr>
            <p:ph sz="half" idx="2"/>
          </p:nvPr>
        </p:nvSpPr>
        <p:spPr>
          <a:xfrm>
            <a:off x="839788" y="2613932"/>
            <a:ext cx="10515600" cy="3684588"/>
          </a:xfrm>
        </p:spPr>
        <p:txBody>
          <a:bodyPr/>
          <a:lstStyle/>
          <a:p>
            <a:pPr lvl="0"/>
            <a:r>
              <a:rPr lang="en-GB" b="1" dirty="0" smtClean="0"/>
              <a:t>Behavioural</a:t>
            </a:r>
            <a:r>
              <a:rPr lang="en-GB" dirty="0" smtClean="0"/>
              <a:t>- </a:t>
            </a:r>
            <a:r>
              <a:rPr lang="en-GB" dirty="0"/>
              <a:t>The way emotional experience gets expressed which can be verbal or non-verbal and intentional or un-intentional. </a:t>
            </a:r>
          </a:p>
          <a:p>
            <a:pPr lvl="0"/>
            <a:r>
              <a:rPr lang="en-GB" b="1" dirty="0"/>
              <a:t>Physiological</a:t>
            </a:r>
            <a:r>
              <a:rPr lang="en-GB" dirty="0"/>
              <a:t>- The bodily experience of emotion. The way emotions make us feel in comparison to our identity. </a:t>
            </a:r>
          </a:p>
          <a:p>
            <a:pPr lvl="0"/>
            <a:r>
              <a:rPr lang="en-GB" b="1" dirty="0"/>
              <a:t>Cognitive</a:t>
            </a:r>
            <a:r>
              <a:rPr lang="en-GB" dirty="0"/>
              <a:t>- The idea that we “assess or appraise” an event to reveal its relevancy to ourselves. </a:t>
            </a:r>
          </a:p>
          <a:p>
            <a:pPr marL="0" indent="0">
              <a:buNone/>
            </a:pPr>
            <a:endParaRPr lang="en-GB" dirty="0"/>
          </a:p>
        </p:txBody>
      </p:sp>
    </p:spTree>
    <p:extLst>
      <p:ext uri="{BB962C8B-B14F-4D97-AF65-F5344CB8AC3E}">
        <p14:creationId xmlns:p14="http://schemas.microsoft.com/office/powerpoint/2010/main" val="172180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Determinants of Emotional Experience and Expressions</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5"/>
            <a:ext cx="10515600" cy="3366861"/>
          </a:xfrm>
        </p:spPr>
        <p:txBody>
          <a:bodyPr/>
          <a:lstStyle/>
          <a:p>
            <a:pPr lvl="0"/>
            <a:r>
              <a:rPr lang="en-GB" b="1" dirty="0"/>
              <a:t>Cultural </a:t>
            </a:r>
            <a:r>
              <a:rPr lang="en-GB" b="1" dirty="0" smtClean="0"/>
              <a:t>values</a:t>
            </a:r>
          </a:p>
          <a:p>
            <a:pPr lvl="0"/>
            <a:r>
              <a:rPr lang="en-GB" b="1" dirty="0" smtClean="0"/>
              <a:t>Physical</a:t>
            </a:r>
          </a:p>
          <a:p>
            <a:pPr lvl="0"/>
            <a:r>
              <a:rPr lang="en-GB" b="1" dirty="0" smtClean="0"/>
              <a:t>Verbal</a:t>
            </a:r>
            <a:endParaRPr lang="en-GB" b="1" dirty="0"/>
          </a:p>
          <a:p>
            <a:endParaRPr lang="en-GB" dirty="0"/>
          </a:p>
        </p:txBody>
      </p:sp>
    </p:spTree>
    <p:extLst>
      <p:ext uri="{BB962C8B-B14F-4D97-AF65-F5344CB8AC3E}">
        <p14:creationId xmlns:p14="http://schemas.microsoft.com/office/powerpoint/2010/main" val="34618799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Stages of Conflict Development</a:t>
            </a:r>
          </a:p>
        </p:txBody>
      </p:sp>
      <p:sp>
        <p:nvSpPr>
          <p:cNvPr id="3" name="Content Placeholder 2"/>
          <p:cNvSpPr>
            <a:spLocks noGrp="1"/>
          </p:cNvSpPr>
          <p:nvPr>
            <p:ph idx="1"/>
          </p:nvPr>
        </p:nvSpPr>
        <p:spPr/>
        <p:txBody>
          <a:bodyPr/>
          <a:lstStyle/>
          <a:p>
            <a:r>
              <a:rPr lang="en-GB" dirty="0"/>
              <a:t> 	No conflict  </a:t>
            </a:r>
          </a:p>
          <a:p>
            <a:r>
              <a:rPr lang="en-GB" dirty="0"/>
              <a:t> 	Latent conflict </a:t>
            </a:r>
          </a:p>
          <a:p>
            <a:r>
              <a:rPr lang="en-GB" dirty="0"/>
              <a:t> 	Emergence </a:t>
            </a:r>
          </a:p>
          <a:p>
            <a:r>
              <a:rPr lang="en-GB" dirty="0"/>
              <a:t> 	Escalation </a:t>
            </a:r>
          </a:p>
          <a:p>
            <a:r>
              <a:rPr lang="en-GB" dirty="0"/>
              <a:t> 	(Hurting) Stalemate </a:t>
            </a:r>
          </a:p>
          <a:p>
            <a:r>
              <a:rPr lang="en-GB" dirty="0"/>
              <a:t> 	De-Escalation </a:t>
            </a:r>
          </a:p>
          <a:p>
            <a:r>
              <a:rPr lang="en-GB" dirty="0"/>
              <a:t> 	Settlement/Resolution </a:t>
            </a:r>
          </a:p>
          <a:p>
            <a:r>
              <a:rPr lang="en-GB" dirty="0"/>
              <a:t> 	Post-Conflict Peacebuilding and Reconciliation </a:t>
            </a:r>
          </a:p>
        </p:txBody>
      </p:sp>
    </p:spTree>
    <p:extLst>
      <p:ext uri="{BB962C8B-B14F-4D97-AF65-F5344CB8AC3E}">
        <p14:creationId xmlns:p14="http://schemas.microsoft.com/office/powerpoint/2010/main" val="2859561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pic>
        <p:nvPicPr>
          <p:cNvPr id="3" name="Picture 2"/>
          <p:cNvPicPr>
            <a:picLocks noChangeAspect="1"/>
          </p:cNvPicPr>
          <p:nvPr/>
        </p:nvPicPr>
        <p:blipFill>
          <a:blip r:embed="rId2"/>
          <a:stretch>
            <a:fillRect/>
          </a:stretch>
        </p:blipFill>
        <p:spPr>
          <a:xfrm>
            <a:off x="596899" y="2111829"/>
            <a:ext cx="10071099" cy="3962400"/>
          </a:xfrm>
          <a:prstGeom prst="rect">
            <a:avLst/>
          </a:prstGeom>
        </p:spPr>
      </p:pic>
    </p:spTree>
    <p:extLst>
      <p:ext uri="{BB962C8B-B14F-4D97-AF65-F5344CB8AC3E}">
        <p14:creationId xmlns:p14="http://schemas.microsoft.com/office/powerpoint/2010/main" val="7070909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Latent </a:t>
            </a:r>
            <a:r>
              <a:rPr lang="en-GB" dirty="0" smtClean="0">
                <a:latin typeface="Arial" panose="020B0604020202020204" pitchFamily="34" charset="0"/>
                <a:cs typeface="Arial" panose="020B0604020202020204" pitchFamily="34" charset="0"/>
              </a:rPr>
              <a:t>Conflict </a:t>
            </a: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It exists whenever individuals, groups, organizations, or nations have differences that bother one or the </a:t>
            </a:r>
            <a:r>
              <a:rPr lang="en-GB" sz="1600" dirty="0" smtClean="0">
                <a:latin typeface="Arial" panose="020B0604020202020204" pitchFamily="34" charset="0"/>
                <a:cs typeface="Arial" panose="020B0604020202020204" pitchFamily="34" charset="0"/>
              </a:rPr>
              <a:t>other</a:t>
            </a:r>
          </a:p>
          <a:p>
            <a:r>
              <a:rPr lang="en-GB" dirty="0">
                <a:latin typeface="Arial" panose="020B0604020202020204" pitchFamily="34" charset="0"/>
                <a:cs typeface="Arial" panose="020B0604020202020204" pitchFamily="34" charset="0"/>
              </a:rPr>
              <a:t>Emergence </a:t>
            </a:r>
            <a:r>
              <a:rPr lang="en-GB" dirty="0" smtClean="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the conflict </a:t>
            </a:r>
            <a:r>
              <a:rPr lang="en-GB" sz="1600" dirty="0">
                <a:latin typeface="Arial" panose="020B0604020202020204" pitchFamily="34" charset="0"/>
                <a:cs typeface="Arial" panose="020B0604020202020204" pitchFamily="34" charset="0"/>
              </a:rPr>
              <a:t>has remained latent for some time, </a:t>
            </a:r>
            <a:r>
              <a:rPr lang="en-GB" sz="1600" dirty="0" smtClean="0">
                <a:latin typeface="Arial" panose="020B0604020202020204" pitchFamily="34" charset="0"/>
                <a:cs typeface="Arial" panose="020B0604020202020204" pitchFamily="34" charset="0"/>
              </a:rPr>
              <a:t>but now the </a:t>
            </a:r>
            <a:r>
              <a:rPr lang="en-GB" sz="1600" dirty="0">
                <a:latin typeface="Arial" panose="020B0604020202020204" pitchFamily="34" charset="0"/>
                <a:cs typeface="Arial" panose="020B0604020202020204" pitchFamily="34" charset="0"/>
              </a:rPr>
              <a:t>underlying grievances or frustrations are strong enough, a "triggering event" </a:t>
            </a:r>
            <a:endParaRPr lang="en-GB" sz="1600"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Escalation - </a:t>
            </a:r>
            <a:r>
              <a:rPr lang="en-GB" sz="1600" dirty="0">
                <a:latin typeface="Arial" panose="020B0604020202020204" pitchFamily="34" charset="0"/>
                <a:cs typeface="Arial" panose="020B0604020202020204" pitchFamily="34" charset="0"/>
              </a:rPr>
              <a:t>refers to an increase in the intensity of a conflict and in the severity of tactics used in pursuing it. </a:t>
            </a:r>
            <a:endParaRPr lang="en-GB" sz="1600"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Stalemate - </a:t>
            </a:r>
            <a:r>
              <a:rPr lang="en-GB" sz="1600" dirty="0">
                <a:latin typeface="Arial" panose="020B0604020202020204" pitchFamily="34" charset="0"/>
                <a:cs typeface="Arial" panose="020B0604020202020204" pitchFamily="34" charset="0"/>
              </a:rPr>
              <a:t>a situation in which neither side can win, but neither side wants to back down</a:t>
            </a:r>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De-Escalation - </a:t>
            </a:r>
            <a:r>
              <a:rPr lang="en-GB" sz="1600" dirty="0">
                <a:latin typeface="Arial" panose="020B0604020202020204" pitchFamily="34" charset="0"/>
                <a:cs typeface="Arial" panose="020B0604020202020204" pitchFamily="34" charset="0"/>
              </a:rPr>
              <a:t>de-escalation and transformation are often also associated with reduced grievances</a:t>
            </a:r>
            <a:endParaRPr lang="en-GB" sz="1600"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Settlement - </a:t>
            </a:r>
            <a:r>
              <a:rPr lang="en-GB" sz="1600" dirty="0" smtClean="0">
                <a:latin typeface="Arial" panose="020B0604020202020204" pitchFamily="34" charset="0"/>
                <a:cs typeface="Arial" panose="020B0604020202020204" pitchFamily="34" charset="0"/>
              </a:rPr>
              <a:t>an </a:t>
            </a:r>
            <a:r>
              <a:rPr lang="en-GB" sz="1600" dirty="0">
                <a:latin typeface="Arial" panose="020B0604020202020204" pitchFamily="34" charset="0"/>
                <a:cs typeface="Arial" panose="020B0604020202020204" pitchFamily="34" charset="0"/>
              </a:rPr>
              <a:t>intractable conflict comes to an end, the components of the conflict start to change. </a:t>
            </a:r>
            <a:endParaRPr lang="en-GB" sz="1600"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Peace building </a:t>
            </a: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 peace agreement is </a:t>
            </a:r>
            <a:r>
              <a:rPr lang="en-GB" sz="1600" dirty="0" smtClean="0">
                <a:latin typeface="Arial" panose="020B0604020202020204" pitchFamily="34" charset="0"/>
                <a:cs typeface="Arial" panose="020B0604020202020204" pitchFamily="34" charset="0"/>
              </a:rPr>
              <a:t>put in place, </a:t>
            </a:r>
            <a:r>
              <a:rPr lang="en-GB" sz="1600" dirty="0">
                <a:latin typeface="Arial" panose="020B0604020202020204" pitchFamily="34" charset="0"/>
                <a:cs typeface="Arial" panose="020B0604020202020204" pitchFamily="34" charset="0"/>
              </a:rPr>
              <a:t>this is by no means the end of the conflict.</a:t>
            </a:r>
            <a:endParaRPr lang="en-GB" sz="1600" dirty="0"/>
          </a:p>
        </p:txBody>
      </p:sp>
    </p:spTree>
    <p:extLst>
      <p:ext uri="{BB962C8B-B14F-4D97-AF65-F5344CB8AC3E}">
        <p14:creationId xmlns:p14="http://schemas.microsoft.com/office/powerpoint/2010/main" val="281677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ea typeface="Times New Roman" panose="02020603050405020304" pitchFamily="18" charset="0"/>
              </a:rPr>
              <a:t>Effects of Conflict</a:t>
            </a:r>
            <a:endParaRPr lang="en-GB" sz="4000" dirty="0"/>
          </a:p>
        </p:txBody>
      </p:sp>
      <p:sp>
        <p:nvSpPr>
          <p:cNvPr id="3" name="Content Placeholder 2"/>
          <p:cNvSpPr>
            <a:spLocks noGrp="1"/>
          </p:cNvSpPr>
          <p:nvPr>
            <p:ph idx="1"/>
          </p:nvPr>
        </p:nvSpPr>
        <p:spPr/>
        <p:txBody>
          <a:bodyPr>
            <a:normAutofit/>
          </a:bodyPr>
          <a:lstStyle/>
          <a:p>
            <a:pPr marL="0" marR="0">
              <a:lnSpc>
                <a:spcPct val="115000"/>
              </a:lnSpc>
              <a:spcBef>
                <a:spcPts val="0"/>
              </a:spcBef>
              <a:spcAft>
                <a:spcPts val="0"/>
              </a:spcAft>
            </a:pPr>
            <a:r>
              <a:rPr lang="en-GB" dirty="0">
                <a:latin typeface="Arial" panose="020B0604020202020204" pitchFamily="34" charset="0"/>
                <a:ea typeface="MS Mincho" panose="02020609040205080304" pitchFamily="49" charset="-128"/>
                <a:cs typeface="Arial" panose="020B0604020202020204" pitchFamily="34" charset="0"/>
              </a:rPr>
              <a:t>Negative emotions: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marR="0">
              <a:lnSpc>
                <a:spcPct val="115000"/>
              </a:lnSpc>
              <a:spcBef>
                <a:spcPts val="0"/>
              </a:spcBef>
              <a:spcAft>
                <a:spcPts val="0"/>
              </a:spcAft>
            </a:pPr>
            <a:r>
              <a:rPr lang="en-GB" dirty="0">
                <a:latin typeface="Arial" panose="020B0604020202020204" pitchFamily="34" charset="0"/>
                <a:ea typeface="MS Mincho" panose="02020609040205080304" pitchFamily="49" charset="-128"/>
                <a:cs typeface="Arial" panose="020B0604020202020204" pitchFamily="34" charset="0"/>
              </a:rPr>
              <a:t>Stress</a:t>
            </a:r>
            <a:r>
              <a:rPr lang="en-GB" dirty="0" smtClean="0">
                <a:latin typeface="Arial" panose="020B0604020202020204" pitchFamily="34" charset="0"/>
                <a:ea typeface="MS Mincho" panose="02020609040205080304" pitchFamily="49" charset="-128"/>
                <a:cs typeface="Arial" panose="020B0604020202020204" pitchFamily="34" charset="0"/>
              </a:rPr>
              <a:t>:</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marR="0">
              <a:lnSpc>
                <a:spcPct val="115000"/>
              </a:lnSpc>
              <a:spcBef>
                <a:spcPts val="0"/>
              </a:spcBef>
              <a:spcAft>
                <a:spcPts val="0"/>
              </a:spcAft>
            </a:pPr>
            <a:r>
              <a:rPr lang="en-GB" dirty="0">
                <a:latin typeface="Arial" panose="020B0604020202020204" pitchFamily="34" charset="0"/>
                <a:ea typeface="MS Mincho" panose="02020609040205080304" pitchFamily="49" charset="-128"/>
                <a:cs typeface="Arial" panose="020B0604020202020204" pitchFamily="34" charset="0"/>
              </a:rPr>
              <a:t> </a:t>
            </a:r>
            <a:r>
              <a:rPr lang="en-GB" dirty="0" smtClean="0">
                <a:latin typeface="Arial" panose="020B0604020202020204" pitchFamily="34" charset="0"/>
                <a:ea typeface="MS Mincho" panose="02020609040205080304" pitchFamily="49" charset="-128"/>
                <a:cs typeface="Arial" panose="020B0604020202020204" pitchFamily="34" charset="0"/>
              </a:rPr>
              <a:t>Poor communications</a:t>
            </a:r>
          </a:p>
          <a:p>
            <a:pPr marL="0" marR="0">
              <a:lnSpc>
                <a:spcPct val="115000"/>
              </a:lnSpc>
              <a:spcBef>
                <a:spcPts val="0"/>
              </a:spcBef>
              <a:spcAft>
                <a:spcPts val="0"/>
              </a:spcAft>
            </a:pPr>
            <a:r>
              <a:rPr lang="en-GB" dirty="0" smtClean="0">
                <a:latin typeface="Arial" panose="020B0604020202020204" pitchFamily="34" charset="0"/>
                <a:ea typeface="MS Mincho" panose="02020609040205080304" pitchFamily="49" charset="-128"/>
                <a:cs typeface="Arial" panose="020B0604020202020204" pitchFamily="34" charset="0"/>
              </a:rPr>
              <a:t>Poor co-ordination</a:t>
            </a:r>
            <a:r>
              <a:rPr lang="en-GB" dirty="0">
                <a:latin typeface="Arial" panose="020B0604020202020204" pitchFamily="34" charset="0"/>
                <a:ea typeface="MS Mincho" panose="02020609040205080304" pitchFamily="49" charset="-128"/>
                <a:cs typeface="Arial" panose="020B0604020202020204" pitchFamily="34" charset="0"/>
              </a:rPr>
              <a:t>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marR="0">
              <a:lnSpc>
                <a:spcPct val="115000"/>
              </a:lnSpc>
              <a:spcBef>
                <a:spcPts val="0"/>
              </a:spcBef>
              <a:spcAft>
                <a:spcPts val="0"/>
              </a:spcAft>
            </a:pPr>
            <a:r>
              <a:rPr lang="en-GB" dirty="0">
                <a:latin typeface="Arial" panose="020B0604020202020204" pitchFamily="34" charset="0"/>
                <a:ea typeface="MS Mincho" panose="02020609040205080304" pitchFamily="49" charset="-128"/>
                <a:cs typeface="Arial" panose="020B0604020202020204" pitchFamily="34" charset="0"/>
              </a:rPr>
              <a:t>Lack of commitment to the team’s </a:t>
            </a:r>
            <a:r>
              <a:rPr lang="en-GB" dirty="0" smtClean="0">
                <a:latin typeface="Arial" panose="020B0604020202020204" pitchFamily="34" charset="0"/>
                <a:ea typeface="MS Mincho" panose="02020609040205080304" pitchFamily="49" charset="-128"/>
                <a:cs typeface="Arial" panose="020B0604020202020204" pitchFamily="34" charset="0"/>
              </a:rPr>
              <a:t>goals</a:t>
            </a:r>
            <a:r>
              <a:rPr lang="en-GB" dirty="0">
                <a:latin typeface="Arial" panose="020B0604020202020204" pitchFamily="34" charset="0"/>
                <a:ea typeface="MS Mincho" panose="02020609040205080304" pitchFamily="49" charset="-128"/>
                <a:cs typeface="Arial" panose="020B0604020202020204" pitchFamily="34" charset="0"/>
              </a:rPr>
              <a:t>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marR="0">
              <a:lnSpc>
                <a:spcPct val="115000"/>
              </a:lnSpc>
              <a:spcBef>
                <a:spcPts val="0"/>
              </a:spcBef>
              <a:spcAft>
                <a:spcPts val="0"/>
              </a:spcAft>
            </a:pPr>
            <a:r>
              <a:rPr lang="en-GB" dirty="0">
                <a:latin typeface="Arial" panose="020B0604020202020204" pitchFamily="34" charset="0"/>
                <a:ea typeface="MS Mincho" panose="02020609040205080304" pitchFamily="49" charset="-128"/>
                <a:cs typeface="Arial" panose="020B0604020202020204" pitchFamily="34" charset="0"/>
              </a:rPr>
              <a:t>Poor decision-making</a:t>
            </a:r>
            <a:r>
              <a:rPr lang="en-GB" dirty="0" smtClean="0">
                <a:latin typeface="Arial" panose="020B0604020202020204" pitchFamily="34" charset="0"/>
                <a:ea typeface="MS Mincho" panose="02020609040205080304" pitchFamily="49" charset="-128"/>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45955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000000"/>
                </a:solidFill>
                <a:latin typeface="Arial" panose="020B0604020202020204" pitchFamily="34" charset="0"/>
                <a:ea typeface="Times New Roman" panose="02020603050405020304" pitchFamily="18" charset="0"/>
              </a:rPr>
              <a:t>Knock-on Effects </a:t>
            </a:r>
            <a:r>
              <a:rPr lang="en-GB" sz="4000" b="1" dirty="0" smtClean="0">
                <a:solidFill>
                  <a:srgbClr val="000000"/>
                </a:solidFill>
                <a:latin typeface="Arial" panose="020B0604020202020204" pitchFamily="34" charset="0"/>
                <a:ea typeface="Times New Roman" panose="02020603050405020304" pitchFamily="18" charset="0"/>
              </a:rPr>
              <a:t>of Conflict</a:t>
            </a:r>
            <a:endParaRPr lang="en-GB" sz="4000" b="1" dirty="0"/>
          </a:p>
        </p:txBody>
      </p:sp>
      <p:sp>
        <p:nvSpPr>
          <p:cNvPr id="3" name="Content Placeholder 2"/>
          <p:cNvSpPr>
            <a:spLocks noGrp="1"/>
          </p:cNvSpPr>
          <p:nvPr>
            <p:ph idx="1"/>
          </p:nvPr>
        </p:nvSpPr>
        <p:spPr/>
        <p:txBody>
          <a:bodyPr/>
          <a:lstStyle/>
          <a:p>
            <a:r>
              <a:rPr lang="en-GB" dirty="0"/>
              <a:t>increased depression </a:t>
            </a:r>
          </a:p>
          <a:p>
            <a:r>
              <a:rPr lang="en-GB" dirty="0"/>
              <a:t>decreased productivity </a:t>
            </a:r>
          </a:p>
          <a:p>
            <a:r>
              <a:rPr lang="en-GB" dirty="0"/>
              <a:t>reduced quality of work </a:t>
            </a:r>
          </a:p>
          <a:p>
            <a:r>
              <a:rPr lang="en-GB" dirty="0"/>
              <a:t>lateness for work </a:t>
            </a:r>
          </a:p>
          <a:p>
            <a:r>
              <a:rPr lang="en-GB" dirty="0"/>
              <a:t>inappropriate sick leave </a:t>
            </a:r>
          </a:p>
          <a:p>
            <a:r>
              <a:rPr lang="en-GB" dirty="0"/>
              <a:t>absenteeism</a:t>
            </a:r>
          </a:p>
          <a:p>
            <a:endParaRPr lang="en-GB" dirty="0"/>
          </a:p>
        </p:txBody>
      </p:sp>
    </p:spTree>
    <p:extLst>
      <p:ext uri="{BB962C8B-B14F-4D97-AF65-F5344CB8AC3E}">
        <p14:creationId xmlns:p14="http://schemas.microsoft.com/office/powerpoint/2010/main" val="9891146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Arial" panose="020B0604020202020204" pitchFamily="34" charset="0"/>
                <a:cs typeface="Arial" panose="020B0604020202020204" pitchFamily="34" charset="0"/>
              </a:rPr>
              <a:t>Positive </a:t>
            </a:r>
            <a:r>
              <a:rPr lang="en-GB" sz="4000" dirty="0">
                <a:latin typeface="Arial" panose="020B0604020202020204" pitchFamily="34" charset="0"/>
                <a:cs typeface="Arial" panose="020B0604020202020204" pitchFamily="34" charset="0"/>
              </a:rPr>
              <a:t>aspects of conflict</a:t>
            </a:r>
          </a:p>
        </p:txBody>
      </p:sp>
      <p:sp>
        <p:nvSpPr>
          <p:cNvPr id="3" name="Content Placeholder 2"/>
          <p:cNvSpPr>
            <a:spLocks noGrp="1"/>
          </p:cNvSpPr>
          <p:nvPr>
            <p:ph idx="1"/>
          </p:nvPr>
        </p:nvSpPr>
        <p:spPr/>
        <p:txBody>
          <a:bodyPr>
            <a:normAutofit/>
          </a:bodyPr>
          <a:lstStyle/>
          <a:p>
            <a:r>
              <a:rPr lang="en-GB" dirty="0"/>
              <a:t>Demonstrates commitment </a:t>
            </a:r>
          </a:p>
          <a:p>
            <a:r>
              <a:rPr lang="en-GB" dirty="0" smtClean="0"/>
              <a:t>Allows </a:t>
            </a:r>
            <a:r>
              <a:rPr lang="en-GB" dirty="0"/>
              <a:t>ideas to emerge</a:t>
            </a:r>
          </a:p>
          <a:p>
            <a:r>
              <a:rPr lang="en-GB" dirty="0" smtClean="0"/>
              <a:t>Tells </a:t>
            </a:r>
            <a:r>
              <a:rPr lang="en-GB" dirty="0"/>
              <a:t>us about problems</a:t>
            </a:r>
          </a:p>
          <a:p>
            <a:r>
              <a:rPr lang="en-GB" dirty="0" smtClean="0"/>
              <a:t>Allows </a:t>
            </a:r>
            <a:r>
              <a:rPr lang="en-GB" dirty="0"/>
              <a:t>feelings to be heard</a:t>
            </a:r>
          </a:p>
          <a:p>
            <a:r>
              <a:rPr lang="en-GB" dirty="0" smtClean="0"/>
              <a:t>Provides </a:t>
            </a:r>
            <a:r>
              <a:rPr lang="en-GB" dirty="0"/>
              <a:t>different perspectives</a:t>
            </a:r>
          </a:p>
          <a:p>
            <a:r>
              <a:rPr lang="en-GB" dirty="0" smtClean="0"/>
              <a:t>Offers </a:t>
            </a:r>
            <a:r>
              <a:rPr lang="en-GB" dirty="0"/>
              <a:t>chances to learn about differences</a:t>
            </a:r>
          </a:p>
          <a:p>
            <a:r>
              <a:rPr lang="en-GB" dirty="0" smtClean="0"/>
              <a:t>Contains </a:t>
            </a:r>
            <a:r>
              <a:rPr lang="en-GB" dirty="0"/>
              <a:t>energy which, if harnessed, could motivate and give people and organisations a positive charge</a:t>
            </a:r>
          </a:p>
          <a:p>
            <a:endParaRPr lang="en-GB" dirty="0"/>
          </a:p>
        </p:txBody>
      </p:sp>
    </p:spTree>
    <p:extLst>
      <p:ext uri="{BB962C8B-B14F-4D97-AF65-F5344CB8AC3E}">
        <p14:creationId xmlns:p14="http://schemas.microsoft.com/office/powerpoint/2010/main" val="28306227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686</Words>
  <Application>Microsoft Macintosh PowerPoint</Application>
  <PresentationFormat>Widescreen</PresentationFormat>
  <Paragraphs>110</Paragraphs>
  <Slides>10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Calibri Light</vt:lpstr>
      <vt:lpstr>MS Mincho</vt:lpstr>
      <vt:lpstr>Times New Roman</vt:lpstr>
      <vt:lpstr>Arial</vt:lpstr>
      <vt:lpstr>Office Theme</vt:lpstr>
      <vt:lpstr>Conflict in the workplace</vt:lpstr>
      <vt:lpstr>Causes of Conflict </vt:lpstr>
      <vt:lpstr>Conflict &amp; Components of Emotions </vt:lpstr>
      <vt:lpstr>Determinants of Emotional Experience and Expressions</vt:lpstr>
      <vt:lpstr>Stages of Conflict Development</vt:lpstr>
      <vt:lpstr>Stages of Conflict Development</vt:lpstr>
      <vt:lpstr>Stages of Conflict Development</vt:lpstr>
      <vt:lpstr>Effects of Conflict</vt:lpstr>
      <vt:lpstr>Knock-on Effects of Conflict</vt:lpstr>
      <vt:lpstr>Positive aspects of conflict</vt:lpstr>
    </vt:vector>
  </TitlesOfParts>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in the workplace</dc:title>
  <dc:creator>Andtew Maund</dc:creator>
  <cp:lastModifiedBy>Andrew Maund</cp:lastModifiedBy>
  <cp:revision>10</cp:revision>
  <dcterms:created xsi:type="dcterms:W3CDTF">2015-06-24T13:30:36Z</dcterms:created>
  <dcterms:modified xsi:type="dcterms:W3CDTF">2016-06-29T14:44:57Z</dcterms:modified>
</cp:coreProperties>
</file>