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22"/>
  </p:notesMasterIdLst>
  <p:sldIdLst>
    <p:sldId id="256" r:id="rId5"/>
    <p:sldId id="257" r:id="rId6"/>
    <p:sldId id="358" r:id="rId7"/>
    <p:sldId id="376" r:id="rId8"/>
    <p:sldId id="393" r:id="rId9"/>
    <p:sldId id="359" r:id="rId10"/>
    <p:sldId id="392" r:id="rId11"/>
    <p:sldId id="394" r:id="rId12"/>
    <p:sldId id="377" r:id="rId13"/>
    <p:sldId id="395" r:id="rId14"/>
    <p:sldId id="360" r:id="rId15"/>
    <p:sldId id="396" r:id="rId16"/>
    <p:sldId id="397" r:id="rId17"/>
    <p:sldId id="361" r:id="rId18"/>
    <p:sldId id="398" r:id="rId19"/>
    <p:sldId id="379" r:id="rId20"/>
    <p:sldId id="399" r:id="rId2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251CAE-A4A0-4EB1-A90E-3FA311F7C4FA}" v="5" dt="2024-05-05T19:07:21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0" d="100"/>
          <a:sy n="70" d="100"/>
        </p:scale>
        <p:origin x="2088" y="2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5D251CAE-A4A0-4EB1-A90E-3FA311F7C4FA}"/>
    <pc:docChg chg="undo custSel addSld delSld modSld">
      <pc:chgData name="Cerys Davies" userId="61e71dc1-9594-4277-b52b-4420989f68ee" providerId="ADAL" clId="{5D251CAE-A4A0-4EB1-A90E-3FA311F7C4FA}" dt="2024-05-07T11:36:03.611" v="10371" actId="47"/>
      <pc:docMkLst>
        <pc:docMk/>
      </pc:docMkLst>
      <pc:sldChg chg="modSp mod">
        <pc:chgData name="Cerys Davies" userId="61e71dc1-9594-4277-b52b-4420989f68ee" providerId="ADAL" clId="{5D251CAE-A4A0-4EB1-A90E-3FA311F7C4FA}" dt="2024-05-05T16:49:14.128" v="82" actId="6549"/>
        <pc:sldMkLst>
          <pc:docMk/>
          <pc:sldMk cId="50137747" sldId="256"/>
        </pc:sldMkLst>
        <pc:spChg chg="mod">
          <ac:chgData name="Cerys Davies" userId="61e71dc1-9594-4277-b52b-4420989f68ee" providerId="ADAL" clId="{5D251CAE-A4A0-4EB1-A90E-3FA311F7C4FA}" dt="2024-05-05T16:49:14.128" v="82" actId="6549"/>
          <ac:spMkLst>
            <pc:docMk/>
            <pc:sldMk cId="50137747" sldId="256"/>
            <ac:spMk id="2" creationId="{5BF3BA62-DEB1-A696-DC3F-271259F1ABAF}"/>
          </ac:spMkLst>
        </pc:spChg>
      </pc:sldChg>
      <pc:sldChg chg="modSp mod">
        <pc:chgData name="Cerys Davies" userId="61e71dc1-9594-4277-b52b-4420989f68ee" providerId="ADAL" clId="{5D251CAE-A4A0-4EB1-A90E-3FA311F7C4FA}" dt="2024-05-07T11:32:45.112" v="10367" actId="255"/>
        <pc:sldMkLst>
          <pc:docMk/>
          <pc:sldMk cId="3903572922" sldId="257"/>
        </pc:sldMkLst>
        <pc:spChg chg="mod">
          <ac:chgData name="Cerys Davies" userId="61e71dc1-9594-4277-b52b-4420989f68ee" providerId="ADAL" clId="{5D251CAE-A4A0-4EB1-A90E-3FA311F7C4FA}" dt="2024-05-07T11:32:45.112" v="10367" actId="255"/>
          <ac:spMkLst>
            <pc:docMk/>
            <pc:sldMk cId="3903572922" sldId="257"/>
            <ac:spMk id="3" creationId="{F8EE66E2-D084-05B7-53D1-2DE7FB231903}"/>
          </ac:spMkLst>
        </pc:spChg>
      </pc:sldChg>
      <pc:sldChg chg="modSp del mod">
        <pc:chgData name="Cerys Davies" userId="61e71dc1-9594-4277-b52b-4420989f68ee" providerId="ADAL" clId="{5D251CAE-A4A0-4EB1-A90E-3FA311F7C4FA}" dt="2024-05-07T11:36:03.611" v="10371" actId="47"/>
        <pc:sldMkLst>
          <pc:docMk/>
          <pc:sldMk cId="962659262" sldId="308"/>
        </pc:sldMkLst>
        <pc:spChg chg="mod">
          <ac:chgData name="Cerys Davies" userId="61e71dc1-9594-4277-b52b-4420989f68ee" providerId="ADAL" clId="{5D251CAE-A4A0-4EB1-A90E-3FA311F7C4FA}" dt="2024-05-05T16:50:30.377" v="252" actId="6549"/>
          <ac:spMkLst>
            <pc:docMk/>
            <pc:sldMk cId="962659262" sldId="308"/>
            <ac:spMk id="2" creationId="{3BE80381-B61D-C977-0FD4-EE62A9FC1662}"/>
          </ac:spMkLst>
        </pc:spChg>
        <pc:spChg chg="mod">
          <ac:chgData name="Cerys Davies" userId="61e71dc1-9594-4277-b52b-4420989f68ee" providerId="ADAL" clId="{5D251CAE-A4A0-4EB1-A90E-3FA311F7C4FA}" dt="2024-05-05T16:50:38.729" v="266" actId="20577"/>
          <ac:spMkLst>
            <pc:docMk/>
            <pc:sldMk cId="962659262" sldId="308"/>
            <ac:spMk id="3" creationId="{1219EEDE-3E6A-6B11-77D0-C6B19A26AA2B}"/>
          </ac:spMkLst>
        </pc:spChg>
      </pc:sldChg>
      <pc:sldChg chg="modSp mod">
        <pc:chgData name="Cerys Davies" userId="61e71dc1-9594-4277-b52b-4420989f68ee" providerId="ADAL" clId="{5D251CAE-A4A0-4EB1-A90E-3FA311F7C4FA}" dt="2024-05-05T17:06:23.408" v="1438" actId="20577"/>
        <pc:sldMkLst>
          <pc:docMk/>
          <pc:sldMk cId="2771475546" sldId="358"/>
        </pc:sldMkLst>
        <pc:spChg chg="mod">
          <ac:chgData name="Cerys Davies" userId="61e71dc1-9594-4277-b52b-4420989f68ee" providerId="ADAL" clId="{5D251CAE-A4A0-4EB1-A90E-3FA311F7C4FA}" dt="2024-05-05T17:05:46.506" v="1409" actId="27636"/>
          <ac:spMkLst>
            <pc:docMk/>
            <pc:sldMk cId="2771475546" sldId="358"/>
            <ac:spMk id="2" creationId="{2B0B7D0B-D44E-D5F7-D78E-B2693FAC36F3}"/>
          </ac:spMkLst>
        </pc:spChg>
        <pc:spChg chg="mod">
          <ac:chgData name="Cerys Davies" userId="61e71dc1-9594-4277-b52b-4420989f68ee" providerId="ADAL" clId="{5D251CAE-A4A0-4EB1-A90E-3FA311F7C4FA}" dt="2024-05-05T17:06:23.408" v="1438" actId="20577"/>
          <ac:spMkLst>
            <pc:docMk/>
            <pc:sldMk cId="2771475546" sldId="358"/>
            <ac:spMk id="3" creationId="{0334F84B-6C0C-873E-4827-B8F5DCE26B79}"/>
          </ac:spMkLst>
        </pc:spChg>
      </pc:sldChg>
      <pc:sldChg chg="modSp mod">
        <pc:chgData name="Cerys Davies" userId="61e71dc1-9594-4277-b52b-4420989f68ee" providerId="ADAL" clId="{5D251CAE-A4A0-4EB1-A90E-3FA311F7C4FA}" dt="2024-05-05T17:32:23.618" v="3568" actId="20577"/>
        <pc:sldMkLst>
          <pc:docMk/>
          <pc:sldMk cId="918825439" sldId="359"/>
        </pc:sldMkLst>
        <pc:spChg chg="mod">
          <ac:chgData name="Cerys Davies" userId="61e71dc1-9594-4277-b52b-4420989f68ee" providerId="ADAL" clId="{5D251CAE-A4A0-4EB1-A90E-3FA311F7C4FA}" dt="2024-05-05T16:51:40.369" v="341" actId="20577"/>
          <ac:spMkLst>
            <pc:docMk/>
            <pc:sldMk cId="918825439" sldId="359"/>
            <ac:spMk id="2" creationId="{693841DC-238C-33D1-80F1-354712D99524}"/>
          </ac:spMkLst>
        </pc:spChg>
        <pc:spChg chg="mod">
          <ac:chgData name="Cerys Davies" userId="61e71dc1-9594-4277-b52b-4420989f68ee" providerId="ADAL" clId="{5D251CAE-A4A0-4EB1-A90E-3FA311F7C4FA}" dt="2024-05-05T17:32:23.618" v="3568" actId="20577"/>
          <ac:spMkLst>
            <pc:docMk/>
            <pc:sldMk cId="918825439" sldId="359"/>
            <ac:spMk id="3" creationId="{40D7D5EF-E9AD-DA4F-0D98-07426F4E21C9}"/>
          </ac:spMkLst>
        </pc:spChg>
      </pc:sldChg>
      <pc:sldChg chg="modSp mod">
        <pc:chgData name="Cerys Davies" userId="61e71dc1-9594-4277-b52b-4420989f68ee" providerId="ADAL" clId="{5D251CAE-A4A0-4EB1-A90E-3FA311F7C4FA}" dt="2024-05-05T18:34:56.983" v="7318" actId="20577"/>
        <pc:sldMkLst>
          <pc:docMk/>
          <pc:sldMk cId="2571529632" sldId="360"/>
        </pc:sldMkLst>
        <pc:spChg chg="mod">
          <ac:chgData name="Cerys Davies" userId="61e71dc1-9594-4277-b52b-4420989f68ee" providerId="ADAL" clId="{5D251CAE-A4A0-4EB1-A90E-3FA311F7C4FA}" dt="2024-05-05T18:34:56.983" v="7318" actId="20577"/>
          <ac:spMkLst>
            <pc:docMk/>
            <pc:sldMk cId="2571529632" sldId="360"/>
            <ac:spMk id="2" creationId="{CFE6E66C-A886-C40E-5E6B-68DC3EBFED04}"/>
          </ac:spMkLst>
        </pc:spChg>
        <pc:spChg chg="mod">
          <ac:chgData name="Cerys Davies" userId="61e71dc1-9594-4277-b52b-4420989f68ee" providerId="ADAL" clId="{5D251CAE-A4A0-4EB1-A90E-3FA311F7C4FA}" dt="2024-05-05T18:34:28.380" v="7311" actId="6549"/>
          <ac:spMkLst>
            <pc:docMk/>
            <pc:sldMk cId="2571529632" sldId="360"/>
            <ac:spMk id="3" creationId="{822DA1B3-5F7F-6FAE-CF67-152D7A77BF8F}"/>
          </ac:spMkLst>
        </pc:spChg>
      </pc:sldChg>
      <pc:sldChg chg="modSp mod">
        <pc:chgData name="Cerys Davies" userId="61e71dc1-9594-4277-b52b-4420989f68ee" providerId="ADAL" clId="{5D251CAE-A4A0-4EB1-A90E-3FA311F7C4FA}" dt="2024-05-05T19:08:13.779" v="9072" actId="1076"/>
        <pc:sldMkLst>
          <pc:docMk/>
          <pc:sldMk cId="415066150" sldId="361"/>
        </pc:sldMkLst>
        <pc:spChg chg="mod">
          <ac:chgData name="Cerys Davies" userId="61e71dc1-9594-4277-b52b-4420989f68ee" providerId="ADAL" clId="{5D251CAE-A4A0-4EB1-A90E-3FA311F7C4FA}" dt="2024-05-05T19:07:58.605" v="9070" actId="255"/>
          <ac:spMkLst>
            <pc:docMk/>
            <pc:sldMk cId="415066150" sldId="361"/>
            <ac:spMk id="2" creationId="{38034D02-4E50-C48E-6054-0B22D612203F}"/>
          </ac:spMkLst>
        </pc:spChg>
        <pc:spChg chg="mod">
          <ac:chgData name="Cerys Davies" userId="61e71dc1-9594-4277-b52b-4420989f68ee" providerId="ADAL" clId="{5D251CAE-A4A0-4EB1-A90E-3FA311F7C4FA}" dt="2024-05-05T19:08:13.779" v="9072" actId="1076"/>
          <ac:spMkLst>
            <pc:docMk/>
            <pc:sldMk cId="415066150" sldId="361"/>
            <ac:spMk id="3" creationId="{84357F50-E722-3D34-3DF8-8C775D4F49A0}"/>
          </ac:spMkLst>
        </pc:spChg>
      </pc:sldChg>
      <pc:sldChg chg="modSp mod">
        <pc:chgData name="Cerys Davies" userId="61e71dc1-9594-4277-b52b-4420989f68ee" providerId="ADAL" clId="{5D251CAE-A4A0-4EB1-A90E-3FA311F7C4FA}" dt="2024-05-05T17:14:38.952" v="2231" actId="27636"/>
        <pc:sldMkLst>
          <pc:docMk/>
          <pc:sldMk cId="3733395576" sldId="376"/>
        </pc:sldMkLst>
        <pc:spChg chg="mod">
          <ac:chgData name="Cerys Davies" userId="61e71dc1-9594-4277-b52b-4420989f68ee" providerId="ADAL" clId="{5D251CAE-A4A0-4EB1-A90E-3FA311F7C4FA}" dt="2024-05-05T16:51:04.004" v="311" actId="20577"/>
          <ac:spMkLst>
            <pc:docMk/>
            <pc:sldMk cId="3733395576" sldId="376"/>
            <ac:spMk id="2" creationId="{C0672CDE-F5F9-8B76-137F-0A130F1F21C6}"/>
          </ac:spMkLst>
        </pc:spChg>
        <pc:spChg chg="mod">
          <ac:chgData name="Cerys Davies" userId="61e71dc1-9594-4277-b52b-4420989f68ee" providerId="ADAL" clId="{5D251CAE-A4A0-4EB1-A90E-3FA311F7C4FA}" dt="2024-05-05T17:14:38.952" v="2231" actId="27636"/>
          <ac:spMkLst>
            <pc:docMk/>
            <pc:sldMk cId="3733395576" sldId="376"/>
            <ac:spMk id="3" creationId="{F0983A4F-28E6-AC5C-4ADC-BCF81B31058E}"/>
          </ac:spMkLst>
        </pc:spChg>
      </pc:sldChg>
      <pc:sldChg chg="modSp mod">
        <pc:chgData name="Cerys Davies" userId="61e71dc1-9594-4277-b52b-4420989f68ee" providerId="ADAL" clId="{5D251CAE-A4A0-4EB1-A90E-3FA311F7C4FA}" dt="2024-05-05T18:16:15.797" v="6096" actId="13926"/>
        <pc:sldMkLst>
          <pc:docMk/>
          <pc:sldMk cId="1601493417" sldId="377"/>
        </pc:sldMkLst>
        <pc:spChg chg="mod">
          <ac:chgData name="Cerys Davies" userId="61e71dc1-9594-4277-b52b-4420989f68ee" providerId="ADAL" clId="{5D251CAE-A4A0-4EB1-A90E-3FA311F7C4FA}" dt="2024-05-05T16:52:47.324" v="383" actId="20577"/>
          <ac:spMkLst>
            <pc:docMk/>
            <pc:sldMk cId="1601493417" sldId="377"/>
            <ac:spMk id="2" creationId="{536DFA08-DBB6-08F8-5F3D-67B8C424A9C0}"/>
          </ac:spMkLst>
        </pc:spChg>
        <pc:spChg chg="mod">
          <ac:chgData name="Cerys Davies" userId="61e71dc1-9594-4277-b52b-4420989f68ee" providerId="ADAL" clId="{5D251CAE-A4A0-4EB1-A90E-3FA311F7C4FA}" dt="2024-05-05T18:16:15.797" v="6096" actId="13926"/>
          <ac:spMkLst>
            <pc:docMk/>
            <pc:sldMk cId="1601493417" sldId="377"/>
            <ac:spMk id="3" creationId="{51698982-5859-4F68-535E-E37CC95682E9}"/>
          </ac:spMkLst>
        </pc:spChg>
      </pc:sldChg>
      <pc:sldChg chg="modSp mod">
        <pc:chgData name="Cerys Davies" userId="61e71dc1-9594-4277-b52b-4420989f68ee" providerId="ADAL" clId="{5D251CAE-A4A0-4EB1-A90E-3FA311F7C4FA}" dt="2024-05-07T11:35:15.580" v="10370" actId="20577"/>
        <pc:sldMkLst>
          <pc:docMk/>
          <pc:sldMk cId="3830954340" sldId="379"/>
        </pc:sldMkLst>
        <pc:spChg chg="mod">
          <ac:chgData name="Cerys Davies" userId="61e71dc1-9594-4277-b52b-4420989f68ee" providerId="ADAL" clId="{5D251CAE-A4A0-4EB1-A90E-3FA311F7C4FA}" dt="2024-05-05T19:11:27.492" v="9098" actId="27636"/>
          <ac:spMkLst>
            <pc:docMk/>
            <pc:sldMk cId="3830954340" sldId="379"/>
            <ac:spMk id="2" creationId="{6B19BDB5-81C9-2BC8-F222-1D3DC3CBC61F}"/>
          </ac:spMkLst>
        </pc:spChg>
        <pc:spChg chg="mod">
          <ac:chgData name="Cerys Davies" userId="61e71dc1-9594-4277-b52b-4420989f68ee" providerId="ADAL" clId="{5D251CAE-A4A0-4EB1-A90E-3FA311F7C4FA}" dt="2024-05-07T11:35:15.580" v="10370" actId="20577"/>
          <ac:spMkLst>
            <pc:docMk/>
            <pc:sldMk cId="3830954340" sldId="379"/>
            <ac:spMk id="3" creationId="{15B73414-651A-892A-561A-216E4DC5F3DC}"/>
          </ac:spMkLst>
        </pc:spChg>
      </pc:sldChg>
      <pc:sldChg chg="del">
        <pc:chgData name="Cerys Davies" userId="61e71dc1-9594-4277-b52b-4420989f68ee" providerId="ADAL" clId="{5D251CAE-A4A0-4EB1-A90E-3FA311F7C4FA}" dt="2024-05-05T16:56:45.316" v="574" actId="47"/>
        <pc:sldMkLst>
          <pc:docMk/>
          <pc:sldMk cId="2015192287" sldId="380"/>
        </pc:sldMkLst>
      </pc:sldChg>
      <pc:sldChg chg="del">
        <pc:chgData name="Cerys Davies" userId="61e71dc1-9594-4277-b52b-4420989f68ee" providerId="ADAL" clId="{5D251CAE-A4A0-4EB1-A90E-3FA311F7C4FA}" dt="2024-05-05T16:56:46.997" v="575" actId="47"/>
        <pc:sldMkLst>
          <pc:docMk/>
          <pc:sldMk cId="1967090872" sldId="381"/>
        </pc:sldMkLst>
      </pc:sldChg>
      <pc:sldChg chg="del">
        <pc:chgData name="Cerys Davies" userId="61e71dc1-9594-4277-b52b-4420989f68ee" providerId="ADAL" clId="{5D251CAE-A4A0-4EB1-A90E-3FA311F7C4FA}" dt="2024-05-05T16:56:48.924" v="577" actId="47"/>
        <pc:sldMkLst>
          <pc:docMk/>
          <pc:sldMk cId="3871066239" sldId="383"/>
        </pc:sldMkLst>
      </pc:sldChg>
      <pc:sldChg chg="del">
        <pc:chgData name="Cerys Davies" userId="61e71dc1-9594-4277-b52b-4420989f68ee" providerId="ADAL" clId="{5D251CAE-A4A0-4EB1-A90E-3FA311F7C4FA}" dt="2024-05-05T16:56:47.998" v="576" actId="47"/>
        <pc:sldMkLst>
          <pc:docMk/>
          <pc:sldMk cId="1404154979" sldId="384"/>
        </pc:sldMkLst>
      </pc:sldChg>
      <pc:sldChg chg="del">
        <pc:chgData name="Cerys Davies" userId="61e71dc1-9594-4277-b52b-4420989f68ee" providerId="ADAL" clId="{5D251CAE-A4A0-4EB1-A90E-3FA311F7C4FA}" dt="2024-05-05T16:56:50.434" v="578" actId="47"/>
        <pc:sldMkLst>
          <pc:docMk/>
          <pc:sldMk cId="2184647806" sldId="385"/>
        </pc:sldMkLst>
      </pc:sldChg>
      <pc:sldChg chg="del">
        <pc:chgData name="Cerys Davies" userId="61e71dc1-9594-4277-b52b-4420989f68ee" providerId="ADAL" clId="{5D251CAE-A4A0-4EB1-A90E-3FA311F7C4FA}" dt="2024-05-05T16:56:52.064" v="579" actId="47"/>
        <pc:sldMkLst>
          <pc:docMk/>
          <pc:sldMk cId="1320899837" sldId="386"/>
        </pc:sldMkLst>
      </pc:sldChg>
      <pc:sldChg chg="del">
        <pc:chgData name="Cerys Davies" userId="61e71dc1-9594-4277-b52b-4420989f68ee" providerId="ADAL" clId="{5D251CAE-A4A0-4EB1-A90E-3FA311F7C4FA}" dt="2024-05-05T16:56:53.137" v="580" actId="47"/>
        <pc:sldMkLst>
          <pc:docMk/>
          <pc:sldMk cId="996604799" sldId="387"/>
        </pc:sldMkLst>
      </pc:sldChg>
      <pc:sldChg chg="del">
        <pc:chgData name="Cerys Davies" userId="61e71dc1-9594-4277-b52b-4420989f68ee" providerId="ADAL" clId="{5D251CAE-A4A0-4EB1-A90E-3FA311F7C4FA}" dt="2024-05-05T16:56:54.511" v="581" actId="47"/>
        <pc:sldMkLst>
          <pc:docMk/>
          <pc:sldMk cId="2286631067" sldId="388"/>
        </pc:sldMkLst>
      </pc:sldChg>
      <pc:sldChg chg="del">
        <pc:chgData name="Cerys Davies" userId="61e71dc1-9594-4277-b52b-4420989f68ee" providerId="ADAL" clId="{5D251CAE-A4A0-4EB1-A90E-3FA311F7C4FA}" dt="2024-05-05T19:19:29.835" v="10363" actId="47"/>
        <pc:sldMkLst>
          <pc:docMk/>
          <pc:sldMk cId="4045372085" sldId="389"/>
        </pc:sldMkLst>
      </pc:sldChg>
      <pc:sldChg chg="del">
        <pc:chgData name="Cerys Davies" userId="61e71dc1-9594-4277-b52b-4420989f68ee" providerId="ADAL" clId="{5D251CAE-A4A0-4EB1-A90E-3FA311F7C4FA}" dt="2024-05-05T19:19:30.657" v="10364" actId="47"/>
        <pc:sldMkLst>
          <pc:docMk/>
          <pc:sldMk cId="2832292987" sldId="390"/>
        </pc:sldMkLst>
      </pc:sldChg>
      <pc:sldChg chg="del">
        <pc:chgData name="Cerys Davies" userId="61e71dc1-9594-4277-b52b-4420989f68ee" providerId="ADAL" clId="{5D251CAE-A4A0-4EB1-A90E-3FA311F7C4FA}" dt="2024-05-05T19:19:31.374" v="10365" actId="47"/>
        <pc:sldMkLst>
          <pc:docMk/>
          <pc:sldMk cId="3044314612" sldId="391"/>
        </pc:sldMkLst>
      </pc:sldChg>
      <pc:sldChg chg="modSp add mod">
        <pc:chgData name="Cerys Davies" userId="61e71dc1-9594-4277-b52b-4420989f68ee" providerId="ADAL" clId="{5D251CAE-A4A0-4EB1-A90E-3FA311F7C4FA}" dt="2024-05-05T18:05:56.391" v="5113" actId="255"/>
        <pc:sldMkLst>
          <pc:docMk/>
          <pc:sldMk cId="1120588891" sldId="392"/>
        </pc:sldMkLst>
        <pc:spChg chg="mod">
          <ac:chgData name="Cerys Davies" userId="61e71dc1-9594-4277-b52b-4420989f68ee" providerId="ADAL" clId="{5D251CAE-A4A0-4EB1-A90E-3FA311F7C4FA}" dt="2024-05-05T16:52:07.338" v="360" actId="20577"/>
          <ac:spMkLst>
            <pc:docMk/>
            <pc:sldMk cId="1120588891" sldId="392"/>
            <ac:spMk id="2" creationId="{693841DC-238C-33D1-80F1-354712D99524}"/>
          </ac:spMkLst>
        </pc:spChg>
        <pc:spChg chg="mod">
          <ac:chgData name="Cerys Davies" userId="61e71dc1-9594-4277-b52b-4420989f68ee" providerId="ADAL" clId="{5D251CAE-A4A0-4EB1-A90E-3FA311F7C4FA}" dt="2024-05-05T18:05:56.391" v="5113" actId="255"/>
          <ac:spMkLst>
            <pc:docMk/>
            <pc:sldMk cId="1120588891" sldId="392"/>
            <ac:spMk id="3" creationId="{40D7D5EF-E9AD-DA4F-0D98-07426F4E21C9}"/>
          </ac:spMkLst>
        </pc:spChg>
      </pc:sldChg>
      <pc:sldChg chg="modSp new mod">
        <pc:chgData name="Cerys Davies" userId="61e71dc1-9594-4277-b52b-4420989f68ee" providerId="ADAL" clId="{5D251CAE-A4A0-4EB1-A90E-3FA311F7C4FA}" dt="2024-05-05T17:28:06.191" v="3132" actId="255"/>
        <pc:sldMkLst>
          <pc:docMk/>
          <pc:sldMk cId="2437257874" sldId="393"/>
        </pc:sldMkLst>
        <pc:spChg chg="mod">
          <ac:chgData name="Cerys Davies" userId="61e71dc1-9594-4277-b52b-4420989f68ee" providerId="ADAL" clId="{5D251CAE-A4A0-4EB1-A90E-3FA311F7C4FA}" dt="2024-05-05T17:27:51.229" v="3130" actId="14100"/>
          <ac:spMkLst>
            <pc:docMk/>
            <pc:sldMk cId="2437257874" sldId="393"/>
            <ac:spMk id="2" creationId="{94968E48-EB1C-1741-FD9D-8AA631FA0253}"/>
          </ac:spMkLst>
        </pc:spChg>
        <pc:spChg chg="mod">
          <ac:chgData name="Cerys Davies" userId="61e71dc1-9594-4277-b52b-4420989f68ee" providerId="ADAL" clId="{5D251CAE-A4A0-4EB1-A90E-3FA311F7C4FA}" dt="2024-05-05T17:28:06.191" v="3132" actId="255"/>
          <ac:spMkLst>
            <pc:docMk/>
            <pc:sldMk cId="2437257874" sldId="393"/>
            <ac:spMk id="3" creationId="{341AAD34-0E58-1148-AD58-AE5BC6A9763D}"/>
          </ac:spMkLst>
        </pc:spChg>
      </pc:sldChg>
      <pc:sldChg chg="modSp add mod">
        <pc:chgData name="Cerys Davies" userId="61e71dc1-9594-4277-b52b-4420989f68ee" providerId="ADAL" clId="{5D251CAE-A4A0-4EB1-A90E-3FA311F7C4FA}" dt="2024-05-05T18:05:33.516" v="5112" actId="11"/>
        <pc:sldMkLst>
          <pc:docMk/>
          <pc:sldMk cId="2418097621" sldId="394"/>
        </pc:sldMkLst>
        <pc:spChg chg="mod">
          <ac:chgData name="Cerys Davies" userId="61e71dc1-9594-4277-b52b-4420989f68ee" providerId="ADAL" clId="{5D251CAE-A4A0-4EB1-A90E-3FA311F7C4FA}" dt="2024-05-05T18:03:10.039" v="5058" actId="27636"/>
          <ac:spMkLst>
            <pc:docMk/>
            <pc:sldMk cId="2418097621" sldId="394"/>
            <ac:spMk id="2" creationId="{693841DC-238C-33D1-80F1-354712D99524}"/>
          </ac:spMkLst>
        </pc:spChg>
        <pc:spChg chg="mod">
          <ac:chgData name="Cerys Davies" userId="61e71dc1-9594-4277-b52b-4420989f68ee" providerId="ADAL" clId="{5D251CAE-A4A0-4EB1-A90E-3FA311F7C4FA}" dt="2024-05-05T18:05:33.516" v="5112" actId="11"/>
          <ac:spMkLst>
            <pc:docMk/>
            <pc:sldMk cId="2418097621" sldId="394"/>
            <ac:spMk id="3" creationId="{40D7D5EF-E9AD-DA4F-0D98-07426F4E21C9}"/>
          </ac:spMkLst>
        </pc:spChg>
      </pc:sldChg>
      <pc:sldChg chg="modSp new mod">
        <pc:chgData name="Cerys Davies" userId="61e71dc1-9594-4277-b52b-4420989f68ee" providerId="ADAL" clId="{5D251CAE-A4A0-4EB1-A90E-3FA311F7C4FA}" dt="2024-05-05T18:24:06.946" v="6447" actId="1076"/>
        <pc:sldMkLst>
          <pc:docMk/>
          <pc:sldMk cId="3383863512" sldId="395"/>
        </pc:sldMkLst>
        <pc:spChg chg="mod">
          <ac:chgData name="Cerys Davies" userId="61e71dc1-9594-4277-b52b-4420989f68ee" providerId="ADAL" clId="{5D251CAE-A4A0-4EB1-A90E-3FA311F7C4FA}" dt="2024-05-05T18:24:06.946" v="6447" actId="1076"/>
          <ac:spMkLst>
            <pc:docMk/>
            <pc:sldMk cId="3383863512" sldId="395"/>
            <ac:spMk id="2" creationId="{F5AC06AE-3BF7-457C-3217-8C142DC21C57}"/>
          </ac:spMkLst>
        </pc:spChg>
        <pc:spChg chg="mod">
          <ac:chgData name="Cerys Davies" userId="61e71dc1-9594-4277-b52b-4420989f68ee" providerId="ADAL" clId="{5D251CAE-A4A0-4EB1-A90E-3FA311F7C4FA}" dt="2024-05-05T18:24:00.400" v="6445" actId="14100"/>
          <ac:spMkLst>
            <pc:docMk/>
            <pc:sldMk cId="3383863512" sldId="395"/>
            <ac:spMk id="3" creationId="{CA561898-93FF-8273-2424-6ECDBA5152C6}"/>
          </ac:spMkLst>
        </pc:spChg>
      </pc:sldChg>
      <pc:sldChg chg="modSp add mod">
        <pc:chgData name="Cerys Davies" userId="61e71dc1-9594-4277-b52b-4420989f68ee" providerId="ADAL" clId="{5D251CAE-A4A0-4EB1-A90E-3FA311F7C4FA}" dt="2024-05-05T18:37:27.860" v="7543" actId="20577"/>
        <pc:sldMkLst>
          <pc:docMk/>
          <pc:sldMk cId="1091111802" sldId="396"/>
        </pc:sldMkLst>
        <pc:spChg chg="mod">
          <ac:chgData name="Cerys Davies" userId="61e71dc1-9594-4277-b52b-4420989f68ee" providerId="ADAL" clId="{5D251CAE-A4A0-4EB1-A90E-3FA311F7C4FA}" dt="2024-05-05T18:34:53.709" v="7317" actId="20577"/>
          <ac:spMkLst>
            <pc:docMk/>
            <pc:sldMk cId="1091111802" sldId="396"/>
            <ac:spMk id="2" creationId="{CFE6E66C-A886-C40E-5E6B-68DC3EBFED04}"/>
          </ac:spMkLst>
        </pc:spChg>
        <pc:spChg chg="mod">
          <ac:chgData name="Cerys Davies" userId="61e71dc1-9594-4277-b52b-4420989f68ee" providerId="ADAL" clId="{5D251CAE-A4A0-4EB1-A90E-3FA311F7C4FA}" dt="2024-05-05T18:37:27.860" v="7543" actId="20577"/>
          <ac:spMkLst>
            <pc:docMk/>
            <pc:sldMk cId="1091111802" sldId="396"/>
            <ac:spMk id="3" creationId="{822DA1B3-5F7F-6FAE-CF67-152D7A77BF8F}"/>
          </ac:spMkLst>
        </pc:spChg>
      </pc:sldChg>
      <pc:sldChg chg="modSp add mod">
        <pc:chgData name="Cerys Davies" userId="61e71dc1-9594-4277-b52b-4420989f68ee" providerId="ADAL" clId="{5D251CAE-A4A0-4EB1-A90E-3FA311F7C4FA}" dt="2024-05-05T18:48:43.986" v="8195" actId="20577"/>
        <pc:sldMkLst>
          <pc:docMk/>
          <pc:sldMk cId="1149946505" sldId="397"/>
        </pc:sldMkLst>
        <pc:spChg chg="mod">
          <ac:chgData name="Cerys Davies" userId="61e71dc1-9594-4277-b52b-4420989f68ee" providerId="ADAL" clId="{5D251CAE-A4A0-4EB1-A90E-3FA311F7C4FA}" dt="2024-05-05T18:38:15.202" v="7588" actId="20577"/>
          <ac:spMkLst>
            <pc:docMk/>
            <pc:sldMk cId="1149946505" sldId="397"/>
            <ac:spMk id="2" creationId="{CFE6E66C-A886-C40E-5E6B-68DC3EBFED04}"/>
          </ac:spMkLst>
        </pc:spChg>
        <pc:spChg chg="mod">
          <ac:chgData name="Cerys Davies" userId="61e71dc1-9594-4277-b52b-4420989f68ee" providerId="ADAL" clId="{5D251CAE-A4A0-4EB1-A90E-3FA311F7C4FA}" dt="2024-05-05T18:48:43.986" v="8195" actId="20577"/>
          <ac:spMkLst>
            <pc:docMk/>
            <pc:sldMk cId="1149946505" sldId="397"/>
            <ac:spMk id="3" creationId="{822DA1B3-5F7F-6FAE-CF67-152D7A77BF8F}"/>
          </ac:spMkLst>
        </pc:spChg>
      </pc:sldChg>
      <pc:sldChg chg="modSp add mod">
        <pc:chgData name="Cerys Davies" userId="61e71dc1-9594-4277-b52b-4420989f68ee" providerId="ADAL" clId="{5D251CAE-A4A0-4EB1-A90E-3FA311F7C4FA}" dt="2024-05-05T19:10:30.455" v="9096" actId="113"/>
        <pc:sldMkLst>
          <pc:docMk/>
          <pc:sldMk cId="1514568480" sldId="398"/>
        </pc:sldMkLst>
        <pc:spChg chg="mod">
          <ac:chgData name="Cerys Davies" userId="61e71dc1-9594-4277-b52b-4420989f68ee" providerId="ADAL" clId="{5D251CAE-A4A0-4EB1-A90E-3FA311F7C4FA}" dt="2024-05-05T19:08:49.132" v="9088" actId="20577"/>
          <ac:spMkLst>
            <pc:docMk/>
            <pc:sldMk cId="1514568480" sldId="398"/>
            <ac:spMk id="2" creationId="{38034D02-4E50-C48E-6054-0B22D612203F}"/>
          </ac:spMkLst>
        </pc:spChg>
        <pc:spChg chg="mod">
          <ac:chgData name="Cerys Davies" userId="61e71dc1-9594-4277-b52b-4420989f68ee" providerId="ADAL" clId="{5D251CAE-A4A0-4EB1-A90E-3FA311F7C4FA}" dt="2024-05-05T19:10:30.455" v="9096" actId="113"/>
          <ac:spMkLst>
            <pc:docMk/>
            <pc:sldMk cId="1514568480" sldId="398"/>
            <ac:spMk id="3" creationId="{84357F50-E722-3D34-3DF8-8C775D4F49A0}"/>
          </ac:spMkLst>
        </pc:spChg>
      </pc:sldChg>
      <pc:sldChg chg="modSp new mod">
        <pc:chgData name="Cerys Davies" userId="61e71dc1-9594-4277-b52b-4420989f68ee" providerId="ADAL" clId="{5D251CAE-A4A0-4EB1-A90E-3FA311F7C4FA}" dt="2024-05-05T19:19:24.909" v="10362" actId="1076"/>
        <pc:sldMkLst>
          <pc:docMk/>
          <pc:sldMk cId="3591641242" sldId="399"/>
        </pc:sldMkLst>
        <pc:spChg chg="mod">
          <ac:chgData name="Cerys Davies" userId="61e71dc1-9594-4277-b52b-4420989f68ee" providerId="ADAL" clId="{5D251CAE-A4A0-4EB1-A90E-3FA311F7C4FA}" dt="2024-05-05T19:17:02.854" v="9917" actId="20577"/>
          <ac:spMkLst>
            <pc:docMk/>
            <pc:sldMk cId="3591641242" sldId="399"/>
            <ac:spMk id="2" creationId="{9BC5A1A3-B3E7-C59E-4993-CEB6FC541937}"/>
          </ac:spMkLst>
        </pc:spChg>
        <pc:spChg chg="mod">
          <ac:chgData name="Cerys Davies" userId="61e71dc1-9594-4277-b52b-4420989f68ee" providerId="ADAL" clId="{5D251CAE-A4A0-4EB1-A90E-3FA311F7C4FA}" dt="2024-05-05T19:19:24.909" v="10362" actId="1076"/>
          <ac:spMkLst>
            <pc:docMk/>
            <pc:sldMk cId="3591641242" sldId="399"/>
            <ac:spMk id="3" creationId="{88068CC7-9CC7-44B3-A87B-8496F6CE824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114DF5-8DF6-4FE5-BDDA-9974111053DC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4967E0-0B8F-4EE9-9A9D-C66EA18D0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45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3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609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675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4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06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23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334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60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405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0716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70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2062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44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15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B6076-4A6E-4292-AA31-8EF23332E3FA}" type="datetimeFigureOut">
              <a:rPr lang="en-GB" smtClean="0"/>
              <a:t>07/05/2024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C66520D-F077-4E77-B570-8A5601BA4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06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3BA62-DEB1-A696-DC3F-271259F1A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030883"/>
            <a:ext cx="7766936" cy="418760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Week 12</a:t>
            </a:r>
            <a:br>
              <a:rPr lang="en-GB" dirty="0"/>
            </a:br>
            <a:r>
              <a:rPr lang="en-GB" dirty="0"/>
              <a:t>Reporting to Client and Exchange of Contracts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(see Chapter 16)</a:t>
            </a:r>
          </a:p>
        </p:txBody>
      </p:sp>
    </p:spTree>
    <p:extLst>
      <p:ext uri="{BB962C8B-B14F-4D97-AF65-F5344CB8AC3E}">
        <p14:creationId xmlns:p14="http://schemas.microsoft.com/office/powerpoint/2010/main" val="50137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EB04D-94AC-3AC4-86BD-76CB40AD2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00" y="149488"/>
            <a:ext cx="8596668" cy="846451"/>
          </a:xfrm>
        </p:spPr>
        <p:txBody>
          <a:bodyPr/>
          <a:lstStyle/>
          <a:p>
            <a:r>
              <a:rPr lang="en-GB" dirty="0"/>
              <a:t>Aims: to understand 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E66E2-D084-05B7-53D1-2DE7FB231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823" y="1757453"/>
            <a:ext cx="9584913" cy="1671547"/>
          </a:xfrm>
        </p:spPr>
        <p:txBody>
          <a:bodyPr>
            <a:noAutofit/>
          </a:bodyPr>
          <a:lstStyle/>
          <a:p>
            <a:r>
              <a:rPr lang="en-GB" sz="3600" dirty="0"/>
              <a:t>Reporting to the client</a:t>
            </a:r>
          </a:p>
          <a:p>
            <a:r>
              <a:rPr lang="en-GB" sz="3600" dirty="0"/>
              <a:t>Preparation for exchange</a:t>
            </a:r>
          </a:p>
          <a:p>
            <a:r>
              <a:rPr lang="en-GB" sz="3600" dirty="0"/>
              <a:t>How to exchange contracts, and</a:t>
            </a:r>
          </a:p>
          <a:p>
            <a:r>
              <a:rPr lang="en-GB" sz="3600" dirty="0"/>
              <a:t>Steps to take following exchange</a:t>
            </a:r>
          </a:p>
        </p:txBody>
      </p:sp>
    </p:spTree>
    <p:extLst>
      <p:ext uri="{BB962C8B-B14F-4D97-AF65-F5344CB8AC3E}">
        <p14:creationId xmlns:p14="http://schemas.microsoft.com/office/powerpoint/2010/main" val="3903572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7D0B-D44E-D5F7-D78E-B2693FAC3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13" y="166960"/>
            <a:ext cx="10318763" cy="712494"/>
          </a:xfrm>
        </p:spPr>
        <p:txBody>
          <a:bodyPr>
            <a:normAutofit/>
          </a:bodyPr>
          <a:lstStyle/>
          <a:p>
            <a:r>
              <a:rPr lang="en-GB" sz="2800" dirty="0"/>
              <a:t>The Protocol : Law Society Conveyancing Protocol governs…..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4F84B-6C0C-873E-4827-B8F5DCE26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343" y="726474"/>
            <a:ext cx="9887771" cy="5964566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/>
              <a:t>Stage B – pre exchange – submitting a contract</a:t>
            </a:r>
          </a:p>
          <a:p>
            <a:r>
              <a:rPr lang="en-GB" sz="2400" dirty="0"/>
              <a:t>Stage C – prior to exchange of contracts</a:t>
            </a:r>
          </a:p>
          <a:p>
            <a:r>
              <a:rPr lang="en-GB" sz="2400" dirty="0"/>
              <a:t>Stage D – exchange of contracts</a:t>
            </a:r>
          </a:p>
          <a:p>
            <a:r>
              <a:rPr lang="en-GB" sz="2400" dirty="0"/>
              <a:t>Provisions  include: 12 EXAMPLES - ACTIVITY</a:t>
            </a:r>
          </a:p>
          <a:p>
            <a:pPr lvl="1"/>
            <a:r>
              <a:rPr lang="en-GB" sz="2200" dirty="0"/>
              <a:t>Dealing with draft Transfer, Completion Info and Undertakings Form ( TA13) at an early stage</a:t>
            </a:r>
          </a:p>
          <a:p>
            <a:pPr lvl="1"/>
            <a:r>
              <a:rPr lang="en-GB" sz="2200" dirty="0"/>
              <a:t>Sharing information with others</a:t>
            </a:r>
          </a:p>
          <a:p>
            <a:pPr lvl="1"/>
            <a:r>
              <a:rPr lang="en-GB" sz="2200" dirty="0"/>
              <a:t>Necessary searches before exchange</a:t>
            </a:r>
          </a:p>
          <a:p>
            <a:pPr lvl="1"/>
            <a:r>
              <a:rPr lang="en-GB" sz="2200" dirty="0"/>
              <a:t>Raising additional pre-contract enquiries</a:t>
            </a:r>
          </a:p>
          <a:p>
            <a:pPr lvl="1"/>
            <a:r>
              <a:rPr lang="en-GB" sz="2200" dirty="0"/>
              <a:t>Reporting on title</a:t>
            </a:r>
          </a:p>
          <a:p>
            <a:pPr lvl="1"/>
            <a:r>
              <a:rPr lang="en-GB" sz="2200" dirty="0"/>
              <a:t>Considering mortgage instructions and conditions imposed by Lender</a:t>
            </a:r>
          </a:p>
          <a:p>
            <a:pPr lvl="1"/>
            <a:r>
              <a:rPr lang="en-GB" sz="2200" dirty="0"/>
              <a:t>Approving the Contract</a:t>
            </a:r>
          </a:p>
          <a:p>
            <a:pPr lvl="1"/>
            <a:r>
              <a:rPr lang="en-GB" sz="2200" dirty="0"/>
              <a:t>Advising buyer to sign the contract</a:t>
            </a:r>
          </a:p>
          <a:p>
            <a:pPr lvl="1"/>
            <a:r>
              <a:rPr lang="en-GB" sz="2200" dirty="0"/>
              <a:t>Advising buyer about survey, insurance and deposit arrangements</a:t>
            </a:r>
          </a:p>
          <a:p>
            <a:pPr lvl="1"/>
            <a:r>
              <a:rPr lang="en-GB" sz="2200" dirty="0"/>
              <a:t>Confirming completion date</a:t>
            </a:r>
          </a:p>
          <a:p>
            <a:pPr lvl="1"/>
            <a:r>
              <a:rPr lang="en-GB" sz="2200" dirty="0"/>
              <a:t>Asking buyer to sign the contract</a:t>
            </a:r>
          </a:p>
          <a:p>
            <a:pPr lvl="1"/>
            <a:r>
              <a:rPr lang="en-GB" sz="2200" dirty="0"/>
              <a:t>Checking any mortgage discharge arrangements.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71475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9CB18-C1CA-4922-8047-A3ACB1A22F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72CDE-F5F9-8B76-137F-0A130F1F2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08" y="213554"/>
            <a:ext cx="8596668" cy="712494"/>
          </a:xfrm>
        </p:spPr>
        <p:txBody>
          <a:bodyPr/>
          <a:lstStyle/>
          <a:p>
            <a:r>
              <a:rPr lang="en-GB" dirty="0"/>
              <a:t>Report to client on purchase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83A4F-28E6-AC5C-4ADC-BCF81B310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831" y="1327727"/>
            <a:ext cx="8596668" cy="5405052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Information from pre-contract searches and enquiries must be scrutinised and explained/discussed with Buyer. </a:t>
            </a:r>
            <a:r>
              <a:rPr lang="en-GB" sz="2400" dirty="0" err="1"/>
              <a:t>Eg</a:t>
            </a:r>
            <a:endParaRPr lang="en-GB" sz="2400" dirty="0"/>
          </a:p>
          <a:p>
            <a:pPr lvl="1"/>
            <a:r>
              <a:rPr lang="en-GB" sz="2200" dirty="0"/>
              <a:t>Status of roads/highways – public/private? If private, unrestricted rights? Requirement to contribute to costs/maintenance?</a:t>
            </a:r>
          </a:p>
          <a:p>
            <a:pPr lvl="1"/>
            <a:r>
              <a:rPr lang="en-GB" sz="2200" dirty="0"/>
              <a:t>Boundaries</a:t>
            </a:r>
          </a:p>
          <a:p>
            <a:pPr lvl="1"/>
            <a:r>
              <a:rPr lang="en-GB" sz="2200" dirty="0"/>
              <a:t>Services ( gas/electric/sewers/drainage</a:t>
            </a:r>
          </a:p>
          <a:p>
            <a:pPr lvl="1"/>
            <a:r>
              <a:rPr lang="en-GB" sz="2200" dirty="0"/>
              <a:t>Third party interests over the land ( access over the land or for pipes etc to cross the land)</a:t>
            </a:r>
          </a:p>
          <a:p>
            <a:pPr lvl="1"/>
            <a:r>
              <a:rPr lang="en-GB" sz="2200" dirty="0"/>
              <a:t>Disputes with neighbours or local authority</a:t>
            </a:r>
          </a:p>
          <a:p>
            <a:pPr lvl="1"/>
            <a:r>
              <a:rPr lang="en-GB" sz="2200" dirty="0"/>
              <a:t>Regulatory matters ( Is LA taking action for any breach </a:t>
            </a:r>
            <a:r>
              <a:rPr lang="en-GB" sz="2200" dirty="0" err="1"/>
              <a:t>eg</a:t>
            </a:r>
            <a:r>
              <a:rPr lang="en-GB" sz="2200" dirty="0"/>
              <a:t> of planning permissions?)</a:t>
            </a:r>
          </a:p>
          <a:p>
            <a:pPr lvl="1"/>
            <a:r>
              <a:rPr lang="en-GB" sz="2200" dirty="0"/>
              <a:t>Broadband and supplier</a:t>
            </a:r>
          </a:p>
          <a:p>
            <a:pPr lvl="1"/>
            <a:r>
              <a:rPr lang="en-GB" sz="2200" dirty="0"/>
              <a:t>Overriding interests? (</a:t>
            </a:r>
            <a:r>
              <a:rPr lang="en-GB" sz="2200" dirty="0" err="1"/>
              <a:t>e.g</a:t>
            </a:r>
            <a:r>
              <a:rPr lang="en-GB" sz="2200" dirty="0"/>
              <a:t> any occupiers who have rights in the property?)</a:t>
            </a:r>
          </a:p>
        </p:txBody>
      </p:sp>
    </p:spTree>
    <p:extLst>
      <p:ext uri="{BB962C8B-B14F-4D97-AF65-F5344CB8AC3E}">
        <p14:creationId xmlns:p14="http://schemas.microsoft.com/office/powerpoint/2010/main" val="3733395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68E48-EB1C-1741-FD9D-8AA631FA0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959" y="167813"/>
            <a:ext cx="8596668" cy="793181"/>
          </a:xfrm>
        </p:spPr>
        <p:txBody>
          <a:bodyPr/>
          <a:lstStyle/>
          <a:p>
            <a:r>
              <a:rPr lang="en-GB" dirty="0"/>
              <a:t>Title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AAD34-0E58-1148-AD58-AE5BC6A97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026" y="960995"/>
            <a:ext cx="9497550" cy="5544642"/>
          </a:xfrm>
        </p:spPr>
        <p:txBody>
          <a:bodyPr>
            <a:normAutofit/>
          </a:bodyPr>
          <a:lstStyle/>
          <a:p>
            <a:r>
              <a:rPr lang="en-GB" sz="2000" dirty="0"/>
              <a:t>Provide Buyer client with a Report on Title</a:t>
            </a:r>
          </a:p>
          <a:p>
            <a:r>
              <a:rPr lang="en-GB" sz="2000" dirty="0"/>
              <a:t>Explaining the information received on Proprietorship, Property and Charges Registers and any issues arising.</a:t>
            </a:r>
          </a:p>
          <a:p>
            <a:r>
              <a:rPr lang="en-GB" sz="2000" dirty="0"/>
              <a:t>Standard Report on Title will usually cover:</a:t>
            </a:r>
          </a:p>
          <a:p>
            <a:pPr lvl="1"/>
            <a:r>
              <a:rPr lang="en-GB" sz="2000" dirty="0"/>
              <a:t>Overall view of conveyancer – no major problems</a:t>
            </a:r>
          </a:p>
          <a:p>
            <a:pPr lvl="1"/>
            <a:r>
              <a:rPr lang="en-GB" sz="2000" dirty="0"/>
              <a:t>Current ownership and plan</a:t>
            </a:r>
          </a:p>
          <a:p>
            <a:pPr lvl="1"/>
            <a:r>
              <a:rPr lang="en-GB" sz="2000" dirty="0"/>
              <a:t>Title summary including burdens and benefits ( easements/covenants)</a:t>
            </a:r>
          </a:p>
          <a:p>
            <a:pPr lvl="1"/>
            <a:r>
              <a:rPr lang="en-GB" sz="2000" dirty="0"/>
              <a:t>Summary of source of funding ( details of Buyer’s mortgage)</a:t>
            </a:r>
          </a:p>
          <a:p>
            <a:pPr lvl="1"/>
            <a:r>
              <a:rPr lang="en-GB" sz="2000" dirty="0"/>
              <a:t>Summary of main points from searches and pre contract enquiries</a:t>
            </a:r>
          </a:p>
          <a:p>
            <a:pPr lvl="1"/>
            <a:r>
              <a:rPr lang="en-GB" sz="2000" dirty="0"/>
              <a:t>Information about the draft contract ( together with the draft contract in readiness)</a:t>
            </a:r>
          </a:p>
          <a:p>
            <a:pPr lvl="1"/>
            <a:r>
              <a:rPr lang="en-GB" sz="2000" dirty="0"/>
              <a:t>Information about the conveyancing process; remaining steps/timeframe</a:t>
            </a:r>
          </a:p>
          <a:p>
            <a:pPr lvl="1"/>
            <a:r>
              <a:rPr lang="en-GB" sz="2000" dirty="0"/>
              <a:t>Any issues still needing to be resolved?</a:t>
            </a:r>
          </a:p>
        </p:txBody>
      </p:sp>
    </p:spTree>
    <p:extLst>
      <p:ext uri="{BB962C8B-B14F-4D97-AF65-F5344CB8AC3E}">
        <p14:creationId xmlns:p14="http://schemas.microsoft.com/office/powerpoint/2010/main" val="2437257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41DC-238C-33D1-80F1-354712D99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64" y="184434"/>
            <a:ext cx="9788760" cy="677548"/>
          </a:xfrm>
        </p:spPr>
        <p:txBody>
          <a:bodyPr/>
          <a:lstStyle/>
          <a:p>
            <a:r>
              <a:rPr lang="en-GB" dirty="0"/>
              <a:t>Pre-exchange file review- SALE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7D5EF-E9AD-DA4F-0D98-07426F4E2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54" y="949153"/>
            <a:ext cx="9887772" cy="5836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Seller’s conveyancer will need to:</a:t>
            </a:r>
            <a:br>
              <a:rPr lang="en-GB" sz="2800" dirty="0"/>
            </a:br>
            <a:endParaRPr lang="en-GB" sz="28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Reply to any outstanding queries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Ask Client to sign their part of the Contract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Check that any linked transaction is also ready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Ensure they have redemption figure for any mortgages/charges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Advise seller to keep buildings insurance on the property until completion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Arrange method and timing of exchange with the Buyer’s conveyancer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18825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41DC-238C-33D1-80F1-354712D99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64" y="184434"/>
            <a:ext cx="9788760" cy="677548"/>
          </a:xfrm>
        </p:spPr>
        <p:txBody>
          <a:bodyPr/>
          <a:lstStyle/>
          <a:p>
            <a:r>
              <a:rPr lang="en-GB" dirty="0"/>
              <a:t>Pre-exchange file review- PURCHASE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7D5EF-E9AD-DA4F-0D98-07426F4E2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54" y="949153"/>
            <a:ext cx="9887772" cy="5836043"/>
          </a:xfrm>
        </p:spPr>
        <p:txBody>
          <a:bodyPr>
            <a:normAutofit/>
          </a:bodyPr>
          <a:lstStyle/>
          <a:p>
            <a:r>
              <a:rPr lang="en-GB" sz="2400" dirty="0"/>
              <a:t>Much more onerous for the Buyer’s conveyancer as Buyer will be signing a binding agreement on exchange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Check answers to pre-contract enquiries and any additional enquiries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Check all expected or requested documents have been provided (</a:t>
            </a:r>
            <a:r>
              <a:rPr lang="en-GB" sz="2400" dirty="0" err="1"/>
              <a:t>eg</a:t>
            </a:r>
            <a:r>
              <a:rPr lang="en-GB" sz="2400" dirty="0"/>
              <a:t> guarantees, warranties, EPC, planning permissions etc)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Check results of searches and resolve any queries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Investigate title and resolve any queries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Approve the contract – return one copy to Seller’s conveyancer for signature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Discuss completion date and agree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120588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841DC-238C-33D1-80F1-354712D99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64" y="184434"/>
            <a:ext cx="9788760" cy="677548"/>
          </a:xfrm>
        </p:spPr>
        <p:txBody>
          <a:bodyPr>
            <a:normAutofit fontScale="90000"/>
          </a:bodyPr>
          <a:lstStyle/>
          <a:p>
            <a:r>
              <a:rPr lang="en-GB" dirty="0"/>
              <a:t>Pre-exchange file review- PURCHASE……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7D5EF-E9AD-DA4F-0D98-07426F4E2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54" y="949153"/>
            <a:ext cx="9887772" cy="583604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 Check Buyer satisfied with their survey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Check Buyer has physically inspected the property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Check Buyer has sufficient funds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Check linked transaction is ready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Check property insurance ( at risk of Buyer after exchange if following SCS) [Seller may also insure and property can be double insured)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If property is damaged and Seller receives pay out then this should be passed to the Buyer or the claim assigned to the Buyer</a:t>
            </a:r>
          </a:p>
          <a:p>
            <a:pPr marL="457200" indent="-457200">
              <a:buFont typeface="+mj-lt"/>
              <a:buAutoNum type="arabicPeriod" startAt="7"/>
            </a:pPr>
            <a:r>
              <a:rPr lang="en-GB" sz="2200" dirty="0"/>
              <a:t>Check Deposit arrangements, which under SCS should be paid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2000" dirty="0"/>
              <a:t>By electronic means from Buyer’s conveyancer’s account to Seller’s conveyancer or to Conveyancer higher </a:t>
            </a:r>
            <a:r>
              <a:rPr lang="en-GB" sz="2000" dirty="0" err="1"/>
              <a:t>upt</a:t>
            </a:r>
            <a:r>
              <a:rPr lang="en-GB" sz="2000" dirty="0"/>
              <a:t> the chain, or</a:t>
            </a:r>
          </a:p>
          <a:p>
            <a:pPr marL="857250" lvl="1" indent="-457200">
              <a:buFont typeface="+mj-lt"/>
              <a:buAutoNum type="arabicPeriod"/>
            </a:pPr>
            <a:r>
              <a:rPr lang="en-GB" sz="2000" dirty="0"/>
              <a:t>By cheque from Buyer’s conveyancer’s client account to Seller’s conveyancer or to a Conveyancer higher up the chain</a:t>
            </a:r>
          </a:p>
          <a:p>
            <a:pPr marL="857250" lvl="1" indent="-457200">
              <a:buFont typeface="+mj-lt"/>
              <a:buAutoNum type="arabicPeriod"/>
            </a:pPr>
            <a:endParaRPr lang="en-GB" sz="2000" dirty="0"/>
          </a:p>
          <a:p>
            <a:pPr marL="457200" indent="-457200">
              <a:buFont typeface="+mj-lt"/>
              <a:buAutoNum type="arabicPeriod" startAt="7"/>
            </a:pP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418097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C650C-7AB4-FD07-AAA2-5D62B5819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DFA08-DBB6-08F8-5F3D-67B8C424A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828" y="533886"/>
            <a:ext cx="9095679" cy="1320800"/>
          </a:xfrm>
        </p:spPr>
        <p:txBody>
          <a:bodyPr>
            <a:normAutofit/>
          </a:bodyPr>
          <a:lstStyle/>
          <a:p>
            <a:r>
              <a:rPr lang="en-GB" sz="2800" dirty="0"/>
              <a:t>Exchange of Contracts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98982-5859-4F68-535E-E37CC9568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16" y="1147177"/>
            <a:ext cx="9747991" cy="54399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/>
              <a:t>Methods for Exchange – can be varied but conveyancers must have the ‘authority’ from the client to exchange</a:t>
            </a:r>
          </a:p>
          <a:p>
            <a:r>
              <a:rPr lang="en-GB" sz="2200" b="1" dirty="0"/>
              <a:t>Physical (Personal) Exchange</a:t>
            </a:r>
          </a:p>
          <a:p>
            <a:pPr lvl="1"/>
            <a:r>
              <a:rPr lang="en-GB" sz="2000" dirty="0"/>
              <a:t>Conveyancers for Seller and Buyer meet and exchange their respective contract parts in person – only possible if firms are physically close to each other</a:t>
            </a:r>
          </a:p>
          <a:p>
            <a:r>
              <a:rPr lang="en-GB" sz="2200" b="1" dirty="0"/>
              <a:t>Postal Exchange</a:t>
            </a:r>
          </a:p>
          <a:p>
            <a:pPr lvl="1"/>
            <a:r>
              <a:rPr lang="en-GB" sz="2000" dirty="0"/>
              <a:t>Buyer’s conveyancer posts Buyer’s part and sends deposit to Seller’s conveyancer</a:t>
            </a:r>
          </a:p>
          <a:p>
            <a:pPr lvl="1"/>
            <a:r>
              <a:rPr lang="en-GB" sz="2000" dirty="0"/>
              <a:t>Seller then posts Seller’s part</a:t>
            </a:r>
          </a:p>
          <a:p>
            <a:pPr lvl="1"/>
            <a:r>
              <a:rPr lang="en-GB" sz="2000" dirty="0"/>
              <a:t>Exchange is effective when the second part ( Seller’s) is placed in the post</a:t>
            </a:r>
          </a:p>
          <a:p>
            <a:pPr lvl="1"/>
            <a:r>
              <a:rPr lang="en-GB" sz="2000" dirty="0"/>
              <a:t>Not suitable if there is a property chain</a:t>
            </a:r>
          </a:p>
          <a:p>
            <a:r>
              <a:rPr lang="en-GB" sz="2200" b="1" dirty="0">
                <a:highlight>
                  <a:srgbClr val="FFFF00"/>
                </a:highlight>
              </a:rPr>
              <a:t>Telephonic Exchange</a:t>
            </a:r>
          </a:p>
          <a:p>
            <a:pPr lvl="1"/>
            <a:r>
              <a:rPr lang="en-GB" sz="2000" dirty="0"/>
              <a:t>Conveyancers agree over the telephone that contracts should be treated as exchanged  and  at that moment contracts are binding</a:t>
            </a:r>
          </a:p>
          <a:p>
            <a:pPr lvl="1"/>
            <a:r>
              <a:rPr lang="en-GB" sz="2000" dirty="0"/>
              <a:t>Suitable for chain transactions</a:t>
            </a:r>
          </a:p>
          <a:p>
            <a:pPr lvl="1"/>
            <a:r>
              <a:rPr lang="en-GB" sz="2000" dirty="0"/>
              <a:t>3 formulae for exchanging by telephone ( if using the Protocol)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01493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C06AE-3BF7-457C-3217-8C142DC21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32" y="341686"/>
            <a:ext cx="9998432" cy="1320800"/>
          </a:xfrm>
        </p:spPr>
        <p:txBody>
          <a:bodyPr>
            <a:noAutofit/>
          </a:bodyPr>
          <a:lstStyle/>
          <a:p>
            <a:r>
              <a:rPr lang="en-GB" dirty="0"/>
              <a:t>Note: the importance of simultaneous exchange when there are linked sales and purchase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61898-93FF-8273-2424-6ECDBA515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915" y="2731361"/>
            <a:ext cx="9689749" cy="3880773"/>
          </a:xfrm>
        </p:spPr>
        <p:txBody>
          <a:bodyPr/>
          <a:lstStyle/>
          <a:p>
            <a:r>
              <a:rPr lang="en-GB" sz="3200" dirty="0"/>
              <a:t>Formulae for exchange by telephone aims to ensure simultaneous exchange</a:t>
            </a:r>
          </a:p>
          <a:p>
            <a:r>
              <a:rPr lang="en-GB" sz="3200" dirty="0"/>
              <a:t>If protocol used, any exchange by telephone must be done in accordance with one of the formulae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863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E66C-A886-C40E-5E6B-68DC3EBFE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893" y="161136"/>
            <a:ext cx="8596668" cy="689198"/>
          </a:xfrm>
        </p:spPr>
        <p:txBody>
          <a:bodyPr/>
          <a:lstStyle/>
          <a:p>
            <a:r>
              <a:rPr lang="en-GB" dirty="0"/>
              <a:t>Formula A for exchange by telephone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DA1B3-5F7F-6FAE-CF67-152D7A77B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80" y="972451"/>
            <a:ext cx="10540084" cy="552735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Used when one conveyancer is holding BOTH signed parts of the contract – having received the other side’s in advance</a:t>
            </a:r>
          </a:p>
          <a:p>
            <a:r>
              <a:rPr lang="en-GB" sz="2400" dirty="0"/>
              <a:t>One conveyancer telephones the other to exchange</a:t>
            </a:r>
          </a:p>
          <a:p>
            <a:r>
              <a:rPr lang="en-GB" sz="2400" dirty="0"/>
              <a:t>First agree the completion date and holding conveyancer inserts date on each part</a:t>
            </a:r>
          </a:p>
          <a:p>
            <a:r>
              <a:rPr lang="en-GB" sz="2400" dirty="0"/>
              <a:t>Holding conveyancer confirms both parts are identical</a:t>
            </a:r>
          </a:p>
          <a:p>
            <a:r>
              <a:rPr lang="en-GB" sz="2400" dirty="0"/>
              <a:t>Conveyancers agree that exchange shall take place from that moment</a:t>
            </a:r>
          </a:p>
          <a:p>
            <a:r>
              <a:rPr lang="en-GB" sz="2400" dirty="0"/>
              <a:t>Holding conveyancer undertakes to send their client’s signed part that day and Buyer undertakes to send the deposit due. Memorandum prepared to record:</a:t>
            </a:r>
          </a:p>
          <a:p>
            <a:pPr lvl="1"/>
            <a:r>
              <a:rPr lang="en-GB" sz="2200" dirty="0"/>
              <a:t>Date and time of exchange</a:t>
            </a:r>
          </a:p>
          <a:p>
            <a:pPr lvl="1"/>
            <a:r>
              <a:rPr lang="en-GB" sz="2200" dirty="0"/>
              <a:t>Use of Formula A and exact wording of any variations</a:t>
            </a:r>
          </a:p>
          <a:p>
            <a:pPr lvl="1"/>
            <a:r>
              <a:rPr lang="en-GB" sz="2200" dirty="0"/>
              <a:t>Completion date</a:t>
            </a:r>
          </a:p>
          <a:p>
            <a:pPr lvl="1"/>
            <a:r>
              <a:rPr lang="en-GB" sz="2200" dirty="0"/>
              <a:t>The deposit to be paid, and</a:t>
            </a:r>
          </a:p>
          <a:p>
            <a:pPr lvl="1"/>
            <a:r>
              <a:rPr lang="en-GB" sz="2200" dirty="0"/>
              <a:t>The identities of the parties to the conversation</a:t>
            </a:r>
          </a:p>
        </p:txBody>
      </p:sp>
    </p:spTree>
    <p:extLst>
      <p:ext uri="{BB962C8B-B14F-4D97-AF65-F5344CB8AC3E}">
        <p14:creationId xmlns:p14="http://schemas.microsoft.com/office/powerpoint/2010/main" val="2571529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E66C-A886-C40E-5E6B-68DC3EBFE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893" y="161136"/>
            <a:ext cx="8596668" cy="689198"/>
          </a:xfrm>
        </p:spPr>
        <p:txBody>
          <a:bodyPr/>
          <a:lstStyle/>
          <a:p>
            <a:r>
              <a:rPr lang="en-GB" dirty="0"/>
              <a:t>Formula B for exchange by telephone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DA1B3-5F7F-6FAE-CF67-152D7A77B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80" y="972451"/>
            <a:ext cx="10540084" cy="5527359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Used when EACH conveyancer is holding THEIR OWN signed parts of the contract </a:t>
            </a:r>
          </a:p>
          <a:p>
            <a:r>
              <a:rPr lang="en-GB" sz="2400" dirty="0"/>
              <a:t>One conveyancer telephones the other to exchange</a:t>
            </a:r>
          </a:p>
          <a:p>
            <a:r>
              <a:rPr lang="en-GB" sz="2400" dirty="0"/>
              <a:t>First agree the completion date and EACH conveyancer inserts date on THEIR part</a:t>
            </a:r>
          </a:p>
          <a:p>
            <a:r>
              <a:rPr lang="en-GB" sz="2400" dirty="0"/>
              <a:t>EACH confirms THEIR part is identical</a:t>
            </a:r>
          </a:p>
          <a:p>
            <a:r>
              <a:rPr lang="en-GB" sz="2400" dirty="0"/>
              <a:t>Conveyancers agree that exchange shall take place from that moment</a:t>
            </a:r>
          </a:p>
          <a:p>
            <a:r>
              <a:rPr lang="en-GB" sz="2400" dirty="0"/>
              <a:t>EACH conveyancer undertakes to send their client’s signed part across that day and Buyer’s conveyancer undertakes to send the deposit due. Memorandum prepared to record:</a:t>
            </a:r>
          </a:p>
          <a:p>
            <a:pPr lvl="1"/>
            <a:r>
              <a:rPr lang="en-GB" sz="2200" dirty="0"/>
              <a:t>Date and time of exchange</a:t>
            </a:r>
          </a:p>
          <a:p>
            <a:pPr lvl="1"/>
            <a:r>
              <a:rPr lang="en-GB" sz="2200" dirty="0"/>
              <a:t>Use of Formula B and exact wording of any variations</a:t>
            </a:r>
          </a:p>
          <a:p>
            <a:pPr lvl="1"/>
            <a:r>
              <a:rPr lang="en-GB" sz="2200" dirty="0"/>
              <a:t>Completion date</a:t>
            </a:r>
          </a:p>
          <a:p>
            <a:pPr lvl="1"/>
            <a:r>
              <a:rPr lang="en-GB" sz="2200" dirty="0"/>
              <a:t>The deposit to be paid, and</a:t>
            </a:r>
          </a:p>
          <a:p>
            <a:pPr lvl="1"/>
            <a:r>
              <a:rPr lang="en-GB" sz="2200" dirty="0"/>
              <a:t>The identities of the parties to the conversation</a:t>
            </a:r>
          </a:p>
        </p:txBody>
      </p:sp>
    </p:spTree>
    <p:extLst>
      <p:ext uri="{BB962C8B-B14F-4D97-AF65-F5344CB8AC3E}">
        <p14:creationId xmlns:p14="http://schemas.microsoft.com/office/powerpoint/2010/main" val="109111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E66C-A886-C40E-5E6B-68DC3EBFE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893" y="161136"/>
            <a:ext cx="8596668" cy="689198"/>
          </a:xfrm>
        </p:spPr>
        <p:txBody>
          <a:bodyPr>
            <a:normAutofit fontScale="90000"/>
          </a:bodyPr>
          <a:lstStyle/>
          <a:p>
            <a:r>
              <a:rPr lang="en-GB" dirty="0"/>
              <a:t>Formula C for exchange by telephone (where there is a CHAIN)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DA1B3-5F7F-6FAE-CF67-152D7A77B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880" y="1263661"/>
            <a:ext cx="10540084" cy="5527359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 EACH conveyancer is holding THEIR OWN signed parts of the contract in readiness</a:t>
            </a:r>
          </a:p>
          <a:p>
            <a:r>
              <a:rPr lang="en-GB" sz="2400" dirty="0"/>
              <a:t>Conveyancer must have client’s specific authority before exchanging through Formula C</a:t>
            </a:r>
          </a:p>
          <a:p>
            <a:r>
              <a:rPr lang="en-GB" sz="2400" dirty="0"/>
              <a:t>2 stages</a:t>
            </a:r>
          </a:p>
          <a:p>
            <a:r>
              <a:rPr lang="en-GB" sz="2400" dirty="0"/>
              <a:t>Stage 1 : two conveyancers confirm they hold their clients’ signed contracts</a:t>
            </a:r>
          </a:p>
          <a:p>
            <a:r>
              <a:rPr lang="en-GB" sz="2400" dirty="0"/>
              <a:t>Buyer’s conveyancer undertakes to exchange if, by a set time that day </a:t>
            </a:r>
            <a:r>
              <a:rPr lang="en-GB" sz="2400" dirty="0" err="1"/>
              <a:t>e.g</a:t>
            </a:r>
            <a:r>
              <a:rPr lang="en-GB" sz="2400" dirty="0"/>
              <a:t> 2pm, the seller’s conveyancer so requests.</a:t>
            </a:r>
          </a:p>
          <a:p>
            <a:r>
              <a:rPr lang="en-GB" sz="2400" dirty="0"/>
              <a:t>Stage 2: Seller’s conveyancer requests exchange by the agreed time and the contract is binding</a:t>
            </a:r>
          </a:p>
          <a:p>
            <a:r>
              <a:rPr lang="en-GB" sz="2400" dirty="0"/>
              <a:t>Conveyancers also give undertakings in relation to sending out their part contracts and deposit.</a:t>
            </a:r>
          </a:p>
          <a:p>
            <a:r>
              <a:rPr lang="en-GB" sz="2200" dirty="0"/>
              <a:t>See example on page 501</a:t>
            </a:r>
          </a:p>
        </p:txBody>
      </p:sp>
    </p:spTree>
    <p:extLst>
      <p:ext uri="{BB962C8B-B14F-4D97-AF65-F5344CB8AC3E}">
        <p14:creationId xmlns:p14="http://schemas.microsoft.com/office/powerpoint/2010/main" val="11499465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4D02-4E50-C48E-6054-0B22D6122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75" y="166961"/>
            <a:ext cx="8596668" cy="623872"/>
          </a:xfrm>
        </p:spPr>
        <p:txBody>
          <a:bodyPr>
            <a:noAutofit/>
          </a:bodyPr>
          <a:lstStyle/>
          <a:p>
            <a:r>
              <a:rPr lang="en-GB" dirty="0"/>
              <a:t>Issues to be addressed on exchange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57F50-E722-3D34-3DF8-8C775D4F4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37" y="1271860"/>
            <a:ext cx="9881633" cy="4314280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800" dirty="0"/>
              <a:t>Buildings Insurance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Client’s authority to proceed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Utilisation of deposit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Method of deposit payment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Agreed completion date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Method and timing of exchange</a:t>
            </a:r>
          </a:p>
        </p:txBody>
      </p:sp>
    </p:spTree>
    <p:extLst>
      <p:ext uri="{BB962C8B-B14F-4D97-AF65-F5344CB8AC3E}">
        <p14:creationId xmlns:p14="http://schemas.microsoft.com/office/powerpoint/2010/main" val="4150661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4D02-4E50-C48E-6054-0B22D6122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75" y="166961"/>
            <a:ext cx="8596668" cy="623872"/>
          </a:xfrm>
        </p:spPr>
        <p:txBody>
          <a:bodyPr>
            <a:normAutofit/>
          </a:bodyPr>
          <a:lstStyle/>
          <a:p>
            <a:r>
              <a:rPr lang="en-GB" sz="2800" dirty="0"/>
              <a:t>Issues to be addressed on exchange…..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57F50-E722-3D34-3DF8-8C775D4F4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620" y="921679"/>
            <a:ext cx="9881633" cy="5846046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 startAt="7"/>
            </a:pPr>
            <a:r>
              <a:rPr lang="en-GB" sz="2000" b="1" dirty="0"/>
              <a:t>Record keeping </a:t>
            </a:r>
            <a:r>
              <a:rPr lang="en-GB" sz="2000" dirty="0"/>
              <a:t>( Memorandum of exchange ( 2 when Formula C is used) and attendance notes to record details, times and conversations re: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When sale contract is released ( </a:t>
            </a:r>
            <a:r>
              <a:rPr lang="en-GB" sz="2000" dirty="0" err="1"/>
              <a:t>eg</a:t>
            </a:r>
            <a:r>
              <a:rPr lang="en-GB" sz="2000" dirty="0"/>
              <a:t> until 4pm that day)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When purchase contract is released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To confirm exchange on the purchase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To confirm exchange on the sale</a:t>
            </a:r>
            <a:br>
              <a:rPr lang="en-GB" sz="2000" dirty="0"/>
            </a:br>
            <a:endParaRPr lang="en-GB" sz="2000" dirty="0"/>
          </a:p>
          <a:p>
            <a:pPr>
              <a:buFont typeface="+mj-lt"/>
              <a:buAutoNum type="arabicPeriod" startAt="7"/>
            </a:pPr>
            <a:r>
              <a:rPr lang="en-GB" sz="2000" b="1" dirty="0"/>
              <a:t>Correspondence and communications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Sending out of part contracts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Transfer of deposit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Notifying clients of exchange and confirmation of completion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Notifying other parties </a:t>
            </a:r>
            <a:r>
              <a:rPr lang="en-GB" sz="2000" dirty="0" err="1"/>
              <a:t>e.g</a:t>
            </a:r>
            <a:r>
              <a:rPr lang="en-GB" sz="2000" dirty="0"/>
              <a:t> Lenders /Estate Agents of exchange</a:t>
            </a:r>
          </a:p>
          <a:p>
            <a:pPr lvl="1">
              <a:buFont typeface="+mj-lt"/>
              <a:buAutoNum type="arabicPeriod"/>
            </a:pPr>
            <a:r>
              <a:rPr lang="en-GB" sz="2000" dirty="0"/>
              <a:t>Emphasise effect of exchange to the client(s) – contract is now BINDING! </a:t>
            </a:r>
          </a:p>
        </p:txBody>
      </p:sp>
    </p:spTree>
    <p:extLst>
      <p:ext uri="{BB962C8B-B14F-4D97-AF65-F5344CB8AC3E}">
        <p14:creationId xmlns:p14="http://schemas.microsoft.com/office/powerpoint/2010/main" val="1514568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962593-CF6B-3BBE-7172-2CA290FED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9BDB5-81C9-2BC8-F222-1D3DC3CBC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74" y="166960"/>
            <a:ext cx="10255117" cy="776561"/>
          </a:xfrm>
        </p:spPr>
        <p:txBody>
          <a:bodyPr>
            <a:normAutofit/>
          </a:bodyPr>
          <a:lstStyle/>
          <a:p>
            <a:r>
              <a:rPr lang="en-GB" dirty="0"/>
              <a:t>Steps to take immediately following exchange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73414-651A-892A-561A-216E4DC5F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178" y="1281271"/>
            <a:ext cx="10330414" cy="5237515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Acting for Seller</a:t>
            </a:r>
          </a:p>
          <a:p>
            <a:pPr lvl="1"/>
            <a:r>
              <a:rPr lang="en-GB" sz="2200" dirty="0"/>
              <a:t>Send signed contract to B’s conveyancer on the day of exchange</a:t>
            </a:r>
          </a:p>
          <a:p>
            <a:pPr lvl="1"/>
            <a:r>
              <a:rPr lang="en-GB" sz="2200" dirty="0"/>
              <a:t>Telephone client to inform them of exchange and confirm completion date</a:t>
            </a:r>
          </a:p>
          <a:p>
            <a:pPr lvl="1"/>
            <a:r>
              <a:rPr lang="en-GB" sz="2200" dirty="0"/>
              <a:t>Reminder re buildings insurance </a:t>
            </a:r>
          </a:p>
          <a:p>
            <a:pPr lvl="1"/>
            <a:r>
              <a:rPr lang="en-GB" sz="2200" dirty="0"/>
              <a:t>Can make arrangements with removals company</a:t>
            </a:r>
            <a:br>
              <a:rPr lang="en-GB" sz="2200" dirty="0"/>
            </a:br>
            <a:endParaRPr lang="en-GB" sz="2200" dirty="0"/>
          </a:p>
          <a:p>
            <a:r>
              <a:rPr lang="en-GB" sz="2400" dirty="0"/>
              <a:t>Acting for Buyer</a:t>
            </a:r>
          </a:p>
          <a:p>
            <a:pPr lvl="1"/>
            <a:r>
              <a:rPr lang="en-GB" sz="2200" dirty="0"/>
              <a:t>Send signed contract to S’s conveyancer on the day of exchange</a:t>
            </a:r>
          </a:p>
          <a:p>
            <a:pPr lvl="1"/>
            <a:r>
              <a:rPr lang="en-GB" sz="2200" dirty="0"/>
              <a:t>Send deposit (10%) via bank transfer</a:t>
            </a:r>
          </a:p>
          <a:p>
            <a:pPr lvl="1"/>
            <a:r>
              <a:rPr lang="en-GB" sz="2200" dirty="0"/>
              <a:t>Telephone client to inform them of exchange and confirm completion date</a:t>
            </a:r>
          </a:p>
          <a:p>
            <a:pPr lvl="1"/>
            <a:r>
              <a:rPr lang="en-GB" sz="2400" dirty="0"/>
              <a:t>Reminder re buildings insurance </a:t>
            </a:r>
          </a:p>
          <a:p>
            <a:pPr lvl="1"/>
            <a:r>
              <a:rPr lang="en-GB" sz="2400" dirty="0"/>
              <a:t>Can make arrangements with removals company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Registration of an estate contract – see next slide - B now has an equitable interest </a:t>
            </a:r>
          </a:p>
        </p:txBody>
      </p:sp>
    </p:spTree>
    <p:extLst>
      <p:ext uri="{BB962C8B-B14F-4D97-AF65-F5344CB8AC3E}">
        <p14:creationId xmlns:p14="http://schemas.microsoft.com/office/powerpoint/2010/main" val="38309543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A1A3-B3E7-C59E-4993-CEB6FC541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Registration of an estate contract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68CC7-9CC7-44B3-A87B-8496F6CE8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7698" y="1682741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/>
              <a:t>B now has equitable interest in the property = estate contract</a:t>
            </a:r>
          </a:p>
          <a:p>
            <a:r>
              <a:rPr lang="en-GB" sz="2400" dirty="0"/>
              <a:t>= Contract to create a legal estate in the future</a:t>
            </a:r>
          </a:p>
          <a:p>
            <a:r>
              <a:rPr lang="en-GB" sz="2400" dirty="0"/>
              <a:t>This equitable interest can be protected by a notice on the register of title</a:t>
            </a:r>
          </a:p>
          <a:p>
            <a:r>
              <a:rPr lang="en-GB" sz="2400" dirty="0"/>
              <a:t>Not standard practice to do so but might be done is breakdown in trust between B and the Seller or where considerable time anticipated between exchange and completion.</a:t>
            </a:r>
          </a:p>
        </p:txBody>
      </p:sp>
    </p:spTree>
    <p:extLst>
      <p:ext uri="{BB962C8B-B14F-4D97-AF65-F5344CB8AC3E}">
        <p14:creationId xmlns:p14="http://schemas.microsoft.com/office/powerpoint/2010/main" val="359164124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5C159DBBD3BC47AF00505115A55CEB" ma:contentTypeVersion="12" ma:contentTypeDescription="Create a new document." ma:contentTypeScope="" ma:versionID="78c594e00067f950d8c8f6070082fffa">
  <xsd:schema xmlns:xsd="http://www.w3.org/2001/XMLSchema" xmlns:xs="http://www.w3.org/2001/XMLSchema" xmlns:p="http://schemas.microsoft.com/office/2006/metadata/properties" xmlns:ns3="041b216b-d67c-40f0-8fda-c03876662904" xmlns:ns4="aa0a0978-40ed-489e-9e56-6db48364def5" targetNamespace="http://schemas.microsoft.com/office/2006/metadata/properties" ma:root="true" ma:fieldsID="f7941d52e2699457c7a3072e45b81a80" ns3:_="" ns4:_="">
    <xsd:import namespace="041b216b-d67c-40f0-8fda-c03876662904"/>
    <xsd:import namespace="aa0a0978-40ed-489e-9e56-6db48364def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1b216b-d67c-40f0-8fda-c0387666290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0a0978-40ed-489e-9e56-6db48364def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1b216b-d67c-40f0-8fda-c0387666290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F98A81B-E41E-4342-A24F-8E67FFBF54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1b216b-d67c-40f0-8fda-c03876662904"/>
    <ds:schemaRef ds:uri="aa0a0978-40ed-489e-9e56-6db48364def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BC9243C-1BD0-4146-B7F0-0870530B08F5}">
  <ds:schemaRefs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041b216b-d67c-40f0-8fda-c03876662904"/>
    <ds:schemaRef ds:uri="http://schemas.openxmlformats.org/package/2006/metadata/core-properties"/>
    <ds:schemaRef ds:uri="aa0a0978-40ed-489e-9e56-6db48364def5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06E642FA-31E0-49CA-8F09-C32E1E0C9FA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1483</Words>
  <Application>Microsoft Office PowerPoint</Application>
  <PresentationFormat>Widescreen</PresentationFormat>
  <Paragraphs>158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Trebuchet MS</vt:lpstr>
      <vt:lpstr>Wingdings 3</vt:lpstr>
      <vt:lpstr>Facet</vt:lpstr>
      <vt:lpstr>Week 12 Reporting to Client and Exchange of Contracts  (see Chapter 16)</vt:lpstr>
      <vt:lpstr>Aims: to understand ……</vt:lpstr>
      <vt:lpstr>The Protocol : Law Society Conveyancing Protocol governs…..</vt:lpstr>
      <vt:lpstr>Report to client on purchase</vt:lpstr>
      <vt:lpstr>Title reports</vt:lpstr>
      <vt:lpstr>Pre-exchange file review- SALE</vt:lpstr>
      <vt:lpstr>Pre-exchange file review- PURCHASE</vt:lpstr>
      <vt:lpstr>Pre-exchange file review- PURCHASE…… contd.</vt:lpstr>
      <vt:lpstr>Exchange of Contracts</vt:lpstr>
      <vt:lpstr>Note: the importance of simultaneous exchange when there are linked sales and purchase</vt:lpstr>
      <vt:lpstr>Formula A for exchange by telephone</vt:lpstr>
      <vt:lpstr>Formula B for exchange by telephone</vt:lpstr>
      <vt:lpstr>Formula C for exchange by telephone (where there is a CHAIN)</vt:lpstr>
      <vt:lpstr>Issues to be addressed on exchange</vt:lpstr>
      <vt:lpstr>Issues to be addressed on exchange….. contd.</vt:lpstr>
      <vt:lpstr>Steps to take immediately following exchange</vt:lpstr>
      <vt:lpstr>Registration of an estate contract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Technical Basics  Property documents</dc:title>
  <dc:creator>Cerys Davies</dc:creator>
  <cp:lastModifiedBy>Cerys Davies</cp:lastModifiedBy>
  <cp:revision>14</cp:revision>
  <cp:lastPrinted>2024-04-30T14:29:31Z</cp:lastPrinted>
  <dcterms:created xsi:type="dcterms:W3CDTF">2024-01-31T18:59:05Z</dcterms:created>
  <dcterms:modified xsi:type="dcterms:W3CDTF">2024-05-07T11:36:13Z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0x0101008C5C159DBBD3BC47AF00505115A55CEB</vt:lpwstr>
  </property>
</Properties>
</file>