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5.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8" autoAdjust="0"/>
    <p:restoredTop sz="94660"/>
  </p:normalViewPr>
  <p:slideViewPr>
    <p:cSldViewPr snapToGrid="0">
      <p:cViewPr varScale="1">
        <p:scale>
          <a:sx n="61" d="100"/>
          <a:sy n="61" d="100"/>
        </p:scale>
        <p:origin x="83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1.xml.rels><?xml version="1.0" encoding="UTF-8" standalone="yes"?>
<Relationships xmlns="http://schemas.openxmlformats.org/package/2006/relationships"><Relationship Id="rId8" Type="http://schemas.openxmlformats.org/officeDocument/2006/relationships/hyperlink" Target="https://www.bloomsbury.com/uk/emotional-intelligence-9781526632560/" TargetMode="External"/><Relationship Id="rId13" Type="http://schemas.openxmlformats.org/officeDocument/2006/relationships/hyperlink" Target="https://www.tescoplc.com/about/our-business/" TargetMode="External"/><Relationship Id="rId3" Type="http://schemas.openxmlformats.org/officeDocument/2006/relationships/hyperlink" Target="https://www.cengage.com/" TargetMode="External"/><Relationship Id="rId7" Type="http://schemas.openxmlformats.org/officeDocument/2006/relationships/hyperlink" Target="https://www.cengage.com/c/strategic-management-theory-mindtap-course-list/" TargetMode="External"/><Relationship Id="rId12" Type="http://schemas.openxmlformats.org/officeDocument/2006/relationships/hyperlink" Target="https://www.tescoplc.com/investors/annual-report-2024/" TargetMode="External"/><Relationship Id="rId2" Type="http://schemas.openxmlformats.org/officeDocument/2006/relationships/hyperlink" Target="https://www.pearson.com/en-gb/subjects/management/management.html" TargetMode="External"/><Relationship Id="rId1" Type="http://schemas.openxmlformats.org/officeDocument/2006/relationships/hyperlink" Target="https://archive.org/details/generalindustrialmanagement" TargetMode="External"/><Relationship Id="rId6" Type="http://schemas.openxmlformats.org/officeDocument/2006/relationships/hyperlink" Target="https://hbr.org/books" TargetMode="External"/><Relationship Id="rId11" Type="http://schemas.openxmlformats.org/officeDocument/2006/relationships/hyperlink" Target="https://doi.org/10.1108/IJRDM-05-2022-0158" TargetMode="External"/><Relationship Id="rId5" Type="http://schemas.openxmlformats.org/officeDocument/2006/relationships/hyperlink" Target="https://us.sagepub.com/en-us/nam/leadership/book268254" TargetMode="External"/><Relationship Id="rId15" Type="http://schemas.openxmlformats.org/officeDocument/2006/relationships/hyperlink" Target="https://www.managers.org.uk/knowledge-and-insights/" TargetMode="External"/><Relationship Id="rId10" Type="http://schemas.openxmlformats.org/officeDocument/2006/relationships/hyperlink" Target="https://doi.org/10.1016/j.jretman.2023.04.005" TargetMode="External"/><Relationship Id="rId4" Type="http://schemas.openxmlformats.org/officeDocument/2006/relationships/hyperlink" Target="https://doi.org/10.1002/9781119575130" TargetMode="External"/><Relationship Id="rId9" Type="http://schemas.openxmlformats.org/officeDocument/2006/relationships/hyperlink" Target="https://www.pearson.com/store/p/management-information-systems/P100002747533" TargetMode="External"/><Relationship Id="rId14" Type="http://schemas.openxmlformats.org/officeDocument/2006/relationships/hyperlink" Target="https://www.statista.com/topics/2856/tesco/" TargetMode="External"/></Relationships>
</file>

<file path=ppt/diagrams/_rels/drawing11.xml.rels><?xml version="1.0" encoding="UTF-8" standalone="yes"?>
<Relationships xmlns="http://schemas.openxmlformats.org/package/2006/relationships"><Relationship Id="rId8" Type="http://schemas.openxmlformats.org/officeDocument/2006/relationships/hyperlink" Target="https://www.bloomsbury.com/uk/emotional-intelligence-9781526632560/" TargetMode="External"/><Relationship Id="rId13" Type="http://schemas.openxmlformats.org/officeDocument/2006/relationships/hyperlink" Target="https://www.tescoplc.com/about/our-business/" TargetMode="External"/><Relationship Id="rId3" Type="http://schemas.openxmlformats.org/officeDocument/2006/relationships/hyperlink" Target="https://www.cengage.com/" TargetMode="External"/><Relationship Id="rId7" Type="http://schemas.openxmlformats.org/officeDocument/2006/relationships/hyperlink" Target="https://www.cengage.com/c/strategic-management-theory-mindtap-course-list/" TargetMode="External"/><Relationship Id="rId12" Type="http://schemas.openxmlformats.org/officeDocument/2006/relationships/hyperlink" Target="https://www.tescoplc.com/investors/annual-report-2024/" TargetMode="External"/><Relationship Id="rId2" Type="http://schemas.openxmlformats.org/officeDocument/2006/relationships/hyperlink" Target="https://www.pearson.com/en-gb/subjects/management/management.html" TargetMode="External"/><Relationship Id="rId1" Type="http://schemas.openxmlformats.org/officeDocument/2006/relationships/hyperlink" Target="https://archive.org/details/generalindustrialmanagement" TargetMode="External"/><Relationship Id="rId6" Type="http://schemas.openxmlformats.org/officeDocument/2006/relationships/hyperlink" Target="https://hbr.org/books" TargetMode="External"/><Relationship Id="rId11" Type="http://schemas.openxmlformats.org/officeDocument/2006/relationships/hyperlink" Target="https://doi.org/10.1108/IJRDM-05-2022-0158" TargetMode="External"/><Relationship Id="rId5" Type="http://schemas.openxmlformats.org/officeDocument/2006/relationships/hyperlink" Target="https://us.sagepub.com/en-us/nam/leadership/book268254" TargetMode="External"/><Relationship Id="rId15" Type="http://schemas.openxmlformats.org/officeDocument/2006/relationships/hyperlink" Target="https://www.managers.org.uk/knowledge-and-insights/" TargetMode="External"/><Relationship Id="rId10" Type="http://schemas.openxmlformats.org/officeDocument/2006/relationships/hyperlink" Target="https://doi.org/10.1016/j.jretman.2023.04.005" TargetMode="External"/><Relationship Id="rId4" Type="http://schemas.openxmlformats.org/officeDocument/2006/relationships/hyperlink" Target="https://doi.org/10.1002/9781119575130" TargetMode="External"/><Relationship Id="rId9" Type="http://schemas.openxmlformats.org/officeDocument/2006/relationships/hyperlink" Target="https://www.pearson.com/store/p/management-information-systems/P100002747533" TargetMode="External"/><Relationship Id="rId14" Type="http://schemas.openxmlformats.org/officeDocument/2006/relationships/hyperlink" Target="https://www.statista.com/topics/2856/tesco/" TargetMode="Externa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AF9343-B79F-4BFD-9254-E094100D7302}"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EF86D9BA-E8B0-4C0B-A535-F6A6A5C593E9}">
      <dgm:prSet/>
      <dgm:spPr/>
      <dgm:t>
        <a:bodyPr/>
        <a:lstStyle/>
        <a:p>
          <a:r>
            <a:rPr lang="en-GB"/>
            <a:t>Brief Background</a:t>
          </a:r>
          <a:endParaRPr lang="en-US"/>
        </a:p>
      </dgm:t>
    </dgm:pt>
    <dgm:pt modelId="{42813A71-270C-480F-B5EB-09ECDCB8118C}" type="parTrans" cxnId="{B418530F-79F3-4A33-BB5A-FA521F5FDECD}">
      <dgm:prSet/>
      <dgm:spPr/>
      <dgm:t>
        <a:bodyPr/>
        <a:lstStyle/>
        <a:p>
          <a:endParaRPr lang="en-US"/>
        </a:p>
      </dgm:t>
    </dgm:pt>
    <dgm:pt modelId="{8631878E-4EA8-4DFA-965B-C13BB611DECF}" type="sibTrans" cxnId="{B418530F-79F3-4A33-BB5A-FA521F5FDECD}">
      <dgm:prSet/>
      <dgm:spPr/>
      <dgm:t>
        <a:bodyPr/>
        <a:lstStyle/>
        <a:p>
          <a:endParaRPr lang="en-US"/>
        </a:p>
      </dgm:t>
    </dgm:pt>
    <dgm:pt modelId="{E257ACDD-E6C5-4753-BE94-39B68498238F}">
      <dgm:prSet/>
      <dgm:spPr/>
      <dgm:t>
        <a:bodyPr/>
        <a:lstStyle/>
        <a:p>
          <a:r>
            <a:rPr lang="en-GB"/>
            <a:t>French mining engineer and management theory specialist Henry Fayol was active in the latter half of the nineteenth and beginning twentieth centuries (Fayol, 1916).</a:t>
          </a:r>
          <a:endParaRPr lang="en-US"/>
        </a:p>
      </dgm:t>
    </dgm:pt>
    <dgm:pt modelId="{BC6D8A7E-2A39-461A-80A4-B1EEACDA5D0E}" type="parTrans" cxnId="{2F208001-91AE-4751-B289-042535FB81AC}">
      <dgm:prSet/>
      <dgm:spPr/>
      <dgm:t>
        <a:bodyPr/>
        <a:lstStyle/>
        <a:p>
          <a:endParaRPr lang="en-US"/>
        </a:p>
      </dgm:t>
    </dgm:pt>
    <dgm:pt modelId="{153272D9-5D6A-4866-B000-48447A8006F2}" type="sibTrans" cxnId="{2F208001-91AE-4751-B289-042535FB81AC}">
      <dgm:prSet/>
      <dgm:spPr/>
      <dgm:t>
        <a:bodyPr/>
        <a:lstStyle/>
        <a:p>
          <a:endParaRPr lang="en-US"/>
        </a:p>
      </dgm:t>
    </dgm:pt>
    <dgm:pt modelId="{B4C20549-FDA8-459B-B598-06D9C4B7BA2E}">
      <dgm:prSet/>
      <dgm:spPr/>
      <dgm:t>
        <a:bodyPr/>
        <a:lstStyle/>
        <a:p>
          <a:r>
            <a:rPr lang="en-GB"/>
            <a:t>He is recognized as an innovator and a pioneer in contemporary administrative management (Wren &amp; Bedeian, 2020).</a:t>
          </a:r>
          <a:endParaRPr lang="en-US"/>
        </a:p>
      </dgm:t>
    </dgm:pt>
    <dgm:pt modelId="{0FFD9D09-2C47-4F5F-800E-C102F7CF137A}" type="parTrans" cxnId="{9A22528C-C07D-477A-BCC5-4FFF2784D6BF}">
      <dgm:prSet/>
      <dgm:spPr/>
      <dgm:t>
        <a:bodyPr/>
        <a:lstStyle/>
        <a:p>
          <a:endParaRPr lang="en-US"/>
        </a:p>
      </dgm:t>
    </dgm:pt>
    <dgm:pt modelId="{F32BF2F3-ED9D-464A-9FCD-5545FB36835E}" type="sibTrans" cxnId="{9A22528C-C07D-477A-BCC5-4FFF2784D6BF}">
      <dgm:prSet/>
      <dgm:spPr/>
      <dgm:t>
        <a:bodyPr/>
        <a:lstStyle/>
        <a:p>
          <a:endParaRPr lang="en-US"/>
        </a:p>
      </dgm:t>
    </dgm:pt>
    <dgm:pt modelId="{81B467C2-86CD-416A-A29B-28A7D39A5FA4}">
      <dgm:prSet/>
      <dgm:spPr/>
      <dgm:t>
        <a:bodyPr/>
        <a:lstStyle/>
        <a:p>
          <a:r>
            <a:rPr lang="en-GB"/>
            <a:t>Why Fayol's Work Continues to Be Grounded</a:t>
          </a:r>
          <a:endParaRPr lang="en-US"/>
        </a:p>
      </dgm:t>
    </dgm:pt>
    <dgm:pt modelId="{3B4E0A04-F777-419E-8F59-72BCCC6D8CE4}" type="parTrans" cxnId="{F5777270-4A21-42F4-875D-9A160EE3EE13}">
      <dgm:prSet/>
      <dgm:spPr/>
      <dgm:t>
        <a:bodyPr/>
        <a:lstStyle/>
        <a:p>
          <a:endParaRPr lang="en-US"/>
        </a:p>
      </dgm:t>
    </dgm:pt>
    <dgm:pt modelId="{7EC9D2EF-1FBF-48F0-A1F5-9792A40FDDDF}" type="sibTrans" cxnId="{F5777270-4A21-42F4-875D-9A160EE3EE13}">
      <dgm:prSet/>
      <dgm:spPr/>
      <dgm:t>
        <a:bodyPr/>
        <a:lstStyle/>
        <a:p>
          <a:endParaRPr lang="en-US"/>
        </a:p>
      </dgm:t>
    </dgm:pt>
    <dgm:pt modelId="{717E10CA-599C-4855-A09F-5929D13C9C08}">
      <dgm:prSet/>
      <dgm:spPr/>
      <dgm:t>
        <a:bodyPr/>
        <a:lstStyle/>
        <a:p>
          <a:r>
            <a:rPr lang="en-GB"/>
            <a:t>Fayol created one of the earliest comprehensive models describing exactly what managers do (Griffin, 2022).</a:t>
          </a:r>
          <a:endParaRPr lang="en-US"/>
        </a:p>
      </dgm:t>
    </dgm:pt>
    <dgm:pt modelId="{AD04491A-5D69-41FD-9295-458E06FC6884}" type="parTrans" cxnId="{FB8B2CAA-1C87-4849-A2DB-92BB137420A6}">
      <dgm:prSet/>
      <dgm:spPr/>
      <dgm:t>
        <a:bodyPr/>
        <a:lstStyle/>
        <a:p>
          <a:endParaRPr lang="en-US"/>
        </a:p>
      </dgm:t>
    </dgm:pt>
    <dgm:pt modelId="{8088F637-D283-4779-B0C4-12AA56139D04}" type="sibTrans" cxnId="{FB8B2CAA-1C87-4849-A2DB-92BB137420A6}">
      <dgm:prSet/>
      <dgm:spPr/>
      <dgm:t>
        <a:bodyPr/>
        <a:lstStyle/>
        <a:p>
          <a:endParaRPr lang="en-US"/>
        </a:p>
      </dgm:t>
    </dgm:pt>
    <dgm:pt modelId="{AB2666E9-08DD-46DF-9598-961ED0E5B3D5}">
      <dgm:prSet/>
      <dgm:spPr/>
      <dgm:t>
        <a:bodyPr/>
        <a:lstStyle/>
        <a:p>
          <a:r>
            <a:rPr lang="en-GB"/>
            <a:t>His ideas have significantly impacted early management education and are currently still used by many organizations in a variety of sectors (Robbins &amp; Coulter, 2021).</a:t>
          </a:r>
          <a:endParaRPr lang="en-US"/>
        </a:p>
      </dgm:t>
    </dgm:pt>
    <dgm:pt modelId="{FD559EDF-B9C7-4157-8AB3-6631B3CF1A91}" type="parTrans" cxnId="{DC4ED73D-BF2A-4A0F-878B-5E3EA8312BA8}">
      <dgm:prSet/>
      <dgm:spPr/>
      <dgm:t>
        <a:bodyPr/>
        <a:lstStyle/>
        <a:p>
          <a:endParaRPr lang="en-US"/>
        </a:p>
      </dgm:t>
    </dgm:pt>
    <dgm:pt modelId="{FA813FCB-17D3-4A45-BA36-F11001ABF82C}" type="sibTrans" cxnId="{DC4ED73D-BF2A-4A0F-878B-5E3EA8312BA8}">
      <dgm:prSet/>
      <dgm:spPr/>
      <dgm:t>
        <a:bodyPr/>
        <a:lstStyle/>
        <a:p>
          <a:endParaRPr lang="en-US"/>
        </a:p>
      </dgm:t>
    </dgm:pt>
    <dgm:pt modelId="{AFDC50C5-5567-4904-B1A8-E5E72CB98967}">
      <dgm:prSet/>
      <dgm:spPr/>
      <dgm:t>
        <a:bodyPr/>
        <a:lstStyle/>
        <a:p>
          <a:r>
            <a:rPr lang="en-GB"/>
            <a:t>Definitions for "Functions of Management"</a:t>
          </a:r>
          <a:endParaRPr lang="en-US"/>
        </a:p>
      </dgm:t>
    </dgm:pt>
    <dgm:pt modelId="{97FE4CD5-7107-4061-BE2D-62E57C0EA3D3}" type="parTrans" cxnId="{A490A22C-5677-46BC-9D7D-153F59D646BA}">
      <dgm:prSet/>
      <dgm:spPr/>
      <dgm:t>
        <a:bodyPr/>
        <a:lstStyle/>
        <a:p>
          <a:endParaRPr lang="en-US"/>
        </a:p>
      </dgm:t>
    </dgm:pt>
    <dgm:pt modelId="{03E19EE5-5EEA-42B2-B4AB-0BBB8AFE5886}" type="sibTrans" cxnId="{A490A22C-5677-46BC-9D7D-153F59D646BA}">
      <dgm:prSet/>
      <dgm:spPr/>
      <dgm:t>
        <a:bodyPr/>
        <a:lstStyle/>
        <a:p>
          <a:endParaRPr lang="en-US"/>
        </a:p>
      </dgm:t>
    </dgm:pt>
    <dgm:pt modelId="{26D99E54-948C-4960-8EFD-0DD39BED00C1}">
      <dgm:prSet/>
      <dgm:spPr/>
      <dgm:t>
        <a:bodyPr/>
        <a:lstStyle/>
        <a:p>
          <a:r>
            <a:rPr lang="en-GB"/>
            <a:t>According to Fayol, management represents a general function which outlines how a manager should direct and oversee organizational activities (Fayol, 1916).</a:t>
          </a:r>
          <a:endParaRPr lang="en-US"/>
        </a:p>
      </dgm:t>
    </dgm:pt>
    <dgm:pt modelId="{7DC6C4DD-47CF-45B2-B8DF-3797C81FD5E1}" type="parTrans" cxnId="{DA227A2F-0B69-48AD-880D-17A518274480}">
      <dgm:prSet/>
      <dgm:spPr/>
      <dgm:t>
        <a:bodyPr/>
        <a:lstStyle/>
        <a:p>
          <a:endParaRPr lang="en-US"/>
        </a:p>
      </dgm:t>
    </dgm:pt>
    <dgm:pt modelId="{9510AF75-0199-4780-93B3-57682D85E488}" type="sibTrans" cxnId="{DA227A2F-0B69-48AD-880D-17A518274480}">
      <dgm:prSet/>
      <dgm:spPr/>
      <dgm:t>
        <a:bodyPr/>
        <a:lstStyle/>
        <a:p>
          <a:endParaRPr lang="en-US"/>
        </a:p>
      </dgm:t>
    </dgm:pt>
    <dgm:pt modelId="{BF276AA8-8008-438F-BC96-93798617D0E2}">
      <dgm:prSet/>
      <dgm:spPr/>
      <dgm:t>
        <a:bodyPr/>
        <a:lstStyle/>
        <a:p>
          <a:r>
            <a:rPr lang="en-GB"/>
            <a:t>These five key functions include: planning, organizing, commanding, coordination and control (Griffin, 2022).</a:t>
          </a:r>
          <a:endParaRPr lang="en-US"/>
        </a:p>
      </dgm:t>
    </dgm:pt>
    <dgm:pt modelId="{7C5CC93E-0B09-4656-8044-33750E68B688}" type="parTrans" cxnId="{79E5FD00-B32C-4054-A110-3EDBC2D45EA3}">
      <dgm:prSet/>
      <dgm:spPr/>
      <dgm:t>
        <a:bodyPr/>
        <a:lstStyle/>
        <a:p>
          <a:endParaRPr lang="en-US"/>
        </a:p>
      </dgm:t>
    </dgm:pt>
    <dgm:pt modelId="{CBDD61A8-1062-492F-A093-4BEEE6436F00}" type="sibTrans" cxnId="{79E5FD00-B32C-4054-A110-3EDBC2D45EA3}">
      <dgm:prSet/>
      <dgm:spPr/>
      <dgm:t>
        <a:bodyPr/>
        <a:lstStyle/>
        <a:p>
          <a:endParaRPr lang="en-US"/>
        </a:p>
      </dgm:t>
    </dgm:pt>
    <dgm:pt modelId="{53B70A6B-D55B-4971-B57D-AB2CE77981B3}" type="pres">
      <dgm:prSet presAssocID="{B5AF9343-B79F-4BFD-9254-E094100D7302}" presName="linear" presStyleCnt="0">
        <dgm:presLayoutVars>
          <dgm:dir/>
          <dgm:animLvl val="lvl"/>
          <dgm:resizeHandles val="exact"/>
        </dgm:presLayoutVars>
      </dgm:prSet>
      <dgm:spPr/>
    </dgm:pt>
    <dgm:pt modelId="{C34B1D24-5455-4AEB-9409-A4B78E259C9D}" type="pres">
      <dgm:prSet presAssocID="{EF86D9BA-E8B0-4C0B-A535-F6A6A5C593E9}" presName="parentLin" presStyleCnt="0"/>
      <dgm:spPr/>
    </dgm:pt>
    <dgm:pt modelId="{FC6916E1-0009-485C-B83F-82D5B1F19588}" type="pres">
      <dgm:prSet presAssocID="{EF86D9BA-E8B0-4C0B-A535-F6A6A5C593E9}" presName="parentLeftMargin" presStyleLbl="node1" presStyleIdx="0" presStyleCnt="3"/>
      <dgm:spPr/>
    </dgm:pt>
    <dgm:pt modelId="{F1616AF3-73B9-4B32-8681-22D702D88505}" type="pres">
      <dgm:prSet presAssocID="{EF86D9BA-E8B0-4C0B-A535-F6A6A5C593E9}" presName="parentText" presStyleLbl="node1" presStyleIdx="0" presStyleCnt="3">
        <dgm:presLayoutVars>
          <dgm:chMax val="0"/>
          <dgm:bulletEnabled val="1"/>
        </dgm:presLayoutVars>
      </dgm:prSet>
      <dgm:spPr/>
    </dgm:pt>
    <dgm:pt modelId="{8DC9F2DF-BDC4-4DB9-89CA-DB02007897DD}" type="pres">
      <dgm:prSet presAssocID="{EF86D9BA-E8B0-4C0B-A535-F6A6A5C593E9}" presName="negativeSpace" presStyleCnt="0"/>
      <dgm:spPr/>
    </dgm:pt>
    <dgm:pt modelId="{0303064E-43F1-4ECA-B70D-F8AF79B6C9D6}" type="pres">
      <dgm:prSet presAssocID="{EF86D9BA-E8B0-4C0B-A535-F6A6A5C593E9}" presName="childText" presStyleLbl="conFgAcc1" presStyleIdx="0" presStyleCnt="3">
        <dgm:presLayoutVars>
          <dgm:bulletEnabled val="1"/>
        </dgm:presLayoutVars>
      </dgm:prSet>
      <dgm:spPr/>
    </dgm:pt>
    <dgm:pt modelId="{3A5E3215-7E2C-4F05-9F3F-892A6CCB33EF}" type="pres">
      <dgm:prSet presAssocID="{8631878E-4EA8-4DFA-965B-C13BB611DECF}" presName="spaceBetweenRectangles" presStyleCnt="0"/>
      <dgm:spPr/>
    </dgm:pt>
    <dgm:pt modelId="{CBC4D022-1F89-428A-972F-2298436C2CFF}" type="pres">
      <dgm:prSet presAssocID="{81B467C2-86CD-416A-A29B-28A7D39A5FA4}" presName="parentLin" presStyleCnt="0"/>
      <dgm:spPr/>
    </dgm:pt>
    <dgm:pt modelId="{B64452B5-B76E-4F9B-99AE-D5595FCDBF57}" type="pres">
      <dgm:prSet presAssocID="{81B467C2-86CD-416A-A29B-28A7D39A5FA4}" presName="parentLeftMargin" presStyleLbl="node1" presStyleIdx="0" presStyleCnt="3"/>
      <dgm:spPr/>
    </dgm:pt>
    <dgm:pt modelId="{EC0D545D-02C9-4004-A637-6237FF013153}" type="pres">
      <dgm:prSet presAssocID="{81B467C2-86CD-416A-A29B-28A7D39A5FA4}" presName="parentText" presStyleLbl="node1" presStyleIdx="1" presStyleCnt="3">
        <dgm:presLayoutVars>
          <dgm:chMax val="0"/>
          <dgm:bulletEnabled val="1"/>
        </dgm:presLayoutVars>
      </dgm:prSet>
      <dgm:spPr/>
    </dgm:pt>
    <dgm:pt modelId="{4DEEA7F8-D9A5-4EBC-B915-4949D1031960}" type="pres">
      <dgm:prSet presAssocID="{81B467C2-86CD-416A-A29B-28A7D39A5FA4}" presName="negativeSpace" presStyleCnt="0"/>
      <dgm:spPr/>
    </dgm:pt>
    <dgm:pt modelId="{6A1C41CA-9397-470C-9168-5492D3740248}" type="pres">
      <dgm:prSet presAssocID="{81B467C2-86CD-416A-A29B-28A7D39A5FA4}" presName="childText" presStyleLbl="conFgAcc1" presStyleIdx="1" presStyleCnt="3">
        <dgm:presLayoutVars>
          <dgm:bulletEnabled val="1"/>
        </dgm:presLayoutVars>
      </dgm:prSet>
      <dgm:spPr/>
    </dgm:pt>
    <dgm:pt modelId="{1EC9F386-4B53-42F1-B957-DACCFDB63395}" type="pres">
      <dgm:prSet presAssocID="{7EC9D2EF-1FBF-48F0-A1F5-9792A40FDDDF}" presName="spaceBetweenRectangles" presStyleCnt="0"/>
      <dgm:spPr/>
    </dgm:pt>
    <dgm:pt modelId="{8A0E3129-9158-4EFF-BD7C-46CACF28692E}" type="pres">
      <dgm:prSet presAssocID="{AFDC50C5-5567-4904-B1A8-E5E72CB98967}" presName="parentLin" presStyleCnt="0"/>
      <dgm:spPr/>
    </dgm:pt>
    <dgm:pt modelId="{1006A855-9370-4A5B-A624-65081AB7F491}" type="pres">
      <dgm:prSet presAssocID="{AFDC50C5-5567-4904-B1A8-E5E72CB98967}" presName="parentLeftMargin" presStyleLbl="node1" presStyleIdx="1" presStyleCnt="3"/>
      <dgm:spPr/>
    </dgm:pt>
    <dgm:pt modelId="{7E18516B-D7D7-4A0B-98D1-6C483B204117}" type="pres">
      <dgm:prSet presAssocID="{AFDC50C5-5567-4904-B1A8-E5E72CB98967}" presName="parentText" presStyleLbl="node1" presStyleIdx="2" presStyleCnt="3">
        <dgm:presLayoutVars>
          <dgm:chMax val="0"/>
          <dgm:bulletEnabled val="1"/>
        </dgm:presLayoutVars>
      </dgm:prSet>
      <dgm:spPr/>
    </dgm:pt>
    <dgm:pt modelId="{BEFDAFFA-68D1-4BDD-A86E-115F594C9291}" type="pres">
      <dgm:prSet presAssocID="{AFDC50C5-5567-4904-B1A8-E5E72CB98967}" presName="negativeSpace" presStyleCnt="0"/>
      <dgm:spPr/>
    </dgm:pt>
    <dgm:pt modelId="{8872C5AB-3F33-4706-AEE8-F6E48CCB5EF1}" type="pres">
      <dgm:prSet presAssocID="{AFDC50C5-5567-4904-B1A8-E5E72CB98967}" presName="childText" presStyleLbl="conFgAcc1" presStyleIdx="2" presStyleCnt="3">
        <dgm:presLayoutVars>
          <dgm:bulletEnabled val="1"/>
        </dgm:presLayoutVars>
      </dgm:prSet>
      <dgm:spPr/>
    </dgm:pt>
  </dgm:ptLst>
  <dgm:cxnLst>
    <dgm:cxn modelId="{79E5FD00-B32C-4054-A110-3EDBC2D45EA3}" srcId="{AFDC50C5-5567-4904-B1A8-E5E72CB98967}" destId="{BF276AA8-8008-438F-BC96-93798617D0E2}" srcOrd="1" destOrd="0" parTransId="{7C5CC93E-0B09-4656-8044-33750E68B688}" sibTransId="{CBDD61A8-1062-492F-A093-4BEEE6436F00}"/>
    <dgm:cxn modelId="{2F208001-91AE-4751-B289-042535FB81AC}" srcId="{EF86D9BA-E8B0-4C0B-A535-F6A6A5C593E9}" destId="{E257ACDD-E6C5-4753-BE94-39B68498238F}" srcOrd="0" destOrd="0" parTransId="{BC6D8A7E-2A39-461A-80A4-B1EEACDA5D0E}" sibTransId="{153272D9-5D6A-4866-B000-48447A8006F2}"/>
    <dgm:cxn modelId="{5DAFA90A-FEB8-4016-A2AB-600C2932991C}" type="presOf" srcId="{AFDC50C5-5567-4904-B1A8-E5E72CB98967}" destId="{1006A855-9370-4A5B-A624-65081AB7F491}" srcOrd="0" destOrd="0" presId="urn:microsoft.com/office/officeart/2005/8/layout/list1"/>
    <dgm:cxn modelId="{B418530F-79F3-4A33-BB5A-FA521F5FDECD}" srcId="{B5AF9343-B79F-4BFD-9254-E094100D7302}" destId="{EF86D9BA-E8B0-4C0B-A535-F6A6A5C593E9}" srcOrd="0" destOrd="0" parTransId="{42813A71-270C-480F-B5EB-09ECDCB8118C}" sibTransId="{8631878E-4EA8-4DFA-965B-C13BB611DECF}"/>
    <dgm:cxn modelId="{A2868627-F00D-4BD7-A956-FB42A1E3A50A}" type="presOf" srcId="{E257ACDD-E6C5-4753-BE94-39B68498238F}" destId="{0303064E-43F1-4ECA-B70D-F8AF79B6C9D6}" srcOrd="0" destOrd="0" presId="urn:microsoft.com/office/officeart/2005/8/layout/list1"/>
    <dgm:cxn modelId="{7559DA2B-E402-4F02-99CD-B3B0F50D07C8}" type="presOf" srcId="{26D99E54-948C-4960-8EFD-0DD39BED00C1}" destId="{8872C5AB-3F33-4706-AEE8-F6E48CCB5EF1}" srcOrd="0" destOrd="0" presId="urn:microsoft.com/office/officeart/2005/8/layout/list1"/>
    <dgm:cxn modelId="{A490A22C-5677-46BC-9D7D-153F59D646BA}" srcId="{B5AF9343-B79F-4BFD-9254-E094100D7302}" destId="{AFDC50C5-5567-4904-B1A8-E5E72CB98967}" srcOrd="2" destOrd="0" parTransId="{97FE4CD5-7107-4061-BE2D-62E57C0EA3D3}" sibTransId="{03E19EE5-5EEA-42B2-B4AB-0BBB8AFE5886}"/>
    <dgm:cxn modelId="{DA227A2F-0B69-48AD-880D-17A518274480}" srcId="{AFDC50C5-5567-4904-B1A8-E5E72CB98967}" destId="{26D99E54-948C-4960-8EFD-0DD39BED00C1}" srcOrd="0" destOrd="0" parTransId="{7DC6C4DD-47CF-45B2-B8DF-3797C81FD5E1}" sibTransId="{9510AF75-0199-4780-93B3-57682D85E488}"/>
    <dgm:cxn modelId="{BEEBD03B-BFA8-4B9D-BBB5-5C5D0149183A}" type="presOf" srcId="{81B467C2-86CD-416A-A29B-28A7D39A5FA4}" destId="{EC0D545D-02C9-4004-A637-6237FF013153}" srcOrd="1" destOrd="0" presId="urn:microsoft.com/office/officeart/2005/8/layout/list1"/>
    <dgm:cxn modelId="{DC4ED73D-BF2A-4A0F-878B-5E3EA8312BA8}" srcId="{81B467C2-86CD-416A-A29B-28A7D39A5FA4}" destId="{AB2666E9-08DD-46DF-9598-961ED0E5B3D5}" srcOrd="1" destOrd="0" parTransId="{FD559EDF-B9C7-4157-8AB3-6631B3CF1A91}" sibTransId="{FA813FCB-17D3-4A45-BA36-F11001ABF82C}"/>
    <dgm:cxn modelId="{42BB3563-FB7A-4F23-ADAF-6750D2AF8998}" type="presOf" srcId="{BF276AA8-8008-438F-BC96-93798617D0E2}" destId="{8872C5AB-3F33-4706-AEE8-F6E48CCB5EF1}" srcOrd="0" destOrd="1" presId="urn:microsoft.com/office/officeart/2005/8/layout/list1"/>
    <dgm:cxn modelId="{FCE6FF6A-5415-416D-820F-0348C9DE7882}" type="presOf" srcId="{AB2666E9-08DD-46DF-9598-961ED0E5B3D5}" destId="{6A1C41CA-9397-470C-9168-5492D3740248}" srcOrd="0" destOrd="1" presId="urn:microsoft.com/office/officeart/2005/8/layout/list1"/>
    <dgm:cxn modelId="{F5777270-4A21-42F4-875D-9A160EE3EE13}" srcId="{B5AF9343-B79F-4BFD-9254-E094100D7302}" destId="{81B467C2-86CD-416A-A29B-28A7D39A5FA4}" srcOrd="1" destOrd="0" parTransId="{3B4E0A04-F777-419E-8F59-72BCCC6D8CE4}" sibTransId="{7EC9D2EF-1FBF-48F0-A1F5-9792A40FDDDF}"/>
    <dgm:cxn modelId="{911DE954-FB4B-4F45-847B-08BD42FBE7EE}" type="presOf" srcId="{81B467C2-86CD-416A-A29B-28A7D39A5FA4}" destId="{B64452B5-B76E-4F9B-99AE-D5595FCDBF57}" srcOrd="0" destOrd="0" presId="urn:microsoft.com/office/officeart/2005/8/layout/list1"/>
    <dgm:cxn modelId="{D183F488-B2AC-4DED-B6DE-A4BDCFA8E9CA}" type="presOf" srcId="{B5AF9343-B79F-4BFD-9254-E094100D7302}" destId="{53B70A6B-D55B-4971-B57D-AB2CE77981B3}" srcOrd="0" destOrd="0" presId="urn:microsoft.com/office/officeart/2005/8/layout/list1"/>
    <dgm:cxn modelId="{9A22528C-C07D-477A-BCC5-4FFF2784D6BF}" srcId="{EF86D9BA-E8B0-4C0B-A535-F6A6A5C593E9}" destId="{B4C20549-FDA8-459B-B598-06D9C4B7BA2E}" srcOrd="1" destOrd="0" parTransId="{0FFD9D09-2C47-4F5F-800E-C102F7CF137A}" sibTransId="{F32BF2F3-ED9D-464A-9FCD-5545FB36835E}"/>
    <dgm:cxn modelId="{FB8B2CAA-1C87-4849-A2DB-92BB137420A6}" srcId="{81B467C2-86CD-416A-A29B-28A7D39A5FA4}" destId="{717E10CA-599C-4855-A09F-5929D13C9C08}" srcOrd="0" destOrd="0" parTransId="{AD04491A-5D69-41FD-9295-458E06FC6884}" sibTransId="{8088F637-D283-4779-B0C4-12AA56139D04}"/>
    <dgm:cxn modelId="{C029D8AC-3738-49B9-8A22-EE311075EFA2}" type="presOf" srcId="{EF86D9BA-E8B0-4C0B-A535-F6A6A5C593E9}" destId="{F1616AF3-73B9-4B32-8681-22D702D88505}" srcOrd="1" destOrd="0" presId="urn:microsoft.com/office/officeart/2005/8/layout/list1"/>
    <dgm:cxn modelId="{E0B0B0CF-7C3A-4924-ACB8-5BF660037EB2}" type="presOf" srcId="{717E10CA-599C-4855-A09F-5929D13C9C08}" destId="{6A1C41CA-9397-470C-9168-5492D3740248}" srcOrd="0" destOrd="0" presId="urn:microsoft.com/office/officeart/2005/8/layout/list1"/>
    <dgm:cxn modelId="{CF9D3ED3-0F66-457F-9C35-22915D145F70}" type="presOf" srcId="{AFDC50C5-5567-4904-B1A8-E5E72CB98967}" destId="{7E18516B-D7D7-4A0B-98D1-6C483B204117}" srcOrd="1" destOrd="0" presId="urn:microsoft.com/office/officeart/2005/8/layout/list1"/>
    <dgm:cxn modelId="{885273D7-02C7-4517-98FC-CCCD557DAB6A}" type="presOf" srcId="{EF86D9BA-E8B0-4C0B-A535-F6A6A5C593E9}" destId="{FC6916E1-0009-485C-B83F-82D5B1F19588}" srcOrd="0" destOrd="0" presId="urn:microsoft.com/office/officeart/2005/8/layout/list1"/>
    <dgm:cxn modelId="{E16FB8D7-3663-43EA-BD0B-B11128D2F5E2}" type="presOf" srcId="{B4C20549-FDA8-459B-B598-06D9C4B7BA2E}" destId="{0303064E-43F1-4ECA-B70D-F8AF79B6C9D6}" srcOrd="0" destOrd="1" presId="urn:microsoft.com/office/officeart/2005/8/layout/list1"/>
    <dgm:cxn modelId="{6E62D838-971E-4A9E-900B-B1CF54DC0A36}" type="presParOf" srcId="{53B70A6B-D55B-4971-B57D-AB2CE77981B3}" destId="{C34B1D24-5455-4AEB-9409-A4B78E259C9D}" srcOrd="0" destOrd="0" presId="urn:microsoft.com/office/officeart/2005/8/layout/list1"/>
    <dgm:cxn modelId="{90713F8E-096C-4FF9-98D5-EFE767B56933}" type="presParOf" srcId="{C34B1D24-5455-4AEB-9409-A4B78E259C9D}" destId="{FC6916E1-0009-485C-B83F-82D5B1F19588}" srcOrd="0" destOrd="0" presId="urn:microsoft.com/office/officeart/2005/8/layout/list1"/>
    <dgm:cxn modelId="{D1486245-9815-4FBA-80C8-E828F06FAFFC}" type="presParOf" srcId="{C34B1D24-5455-4AEB-9409-A4B78E259C9D}" destId="{F1616AF3-73B9-4B32-8681-22D702D88505}" srcOrd="1" destOrd="0" presId="urn:microsoft.com/office/officeart/2005/8/layout/list1"/>
    <dgm:cxn modelId="{B6EA7F1C-B401-4295-8C91-1B3AE1FAD1E9}" type="presParOf" srcId="{53B70A6B-D55B-4971-B57D-AB2CE77981B3}" destId="{8DC9F2DF-BDC4-4DB9-89CA-DB02007897DD}" srcOrd="1" destOrd="0" presId="urn:microsoft.com/office/officeart/2005/8/layout/list1"/>
    <dgm:cxn modelId="{6FCBD5BA-C519-4627-963A-F48A293C1D3B}" type="presParOf" srcId="{53B70A6B-D55B-4971-B57D-AB2CE77981B3}" destId="{0303064E-43F1-4ECA-B70D-F8AF79B6C9D6}" srcOrd="2" destOrd="0" presId="urn:microsoft.com/office/officeart/2005/8/layout/list1"/>
    <dgm:cxn modelId="{6ADE5DDA-D2B2-44FC-BD24-3BAD36A9B2A1}" type="presParOf" srcId="{53B70A6B-D55B-4971-B57D-AB2CE77981B3}" destId="{3A5E3215-7E2C-4F05-9F3F-892A6CCB33EF}" srcOrd="3" destOrd="0" presId="urn:microsoft.com/office/officeart/2005/8/layout/list1"/>
    <dgm:cxn modelId="{8CE9C267-3D2E-4633-A398-470EDAD4C976}" type="presParOf" srcId="{53B70A6B-D55B-4971-B57D-AB2CE77981B3}" destId="{CBC4D022-1F89-428A-972F-2298436C2CFF}" srcOrd="4" destOrd="0" presId="urn:microsoft.com/office/officeart/2005/8/layout/list1"/>
    <dgm:cxn modelId="{FB58C736-13B8-4163-B7A2-DD99C121EEB1}" type="presParOf" srcId="{CBC4D022-1F89-428A-972F-2298436C2CFF}" destId="{B64452B5-B76E-4F9B-99AE-D5595FCDBF57}" srcOrd="0" destOrd="0" presId="urn:microsoft.com/office/officeart/2005/8/layout/list1"/>
    <dgm:cxn modelId="{F5C343FA-4AA5-422E-906F-B1CC15C862DE}" type="presParOf" srcId="{CBC4D022-1F89-428A-972F-2298436C2CFF}" destId="{EC0D545D-02C9-4004-A637-6237FF013153}" srcOrd="1" destOrd="0" presId="urn:microsoft.com/office/officeart/2005/8/layout/list1"/>
    <dgm:cxn modelId="{B33E97B8-558A-4AA4-A997-43048FFDC91A}" type="presParOf" srcId="{53B70A6B-D55B-4971-B57D-AB2CE77981B3}" destId="{4DEEA7F8-D9A5-4EBC-B915-4949D1031960}" srcOrd="5" destOrd="0" presId="urn:microsoft.com/office/officeart/2005/8/layout/list1"/>
    <dgm:cxn modelId="{6079CB84-D3F8-4A15-9CB2-6FEF0FEE6601}" type="presParOf" srcId="{53B70A6B-D55B-4971-B57D-AB2CE77981B3}" destId="{6A1C41CA-9397-470C-9168-5492D3740248}" srcOrd="6" destOrd="0" presId="urn:microsoft.com/office/officeart/2005/8/layout/list1"/>
    <dgm:cxn modelId="{A0DF6B5D-CA0A-4F4D-8782-0DC206814C88}" type="presParOf" srcId="{53B70A6B-D55B-4971-B57D-AB2CE77981B3}" destId="{1EC9F386-4B53-42F1-B957-DACCFDB63395}" srcOrd="7" destOrd="0" presId="urn:microsoft.com/office/officeart/2005/8/layout/list1"/>
    <dgm:cxn modelId="{AFD3E21B-9E3F-409D-8C06-8ADAE8ED3C4D}" type="presParOf" srcId="{53B70A6B-D55B-4971-B57D-AB2CE77981B3}" destId="{8A0E3129-9158-4EFF-BD7C-46CACF28692E}" srcOrd="8" destOrd="0" presId="urn:microsoft.com/office/officeart/2005/8/layout/list1"/>
    <dgm:cxn modelId="{E9A597EE-CD93-4594-AA4E-1D6E6F86304C}" type="presParOf" srcId="{8A0E3129-9158-4EFF-BD7C-46CACF28692E}" destId="{1006A855-9370-4A5B-A624-65081AB7F491}" srcOrd="0" destOrd="0" presId="urn:microsoft.com/office/officeart/2005/8/layout/list1"/>
    <dgm:cxn modelId="{F26DDD17-6EA9-4206-8015-B744592DDF00}" type="presParOf" srcId="{8A0E3129-9158-4EFF-BD7C-46CACF28692E}" destId="{7E18516B-D7D7-4A0B-98D1-6C483B204117}" srcOrd="1" destOrd="0" presId="urn:microsoft.com/office/officeart/2005/8/layout/list1"/>
    <dgm:cxn modelId="{CE05E57D-7E12-41FF-A86F-09D9AFCBD269}" type="presParOf" srcId="{53B70A6B-D55B-4971-B57D-AB2CE77981B3}" destId="{BEFDAFFA-68D1-4BDD-A86E-115F594C9291}" srcOrd="9" destOrd="0" presId="urn:microsoft.com/office/officeart/2005/8/layout/list1"/>
    <dgm:cxn modelId="{9B22E3C6-D921-41B1-8A82-C25CCC6B8F48}" type="presParOf" srcId="{53B70A6B-D55B-4971-B57D-AB2CE77981B3}" destId="{8872C5AB-3F33-4706-AEE8-F6E48CCB5EF1}"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FBC79F-FC94-41FE-A69D-670BC77CF41D}" type="doc">
      <dgm:prSet loTypeId="urn:microsoft.com/office/officeart/2005/8/layout/vList2" loCatId="list" qsTypeId="urn:microsoft.com/office/officeart/2005/8/quickstyle/simple5" qsCatId="simple" csTypeId="urn:microsoft.com/office/officeart/2005/8/colors/colorful5" csCatId="colorful"/>
      <dgm:spPr/>
      <dgm:t>
        <a:bodyPr/>
        <a:lstStyle/>
        <a:p>
          <a:endParaRPr lang="en-US"/>
        </a:p>
      </dgm:t>
    </dgm:pt>
    <dgm:pt modelId="{6F7FFA03-AAEC-4E57-8E99-FA0CE73AFA57}">
      <dgm:prSet/>
      <dgm:spPr/>
      <dgm:t>
        <a:bodyPr/>
        <a:lstStyle/>
        <a:p>
          <a:r>
            <a:rPr lang="en-GB" b="1"/>
            <a:t>Planning Definition</a:t>
          </a:r>
          <a:endParaRPr lang="en-US"/>
        </a:p>
      </dgm:t>
    </dgm:pt>
    <dgm:pt modelId="{55769D31-E53E-4843-8B21-6DCECF38FA6C}" type="parTrans" cxnId="{EDBE1C48-F5B4-4C71-93DA-15009874BBCD}">
      <dgm:prSet/>
      <dgm:spPr/>
      <dgm:t>
        <a:bodyPr/>
        <a:lstStyle/>
        <a:p>
          <a:endParaRPr lang="en-US"/>
        </a:p>
      </dgm:t>
    </dgm:pt>
    <dgm:pt modelId="{7AF15A37-44F0-4842-9F5F-9DF2E5DA9905}" type="sibTrans" cxnId="{EDBE1C48-F5B4-4C71-93DA-15009874BBCD}">
      <dgm:prSet/>
      <dgm:spPr/>
      <dgm:t>
        <a:bodyPr/>
        <a:lstStyle/>
        <a:p>
          <a:endParaRPr lang="en-US"/>
        </a:p>
      </dgm:t>
    </dgm:pt>
    <dgm:pt modelId="{5B97B97C-F5F1-437B-B87B-F8546777CAB3}">
      <dgm:prSet/>
      <dgm:spPr/>
      <dgm:t>
        <a:bodyPr/>
        <a:lstStyle/>
        <a:p>
          <a:r>
            <a:rPr lang="en-GB"/>
            <a:t>Planning involves establishing a goal or objective and identifying the specific steps that need to be taken in order to reach it (Fayol, 1916), which is known as planning.</a:t>
          </a:r>
          <a:endParaRPr lang="en-US"/>
        </a:p>
      </dgm:t>
    </dgm:pt>
    <dgm:pt modelId="{2A0B7E13-DE0D-4A2B-B39A-B69EEB3162AB}" type="parTrans" cxnId="{49E1F27E-E83A-43A4-B115-2981EE9CDC13}">
      <dgm:prSet/>
      <dgm:spPr/>
      <dgm:t>
        <a:bodyPr/>
        <a:lstStyle/>
        <a:p>
          <a:endParaRPr lang="en-US"/>
        </a:p>
      </dgm:t>
    </dgm:pt>
    <dgm:pt modelId="{F8C48247-F089-45D0-B1AF-956E783F2C29}" type="sibTrans" cxnId="{49E1F27E-E83A-43A4-B115-2981EE9CDC13}">
      <dgm:prSet/>
      <dgm:spPr/>
      <dgm:t>
        <a:bodyPr/>
        <a:lstStyle/>
        <a:p>
          <a:endParaRPr lang="en-US"/>
        </a:p>
      </dgm:t>
    </dgm:pt>
    <dgm:pt modelId="{5190596F-A0FE-44E3-A0FA-0E43B38B5248}">
      <dgm:prSet/>
      <dgm:spPr/>
      <dgm:t>
        <a:bodyPr/>
        <a:lstStyle/>
        <a:p>
          <a:r>
            <a:rPr lang="en-GB"/>
            <a:t>Planning also helps provide direction for an organization; this is achieved through creating a task list, timeline and desired outcome (Robbins &amp; Coulter, 2021).</a:t>
          </a:r>
          <a:endParaRPr lang="en-US"/>
        </a:p>
      </dgm:t>
    </dgm:pt>
    <dgm:pt modelId="{436F6CE4-FFEC-4924-B6F8-BCA97AA69423}" type="parTrans" cxnId="{A3E7639E-3D23-474B-985A-58D3DB0878C9}">
      <dgm:prSet/>
      <dgm:spPr/>
      <dgm:t>
        <a:bodyPr/>
        <a:lstStyle/>
        <a:p>
          <a:endParaRPr lang="en-US"/>
        </a:p>
      </dgm:t>
    </dgm:pt>
    <dgm:pt modelId="{AD1DF200-3FD6-4410-B380-D1250F3E57B1}" type="sibTrans" cxnId="{A3E7639E-3D23-474B-985A-58D3DB0878C9}">
      <dgm:prSet/>
      <dgm:spPr/>
      <dgm:t>
        <a:bodyPr/>
        <a:lstStyle/>
        <a:p>
          <a:endParaRPr lang="en-US"/>
        </a:p>
      </dgm:t>
    </dgm:pt>
    <dgm:pt modelId="{0C7AFF59-3036-4B3B-85F3-2E66A69D7A39}">
      <dgm:prSet/>
      <dgm:spPr/>
      <dgm:t>
        <a:bodyPr/>
        <a:lstStyle/>
        <a:p>
          <a:r>
            <a:rPr lang="en-GB" b="1"/>
            <a:t>Activities Involved With Planning</a:t>
          </a:r>
          <a:endParaRPr lang="en-US"/>
        </a:p>
      </dgm:t>
    </dgm:pt>
    <dgm:pt modelId="{C47E8940-C2B2-4015-AABE-D7230348B00C}" type="parTrans" cxnId="{9D8BBBD6-E46C-4001-BFA5-271883956762}">
      <dgm:prSet/>
      <dgm:spPr/>
      <dgm:t>
        <a:bodyPr/>
        <a:lstStyle/>
        <a:p>
          <a:endParaRPr lang="en-US"/>
        </a:p>
      </dgm:t>
    </dgm:pt>
    <dgm:pt modelId="{5CB0B3B4-B4F6-40D0-856E-960BAECFD5E4}" type="sibTrans" cxnId="{9D8BBBD6-E46C-4001-BFA5-271883956762}">
      <dgm:prSet/>
      <dgm:spPr/>
      <dgm:t>
        <a:bodyPr/>
        <a:lstStyle/>
        <a:p>
          <a:endParaRPr lang="en-US"/>
        </a:p>
      </dgm:t>
    </dgm:pt>
    <dgm:pt modelId="{2D713300-B309-490B-A145-2944D4FB95B2}">
      <dgm:prSet/>
      <dgm:spPr/>
      <dgm:t>
        <a:bodyPr/>
        <a:lstStyle/>
        <a:p>
          <a:r>
            <a:rPr lang="en-GB"/>
            <a:t>Planners must evaluate their company's goals, predict future business conditions and assess different alternatives to help find the best solution (Griffin, 2022).</a:t>
          </a:r>
          <a:endParaRPr lang="en-US"/>
        </a:p>
      </dgm:t>
    </dgm:pt>
    <dgm:pt modelId="{9958FFBA-80A8-4032-A1E5-0966BECA1E10}" type="parTrans" cxnId="{1495F378-6913-4662-B78A-3DC0DB1686A0}">
      <dgm:prSet/>
      <dgm:spPr/>
      <dgm:t>
        <a:bodyPr/>
        <a:lstStyle/>
        <a:p>
          <a:endParaRPr lang="en-US"/>
        </a:p>
      </dgm:t>
    </dgm:pt>
    <dgm:pt modelId="{F9CA152B-6768-4318-A42E-EE00CC4F6431}" type="sibTrans" cxnId="{1495F378-6913-4662-B78A-3DC0DB1686A0}">
      <dgm:prSet/>
      <dgm:spPr/>
      <dgm:t>
        <a:bodyPr/>
        <a:lstStyle/>
        <a:p>
          <a:endParaRPr lang="en-US"/>
        </a:p>
      </dgm:t>
    </dgm:pt>
    <dgm:pt modelId="{0F5AAAA9-2364-4026-A19B-916F4BF54638}">
      <dgm:prSet/>
      <dgm:spPr/>
      <dgm:t>
        <a:bodyPr/>
        <a:lstStyle/>
        <a:p>
          <a:r>
            <a:rPr lang="en-GB"/>
            <a:t>The above activities include budgeting, allocating resources and conducting an environmental scan (Wren &amp; Bedeian, 2020).</a:t>
          </a:r>
          <a:endParaRPr lang="en-US"/>
        </a:p>
      </dgm:t>
    </dgm:pt>
    <dgm:pt modelId="{07DC52D0-F024-4A88-A6B2-F1CF92AF8EC0}" type="parTrans" cxnId="{8111398A-C6D2-4472-A583-0AD9D8A0829B}">
      <dgm:prSet/>
      <dgm:spPr/>
      <dgm:t>
        <a:bodyPr/>
        <a:lstStyle/>
        <a:p>
          <a:endParaRPr lang="en-US"/>
        </a:p>
      </dgm:t>
    </dgm:pt>
    <dgm:pt modelId="{D29637AE-79FE-4558-AB8F-3CFF6098084A}" type="sibTrans" cxnId="{8111398A-C6D2-4472-A583-0AD9D8A0829B}">
      <dgm:prSet/>
      <dgm:spPr/>
      <dgm:t>
        <a:bodyPr/>
        <a:lstStyle/>
        <a:p>
          <a:endParaRPr lang="en-US"/>
        </a:p>
      </dgm:t>
    </dgm:pt>
    <dgm:pt modelId="{5AB422E4-4D54-42C2-87E7-5F39499BCAD4}">
      <dgm:prSet/>
      <dgm:spPr/>
      <dgm:t>
        <a:bodyPr/>
        <a:lstStyle/>
        <a:p>
          <a:r>
            <a:rPr lang="en-GB"/>
            <a:t>I</a:t>
          </a:r>
          <a:r>
            <a:rPr lang="en-GB" b="1"/>
            <a:t>mportance Of Planning To An Organization</a:t>
          </a:r>
          <a:endParaRPr lang="en-US"/>
        </a:p>
      </dgm:t>
    </dgm:pt>
    <dgm:pt modelId="{8CCCDF92-834B-4DC7-AC46-D35D2E7331D5}" type="parTrans" cxnId="{198F244F-12E0-4937-95BD-7BC0F67BE66B}">
      <dgm:prSet/>
      <dgm:spPr/>
      <dgm:t>
        <a:bodyPr/>
        <a:lstStyle/>
        <a:p>
          <a:endParaRPr lang="en-US"/>
        </a:p>
      </dgm:t>
    </dgm:pt>
    <dgm:pt modelId="{96567A71-30D0-4325-BF14-4EF1AE951505}" type="sibTrans" cxnId="{198F244F-12E0-4937-95BD-7BC0F67BE66B}">
      <dgm:prSet/>
      <dgm:spPr/>
      <dgm:t>
        <a:bodyPr/>
        <a:lstStyle/>
        <a:p>
          <a:endParaRPr lang="en-US"/>
        </a:p>
      </dgm:t>
    </dgm:pt>
    <dgm:pt modelId="{96553DCA-B7AF-4FCE-B3A7-08F709CDF3D1}">
      <dgm:prSet/>
      <dgm:spPr/>
      <dgm:t>
        <a:bodyPr/>
        <a:lstStyle/>
        <a:p>
          <a:r>
            <a:rPr lang="en-GB"/>
            <a:t>Planning can help organizations reduce uncertainty and allow them to prepare for potential risks and opportunities (Johnson et al., 2023).</a:t>
          </a:r>
          <a:endParaRPr lang="en-US"/>
        </a:p>
      </dgm:t>
    </dgm:pt>
    <dgm:pt modelId="{2C595D47-9F56-4EB8-8435-4B6457248B95}" type="parTrans" cxnId="{6C641957-DA33-47FB-BAE6-7541BC17DA84}">
      <dgm:prSet/>
      <dgm:spPr/>
      <dgm:t>
        <a:bodyPr/>
        <a:lstStyle/>
        <a:p>
          <a:endParaRPr lang="en-US"/>
        </a:p>
      </dgm:t>
    </dgm:pt>
    <dgm:pt modelId="{79522E8F-612B-47B5-8C73-A983B24731B6}" type="sibTrans" cxnId="{6C641957-DA33-47FB-BAE6-7541BC17DA84}">
      <dgm:prSet/>
      <dgm:spPr/>
      <dgm:t>
        <a:bodyPr/>
        <a:lstStyle/>
        <a:p>
          <a:endParaRPr lang="en-US"/>
        </a:p>
      </dgm:t>
    </dgm:pt>
    <dgm:pt modelId="{4851050C-B4CB-4885-991E-918CA864EACF}">
      <dgm:prSet/>
      <dgm:spPr/>
      <dgm:t>
        <a:bodyPr/>
        <a:lstStyle/>
        <a:p>
          <a:r>
            <a:rPr lang="en-GB"/>
            <a:t>Planning also allows organizational activities to be aligned so that they support good decision making (Robbins &amp; Coulter, 2021).</a:t>
          </a:r>
          <a:endParaRPr lang="en-US"/>
        </a:p>
      </dgm:t>
    </dgm:pt>
    <dgm:pt modelId="{1D4C8056-9F77-4E31-B55B-CCA2577BDB3C}" type="parTrans" cxnId="{3A4A07BC-E17A-466D-9088-92DC9DA3E958}">
      <dgm:prSet/>
      <dgm:spPr/>
      <dgm:t>
        <a:bodyPr/>
        <a:lstStyle/>
        <a:p>
          <a:endParaRPr lang="en-US"/>
        </a:p>
      </dgm:t>
    </dgm:pt>
    <dgm:pt modelId="{1F26F9C5-109C-474D-BA1A-2124F52796A4}" type="sibTrans" cxnId="{3A4A07BC-E17A-466D-9088-92DC9DA3E958}">
      <dgm:prSet/>
      <dgm:spPr/>
      <dgm:t>
        <a:bodyPr/>
        <a:lstStyle/>
        <a:p>
          <a:endParaRPr lang="en-US"/>
        </a:p>
      </dgm:t>
    </dgm:pt>
    <dgm:pt modelId="{E8D50FB3-1A3C-47BD-982A-6EBFB19DC375}">
      <dgm:prSet/>
      <dgm:spPr/>
      <dgm:t>
        <a:bodyPr/>
        <a:lstStyle/>
        <a:p>
          <a:r>
            <a:rPr lang="en-GB" b="1"/>
            <a:t>Examples of How Tesco Managers Plan</a:t>
          </a:r>
          <a:endParaRPr lang="en-US"/>
        </a:p>
      </dgm:t>
    </dgm:pt>
    <dgm:pt modelId="{FD7F486E-6C38-4CDF-8961-824E5A30FCB5}" type="parTrans" cxnId="{C9907C2F-861D-4158-B043-37AB73ECD794}">
      <dgm:prSet/>
      <dgm:spPr/>
      <dgm:t>
        <a:bodyPr/>
        <a:lstStyle/>
        <a:p>
          <a:endParaRPr lang="en-US"/>
        </a:p>
      </dgm:t>
    </dgm:pt>
    <dgm:pt modelId="{F65BFD59-A15B-444D-8425-5B150A2EE0EA}" type="sibTrans" cxnId="{C9907C2F-861D-4158-B043-37AB73ECD794}">
      <dgm:prSet/>
      <dgm:spPr/>
      <dgm:t>
        <a:bodyPr/>
        <a:lstStyle/>
        <a:p>
          <a:endParaRPr lang="en-US"/>
        </a:p>
      </dgm:t>
    </dgm:pt>
    <dgm:pt modelId="{A9CB3E27-E16D-4AAE-B7FB-45BDA85824DA}">
      <dgm:prSet/>
      <dgm:spPr/>
      <dgm:t>
        <a:bodyPr/>
        <a:lstStyle/>
        <a:p>
          <a:r>
            <a:rPr lang="en-GB"/>
            <a:t>Tesco managers will forecast how much product customers will want to buy, then use those forecasts to determine what sales to aim for each week. Then the manager will use all of that information to develop a week-by-week operating plan (Tesco Annual Report, 2024).</a:t>
          </a:r>
          <a:endParaRPr lang="en-US"/>
        </a:p>
      </dgm:t>
    </dgm:pt>
    <dgm:pt modelId="{326D1D5E-B8CF-43B3-A30A-9F640298E665}" type="parTrans" cxnId="{B23C5A34-9BD7-4C26-9DA6-D96FC133EF4B}">
      <dgm:prSet/>
      <dgm:spPr/>
      <dgm:t>
        <a:bodyPr/>
        <a:lstStyle/>
        <a:p>
          <a:endParaRPr lang="en-US"/>
        </a:p>
      </dgm:t>
    </dgm:pt>
    <dgm:pt modelId="{796CC9C5-B167-4DA9-A41F-1E9114258D0D}" type="sibTrans" cxnId="{B23C5A34-9BD7-4C26-9DA6-D96FC133EF4B}">
      <dgm:prSet/>
      <dgm:spPr/>
      <dgm:t>
        <a:bodyPr/>
        <a:lstStyle/>
        <a:p>
          <a:endParaRPr lang="en-US"/>
        </a:p>
      </dgm:t>
    </dgm:pt>
    <dgm:pt modelId="{3B098350-59FB-4672-BBF2-D7A4831A0A6E}">
      <dgm:prSet/>
      <dgm:spPr/>
      <dgm:t>
        <a:bodyPr/>
        <a:lstStyle/>
        <a:p>
          <a:r>
            <a:rPr lang="en-GB"/>
            <a:t>Additionally, Tesco managers will base their decisions about how many employees to hire, when to run promotions and how often to restock products based on the patterns of shopping behavior from their customers (Wood et al., 2023).</a:t>
          </a:r>
          <a:endParaRPr lang="en-US"/>
        </a:p>
      </dgm:t>
    </dgm:pt>
    <dgm:pt modelId="{1EFD0BEF-7A7A-4534-8EC9-F9D725EDCF8F}" type="parTrans" cxnId="{87EA8618-CC8C-4244-B757-C8A3A835389A}">
      <dgm:prSet/>
      <dgm:spPr/>
      <dgm:t>
        <a:bodyPr/>
        <a:lstStyle/>
        <a:p>
          <a:endParaRPr lang="en-US"/>
        </a:p>
      </dgm:t>
    </dgm:pt>
    <dgm:pt modelId="{52339DD6-CAC5-4AA2-BF5F-E149F5E515A9}" type="sibTrans" cxnId="{87EA8618-CC8C-4244-B757-C8A3A835389A}">
      <dgm:prSet/>
      <dgm:spPr/>
      <dgm:t>
        <a:bodyPr/>
        <a:lstStyle/>
        <a:p>
          <a:endParaRPr lang="en-US"/>
        </a:p>
      </dgm:t>
    </dgm:pt>
    <dgm:pt modelId="{07D62352-3A0C-4FA0-8E74-75F0DD24636B}">
      <dgm:prSet/>
      <dgm:spPr/>
      <dgm:t>
        <a:bodyPr/>
        <a:lstStyle/>
        <a:p>
          <a:r>
            <a:rPr lang="en-GB" b="1"/>
            <a:t>Example of Real World Uses of Planning</a:t>
          </a:r>
          <a:endParaRPr lang="en-US"/>
        </a:p>
      </dgm:t>
    </dgm:pt>
    <dgm:pt modelId="{2F9B15C0-48DB-42F2-B362-00293ED3BC4F}" type="parTrans" cxnId="{9955B6FD-C787-4F65-8F63-96772DB2ABC5}">
      <dgm:prSet/>
      <dgm:spPr/>
      <dgm:t>
        <a:bodyPr/>
        <a:lstStyle/>
        <a:p>
          <a:endParaRPr lang="en-US"/>
        </a:p>
      </dgm:t>
    </dgm:pt>
    <dgm:pt modelId="{EFCC7D47-6418-4D89-81E8-0F6F2029C8CC}" type="sibTrans" cxnId="{9955B6FD-C787-4F65-8F63-96772DB2ABC5}">
      <dgm:prSet/>
      <dgm:spPr/>
      <dgm:t>
        <a:bodyPr/>
        <a:lstStyle/>
        <a:p>
          <a:endParaRPr lang="en-US"/>
        </a:p>
      </dgm:t>
    </dgm:pt>
    <dgm:pt modelId="{10190427-359F-4FBF-8BCA-AB82F7BE5A9C}">
      <dgm:prSet/>
      <dgm:spPr/>
      <dgm:t>
        <a:bodyPr/>
        <a:lstStyle/>
        <a:p>
          <a:r>
            <a:rPr lang="en-GB"/>
            <a:t>Using data analysis, Tesco will plan out how much of a certain item to have in stock at any given time so that the company does not experience stockout issues, especially during holiday seasons or other times when people tend to do more grocery shopping (Tesco PLC, 2024).</a:t>
          </a:r>
          <a:endParaRPr lang="en-US"/>
        </a:p>
      </dgm:t>
    </dgm:pt>
    <dgm:pt modelId="{F97126F6-27FF-4C70-9575-0ABE9A4291D1}" type="parTrans" cxnId="{5DA5F193-CECC-4E94-B698-75701B4FAEFC}">
      <dgm:prSet/>
      <dgm:spPr/>
      <dgm:t>
        <a:bodyPr/>
        <a:lstStyle/>
        <a:p>
          <a:endParaRPr lang="en-US"/>
        </a:p>
      </dgm:t>
    </dgm:pt>
    <dgm:pt modelId="{7CB33247-CA31-4974-8B82-F0CE6CA4BE24}" type="sibTrans" cxnId="{5DA5F193-CECC-4E94-B698-75701B4FAEFC}">
      <dgm:prSet/>
      <dgm:spPr/>
      <dgm:t>
        <a:bodyPr/>
        <a:lstStyle/>
        <a:p>
          <a:endParaRPr lang="en-US"/>
        </a:p>
      </dgm:t>
    </dgm:pt>
    <dgm:pt modelId="{967C61A0-4AFC-43E5-A503-B42134E401A8}">
      <dgm:prSet/>
      <dgm:spPr/>
      <dgm:t>
        <a:bodyPr/>
        <a:lstStyle/>
        <a:p>
          <a:r>
            <a:rPr lang="en-GB"/>
            <a:t>Store managers at Tesco will create a weekly schedule to ensure that there are enough employees working at any given time to meet the needs of the store (Johnson et al., 2023).</a:t>
          </a:r>
          <a:endParaRPr lang="en-US"/>
        </a:p>
      </dgm:t>
    </dgm:pt>
    <dgm:pt modelId="{F84C9D92-EB95-47F7-9EDF-FB7AF5D5315B}" type="parTrans" cxnId="{DB23FF8D-0B38-4108-B760-F5D077B21F95}">
      <dgm:prSet/>
      <dgm:spPr/>
      <dgm:t>
        <a:bodyPr/>
        <a:lstStyle/>
        <a:p>
          <a:endParaRPr lang="en-US"/>
        </a:p>
      </dgm:t>
    </dgm:pt>
    <dgm:pt modelId="{B70847FF-6773-4D31-A05C-F6A565E9B4E4}" type="sibTrans" cxnId="{DB23FF8D-0B38-4108-B760-F5D077B21F95}">
      <dgm:prSet/>
      <dgm:spPr/>
      <dgm:t>
        <a:bodyPr/>
        <a:lstStyle/>
        <a:p>
          <a:endParaRPr lang="en-US"/>
        </a:p>
      </dgm:t>
    </dgm:pt>
    <dgm:pt modelId="{369B247E-D5A9-4995-BF5A-B79A58C58DDA}">
      <dgm:prSet/>
      <dgm:spPr/>
      <dgm:t>
        <a:bodyPr/>
        <a:lstStyle/>
        <a:p>
          <a:r>
            <a:rPr lang="en-GB" b="1"/>
            <a:t>How Planning Supports Tesco’s Mission and Objectives</a:t>
          </a:r>
          <a:endParaRPr lang="en-US"/>
        </a:p>
      </dgm:t>
    </dgm:pt>
    <dgm:pt modelId="{381352B4-932F-478D-8F4E-6BE4FADDE6DA}" type="parTrans" cxnId="{D874DC02-3550-4AA6-A8FF-7AF087AC03BF}">
      <dgm:prSet/>
      <dgm:spPr/>
      <dgm:t>
        <a:bodyPr/>
        <a:lstStyle/>
        <a:p>
          <a:endParaRPr lang="en-US"/>
        </a:p>
      </dgm:t>
    </dgm:pt>
    <dgm:pt modelId="{670ECE36-B48E-44D4-AA52-59DF0ABFEB65}" type="sibTrans" cxnId="{D874DC02-3550-4AA6-A8FF-7AF087AC03BF}">
      <dgm:prSet/>
      <dgm:spPr/>
      <dgm:t>
        <a:bodyPr/>
        <a:lstStyle/>
        <a:p>
          <a:endParaRPr lang="en-US"/>
        </a:p>
      </dgm:t>
    </dgm:pt>
    <dgm:pt modelId="{3ECB5D44-06DF-460B-A90E-446EB1C533F1}">
      <dgm:prSet/>
      <dgm:spPr/>
      <dgm:t>
        <a:bodyPr/>
        <a:lstStyle/>
        <a:p>
          <a:r>
            <a:rPr lang="en-GB"/>
            <a:t>Tesco has stated that one of the primary ways in which the company achieves consistency in the way that it delivers customer service is through efficient use of resources (Tesco PLC, 2024).</a:t>
          </a:r>
          <a:endParaRPr lang="en-US"/>
        </a:p>
      </dgm:t>
    </dgm:pt>
    <dgm:pt modelId="{41B45A42-6C42-44FC-9342-1A3356BFF890}" type="parTrans" cxnId="{D0C0D5A0-B0C9-414E-8E9B-8C25CA41F94B}">
      <dgm:prSet/>
      <dgm:spPr/>
      <dgm:t>
        <a:bodyPr/>
        <a:lstStyle/>
        <a:p>
          <a:endParaRPr lang="en-US"/>
        </a:p>
      </dgm:t>
    </dgm:pt>
    <dgm:pt modelId="{4E3843F7-CAF2-417F-A59B-90C447C0120E}" type="sibTrans" cxnId="{D0C0D5A0-B0C9-414E-8E9B-8C25CA41F94B}">
      <dgm:prSet/>
      <dgm:spPr/>
      <dgm:t>
        <a:bodyPr/>
        <a:lstStyle/>
        <a:p>
          <a:endParaRPr lang="en-US"/>
        </a:p>
      </dgm:t>
    </dgm:pt>
    <dgm:pt modelId="{E9572DE4-D9C9-49F3-A097-EAC854B6C111}">
      <dgm:prSet/>
      <dgm:spPr/>
      <dgm:t>
        <a:bodyPr/>
        <a:lstStyle/>
        <a:p>
          <a:r>
            <a:rPr lang="en-GB"/>
            <a:t>Through planning, Tesco is able to maintain its competitive advantage while controlling costs; both of these goals are important to the company achieving its overall mission of “serving shoppers better” (Wood et al., 2023).</a:t>
          </a:r>
          <a:endParaRPr lang="en-US"/>
        </a:p>
      </dgm:t>
    </dgm:pt>
    <dgm:pt modelId="{BC7D492C-8DD9-46E0-98E0-27ADFE664C36}" type="parTrans" cxnId="{3E80AB0A-F44B-4C79-A1D1-C4E23F505037}">
      <dgm:prSet/>
      <dgm:spPr/>
      <dgm:t>
        <a:bodyPr/>
        <a:lstStyle/>
        <a:p>
          <a:endParaRPr lang="en-US"/>
        </a:p>
      </dgm:t>
    </dgm:pt>
    <dgm:pt modelId="{F1FABE32-9B42-4889-B279-4BBA50D290B8}" type="sibTrans" cxnId="{3E80AB0A-F44B-4C79-A1D1-C4E23F505037}">
      <dgm:prSet/>
      <dgm:spPr/>
      <dgm:t>
        <a:bodyPr/>
        <a:lstStyle/>
        <a:p>
          <a:endParaRPr lang="en-US"/>
        </a:p>
      </dgm:t>
    </dgm:pt>
    <dgm:pt modelId="{8326E820-0D91-4440-BC99-6FFDAA170C9C}" type="pres">
      <dgm:prSet presAssocID="{ABFBC79F-FC94-41FE-A69D-670BC77CF41D}" presName="linear" presStyleCnt="0">
        <dgm:presLayoutVars>
          <dgm:animLvl val="lvl"/>
          <dgm:resizeHandles val="exact"/>
        </dgm:presLayoutVars>
      </dgm:prSet>
      <dgm:spPr/>
    </dgm:pt>
    <dgm:pt modelId="{09A9652E-5F74-4CB5-9CD2-E068841A59AB}" type="pres">
      <dgm:prSet presAssocID="{6F7FFA03-AAEC-4E57-8E99-FA0CE73AFA57}" presName="parentText" presStyleLbl="node1" presStyleIdx="0" presStyleCnt="6">
        <dgm:presLayoutVars>
          <dgm:chMax val="0"/>
          <dgm:bulletEnabled val="1"/>
        </dgm:presLayoutVars>
      </dgm:prSet>
      <dgm:spPr/>
    </dgm:pt>
    <dgm:pt modelId="{0CB8BCCA-9CD7-4EC5-869E-4C656F9FB7FA}" type="pres">
      <dgm:prSet presAssocID="{6F7FFA03-AAEC-4E57-8E99-FA0CE73AFA57}" presName="childText" presStyleLbl="revTx" presStyleIdx="0" presStyleCnt="6">
        <dgm:presLayoutVars>
          <dgm:bulletEnabled val="1"/>
        </dgm:presLayoutVars>
      </dgm:prSet>
      <dgm:spPr/>
    </dgm:pt>
    <dgm:pt modelId="{26B26FD3-4684-463C-A5E9-B32FCEA3B11E}" type="pres">
      <dgm:prSet presAssocID="{0C7AFF59-3036-4B3B-85F3-2E66A69D7A39}" presName="parentText" presStyleLbl="node1" presStyleIdx="1" presStyleCnt="6">
        <dgm:presLayoutVars>
          <dgm:chMax val="0"/>
          <dgm:bulletEnabled val="1"/>
        </dgm:presLayoutVars>
      </dgm:prSet>
      <dgm:spPr/>
    </dgm:pt>
    <dgm:pt modelId="{FAC655F6-EEB8-41C5-AE2E-F7B8AEA8F7E3}" type="pres">
      <dgm:prSet presAssocID="{0C7AFF59-3036-4B3B-85F3-2E66A69D7A39}" presName="childText" presStyleLbl="revTx" presStyleIdx="1" presStyleCnt="6">
        <dgm:presLayoutVars>
          <dgm:bulletEnabled val="1"/>
        </dgm:presLayoutVars>
      </dgm:prSet>
      <dgm:spPr/>
    </dgm:pt>
    <dgm:pt modelId="{0050CFBD-5D7F-4A27-818B-7C919CAF85AE}" type="pres">
      <dgm:prSet presAssocID="{5AB422E4-4D54-42C2-87E7-5F39499BCAD4}" presName="parentText" presStyleLbl="node1" presStyleIdx="2" presStyleCnt="6">
        <dgm:presLayoutVars>
          <dgm:chMax val="0"/>
          <dgm:bulletEnabled val="1"/>
        </dgm:presLayoutVars>
      </dgm:prSet>
      <dgm:spPr/>
    </dgm:pt>
    <dgm:pt modelId="{90BE27B8-F08F-4B47-8ED8-61D2A02166BE}" type="pres">
      <dgm:prSet presAssocID="{5AB422E4-4D54-42C2-87E7-5F39499BCAD4}" presName="childText" presStyleLbl="revTx" presStyleIdx="2" presStyleCnt="6">
        <dgm:presLayoutVars>
          <dgm:bulletEnabled val="1"/>
        </dgm:presLayoutVars>
      </dgm:prSet>
      <dgm:spPr/>
    </dgm:pt>
    <dgm:pt modelId="{0368AFB7-10B1-4800-9C70-733EB97D62EB}" type="pres">
      <dgm:prSet presAssocID="{E8D50FB3-1A3C-47BD-982A-6EBFB19DC375}" presName="parentText" presStyleLbl="node1" presStyleIdx="3" presStyleCnt="6">
        <dgm:presLayoutVars>
          <dgm:chMax val="0"/>
          <dgm:bulletEnabled val="1"/>
        </dgm:presLayoutVars>
      </dgm:prSet>
      <dgm:spPr/>
    </dgm:pt>
    <dgm:pt modelId="{FBC87F45-E2D6-43C4-B9D4-8238FB0A6958}" type="pres">
      <dgm:prSet presAssocID="{E8D50FB3-1A3C-47BD-982A-6EBFB19DC375}" presName="childText" presStyleLbl="revTx" presStyleIdx="3" presStyleCnt="6">
        <dgm:presLayoutVars>
          <dgm:bulletEnabled val="1"/>
        </dgm:presLayoutVars>
      </dgm:prSet>
      <dgm:spPr/>
    </dgm:pt>
    <dgm:pt modelId="{A13CB12E-70A8-439D-9D9F-051D4254A60F}" type="pres">
      <dgm:prSet presAssocID="{07D62352-3A0C-4FA0-8E74-75F0DD24636B}" presName="parentText" presStyleLbl="node1" presStyleIdx="4" presStyleCnt="6">
        <dgm:presLayoutVars>
          <dgm:chMax val="0"/>
          <dgm:bulletEnabled val="1"/>
        </dgm:presLayoutVars>
      </dgm:prSet>
      <dgm:spPr/>
    </dgm:pt>
    <dgm:pt modelId="{16749CFB-3E4F-4E02-B37B-0CBDE681F4BF}" type="pres">
      <dgm:prSet presAssocID="{07D62352-3A0C-4FA0-8E74-75F0DD24636B}" presName="childText" presStyleLbl="revTx" presStyleIdx="4" presStyleCnt="6">
        <dgm:presLayoutVars>
          <dgm:bulletEnabled val="1"/>
        </dgm:presLayoutVars>
      </dgm:prSet>
      <dgm:spPr/>
    </dgm:pt>
    <dgm:pt modelId="{A6341F34-A2D3-459B-8389-5402D7605E40}" type="pres">
      <dgm:prSet presAssocID="{369B247E-D5A9-4995-BF5A-B79A58C58DDA}" presName="parentText" presStyleLbl="node1" presStyleIdx="5" presStyleCnt="6">
        <dgm:presLayoutVars>
          <dgm:chMax val="0"/>
          <dgm:bulletEnabled val="1"/>
        </dgm:presLayoutVars>
      </dgm:prSet>
      <dgm:spPr/>
    </dgm:pt>
    <dgm:pt modelId="{E5E206BB-08C1-43A8-9D01-E1D4DB9B7B68}" type="pres">
      <dgm:prSet presAssocID="{369B247E-D5A9-4995-BF5A-B79A58C58DDA}" presName="childText" presStyleLbl="revTx" presStyleIdx="5" presStyleCnt="6">
        <dgm:presLayoutVars>
          <dgm:bulletEnabled val="1"/>
        </dgm:presLayoutVars>
      </dgm:prSet>
      <dgm:spPr/>
    </dgm:pt>
  </dgm:ptLst>
  <dgm:cxnLst>
    <dgm:cxn modelId="{D874DC02-3550-4AA6-A8FF-7AF087AC03BF}" srcId="{ABFBC79F-FC94-41FE-A69D-670BC77CF41D}" destId="{369B247E-D5A9-4995-BF5A-B79A58C58DDA}" srcOrd="5" destOrd="0" parTransId="{381352B4-932F-478D-8F4E-6BE4FADDE6DA}" sibTransId="{670ECE36-B48E-44D4-AA52-59DF0ABFEB65}"/>
    <dgm:cxn modelId="{3E80AB0A-F44B-4C79-A1D1-C4E23F505037}" srcId="{369B247E-D5A9-4995-BF5A-B79A58C58DDA}" destId="{E9572DE4-D9C9-49F3-A097-EAC854B6C111}" srcOrd="1" destOrd="0" parTransId="{BC7D492C-8DD9-46E0-98E0-27ADFE664C36}" sibTransId="{F1FABE32-9B42-4889-B279-4BBA50D290B8}"/>
    <dgm:cxn modelId="{17F1F015-610D-4598-9780-4B7952F33FAD}" type="presOf" srcId="{E9572DE4-D9C9-49F3-A097-EAC854B6C111}" destId="{E5E206BB-08C1-43A8-9D01-E1D4DB9B7B68}" srcOrd="0" destOrd="1" presId="urn:microsoft.com/office/officeart/2005/8/layout/vList2"/>
    <dgm:cxn modelId="{87EA8618-CC8C-4244-B757-C8A3A835389A}" srcId="{E8D50FB3-1A3C-47BD-982A-6EBFB19DC375}" destId="{3B098350-59FB-4672-BBF2-D7A4831A0A6E}" srcOrd="1" destOrd="0" parTransId="{1EFD0BEF-7A7A-4534-8EC9-F9D725EDCF8F}" sibTransId="{52339DD6-CAC5-4AA2-BF5F-E149F5E515A9}"/>
    <dgm:cxn modelId="{E33DE11B-F401-4A16-9F82-146D78E92FF5}" type="presOf" srcId="{5190596F-A0FE-44E3-A0FA-0E43B38B5248}" destId="{0CB8BCCA-9CD7-4EC5-869E-4C656F9FB7FA}" srcOrd="0" destOrd="1" presId="urn:microsoft.com/office/officeart/2005/8/layout/vList2"/>
    <dgm:cxn modelId="{D766241C-B8F7-4DD0-95E0-2A874E2A839B}" type="presOf" srcId="{967C61A0-4AFC-43E5-A503-B42134E401A8}" destId="{16749CFB-3E4F-4E02-B37B-0CBDE681F4BF}" srcOrd="0" destOrd="1" presId="urn:microsoft.com/office/officeart/2005/8/layout/vList2"/>
    <dgm:cxn modelId="{C9907C2F-861D-4158-B043-37AB73ECD794}" srcId="{ABFBC79F-FC94-41FE-A69D-670BC77CF41D}" destId="{E8D50FB3-1A3C-47BD-982A-6EBFB19DC375}" srcOrd="3" destOrd="0" parTransId="{FD7F486E-6C38-4CDF-8961-824E5A30FCB5}" sibTransId="{F65BFD59-A15B-444D-8425-5B150A2EE0EA}"/>
    <dgm:cxn modelId="{0A297832-BDB4-4529-8108-D3F9EDC1DE5D}" type="presOf" srcId="{3B098350-59FB-4672-BBF2-D7A4831A0A6E}" destId="{FBC87F45-E2D6-43C4-B9D4-8238FB0A6958}" srcOrd="0" destOrd="1" presId="urn:microsoft.com/office/officeart/2005/8/layout/vList2"/>
    <dgm:cxn modelId="{B23C5A34-9BD7-4C26-9DA6-D96FC133EF4B}" srcId="{E8D50FB3-1A3C-47BD-982A-6EBFB19DC375}" destId="{A9CB3E27-E16D-4AAE-B7FB-45BDA85824DA}" srcOrd="0" destOrd="0" parTransId="{326D1D5E-B8CF-43B3-A30A-9F640298E665}" sibTransId="{796CC9C5-B167-4DA9-A41F-1E9114258D0D}"/>
    <dgm:cxn modelId="{402C5C35-62CD-432E-AB8C-6AF33286DAFF}" type="presOf" srcId="{2D713300-B309-490B-A145-2944D4FB95B2}" destId="{FAC655F6-EEB8-41C5-AE2E-F7B8AEA8F7E3}" srcOrd="0" destOrd="0" presId="urn:microsoft.com/office/officeart/2005/8/layout/vList2"/>
    <dgm:cxn modelId="{8A5E3767-7DD9-463B-8921-80CF4CA9E51D}" type="presOf" srcId="{4851050C-B4CB-4885-991E-918CA864EACF}" destId="{90BE27B8-F08F-4B47-8ED8-61D2A02166BE}" srcOrd="0" destOrd="1" presId="urn:microsoft.com/office/officeart/2005/8/layout/vList2"/>
    <dgm:cxn modelId="{9129E447-968D-4EBE-A8F7-27B1CE6C4B22}" type="presOf" srcId="{10190427-359F-4FBF-8BCA-AB82F7BE5A9C}" destId="{16749CFB-3E4F-4E02-B37B-0CBDE681F4BF}" srcOrd="0" destOrd="0" presId="urn:microsoft.com/office/officeart/2005/8/layout/vList2"/>
    <dgm:cxn modelId="{EDBE1C48-F5B4-4C71-93DA-15009874BBCD}" srcId="{ABFBC79F-FC94-41FE-A69D-670BC77CF41D}" destId="{6F7FFA03-AAEC-4E57-8E99-FA0CE73AFA57}" srcOrd="0" destOrd="0" parTransId="{55769D31-E53E-4843-8B21-6DCECF38FA6C}" sibTransId="{7AF15A37-44F0-4842-9F5F-9DF2E5DA9905}"/>
    <dgm:cxn modelId="{E56E576A-6402-43B6-8D48-399ACEFB1400}" type="presOf" srcId="{6F7FFA03-AAEC-4E57-8E99-FA0CE73AFA57}" destId="{09A9652E-5F74-4CB5-9CD2-E068841A59AB}" srcOrd="0" destOrd="0" presId="urn:microsoft.com/office/officeart/2005/8/layout/vList2"/>
    <dgm:cxn modelId="{198F244F-12E0-4937-95BD-7BC0F67BE66B}" srcId="{ABFBC79F-FC94-41FE-A69D-670BC77CF41D}" destId="{5AB422E4-4D54-42C2-87E7-5F39499BCAD4}" srcOrd="2" destOrd="0" parTransId="{8CCCDF92-834B-4DC7-AC46-D35D2E7331D5}" sibTransId="{96567A71-30D0-4325-BF14-4EF1AE951505}"/>
    <dgm:cxn modelId="{6C641957-DA33-47FB-BAE6-7541BC17DA84}" srcId="{5AB422E4-4D54-42C2-87E7-5F39499BCAD4}" destId="{96553DCA-B7AF-4FCE-B3A7-08F709CDF3D1}" srcOrd="0" destOrd="0" parTransId="{2C595D47-9F56-4EB8-8435-4B6457248B95}" sibTransId="{79522E8F-612B-47B5-8C73-A983B24731B6}"/>
    <dgm:cxn modelId="{05CABE57-69B4-43DD-B77F-F76DB1C58AC1}" type="presOf" srcId="{96553DCA-B7AF-4FCE-B3A7-08F709CDF3D1}" destId="{90BE27B8-F08F-4B47-8ED8-61D2A02166BE}" srcOrd="0" destOrd="0" presId="urn:microsoft.com/office/officeart/2005/8/layout/vList2"/>
    <dgm:cxn modelId="{1495F378-6913-4662-B78A-3DC0DB1686A0}" srcId="{0C7AFF59-3036-4B3B-85F3-2E66A69D7A39}" destId="{2D713300-B309-490B-A145-2944D4FB95B2}" srcOrd="0" destOrd="0" parTransId="{9958FFBA-80A8-4032-A1E5-0966BECA1E10}" sibTransId="{F9CA152B-6768-4318-A42E-EE00CC4F6431}"/>
    <dgm:cxn modelId="{E1587F59-30CD-4473-AB32-D012B0E0E6FD}" type="presOf" srcId="{5B97B97C-F5F1-437B-B87B-F8546777CAB3}" destId="{0CB8BCCA-9CD7-4EC5-869E-4C656F9FB7FA}" srcOrd="0" destOrd="0" presId="urn:microsoft.com/office/officeart/2005/8/layout/vList2"/>
    <dgm:cxn modelId="{DA2B9359-0F82-4DDD-B475-66BBF283BC0A}" type="presOf" srcId="{E8D50FB3-1A3C-47BD-982A-6EBFB19DC375}" destId="{0368AFB7-10B1-4800-9C70-733EB97D62EB}" srcOrd="0" destOrd="0" presId="urn:microsoft.com/office/officeart/2005/8/layout/vList2"/>
    <dgm:cxn modelId="{49E1F27E-E83A-43A4-B115-2981EE9CDC13}" srcId="{6F7FFA03-AAEC-4E57-8E99-FA0CE73AFA57}" destId="{5B97B97C-F5F1-437B-B87B-F8546777CAB3}" srcOrd="0" destOrd="0" parTransId="{2A0B7E13-DE0D-4A2B-B39A-B69EEB3162AB}" sibTransId="{F8C48247-F089-45D0-B1AF-956E783F2C29}"/>
    <dgm:cxn modelId="{2A742F83-A4EC-4980-8462-3DEE8F5A6AA0}" type="presOf" srcId="{0C7AFF59-3036-4B3B-85F3-2E66A69D7A39}" destId="{26B26FD3-4684-463C-A5E9-B32FCEA3B11E}" srcOrd="0" destOrd="0" presId="urn:microsoft.com/office/officeart/2005/8/layout/vList2"/>
    <dgm:cxn modelId="{8111398A-C6D2-4472-A583-0AD9D8A0829B}" srcId="{0C7AFF59-3036-4B3B-85F3-2E66A69D7A39}" destId="{0F5AAAA9-2364-4026-A19B-916F4BF54638}" srcOrd="1" destOrd="0" parTransId="{07DC52D0-F024-4A88-A6B2-F1CF92AF8EC0}" sibTransId="{D29637AE-79FE-4558-AB8F-3CFF6098084A}"/>
    <dgm:cxn modelId="{22C64A8B-40B6-4EF4-8AC8-1D71CB7F160D}" type="presOf" srcId="{369B247E-D5A9-4995-BF5A-B79A58C58DDA}" destId="{A6341F34-A2D3-459B-8389-5402D7605E40}" srcOrd="0" destOrd="0" presId="urn:microsoft.com/office/officeart/2005/8/layout/vList2"/>
    <dgm:cxn modelId="{DB23FF8D-0B38-4108-B760-F5D077B21F95}" srcId="{07D62352-3A0C-4FA0-8E74-75F0DD24636B}" destId="{967C61A0-4AFC-43E5-A503-B42134E401A8}" srcOrd="1" destOrd="0" parTransId="{F84C9D92-EB95-47F7-9EDF-FB7AF5D5315B}" sibTransId="{B70847FF-6773-4D31-A05C-F6A565E9B4E4}"/>
    <dgm:cxn modelId="{5DA5F193-CECC-4E94-B698-75701B4FAEFC}" srcId="{07D62352-3A0C-4FA0-8E74-75F0DD24636B}" destId="{10190427-359F-4FBF-8BCA-AB82F7BE5A9C}" srcOrd="0" destOrd="0" parTransId="{F97126F6-27FF-4C70-9575-0ABE9A4291D1}" sibTransId="{7CB33247-CA31-4974-8B82-F0CE6CA4BE24}"/>
    <dgm:cxn modelId="{A3E7639E-3D23-474B-985A-58D3DB0878C9}" srcId="{6F7FFA03-AAEC-4E57-8E99-FA0CE73AFA57}" destId="{5190596F-A0FE-44E3-A0FA-0E43B38B5248}" srcOrd="1" destOrd="0" parTransId="{436F6CE4-FFEC-4924-B6F8-BCA97AA69423}" sibTransId="{AD1DF200-3FD6-4410-B380-D1250F3E57B1}"/>
    <dgm:cxn modelId="{D0C0D5A0-B0C9-414E-8E9B-8C25CA41F94B}" srcId="{369B247E-D5A9-4995-BF5A-B79A58C58DDA}" destId="{3ECB5D44-06DF-460B-A90E-446EB1C533F1}" srcOrd="0" destOrd="0" parTransId="{41B45A42-6C42-44FC-9342-1A3356BFF890}" sibTransId="{4E3843F7-CAF2-417F-A59B-90C447C0120E}"/>
    <dgm:cxn modelId="{A1CD0FAA-219C-441B-8335-53D57084C92E}" type="presOf" srcId="{07D62352-3A0C-4FA0-8E74-75F0DD24636B}" destId="{A13CB12E-70A8-439D-9D9F-051D4254A60F}" srcOrd="0" destOrd="0" presId="urn:microsoft.com/office/officeart/2005/8/layout/vList2"/>
    <dgm:cxn modelId="{EF5437AB-19BC-4516-A78C-D4449C8492B3}" type="presOf" srcId="{3ECB5D44-06DF-460B-A90E-446EB1C533F1}" destId="{E5E206BB-08C1-43A8-9D01-E1D4DB9B7B68}" srcOrd="0" destOrd="0" presId="urn:microsoft.com/office/officeart/2005/8/layout/vList2"/>
    <dgm:cxn modelId="{F70732B8-1D45-4C79-B528-E43A162586B4}" type="presOf" srcId="{5AB422E4-4D54-42C2-87E7-5F39499BCAD4}" destId="{0050CFBD-5D7F-4A27-818B-7C919CAF85AE}" srcOrd="0" destOrd="0" presId="urn:microsoft.com/office/officeart/2005/8/layout/vList2"/>
    <dgm:cxn modelId="{3A4A07BC-E17A-466D-9088-92DC9DA3E958}" srcId="{5AB422E4-4D54-42C2-87E7-5F39499BCAD4}" destId="{4851050C-B4CB-4885-991E-918CA864EACF}" srcOrd="1" destOrd="0" parTransId="{1D4C8056-9F77-4E31-B55B-CCA2577BDB3C}" sibTransId="{1F26F9C5-109C-474D-BA1A-2124F52796A4}"/>
    <dgm:cxn modelId="{9A49D6BF-F6FB-4198-9C7B-FC9086A916E6}" type="presOf" srcId="{0F5AAAA9-2364-4026-A19B-916F4BF54638}" destId="{FAC655F6-EEB8-41C5-AE2E-F7B8AEA8F7E3}" srcOrd="0" destOrd="1" presId="urn:microsoft.com/office/officeart/2005/8/layout/vList2"/>
    <dgm:cxn modelId="{9D8BBBD6-E46C-4001-BFA5-271883956762}" srcId="{ABFBC79F-FC94-41FE-A69D-670BC77CF41D}" destId="{0C7AFF59-3036-4B3B-85F3-2E66A69D7A39}" srcOrd="1" destOrd="0" parTransId="{C47E8940-C2B2-4015-AABE-D7230348B00C}" sibTransId="{5CB0B3B4-B4F6-40D0-856E-960BAECFD5E4}"/>
    <dgm:cxn modelId="{74DF81EB-DD3A-463B-B854-F2FD813C7C4E}" type="presOf" srcId="{ABFBC79F-FC94-41FE-A69D-670BC77CF41D}" destId="{8326E820-0D91-4440-BC99-6FFDAA170C9C}" srcOrd="0" destOrd="0" presId="urn:microsoft.com/office/officeart/2005/8/layout/vList2"/>
    <dgm:cxn modelId="{492AF4F8-B04C-4CEA-BF59-CF1DD1C00616}" type="presOf" srcId="{A9CB3E27-E16D-4AAE-B7FB-45BDA85824DA}" destId="{FBC87F45-E2D6-43C4-B9D4-8238FB0A6958}" srcOrd="0" destOrd="0" presId="urn:microsoft.com/office/officeart/2005/8/layout/vList2"/>
    <dgm:cxn modelId="{9955B6FD-C787-4F65-8F63-96772DB2ABC5}" srcId="{ABFBC79F-FC94-41FE-A69D-670BC77CF41D}" destId="{07D62352-3A0C-4FA0-8E74-75F0DD24636B}" srcOrd="4" destOrd="0" parTransId="{2F9B15C0-48DB-42F2-B362-00293ED3BC4F}" sibTransId="{EFCC7D47-6418-4D89-81E8-0F6F2029C8CC}"/>
    <dgm:cxn modelId="{BA1F99F1-D1FF-45FF-B9E7-17AF40169079}" type="presParOf" srcId="{8326E820-0D91-4440-BC99-6FFDAA170C9C}" destId="{09A9652E-5F74-4CB5-9CD2-E068841A59AB}" srcOrd="0" destOrd="0" presId="urn:microsoft.com/office/officeart/2005/8/layout/vList2"/>
    <dgm:cxn modelId="{73E25B61-942D-4B07-B86B-10F295610248}" type="presParOf" srcId="{8326E820-0D91-4440-BC99-6FFDAA170C9C}" destId="{0CB8BCCA-9CD7-4EC5-869E-4C656F9FB7FA}" srcOrd="1" destOrd="0" presId="urn:microsoft.com/office/officeart/2005/8/layout/vList2"/>
    <dgm:cxn modelId="{03A35044-CD3D-4F4B-9B1C-97232C05A408}" type="presParOf" srcId="{8326E820-0D91-4440-BC99-6FFDAA170C9C}" destId="{26B26FD3-4684-463C-A5E9-B32FCEA3B11E}" srcOrd="2" destOrd="0" presId="urn:microsoft.com/office/officeart/2005/8/layout/vList2"/>
    <dgm:cxn modelId="{530C86C6-57A3-492F-9A4D-F958A938559E}" type="presParOf" srcId="{8326E820-0D91-4440-BC99-6FFDAA170C9C}" destId="{FAC655F6-EEB8-41C5-AE2E-F7B8AEA8F7E3}" srcOrd="3" destOrd="0" presId="urn:microsoft.com/office/officeart/2005/8/layout/vList2"/>
    <dgm:cxn modelId="{AD367A8F-1542-4E5C-BE1B-99386E8C8417}" type="presParOf" srcId="{8326E820-0D91-4440-BC99-6FFDAA170C9C}" destId="{0050CFBD-5D7F-4A27-818B-7C919CAF85AE}" srcOrd="4" destOrd="0" presId="urn:microsoft.com/office/officeart/2005/8/layout/vList2"/>
    <dgm:cxn modelId="{6D8AEF50-500A-434F-B633-03FA9719D1A9}" type="presParOf" srcId="{8326E820-0D91-4440-BC99-6FFDAA170C9C}" destId="{90BE27B8-F08F-4B47-8ED8-61D2A02166BE}" srcOrd="5" destOrd="0" presId="urn:microsoft.com/office/officeart/2005/8/layout/vList2"/>
    <dgm:cxn modelId="{BD739AE0-31DE-49A8-8697-163213394257}" type="presParOf" srcId="{8326E820-0D91-4440-BC99-6FFDAA170C9C}" destId="{0368AFB7-10B1-4800-9C70-733EB97D62EB}" srcOrd="6" destOrd="0" presId="urn:microsoft.com/office/officeart/2005/8/layout/vList2"/>
    <dgm:cxn modelId="{012525E3-5EDC-4A53-AD2C-CB1D3C7C787E}" type="presParOf" srcId="{8326E820-0D91-4440-BC99-6FFDAA170C9C}" destId="{FBC87F45-E2D6-43C4-B9D4-8238FB0A6958}" srcOrd="7" destOrd="0" presId="urn:microsoft.com/office/officeart/2005/8/layout/vList2"/>
    <dgm:cxn modelId="{0C5D9FBA-140D-4875-BD91-BCFD83DF0013}" type="presParOf" srcId="{8326E820-0D91-4440-BC99-6FFDAA170C9C}" destId="{A13CB12E-70A8-439D-9D9F-051D4254A60F}" srcOrd="8" destOrd="0" presId="urn:microsoft.com/office/officeart/2005/8/layout/vList2"/>
    <dgm:cxn modelId="{418F9480-17C9-4F55-83CC-0CB42C70BFC5}" type="presParOf" srcId="{8326E820-0D91-4440-BC99-6FFDAA170C9C}" destId="{16749CFB-3E4F-4E02-B37B-0CBDE681F4BF}" srcOrd="9" destOrd="0" presId="urn:microsoft.com/office/officeart/2005/8/layout/vList2"/>
    <dgm:cxn modelId="{F3C415F4-9A5A-400C-B002-1B96D249C2DD}" type="presParOf" srcId="{8326E820-0D91-4440-BC99-6FFDAA170C9C}" destId="{A6341F34-A2D3-459B-8389-5402D7605E40}" srcOrd="10" destOrd="0" presId="urn:microsoft.com/office/officeart/2005/8/layout/vList2"/>
    <dgm:cxn modelId="{697DD5B1-44B6-4252-BAD0-08FBBD59D6E5}" type="presParOf" srcId="{8326E820-0D91-4440-BC99-6FFDAA170C9C}" destId="{E5E206BB-08C1-43A8-9D01-E1D4DB9B7B68}" srcOrd="1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D37BE35-33B9-4467-BE79-BF2405D0BC25}"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64DD47B3-7CF4-4B01-B15A-11BAEADC1C5E}">
      <dgm:prSet/>
      <dgm:spPr/>
      <dgm:t>
        <a:bodyPr/>
        <a:lstStyle/>
        <a:p>
          <a:r>
            <a:rPr lang="en-GB"/>
            <a:t>The Definition Of Organising</a:t>
          </a:r>
          <a:endParaRPr lang="en-US"/>
        </a:p>
      </dgm:t>
    </dgm:pt>
    <dgm:pt modelId="{63CAAD13-67B4-4EAC-8D8E-8B18040F6BCB}" type="parTrans" cxnId="{9FB7BBF2-1B71-4E42-B0E2-27FA8F6DC3DF}">
      <dgm:prSet/>
      <dgm:spPr/>
      <dgm:t>
        <a:bodyPr/>
        <a:lstStyle/>
        <a:p>
          <a:endParaRPr lang="en-US" sz="1100"/>
        </a:p>
      </dgm:t>
    </dgm:pt>
    <dgm:pt modelId="{BD893987-C859-4D43-9BE4-65169499AC23}" type="sibTrans" cxnId="{9FB7BBF2-1B71-4E42-B0E2-27FA8F6DC3DF}">
      <dgm:prSet/>
      <dgm:spPr/>
      <dgm:t>
        <a:bodyPr/>
        <a:lstStyle/>
        <a:p>
          <a:endParaRPr lang="en-US"/>
        </a:p>
      </dgm:t>
    </dgm:pt>
    <dgm:pt modelId="{288F7E4D-7623-409F-80C9-A2BA83211990}">
      <dgm:prSet/>
      <dgm:spPr/>
      <dgm:t>
        <a:bodyPr/>
        <a:lstStyle/>
        <a:p>
          <a:r>
            <a:rPr lang="en-GB"/>
            <a:t>Organising is about how an organisation plans and organises its people, systems and processes so that it can meet its goals (Fayol, 1916).</a:t>
          </a:r>
          <a:endParaRPr lang="en-US"/>
        </a:p>
      </dgm:t>
    </dgm:pt>
    <dgm:pt modelId="{6A34A2A1-E137-4442-8080-B7DAE16050E7}" type="parTrans" cxnId="{B562DA72-7C51-4FF7-B9BE-095BE4503B17}">
      <dgm:prSet/>
      <dgm:spPr/>
      <dgm:t>
        <a:bodyPr/>
        <a:lstStyle/>
        <a:p>
          <a:endParaRPr lang="en-US" sz="1100"/>
        </a:p>
      </dgm:t>
    </dgm:pt>
    <dgm:pt modelId="{7C282D9E-8C08-4F13-8E0F-6EDB1CE8E59D}" type="sibTrans" cxnId="{B562DA72-7C51-4FF7-B9BE-095BE4503B17}">
      <dgm:prSet/>
      <dgm:spPr/>
      <dgm:t>
        <a:bodyPr/>
        <a:lstStyle/>
        <a:p>
          <a:endParaRPr lang="en-US"/>
        </a:p>
      </dgm:t>
    </dgm:pt>
    <dgm:pt modelId="{ACAA3135-0D5E-4D5D-828F-3FFEA0F99BA2}">
      <dgm:prSet/>
      <dgm:spPr/>
      <dgm:t>
        <a:bodyPr/>
        <a:lstStyle/>
        <a:p>
          <a:r>
            <a:rPr lang="en-GB"/>
            <a:t>This process helps make sure jobs are structured and each person knows what their job is and who they report to (Robbins &amp; Coulter, 2021).</a:t>
          </a:r>
          <a:endParaRPr lang="en-US"/>
        </a:p>
      </dgm:t>
    </dgm:pt>
    <dgm:pt modelId="{BB4A669C-B0DA-4796-B013-909C944E1682}" type="parTrans" cxnId="{94E5BFA5-2113-405B-AC19-741645260831}">
      <dgm:prSet/>
      <dgm:spPr/>
      <dgm:t>
        <a:bodyPr/>
        <a:lstStyle/>
        <a:p>
          <a:endParaRPr lang="en-US" sz="1100"/>
        </a:p>
      </dgm:t>
    </dgm:pt>
    <dgm:pt modelId="{3AC0CDFC-0F37-46C2-A16D-F53F11BF93B9}" type="sibTrans" cxnId="{94E5BFA5-2113-405B-AC19-741645260831}">
      <dgm:prSet/>
      <dgm:spPr/>
      <dgm:t>
        <a:bodyPr/>
        <a:lstStyle/>
        <a:p>
          <a:endParaRPr lang="en-US"/>
        </a:p>
      </dgm:t>
    </dgm:pt>
    <dgm:pt modelId="{821100F0-CD34-467D-A37B-43979CBD0503}">
      <dgm:prSet/>
      <dgm:spPr/>
      <dgm:t>
        <a:bodyPr/>
        <a:lstStyle/>
        <a:p>
          <a:r>
            <a:rPr lang="en-GB"/>
            <a:t>Examples of Things Included In The Process of Organising</a:t>
          </a:r>
          <a:endParaRPr lang="en-US"/>
        </a:p>
      </dgm:t>
    </dgm:pt>
    <dgm:pt modelId="{B36C9546-48C6-4F24-93CA-14ABE4036C57}" type="parTrans" cxnId="{7EF830E5-F018-40F7-836B-B0F4588095EF}">
      <dgm:prSet/>
      <dgm:spPr/>
      <dgm:t>
        <a:bodyPr/>
        <a:lstStyle/>
        <a:p>
          <a:endParaRPr lang="en-US" sz="1100"/>
        </a:p>
      </dgm:t>
    </dgm:pt>
    <dgm:pt modelId="{CE1F0619-63E0-4C95-A287-1AC101C2D9D1}" type="sibTrans" cxnId="{7EF830E5-F018-40F7-836B-B0F4588095EF}">
      <dgm:prSet/>
      <dgm:spPr/>
      <dgm:t>
        <a:bodyPr/>
        <a:lstStyle/>
        <a:p>
          <a:endParaRPr lang="en-US"/>
        </a:p>
      </dgm:t>
    </dgm:pt>
    <dgm:pt modelId="{92D4084D-C110-46F8-BAA5-27357892008B}">
      <dgm:prSet/>
      <dgm:spPr/>
      <dgm:t>
        <a:bodyPr/>
        <a:lstStyle/>
        <a:p>
          <a:r>
            <a:rPr lang="en-GB" dirty="0"/>
            <a:t>Organising includes deciding on the amount of work each employee does, how tasks will be grouped together and who employees will report to (Griffin, 2022).</a:t>
          </a:r>
          <a:endParaRPr lang="en-US" dirty="0"/>
        </a:p>
      </dgm:t>
    </dgm:pt>
    <dgm:pt modelId="{96231570-67B2-442F-9DA4-01F618C527A1}" type="parTrans" cxnId="{29E924CF-F54B-4E05-B06F-B5B32E8959EF}">
      <dgm:prSet/>
      <dgm:spPr/>
      <dgm:t>
        <a:bodyPr/>
        <a:lstStyle/>
        <a:p>
          <a:endParaRPr lang="en-US" sz="1100"/>
        </a:p>
      </dgm:t>
    </dgm:pt>
    <dgm:pt modelId="{E5822F53-FAAA-4D0A-BFD4-AF837528D0E5}" type="sibTrans" cxnId="{29E924CF-F54B-4E05-B06F-B5B32E8959EF}">
      <dgm:prSet/>
      <dgm:spPr/>
      <dgm:t>
        <a:bodyPr/>
        <a:lstStyle/>
        <a:p>
          <a:endParaRPr lang="en-US"/>
        </a:p>
      </dgm:t>
    </dgm:pt>
    <dgm:pt modelId="{A74BC889-39C2-41AB-8AAD-FA64CBF3AE39}">
      <dgm:prSet/>
      <dgm:spPr/>
      <dgm:t>
        <a:bodyPr/>
        <a:lstStyle/>
        <a:p>
          <a:r>
            <a:rPr lang="en-GB"/>
            <a:t>Organising also includes designing how an organisation is organised or structured and how to best use all of the organisations resources including people, money and facilities (Wren &amp; Bedeian, 2020).</a:t>
          </a:r>
          <a:endParaRPr lang="en-US"/>
        </a:p>
      </dgm:t>
    </dgm:pt>
    <dgm:pt modelId="{4DE0149E-2A92-47BB-96D1-6DF7BC525A28}" type="parTrans" cxnId="{14A16271-2E63-469A-83A1-BBAA1AE0F29E}">
      <dgm:prSet/>
      <dgm:spPr/>
      <dgm:t>
        <a:bodyPr/>
        <a:lstStyle/>
        <a:p>
          <a:endParaRPr lang="en-US" sz="1100"/>
        </a:p>
      </dgm:t>
    </dgm:pt>
    <dgm:pt modelId="{B9162ADB-F438-4BF0-A54E-4708184DFAA1}" type="sibTrans" cxnId="{14A16271-2E63-469A-83A1-BBAA1AE0F29E}">
      <dgm:prSet/>
      <dgm:spPr/>
      <dgm:t>
        <a:bodyPr/>
        <a:lstStyle/>
        <a:p>
          <a:endParaRPr lang="en-US"/>
        </a:p>
      </dgm:t>
    </dgm:pt>
    <dgm:pt modelId="{FC680D53-8696-410F-B51E-D42AECD359B0}">
      <dgm:prSet/>
      <dgm:spPr/>
      <dgm:t>
        <a:bodyPr/>
        <a:lstStyle/>
        <a:p>
          <a:r>
            <a:rPr lang="en-GB"/>
            <a:t>Why Is Organising Important For How An Organisation Allocates Its Resources?</a:t>
          </a:r>
          <a:endParaRPr lang="en-US"/>
        </a:p>
      </dgm:t>
    </dgm:pt>
    <dgm:pt modelId="{52AC0467-6F61-4280-93E8-754D56C5E3E8}" type="parTrans" cxnId="{1DF2B058-AE51-462E-B98E-717C56E582A6}">
      <dgm:prSet/>
      <dgm:spPr/>
      <dgm:t>
        <a:bodyPr/>
        <a:lstStyle/>
        <a:p>
          <a:endParaRPr lang="en-US" sz="1100"/>
        </a:p>
      </dgm:t>
    </dgm:pt>
    <dgm:pt modelId="{634A3379-DB75-4D94-BC13-CA56A58FEA4B}" type="sibTrans" cxnId="{1DF2B058-AE51-462E-B98E-717C56E582A6}">
      <dgm:prSet/>
      <dgm:spPr/>
      <dgm:t>
        <a:bodyPr/>
        <a:lstStyle/>
        <a:p>
          <a:endParaRPr lang="en-US"/>
        </a:p>
      </dgm:t>
    </dgm:pt>
    <dgm:pt modelId="{69128447-7696-4BBA-82B3-8B8FE0BE6A2D}">
      <dgm:prSet/>
      <dgm:spPr/>
      <dgm:t>
        <a:bodyPr/>
        <a:lstStyle/>
        <a:p>
          <a:r>
            <a:rPr lang="en-GB" dirty="0"/>
            <a:t>Organising makes sure that the right resources are available at the right place at the right time (Johnson et al., 2023).</a:t>
          </a:r>
          <a:endParaRPr lang="en-US" dirty="0"/>
        </a:p>
      </dgm:t>
    </dgm:pt>
    <dgm:pt modelId="{3FAB6F41-D4C7-452D-8AA6-14BAF0AC6D86}" type="parTrans" cxnId="{0AEEDC73-1603-493E-9E96-EFEFA4027E09}">
      <dgm:prSet/>
      <dgm:spPr/>
      <dgm:t>
        <a:bodyPr/>
        <a:lstStyle/>
        <a:p>
          <a:endParaRPr lang="en-US" sz="1100"/>
        </a:p>
      </dgm:t>
    </dgm:pt>
    <dgm:pt modelId="{EB1D6121-A4CE-43E6-A400-E4E58141983D}" type="sibTrans" cxnId="{0AEEDC73-1603-493E-9E96-EFEFA4027E09}">
      <dgm:prSet/>
      <dgm:spPr/>
      <dgm:t>
        <a:bodyPr/>
        <a:lstStyle/>
        <a:p>
          <a:endParaRPr lang="en-US"/>
        </a:p>
      </dgm:t>
    </dgm:pt>
    <dgm:pt modelId="{E0F76E16-475A-4B31-B468-247DDB78E20E}">
      <dgm:prSet/>
      <dgm:spPr/>
      <dgm:t>
        <a:bodyPr/>
        <a:lstStyle/>
        <a:p>
          <a:r>
            <a:rPr lang="en-GB" dirty="0"/>
            <a:t>By helping to avoid duplicated effort and improve coordination of different workflows, organising can increase productivity (Robbins &amp; Coulter, 2021).</a:t>
          </a:r>
          <a:endParaRPr lang="en-US" dirty="0"/>
        </a:p>
      </dgm:t>
    </dgm:pt>
    <dgm:pt modelId="{B701832E-2CF7-42C5-A473-904B40DD229F}" type="parTrans" cxnId="{B16FA6E6-6831-4D23-A086-4295EFAB5EAD}">
      <dgm:prSet/>
      <dgm:spPr/>
      <dgm:t>
        <a:bodyPr/>
        <a:lstStyle/>
        <a:p>
          <a:endParaRPr lang="en-US" sz="1100"/>
        </a:p>
      </dgm:t>
    </dgm:pt>
    <dgm:pt modelId="{D0BA2AD3-1C60-410D-9C92-7CFCE7635916}" type="sibTrans" cxnId="{B16FA6E6-6831-4D23-A086-4295EFAB5EAD}">
      <dgm:prSet/>
      <dgm:spPr/>
      <dgm:t>
        <a:bodyPr/>
        <a:lstStyle/>
        <a:p>
          <a:endParaRPr lang="en-US"/>
        </a:p>
      </dgm:t>
    </dgm:pt>
    <dgm:pt modelId="{6A57F9A4-2293-40E2-B614-ED9FF9CF5DCD}">
      <dgm:prSet/>
      <dgm:spPr/>
      <dgm:t>
        <a:bodyPr/>
        <a:lstStyle/>
        <a:p>
          <a:r>
            <a:rPr lang="en-GB"/>
            <a:t>How Does Organising Work At Tesco?</a:t>
          </a:r>
          <a:endParaRPr lang="en-US"/>
        </a:p>
      </dgm:t>
    </dgm:pt>
    <dgm:pt modelId="{E2BAA664-163F-441A-B9EE-0C0788EA71BB}" type="parTrans" cxnId="{79EF7C34-589D-4891-99CF-0F3DF3C07013}">
      <dgm:prSet/>
      <dgm:spPr/>
      <dgm:t>
        <a:bodyPr/>
        <a:lstStyle/>
        <a:p>
          <a:endParaRPr lang="en-US" sz="1100"/>
        </a:p>
      </dgm:t>
    </dgm:pt>
    <dgm:pt modelId="{F7125E4D-6E29-4B2D-8231-1DD45D06B3AE}" type="sibTrans" cxnId="{79EF7C34-589D-4891-99CF-0F3DF3C07013}">
      <dgm:prSet/>
      <dgm:spPr/>
      <dgm:t>
        <a:bodyPr/>
        <a:lstStyle/>
        <a:p>
          <a:endParaRPr lang="en-US"/>
        </a:p>
      </dgm:t>
    </dgm:pt>
    <dgm:pt modelId="{E08774B4-061E-47FA-A785-44E8523D75F4}">
      <dgm:prSet/>
      <dgm:spPr/>
      <dgm:t>
        <a:bodyPr/>
        <a:lstStyle/>
        <a:p>
          <a:r>
            <a:rPr lang="en-GB"/>
            <a:t>Tesco uses a layered organisation chart which divides work into specific areas of work, for example; retail, logistics and customer service (Tesco PLC, 2024).</a:t>
          </a:r>
          <a:endParaRPr lang="en-US"/>
        </a:p>
      </dgm:t>
    </dgm:pt>
    <dgm:pt modelId="{8DABD815-A053-4FD3-888D-FE2A62985A68}" type="parTrans" cxnId="{4676BE63-CF5C-451D-A4E9-73ABE0AA0195}">
      <dgm:prSet/>
      <dgm:spPr/>
      <dgm:t>
        <a:bodyPr/>
        <a:lstStyle/>
        <a:p>
          <a:endParaRPr lang="en-US" sz="1100"/>
        </a:p>
      </dgm:t>
    </dgm:pt>
    <dgm:pt modelId="{E11134B7-FFE9-4441-920D-7141D813D3F8}" type="sibTrans" cxnId="{4676BE63-CF5C-451D-A4E9-73ABE0AA0195}">
      <dgm:prSet/>
      <dgm:spPr/>
      <dgm:t>
        <a:bodyPr/>
        <a:lstStyle/>
        <a:p>
          <a:endParaRPr lang="en-US"/>
        </a:p>
      </dgm:t>
    </dgm:pt>
    <dgm:pt modelId="{18601AC7-6446-49E2-95F3-E51C6ABAB301}">
      <dgm:prSet/>
      <dgm:spPr/>
      <dgm:t>
        <a:bodyPr/>
        <a:lstStyle/>
        <a:p>
          <a:r>
            <a:rPr lang="en-GB"/>
            <a:t>In order to help manage this work Tesco has used roles to divide responsibility for day-to-day operations among employees including; store managers, team leaders and department supervisors (Wood et al., 2023).</a:t>
          </a:r>
          <a:endParaRPr lang="en-US"/>
        </a:p>
      </dgm:t>
    </dgm:pt>
    <dgm:pt modelId="{8E71C5D9-3EF4-4797-9C93-AAD2085D0992}" type="parTrans" cxnId="{6180AE4E-8134-4EFB-9E83-B856028CD962}">
      <dgm:prSet/>
      <dgm:spPr/>
      <dgm:t>
        <a:bodyPr/>
        <a:lstStyle/>
        <a:p>
          <a:endParaRPr lang="en-US" sz="1100"/>
        </a:p>
      </dgm:t>
    </dgm:pt>
    <dgm:pt modelId="{AC566731-4758-4292-92DD-BFE5B65AEFE8}" type="sibTrans" cxnId="{6180AE4E-8134-4EFB-9E83-B856028CD962}">
      <dgm:prSet/>
      <dgm:spPr/>
      <dgm:t>
        <a:bodyPr/>
        <a:lstStyle/>
        <a:p>
          <a:endParaRPr lang="en-US"/>
        </a:p>
      </dgm:t>
    </dgm:pt>
    <dgm:pt modelId="{F11546F9-18B8-41AB-8C27-3CF76C1F654A}">
      <dgm:prSet/>
      <dgm:spPr/>
      <dgm:t>
        <a:bodyPr/>
        <a:lstStyle/>
        <a:p>
          <a:r>
            <a:rPr lang="en-GB"/>
            <a:t>How Do Managers Use Organising To Complete Their Job?</a:t>
          </a:r>
          <a:endParaRPr lang="en-US"/>
        </a:p>
      </dgm:t>
    </dgm:pt>
    <dgm:pt modelId="{5B75C42B-C46C-411A-9ABE-B5D3DA7BB7BC}" type="parTrans" cxnId="{45FA2EF9-317A-4727-84C4-5869C5C3AFB6}">
      <dgm:prSet/>
      <dgm:spPr/>
      <dgm:t>
        <a:bodyPr/>
        <a:lstStyle/>
        <a:p>
          <a:endParaRPr lang="en-US" sz="1100"/>
        </a:p>
      </dgm:t>
    </dgm:pt>
    <dgm:pt modelId="{11B4C584-C463-48E1-8F99-0E7CB3433FEF}" type="sibTrans" cxnId="{45FA2EF9-317A-4727-84C4-5869C5C3AFB6}">
      <dgm:prSet/>
      <dgm:spPr/>
      <dgm:t>
        <a:bodyPr/>
        <a:lstStyle/>
        <a:p>
          <a:endParaRPr lang="en-US"/>
        </a:p>
      </dgm:t>
    </dgm:pt>
    <dgm:pt modelId="{320E6437-FA85-4086-88F1-061D71B4ACF6}">
      <dgm:prSet/>
      <dgm:spPr/>
      <dgm:t>
        <a:bodyPr/>
        <a:lstStyle/>
        <a:p>
          <a:r>
            <a:rPr lang="en-GB"/>
            <a:t>Managers at Tesco plan where to position their employees, when to have them working and what tasks each employee needs to complete (Johnson et al., 2023).</a:t>
          </a:r>
          <a:endParaRPr lang="en-US"/>
        </a:p>
      </dgm:t>
    </dgm:pt>
    <dgm:pt modelId="{F897DD68-5356-419C-BA63-E890F634EED7}" type="parTrans" cxnId="{0693CC74-2646-4AFF-A8F0-C5CD09D1E772}">
      <dgm:prSet/>
      <dgm:spPr/>
      <dgm:t>
        <a:bodyPr/>
        <a:lstStyle/>
        <a:p>
          <a:endParaRPr lang="en-US" sz="1100"/>
        </a:p>
      </dgm:t>
    </dgm:pt>
    <dgm:pt modelId="{6E5D61AA-3283-4DB3-8C16-1A5A98BABF1C}" type="sibTrans" cxnId="{0693CC74-2646-4AFF-A8F0-C5CD09D1E772}">
      <dgm:prSet/>
      <dgm:spPr/>
      <dgm:t>
        <a:bodyPr/>
        <a:lstStyle/>
        <a:p>
          <a:endParaRPr lang="en-US"/>
        </a:p>
      </dgm:t>
    </dgm:pt>
    <dgm:pt modelId="{99F4A683-521F-4A35-B654-836CC54C3878}">
      <dgm:prSet/>
      <dgm:spPr/>
      <dgm:t>
        <a:bodyPr/>
        <a:lstStyle/>
        <a:p>
          <a:r>
            <a:rPr lang="en-GB"/>
            <a:t>Managers at Tesco also manage inventory levels, equipment and customer service to ensure that stores operate smoothly (Tesco Annual Report, 2024).</a:t>
          </a:r>
          <a:endParaRPr lang="en-US"/>
        </a:p>
      </dgm:t>
    </dgm:pt>
    <dgm:pt modelId="{5742A08B-D9C0-4AF9-BAA7-745EA1C1EB87}" type="parTrans" cxnId="{7699F787-6752-453F-B4D4-1FE71935A5B5}">
      <dgm:prSet/>
      <dgm:spPr/>
      <dgm:t>
        <a:bodyPr/>
        <a:lstStyle/>
        <a:p>
          <a:endParaRPr lang="en-US" sz="1100"/>
        </a:p>
      </dgm:t>
    </dgm:pt>
    <dgm:pt modelId="{3F258C15-DE85-4956-8F54-592FB6D2493F}" type="sibTrans" cxnId="{7699F787-6752-453F-B4D4-1FE71935A5B5}">
      <dgm:prSet/>
      <dgm:spPr/>
      <dgm:t>
        <a:bodyPr/>
        <a:lstStyle/>
        <a:p>
          <a:endParaRPr lang="en-US"/>
        </a:p>
      </dgm:t>
    </dgm:pt>
    <dgm:pt modelId="{B13F19ED-C97F-47E4-AAAC-AB2EF6AD8D07}">
      <dgm:prSet/>
      <dgm:spPr/>
      <dgm:t>
        <a:bodyPr/>
        <a:lstStyle/>
        <a:p>
          <a:r>
            <a:rPr lang="en-GB"/>
            <a:t>Example of Effective Organising</a:t>
          </a:r>
          <a:endParaRPr lang="en-US"/>
        </a:p>
      </dgm:t>
    </dgm:pt>
    <dgm:pt modelId="{4E87EBD7-A4EC-40BF-9A0E-49BA9893F297}" type="parTrans" cxnId="{AFDCAF1B-7227-428E-8FD6-3CDDADC32766}">
      <dgm:prSet/>
      <dgm:spPr/>
      <dgm:t>
        <a:bodyPr/>
        <a:lstStyle/>
        <a:p>
          <a:endParaRPr lang="en-US" sz="1100"/>
        </a:p>
      </dgm:t>
    </dgm:pt>
    <dgm:pt modelId="{94021C1B-17DE-4924-8C81-2AF6E2CD9769}" type="sibTrans" cxnId="{AFDCAF1B-7227-428E-8FD6-3CDDADC32766}">
      <dgm:prSet/>
      <dgm:spPr/>
      <dgm:t>
        <a:bodyPr/>
        <a:lstStyle/>
        <a:p>
          <a:endParaRPr lang="en-US"/>
        </a:p>
      </dgm:t>
    </dgm:pt>
    <dgm:pt modelId="{2091542B-85FA-4FAE-9420-2B1AF32F3A7C}">
      <dgm:prSet/>
      <dgm:spPr/>
      <dgm:t>
        <a:bodyPr/>
        <a:lstStyle/>
        <a:p>
          <a:r>
            <a:rPr lang="en-GB"/>
            <a:t>One way that Tesco is effective in using organising is through its night shift stock replenishment system which allows products to be delivered onto store shelves before the next morning's customers arrive (Wood et al., 2023).</a:t>
          </a:r>
          <a:endParaRPr lang="en-US"/>
        </a:p>
      </dgm:t>
    </dgm:pt>
    <dgm:pt modelId="{460AF2E0-8057-434A-A4F3-141CE7319F9C}" type="parTrans" cxnId="{8E07FA79-08B1-4D44-9369-0EEEC87FA4D9}">
      <dgm:prSet/>
      <dgm:spPr/>
      <dgm:t>
        <a:bodyPr/>
        <a:lstStyle/>
        <a:p>
          <a:endParaRPr lang="en-US" sz="1100"/>
        </a:p>
      </dgm:t>
    </dgm:pt>
    <dgm:pt modelId="{6BB95D35-D7D7-4571-8136-E3CC0B256063}" type="sibTrans" cxnId="{8E07FA79-08B1-4D44-9369-0EEEC87FA4D9}">
      <dgm:prSet/>
      <dgm:spPr/>
      <dgm:t>
        <a:bodyPr/>
        <a:lstStyle/>
        <a:p>
          <a:endParaRPr lang="en-US"/>
        </a:p>
      </dgm:t>
    </dgm:pt>
    <dgm:pt modelId="{8F4E7DA5-7CF9-442B-9DBB-6F02A5B98D6D}">
      <dgm:prSet/>
      <dgm:spPr/>
      <dgm:t>
        <a:bodyPr/>
        <a:lstStyle/>
        <a:p>
          <a:r>
            <a:rPr lang="en-GB" dirty="0"/>
            <a:t>Additionally, Tesco uses coordinated staffing during weekend shopping periods to improve customer satisfaction while reducing congestion around checkout lines (Tesco PLC, 2024).</a:t>
          </a:r>
          <a:endParaRPr lang="en-US" dirty="0"/>
        </a:p>
      </dgm:t>
    </dgm:pt>
    <dgm:pt modelId="{FCBDC6A1-5233-43E8-AF1E-05A777DCD2F5}" type="parTrans" cxnId="{29846526-160F-4040-A11B-985C244B3D10}">
      <dgm:prSet/>
      <dgm:spPr/>
      <dgm:t>
        <a:bodyPr/>
        <a:lstStyle/>
        <a:p>
          <a:endParaRPr lang="en-US" sz="1100"/>
        </a:p>
      </dgm:t>
    </dgm:pt>
    <dgm:pt modelId="{88425F63-FFB6-4D5E-B7D3-5298A9751695}" type="sibTrans" cxnId="{29846526-160F-4040-A11B-985C244B3D10}">
      <dgm:prSet/>
      <dgm:spPr/>
      <dgm:t>
        <a:bodyPr/>
        <a:lstStyle/>
        <a:p>
          <a:endParaRPr lang="en-US"/>
        </a:p>
      </dgm:t>
    </dgm:pt>
    <dgm:pt modelId="{983E0C46-003D-40D8-8724-FB7A9EE5E8B8}" type="pres">
      <dgm:prSet presAssocID="{FD37BE35-33B9-4467-BE79-BF2405D0BC25}" presName="linear" presStyleCnt="0">
        <dgm:presLayoutVars>
          <dgm:animLvl val="lvl"/>
          <dgm:resizeHandles val="exact"/>
        </dgm:presLayoutVars>
      </dgm:prSet>
      <dgm:spPr/>
    </dgm:pt>
    <dgm:pt modelId="{39400091-DE71-4654-81B7-02FE8F50EC98}" type="pres">
      <dgm:prSet presAssocID="{64DD47B3-7CF4-4B01-B15A-11BAEADC1C5E}" presName="parentText" presStyleLbl="node1" presStyleIdx="0" presStyleCnt="6">
        <dgm:presLayoutVars>
          <dgm:chMax val="0"/>
          <dgm:bulletEnabled val="1"/>
        </dgm:presLayoutVars>
      </dgm:prSet>
      <dgm:spPr/>
    </dgm:pt>
    <dgm:pt modelId="{E52271F3-2DC1-49EF-8117-3B7071A90669}" type="pres">
      <dgm:prSet presAssocID="{64DD47B3-7CF4-4B01-B15A-11BAEADC1C5E}" presName="childText" presStyleLbl="revTx" presStyleIdx="0" presStyleCnt="6">
        <dgm:presLayoutVars>
          <dgm:bulletEnabled val="1"/>
        </dgm:presLayoutVars>
      </dgm:prSet>
      <dgm:spPr/>
    </dgm:pt>
    <dgm:pt modelId="{B9A48491-E253-4649-8071-EB36439E826B}" type="pres">
      <dgm:prSet presAssocID="{821100F0-CD34-467D-A37B-43979CBD0503}" presName="parentText" presStyleLbl="node1" presStyleIdx="1" presStyleCnt="6">
        <dgm:presLayoutVars>
          <dgm:chMax val="0"/>
          <dgm:bulletEnabled val="1"/>
        </dgm:presLayoutVars>
      </dgm:prSet>
      <dgm:spPr/>
    </dgm:pt>
    <dgm:pt modelId="{BDDC268E-6E85-40F6-ADA5-B6E36570B6C5}" type="pres">
      <dgm:prSet presAssocID="{821100F0-CD34-467D-A37B-43979CBD0503}" presName="childText" presStyleLbl="revTx" presStyleIdx="1" presStyleCnt="6">
        <dgm:presLayoutVars>
          <dgm:bulletEnabled val="1"/>
        </dgm:presLayoutVars>
      </dgm:prSet>
      <dgm:spPr/>
    </dgm:pt>
    <dgm:pt modelId="{DED9AD3E-7F6C-4655-8F79-40DEDDEDA4EE}" type="pres">
      <dgm:prSet presAssocID="{FC680D53-8696-410F-B51E-D42AECD359B0}" presName="parentText" presStyleLbl="node1" presStyleIdx="2" presStyleCnt="6">
        <dgm:presLayoutVars>
          <dgm:chMax val="0"/>
          <dgm:bulletEnabled val="1"/>
        </dgm:presLayoutVars>
      </dgm:prSet>
      <dgm:spPr/>
    </dgm:pt>
    <dgm:pt modelId="{2CA2D90D-6349-446A-BDD4-70A10B9CA920}" type="pres">
      <dgm:prSet presAssocID="{FC680D53-8696-410F-B51E-D42AECD359B0}" presName="childText" presStyleLbl="revTx" presStyleIdx="2" presStyleCnt="6">
        <dgm:presLayoutVars>
          <dgm:bulletEnabled val="1"/>
        </dgm:presLayoutVars>
      </dgm:prSet>
      <dgm:spPr/>
    </dgm:pt>
    <dgm:pt modelId="{147F85A8-461D-46FC-95F6-843FFBCFFCEB}" type="pres">
      <dgm:prSet presAssocID="{6A57F9A4-2293-40E2-B614-ED9FF9CF5DCD}" presName="parentText" presStyleLbl="node1" presStyleIdx="3" presStyleCnt="6">
        <dgm:presLayoutVars>
          <dgm:chMax val="0"/>
          <dgm:bulletEnabled val="1"/>
        </dgm:presLayoutVars>
      </dgm:prSet>
      <dgm:spPr/>
    </dgm:pt>
    <dgm:pt modelId="{328D9E42-8913-4F09-A1AA-27A44A578A6E}" type="pres">
      <dgm:prSet presAssocID="{6A57F9A4-2293-40E2-B614-ED9FF9CF5DCD}" presName="childText" presStyleLbl="revTx" presStyleIdx="3" presStyleCnt="6">
        <dgm:presLayoutVars>
          <dgm:bulletEnabled val="1"/>
        </dgm:presLayoutVars>
      </dgm:prSet>
      <dgm:spPr/>
    </dgm:pt>
    <dgm:pt modelId="{12F6FE50-BAEF-43CA-AB13-D7535C2657A4}" type="pres">
      <dgm:prSet presAssocID="{F11546F9-18B8-41AB-8C27-3CF76C1F654A}" presName="parentText" presStyleLbl="node1" presStyleIdx="4" presStyleCnt="6">
        <dgm:presLayoutVars>
          <dgm:chMax val="0"/>
          <dgm:bulletEnabled val="1"/>
        </dgm:presLayoutVars>
      </dgm:prSet>
      <dgm:spPr/>
    </dgm:pt>
    <dgm:pt modelId="{9E3499FF-C1A3-47F5-B421-DB06100E4ADB}" type="pres">
      <dgm:prSet presAssocID="{F11546F9-18B8-41AB-8C27-3CF76C1F654A}" presName="childText" presStyleLbl="revTx" presStyleIdx="4" presStyleCnt="6">
        <dgm:presLayoutVars>
          <dgm:bulletEnabled val="1"/>
        </dgm:presLayoutVars>
      </dgm:prSet>
      <dgm:spPr/>
    </dgm:pt>
    <dgm:pt modelId="{A1241877-4545-40BB-B318-EAC9E3EE8B77}" type="pres">
      <dgm:prSet presAssocID="{B13F19ED-C97F-47E4-AAAC-AB2EF6AD8D07}" presName="parentText" presStyleLbl="node1" presStyleIdx="5" presStyleCnt="6">
        <dgm:presLayoutVars>
          <dgm:chMax val="0"/>
          <dgm:bulletEnabled val="1"/>
        </dgm:presLayoutVars>
      </dgm:prSet>
      <dgm:spPr/>
    </dgm:pt>
    <dgm:pt modelId="{AC7DEF6F-3F9D-4B50-B835-FF710B483E7E}" type="pres">
      <dgm:prSet presAssocID="{B13F19ED-C97F-47E4-AAAC-AB2EF6AD8D07}" presName="childText" presStyleLbl="revTx" presStyleIdx="5" presStyleCnt="6">
        <dgm:presLayoutVars>
          <dgm:bulletEnabled val="1"/>
        </dgm:presLayoutVars>
      </dgm:prSet>
      <dgm:spPr/>
    </dgm:pt>
  </dgm:ptLst>
  <dgm:cxnLst>
    <dgm:cxn modelId="{341D750E-A4B8-4C5D-9B11-271F0B336D04}" type="presOf" srcId="{2091542B-85FA-4FAE-9420-2B1AF32F3A7C}" destId="{AC7DEF6F-3F9D-4B50-B835-FF710B483E7E}" srcOrd="0" destOrd="0" presId="urn:microsoft.com/office/officeart/2005/8/layout/vList2"/>
    <dgm:cxn modelId="{3FAC8515-EB71-4565-B9ED-1D621DA46C0C}" type="presOf" srcId="{288F7E4D-7623-409F-80C9-A2BA83211990}" destId="{E52271F3-2DC1-49EF-8117-3B7071A90669}" srcOrd="0" destOrd="0" presId="urn:microsoft.com/office/officeart/2005/8/layout/vList2"/>
    <dgm:cxn modelId="{AFDCAF1B-7227-428E-8FD6-3CDDADC32766}" srcId="{FD37BE35-33B9-4467-BE79-BF2405D0BC25}" destId="{B13F19ED-C97F-47E4-AAAC-AB2EF6AD8D07}" srcOrd="5" destOrd="0" parTransId="{4E87EBD7-A4EC-40BF-9A0E-49BA9893F297}" sibTransId="{94021C1B-17DE-4924-8C81-2AF6E2CD9769}"/>
    <dgm:cxn modelId="{29846526-160F-4040-A11B-985C244B3D10}" srcId="{B13F19ED-C97F-47E4-AAAC-AB2EF6AD8D07}" destId="{8F4E7DA5-7CF9-442B-9DBB-6F02A5B98D6D}" srcOrd="1" destOrd="0" parTransId="{FCBDC6A1-5233-43E8-AF1E-05A777DCD2F5}" sibTransId="{88425F63-FFB6-4D5E-B7D3-5298A9751695}"/>
    <dgm:cxn modelId="{B291532D-60D9-4153-93F5-18E07170F8C4}" type="presOf" srcId="{FD37BE35-33B9-4467-BE79-BF2405D0BC25}" destId="{983E0C46-003D-40D8-8724-FB7A9EE5E8B8}" srcOrd="0" destOrd="0" presId="urn:microsoft.com/office/officeart/2005/8/layout/vList2"/>
    <dgm:cxn modelId="{B06C4534-11BF-4F01-A73E-549CDD700C04}" type="presOf" srcId="{821100F0-CD34-467D-A37B-43979CBD0503}" destId="{B9A48491-E253-4649-8071-EB36439E826B}" srcOrd="0" destOrd="0" presId="urn:microsoft.com/office/officeart/2005/8/layout/vList2"/>
    <dgm:cxn modelId="{79EF7C34-589D-4891-99CF-0F3DF3C07013}" srcId="{FD37BE35-33B9-4467-BE79-BF2405D0BC25}" destId="{6A57F9A4-2293-40E2-B614-ED9FF9CF5DCD}" srcOrd="3" destOrd="0" parTransId="{E2BAA664-163F-441A-B9EE-0C0788EA71BB}" sibTransId="{F7125E4D-6E29-4B2D-8231-1DD45D06B3AE}"/>
    <dgm:cxn modelId="{1D81725D-A7C9-432D-95A2-A50238977A7A}" type="presOf" srcId="{F11546F9-18B8-41AB-8C27-3CF76C1F654A}" destId="{12F6FE50-BAEF-43CA-AB13-D7535C2657A4}" srcOrd="0" destOrd="0" presId="urn:microsoft.com/office/officeart/2005/8/layout/vList2"/>
    <dgm:cxn modelId="{DA77D95D-2CE6-4FBD-A6DA-7C548C8F5C3E}" type="presOf" srcId="{99F4A683-521F-4A35-B654-836CC54C3878}" destId="{9E3499FF-C1A3-47F5-B421-DB06100E4ADB}" srcOrd="0" destOrd="1" presId="urn:microsoft.com/office/officeart/2005/8/layout/vList2"/>
    <dgm:cxn modelId="{4676BE63-CF5C-451D-A4E9-73ABE0AA0195}" srcId="{6A57F9A4-2293-40E2-B614-ED9FF9CF5DCD}" destId="{E08774B4-061E-47FA-A785-44E8523D75F4}" srcOrd="0" destOrd="0" parTransId="{8DABD815-A053-4FD3-888D-FE2A62985A68}" sibTransId="{E11134B7-FFE9-4441-920D-7141D813D3F8}"/>
    <dgm:cxn modelId="{EAF7894E-0F20-4570-A5C1-4CE22793A79D}" type="presOf" srcId="{A74BC889-39C2-41AB-8AAD-FA64CBF3AE39}" destId="{BDDC268E-6E85-40F6-ADA5-B6E36570B6C5}" srcOrd="0" destOrd="1" presId="urn:microsoft.com/office/officeart/2005/8/layout/vList2"/>
    <dgm:cxn modelId="{6180AE4E-8134-4EFB-9E83-B856028CD962}" srcId="{6A57F9A4-2293-40E2-B614-ED9FF9CF5DCD}" destId="{18601AC7-6446-49E2-95F3-E51C6ABAB301}" srcOrd="1" destOrd="0" parTransId="{8E71C5D9-3EF4-4797-9C93-AAD2085D0992}" sibTransId="{AC566731-4758-4292-92DD-BFE5B65AEFE8}"/>
    <dgm:cxn modelId="{14A16271-2E63-469A-83A1-BBAA1AE0F29E}" srcId="{821100F0-CD34-467D-A37B-43979CBD0503}" destId="{A74BC889-39C2-41AB-8AAD-FA64CBF3AE39}" srcOrd="1" destOrd="0" parTransId="{4DE0149E-2A92-47BB-96D1-6DF7BC525A28}" sibTransId="{B9162ADB-F438-4BF0-A54E-4708184DFAA1}"/>
    <dgm:cxn modelId="{B562DA72-7C51-4FF7-B9BE-095BE4503B17}" srcId="{64DD47B3-7CF4-4B01-B15A-11BAEADC1C5E}" destId="{288F7E4D-7623-409F-80C9-A2BA83211990}" srcOrd="0" destOrd="0" parTransId="{6A34A2A1-E137-4442-8080-B7DAE16050E7}" sibTransId="{7C282D9E-8C08-4F13-8E0F-6EDB1CE8E59D}"/>
    <dgm:cxn modelId="{0AEEDC73-1603-493E-9E96-EFEFA4027E09}" srcId="{FC680D53-8696-410F-B51E-D42AECD359B0}" destId="{69128447-7696-4BBA-82B3-8B8FE0BE6A2D}" srcOrd="0" destOrd="0" parTransId="{3FAB6F41-D4C7-452D-8AA6-14BAF0AC6D86}" sibTransId="{EB1D6121-A4CE-43E6-A400-E4E58141983D}"/>
    <dgm:cxn modelId="{0693CC74-2646-4AFF-A8F0-C5CD09D1E772}" srcId="{F11546F9-18B8-41AB-8C27-3CF76C1F654A}" destId="{320E6437-FA85-4086-88F1-061D71B4ACF6}" srcOrd="0" destOrd="0" parTransId="{F897DD68-5356-419C-BA63-E890F634EED7}" sibTransId="{6E5D61AA-3283-4DB3-8C16-1A5A98BABF1C}"/>
    <dgm:cxn modelId="{1A0A3675-4547-4AB9-A510-7318ABEB26BD}" type="presOf" srcId="{B13F19ED-C97F-47E4-AAAC-AB2EF6AD8D07}" destId="{A1241877-4545-40BB-B318-EAC9E3EE8B77}" srcOrd="0" destOrd="0" presId="urn:microsoft.com/office/officeart/2005/8/layout/vList2"/>
    <dgm:cxn modelId="{1DF2B058-AE51-462E-B98E-717C56E582A6}" srcId="{FD37BE35-33B9-4467-BE79-BF2405D0BC25}" destId="{FC680D53-8696-410F-B51E-D42AECD359B0}" srcOrd="2" destOrd="0" parTransId="{52AC0467-6F61-4280-93E8-754D56C5E3E8}" sibTransId="{634A3379-DB75-4D94-BC13-CA56A58FEA4B}"/>
    <dgm:cxn modelId="{8E07FA79-08B1-4D44-9369-0EEEC87FA4D9}" srcId="{B13F19ED-C97F-47E4-AAAC-AB2EF6AD8D07}" destId="{2091542B-85FA-4FAE-9420-2B1AF32F3A7C}" srcOrd="0" destOrd="0" parTransId="{460AF2E0-8057-434A-A4F3-141CE7319F9C}" sibTransId="{6BB95D35-D7D7-4571-8136-E3CC0B256063}"/>
    <dgm:cxn modelId="{66314F7A-E59D-4A03-854C-8A7E8604DD8B}" type="presOf" srcId="{320E6437-FA85-4086-88F1-061D71B4ACF6}" destId="{9E3499FF-C1A3-47F5-B421-DB06100E4ADB}" srcOrd="0" destOrd="0" presId="urn:microsoft.com/office/officeart/2005/8/layout/vList2"/>
    <dgm:cxn modelId="{B7E9797A-E257-4480-A0F6-4543374D9111}" type="presOf" srcId="{18601AC7-6446-49E2-95F3-E51C6ABAB301}" destId="{328D9E42-8913-4F09-A1AA-27A44A578A6E}" srcOrd="0" destOrd="1" presId="urn:microsoft.com/office/officeart/2005/8/layout/vList2"/>
    <dgm:cxn modelId="{7699F787-6752-453F-B4D4-1FE71935A5B5}" srcId="{F11546F9-18B8-41AB-8C27-3CF76C1F654A}" destId="{99F4A683-521F-4A35-B654-836CC54C3878}" srcOrd="1" destOrd="0" parTransId="{5742A08B-D9C0-4AF9-BAA7-745EA1C1EB87}" sibTransId="{3F258C15-DE85-4956-8F54-592FB6D2493F}"/>
    <dgm:cxn modelId="{5904389E-EBEE-44C2-9271-FC2CEE44FE98}" type="presOf" srcId="{8F4E7DA5-7CF9-442B-9DBB-6F02A5B98D6D}" destId="{AC7DEF6F-3F9D-4B50-B835-FF710B483E7E}" srcOrd="0" destOrd="1" presId="urn:microsoft.com/office/officeart/2005/8/layout/vList2"/>
    <dgm:cxn modelId="{94E5BFA5-2113-405B-AC19-741645260831}" srcId="{64DD47B3-7CF4-4B01-B15A-11BAEADC1C5E}" destId="{ACAA3135-0D5E-4D5D-828F-3FFEA0F99BA2}" srcOrd="1" destOrd="0" parTransId="{BB4A669C-B0DA-4796-B013-909C944E1682}" sibTransId="{3AC0CDFC-0F37-46C2-A16D-F53F11BF93B9}"/>
    <dgm:cxn modelId="{D8CA2EAA-D135-456A-A14F-F0BFE9CB9A81}" type="presOf" srcId="{ACAA3135-0D5E-4D5D-828F-3FFEA0F99BA2}" destId="{E52271F3-2DC1-49EF-8117-3B7071A90669}" srcOrd="0" destOrd="1" presId="urn:microsoft.com/office/officeart/2005/8/layout/vList2"/>
    <dgm:cxn modelId="{BDF7F6B1-D3BA-4E6E-B678-30AF543C172A}" type="presOf" srcId="{E08774B4-061E-47FA-A785-44E8523D75F4}" destId="{328D9E42-8913-4F09-A1AA-27A44A578A6E}" srcOrd="0" destOrd="0" presId="urn:microsoft.com/office/officeart/2005/8/layout/vList2"/>
    <dgm:cxn modelId="{BB4002B7-4CA3-46C5-B495-9515BD014CA5}" type="presOf" srcId="{92D4084D-C110-46F8-BAA5-27357892008B}" destId="{BDDC268E-6E85-40F6-ADA5-B6E36570B6C5}" srcOrd="0" destOrd="0" presId="urn:microsoft.com/office/officeart/2005/8/layout/vList2"/>
    <dgm:cxn modelId="{29E924CF-F54B-4E05-B06F-B5B32E8959EF}" srcId="{821100F0-CD34-467D-A37B-43979CBD0503}" destId="{92D4084D-C110-46F8-BAA5-27357892008B}" srcOrd="0" destOrd="0" parTransId="{96231570-67B2-442F-9DA4-01F618C527A1}" sibTransId="{E5822F53-FAAA-4D0A-BFD4-AF837528D0E5}"/>
    <dgm:cxn modelId="{03EBC6CF-DB2F-4B31-9CE2-AE17B139C9DA}" type="presOf" srcId="{E0F76E16-475A-4B31-B468-247DDB78E20E}" destId="{2CA2D90D-6349-446A-BDD4-70A10B9CA920}" srcOrd="0" destOrd="1" presId="urn:microsoft.com/office/officeart/2005/8/layout/vList2"/>
    <dgm:cxn modelId="{DFE9C8CF-335D-44E7-B426-AFF75D9D2F27}" type="presOf" srcId="{64DD47B3-7CF4-4B01-B15A-11BAEADC1C5E}" destId="{39400091-DE71-4654-81B7-02FE8F50EC98}" srcOrd="0" destOrd="0" presId="urn:microsoft.com/office/officeart/2005/8/layout/vList2"/>
    <dgm:cxn modelId="{F96ED7D5-16AF-46E2-B2CE-3AEFB8625B84}" type="presOf" srcId="{6A57F9A4-2293-40E2-B614-ED9FF9CF5DCD}" destId="{147F85A8-461D-46FC-95F6-843FFBCFFCEB}" srcOrd="0" destOrd="0" presId="urn:microsoft.com/office/officeart/2005/8/layout/vList2"/>
    <dgm:cxn modelId="{2F6FFEDE-5A4E-4F94-BD6A-9EEE22FD418C}" type="presOf" srcId="{69128447-7696-4BBA-82B3-8B8FE0BE6A2D}" destId="{2CA2D90D-6349-446A-BDD4-70A10B9CA920}" srcOrd="0" destOrd="0" presId="urn:microsoft.com/office/officeart/2005/8/layout/vList2"/>
    <dgm:cxn modelId="{7EF830E5-F018-40F7-836B-B0F4588095EF}" srcId="{FD37BE35-33B9-4467-BE79-BF2405D0BC25}" destId="{821100F0-CD34-467D-A37B-43979CBD0503}" srcOrd="1" destOrd="0" parTransId="{B36C9546-48C6-4F24-93CA-14ABE4036C57}" sibTransId="{CE1F0619-63E0-4C95-A287-1AC101C2D9D1}"/>
    <dgm:cxn modelId="{B16FA6E6-6831-4D23-A086-4295EFAB5EAD}" srcId="{FC680D53-8696-410F-B51E-D42AECD359B0}" destId="{E0F76E16-475A-4B31-B468-247DDB78E20E}" srcOrd="1" destOrd="0" parTransId="{B701832E-2CF7-42C5-A473-904B40DD229F}" sibTransId="{D0BA2AD3-1C60-410D-9C92-7CFCE7635916}"/>
    <dgm:cxn modelId="{4103FAE9-A921-4B4F-B71A-5A2682C46163}" type="presOf" srcId="{FC680D53-8696-410F-B51E-D42AECD359B0}" destId="{DED9AD3E-7F6C-4655-8F79-40DEDDEDA4EE}" srcOrd="0" destOrd="0" presId="urn:microsoft.com/office/officeart/2005/8/layout/vList2"/>
    <dgm:cxn modelId="{9FB7BBF2-1B71-4E42-B0E2-27FA8F6DC3DF}" srcId="{FD37BE35-33B9-4467-BE79-BF2405D0BC25}" destId="{64DD47B3-7CF4-4B01-B15A-11BAEADC1C5E}" srcOrd="0" destOrd="0" parTransId="{63CAAD13-67B4-4EAC-8D8E-8B18040F6BCB}" sibTransId="{BD893987-C859-4D43-9BE4-65169499AC23}"/>
    <dgm:cxn modelId="{45FA2EF9-317A-4727-84C4-5869C5C3AFB6}" srcId="{FD37BE35-33B9-4467-BE79-BF2405D0BC25}" destId="{F11546F9-18B8-41AB-8C27-3CF76C1F654A}" srcOrd="4" destOrd="0" parTransId="{5B75C42B-C46C-411A-9ABE-B5D3DA7BB7BC}" sibTransId="{11B4C584-C463-48E1-8F99-0E7CB3433FEF}"/>
    <dgm:cxn modelId="{B162A971-12B3-4FF0-B674-8179033631F3}" type="presParOf" srcId="{983E0C46-003D-40D8-8724-FB7A9EE5E8B8}" destId="{39400091-DE71-4654-81B7-02FE8F50EC98}" srcOrd="0" destOrd="0" presId="urn:microsoft.com/office/officeart/2005/8/layout/vList2"/>
    <dgm:cxn modelId="{05AE3228-5750-4FA0-B751-896D914474B4}" type="presParOf" srcId="{983E0C46-003D-40D8-8724-FB7A9EE5E8B8}" destId="{E52271F3-2DC1-49EF-8117-3B7071A90669}" srcOrd="1" destOrd="0" presId="urn:microsoft.com/office/officeart/2005/8/layout/vList2"/>
    <dgm:cxn modelId="{FD08F699-C27A-448F-A3EC-099B69B8E39F}" type="presParOf" srcId="{983E0C46-003D-40D8-8724-FB7A9EE5E8B8}" destId="{B9A48491-E253-4649-8071-EB36439E826B}" srcOrd="2" destOrd="0" presId="urn:microsoft.com/office/officeart/2005/8/layout/vList2"/>
    <dgm:cxn modelId="{FA94CC9B-4250-41C6-8D0F-A5EECDAE437A}" type="presParOf" srcId="{983E0C46-003D-40D8-8724-FB7A9EE5E8B8}" destId="{BDDC268E-6E85-40F6-ADA5-B6E36570B6C5}" srcOrd="3" destOrd="0" presId="urn:microsoft.com/office/officeart/2005/8/layout/vList2"/>
    <dgm:cxn modelId="{96CE6A08-F1A7-4619-9525-80567100E3FE}" type="presParOf" srcId="{983E0C46-003D-40D8-8724-FB7A9EE5E8B8}" destId="{DED9AD3E-7F6C-4655-8F79-40DEDDEDA4EE}" srcOrd="4" destOrd="0" presId="urn:microsoft.com/office/officeart/2005/8/layout/vList2"/>
    <dgm:cxn modelId="{547843FF-8AA3-4E52-AD12-16E9356A89BB}" type="presParOf" srcId="{983E0C46-003D-40D8-8724-FB7A9EE5E8B8}" destId="{2CA2D90D-6349-446A-BDD4-70A10B9CA920}" srcOrd="5" destOrd="0" presId="urn:microsoft.com/office/officeart/2005/8/layout/vList2"/>
    <dgm:cxn modelId="{CF32E4B9-A8B0-44AE-A17B-E3A30461F2C6}" type="presParOf" srcId="{983E0C46-003D-40D8-8724-FB7A9EE5E8B8}" destId="{147F85A8-461D-46FC-95F6-843FFBCFFCEB}" srcOrd="6" destOrd="0" presId="urn:microsoft.com/office/officeart/2005/8/layout/vList2"/>
    <dgm:cxn modelId="{F4CBC3FB-2E3F-4466-B180-16F2A8D06D4E}" type="presParOf" srcId="{983E0C46-003D-40D8-8724-FB7A9EE5E8B8}" destId="{328D9E42-8913-4F09-A1AA-27A44A578A6E}" srcOrd="7" destOrd="0" presId="urn:microsoft.com/office/officeart/2005/8/layout/vList2"/>
    <dgm:cxn modelId="{C0E0009A-09A8-4CFE-8F50-C9CA17BD3D16}" type="presParOf" srcId="{983E0C46-003D-40D8-8724-FB7A9EE5E8B8}" destId="{12F6FE50-BAEF-43CA-AB13-D7535C2657A4}" srcOrd="8" destOrd="0" presId="urn:microsoft.com/office/officeart/2005/8/layout/vList2"/>
    <dgm:cxn modelId="{22C4B8F5-B03F-4149-8E5F-1EBF96CEF237}" type="presParOf" srcId="{983E0C46-003D-40D8-8724-FB7A9EE5E8B8}" destId="{9E3499FF-C1A3-47F5-B421-DB06100E4ADB}" srcOrd="9" destOrd="0" presId="urn:microsoft.com/office/officeart/2005/8/layout/vList2"/>
    <dgm:cxn modelId="{9C06097A-453D-4C25-866E-3A2F7243715A}" type="presParOf" srcId="{983E0C46-003D-40D8-8724-FB7A9EE5E8B8}" destId="{A1241877-4545-40BB-B318-EAC9E3EE8B77}" srcOrd="10" destOrd="0" presId="urn:microsoft.com/office/officeart/2005/8/layout/vList2"/>
    <dgm:cxn modelId="{50A08E1C-4128-4849-BDDB-77B7F6901194}" type="presParOf" srcId="{983E0C46-003D-40D8-8724-FB7A9EE5E8B8}" destId="{AC7DEF6F-3F9D-4B50-B835-FF710B483E7E}" srcOrd="1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EFBC022-9017-4A08-A5BF-E5A0F96A53AE}" type="doc">
      <dgm:prSet loTypeId="urn:microsoft.com/office/officeart/2005/8/layout/vList2" loCatId="list" qsTypeId="urn:microsoft.com/office/officeart/2005/8/quickstyle/simple5" qsCatId="simple" csTypeId="urn:microsoft.com/office/officeart/2005/8/colors/colorful1" csCatId="colorful"/>
      <dgm:spPr/>
      <dgm:t>
        <a:bodyPr/>
        <a:lstStyle/>
        <a:p>
          <a:endParaRPr lang="en-US"/>
        </a:p>
      </dgm:t>
    </dgm:pt>
    <dgm:pt modelId="{8768DA23-325E-464C-BA5E-19858AC9E81D}">
      <dgm:prSet/>
      <dgm:spPr/>
      <dgm:t>
        <a:bodyPr/>
        <a:lstStyle/>
        <a:p>
          <a:r>
            <a:rPr lang="en-GB" b="1"/>
            <a:t>What is meant by "leading" or "commanding"?</a:t>
          </a:r>
          <a:endParaRPr lang="en-US"/>
        </a:p>
      </dgm:t>
    </dgm:pt>
    <dgm:pt modelId="{CBA90A3B-77DD-4BD4-90A0-9194E7762A60}" type="parTrans" cxnId="{79ECEA84-B0BF-49C1-9E91-8319827C9412}">
      <dgm:prSet/>
      <dgm:spPr/>
      <dgm:t>
        <a:bodyPr/>
        <a:lstStyle/>
        <a:p>
          <a:endParaRPr lang="en-US"/>
        </a:p>
      </dgm:t>
    </dgm:pt>
    <dgm:pt modelId="{E7ED47FC-E30B-4AAD-AE58-A40137A46320}" type="sibTrans" cxnId="{79ECEA84-B0BF-49C1-9E91-8319827C9412}">
      <dgm:prSet/>
      <dgm:spPr/>
      <dgm:t>
        <a:bodyPr/>
        <a:lstStyle/>
        <a:p>
          <a:endParaRPr lang="en-US"/>
        </a:p>
      </dgm:t>
    </dgm:pt>
    <dgm:pt modelId="{B868D51E-1F96-436A-9CE5-EB19EBB57A11}">
      <dgm:prSet/>
      <dgm:spPr/>
      <dgm:t>
        <a:bodyPr/>
        <a:lstStyle/>
        <a:p>
          <a:r>
            <a:rPr lang="en-GB"/>
            <a:t>In Fayol’s (1916) work, leading is described as the ability of managers to guide their employees in order to obtain organizational objectives.</a:t>
          </a:r>
          <a:endParaRPr lang="en-US"/>
        </a:p>
      </dgm:t>
    </dgm:pt>
    <dgm:pt modelId="{7F5E5E2B-F2A5-4F63-AA33-0B9ADCF7D137}" type="parTrans" cxnId="{2FA4753D-87D7-42D3-B979-AE3493827ED4}">
      <dgm:prSet/>
      <dgm:spPr/>
      <dgm:t>
        <a:bodyPr/>
        <a:lstStyle/>
        <a:p>
          <a:endParaRPr lang="en-US"/>
        </a:p>
      </dgm:t>
    </dgm:pt>
    <dgm:pt modelId="{7FAB526F-AE94-4822-8E02-D28616BE2D45}" type="sibTrans" cxnId="{2FA4753D-87D7-42D3-B979-AE3493827ED4}">
      <dgm:prSet/>
      <dgm:spPr/>
      <dgm:t>
        <a:bodyPr/>
        <a:lstStyle/>
        <a:p>
          <a:endParaRPr lang="en-US"/>
        </a:p>
      </dgm:t>
    </dgm:pt>
    <dgm:pt modelId="{7F9927C0-5C54-47A8-8FED-CA417793CA91}">
      <dgm:prSet/>
      <dgm:spPr/>
      <dgm:t>
        <a:bodyPr/>
        <a:lstStyle/>
        <a:p>
          <a:r>
            <a:rPr lang="en-GB"/>
            <a:t>Leading also means to inspire employees, to clearly communicate the expectations of employees, and to influence employee behavior (Robbins &amp; Coulter, 2021).</a:t>
          </a:r>
          <a:endParaRPr lang="en-US"/>
        </a:p>
      </dgm:t>
    </dgm:pt>
    <dgm:pt modelId="{00A50690-95AC-4080-859E-3C520199C51C}" type="parTrans" cxnId="{8335944C-B511-4163-89B2-78D5C31BCF7F}">
      <dgm:prSet/>
      <dgm:spPr/>
      <dgm:t>
        <a:bodyPr/>
        <a:lstStyle/>
        <a:p>
          <a:endParaRPr lang="en-US"/>
        </a:p>
      </dgm:t>
    </dgm:pt>
    <dgm:pt modelId="{AFBED950-E97C-442C-84F2-A24C9A4A4B26}" type="sibTrans" cxnId="{8335944C-B511-4163-89B2-78D5C31BCF7F}">
      <dgm:prSet/>
      <dgm:spPr/>
      <dgm:t>
        <a:bodyPr/>
        <a:lstStyle/>
        <a:p>
          <a:endParaRPr lang="en-US"/>
        </a:p>
      </dgm:t>
    </dgm:pt>
    <dgm:pt modelId="{C592ED2C-6518-4ED3-A3CC-CA4CEFD57BBE}">
      <dgm:prSet/>
      <dgm:spPr/>
      <dgm:t>
        <a:bodyPr/>
        <a:lstStyle/>
        <a:p>
          <a:r>
            <a:rPr lang="en-GB" b="1"/>
            <a:t>Relationship to different leadership styles</a:t>
          </a:r>
          <a:endParaRPr lang="en-US"/>
        </a:p>
      </dgm:t>
    </dgm:pt>
    <dgm:pt modelId="{D3D4D9D0-0DDE-434C-9B95-5FA650AAECF4}" type="parTrans" cxnId="{32A7C460-B201-400A-AC5C-15553BA3C2E4}">
      <dgm:prSet/>
      <dgm:spPr/>
      <dgm:t>
        <a:bodyPr/>
        <a:lstStyle/>
        <a:p>
          <a:endParaRPr lang="en-US"/>
        </a:p>
      </dgm:t>
    </dgm:pt>
    <dgm:pt modelId="{60304735-2BD2-480A-950A-22D341D825F9}" type="sibTrans" cxnId="{32A7C460-B201-400A-AC5C-15553BA3C2E4}">
      <dgm:prSet/>
      <dgm:spPr/>
      <dgm:t>
        <a:bodyPr/>
        <a:lstStyle/>
        <a:p>
          <a:endParaRPr lang="en-US"/>
        </a:p>
      </dgm:t>
    </dgm:pt>
    <dgm:pt modelId="{28938B02-5DE1-4A27-8D5D-36EEF57A97A6}">
      <dgm:prSet/>
      <dgm:spPr/>
      <dgm:t>
        <a:bodyPr/>
        <a:lstStyle/>
        <a:p>
          <a:r>
            <a:rPr lang="en-GB" dirty="0"/>
            <a:t>Different leadership styles such as democratic, transformational and autocratic influence how managers will lead employees (</a:t>
          </a:r>
          <a:r>
            <a:rPr lang="en-GB" dirty="0" err="1"/>
            <a:t>Northhouse</a:t>
          </a:r>
          <a:r>
            <a:rPr lang="en-GB" dirty="0"/>
            <a:t>, 2021).</a:t>
          </a:r>
          <a:endParaRPr lang="en-US" dirty="0"/>
        </a:p>
      </dgm:t>
    </dgm:pt>
    <dgm:pt modelId="{44522174-77EA-4FF9-B5A6-BCCA78C9C73E}" type="parTrans" cxnId="{D971C22F-70F9-4044-8487-1B4C8E2CDCAF}">
      <dgm:prSet/>
      <dgm:spPr/>
      <dgm:t>
        <a:bodyPr/>
        <a:lstStyle/>
        <a:p>
          <a:endParaRPr lang="en-US"/>
        </a:p>
      </dgm:t>
    </dgm:pt>
    <dgm:pt modelId="{0CB1A432-D889-4F1B-BC37-84416348B3C5}" type="sibTrans" cxnId="{D971C22F-70F9-4044-8487-1B4C8E2CDCAF}">
      <dgm:prSet/>
      <dgm:spPr/>
      <dgm:t>
        <a:bodyPr/>
        <a:lstStyle/>
        <a:p>
          <a:endParaRPr lang="en-US"/>
        </a:p>
      </dgm:t>
    </dgm:pt>
    <dgm:pt modelId="{8CDA0AD2-E921-48CE-B9EA-61A399220428}">
      <dgm:prSet/>
      <dgm:spPr/>
      <dgm:t>
        <a:bodyPr/>
        <a:lstStyle/>
        <a:p>
          <a:r>
            <a:rPr lang="en-GB"/>
            <a:t>Which leadership style that is the most successful depends upon the level of complexity of the tasks that are assigned to employees, the needs of employees, and the goals of the organization (Griffin, 2022).</a:t>
          </a:r>
          <a:endParaRPr lang="en-US"/>
        </a:p>
      </dgm:t>
    </dgm:pt>
    <dgm:pt modelId="{B3F273F9-1442-4679-A29A-F7797A8EE37E}" type="parTrans" cxnId="{12BB31D1-4786-4618-B43A-79EF06C078B1}">
      <dgm:prSet/>
      <dgm:spPr/>
      <dgm:t>
        <a:bodyPr/>
        <a:lstStyle/>
        <a:p>
          <a:endParaRPr lang="en-US"/>
        </a:p>
      </dgm:t>
    </dgm:pt>
    <dgm:pt modelId="{5E1D2336-061E-48C9-9DF7-7CFF92BE1E55}" type="sibTrans" cxnId="{12BB31D1-4786-4618-B43A-79EF06C078B1}">
      <dgm:prSet/>
      <dgm:spPr/>
      <dgm:t>
        <a:bodyPr/>
        <a:lstStyle/>
        <a:p>
          <a:endParaRPr lang="en-US"/>
        </a:p>
      </dgm:t>
    </dgm:pt>
    <dgm:pt modelId="{2D1BD7E2-561C-4E18-BA6C-994623D1CACC}">
      <dgm:prSet/>
      <dgm:spPr/>
      <dgm:t>
        <a:bodyPr/>
        <a:lstStyle/>
        <a:p>
          <a:r>
            <a:rPr lang="en-GB" b="1"/>
            <a:t>Why Motivation and Direction are important for success</a:t>
          </a:r>
          <a:endParaRPr lang="en-US"/>
        </a:p>
      </dgm:t>
    </dgm:pt>
    <dgm:pt modelId="{3818B689-044D-4C9D-B476-ABBA71DE5FA6}" type="parTrans" cxnId="{5B90A7E3-AC29-4F5C-95C0-F9A1E809AA0B}">
      <dgm:prSet/>
      <dgm:spPr/>
      <dgm:t>
        <a:bodyPr/>
        <a:lstStyle/>
        <a:p>
          <a:endParaRPr lang="en-US"/>
        </a:p>
      </dgm:t>
    </dgm:pt>
    <dgm:pt modelId="{731663C2-AE83-4E91-8608-FAD7A0D9FA91}" type="sibTrans" cxnId="{5B90A7E3-AC29-4F5C-95C0-F9A1E809AA0B}">
      <dgm:prSet/>
      <dgm:spPr/>
      <dgm:t>
        <a:bodyPr/>
        <a:lstStyle/>
        <a:p>
          <a:endParaRPr lang="en-US"/>
        </a:p>
      </dgm:t>
    </dgm:pt>
    <dgm:pt modelId="{FECE1672-BD67-40DC-B57F-76FF354DE73C}">
      <dgm:prSet/>
      <dgm:spPr/>
      <dgm:t>
        <a:bodyPr/>
        <a:lstStyle/>
        <a:p>
          <a:r>
            <a:rPr lang="en-GB"/>
            <a:t>When employees are motivated, they exhibit greater levels of commitment to the organization and to their jobs, which can increase their productivity, job satisfaction and overall sense of well-being (Herzberg, 1966).</a:t>
          </a:r>
          <a:endParaRPr lang="en-US"/>
        </a:p>
      </dgm:t>
    </dgm:pt>
    <dgm:pt modelId="{BAC022C3-1D7C-4EDA-8449-4545727D5D1A}" type="parTrans" cxnId="{75FD05DB-4754-41C1-B6C5-96E944DE5959}">
      <dgm:prSet/>
      <dgm:spPr/>
      <dgm:t>
        <a:bodyPr/>
        <a:lstStyle/>
        <a:p>
          <a:endParaRPr lang="en-US"/>
        </a:p>
      </dgm:t>
    </dgm:pt>
    <dgm:pt modelId="{7093C04B-BE43-4699-B955-25FB0C4FA63C}" type="sibTrans" cxnId="{75FD05DB-4754-41C1-B6C5-96E944DE5959}">
      <dgm:prSet/>
      <dgm:spPr/>
      <dgm:t>
        <a:bodyPr/>
        <a:lstStyle/>
        <a:p>
          <a:endParaRPr lang="en-US"/>
        </a:p>
      </dgm:t>
    </dgm:pt>
    <dgm:pt modelId="{C88981D8-BD9C-409E-B1C4-F50C5164FB57}">
      <dgm:prSet/>
      <dgm:spPr/>
      <dgm:t>
        <a:bodyPr/>
        <a:lstStyle/>
        <a:p>
          <a:r>
            <a:rPr lang="en-GB" dirty="0"/>
            <a:t>When there is clear direction, employees know what they need to do, where they need to go, and what is expected of them. This results in reduced confusion among employees, improved job performance and an alignment of employee </a:t>
          </a:r>
          <a:r>
            <a:rPr lang="en-GB" dirty="0" err="1"/>
            <a:t>behavior</a:t>
          </a:r>
          <a:r>
            <a:rPr lang="en-GB" dirty="0"/>
            <a:t> with the objectives of the organization (Johnson et al., 2023).</a:t>
          </a:r>
          <a:endParaRPr lang="en-US" dirty="0"/>
        </a:p>
      </dgm:t>
    </dgm:pt>
    <dgm:pt modelId="{1F4B10FB-5C91-4AFD-852B-9814E267E038}" type="parTrans" cxnId="{710D3A1B-8CCC-48AE-9858-8F006E987513}">
      <dgm:prSet/>
      <dgm:spPr/>
      <dgm:t>
        <a:bodyPr/>
        <a:lstStyle/>
        <a:p>
          <a:endParaRPr lang="en-US"/>
        </a:p>
      </dgm:t>
    </dgm:pt>
    <dgm:pt modelId="{6A3E7A8F-2B1C-4B85-9987-707E10BF68FC}" type="sibTrans" cxnId="{710D3A1B-8CCC-48AE-9858-8F006E987513}">
      <dgm:prSet/>
      <dgm:spPr/>
      <dgm:t>
        <a:bodyPr/>
        <a:lstStyle/>
        <a:p>
          <a:endParaRPr lang="en-US"/>
        </a:p>
      </dgm:t>
    </dgm:pt>
    <dgm:pt modelId="{0681A77F-37B8-4816-82B1-A230B18E5F7D}">
      <dgm:prSet/>
      <dgm:spPr/>
      <dgm:t>
        <a:bodyPr/>
        <a:lstStyle/>
        <a:p>
          <a:r>
            <a:rPr lang="en-GB" b="1"/>
            <a:t>How Tesco managers lead teams of employees</a:t>
          </a:r>
          <a:endParaRPr lang="en-US"/>
        </a:p>
      </dgm:t>
    </dgm:pt>
    <dgm:pt modelId="{36855A89-F312-4C82-9A37-C8FD716801C7}" type="parTrans" cxnId="{56072412-CD78-4C15-8FBE-47C34025DB88}">
      <dgm:prSet/>
      <dgm:spPr/>
      <dgm:t>
        <a:bodyPr/>
        <a:lstStyle/>
        <a:p>
          <a:endParaRPr lang="en-US"/>
        </a:p>
      </dgm:t>
    </dgm:pt>
    <dgm:pt modelId="{52FDF5B6-2CD1-464C-9778-2724AE9A28B9}" type="sibTrans" cxnId="{56072412-CD78-4C15-8FBE-47C34025DB88}">
      <dgm:prSet/>
      <dgm:spPr/>
      <dgm:t>
        <a:bodyPr/>
        <a:lstStyle/>
        <a:p>
          <a:endParaRPr lang="en-US"/>
        </a:p>
      </dgm:t>
    </dgm:pt>
    <dgm:pt modelId="{1317D764-A2C6-4742-9615-672ADB0514DE}">
      <dgm:prSet/>
      <dgm:spPr/>
      <dgm:t>
        <a:bodyPr/>
        <a:lstStyle/>
        <a:p>
          <a:r>
            <a:rPr lang="en-GB"/>
            <a:t>Tesco managers have employed a democratic and participative approach in leading employees. This has involved the solicitation of ideas and suggestions from employees as well as providing opportunities for employees to provide feedback to their managers (Tesco PLC, 2024).</a:t>
          </a:r>
          <a:endParaRPr lang="en-US"/>
        </a:p>
      </dgm:t>
    </dgm:pt>
    <dgm:pt modelId="{CCC16AAA-9806-40E1-97FF-01049D037C83}" type="parTrans" cxnId="{B2DEB4D8-7265-41FE-A72B-A93E87C4DEDB}">
      <dgm:prSet/>
      <dgm:spPr/>
      <dgm:t>
        <a:bodyPr/>
        <a:lstStyle/>
        <a:p>
          <a:endParaRPr lang="en-US"/>
        </a:p>
      </dgm:t>
    </dgm:pt>
    <dgm:pt modelId="{5F53FDB7-DA5C-4AC4-831A-427BC5887850}" type="sibTrans" cxnId="{B2DEB4D8-7265-41FE-A72B-A93E87C4DEDB}">
      <dgm:prSet/>
      <dgm:spPr/>
      <dgm:t>
        <a:bodyPr/>
        <a:lstStyle/>
        <a:p>
          <a:endParaRPr lang="en-US"/>
        </a:p>
      </dgm:t>
    </dgm:pt>
    <dgm:pt modelId="{A7BD49CB-42FA-4F4A-9324-1FCAE4ED6F50}">
      <dgm:prSet/>
      <dgm:spPr/>
      <dgm:t>
        <a:bodyPr/>
        <a:lstStyle/>
        <a:p>
          <a:r>
            <a:rPr lang="en-GB"/>
            <a:t>Employees are informed daily about their target to be met, and are provided support in achieving these targets. Employees are also informed about the importance of delivering good customer service (Wood et al., 2023).</a:t>
          </a:r>
          <a:endParaRPr lang="en-US"/>
        </a:p>
      </dgm:t>
    </dgm:pt>
    <dgm:pt modelId="{CB747A1E-9C6C-420B-BBBC-8B3535CCBA6F}" type="parTrans" cxnId="{E1E88651-3878-4EE1-9398-F679AF72FBA8}">
      <dgm:prSet/>
      <dgm:spPr/>
      <dgm:t>
        <a:bodyPr/>
        <a:lstStyle/>
        <a:p>
          <a:endParaRPr lang="en-US"/>
        </a:p>
      </dgm:t>
    </dgm:pt>
    <dgm:pt modelId="{D8E56361-215A-4CF4-AB70-1255148996AC}" type="sibTrans" cxnId="{E1E88651-3878-4EE1-9398-F679AF72FBA8}">
      <dgm:prSet/>
      <dgm:spPr/>
      <dgm:t>
        <a:bodyPr/>
        <a:lstStyle/>
        <a:p>
          <a:endParaRPr lang="en-US"/>
        </a:p>
      </dgm:t>
    </dgm:pt>
    <dgm:pt modelId="{5AD1ECF3-2AD2-4B36-B369-8A8E34DDC8F5}">
      <dgm:prSet/>
      <dgm:spPr/>
      <dgm:t>
        <a:bodyPr/>
        <a:lstStyle/>
        <a:p>
          <a:r>
            <a:rPr lang="en-GB" b="1"/>
            <a:t>Types of approaches used by Tesco managers to lead employees</a:t>
          </a:r>
          <a:endParaRPr lang="en-US"/>
        </a:p>
      </dgm:t>
    </dgm:pt>
    <dgm:pt modelId="{FF64455C-5E11-488C-B9B6-C40165815CE0}" type="parTrans" cxnId="{98ACA2AB-70FE-49AE-8593-221965EE9F14}">
      <dgm:prSet/>
      <dgm:spPr/>
      <dgm:t>
        <a:bodyPr/>
        <a:lstStyle/>
        <a:p>
          <a:endParaRPr lang="en-US"/>
        </a:p>
      </dgm:t>
    </dgm:pt>
    <dgm:pt modelId="{0A1E25DE-1A10-416D-A0FA-81A4FAA16FD1}" type="sibTrans" cxnId="{98ACA2AB-70FE-49AE-8593-221965EE9F14}">
      <dgm:prSet/>
      <dgm:spPr/>
      <dgm:t>
        <a:bodyPr/>
        <a:lstStyle/>
        <a:p>
          <a:endParaRPr lang="en-US"/>
        </a:p>
      </dgm:t>
    </dgm:pt>
    <dgm:pt modelId="{2F02A245-8A21-4AD0-B2AD-92AE0C4DEB55}">
      <dgm:prSet/>
      <dgm:spPr/>
      <dgm:t>
        <a:bodyPr/>
        <a:lstStyle/>
        <a:p>
          <a:r>
            <a:rPr lang="en-GB"/>
            <a:t>Store managers at Tesco conduct daily meetings to motivate employees and to identify challenges that may hinder employees from meeting their daily targets (Tesco Annual Report, 2024).</a:t>
          </a:r>
          <a:endParaRPr lang="en-US"/>
        </a:p>
      </dgm:t>
    </dgm:pt>
    <dgm:pt modelId="{6A4D3EC6-7658-44D8-86A6-8232497817D8}" type="parTrans" cxnId="{08A18904-5001-4E19-828D-733C67170F14}">
      <dgm:prSet/>
      <dgm:spPr/>
      <dgm:t>
        <a:bodyPr/>
        <a:lstStyle/>
        <a:p>
          <a:endParaRPr lang="en-US"/>
        </a:p>
      </dgm:t>
    </dgm:pt>
    <dgm:pt modelId="{EC289755-8B18-490F-BD85-8081D03855C0}" type="sibTrans" cxnId="{08A18904-5001-4E19-828D-733C67170F14}">
      <dgm:prSet/>
      <dgm:spPr/>
      <dgm:t>
        <a:bodyPr/>
        <a:lstStyle/>
        <a:p>
          <a:endParaRPr lang="en-US"/>
        </a:p>
      </dgm:t>
    </dgm:pt>
    <dgm:pt modelId="{69E288A9-82A2-40BC-B25A-C80A29F50D78}">
      <dgm:prSet/>
      <dgm:spPr/>
      <dgm:t>
        <a:bodyPr/>
        <a:lstStyle/>
        <a:p>
          <a:r>
            <a:rPr lang="en-GB"/>
            <a:t>Managers at Tesco are using coaching and recognizing employees who have demonstrated high levels of performance to reinforce the behaviors and actions that employees are demonstrating (Johnson et al., 2023).</a:t>
          </a:r>
          <a:endParaRPr lang="en-US"/>
        </a:p>
      </dgm:t>
    </dgm:pt>
    <dgm:pt modelId="{0AC97C7E-5113-421F-ACE6-518056D64B61}" type="parTrans" cxnId="{05AAA79C-DC2A-4609-95D0-1A21F7B1591D}">
      <dgm:prSet/>
      <dgm:spPr/>
      <dgm:t>
        <a:bodyPr/>
        <a:lstStyle/>
        <a:p>
          <a:endParaRPr lang="en-US"/>
        </a:p>
      </dgm:t>
    </dgm:pt>
    <dgm:pt modelId="{3A341612-3702-4875-B63B-480C6826040D}" type="sibTrans" cxnId="{05AAA79C-DC2A-4609-95D0-1A21F7B1591D}">
      <dgm:prSet/>
      <dgm:spPr/>
      <dgm:t>
        <a:bodyPr/>
        <a:lstStyle/>
        <a:p>
          <a:endParaRPr lang="en-US"/>
        </a:p>
      </dgm:t>
    </dgm:pt>
    <dgm:pt modelId="{87CD122C-9933-4C2E-8AE1-A8F69387F93E}">
      <dgm:prSet/>
      <dgm:spPr/>
      <dgm:t>
        <a:bodyPr/>
        <a:lstStyle/>
        <a:p>
          <a:r>
            <a:rPr lang="en-GB" b="1"/>
            <a:t>How the engaged leadership of managers at Tesco impacts employee productivity</a:t>
          </a:r>
          <a:endParaRPr lang="en-US"/>
        </a:p>
      </dgm:t>
    </dgm:pt>
    <dgm:pt modelId="{716C9AEE-9970-4E07-8E49-C720CFE98219}" type="parTrans" cxnId="{5354BAC7-3B79-4E02-9E42-89B66D9C3EFD}">
      <dgm:prSet/>
      <dgm:spPr/>
      <dgm:t>
        <a:bodyPr/>
        <a:lstStyle/>
        <a:p>
          <a:endParaRPr lang="en-US"/>
        </a:p>
      </dgm:t>
    </dgm:pt>
    <dgm:pt modelId="{59144177-8942-4231-B6AA-16A8708B9A72}" type="sibTrans" cxnId="{5354BAC7-3B79-4E02-9E42-89B66D9C3EFD}">
      <dgm:prSet/>
      <dgm:spPr/>
      <dgm:t>
        <a:bodyPr/>
        <a:lstStyle/>
        <a:p>
          <a:endParaRPr lang="en-US"/>
        </a:p>
      </dgm:t>
    </dgm:pt>
    <dgm:pt modelId="{9D60DAE0-6725-43F6-BCDB-845D0301B596}">
      <dgm:prSet/>
      <dgm:spPr/>
      <dgm:t>
        <a:bodyPr/>
        <a:lstStyle/>
        <a:p>
          <a:r>
            <a:rPr lang="en-GB"/>
            <a:t>Increased engagement of employees through the active involvement of managers in leading employees has resulted in increased collaboration between team members, reduced turnover rates and improved morale among employees (Northhouse, 2021).</a:t>
          </a:r>
          <a:endParaRPr lang="en-US"/>
        </a:p>
      </dgm:t>
    </dgm:pt>
    <dgm:pt modelId="{66272AAC-11D9-4AFB-9686-4A3236EFCA27}" type="parTrans" cxnId="{6EE7362A-AFC7-4D14-9089-BD51AE62E6B0}">
      <dgm:prSet/>
      <dgm:spPr/>
      <dgm:t>
        <a:bodyPr/>
        <a:lstStyle/>
        <a:p>
          <a:endParaRPr lang="en-US"/>
        </a:p>
      </dgm:t>
    </dgm:pt>
    <dgm:pt modelId="{12C5E55F-4233-47E7-8742-53058B76CABD}" type="sibTrans" cxnId="{6EE7362A-AFC7-4D14-9089-BD51AE62E6B0}">
      <dgm:prSet/>
      <dgm:spPr/>
      <dgm:t>
        <a:bodyPr/>
        <a:lstStyle/>
        <a:p>
          <a:endParaRPr lang="en-US"/>
        </a:p>
      </dgm:t>
    </dgm:pt>
    <dgm:pt modelId="{269D0117-55D0-4E02-A509-A2E0A361F5A6}">
      <dgm:prSet/>
      <dgm:spPr/>
      <dgm:t>
        <a:bodyPr/>
        <a:lstStyle/>
        <a:p>
          <a:r>
            <a:rPr lang="en-GB"/>
            <a:t>Improved communication and motivation of employees by managers at Tesco has enabled employees to complete their duties in a faster time frame and has resulted in an improvement in customer satisfaction (Wood et al., 2023).</a:t>
          </a:r>
          <a:endParaRPr lang="en-US"/>
        </a:p>
      </dgm:t>
    </dgm:pt>
    <dgm:pt modelId="{48F9DB5B-B419-4F47-B23A-64D8C523554B}" type="parTrans" cxnId="{95E847C9-98E3-4DBE-BE1D-FAAF75AAA1CE}">
      <dgm:prSet/>
      <dgm:spPr/>
      <dgm:t>
        <a:bodyPr/>
        <a:lstStyle/>
        <a:p>
          <a:endParaRPr lang="en-US"/>
        </a:p>
      </dgm:t>
    </dgm:pt>
    <dgm:pt modelId="{58ACC8AA-0008-4CDE-A71E-B569E78770B1}" type="sibTrans" cxnId="{95E847C9-98E3-4DBE-BE1D-FAAF75AAA1CE}">
      <dgm:prSet/>
      <dgm:spPr/>
      <dgm:t>
        <a:bodyPr/>
        <a:lstStyle/>
        <a:p>
          <a:endParaRPr lang="en-US"/>
        </a:p>
      </dgm:t>
    </dgm:pt>
    <dgm:pt modelId="{2394EE8C-D415-49C3-9AB1-E2F1408878EE}" type="pres">
      <dgm:prSet presAssocID="{6EFBC022-9017-4A08-A5BF-E5A0F96A53AE}" presName="linear" presStyleCnt="0">
        <dgm:presLayoutVars>
          <dgm:animLvl val="lvl"/>
          <dgm:resizeHandles val="exact"/>
        </dgm:presLayoutVars>
      </dgm:prSet>
      <dgm:spPr/>
    </dgm:pt>
    <dgm:pt modelId="{8C79C792-6369-4B0B-8912-FE3B2AEA8FEF}" type="pres">
      <dgm:prSet presAssocID="{8768DA23-325E-464C-BA5E-19858AC9E81D}" presName="parentText" presStyleLbl="node1" presStyleIdx="0" presStyleCnt="6">
        <dgm:presLayoutVars>
          <dgm:chMax val="0"/>
          <dgm:bulletEnabled val="1"/>
        </dgm:presLayoutVars>
      </dgm:prSet>
      <dgm:spPr/>
    </dgm:pt>
    <dgm:pt modelId="{1F4C168D-A7D9-4C2A-BD71-320BD9D92820}" type="pres">
      <dgm:prSet presAssocID="{8768DA23-325E-464C-BA5E-19858AC9E81D}" presName="childText" presStyleLbl="revTx" presStyleIdx="0" presStyleCnt="6">
        <dgm:presLayoutVars>
          <dgm:bulletEnabled val="1"/>
        </dgm:presLayoutVars>
      </dgm:prSet>
      <dgm:spPr/>
    </dgm:pt>
    <dgm:pt modelId="{DD96DF27-D75E-4264-8927-D2197D51602D}" type="pres">
      <dgm:prSet presAssocID="{C592ED2C-6518-4ED3-A3CC-CA4CEFD57BBE}" presName="parentText" presStyleLbl="node1" presStyleIdx="1" presStyleCnt="6">
        <dgm:presLayoutVars>
          <dgm:chMax val="0"/>
          <dgm:bulletEnabled val="1"/>
        </dgm:presLayoutVars>
      </dgm:prSet>
      <dgm:spPr/>
    </dgm:pt>
    <dgm:pt modelId="{0273F35D-D9BF-46B8-BDE3-AF30F005CEB4}" type="pres">
      <dgm:prSet presAssocID="{C592ED2C-6518-4ED3-A3CC-CA4CEFD57BBE}" presName="childText" presStyleLbl="revTx" presStyleIdx="1" presStyleCnt="6">
        <dgm:presLayoutVars>
          <dgm:bulletEnabled val="1"/>
        </dgm:presLayoutVars>
      </dgm:prSet>
      <dgm:spPr/>
    </dgm:pt>
    <dgm:pt modelId="{249BA68F-2178-4BE3-AF64-103794D990CF}" type="pres">
      <dgm:prSet presAssocID="{2D1BD7E2-561C-4E18-BA6C-994623D1CACC}" presName="parentText" presStyleLbl="node1" presStyleIdx="2" presStyleCnt="6">
        <dgm:presLayoutVars>
          <dgm:chMax val="0"/>
          <dgm:bulletEnabled val="1"/>
        </dgm:presLayoutVars>
      </dgm:prSet>
      <dgm:spPr/>
    </dgm:pt>
    <dgm:pt modelId="{1A6E0AB2-A1D0-408A-998E-A3D7ADE890AB}" type="pres">
      <dgm:prSet presAssocID="{2D1BD7E2-561C-4E18-BA6C-994623D1CACC}" presName="childText" presStyleLbl="revTx" presStyleIdx="2" presStyleCnt="6">
        <dgm:presLayoutVars>
          <dgm:bulletEnabled val="1"/>
        </dgm:presLayoutVars>
      </dgm:prSet>
      <dgm:spPr/>
    </dgm:pt>
    <dgm:pt modelId="{EBF7E1F6-8DDB-4FB9-9ED0-2C9E8F6C60AC}" type="pres">
      <dgm:prSet presAssocID="{0681A77F-37B8-4816-82B1-A230B18E5F7D}" presName="parentText" presStyleLbl="node1" presStyleIdx="3" presStyleCnt="6">
        <dgm:presLayoutVars>
          <dgm:chMax val="0"/>
          <dgm:bulletEnabled val="1"/>
        </dgm:presLayoutVars>
      </dgm:prSet>
      <dgm:spPr/>
    </dgm:pt>
    <dgm:pt modelId="{19243F32-0E10-4419-A6D9-CDBCABCE00C3}" type="pres">
      <dgm:prSet presAssocID="{0681A77F-37B8-4816-82B1-A230B18E5F7D}" presName="childText" presStyleLbl="revTx" presStyleIdx="3" presStyleCnt="6">
        <dgm:presLayoutVars>
          <dgm:bulletEnabled val="1"/>
        </dgm:presLayoutVars>
      </dgm:prSet>
      <dgm:spPr/>
    </dgm:pt>
    <dgm:pt modelId="{BEA3361E-BE0D-4D8B-BAC5-F58EA82B1761}" type="pres">
      <dgm:prSet presAssocID="{5AD1ECF3-2AD2-4B36-B369-8A8E34DDC8F5}" presName="parentText" presStyleLbl="node1" presStyleIdx="4" presStyleCnt="6">
        <dgm:presLayoutVars>
          <dgm:chMax val="0"/>
          <dgm:bulletEnabled val="1"/>
        </dgm:presLayoutVars>
      </dgm:prSet>
      <dgm:spPr/>
    </dgm:pt>
    <dgm:pt modelId="{5DF068C5-FA3B-436A-8C18-18E8A6C3EB3D}" type="pres">
      <dgm:prSet presAssocID="{5AD1ECF3-2AD2-4B36-B369-8A8E34DDC8F5}" presName="childText" presStyleLbl="revTx" presStyleIdx="4" presStyleCnt="6">
        <dgm:presLayoutVars>
          <dgm:bulletEnabled val="1"/>
        </dgm:presLayoutVars>
      </dgm:prSet>
      <dgm:spPr/>
    </dgm:pt>
    <dgm:pt modelId="{607DA164-4755-46AE-BABD-1B72B51CE470}" type="pres">
      <dgm:prSet presAssocID="{87CD122C-9933-4C2E-8AE1-A8F69387F93E}" presName="parentText" presStyleLbl="node1" presStyleIdx="5" presStyleCnt="6">
        <dgm:presLayoutVars>
          <dgm:chMax val="0"/>
          <dgm:bulletEnabled val="1"/>
        </dgm:presLayoutVars>
      </dgm:prSet>
      <dgm:spPr/>
    </dgm:pt>
    <dgm:pt modelId="{C224564F-5C44-4343-9637-F82BD0378A9D}" type="pres">
      <dgm:prSet presAssocID="{87CD122C-9933-4C2E-8AE1-A8F69387F93E}" presName="childText" presStyleLbl="revTx" presStyleIdx="5" presStyleCnt="6">
        <dgm:presLayoutVars>
          <dgm:bulletEnabled val="1"/>
        </dgm:presLayoutVars>
      </dgm:prSet>
      <dgm:spPr/>
    </dgm:pt>
  </dgm:ptLst>
  <dgm:cxnLst>
    <dgm:cxn modelId="{08A18904-5001-4E19-828D-733C67170F14}" srcId="{5AD1ECF3-2AD2-4B36-B369-8A8E34DDC8F5}" destId="{2F02A245-8A21-4AD0-B2AD-92AE0C4DEB55}" srcOrd="0" destOrd="0" parTransId="{6A4D3EC6-7658-44D8-86A6-8232497817D8}" sibTransId="{EC289755-8B18-490F-BD85-8081D03855C0}"/>
    <dgm:cxn modelId="{48BCBA06-9992-49EC-B3B6-31A0FB062526}" type="presOf" srcId="{B868D51E-1F96-436A-9CE5-EB19EBB57A11}" destId="{1F4C168D-A7D9-4C2A-BD71-320BD9D92820}" srcOrd="0" destOrd="0" presId="urn:microsoft.com/office/officeart/2005/8/layout/vList2"/>
    <dgm:cxn modelId="{A645200B-31E6-4E4B-9D9E-587D90CC07AD}" type="presOf" srcId="{5AD1ECF3-2AD2-4B36-B369-8A8E34DDC8F5}" destId="{BEA3361E-BE0D-4D8B-BAC5-F58EA82B1761}" srcOrd="0" destOrd="0" presId="urn:microsoft.com/office/officeart/2005/8/layout/vList2"/>
    <dgm:cxn modelId="{56072412-CD78-4C15-8FBE-47C34025DB88}" srcId="{6EFBC022-9017-4A08-A5BF-E5A0F96A53AE}" destId="{0681A77F-37B8-4816-82B1-A230B18E5F7D}" srcOrd="3" destOrd="0" parTransId="{36855A89-F312-4C82-9A37-C8FD716801C7}" sibTransId="{52FDF5B6-2CD1-464C-9778-2724AE9A28B9}"/>
    <dgm:cxn modelId="{53423616-CB60-4004-B933-B425A9002197}" type="presOf" srcId="{69E288A9-82A2-40BC-B25A-C80A29F50D78}" destId="{5DF068C5-FA3B-436A-8C18-18E8A6C3EB3D}" srcOrd="0" destOrd="1" presId="urn:microsoft.com/office/officeart/2005/8/layout/vList2"/>
    <dgm:cxn modelId="{8DCFFB18-66BE-47A8-8B3B-A53E8F8EC10F}" type="presOf" srcId="{8768DA23-325E-464C-BA5E-19858AC9E81D}" destId="{8C79C792-6369-4B0B-8912-FE3B2AEA8FEF}" srcOrd="0" destOrd="0" presId="urn:microsoft.com/office/officeart/2005/8/layout/vList2"/>
    <dgm:cxn modelId="{710D3A1B-8CCC-48AE-9858-8F006E987513}" srcId="{2D1BD7E2-561C-4E18-BA6C-994623D1CACC}" destId="{C88981D8-BD9C-409E-B1C4-F50C5164FB57}" srcOrd="1" destOrd="0" parTransId="{1F4B10FB-5C91-4AFD-852B-9814E267E038}" sibTransId="{6A3E7A8F-2B1C-4B85-9987-707E10BF68FC}"/>
    <dgm:cxn modelId="{64300525-ECE3-458F-A170-0004263FB583}" type="presOf" srcId="{8CDA0AD2-E921-48CE-B9EA-61A399220428}" destId="{0273F35D-D9BF-46B8-BDE3-AF30F005CEB4}" srcOrd="0" destOrd="1" presId="urn:microsoft.com/office/officeart/2005/8/layout/vList2"/>
    <dgm:cxn modelId="{6EE7362A-AFC7-4D14-9089-BD51AE62E6B0}" srcId="{87CD122C-9933-4C2E-8AE1-A8F69387F93E}" destId="{9D60DAE0-6725-43F6-BCDB-845D0301B596}" srcOrd="0" destOrd="0" parTransId="{66272AAC-11D9-4AFB-9686-4A3236EFCA27}" sibTransId="{12C5E55F-4233-47E7-8742-53058B76CABD}"/>
    <dgm:cxn modelId="{D971C22F-70F9-4044-8487-1B4C8E2CDCAF}" srcId="{C592ED2C-6518-4ED3-A3CC-CA4CEFD57BBE}" destId="{28938B02-5DE1-4A27-8D5D-36EEF57A97A6}" srcOrd="0" destOrd="0" parTransId="{44522174-77EA-4FF9-B5A6-BCCA78C9C73E}" sibTransId="{0CB1A432-D889-4F1B-BC37-84416348B3C5}"/>
    <dgm:cxn modelId="{2FA4753D-87D7-42D3-B979-AE3493827ED4}" srcId="{8768DA23-325E-464C-BA5E-19858AC9E81D}" destId="{B868D51E-1F96-436A-9CE5-EB19EBB57A11}" srcOrd="0" destOrd="0" parTransId="{7F5E5E2B-F2A5-4F63-AA33-0B9ADCF7D137}" sibTransId="{7FAB526F-AE94-4822-8E02-D28616BE2D45}"/>
    <dgm:cxn modelId="{32A7C460-B201-400A-AC5C-15553BA3C2E4}" srcId="{6EFBC022-9017-4A08-A5BF-E5A0F96A53AE}" destId="{C592ED2C-6518-4ED3-A3CC-CA4CEFD57BBE}" srcOrd="1" destOrd="0" parTransId="{D3D4D9D0-0DDE-434C-9B95-5FA650AAECF4}" sibTransId="{60304735-2BD2-480A-950A-22D341D825F9}"/>
    <dgm:cxn modelId="{DBDD3364-B452-4D10-BD6B-80073F7CAFAC}" type="presOf" srcId="{C592ED2C-6518-4ED3-A3CC-CA4CEFD57BBE}" destId="{DD96DF27-D75E-4264-8927-D2197D51602D}" srcOrd="0" destOrd="0" presId="urn:microsoft.com/office/officeart/2005/8/layout/vList2"/>
    <dgm:cxn modelId="{A5D8BB4A-67FD-46FA-A31D-861D876C0F5C}" type="presOf" srcId="{2D1BD7E2-561C-4E18-BA6C-994623D1CACC}" destId="{249BA68F-2178-4BE3-AF64-103794D990CF}" srcOrd="0" destOrd="0" presId="urn:microsoft.com/office/officeart/2005/8/layout/vList2"/>
    <dgm:cxn modelId="{8335944C-B511-4163-89B2-78D5C31BCF7F}" srcId="{8768DA23-325E-464C-BA5E-19858AC9E81D}" destId="{7F9927C0-5C54-47A8-8FED-CA417793CA91}" srcOrd="1" destOrd="0" parTransId="{00A50690-95AC-4080-859E-3C520199C51C}" sibTransId="{AFBED950-E97C-442C-84F2-A24C9A4A4B26}"/>
    <dgm:cxn modelId="{86212B6E-7F23-4831-8ACF-DFA40B591243}" type="presOf" srcId="{9D60DAE0-6725-43F6-BCDB-845D0301B596}" destId="{C224564F-5C44-4343-9637-F82BD0378A9D}" srcOrd="0" destOrd="0" presId="urn:microsoft.com/office/officeart/2005/8/layout/vList2"/>
    <dgm:cxn modelId="{3EC3C06F-61B2-4613-B7D8-2C2E68EA43A9}" type="presOf" srcId="{6EFBC022-9017-4A08-A5BF-E5A0F96A53AE}" destId="{2394EE8C-D415-49C3-9AB1-E2F1408878EE}" srcOrd="0" destOrd="0" presId="urn:microsoft.com/office/officeart/2005/8/layout/vList2"/>
    <dgm:cxn modelId="{E1E88651-3878-4EE1-9398-F679AF72FBA8}" srcId="{0681A77F-37B8-4816-82B1-A230B18E5F7D}" destId="{A7BD49CB-42FA-4F4A-9324-1FCAE4ED6F50}" srcOrd="1" destOrd="0" parTransId="{CB747A1E-9C6C-420B-BBBC-8B3535CCBA6F}" sibTransId="{D8E56361-215A-4CF4-AB70-1255148996AC}"/>
    <dgm:cxn modelId="{4C6B9072-86E7-40D3-A728-B99FA1507747}" type="presOf" srcId="{28938B02-5DE1-4A27-8D5D-36EEF57A97A6}" destId="{0273F35D-D9BF-46B8-BDE3-AF30F005CEB4}" srcOrd="0" destOrd="0" presId="urn:microsoft.com/office/officeart/2005/8/layout/vList2"/>
    <dgm:cxn modelId="{3A8D0884-F56F-4152-903D-5502DDDAB00D}" type="presOf" srcId="{A7BD49CB-42FA-4F4A-9324-1FCAE4ED6F50}" destId="{19243F32-0E10-4419-A6D9-CDBCABCE00C3}" srcOrd="0" destOrd="1" presId="urn:microsoft.com/office/officeart/2005/8/layout/vList2"/>
    <dgm:cxn modelId="{79ECEA84-B0BF-49C1-9E91-8319827C9412}" srcId="{6EFBC022-9017-4A08-A5BF-E5A0F96A53AE}" destId="{8768DA23-325E-464C-BA5E-19858AC9E81D}" srcOrd="0" destOrd="0" parTransId="{CBA90A3B-77DD-4BD4-90A0-9194E7762A60}" sibTransId="{E7ED47FC-E30B-4AAD-AE58-A40137A46320}"/>
    <dgm:cxn modelId="{59288092-C94C-4628-B5AA-0C4BD7139861}" type="presOf" srcId="{269D0117-55D0-4E02-A509-A2E0A361F5A6}" destId="{C224564F-5C44-4343-9637-F82BD0378A9D}" srcOrd="0" destOrd="1" presId="urn:microsoft.com/office/officeart/2005/8/layout/vList2"/>
    <dgm:cxn modelId="{7B6F8F93-8EAA-49A5-8A39-09019ACE9163}" type="presOf" srcId="{C88981D8-BD9C-409E-B1C4-F50C5164FB57}" destId="{1A6E0AB2-A1D0-408A-998E-A3D7ADE890AB}" srcOrd="0" destOrd="1" presId="urn:microsoft.com/office/officeart/2005/8/layout/vList2"/>
    <dgm:cxn modelId="{05AAA79C-DC2A-4609-95D0-1A21F7B1591D}" srcId="{5AD1ECF3-2AD2-4B36-B369-8A8E34DDC8F5}" destId="{69E288A9-82A2-40BC-B25A-C80A29F50D78}" srcOrd="1" destOrd="0" parTransId="{0AC97C7E-5113-421F-ACE6-518056D64B61}" sibTransId="{3A341612-3702-4875-B63B-480C6826040D}"/>
    <dgm:cxn modelId="{98ACA2AB-70FE-49AE-8593-221965EE9F14}" srcId="{6EFBC022-9017-4A08-A5BF-E5A0F96A53AE}" destId="{5AD1ECF3-2AD2-4B36-B369-8A8E34DDC8F5}" srcOrd="4" destOrd="0" parTransId="{FF64455C-5E11-488C-B9B6-C40165815CE0}" sibTransId="{0A1E25DE-1A10-416D-A0FA-81A4FAA16FD1}"/>
    <dgm:cxn modelId="{420DD2AF-6C53-4A8A-93BC-BCC89ACAA787}" type="presOf" srcId="{FECE1672-BD67-40DC-B57F-76FF354DE73C}" destId="{1A6E0AB2-A1D0-408A-998E-A3D7ADE890AB}" srcOrd="0" destOrd="0" presId="urn:microsoft.com/office/officeart/2005/8/layout/vList2"/>
    <dgm:cxn modelId="{A3862CB1-7199-48BB-9937-AB1C1BD552F7}" type="presOf" srcId="{1317D764-A2C6-4742-9615-672ADB0514DE}" destId="{19243F32-0E10-4419-A6D9-CDBCABCE00C3}" srcOrd="0" destOrd="0" presId="urn:microsoft.com/office/officeart/2005/8/layout/vList2"/>
    <dgm:cxn modelId="{5354BAC7-3B79-4E02-9E42-89B66D9C3EFD}" srcId="{6EFBC022-9017-4A08-A5BF-E5A0F96A53AE}" destId="{87CD122C-9933-4C2E-8AE1-A8F69387F93E}" srcOrd="5" destOrd="0" parTransId="{716C9AEE-9970-4E07-8E49-C720CFE98219}" sibTransId="{59144177-8942-4231-B6AA-16A8708B9A72}"/>
    <dgm:cxn modelId="{95E847C9-98E3-4DBE-BE1D-FAAF75AAA1CE}" srcId="{87CD122C-9933-4C2E-8AE1-A8F69387F93E}" destId="{269D0117-55D0-4E02-A509-A2E0A361F5A6}" srcOrd="1" destOrd="0" parTransId="{48F9DB5B-B419-4F47-B23A-64D8C523554B}" sibTransId="{58ACC8AA-0008-4CDE-A71E-B569E78770B1}"/>
    <dgm:cxn modelId="{2F934CCA-883A-4334-87F9-3A0704C465FB}" type="presOf" srcId="{87CD122C-9933-4C2E-8AE1-A8F69387F93E}" destId="{607DA164-4755-46AE-BABD-1B72B51CE470}" srcOrd="0" destOrd="0" presId="urn:microsoft.com/office/officeart/2005/8/layout/vList2"/>
    <dgm:cxn modelId="{36D07FCE-B3CD-4C00-856C-B9565CA88706}" type="presOf" srcId="{0681A77F-37B8-4816-82B1-A230B18E5F7D}" destId="{EBF7E1F6-8DDB-4FB9-9ED0-2C9E8F6C60AC}" srcOrd="0" destOrd="0" presId="urn:microsoft.com/office/officeart/2005/8/layout/vList2"/>
    <dgm:cxn modelId="{12BB31D1-4786-4618-B43A-79EF06C078B1}" srcId="{C592ED2C-6518-4ED3-A3CC-CA4CEFD57BBE}" destId="{8CDA0AD2-E921-48CE-B9EA-61A399220428}" srcOrd="1" destOrd="0" parTransId="{B3F273F9-1442-4679-A29A-F7797A8EE37E}" sibTransId="{5E1D2336-061E-48C9-9DF7-7CFF92BE1E55}"/>
    <dgm:cxn modelId="{B2DEB4D8-7265-41FE-A72B-A93E87C4DEDB}" srcId="{0681A77F-37B8-4816-82B1-A230B18E5F7D}" destId="{1317D764-A2C6-4742-9615-672ADB0514DE}" srcOrd="0" destOrd="0" parTransId="{CCC16AAA-9806-40E1-97FF-01049D037C83}" sibTransId="{5F53FDB7-DA5C-4AC4-831A-427BC5887850}"/>
    <dgm:cxn modelId="{75FD05DB-4754-41C1-B6C5-96E944DE5959}" srcId="{2D1BD7E2-561C-4E18-BA6C-994623D1CACC}" destId="{FECE1672-BD67-40DC-B57F-76FF354DE73C}" srcOrd="0" destOrd="0" parTransId="{BAC022C3-1D7C-4EDA-8449-4545727D5D1A}" sibTransId="{7093C04B-BE43-4699-B955-25FB0C4FA63C}"/>
    <dgm:cxn modelId="{5B90A7E3-AC29-4F5C-95C0-F9A1E809AA0B}" srcId="{6EFBC022-9017-4A08-A5BF-E5A0F96A53AE}" destId="{2D1BD7E2-561C-4E18-BA6C-994623D1CACC}" srcOrd="2" destOrd="0" parTransId="{3818B689-044D-4C9D-B476-ABBA71DE5FA6}" sibTransId="{731663C2-AE83-4E91-8608-FAD7A0D9FA91}"/>
    <dgm:cxn modelId="{61C7BCF5-F1C4-4CB2-96AC-C792125C50D7}" type="presOf" srcId="{2F02A245-8A21-4AD0-B2AD-92AE0C4DEB55}" destId="{5DF068C5-FA3B-436A-8C18-18E8A6C3EB3D}" srcOrd="0" destOrd="0" presId="urn:microsoft.com/office/officeart/2005/8/layout/vList2"/>
    <dgm:cxn modelId="{D7FA69FF-D557-4F45-9636-548B61F4FC3F}" type="presOf" srcId="{7F9927C0-5C54-47A8-8FED-CA417793CA91}" destId="{1F4C168D-A7D9-4C2A-BD71-320BD9D92820}" srcOrd="0" destOrd="1" presId="urn:microsoft.com/office/officeart/2005/8/layout/vList2"/>
    <dgm:cxn modelId="{450CD67F-171A-4D83-9028-1CFFF0543411}" type="presParOf" srcId="{2394EE8C-D415-49C3-9AB1-E2F1408878EE}" destId="{8C79C792-6369-4B0B-8912-FE3B2AEA8FEF}" srcOrd="0" destOrd="0" presId="urn:microsoft.com/office/officeart/2005/8/layout/vList2"/>
    <dgm:cxn modelId="{97A1CC42-6146-4377-95A8-F47FBA112B12}" type="presParOf" srcId="{2394EE8C-D415-49C3-9AB1-E2F1408878EE}" destId="{1F4C168D-A7D9-4C2A-BD71-320BD9D92820}" srcOrd="1" destOrd="0" presId="urn:microsoft.com/office/officeart/2005/8/layout/vList2"/>
    <dgm:cxn modelId="{FD3F7356-FF08-457B-9662-7457A197E547}" type="presParOf" srcId="{2394EE8C-D415-49C3-9AB1-E2F1408878EE}" destId="{DD96DF27-D75E-4264-8927-D2197D51602D}" srcOrd="2" destOrd="0" presId="urn:microsoft.com/office/officeart/2005/8/layout/vList2"/>
    <dgm:cxn modelId="{ED80A08E-A4C8-4ADF-B8C4-4F6120603FC7}" type="presParOf" srcId="{2394EE8C-D415-49C3-9AB1-E2F1408878EE}" destId="{0273F35D-D9BF-46B8-BDE3-AF30F005CEB4}" srcOrd="3" destOrd="0" presId="urn:microsoft.com/office/officeart/2005/8/layout/vList2"/>
    <dgm:cxn modelId="{F7151BA8-2907-4B5C-BDBF-90FCC98F3C1E}" type="presParOf" srcId="{2394EE8C-D415-49C3-9AB1-E2F1408878EE}" destId="{249BA68F-2178-4BE3-AF64-103794D990CF}" srcOrd="4" destOrd="0" presId="urn:microsoft.com/office/officeart/2005/8/layout/vList2"/>
    <dgm:cxn modelId="{7131E409-B686-49BF-BF32-10D93F02BACD}" type="presParOf" srcId="{2394EE8C-D415-49C3-9AB1-E2F1408878EE}" destId="{1A6E0AB2-A1D0-408A-998E-A3D7ADE890AB}" srcOrd="5" destOrd="0" presId="urn:microsoft.com/office/officeart/2005/8/layout/vList2"/>
    <dgm:cxn modelId="{ECD24725-DEB3-4B01-8F15-12425FFBEF21}" type="presParOf" srcId="{2394EE8C-D415-49C3-9AB1-E2F1408878EE}" destId="{EBF7E1F6-8DDB-4FB9-9ED0-2C9E8F6C60AC}" srcOrd="6" destOrd="0" presId="urn:microsoft.com/office/officeart/2005/8/layout/vList2"/>
    <dgm:cxn modelId="{2D9337BB-4BF8-4DB7-9C0C-C31385BC3218}" type="presParOf" srcId="{2394EE8C-D415-49C3-9AB1-E2F1408878EE}" destId="{19243F32-0E10-4419-A6D9-CDBCABCE00C3}" srcOrd="7" destOrd="0" presId="urn:microsoft.com/office/officeart/2005/8/layout/vList2"/>
    <dgm:cxn modelId="{66F29595-660B-4EDD-BA10-46C2B944F35F}" type="presParOf" srcId="{2394EE8C-D415-49C3-9AB1-E2F1408878EE}" destId="{BEA3361E-BE0D-4D8B-BAC5-F58EA82B1761}" srcOrd="8" destOrd="0" presId="urn:microsoft.com/office/officeart/2005/8/layout/vList2"/>
    <dgm:cxn modelId="{EAADCA89-DA8E-407B-AB71-01A9AFB35360}" type="presParOf" srcId="{2394EE8C-D415-49C3-9AB1-E2F1408878EE}" destId="{5DF068C5-FA3B-436A-8C18-18E8A6C3EB3D}" srcOrd="9" destOrd="0" presId="urn:microsoft.com/office/officeart/2005/8/layout/vList2"/>
    <dgm:cxn modelId="{79CDEF35-B2C8-4C5C-9F60-C61BF4A7138A}" type="presParOf" srcId="{2394EE8C-D415-49C3-9AB1-E2F1408878EE}" destId="{607DA164-4755-46AE-BABD-1B72B51CE470}" srcOrd="10" destOrd="0" presId="urn:microsoft.com/office/officeart/2005/8/layout/vList2"/>
    <dgm:cxn modelId="{7AFFA386-A768-492F-86ED-4ECF0BF182F7}" type="presParOf" srcId="{2394EE8C-D415-49C3-9AB1-E2F1408878EE}" destId="{C224564F-5C44-4343-9637-F82BD0378A9D}" srcOrd="1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709139F-B48F-4B85-9375-11B0E2ACE834}"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C9B287C0-C9AE-407D-B869-1F2201519080}">
      <dgm:prSet/>
      <dgm:spPr/>
      <dgm:t>
        <a:bodyPr/>
        <a:lstStyle/>
        <a:p>
          <a:r>
            <a:rPr lang="en-US" b="0" i="0" baseline="0"/>
            <a:t>Coordinating Involves Making Sure People, Activities And Resources Are Working Together Smoothly So The Organisation Achieves Its Shared Objectives (Fayol, 1916).</a:t>
          </a:r>
          <a:endParaRPr lang="en-US"/>
        </a:p>
      </dgm:t>
    </dgm:pt>
    <dgm:pt modelId="{7E2D8DE1-8596-4CAE-9582-5153A6886945}" type="parTrans" cxnId="{49E1F246-4FEB-4CC6-94F0-EB075DC56EC6}">
      <dgm:prSet/>
      <dgm:spPr/>
      <dgm:t>
        <a:bodyPr/>
        <a:lstStyle/>
        <a:p>
          <a:endParaRPr lang="en-US"/>
        </a:p>
      </dgm:t>
    </dgm:pt>
    <dgm:pt modelId="{C169F2B0-8E67-409F-9191-67C34F4351D2}" type="sibTrans" cxnId="{49E1F246-4FEB-4CC6-94F0-EB075DC56EC6}">
      <dgm:prSet/>
      <dgm:spPr/>
      <dgm:t>
        <a:bodyPr/>
        <a:lstStyle/>
        <a:p>
          <a:endParaRPr lang="en-US"/>
        </a:p>
      </dgm:t>
    </dgm:pt>
    <dgm:pt modelId="{B7430274-CE7A-475B-811D-AD11EB37FE0F}">
      <dgm:prSet/>
      <dgm:spPr/>
      <dgm:t>
        <a:bodyPr/>
        <a:lstStyle/>
        <a:p>
          <a:r>
            <a:rPr lang="en-US" b="0" i="0" baseline="0"/>
            <a:t>In addition to making sure everyone is working together in a way that supports common objectives, coordinating also helps eliminate the potential for conflict, duplicated effort, or unnecessary work between different parts of the organization (Robbins &amp; Coulter, 2021).</a:t>
          </a:r>
          <a:endParaRPr lang="en-US"/>
        </a:p>
      </dgm:t>
    </dgm:pt>
    <dgm:pt modelId="{098DA820-F720-4FC5-846F-5012979407B3}" type="parTrans" cxnId="{EFA75C44-2EEA-427D-B564-50EAAC4A1AEE}">
      <dgm:prSet/>
      <dgm:spPr/>
      <dgm:t>
        <a:bodyPr/>
        <a:lstStyle/>
        <a:p>
          <a:endParaRPr lang="en-US"/>
        </a:p>
      </dgm:t>
    </dgm:pt>
    <dgm:pt modelId="{1DB3D09D-C57B-42BA-80F1-668B953DB51D}" type="sibTrans" cxnId="{EFA75C44-2EEA-427D-B564-50EAAC4A1AEE}">
      <dgm:prSet/>
      <dgm:spPr/>
      <dgm:t>
        <a:bodyPr/>
        <a:lstStyle/>
        <a:p>
          <a:endParaRPr lang="en-US"/>
        </a:p>
      </dgm:t>
    </dgm:pt>
    <dgm:pt modelId="{9166748F-3A64-4235-9919-45B78ED6D460}">
      <dgm:prSet/>
      <dgm:spPr/>
      <dgm:t>
        <a:bodyPr/>
        <a:lstStyle/>
        <a:p>
          <a:r>
            <a:rPr lang="en-US" b="0" i="0" baseline="0"/>
            <a:t>Aligning Staff, Inventory, Systems And Workflows Across Departments Is A Key Component Of Coordinating Resources, Departments And Teams (Griffin, 2022).</a:t>
          </a:r>
          <a:endParaRPr lang="en-US"/>
        </a:p>
      </dgm:t>
    </dgm:pt>
    <dgm:pt modelId="{E299EF3D-8F77-441B-B47A-2D14EE2367E5}" type="parTrans" cxnId="{76BDAB8E-A450-4036-9FDF-DD2944CC5181}">
      <dgm:prSet/>
      <dgm:spPr/>
      <dgm:t>
        <a:bodyPr/>
        <a:lstStyle/>
        <a:p>
          <a:endParaRPr lang="en-US"/>
        </a:p>
      </dgm:t>
    </dgm:pt>
    <dgm:pt modelId="{FE2E4B80-191B-4984-9E8A-62817DC238C1}" type="sibTrans" cxnId="{76BDAB8E-A450-4036-9FDF-DD2944CC5181}">
      <dgm:prSet/>
      <dgm:spPr/>
      <dgm:t>
        <a:bodyPr/>
        <a:lstStyle/>
        <a:p>
          <a:endParaRPr lang="en-US"/>
        </a:p>
      </dgm:t>
    </dgm:pt>
    <dgm:pt modelId="{4D1F24B6-3B61-40C8-944C-BB87F7CA0D3B}">
      <dgm:prSet/>
      <dgm:spPr/>
      <dgm:t>
        <a:bodyPr/>
        <a:lstStyle/>
        <a:p>
          <a:r>
            <a:rPr lang="en-US" b="0" i="0" baseline="0"/>
            <a:t>The coordination process includes several steps, including scheduling, communication and coordinating (or "integrating") various interdependent tasks (Wren &amp; Bedeian, 2020).</a:t>
          </a:r>
          <a:endParaRPr lang="en-US"/>
        </a:p>
      </dgm:t>
    </dgm:pt>
    <dgm:pt modelId="{DA033757-1A47-474F-B389-A6920B079BDC}" type="parTrans" cxnId="{6E4FB275-0ACC-4F4C-ABD4-20404935AAD2}">
      <dgm:prSet/>
      <dgm:spPr/>
      <dgm:t>
        <a:bodyPr/>
        <a:lstStyle/>
        <a:p>
          <a:endParaRPr lang="en-US"/>
        </a:p>
      </dgm:t>
    </dgm:pt>
    <dgm:pt modelId="{C77BA91F-5F03-4C19-813D-278CF09C2CC0}" type="sibTrans" cxnId="{6E4FB275-0ACC-4F4C-ABD4-20404935AAD2}">
      <dgm:prSet/>
      <dgm:spPr/>
      <dgm:t>
        <a:bodyPr/>
        <a:lstStyle/>
        <a:p>
          <a:endParaRPr lang="en-US"/>
        </a:p>
      </dgm:t>
    </dgm:pt>
    <dgm:pt modelId="{EC1A2D76-E2AA-4355-856E-AB511617E7A4}">
      <dgm:prSet/>
      <dgm:spPr/>
      <dgm:t>
        <a:bodyPr/>
        <a:lstStyle/>
        <a:p>
          <a:r>
            <a:rPr lang="en-US" b="0" i="0" baseline="0"/>
            <a:t>Achieving alignment among team members has several important benefits, including reducing errors, increasing efficiency, and enhancing the overall quality of the customer experience (Johnson et al., 2023).</a:t>
          </a:r>
          <a:endParaRPr lang="en-US"/>
        </a:p>
      </dgm:t>
    </dgm:pt>
    <dgm:pt modelId="{AE565E07-F466-4918-8856-4557D778F62B}" type="parTrans" cxnId="{902993B9-45AA-4993-A62C-4FA361117004}">
      <dgm:prSet/>
      <dgm:spPr/>
      <dgm:t>
        <a:bodyPr/>
        <a:lstStyle/>
        <a:p>
          <a:endParaRPr lang="en-US"/>
        </a:p>
      </dgm:t>
    </dgm:pt>
    <dgm:pt modelId="{ED7B910B-79C3-47D3-BE0C-70127178134F}" type="sibTrans" cxnId="{902993B9-45AA-4993-A62C-4FA361117004}">
      <dgm:prSet/>
      <dgm:spPr/>
      <dgm:t>
        <a:bodyPr/>
        <a:lstStyle/>
        <a:p>
          <a:endParaRPr lang="en-US"/>
        </a:p>
      </dgm:t>
    </dgm:pt>
    <dgm:pt modelId="{755F7B42-BA49-4DEC-BC99-85C55258C424}">
      <dgm:prSet/>
      <dgm:spPr/>
      <dgm:t>
        <a:bodyPr/>
        <a:lstStyle/>
        <a:p>
          <a:r>
            <a:rPr lang="en-US" b="0" i="0" baseline="0"/>
            <a:t>When multiple teams are working towards the same goal, coordinated efforts can result in achieving those strategic goals more quickly, more consistently and with greater success (Robbins &amp; Coulter, 2021).</a:t>
          </a:r>
          <a:endParaRPr lang="en-US"/>
        </a:p>
      </dgm:t>
    </dgm:pt>
    <dgm:pt modelId="{E16799F1-088D-4070-999F-82C234DFADEB}" type="parTrans" cxnId="{7629D982-5C47-48F4-A64A-39ABC47B6F0E}">
      <dgm:prSet/>
      <dgm:spPr/>
      <dgm:t>
        <a:bodyPr/>
        <a:lstStyle/>
        <a:p>
          <a:endParaRPr lang="en-US"/>
        </a:p>
      </dgm:t>
    </dgm:pt>
    <dgm:pt modelId="{DCEEA77D-DFE4-4AB7-A27F-3A0B62668C9D}" type="sibTrans" cxnId="{7629D982-5C47-48F4-A64A-39ABC47B6F0E}">
      <dgm:prSet/>
      <dgm:spPr/>
      <dgm:t>
        <a:bodyPr/>
        <a:lstStyle/>
        <a:p>
          <a:endParaRPr lang="en-US"/>
        </a:p>
      </dgm:t>
    </dgm:pt>
    <dgm:pt modelId="{EE8A333B-7E00-4077-9A04-70CD2966744F}">
      <dgm:prSet/>
      <dgm:spPr/>
      <dgm:t>
        <a:bodyPr/>
        <a:lstStyle/>
        <a:p>
          <a:r>
            <a:rPr lang="en-US" b="0" i="0" baseline="0"/>
            <a:t>Daily Briefings, Internal Messaging Systems And Cross-Department Meetings Are Some Ways Tesco Uses To Share Updates With Each Other's Departments (Tesco PLC, 2024).</a:t>
          </a:r>
          <a:endParaRPr lang="en-US"/>
        </a:p>
      </dgm:t>
    </dgm:pt>
    <dgm:pt modelId="{A60247EE-293B-4913-B675-5C8AC59EA89C}" type="parTrans" cxnId="{9427303D-D9B3-4EE5-8718-F8C7AB476058}">
      <dgm:prSet/>
      <dgm:spPr/>
      <dgm:t>
        <a:bodyPr/>
        <a:lstStyle/>
        <a:p>
          <a:endParaRPr lang="en-US"/>
        </a:p>
      </dgm:t>
    </dgm:pt>
    <dgm:pt modelId="{5B0EF33C-DB0A-4A66-B948-45041235C4B5}" type="sibTrans" cxnId="{9427303D-D9B3-4EE5-8718-F8C7AB476058}">
      <dgm:prSet/>
      <dgm:spPr/>
      <dgm:t>
        <a:bodyPr/>
        <a:lstStyle/>
        <a:p>
          <a:endParaRPr lang="en-US"/>
        </a:p>
      </dgm:t>
    </dgm:pt>
    <dgm:pt modelId="{867DEDB5-5EB9-4D10-B323-8288C47C27F5}">
      <dgm:prSet/>
      <dgm:spPr/>
      <dgm:t>
        <a:bodyPr/>
        <a:lstStyle/>
        <a:p>
          <a:r>
            <a:rPr lang="en-US" b="0" i="0" baseline="0"/>
            <a:t>Regular Communication Between Departments Such As Stock Control, Customer Service And Checkout Teams Is Also Used By Tesco To Exchange Information On Ongoing Projects Or Initiatives (Wood et al., 2023).</a:t>
          </a:r>
          <a:endParaRPr lang="en-US"/>
        </a:p>
      </dgm:t>
    </dgm:pt>
    <dgm:pt modelId="{5CD21208-79F5-4944-B08B-85716B280644}" type="parTrans" cxnId="{7332CD2F-7EE5-42A6-849A-FFC49FAC2AE3}">
      <dgm:prSet/>
      <dgm:spPr/>
      <dgm:t>
        <a:bodyPr/>
        <a:lstStyle/>
        <a:p>
          <a:endParaRPr lang="en-US"/>
        </a:p>
      </dgm:t>
    </dgm:pt>
    <dgm:pt modelId="{71440B06-B2BD-450D-901D-77675A3A01BD}" type="sibTrans" cxnId="{7332CD2F-7EE5-42A6-849A-FFC49FAC2AE3}">
      <dgm:prSet/>
      <dgm:spPr/>
      <dgm:t>
        <a:bodyPr/>
        <a:lstStyle/>
        <a:p>
          <a:endParaRPr lang="en-US"/>
        </a:p>
      </dgm:t>
    </dgm:pt>
    <dgm:pt modelId="{A8019B31-F7AB-4F0F-935B-BEDDA308D740}">
      <dgm:prSet/>
      <dgm:spPr/>
      <dgm:t>
        <a:bodyPr/>
        <a:lstStyle/>
        <a:p>
          <a:r>
            <a:rPr lang="en-US" b="0" i="0" baseline="0"/>
            <a:t>Tesco Managers Coordinate Stock Deliveries, Staff Scheduling, Promotions And Many Other Elements To Ensure Store Readiness (Johnson et al., 2023).</a:t>
          </a:r>
          <a:endParaRPr lang="en-US"/>
        </a:p>
      </dgm:t>
    </dgm:pt>
    <dgm:pt modelId="{5FFFD8FB-C7D2-434D-B3F3-40912C32D0CA}" type="parTrans" cxnId="{E1FBCF83-2019-4687-B79F-D54C0A4D5794}">
      <dgm:prSet/>
      <dgm:spPr/>
      <dgm:t>
        <a:bodyPr/>
        <a:lstStyle/>
        <a:p>
          <a:endParaRPr lang="en-US"/>
        </a:p>
      </dgm:t>
    </dgm:pt>
    <dgm:pt modelId="{0AB4C58E-9C4B-4BB2-8292-90D4E3798B5F}" type="sibTrans" cxnId="{E1FBCF83-2019-4687-B79F-D54C0A4D5794}">
      <dgm:prSet/>
      <dgm:spPr/>
      <dgm:t>
        <a:bodyPr/>
        <a:lstStyle/>
        <a:p>
          <a:endParaRPr lang="en-US"/>
        </a:p>
      </dgm:t>
    </dgm:pt>
    <dgm:pt modelId="{C3E8C4AC-0D7F-4D0B-9359-C1FF7BC42458}">
      <dgm:prSet/>
      <dgm:spPr/>
      <dgm:t>
        <a:bodyPr/>
        <a:lstStyle/>
        <a:p>
          <a:r>
            <a:rPr lang="en-US" b="0" i="0" baseline="0"/>
            <a:t>In Addition To Ensuring Stores Are Ready For Customers, Tesco Managers Monitor Workflow And Make Adjustments To Tasks As Needed To Maintain Smooth Operations During All Shifts (Tesco Annual Report, 2024).</a:t>
          </a:r>
          <a:endParaRPr lang="en-US"/>
        </a:p>
      </dgm:t>
    </dgm:pt>
    <dgm:pt modelId="{BDDA2C6F-C2A3-46A2-A774-A460405DD1D7}" type="parTrans" cxnId="{94768643-2686-44FF-87E1-4F5817933F1B}">
      <dgm:prSet/>
      <dgm:spPr/>
      <dgm:t>
        <a:bodyPr/>
        <a:lstStyle/>
        <a:p>
          <a:endParaRPr lang="en-US"/>
        </a:p>
      </dgm:t>
    </dgm:pt>
    <dgm:pt modelId="{AC89C0AD-62BA-4E78-BCFD-B9F9D39A59FF}" type="sibTrans" cxnId="{94768643-2686-44FF-87E1-4F5817933F1B}">
      <dgm:prSet/>
      <dgm:spPr/>
      <dgm:t>
        <a:bodyPr/>
        <a:lstStyle/>
        <a:p>
          <a:endParaRPr lang="en-US"/>
        </a:p>
      </dgm:t>
    </dgm:pt>
    <dgm:pt modelId="{DF0588E4-C69B-4E57-A970-DEA973F70CC7}">
      <dgm:prSet/>
      <dgm:spPr/>
      <dgm:t>
        <a:bodyPr/>
        <a:lstStyle/>
        <a:p>
          <a:r>
            <a:rPr lang="en-US" b="0" i="0" baseline="0"/>
            <a:t>An Example Of How Coordination Improved Output Was When The Warehouse Team And The Store Team Were Able To Coordinate Stock Replenishment, Which Prevented Shortages From Occurring During Peak Hours (Wood et al., 2023).</a:t>
          </a:r>
          <a:endParaRPr lang="en-US"/>
        </a:p>
      </dgm:t>
    </dgm:pt>
    <dgm:pt modelId="{A4286E81-BEC1-4519-B846-26792E555A8B}" type="parTrans" cxnId="{06156EA3-F786-4F09-ADDD-F4B47525D176}">
      <dgm:prSet/>
      <dgm:spPr/>
      <dgm:t>
        <a:bodyPr/>
        <a:lstStyle/>
        <a:p>
          <a:endParaRPr lang="en-US"/>
        </a:p>
      </dgm:t>
    </dgm:pt>
    <dgm:pt modelId="{8771397A-D76F-4D30-8711-7B00FDA4189E}" type="sibTrans" cxnId="{06156EA3-F786-4F09-ADDD-F4B47525D176}">
      <dgm:prSet/>
      <dgm:spPr/>
      <dgm:t>
        <a:bodyPr/>
        <a:lstStyle/>
        <a:p>
          <a:endParaRPr lang="en-US"/>
        </a:p>
      </dgm:t>
    </dgm:pt>
    <dgm:pt modelId="{4523935F-E1B8-4028-BC27-5D6681A48E23}">
      <dgm:prSet/>
      <dgm:spPr/>
      <dgm:t>
        <a:bodyPr/>
        <a:lstStyle/>
        <a:p>
          <a:r>
            <a:rPr lang="en-US" b="0" i="0" baseline="0"/>
            <a:t>Another Example Of How Coordination Improved Output Was During Promotional Periods, When Collaborative Planning Between Different Departments Helped Ensure Shelves Stayed Full, Improved Customer Satisfaction And Increased Sales (Tesco PLC, 2024).</a:t>
          </a:r>
          <a:endParaRPr lang="en-US"/>
        </a:p>
      </dgm:t>
    </dgm:pt>
    <dgm:pt modelId="{6022C226-3391-4E6C-B856-309960D75DD8}" type="parTrans" cxnId="{7D3AD66D-C1A3-4392-A363-C445198FB2E4}">
      <dgm:prSet/>
      <dgm:spPr/>
      <dgm:t>
        <a:bodyPr/>
        <a:lstStyle/>
        <a:p>
          <a:endParaRPr lang="en-US"/>
        </a:p>
      </dgm:t>
    </dgm:pt>
    <dgm:pt modelId="{131612A2-3199-4302-BB9F-850F96660A50}" type="sibTrans" cxnId="{7D3AD66D-C1A3-4392-A363-C445198FB2E4}">
      <dgm:prSet/>
      <dgm:spPr/>
      <dgm:t>
        <a:bodyPr/>
        <a:lstStyle/>
        <a:p>
          <a:endParaRPr lang="en-US"/>
        </a:p>
      </dgm:t>
    </dgm:pt>
    <dgm:pt modelId="{5EBF8775-7471-4866-B857-91CE767AFCED}" type="pres">
      <dgm:prSet presAssocID="{A709139F-B48F-4B85-9375-11B0E2ACE834}" presName="vert0" presStyleCnt="0">
        <dgm:presLayoutVars>
          <dgm:dir/>
          <dgm:animOne val="branch"/>
          <dgm:animLvl val="lvl"/>
        </dgm:presLayoutVars>
      </dgm:prSet>
      <dgm:spPr/>
    </dgm:pt>
    <dgm:pt modelId="{B1740AC5-7282-47B9-8248-D4622CE37229}" type="pres">
      <dgm:prSet presAssocID="{C9B287C0-C9AE-407D-B869-1F2201519080}" presName="thickLine" presStyleLbl="alignNode1" presStyleIdx="0" presStyleCnt="12"/>
      <dgm:spPr/>
    </dgm:pt>
    <dgm:pt modelId="{B8B2FCED-368C-4136-A514-FA61EE1DE836}" type="pres">
      <dgm:prSet presAssocID="{C9B287C0-C9AE-407D-B869-1F2201519080}" presName="horz1" presStyleCnt="0"/>
      <dgm:spPr/>
    </dgm:pt>
    <dgm:pt modelId="{E2A56C89-B82A-4E04-81F5-08C00BB66F67}" type="pres">
      <dgm:prSet presAssocID="{C9B287C0-C9AE-407D-B869-1F2201519080}" presName="tx1" presStyleLbl="revTx" presStyleIdx="0" presStyleCnt="12"/>
      <dgm:spPr/>
    </dgm:pt>
    <dgm:pt modelId="{6C8FBB35-693A-48CF-963B-5A14EC10888F}" type="pres">
      <dgm:prSet presAssocID="{C9B287C0-C9AE-407D-B869-1F2201519080}" presName="vert1" presStyleCnt="0"/>
      <dgm:spPr/>
    </dgm:pt>
    <dgm:pt modelId="{7317C270-83E6-470F-A425-4FC3B4536766}" type="pres">
      <dgm:prSet presAssocID="{B7430274-CE7A-475B-811D-AD11EB37FE0F}" presName="thickLine" presStyleLbl="alignNode1" presStyleIdx="1" presStyleCnt="12"/>
      <dgm:spPr/>
    </dgm:pt>
    <dgm:pt modelId="{AC6AC335-BA86-4B2B-B053-E785DA0A35DD}" type="pres">
      <dgm:prSet presAssocID="{B7430274-CE7A-475B-811D-AD11EB37FE0F}" presName="horz1" presStyleCnt="0"/>
      <dgm:spPr/>
    </dgm:pt>
    <dgm:pt modelId="{E0B1CFB1-B40F-4C5E-8EF9-7A329A71516F}" type="pres">
      <dgm:prSet presAssocID="{B7430274-CE7A-475B-811D-AD11EB37FE0F}" presName="tx1" presStyleLbl="revTx" presStyleIdx="1" presStyleCnt="12"/>
      <dgm:spPr/>
    </dgm:pt>
    <dgm:pt modelId="{4B6D7C00-F655-4170-8103-56957D5249D3}" type="pres">
      <dgm:prSet presAssocID="{B7430274-CE7A-475B-811D-AD11EB37FE0F}" presName="vert1" presStyleCnt="0"/>
      <dgm:spPr/>
    </dgm:pt>
    <dgm:pt modelId="{0474E2AD-E452-4FC6-94F7-C8110F6B1EA7}" type="pres">
      <dgm:prSet presAssocID="{9166748F-3A64-4235-9919-45B78ED6D460}" presName="thickLine" presStyleLbl="alignNode1" presStyleIdx="2" presStyleCnt="12"/>
      <dgm:spPr/>
    </dgm:pt>
    <dgm:pt modelId="{3223156A-6A3F-4412-8A6A-E300FF07652A}" type="pres">
      <dgm:prSet presAssocID="{9166748F-3A64-4235-9919-45B78ED6D460}" presName="horz1" presStyleCnt="0"/>
      <dgm:spPr/>
    </dgm:pt>
    <dgm:pt modelId="{813302E3-F3AD-4D57-B08B-C59AC2E1BB90}" type="pres">
      <dgm:prSet presAssocID="{9166748F-3A64-4235-9919-45B78ED6D460}" presName="tx1" presStyleLbl="revTx" presStyleIdx="2" presStyleCnt="12"/>
      <dgm:spPr/>
    </dgm:pt>
    <dgm:pt modelId="{8E6DF2D4-DA57-494A-82D8-C42E6FFD3CEC}" type="pres">
      <dgm:prSet presAssocID="{9166748F-3A64-4235-9919-45B78ED6D460}" presName="vert1" presStyleCnt="0"/>
      <dgm:spPr/>
    </dgm:pt>
    <dgm:pt modelId="{8193F22B-9B65-4F5A-88A4-8A1D2EE9218B}" type="pres">
      <dgm:prSet presAssocID="{4D1F24B6-3B61-40C8-944C-BB87F7CA0D3B}" presName="thickLine" presStyleLbl="alignNode1" presStyleIdx="3" presStyleCnt="12"/>
      <dgm:spPr/>
    </dgm:pt>
    <dgm:pt modelId="{56E17492-61F6-4A6E-9EEE-E1C2290B5854}" type="pres">
      <dgm:prSet presAssocID="{4D1F24B6-3B61-40C8-944C-BB87F7CA0D3B}" presName="horz1" presStyleCnt="0"/>
      <dgm:spPr/>
    </dgm:pt>
    <dgm:pt modelId="{2138E54E-0035-4D75-B0F2-C88B06455201}" type="pres">
      <dgm:prSet presAssocID="{4D1F24B6-3B61-40C8-944C-BB87F7CA0D3B}" presName="tx1" presStyleLbl="revTx" presStyleIdx="3" presStyleCnt="12"/>
      <dgm:spPr/>
    </dgm:pt>
    <dgm:pt modelId="{A6B8ABA9-918B-4898-930D-41E8467F8F92}" type="pres">
      <dgm:prSet presAssocID="{4D1F24B6-3B61-40C8-944C-BB87F7CA0D3B}" presName="vert1" presStyleCnt="0"/>
      <dgm:spPr/>
    </dgm:pt>
    <dgm:pt modelId="{5465D5DA-B7D0-4C01-8242-5627E0B5436B}" type="pres">
      <dgm:prSet presAssocID="{EC1A2D76-E2AA-4355-856E-AB511617E7A4}" presName="thickLine" presStyleLbl="alignNode1" presStyleIdx="4" presStyleCnt="12"/>
      <dgm:spPr/>
    </dgm:pt>
    <dgm:pt modelId="{16E8C033-4041-4EBA-83D4-92DCE66605C6}" type="pres">
      <dgm:prSet presAssocID="{EC1A2D76-E2AA-4355-856E-AB511617E7A4}" presName="horz1" presStyleCnt="0"/>
      <dgm:spPr/>
    </dgm:pt>
    <dgm:pt modelId="{5D477669-56ED-4692-8293-5A4E1299E4EB}" type="pres">
      <dgm:prSet presAssocID="{EC1A2D76-E2AA-4355-856E-AB511617E7A4}" presName="tx1" presStyleLbl="revTx" presStyleIdx="4" presStyleCnt="12"/>
      <dgm:spPr/>
    </dgm:pt>
    <dgm:pt modelId="{62169AE2-4D95-4F49-8A4E-BD697892DC60}" type="pres">
      <dgm:prSet presAssocID="{EC1A2D76-E2AA-4355-856E-AB511617E7A4}" presName="vert1" presStyleCnt="0"/>
      <dgm:spPr/>
    </dgm:pt>
    <dgm:pt modelId="{A6645AC9-C965-43D2-A87D-72E44A9E1B0A}" type="pres">
      <dgm:prSet presAssocID="{755F7B42-BA49-4DEC-BC99-85C55258C424}" presName="thickLine" presStyleLbl="alignNode1" presStyleIdx="5" presStyleCnt="12"/>
      <dgm:spPr/>
    </dgm:pt>
    <dgm:pt modelId="{F847F30B-EFED-4498-82E2-F5E47EF87BA9}" type="pres">
      <dgm:prSet presAssocID="{755F7B42-BA49-4DEC-BC99-85C55258C424}" presName="horz1" presStyleCnt="0"/>
      <dgm:spPr/>
    </dgm:pt>
    <dgm:pt modelId="{18747BD2-FF81-4A00-8FD7-E88E04570E52}" type="pres">
      <dgm:prSet presAssocID="{755F7B42-BA49-4DEC-BC99-85C55258C424}" presName="tx1" presStyleLbl="revTx" presStyleIdx="5" presStyleCnt="12"/>
      <dgm:spPr/>
    </dgm:pt>
    <dgm:pt modelId="{7447F00F-CA96-4B38-9703-338BD4EF6FA6}" type="pres">
      <dgm:prSet presAssocID="{755F7B42-BA49-4DEC-BC99-85C55258C424}" presName="vert1" presStyleCnt="0"/>
      <dgm:spPr/>
    </dgm:pt>
    <dgm:pt modelId="{DA6C2B05-0177-4195-863A-FD7BD803FEDF}" type="pres">
      <dgm:prSet presAssocID="{EE8A333B-7E00-4077-9A04-70CD2966744F}" presName="thickLine" presStyleLbl="alignNode1" presStyleIdx="6" presStyleCnt="12"/>
      <dgm:spPr/>
    </dgm:pt>
    <dgm:pt modelId="{BF452C45-A352-4DE8-913D-B4FB38D9615A}" type="pres">
      <dgm:prSet presAssocID="{EE8A333B-7E00-4077-9A04-70CD2966744F}" presName="horz1" presStyleCnt="0"/>
      <dgm:spPr/>
    </dgm:pt>
    <dgm:pt modelId="{9A21191A-06BC-43DC-AB0F-5CA7F9D7AB6D}" type="pres">
      <dgm:prSet presAssocID="{EE8A333B-7E00-4077-9A04-70CD2966744F}" presName="tx1" presStyleLbl="revTx" presStyleIdx="6" presStyleCnt="12"/>
      <dgm:spPr/>
    </dgm:pt>
    <dgm:pt modelId="{768C6E91-31FF-4D2B-AFDF-CD5596067A99}" type="pres">
      <dgm:prSet presAssocID="{EE8A333B-7E00-4077-9A04-70CD2966744F}" presName="vert1" presStyleCnt="0"/>
      <dgm:spPr/>
    </dgm:pt>
    <dgm:pt modelId="{73882026-6F00-492D-B8E8-A0B6D5CDDB56}" type="pres">
      <dgm:prSet presAssocID="{867DEDB5-5EB9-4D10-B323-8288C47C27F5}" presName="thickLine" presStyleLbl="alignNode1" presStyleIdx="7" presStyleCnt="12"/>
      <dgm:spPr/>
    </dgm:pt>
    <dgm:pt modelId="{D830771B-C478-4F62-9EAF-ED3D0898BBE8}" type="pres">
      <dgm:prSet presAssocID="{867DEDB5-5EB9-4D10-B323-8288C47C27F5}" presName="horz1" presStyleCnt="0"/>
      <dgm:spPr/>
    </dgm:pt>
    <dgm:pt modelId="{02C0C8C5-B3F7-496F-B813-A54C8995CE1E}" type="pres">
      <dgm:prSet presAssocID="{867DEDB5-5EB9-4D10-B323-8288C47C27F5}" presName="tx1" presStyleLbl="revTx" presStyleIdx="7" presStyleCnt="12"/>
      <dgm:spPr/>
    </dgm:pt>
    <dgm:pt modelId="{C588B7B3-00D6-4B65-B9E7-E11D7CEE99DF}" type="pres">
      <dgm:prSet presAssocID="{867DEDB5-5EB9-4D10-B323-8288C47C27F5}" presName="vert1" presStyleCnt="0"/>
      <dgm:spPr/>
    </dgm:pt>
    <dgm:pt modelId="{883FE509-BB59-49EA-894A-14BABC9C0D0E}" type="pres">
      <dgm:prSet presAssocID="{A8019B31-F7AB-4F0F-935B-BEDDA308D740}" presName="thickLine" presStyleLbl="alignNode1" presStyleIdx="8" presStyleCnt="12"/>
      <dgm:spPr/>
    </dgm:pt>
    <dgm:pt modelId="{AAA62CCE-67B1-4666-A849-103BC6F4780E}" type="pres">
      <dgm:prSet presAssocID="{A8019B31-F7AB-4F0F-935B-BEDDA308D740}" presName="horz1" presStyleCnt="0"/>
      <dgm:spPr/>
    </dgm:pt>
    <dgm:pt modelId="{F24F8CA7-A186-481F-A86D-004C3984776E}" type="pres">
      <dgm:prSet presAssocID="{A8019B31-F7AB-4F0F-935B-BEDDA308D740}" presName="tx1" presStyleLbl="revTx" presStyleIdx="8" presStyleCnt="12"/>
      <dgm:spPr/>
    </dgm:pt>
    <dgm:pt modelId="{472C9511-B9EB-4D40-ADC0-9107419DE2E8}" type="pres">
      <dgm:prSet presAssocID="{A8019B31-F7AB-4F0F-935B-BEDDA308D740}" presName="vert1" presStyleCnt="0"/>
      <dgm:spPr/>
    </dgm:pt>
    <dgm:pt modelId="{34698B3F-69CB-42CD-89F6-A71A82F8F5D5}" type="pres">
      <dgm:prSet presAssocID="{C3E8C4AC-0D7F-4D0B-9359-C1FF7BC42458}" presName="thickLine" presStyleLbl="alignNode1" presStyleIdx="9" presStyleCnt="12"/>
      <dgm:spPr/>
    </dgm:pt>
    <dgm:pt modelId="{DD763AC0-59DE-4DD1-A6FC-268F50840646}" type="pres">
      <dgm:prSet presAssocID="{C3E8C4AC-0D7F-4D0B-9359-C1FF7BC42458}" presName="horz1" presStyleCnt="0"/>
      <dgm:spPr/>
    </dgm:pt>
    <dgm:pt modelId="{0EAE3571-8131-408E-B413-6A696E1E2B59}" type="pres">
      <dgm:prSet presAssocID="{C3E8C4AC-0D7F-4D0B-9359-C1FF7BC42458}" presName="tx1" presStyleLbl="revTx" presStyleIdx="9" presStyleCnt="12"/>
      <dgm:spPr/>
    </dgm:pt>
    <dgm:pt modelId="{75999C6A-99FC-4B0F-A7CE-529F492B639C}" type="pres">
      <dgm:prSet presAssocID="{C3E8C4AC-0D7F-4D0B-9359-C1FF7BC42458}" presName="vert1" presStyleCnt="0"/>
      <dgm:spPr/>
    </dgm:pt>
    <dgm:pt modelId="{3F58906A-BECF-4CFC-9B62-E79B8F35174F}" type="pres">
      <dgm:prSet presAssocID="{DF0588E4-C69B-4E57-A970-DEA973F70CC7}" presName="thickLine" presStyleLbl="alignNode1" presStyleIdx="10" presStyleCnt="12"/>
      <dgm:spPr/>
    </dgm:pt>
    <dgm:pt modelId="{39CDE458-DC57-46B9-9B9F-C88C0FDEB4D0}" type="pres">
      <dgm:prSet presAssocID="{DF0588E4-C69B-4E57-A970-DEA973F70CC7}" presName="horz1" presStyleCnt="0"/>
      <dgm:spPr/>
    </dgm:pt>
    <dgm:pt modelId="{BD21F04F-C5E3-49AB-B504-D9148A1E8455}" type="pres">
      <dgm:prSet presAssocID="{DF0588E4-C69B-4E57-A970-DEA973F70CC7}" presName="tx1" presStyleLbl="revTx" presStyleIdx="10" presStyleCnt="12"/>
      <dgm:spPr/>
    </dgm:pt>
    <dgm:pt modelId="{D7038521-F0EA-42C2-8246-B80148E581C4}" type="pres">
      <dgm:prSet presAssocID="{DF0588E4-C69B-4E57-A970-DEA973F70CC7}" presName="vert1" presStyleCnt="0"/>
      <dgm:spPr/>
    </dgm:pt>
    <dgm:pt modelId="{03F54750-172C-4D92-86FA-E45724D9A87B}" type="pres">
      <dgm:prSet presAssocID="{4523935F-E1B8-4028-BC27-5D6681A48E23}" presName="thickLine" presStyleLbl="alignNode1" presStyleIdx="11" presStyleCnt="12"/>
      <dgm:spPr/>
    </dgm:pt>
    <dgm:pt modelId="{DF9241EA-B709-493C-8EAD-728EAF3D49E6}" type="pres">
      <dgm:prSet presAssocID="{4523935F-E1B8-4028-BC27-5D6681A48E23}" presName="horz1" presStyleCnt="0"/>
      <dgm:spPr/>
    </dgm:pt>
    <dgm:pt modelId="{63DC96FE-B325-4634-A2C5-26551CA91EE4}" type="pres">
      <dgm:prSet presAssocID="{4523935F-E1B8-4028-BC27-5D6681A48E23}" presName="tx1" presStyleLbl="revTx" presStyleIdx="11" presStyleCnt="12"/>
      <dgm:spPr/>
    </dgm:pt>
    <dgm:pt modelId="{29849542-8C23-4B89-B470-DE2A75412543}" type="pres">
      <dgm:prSet presAssocID="{4523935F-E1B8-4028-BC27-5D6681A48E23}" presName="vert1" presStyleCnt="0"/>
      <dgm:spPr/>
    </dgm:pt>
  </dgm:ptLst>
  <dgm:cxnLst>
    <dgm:cxn modelId="{36B29C0D-5F16-4CC5-8A35-E6824AFF2084}" type="presOf" srcId="{4D1F24B6-3B61-40C8-944C-BB87F7CA0D3B}" destId="{2138E54E-0035-4D75-B0F2-C88B06455201}" srcOrd="0" destOrd="0" presId="urn:microsoft.com/office/officeart/2008/layout/LinedList"/>
    <dgm:cxn modelId="{7551310E-7A7D-4B7C-8C2F-200EF7B53F24}" type="presOf" srcId="{C3E8C4AC-0D7F-4D0B-9359-C1FF7BC42458}" destId="{0EAE3571-8131-408E-B413-6A696E1E2B59}" srcOrd="0" destOrd="0" presId="urn:microsoft.com/office/officeart/2008/layout/LinedList"/>
    <dgm:cxn modelId="{E9993C15-9D97-4B40-B969-D7880A75515F}" type="presOf" srcId="{A709139F-B48F-4B85-9375-11B0E2ACE834}" destId="{5EBF8775-7471-4866-B857-91CE767AFCED}" srcOrd="0" destOrd="0" presId="urn:microsoft.com/office/officeart/2008/layout/LinedList"/>
    <dgm:cxn modelId="{48A1B322-8BC6-492C-9FA4-57735152EAA9}" type="presOf" srcId="{867DEDB5-5EB9-4D10-B323-8288C47C27F5}" destId="{02C0C8C5-B3F7-496F-B813-A54C8995CE1E}" srcOrd="0" destOrd="0" presId="urn:microsoft.com/office/officeart/2008/layout/LinedList"/>
    <dgm:cxn modelId="{7332CD2F-7EE5-42A6-849A-FFC49FAC2AE3}" srcId="{A709139F-B48F-4B85-9375-11B0E2ACE834}" destId="{867DEDB5-5EB9-4D10-B323-8288C47C27F5}" srcOrd="7" destOrd="0" parTransId="{5CD21208-79F5-4944-B08B-85716B280644}" sibTransId="{71440B06-B2BD-450D-901D-77675A3A01BD}"/>
    <dgm:cxn modelId="{9427303D-D9B3-4EE5-8718-F8C7AB476058}" srcId="{A709139F-B48F-4B85-9375-11B0E2ACE834}" destId="{EE8A333B-7E00-4077-9A04-70CD2966744F}" srcOrd="6" destOrd="0" parTransId="{A60247EE-293B-4913-B675-5C8AC59EA89C}" sibTransId="{5B0EF33C-DB0A-4A66-B948-45041235C4B5}"/>
    <dgm:cxn modelId="{68577C5C-C34F-458C-897F-F5938FB6B482}" type="presOf" srcId="{DF0588E4-C69B-4E57-A970-DEA973F70CC7}" destId="{BD21F04F-C5E3-49AB-B504-D9148A1E8455}" srcOrd="0" destOrd="0" presId="urn:microsoft.com/office/officeart/2008/layout/LinedList"/>
    <dgm:cxn modelId="{634BD760-0152-4415-B2F2-2DB1E8CF42DB}" type="presOf" srcId="{C9B287C0-C9AE-407D-B869-1F2201519080}" destId="{E2A56C89-B82A-4E04-81F5-08C00BB66F67}" srcOrd="0" destOrd="0" presId="urn:microsoft.com/office/officeart/2008/layout/LinedList"/>
    <dgm:cxn modelId="{94768643-2686-44FF-87E1-4F5817933F1B}" srcId="{A709139F-B48F-4B85-9375-11B0E2ACE834}" destId="{C3E8C4AC-0D7F-4D0B-9359-C1FF7BC42458}" srcOrd="9" destOrd="0" parTransId="{BDDA2C6F-C2A3-46A2-A774-A460405DD1D7}" sibTransId="{AC89C0AD-62BA-4E78-BCFD-B9F9D39A59FF}"/>
    <dgm:cxn modelId="{EFA75C44-2EEA-427D-B564-50EAAC4A1AEE}" srcId="{A709139F-B48F-4B85-9375-11B0E2ACE834}" destId="{B7430274-CE7A-475B-811D-AD11EB37FE0F}" srcOrd="1" destOrd="0" parTransId="{098DA820-F720-4FC5-846F-5012979407B3}" sibTransId="{1DB3D09D-C57B-42BA-80F1-668B953DB51D}"/>
    <dgm:cxn modelId="{49E1F246-4FEB-4CC6-94F0-EB075DC56EC6}" srcId="{A709139F-B48F-4B85-9375-11B0E2ACE834}" destId="{C9B287C0-C9AE-407D-B869-1F2201519080}" srcOrd="0" destOrd="0" parTransId="{7E2D8DE1-8596-4CAE-9582-5153A6886945}" sibTransId="{C169F2B0-8E67-409F-9191-67C34F4351D2}"/>
    <dgm:cxn modelId="{4EA06867-6BA4-4258-9314-A648F4A8E423}" type="presOf" srcId="{B7430274-CE7A-475B-811D-AD11EB37FE0F}" destId="{E0B1CFB1-B40F-4C5E-8EF9-7A329A71516F}" srcOrd="0" destOrd="0" presId="urn:microsoft.com/office/officeart/2008/layout/LinedList"/>
    <dgm:cxn modelId="{DE02576C-E6FD-41F6-A93A-D9DEFF26E40B}" type="presOf" srcId="{A8019B31-F7AB-4F0F-935B-BEDDA308D740}" destId="{F24F8CA7-A186-481F-A86D-004C3984776E}" srcOrd="0" destOrd="0" presId="urn:microsoft.com/office/officeart/2008/layout/LinedList"/>
    <dgm:cxn modelId="{7D3AD66D-C1A3-4392-A363-C445198FB2E4}" srcId="{A709139F-B48F-4B85-9375-11B0E2ACE834}" destId="{4523935F-E1B8-4028-BC27-5D6681A48E23}" srcOrd="11" destOrd="0" parTransId="{6022C226-3391-4E6C-B856-309960D75DD8}" sibTransId="{131612A2-3199-4302-BB9F-850F96660A50}"/>
    <dgm:cxn modelId="{083CF650-F7D7-4102-AD77-14F5F6D6A1BC}" type="presOf" srcId="{EE8A333B-7E00-4077-9A04-70CD2966744F}" destId="{9A21191A-06BC-43DC-AB0F-5CA7F9D7AB6D}" srcOrd="0" destOrd="0" presId="urn:microsoft.com/office/officeart/2008/layout/LinedList"/>
    <dgm:cxn modelId="{6E4FB275-0ACC-4F4C-ABD4-20404935AAD2}" srcId="{A709139F-B48F-4B85-9375-11B0E2ACE834}" destId="{4D1F24B6-3B61-40C8-944C-BB87F7CA0D3B}" srcOrd="3" destOrd="0" parTransId="{DA033757-1A47-474F-B389-A6920B079BDC}" sibTransId="{C77BA91F-5F03-4C19-813D-278CF09C2CC0}"/>
    <dgm:cxn modelId="{7DF3FF57-FCA6-4DA6-A6DB-B900EC6DE1CF}" type="presOf" srcId="{755F7B42-BA49-4DEC-BC99-85C55258C424}" destId="{18747BD2-FF81-4A00-8FD7-E88E04570E52}" srcOrd="0" destOrd="0" presId="urn:microsoft.com/office/officeart/2008/layout/LinedList"/>
    <dgm:cxn modelId="{7629D982-5C47-48F4-A64A-39ABC47B6F0E}" srcId="{A709139F-B48F-4B85-9375-11B0E2ACE834}" destId="{755F7B42-BA49-4DEC-BC99-85C55258C424}" srcOrd="5" destOrd="0" parTransId="{E16799F1-088D-4070-999F-82C234DFADEB}" sibTransId="{DCEEA77D-DFE4-4AB7-A27F-3A0B62668C9D}"/>
    <dgm:cxn modelId="{E1FBCF83-2019-4687-B79F-D54C0A4D5794}" srcId="{A709139F-B48F-4B85-9375-11B0E2ACE834}" destId="{A8019B31-F7AB-4F0F-935B-BEDDA308D740}" srcOrd="8" destOrd="0" parTransId="{5FFFD8FB-C7D2-434D-B3F3-40912C32D0CA}" sibTransId="{0AB4C58E-9C4B-4BB2-8292-90D4E3798B5F}"/>
    <dgm:cxn modelId="{76BDAB8E-A450-4036-9FDF-DD2944CC5181}" srcId="{A709139F-B48F-4B85-9375-11B0E2ACE834}" destId="{9166748F-3A64-4235-9919-45B78ED6D460}" srcOrd="2" destOrd="0" parTransId="{E299EF3D-8F77-441B-B47A-2D14EE2367E5}" sibTransId="{FE2E4B80-191B-4984-9E8A-62817DC238C1}"/>
    <dgm:cxn modelId="{06156EA3-F786-4F09-ADDD-F4B47525D176}" srcId="{A709139F-B48F-4B85-9375-11B0E2ACE834}" destId="{DF0588E4-C69B-4E57-A970-DEA973F70CC7}" srcOrd="10" destOrd="0" parTransId="{A4286E81-BEC1-4519-B846-26792E555A8B}" sibTransId="{8771397A-D76F-4D30-8711-7B00FDA4189E}"/>
    <dgm:cxn modelId="{902993B9-45AA-4993-A62C-4FA361117004}" srcId="{A709139F-B48F-4B85-9375-11B0E2ACE834}" destId="{EC1A2D76-E2AA-4355-856E-AB511617E7A4}" srcOrd="4" destOrd="0" parTransId="{AE565E07-F466-4918-8856-4557D778F62B}" sibTransId="{ED7B910B-79C3-47D3-BE0C-70127178134F}"/>
    <dgm:cxn modelId="{FA2030C4-D151-4F0C-A66A-53DFE46928DD}" type="presOf" srcId="{4523935F-E1B8-4028-BC27-5D6681A48E23}" destId="{63DC96FE-B325-4634-A2C5-26551CA91EE4}" srcOrd="0" destOrd="0" presId="urn:microsoft.com/office/officeart/2008/layout/LinedList"/>
    <dgm:cxn modelId="{A42735E2-0727-4958-A5B7-D160644FB351}" type="presOf" srcId="{9166748F-3A64-4235-9919-45B78ED6D460}" destId="{813302E3-F3AD-4D57-B08B-C59AC2E1BB90}" srcOrd="0" destOrd="0" presId="urn:microsoft.com/office/officeart/2008/layout/LinedList"/>
    <dgm:cxn modelId="{63AA49E2-30C3-457A-A824-D067BC3A0A19}" type="presOf" srcId="{EC1A2D76-E2AA-4355-856E-AB511617E7A4}" destId="{5D477669-56ED-4692-8293-5A4E1299E4EB}" srcOrd="0" destOrd="0" presId="urn:microsoft.com/office/officeart/2008/layout/LinedList"/>
    <dgm:cxn modelId="{6B98E509-CA61-423D-B23D-7D74D6C50615}" type="presParOf" srcId="{5EBF8775-7471-4866-B857-91CE767AFCED}" destId="{B1740AC5-7282-47B9-8248-D4622CE37229}" srcOrd="0" destOrd="0" presId="urn:microsoft.com/office/officeart/2008/layout/LinedList"/>
    <dgm:cxn modelId="{334CF4F2-40CA-453B-875D-430103E15D03}" type="presParOf" srcId="{5EBF8775-7471-4866-B857-91CE767AFCED}" destId="{B8B2FCED-368C-4136-A514-FA61EE1DE836}" srcOrd="1" destOrd="0" presId="urn:microsoft.com/office/officeart/2008/layout/LinedList"/>
    <dgm:cxn modelId="{ACDD732A-B317-42B4-B7D5-2D88291E100F}" type="presParOf" srcId="{B8B2FCED-368C-4136-A514-FA61EE1DE836}" destId="{E2A56C89-B82A-4E04-81F5-08C00BB66F67}" srcOrd="0" destOrd="0" presId="urn:microsoft.com/office/officeart/2008/layout/LinedList"/>
    <dgm:cxn modelId="{63482EFB-D789-44CB-9516-25C9ADEEB256}" type="presParOf" srcId="{B8B2FCED-368C-4136-A514-FA61EE1DE836}" destId="{6C8FBB35-693A-48CF-963B-5A14EC10888F}" srcOrd="1" destOrd="0" presId="urn:microsoft.com/office/officeart/2008/layout/LinedList"/>
    <dgm:cxn modelId="{ACEE9BC8-B0AC-4F4A-96F9-DB0B46895BAA}" type="presParOf" srcId="{5EBF8775-7471-4866-B857-91CE767AFCED}" destId="{7317C270-83E6-470F-A425-4FC3B4536766}" srcOrd="2" destOrd="0" presId="urn:microsoft.com/office/officeart/2008/layout/LinedList"/>
    <dgm:cxn modelId="{AE254D8B-3109-4F0E-89F8-FD4D36167270}" type="presParOf" srcId="{5EBF8775-7471-4866-B857-91CE767AFCED}" destId="{AC6AC335-BA86-4B2B-B053-E785DA0A35DD}" srcOrd="3" destOrd="0" presId="urn:microsoft.com/office/officeart/2008/layout/LinedList"/>
    <dgm:cxn modelId="{572D0D4C-0A72-40CA-AE35-E72DDC0C808E}" type="presParOf" srcId="{AC6AC335-BA86-4B2B-B053-E785DA0A35DD}" destId="{E0B1CFB1-B40F-4C5E-8EF9-7A329A71516F}" srcOrd="0" destOrd="0" presId="urn:microsoft.com/office/officeart/2008/layout/LinedList"/>
    <dgm:cxn modelId="{ECD436AE-9FE7-43CA-A812-4250B639C0F0}" type="presParOf" srcId="{AC6AC335-BA86-4B2B-B053-E785DA0A35DD}" destId="{4B6D7C00-F655-4170-8103-56957D5249D3}" srcOrd="1" destOrd="0" presId="urn:microsoft.com/office/officeart/2008/layout/LinedList"/>
    <dgm:cxn modelId="{11751BB4-1D50-4514-93DE-51F07622714D}" type="presParOf" srcId="{5EBF8775-7471-4866-B857-91CE767AFCED}" destId="{0474E2AD-E452-4FC6-94F7-C8110F6B1EA7}" srcOrd="4" destOrd="0" presId="urn:microsoft.com/office/officeart/2008/layout/LinedList"/>
    <dgm:cxn modelId="{FB705999-506F-4384-A314-488162A74839}" type="presParOf" srcId="{5EBF8775-7471-4866-B857-91CE767AFCED}" destId="{3223156A-6A3F-4412-8A6A-E300FF07652A}" srcOrd="5" destOrd="0" presId="urn:microsoft.com/office/officeart/2008/layout/LinedList"/>
    <dgm:cxn modelId="{4A6D168A-D9F4-4BE6-A936-B2FBFF2A3970}" type="presParOf" srcId="{3223156A-6A3F-4412-8A6A-E300FF07652A}" destId="{813302E3-F3AD-4D57-B08B-C59AC2E1BB90}" srcOrd="0" destOrd="0" presId="urn:microsoft.com/office/officeart/2008/layout/LinedList"/>
    <dgm:cxn modelId="{DFC19BC5-D0FE-4FF8-AF91-C11C3427FABD}" type="presParOf" srcId="{3223156A-6A3F-4412-8A6A-E300FF07652A}" destId="{8E6DF2D4-DA57-494A-82D8-C42E6FFD3CEC}" srcOrd="1" destOrd="0" presId="urn:microsoft.com/office/officeart/2008/layout/LinedList"/>
    <dgm:cxn modelId="{146584E3-02E2-4DC4-A5E4-61517963E08C}" type="presParOf" srcId="{5EBF8775-7471-4866-B857-91CE767AFCED}" destId="{8193F22B-9B65-4F5A-88A4-8A1D2EE9218B}" srcOrd="6" destOrd="0" presId="urn:microsoft.com/office/officeart/2008/layout/LinedList"/>
    <dgm:cxn modelId="{B2335F26-0EF8-4847-AA39-11EA103FD3C0}" type="presParOf" srcId="{5EBF8775-7471-4866-B857-91CE767AFCED}" destId="{56E17492-61F6-4A6E-9EEE-E1C2290B5854}" srcOrd="7" destOrd="0" presId="urn:microsoft.com/office/officeart/2008/layout/LinedList"/>
    <dgm:cxn modelId="{8CC2060A-1291-45CC-A8E2-BA6E836AA6E3}" type="presParOf" srcId="{56E17492-61F6-4A6E-9EEE-E1C2290B5854}" destId="{2138E54E-0035-4D75-B0F2-C88B06455201}" srcOrd="0" destOrd="0" presId="urn:microsoft.com/office/officeart/2008/layout/LinedList"/>
    <dgm:cxn modelId="{95C6BDAC-3248-49B6-9F24-7766E97D8996}" type="presParOf" srcId="{56E17492-61F6-4A6E-9EEE-E1C2290B5854}" destId="{A6B8ABA9-918B-4898-930D-41E8467F8F92}" srcOrd="1" destOrd="0" presId="urn:microsoft.com/office/officeart/2008/layout/LinedList"/>
    <dgm:cxn modelId="{DC66BECD-44E1-4BC6-BD55-2A4ED051FA79}" type="presParOf" srcId="{5EBF8775-7471-4866-B857-91CE767AFCED}" destId="{5465D5DA-B7D0-4C01-8242-5627E0B5436B}" srcOrd="8" destOrd="0" presId="urn:microsoft.com/office/officeart/2008/layout/LinedList"/>
    <dgm:cxn modelId="{C1AE2652-DC91-48E2-9BFB-A5BF7DC46D35}" type="presParOf" srcId="{5EBF8775-7471-4866-B857-91CE767AFCED}" destId="{16E8C033-4041-4EBA-83D4-92DCE66605C6}" srcOrd="9" destOrd="0" presId="urn:microsoft.com/office/officeart/2008/layout/LinedList"/>
    <dgm:cxn modelId="{9DF08DB5-5097-4F1F-B6B4-6545E65B502B}" type="presParOf" srcId="{16E8C033-4041-4EBA-83D4-92DCE66605C6}" destId="{5D477669-56ED-4692-8293-5A4E1299E4EB}" srcOrd="0" destOrd="0" presId="urn:microsoft.com/office/officeart/2008/layout/LinedList"/>
    <dgm:cxn modelId="{8E8B8CA1-04F5-4518-BDA5-A6A4CBDE226F}" type="presParOf" srcId="{16E8C033-4041-4EBA-83D4-92DCE66605C6}" destId="{62169AE2-4D95-4F49-8A4E-BD697892DC60}" srcOrd="1" destOrd="0" presId="urn:microsoft.com/office/officeart/2008/layout/LinedList"/>
    <dgm:cxn modelId="{2BFA456A-202C-4451-9E21-E0DE4EA82380}" type="presParOf" srcId="{5EBF8775-7471-4866-B857-91CE767AFCED}" destId="{A6645AC9-C965-43D2-A87D-72E44A9E1B0A}" srcOrd="10" destOrd="0" presId="urn:microsoft.com/office/officeart/2008/layout/LinedList"/>
    <dgm:cxn modelId="{B381151F-4EC2-4318-9BA8-531D3A68B1F0}" type="presParOf" srcId="{5EBF8775-7471-4866-B857-91CE767AFCED}" destId="{F847F30B-EFED-4498-82E2-F5E47EF87BA9}" srcOrd="11" destOrd="0" presId="urn:microsoft.com/office/officeart/2008/layout/LinedList"/>
    <dgm:cxn modelId="{EEA3C8E8-7AA8-41F9-AF24-3EBB5AB3BA79}" type="presParOf" srcId="{F847F30B-EFED-4498-82E2-F5E47EF87BA9}" destId="{18747BD2-FF81-4A00-8FD7-E88E04570E52}" srcOrd="0" destOrd="0" presId="urn:microsoft.com/office/officeart/2008/layout/LinedList"/>
    <dgm:cxn modelId="{9A2464CA-CEF8-47AE-95FF-E4511CE5A1CB}" type="presParOf" srcId="{F847F30B-EFED-4498-82E2-F5E47EF87BA9}" destId="{7447F00F-CA96-4B38-9703-338BD4EF6FA6}" srcOrd="1" destOrd="0" presId="urn:microsoft.com/office/officeart/2008/layout/LinedList"/>
    <dgm:cxn modelId="{E8DBD4FE-6386-48B8-A58A-264A4E8FC468}" type="presParOf" srcId="{5EBF8775-7471-4866-B857-91CE767AFCED}" destId="{DA6C2B05-0177-4195-863A-FD7BD803FEDF}" srcOrd="12" destOrd="0" presId="urn:microsoft.com/office/officeart/2008/layout/LinedList"/>
    <dgm:cxn modelId="{DD155BF1-B403-4B6B-9550-E5EF903E54C5}" type="presParOf" srcId="{5EBF8775-7471-4866-B857-91CE767AFCED}" destId="{BF452C45-A352-4DE8-913D-B4FB38D9615A}" srcOrd="13" destOrd="0" presId="urn:microsoft.com/office/officeart/2008/layout/LinedList"/>
    <dgm:cxn modelId="{223EB6A1-168E-43CA-8916-D60397277A37}" type="presParOf" srcId="{BF452C45-A352-4DE8-913D-B4FB38D9615A}" destId="{9A21191A-06BC-43DC-AB0F-5CA7F9D7AB6D}" srcOrd="0" destOrd="0" presId="urn:microsoft.com/office/officeart/2008/layout/LinedList"/>
    <dgm:cxn modelId="{8BF7F67B-DE5D-43A9-8720-71014DC92119}" type="presParOf" srcId="{BF452C45-A352-4DE8-913D-B4FB38D9615A}" destId="{768C6E91-31FF-4D2B-AFDF-CD5596067A99}" srcOrd="1" destOrd="0" presId="urn:microsoft.com/office/officeart/2008/layout/LinedList"/>
    <dgm:cxn modelId="{C4554CE1-435A-47A8-8E76-1CDBFB02C8F3}" type="presParOf" srcId="{5EBF8775-7471-4866-B857-91CE767AFCED}" destId="{73882026-6F00-492D-B8E8-A0B6D5CDDB56}" srcOrd="14" destOrd="0" presId="urn:microsoft.com/office/officeart/2008/layout/LinedList"/>
    <dgm:cxn modelId="{2AB95B8D-0AE0-481B-92A7-E71BD1D4690E}" type="presParOf" srcId="{5EBF8775-7471-4866-B857-91CE767AFCED}" destId="{D830771B-C478-4F62-9EAF-ED3D0898BBE8}" srcOrd="15" destOrd="0" presId="urn:microsoft.com/office/officeart/2008/layout/LinedList"/>
    <dgm:cxn modelId="{5C2473BB-32A8-482B-BF37-721DBC9500FF}" type="presParOf" srcId="{D830771B-C478-4F62-9EAF-ED3D0898BBE8}" destId="{02C0C8C5-B3F7-496F-B813-A54C8995CE1E}" srcOrd="0" destOrd="0" presId="urn:microsoft.com/office/officeart/2008/layout/LinedList"/>
    <dgm:cxn modelId="{3AE364BB-356B-4421-B45C-71730A887FC3}" type="presParOf" srcId="{D830771B-C478-4F62-9EAF-ED3D0898BBE8}" destId="{C588B7B3-00D6-4B65-B9E7-E11D7CEE99DF}" srcOrd="1" destOrd="0" presId="urn:microsoft.com/office/officeart/2008/layout/LinedList"/>
    <dgm:cxn modelId="{142264FF-7577-4D16-AE4B-CD904B555615}" type="presParOf" srcId="{5EBF8775-7471-4866-B857-91CE767AFCED}" destId="{883FE509-BB59-49EA-894A-14BABC9C0D0E}" srcOrd="16" destOrd="0" presId="urn:microsoft.com/office/officeart/2008/layout/LinedList"/>
    <dgm:cxn modelId="{D545D6D3-612C-47C2-A32D-05209BA8F51B}" type="presParOf" srcId="{5EBF8775-7471-4866-B857-91CE767AFCED}" destId="{AAA62CCE-67B1-4666-A849-103BC6F4780E}" srcOrd="17" destOrd="0" presId="urn:microsoft.com/office/officeart/2008/layout/LinedList"/>
    <dgm:cxn modelId="{688655F1-6EC2-4371-A39A-B10D22A9D172}" type="presParOf" srcId="{AAA62CCE-67B1-4666-A849-103BC6F4780E}" destId="{F24F8CA7-A186-481F-A86D-004C3984776E}" srcOrd="0" destOrd="0" presId="urn:microsoft.com/office/officeart/2008/layout/LinedList"/>
    <dgm:cxn modelId="{DDD4A094-FE0C-47C3-BC06-07035D9FE80C}" type="presParOf" srcId="{AAA62CCE-67B1-4666-A849-103BC6F4780E}" destId="{472C9511-B9EB-4D40-ADC0-9107419DE2E8}" srcOrd="1" destOrd="0" presId="urn:microsoft.com/office/officeart/2008/layout/LinedList"/>
    <dgm:cxn modelId="{B6F91D4F-0862-47A6-960C-9A148DF59EBF}" type="presParOf" srcId="{5EBF8775-7471-4866-B857-91CE767AFCED}" destId="{34698B3F-69CB-42CD-89F6-A71A82F8F5D5}" srcOrd="18" destOrd="0" presId="urn:microsoft.com/office/officeart/2008/layout/LinedList"/>
    <dgm:cxn modelId="{564564C7-05DD-40DA-BBE3-312AAA2DA54B}" type="presParOf" srcId="{5EBF8775-7471-4866-B857-91CE767AFCED}" destId="{DD763AC0-59DE-4DD1-A6FC-268F50840646}" srcOrd="19" destOrd="0" presId="urn:microsoft.com/office/officeart/2008/layout/LinedList"/>
    <dgm:cxn modelId="{C81A4886-F72E-4E9E-BBAB-57C95DB2D174}" type="presParOf" srcId="{DD763AC0-59DE-4DD1-A6FC-268F50840646}" destId="{0EAE3571-8131-408E-B413-6A696E1E2B59}" srcOrd="0" destOrd="0" presId="urn:microsoft.com/office/officeart/2008/layout/LinedList"/>
    <dgm:cxn modelId="{98D4FFCA-5208-40A2-84A1-50B73CAE055F}" type="presParOf" srcId="{DD763AC0-59DE-4DD1-A6FC-268F50840646}" destId="{75999C6A-99FC-4B0F-A7CE-529F492B639C}" srcOrd="1" destOrd="0" presId="urn:microsoft.com/office/officeart/2008/layout/LinedList"/>
    <dgm:cxn modelId="{C60DCD5E-861C-4483-BA1E-9AA2EB9D8332}" type="presParOf" srcId="{5EBF8775-7471-4866-B857-91CE767AFCED}" destId="{3F58906A-BECF-4CFC-9B62-E79B8F35174F}" srcOrd="20" destOrd="0" presId="urn:microsoft.com/office/officeart/2008/layout/LinedList"/>
    <dgm:cxn modelId="{C5E14EA7-5A1D-4035-AD51-2EB27A7CD9C0}" type="presParOf" srcId="{5EBF8775-7471-4866-B857-91CE767AFCED}" destId="{39CDE458-DC57-46B9-9B9F-C88C0FDEB4D0}" srcOrd="21" destOrd="0" presId="urn:microsoft.com/office/officeart/2008/layout/LinedList"/>
    <dgm:cxn modelId="{E6525BEE-0036-40A9-9012-E9D58905AA25}" type="presParOf" srcId="{39CDE458-DC57-46B9-9B9F-C88C0FDEB4D0}" destId="{BD21F04F-C5E3-49AB-B504-D9148A1E8455}" srcOrd="0" destOrd="0" presId="urn:microsoft.com/office/officeart/2008/layout/LinedList"/>
    <dgm:cxn modelId="{86D5BBC8-EBE7-4850-B15C-474D7FB6E4FB}" type="presParOf" srcId="{39CDE458-DC57-46B9-9B9F-C88C0FDEB4D0}" destId="{D7038521-F0EA-42C2-8246-B80148E581C4}" srcOrd="1" destOrd="0" presId="urn:microsoft.com/office/officeart/2008/layout/LinedList"/>
    <dgm:cxn modelId="{DC973508-1475-4C35-AF77-15E5D409A4A3}" type="presParOf" srcId="{5EBF8775-7471-4866-B857-91CE767AFCED}" destId="{03F54750-172C-4D92-86FA-E45724D9A87B}" srcOrd="22" destOrd="0" presId="urn:microsoft.com/office/officeart/2008/layout/LinedList"/>
    <dgm:cxn modelId="{67EB1B9D-D52F-4F4A-857C-8DDCB946C793}" type="presParOf" srcId="{5EBF8775-7471-4866-B857-91CE767AFCED}" destId="{DF9241EA-B709-493C-8EAD-728EAF3D49E6}" srcOrd="23" destOrd="0" presId="urn:microsoft.com/office/officeart/2008/layout/LinedList"/>
    <dgm:cxn modelId="{A45EFFBC-B2B9-4558-BA45-AD53B282E24C}" type="presParOf" srcId="{DF9241EA-B709-493C-8EAD-728EAF3D49E6}" destId="{63DC96FE-B325-4634-A2C5-26551CA91EE4}" srcOrd="0" destOrd="0" presId="urn:microsoft.com/office/officeart/2008/layout/LinedList"/>
    <dgm:cxn modelId="{DC7BA7AF-11D1-4DF6-A595-4AD99650AAA9}" type="presParOf" srcId="{DF9241EA-B709-493C-8EAD-728EAF3D49E6}" destId="{29849542-8C23-4B89-B470-DE2A75412543}"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C76FA5-EAC2-4C06-AC20-280A254E917D}"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13EE92FA-DD91-4C81-AAA9-0E9CF887768F}">
      <dgm:prSet/>
      <dgm:spPr/>
      <dgm:t>
        <a:bodyPr/>
        <a:lstStyle/>
        <a:p>
          <a:r>
            <a:rPr lang="en-GB" b="1"/>
            <a:t>Definition of Controlling</a:t>
          </a:r>
          <a:endParaRPr lang="en-US"/>
        </a:p>
      </dgm:t>
    </dgm:pt>
    <dgm:pt modelId="{9BA00BB4-32BA-44CD-A730-E7C2EF637097}" type="parTrans" cxnId="{85C552D2-52DC-4F3E-B090-81D608E6058F}">
      <dgm:prSet/>
      <dgm:spPr/>
      <dgm:t>
        <a:bodyPr/>
        <a:lstStyle/>
        <a:p>
          <a:endParaRPr lang="en-US"/>
        </a:p>
      </dgm:t>
    </dgm:pt>
    <dgm:pt modelId="{0D7BA7DD-BF7E-4B5D-94CA-A5BCFB9E92A7}" type="sibTrans" cxnId="{85C552D2-52DC-4F3E-B090-81D608E6058F}">
      <dgm:prSet/>
      <dgm:spPr/>
      <dgm:t>
        <a:bodyPr/>
        <a:lstStyle/>
        <a:p>
          <a:endParaRPr lang="en-US"/>
        </a:p>
      </dgm:t>
    </dgm:pt>
    <dgm:pt modelId="{9D613494-1E6E-4249-8086-0181757CFB67}">
      <dgm:prSet/>
      <dgm:spPr/>
      <dgm:t>
        <a:bodyPr/>
        <a:lstStyle/>
        <a:p>
          <a:r>
            <a:rPr lang="en-GB"/>
            <a:t>Controlling is the process of assessing whether an organisation's actions are meeting its aims; it requires that the organisation continually monitors its performance against those set by management (Robbins &amp; Coulter, 2021).</a:t>
          </a:r>
          <a:endParaRPr lang="en-US"/>
        </a:p>
      </dgm:t>
    </dgm:pt>
    <dgm:pt modelId="{00EEED61-DBE6-49C0-941C-E116D469F870}" type="parTrans" cxnId="{03490EF1-81C5-4F87-9FDD-29FA0573D84F}">
      <dgm:prSet/>
      <dgm:spPr/>
      <dgm:t>
        <a:bodyPr/>
        <a:lstStyle/>
        <a:p>
          <a:endParaRPr lang="en-US"/>
        </a:p>
      </dgm:t>
    </dgm:pt>
    <dgm:pt modelId="{9808CF88-FA4C-4434-ADAA-9DCF3A8B4B1F}" type="sibTrans" cxnId="{03490EF1-81C5-4F87-9FDD-29FA0573D84F}">
      <dgm:prSet/>
      <dgm:spPr/>
      <dgm:t>
        <a:bodyPr/>
        <a:lstStyle/>
        <a:p>
          <a:endParaRPr lang="en-US"/>
        </a:p>
      </dgm:t>
    </dgm:pt>
    <dgm:pt modelId="{9AA9ADA4-077B-4652-8569-FC7BBF10B6BA}">
      <dgm:prSet/>
      <dgm:spPr/>
      <dgm:t>
        <a:bodyPr/>
        <a:lstStyle/>
        <a:p>
          <a:r>
            <a:rPr lang="en-GB"/>
            <a:t>The controlling function ensures that an organisation's work is carried out in accordance with plans (Fayol, 1916) and allows organisations to identify where they are failing to meet their performance criteria.</a:t>
          </a:r>
          <a:endParaRPr lang="en-US"/>
        </a:p>
      </dgm:t>
    </dgm:pt>
    <dgm:pt modelId="{032099C2-A56B-46F5-8275-E99BB55E43D6}" type="parTrans" cxnId="{15A17F13-C132-4AFE-BB72-F7E97B358E13}">
      <dgm:prSet/>
      <dgm:spPr/>
      <dgm:t>
        <a:bodyPr/>
        <a:lstStyle/>
        <a:p>
          <a:endParaRPr lang="en-US"/>
        </a:p>
      </dgm:t>
    </dgm:pt>
    <dgm:pt modelId="{FCC97CAB-3AC5-4DAA-B6F3-E9502F661412}" type="sibTrans" cxnId="{15A17F13-C132-4AFE-BB72-F7E97B358E13}">
      <dgm:prSet/>
      <dgm:spPr/>
      <dgm:t>
        <a:bodyPr/>
        <a:lstStyle/>
        <a:p>
          <a:endParaRPr lang="en-US"/>
        </a:p>
      </dgm:t>
    </dgm:pt>
    <dgm:pt modelId="{E9AE8AE5-22AE-4EA6-B7B6-596094B32C9F}">
      <dgm:prSet/>
      <dgm:spPr/>
      <dgm:t>
        <a:bodyPr/>
        <a:lstStyle/>
        <a:p>
          <a:r>
            <a:rPr lang="en-GB" b="1"/>
            <a:t>Setting Targets and KPIs</a:t>
          </a:r>
          <a:endParaRPr lang="en-US"/>
        </a:p>
      </dgm:t>
    </dgm:pt>
    <dgm:pt modelId="{8A7F5EB1-C0EF-439E-8AC1-D242EC77A3E9}" type="parTrans" cxnId="{74F60A92-5B1A-4B0E-BCAA-04D0B0ADE428}">
      <dgm:prSet/>
      <dgm:spPr/>
      <dgm:t>
        <a:bodyPr/>
        <a:lstStyle/>
        <a:p>
          <a:endParaRPr lang="en-US"/>
        </a:p>
      </dgm:t>
    </dgm:pt>
    <dgm:pt modelId="{9074D35A-F46C-485D-BE63-DB86E66D91A8}" type="sibTrans" cxnId="{74F60A92-5B1A-4B0E-BCAA-04D0B0ADE428}">
      <dgm:prSet/>
      <dgm:spPr/>
      <dgm:t>
        <a:bodyPr/>
        <a:lstStyle/>
        <a:p>
          <a:endParaRPr lang="en-US"/>
        </a:p>
      </dgm:t>
    </dgm:pt>
    <dgm:pt modelId="{5C74E5CF-6C21-4C95-A449-7BC2937736A1}">
      <dgm:prSet/>
      <dgm:spPr/>
      <dgm:t>
        <a:bodyPr/>
        <a:lstStyle/>
        <a:p>
          <a:r>
            <a:rPr lang="en-GB"/>
            <a:t>A manager sets both the performance standards and KPIs for the teams and processes within their area of responsibility (Griffin, 2022).</a:t>
          </a:r>
          <a:endParaRPr lang="en-US"/>
        </a:p>
      </dgm:t>
    </dgm:pt>
    <dgm:pt modelId="{BCD9952C-227C-43C5-8FE7-D0AFB3AD6DCD}" type="parTrans" cxnId="{738DDC7B-4634-4C10-A1F6-8D65EA377B6F}">
      <dgm:prSet/>
      <dgm:spPr/>
      <dgm:t>
        <a:bodyPr/>
        <a:lstStyle/>
        <a:p>
          <a:endParaRPr lang="en-US"/>
        </a:p>
      </dgm:t>
    </dgm:pt>
    <dgm:pt modelId="{86A73152-9F21-4F64-8EA7-A91289CC5972}" type="sibTrans" cxnId="{738DDC7B-4634-4C10-A1F6-8D65EA377B6F}">
      <dgm:prSet/>
      <dgm:spPr/>
      <dgm:t>
        <a:bodyPr/>
        <a:lstStyle/>
        <a:p>
          <a:endParaRPr lang="en-US"/>
        </a:p>
      </dgm:t>
    </dgm:pt>
    <dgm:pt modelId="{17E9F249-BB19-4E60-A6CD-57BA97D67E4F}">
      <dgm:prSet/>
      <dgm:spPr/>
      <dgm:t>
        <a:bodyPr/>
        <a:lstStyle/>
        <a:p>
          <a:r>
            <a:rPr lang="en-GB"/>
            <a:t>Monitoring involves assessing what has been achieved through sales, employee and operational data analysis (Wren &amp; Bedeian, 2020), to name but a few examples.</a:t>
          </a:r>
          <a:endParaRPr lang="en-US"/>
        </a:p>
      </dgm:t>
    </dgm:pt>
    <dgm:pt modelId="{1940DD91-CA23-4990-AFFB-AE85873AAA59}" type="parTrans" cxnId="{E893D02E-4FA4-471F-ADF2-8CB2E74E08BB}">
      <dgm:prSet/>
      <dgm:spPr/>
      <dgm:t>
        <a:bodyPr/>
        <a:lstStyle/>
        <a:p>
          <a:endParaRPr lang="en-US"/>
        </a:p>
      </dgm:t>
    </dgm:pt>
    <dgm:pt modelId="{21D7038A-43B8-4B83-9066-A3C586A1CB39}" type="sibTrans" cxnId="{E893D02E-4FA4-471F-ADF2-8CB2E74E08BB}">
      <dgm:prSet/>
      <dgm:spPr/>
      <dgm:t>
        <a:bodyPr/>
        <a:lstStyle/>
        <a:p>
          <a:endParaRPr lang="en-US"/>
        </a:p>
      </dgm:t>
    </dgm:pt>
    <dgm:pt modelId="{E2EB0D00-3C2D-4C8B-BD73-1E7CB8B55F36}">
      <dgm:prSet/>
      <dgm:spPr/>
      <dgm:t>
        <a:bodyPr/>
        <a:lstStyle/>
        <a:p>
          <a:r>
            <a:rPr lang="en-GB" b="1"/>
            <a:t>How Control Can Help Prevent Failure</a:t>
          </a:r>
          <a:endParaRPr lang="en-US"/>
        </a:p>
      </dgm:t>
    </dgm:pt>
    <dgm:pt modelId="{0560350F-9A42-413B-AA01-95C33C5EE162}" type="parTrans" cxnId="{606DA76E-16F4-40C6-A765-F836943BFE1F}">
      <dgm:prSet/>
      <dgm:spPr/>
      <dgm:t>
        <a:bodyPr/>
        <a:lstStyle/>
        <a:p>
          <a:endParaRPr lang="en-US"/>
        </a:p>
      </dgm:t>
    </dgm:pt>
    <dgm:pt modelId="{A0FD973E-AB4B-48D2-87F1-85411F0F8E87}" type="sibTrans" cxnId="{606DA76E-16F4-40C6-A765-F836943BFE1F}">
      <dgm:prSet/>
      <dgm:spPr/>
      <dgm:t>
        <a:bodyPr/>
        <a:lstStyle/>
        <a:p>
          <a:endParaRPr lang="en-US"/>
        </a:p>
      </dgm:t>
    </dgm:pt>
    <dgm:pt modelId="{78C535F6-B401-4AB5-B185-146E2C926A37}">
      <dgm:prSet/>
      <dgm:spPr/>
      <dgm:t>
        <a:bodyPr/>
        <a:lstStyle/>
        <a:p>
          <a:r>
            <a:rPr lang="en-GB" dirty="0"/>
            <a:t>Control can reduce the likelihood of operational failure, improve the speed at which problems are identified, and significantly reduce the number of errors that occur (Johnson et al., 2023).</a:t>
          </a:r>
          <a:endParaRPr lang="en-US" dirty="0"/>
        </a:p>
      </dgm:t>
    </dgm:pt>
    <dgm:pt modelId="{F898A865-7BFD-4FB0-BEAD-898831338FA8}" type="parTrans" cxnId="{DFEE2F2A-FD5C-40CF-B6C8-6FBD4851DBC8}">
      <dgm:prSet/>
      <dgm:spPr/>
      <dgm:t>
        <a:bodyPr/>
        <a:lstStyle/>
        <a:p>
          <a:endParaRPr lang="en-US"/>
        </a:p>
      </dgm:t>
    </dgm:pt>
    <dgm:pt modelId="{A6D1572E-CB7E-45A3-9F47-EC413059C948}" type="sibTrans" cxnId="{DFEE2F2A-FD5C-40CF-B6C8-6FBD4851DBC8}">
      <dgm:prSet/>
      <dgm:spPr/>
      <dgm:t>
        <a:bodyPr/>
        <a:lstStyle/>
        <a:p>
          <a:endParaRPr lang="en-US"/>
        </a:p>
      </dgm:t>
    </dgm:pt>
    <dgm:pt modelId="{00AEFC94-7E79-4256-940A-7847F38BF5C7}">
      <dgm:prSet/>
      <dgm:spPr/>
      <dgm:t>
        <a:bodyPr/>
        <a:lstStyle/>
        <a:p>
          <a:r>
            <a:rPr lang="en-GB"/>
            <a:t>In addition, control enables organisations to ensure that quality, efficiency and customer satisfaction are maintained consistently throughout all areas of their operation (Robbins &amp; Coulter, 2021).</a:t>
          </a:r>
          <a:endParaRPr lang="en-US"/>
        </a:p>
      </dgm:t>
    </dgm:pt>
    <dgm:pt modelId="{D10FD44E-350D-484E-BED7-604B141DF009}" type="parTrans" cxnId="{7FEFF332-2B7F-4B04-9231-4F037832ABEB}">
      <dgm:prSet/>
      <dgm:spPr/>
      <dgm:t>
        <a:bodyPr/>
        <a:lstStyle/>
        <a:p>
          <a:endParaRPr lang="en-US"/>
        </a:p>
      </dgm:t>
    </dgm:pt>
    <dgm:pt modelId="{142691DF-CBBB-4E5A-9FD2-C4CBCDE74E13}" type="sibTrans" cxnId="{7FEFF332-2B7F-4B04-9231-4F037832ABEB}">
      <dgm:prSet/>
      <dgm:spPr/>
      <dgm:t>
        <a:bodyPr/>
        <a:lstStyle/>
        <a:p>
          <a:endParaRPr lang="en-US"/>
        </a:p>
      </dgm:t>
    </dgm:pt>
    <dgm:pt modelId="{CED3E7F4-C92E-4C62-B7BD-EC44A7395CA5}">
      <dgm:prSet/>
      <dgm:spPr/>
      <dgm:t>
        <a:bodyPr/>
        <a:lstStyle/>
        <a:p>
          <a:r>
            <a:rPr lang="en-GB" b="1"/>
            <a:t>Using KPI Systems and Performance Monitoring in Tesco</a:t>
          </a:r>
          <a:endParaRPr lang="en-US"/>
        </a:p>
      </dgm:t>
    </dgm:pt>
    <dgm:pt modelId="{3E5E8FB1-E8BC-4208-993D-FE0ABEA6C7DC}" type="parTrans" cxnId="{06F3FFDE-69E2-485E-8DE4-B9566C2E7FE1}">
      <dgm:prSet/>
      <dgm:spPr/>
      <dgm:t>
        <a:bodyPr/>
        <a:lstStyle/>
        <a:p>
          <a:endParaRPr lang="en-US"/>
        </a:p>
      </dgm:t>
    </dgm:pt>
    <dgm:pt modelId="{A083B0D1-8BC4-4882-A31C-3E023EA4B188}" type="sibTrans" cxnId="{06F3FFDE-69E2-485E-8DE4-B9566C2E7FE1}">
      <dgm:prSet/>
      <dgm:spPr/>
      <dgm:t>
        <a:bodyPr/>
        <a:lstStyle/>
        <a:p>
          <a:endParaRPr lang="en-US"/>
        </a:p>
      </dgm:t>
    </dgm:pt>
    <dgm:pt modelId="{E13FA415-20CC-412C-9CB7-A02E7E2C8E36}">
      <dgm:prSet/>
      <dgm:spPr/>
      <dgm:t>
        <a:bodyPr/>
        <a:lstStyle/>
        <a:p>
          <a:r>
            <a:rPr lang="en-GB"/>
            <a:t>Tesco measure a wide range of KPIs, including sales per hour, stock availability and customer service scores (Tesco Annual Report, 2024).</a:t>
          </a:r>
          <a:endParaRPr lang="en-US"/>
        </a:p>
      </dgm:t>
    </dgm:pt>
    <dgm:pt modelId="{6DF1B5DE-4595-4474-942A-C6BF523136E9}" type="parTrans" cxnId="{8AC35C55-029E-4327-AF21-F02AB63E5C87}">
      <dgm:prSet/>
      <dgm:spPr/>
      <dgm:t>
        <a:bodyPr/>
        <a:lstStyle/>
        <a:p>
          <a:endParaRPr lang="en-US"/>
        </a:p>
      </dgm:t>
    </dgm:pt>
    <dgm:pt modelId="{F3357417-F913-4ABD-B2F8-B57C437DD8A4}" type="sibTrans" cxnId="{8AC35C55-029E-4327-AF21-F02AB63E5C87}">
      <dgm:prSet/>
      <dgm:spPr/>
      <dgm:t>
        <a:bodyPr/>
        <a:lstStyle/>
        <a:p>
          <a:endParaRPr lang="en-US"/>
        </a:p>
      </dgm:t>
    </dgm:pt>
    <dgm:pt modelId="{D2299AAF-5FD5-4E4F-9C42-CB67C18E3435}">
      <dgm:prSet/>
      <dgm:spPr/>
      <dgm:t>
        <a:bodyPr/>
        <a:lstStyle/>
        <a:p>
          <a:r>
            <a:rPr lang="en-GB"/>
            <a:t>These metrics are monitored using real time dashboards so that managers can track how well each store is performing and then make adjustments to staffing levels and/or operating procedures as needed (Wood et al., 2023).</a:t>
          </a:r>
          <a:endParaRPr lang="en-US"/>
        </a:p>
      </dgm:t>
    </dgm:pt>
    <dgm:pt modelId="{2C9EB462-A6B3-4517-A645-3720E9CA47FD}" type="parTrans" cxnId="{D6EECAB8-A794-4C1C-996C-8967181E516E}">
      <dgm:prSet/>
      <dgm:spPr/>
      <dgm:t>
        <a:bodyPr/>
        <a:lstStyle/>
        <a:p>
          <a:endParaRPr lang="en-US"/>
        </a:p>
      </dgm:t>
    </dgm:pt>
    <dgm:pt modelId="{DA291D74-B213-422D-B9E4-14CDA3E9DDC9}" type="sibTrans" cxnId="{D6EECAB8-A794-4C1C-996C-8967181E516E}">
      <dgm:prSet/>
      <dgm:spPr/>
      <dgm:t>
        <a:bodyPr/>
        <a:lstStyle/>
        <a:p>
          <a:endParaRPr lang="en-US"/>
        </a:p>
      </dgm:t>
    </dgm:pt>
    <dgm:pt modelId="{739EA8A3-DCAF-4259-A564-A28914456EF1}">
      <dgm:prSet/>
      <dgm:spPr/>
      <dgm:t>
        <a:bodyPr/>
        <a:lstStyle/>
        <a:p>
          <a:r>
            <a:rPr lang="en-GB" b="1"/>
            <a:t>Quality Control in Tesco</a:t>
          </a:r>
          <a:endParaRPr lang="en-US"/>
        </a:p>
      </dgm:t>
    </dgm:pt>
    <dgm:pt modelId="{480801E2-1BF3-4614-9600-BEB62EC87C02}" type="parTrans" cxnId="{C0F10E79-F801-411D-82CD-7F18D5362AF5}">
      <dgm:prSet/>
      <dgm:spPr/>
      <dgm:t>
        <a:bodyPr/>
        <a:lstStyle/>
        <a:p>
          <a:endParaRPr lang="en-US"/>
        </a:p>
      </dgm:t>
    </dgm:pt>
    <dgm:pt modelId="{0744D798-3BBE-4B11-9EF7-D6E51C2E3CD5}" type="sibTrans" cxnId="{C0F10E79-F801-411D-82CD-7F18D5362AF5}">
      <dgm:prSet/>
      <dgm:spPr/>
      <dgm:t>
        <a:bodyPr/>
        <a:lstStyle/>
        <a:p>
          <a:endParaRPr lang="en-US"/>
        </a:p>
      </dgm:t>
    </dgm:pt>
    <dgm:pt modelId="{A2D20507-74B6-4190-9D9E-4BF2CCEC5DE5}">
      <dgm:prSet/>
      <dgm:spPr/>
      <dgm:t>
        <a:bodyPr/>
        <a:lstStyle/>
        <a:p>
          <a:r>
            <a:rPr lang="en-GB"/>
            <a:t>Audits are conducted on a regular basis to assess the quality of the products sold in stores, the prices charged and the condition of the shelves (Tesco PLC, 2024).</a:t>
          </a:r>
          <a:endParaRPr lang="en-US"/>
        </a:p>
      </dgm:t>
    </dgm:pt>
    <dgm:pt modelId="{867780A8-8CDF-4157-8A6B-2DCA5E301A22}" type="parTrans" cxnId="{F6301897-7406-42F7-8375-8CE915B64CE0}">
      <dgm:prSet/>
      <dgm:spPr/>
      <dgm:t>
        <a:bodyPr/>
        <a:lstStyle/>
        <a:p>
          <a:endParaRPr lang="en-US"/>
        </a:p>
      </dgm:t>
    </dgm:pt>
    <dgm:pt modelId="{F9C09D51-7862-46E9-B1AA-DE9B16572443}" type="sibTrans" cxnId="{F6301897-7406-42F7-8375-8CE915B64CE0}">
      <dgm:prSet/>
      <dgm:spPr/>
      <dgm:t>
        <a:bodyPr/>
        <a:lstStyle/>
        <a:p>
          <a:endParaRPr lang="en-US"/>
        </a:p>
      </dgm:t>
    </dgm:pt>
    <dgm:pt modelId="{D711C289-D52D-49CD-BF92-C452348A5C55}">
      <dgm:prSet/>
      <dgm:spPr/>
      <dgm:t>
        <a:bodyPr/>
        <a:lstStyle/>
        <a:p>
          <a:r>
            <a:rPr lang="en-GB"/>
            <a:t>Mystery shoppers are also used to assess the level of service provided to customers and the quality of the shopping experience (Johnson et al., 2023).</a:t>
          </a:r>
          <a:endParaRPr lang="en-US"/>
        </a:p>
      </dgm:t>
    </dgm:pt>
    <dgm:pt modelId="{69996FDD-F968-472D-95F1-55A93320A828}" type="parTrans" cxnId="{822D83F2-C386-4AF5-89F2-90D877A69866}">
      <dgm:prSet/>
      <dgm:spPr/>
      <dgm:t>
        <a:bodyPr/>
        <a:lstStyle/>
        <a:p>
          <a:endParaRPr lang="en-US"/>
        </a:p>
      </dgm:t>
    </dgm:pt>
    <dgm:pt modelId="{484A3F1D-75D1-4BB5-ADC3-66C189281557}" type="sibTrans" cxnId="{822D83F2-C386-4AF5-89F2-90D877A69866}">
      <dgm:prSet/>
      <dgm:spPr/>
      <dgm:t>
        <a:bodyPr/>
        <a:lstStyle/>
        <a:p>
          <a:endParaRPr lang="en-US"/>
        </a:p>
      </dgm:t>
    </dgm:pt>
    <dgm:pt modelId="{2133B17D-754C-49F5-83AA-7A036C61C2C4}">
      <dgm:prSet/>
      <dgm:spPr/>
      <dgm:t>
        <a:bodyPr/>
        <a:lstStyle/>
        <a:p>
          <a:r>
            <a:rPr lang="en-GB" b="1"/>
            <a:t>Example from the Organisation</a:t>
          </a:r>
          <a:endParaRPr lang="en-US"/>
        </a:p>
      </dgm:t>
    </dgm:pt>
    <dgm:pt modelId="{1923C7D6-BA53-4AB1-8024-EE53135CE4EE}" type="parTrans" cxnId="{1E3C1F7E-3AC9-4E71-91D7-1A8A4A4BF0A3}">
      <dgm:prSet/>
      <dgm:spPr/>
      <dgm:t>
        <a:bodyPr/>
        <a:lstStyle/>
        <a:p>
          <a:endParaRPr lang="en-US"/>
        </a:p>
      </dgm:t>
    </dgm:pt>
    <dgm:pt modelId="{CA5C70C3-DF06-4A81-8C1E-7A44838CA18D}" type="sibTrans" cxnId="{1E3C1F7E-3AC9-4E71-91D7-1A8A4A4BF0A3}">
      <dgm:prSet/>
      <dgm:spPr/>
      <dgm:t>
        <a:bodyPr/>
        <a:lstStyle/>
        <a:p>
          <a:endParaRPr lang="en-US"/>
        </a:p>
      </dgm:t>
    </dgm:pt>
    <dgm:pt modelId="{6C71EB33-C7A6-4423-BE0D-C6BAE20630B6}">
      <dgm:prSet/>
      <dgm:spPr/>
      <dgm:t>
        <a:bodyPr/>
        <a:lstStyle/>
        <a:p>
          <a:r>
            <a:rPr lang="en-GB"/>
            <a:t>Where the quantity of stock available falls below the target KPIs, the manager responsible will use the data relating to the company's supply chain to determine the cause of the shortfall and will take immediate action to correct the problem (Tesco PLC, 2024).</a:t>
          </a:r>
          <a:endParaRPr lang="en-US"/>
        </a:p>
      </dgm:t>
    </dgm:pt>
    <dgm:pt modelId="{CB2C4028-586E-415A-8AD0-9919662B794A}" type="parTrans" cxnId="{21BC2B97-2511-45D9-A1AF-EC07461DBC6E}">
      <dgm:prSet/>
      <dgm:spPr/>
      <dgm:t>
        <a:bodyPr/>
        <a:lstStyle/>
        <a:p>
          <a:endParaRPr lang="en-US"/>
        </a:p>
      </dgm:t>
    </dgm:pt>
    <dgm:pt modelId="{CCD95B21-4B48-4A1E-9D65-FD1F5F75A9F0}" type="sibTrans" cxnId="{21BC2B97-2511-45D9-A1AF-EC07461DBC6E}">
      <dgm:prSet/>
      <dgm:spPr/>
      <dgm:t>
        <a:bodyPr/>
        <a:lstStyle/>
        <a:p>
          <a:endParaRPr lang="en-US"/>
        </a:p>
      </dgm:t>
    </dgm:pt>
    <dgm:pt modelId="{01B2EBC1-41DF-4B10-BF42-67F8CA240A99}">
      <dgm:prSet/>
      <dgm:spPr/>
      <dgm:t>
        <a:bodyPr/>
        <a:lstStyle/>
        <a:p>
          <a:r>
            <a:rPr lang="en-GB"/>
            <a:t>The team will have daily performance huddles to discuss any operational issues that need to be addressed and to ensure that all members of the team know exactly what needs to be done to maintain consistent levels of performance (Wood et al., 2023).</a:t>
          </a:r>
          <a:endParaRPr lang="en-US"/>
        </a:p>
      </dgm:t>
    </dgm:pt>
    <dgm:pt modelId="{532EF08C-E341-4EF0-AC11-93A83A79B5AE}" type="parTrans" cxnId="{E2D4C5D0-1BF0-4578-9848-852EA113C863}">
      <dgm:prSet/>
      <dgm:spPr/>
      <dgm:t>
        <a:bodyPr/>
        <a:lstStyle/>
        <a:p>
          <a:endParaRPr lang="en-US"/>
        </a:p>
      </dgm:t>
    </dgm:pt>
    <dgm:pt modelId="{9C4686BC-A0B6-4033-903C-30392283951C}" type="sibTrans" cxnId="{E2D4C5D0-1BF0-4578-9848-852EA113C863}">
      <dgm:prSet/>
      <dgm:spPr/>
      <dgm:t>
        <a:bodyPr/>
        <a:lstStyle/>
        <a:p>
          <a:endParaRPr lang="en-US"/>
        </a:p>
      </dgm:t>
    </dgm:pt>
    <dgm:pt modelId="{CE333DBE-BFBB-4657-A317-1882680A67B2}" type="pres">
      <dgm:prSet presAssocID="{BAC76FA5-EAC2-4C06-AC20-280A254E917D}" presName="linear" presStyleCnt="0">
        <dgm:presLayoutVars>
          <dgm:animLvl val="lvl"/>
          <dgm:resizeHandles val="exact"/>
        </dgm:presLayoutVars>
      </dgm:prSet>
      <dgm:spPr/>
    </dgm:pt>
    <dgm:pt modelId="{8F1FA212-5D5A-4596-89D6-C18D2087BBCF}" type="pres">
      <dgm:prSet presAssocID="{13EE92FA-DD91-4C81-AAA9-0E9CF887768F}" presName="parentText" presStyleLbl="node1" presStyleIdx="0" presStyleCnt="6">
        <dgm:presLayoutVars>
          <dgm:chMax val="0"/>
          <dgm:bulletEnabled val="1"/>
        </dgm:presLayoutVars>
      </dgm:prSet>
      <dgm:spPr/>
    </dgm:pt>
    <dgm:pt modelId="{FC588A0D-F39C-4126-A9AB-0486F6EAAD53}" type="pres">
      <dgm:prSet presAssocID="{13EE92FA-DD91-4C81-AAA9-0E9CF887768F}" presName="childText" presStyleLbl="revTx" presStyleIdx="0" presStyleCnt="6">
        <dgm:presLayoutVars>
          <dgm:bulletEnabled val="1"/>
        </dgm:presLayoutVars>
      </dgm:prSet>
      <dgm:spPr/>
    </dgm:pt>
    <dgm:pt modelId="{EB0EC95C-254B-44B7-96E4-2839A24E5F13}" type="pres">
      <dgm:prSet presAssocID="{E9AE8AE5-22AE-4EA6-B7B6-596094B32C9F}" presName="parentText" presStyleLbl="node1" presStyleIdx="1" presStyleCnt="6">
        <dgm:presLayoutVars>
          <dgm:chMax val="0"/>
          <dgm:bulletEnabled val="1"/>
        </dgm:presLayoutVars>
      </dgm:prSet>
      <dgm:spPr/>
    </dgm:pt>
    <dgm:pt modelId="{21710FBE-90BF-45EC-A26E-A243AC8DBA5D}" type="pres">
      <dgm:prSet presAssocID="{E9AE8AE5-22AE-4EA6-B7B6-596094B32C9F}" presName="childText" presStyleLbl="revTx" presStyleIdx="1" presStyleCnt="6">
        <dgm:presLayoutVars>
          <dgm:bulletEnabled val="1"/>
        </dgm:presLayoutVars>
      </dgm:prSet>
      <dgm:spPr/>
    </dgm:pt>
    <dgm:pt modelId="{412002AD-574B-46F8-BF98-9E9681523F4F}" type="pres">
      <dgm:prSet presAssocID="{E2EB0D00-3C2D-4C8B-BD73-1E7CB8B55F36}" presName="parentText" presStyleLbl="node1" presStyleIdx="2" presStyleCnt="6">
        <dgm:presLayoutVars>
          <dgm:chMax val="0"/>
          <dgm:bulletEnabled val="1"/>
        </dgm:presLayoutVars>
      </dgm:prSet>
      <dgm:spPr/>
    </dgm:pt>
    <dgm:pt modelId="{D38988E1-66B5-4B46-9BF3-9BE87E3E126A}" type="pres">
      <dgm:prSet presAssocID="{E2EB0D00-3C2D-4C8B-BD73-1E7CB8B55F36}" presName="childText" presStyleLbl="revTx" presStyleIdx="2" presStyleCnt="6">
        <dgm:presLayoutVars>
          <dgm:bulletEnabled val="1"/>
        </dgm:presLayoutVars>
      </dgm:prSet>
      <dgm:spPr/>
    </dgm:pt>
    <dgm:pt modelId="{85B3CEFF-4C70-4056-950B-992F00BD2BCC}" type="pres">
      <dgm:prSet presAssocID="{CED3E7F4-C92E-4C62-B7BD-EC44A7395CA5}" presName="parentText" presStyleLbl="node1" presStyleIdx="3" presStyleCnt="6">
        <dgm:presLayoutVars>
          <dgm:chMax val="0"/>
          <dgm:bulletEnabled val="1"/>
        </dgm:presLayoutVars>
      </dgm:prSet>
      <dgm:spPr/>
    </dgm:pt>
    <dgm:pt modelId="{F3C6D5EE-AEEB-424F-8C86-E8EA999A4186}" type="pres">
      <dgm:prSet presAssocID="{CED3E7F4-C92E-4C62-B7BD-EC44A7395CA5}" presName="childText" presStyleLbl="revTx" presStyleIdx="3" presStyleCnt="6">
        <dgm:presLayoutVars>
          <dgm:bulletEnabled val="1"/>
        </dgm:presLayoutVars>
      </dgm:prSet>
      <dgm:spPr/>
    </dgm:pt>
    <dgm:pt modelId="{CD8E58B6-AF27-457E-A53C-185F8D378DC5}" type="pres">
      <dgm:prSet presAssocID="{739EA8A3-DCAF-4259-A564-A28914456EF1}" presName="parentText" presStyleLbl="node1" presStyleIdx="4" presStyleCnt="6">
        <dgm:presLayoutVars>
          <dgm:chMax val="0"/>
          <dgm:bulletEnabled val="1"/>
        </dgm:presLayoutVars>
      </dgm:prSet>
      <dgm:spPr/>
    </dgm:pt>
    <dgm:pt modelId="{B31683F2-118E-4EA0-8F5A-48A9747B8D7C}" type="pres">
      <dgm:prSet presAssocID="{739EA8A3-DCAF-4259-A564-A28914456EF1}" presName="childText" presStyleLbl="revTx" presStyleIdx="4" presStyleCnt="6">
        <dgm:presLayoutVars>
          <dgm:bulletEnabled val="1"/>
        </dgm:presLayoutVars>
      </dgm:prSet>
      <dgm:spPr/>
    </dgm:pt>
    <dgm:pt modelId="{2E906214-67FC-4C55-A484-A0DDF7D664B1}" type="pres">
      <dgm:prSet presAssocID="{2133B17D-754C-49F5-83AA-7A036C61C2C4}" presName="parentText" presStyleLbl="node1" presStyleIdx="5" presStyleCnt="6">
        <dgm:presLayoutVars>
          <dgm:chMax val="0"/>
          <dgm:bulletEnabled val="1"/>
        </dgm:presLayoutVars>
      </dgm:prSet>
      <dgm:spPr/>
    </dgm:pt>
    <dgm:pt modelId="{91570C55-2E94-4D6F-91B8-7F0D4DBD2322}" type="pres">
      <dgm:prSet presAssocID="{2133B17D-754C-49F5-83AA-7A036C61C2C4}" presName="childText" presStyleLbl="revTx" presStyleIdx="5" presStyleCnt="6">
        <dgm:presLayoutVars>
          <dgm:bulletEnabled val="1"/>
        </dgm:presLayoutVars>
      </dgm:prSet>
      <dgm:spPr/>
    </dgm:pt>
  </dgm:ptLst>
  <dgm:cxnLst>
    <dgm:cxn modelId="{44B11A01-27F5-4262-897B-416B909D92AC}" type="presOf" srcId="{78C535F6-B401-4AB5-B185-146E2C926A37}" destId="{D38988E1-66B5-4B46-9BF3-9BE87E3E126A}" srcOrd="0" destOrd="0" presId="urn:microsoft.com/office/officeart/2005/8/layout/vList2"/>
    <dgm:cxn modelId="{0E138002-969C-4634-B5FE-96B17D4E4BEB}" type="presOf" srcId="{E9AE8AE5-22AE-4EA6-B7B6-596094B32C9F}" destId="{EB0EC95C-254B-44B7-96E4-2839A24E5F13}" srcOrd="0" destOrd="0" presId="urn:microsoft.com/office/officeart/2005/8/layout/vList2"/>
    <dgm:cxn modelId="{70AFEC0B-C8F9-4E72-A707-0E207D743958}" type="presOf" srcId="{9AA9ADA4-077B-4652-8569-FC7BBF10B6BA}" destId="{FC588A0D-F39C-4126-A9AB-0486F6EAAD53}" srcOrd="0" destOrd="1" presId="urn:microsoft.com/office/officeart/2005/8/layout/vList2"/>
    <dgm:cxn modelId="{28FBFC11-1005-48F2-BF1C-8790C411CD49}" type="presOf" srcId="{E13FA415-20CC-412C-9CB7-A02E7E2C8E36}" destId="{F3C6D5EE-AEEB-424F-8C86-E8EA999A4186}" srcOrd="0" destOrd="0" presId="urn:microsoft.com/office/officeart/2005/8/layout/vList2"/>
    <dgm:cxn modelId="{15A17F13-C132-4AFE-BB72-F7E97B358E13}" srcId="{13EE92FA-DD91-4C81-AAA9-0E9CF887768F}" destId="{9AA9ADA4-077B-4652-8569-FC7BBF10B6BA}" srcOrd="1" destOrd="0" parTransId="{032099C2-A56B-46F5-8275-E99BB55E43D6}" sibTransId="{FCC97CAB-3AC5-4DAA-B6F3-E9502F661412}"/>
    <dgm:cxn modelId="{DFEE2F2A-FD5C-40CF-B6C8-6FBD4851DBC8}" srcId="{E2EB0D00-3C2D-4C8B-BD73-1E7CB8B55F36}" destId="{78C535F6-B401-4AB5-B185-146E2C926A37}" srcOrd="0" destOrd="0" parTransId="{F898A865-7BFD-4FB0-BEAD-898831338FA8}" sibTransId="{A6D1572E-CB7E-45A3-9F47-EC413059C948}"/>
    <dgm:cxn modelId="{E893D02E-4FA4-471F-ADF2-8CB2E74E08BB}" srcId="{E9AE8AE5-22AE-4EA6-B7B6-596094B32C9F}" destId="{17E9F249-BB19-4E60-A6CD-57BA97D67E4F}" srcOrd="1" destOrd="0" parTransId="{1940DD91-CA23-4990-AFFB-AE85873AAA59}" sibTransId="{21D7038A-43B8-4B83-9066-A3C586A1CB39}"/>
    <dgm:cxn modelId="{7FEFF332-2B7F-4B04-9231-4F037832ABEB}" srcId="{E2EB0D00-3C2D-4C8B-BD73-1E7CB8B55F36}" destId="{00AEFC94-7E79-4256-940A-7847F38BF5C7}" srcOrd="1" destOrd="0" parTransId="{D10FD44E-350D-484E-BED7-604B141DF009}" sibTransId="{142691DF-CBBB-4E5A-9FD2-C4CBCDE74E13}"/>
    <dgm:cxn modelId="{C83C6139-EF79-4019-8CAE-1BAB282BE9E9}" type="presOf" srcId="{01B2EBC1-41DF-4B10-BF42-67F8CA240A99}" destId="{91570C55-2E94-4D6F-91B8-7F0D4DBD2322}" srcOrd="0" destOrd="1" presId="urn:microsoft.com/office/officeart/2005/8/layout/vList2"/>
    <dgm:cxn modelId="{702DE13C-3608-4E2E-9935-E4AD48957175}" type="presOf" srcId="{739EA8A3-DCAF-4259-A564-A28914456EF1}" destId="{CD8E58B6-AF27-457E-A53C-185F8D378DC5}" srcOrd="0" destOrd="0" presId="urn:microsoft.com/office/officeart/2005/8/layout/vList2"/>
    <dgm:cxn modelId="{9DC86A66-D43D-4392-93F0-1B032B48E681}" type="presOf" srcId="{CED3E7F4-C92E-4C62-B7BD-EC44A7395CA5}" destId="{85B3CEFF-4C70-4056-950B-992F00BD2BCC}" srcOrd="0" destOrd="0" presId="urn:microsoft.com/office/officeart/2005/8/layout/vList2"/>
    <dgm:cxn modelId="{606DA76E-16F4-40C6-A765-F836943BFE1F}" srcId="{BAC76FA5-EAC2-4C06-AC20-280A254E917D}" destId="{E2EB0D00-3C2D-4C8B-BD73-1E7CB8B55F36}" srcOrd="2" destOrd="0" parTransId="{0560350F-9A42-413B-AA01-95C33C5EE162}" sibTransId="{A0FD973E-AB4B-48D2-87F1-85411F0F8E87}"/>
    <dgm:cxn modelId="{A0FAB070-9D04-41F6-AC8F-CD307281D2E9}" type="presOf" srcId="{2133B17D-754C-49F5-83AA-7A036C61C2C4}" destId="{2E906214-67FC-4C55-A484-A0DDF7D664B1}" srcOrd="0" destOrd="0" presId="urn:microsoft.com/office/officeart/2005/8/layout/vList2"/>
    <dgm:cxn modelId="{8AC35C55-029E-4327-AF21-F02AB63E5C87}" srcId="{CED3E7F4-C92E-4C62-B7BD-EC44A7395CA5}" destId="{E13FA415-20CC-412C-9CB7-A02E7E2C8E36}" srcOrd="0" destOrd="0" parTransId="{6DF1B5DE-4595-4474-942A-C6BF523136E9}" sibTransId="{F3357417-F913-4ABD-B2F8-B57C437DD8A4}"/>
    <dgm:cxn modelId="{76DCA177-16A8-4A76-9685-4CBAC781D472}" type="presOf" srcId="{D2299AAF-5FD5-4E4F-9C42-CB67C18E3435}" destId="{F3C6D5EE-AEEB-424F-8C86-E8EA999A4186}" srcOrd="0" destOrd="1" presId="urn:microsoft.com/office/officeart/2005/8/layout/vList2"/>
    <dgm:cxn modelId="{C0F10E79-F801-411D-82CD-7F18D5362AF5}" srcId="{BAC76FA5-EAC2-4C06-AC20-280A254E917D}" destId="{739EA8A3-DCAF-4259-A564-A28914456EF1}" srcOrd="4" destOrd="0" parTransId="{480801E2-1BF3-4614-9600-BEB62EC87C02}" sibTransId="{0744D798-3BBE-4B11-9EF7-D6E51C2E3CD5}"/>
    <dgm:cxn modelId="{738DDC7B-4634-4C10-A1F6-8D65EA377B6F}" srcId="{E9AE8AE5-22AE-4EA6-B7B6-596094B32C9F}" destId="{5C74E5CF-6C21-4C95-A449-7BC2937736A1}" srcOrd="0" destOrd="0" parTransId="{BCD9952C-227C-43C5-8FE7-D0AFB3AD6DCD}" sibTransId="{86A73152-9F21-4F64-8EA7-A91289CC5972}"/>
    <dgm:cxn modelId="{1E3C1F7E-3AC9-4E71-91D7-1A8A4A4BF0A3}" srcId="{BAC76FA5-EAC2-4C06-AC20-280A254E917D}" destId="{2133B17D-754C-49F5-83AA-7A036C61C2C4}" srcOrd="5" destOrd="0" parTransId="{1923C7D6-BA53-4AB1-8024-EE53135CE4EE}" sibTransId="{CA5C70C3-DF06-4A81-8C1E-7A44838CA18D}"/>
    <dgm:cxn modelId="{8C09FD8D-D68E-4EEC-A62E-3AC03F5331BA}" type="presOf" srcId="{A2D20507-74B6-4190-9D9E-4BF2CCEC5DE5}" destId="{B31683F2-118E-4EA0-8F5A-48A9747B8D7C}" srcOrd="0" destOrd="0" presId="urn:microsoft.com/office/officeart/2005/8/layout/vList2"/>
    <dgm:cxn modelId="{74F60A92-5B1A-4B0E-BCAA-04D0B0ADE428}" srcId="{BAC76FA5-EAC2-4C06-AC20-280A254E917D}" destId="{E9AE8AE5-22AE-4EA6-B7B6-596094B32C9F}" srcOrd="1" destOrd="0" parTransId="{8A7F5EB1-C0EF-439E-8AC1-D242EC77A3E9}" sibTransId="{9074D35A-F46C-485D-BE63-DB86E66D91A8}"/>
    <dgm:cxn modelId="{F6301897-7406-42F7-8375-8CE915B64CE0}" srcId="{739EA8A3-DCAF-4259-A564-A28914456EF1}" destId="{A2D20507-74B6-4190-9D9E-4BF2CCEC5DE5}" srcOrd="0" destOrd="0" parTransId="{867780A8-8CDF-4157-8A6B-2DCA5E301A22}" sibTransId="{F9C09D51-7862-46E9-B1AA-DE9B16572443}"/>
    <dgm:cxn modelId="{21BC2B97-2511-45D9-A1AF-EC07461DBC6E}" srcId="{2133B17D-754C-49F5-83AA-7A036C61C2C4}" destId="{6C71EB33-C7A6-4423-BE0D-C6BAE20630B6}" srcOrd="0" destOrd="0" parTransId="{CB2C4028-586E-415A-8AD0-9919662B794A}" sibTransId="{CCD95B21-4B48-4A1E-9D65-FD1F5F75A9F0}"/>
    <dgm:cxn modelId="{D94C49A4-CAC2-49DD-958A-EFD4CC877523}" type="presOf" srcId="{6C71EB33-C7A6-4423-BE0D-C6BAE20630B6}" destId="{91570C55-2E94-4D6F-91B8-7F0D4DBD2322}" srcOrd="0" destOrd="0" presId="urn:microsoft.com/office/officeart/2005/8/layout/vList2"/>
    <dgm:cxn modelId="{45B010A9-0460-4D11-97A1-F7DFC487A4E2}" type="presOf" srcId="{00AEFC94-7E79-4256-940A-7847F38BF5C7}" destId="{D38988E1-66B5-4B46-9BF3-9BE87E3E126A}" srcOrd="0" destOrd="1" presId="urn:microsoft.com/office/officeart/2005/8/layout/vList2"/>
    <dgm:cxn modelId="{775CE4AA-BAD2-4003-8C41-52C19F153000}" type="presOf" srcId="{D711C289-D52D-49CD-BF92-C452348A5C55}" destId="{B31683F2-118E-4EA0-8F5A-48A9747B8D7C}" srcOrd="0" destOrd="1" presId="urn:microsoft.com/office/officeart/2005/8/layout/vList2"/>
    <dgm:cxn modelId="{DB8E82B7-BA8D-458A-B255-F68F252AF6BC}" type="presOf" srcId="{5C74E5CF-6C21-4C95-A449-7BC2937736A1}" destId="{21710FBE-90BF-45EC-A26E-A243AC8DBA5D}" srcOrd="0" destOrd="0" presId="urn:microsoft.com/office/officeart/2005/8/layout/vList2"/>
    <dgm:cxn modelId="{D6EECAB8-A794-4C1C-996C-8967181E516E}" srcId="{CED3E7F4-C92E-4C62-B7BD-EC44A7395CA5}" destId="{D2299AAF-5FD5-4E4F-9C42-CB67C18E3435}" srcOrd="1" destOrd="0" parTransId="{2C9EB462-A6B3-4517-A645-3720E9CA47FD}" sibTransId="{DA291D74-B213-422D-B9E4-14CDA3E9DDC9}"/>
    <dgm:cxn modelId="{77DD8BBE-ACB4-4FF8-A322-B53C39FE8723}" type="presOf" srcId="{9D613494-1E6E-4249-8086-0181757CFB67}" destId="{FC588A0D-F39C-4126-A9AB-0486F6EAAD53}" srcOrd="0" destOrd="0" presId="urn:microsoft.com/office/officeart/2005/8/layout/vList2"/>
    <dgm:cxn modelId="{1004B8C8-0B0D-4E53-99B1-1A806150EA46}" type="presOf" srcId="{17E9F249-BB19-4E60-A6CD-57BA97D67E4F}" destId="{21710FBE-90BF-45EC-A26E-A243AC8DBA5D}" srcOrd="0" destOrd="1" presId="urn:microsoft.com/office/officeart/2005/8/layout/vList2"/>
    <dgm:cxn modelId="{E2D4C5D0-1BF0-4578-9848-852EA113C863}" srcId="{2133B17D-754C-49F5-83AA-7A036C61C2C4}" destId="{01B2EBC1-41DF-4B10-BF42-67F8CA240A99}" srcOrd="1" destOrd="0" parTransId="{532EF08C-E341-4EF0-AC11-93A83A79B5AE}" sibTransId="{9C4686BC-A0B6-4033-903C-30392283951C}"/>
    <dgm:cxn modelId="{85C552D2-52DC-4F3E-B090-81D608E6058F}" srcId="{BAC76FA5-EAC2-4C06-AC20-280A254E917D}" destId="{13EE92FA-DD91-4C81-AAA9-0E9CF887768F}" srcOrd="0" destOrd="0" parTransId="{9BA00BB4-32BA-44CD-A730-E7C2EF637097}" sibTransId="{0D7BA7DD-BF7E-4B5D-94CA-A5BCFB9E92A7}"/>
    <dgm:cxn modelId="{C6CDD9D5-F29C-43F9-B662-4677F5FE9AA9}" type="presOf" srcId="{13EE92FA-DD91-4C81-AAA9-0E9CF887768F}" destId="{8F1FA212-5D5A-4596-89D6-C18D2087BBCF}" srcOrd="0" destOrd="0" presId="urn:microsoft.com/office/officeart/2005/8/layout/vList2"/>
    <dgm:cxn modelId="{06F3FFDE-69E2-485E-8DE4-B9566C2E7FE1}" srcId="{BAC76FA5-EAC2-4C06-AC20-280A254E917D}" destId="{CED3E7F4-C92E-4C62-B7BD-EC44A7395CA5}" srcOrd="3" destOrd="0" parTransId="{3E5E8FB1-E8BC-4208-993D-FE0ABEA6C7DC}" sibTransId="{A083B0D1-8BC4-4882-A31C-3E023EA4B188}"/>
    <dgm:cxn modelId="{DD6A47EF-C2E5-45CA-B6CE-F64DA2E9AAD2}" type="presOf" srcId="{E2EB0D00-3C2D-4C8B-BD73-1E7CB8B55F36}" destId="{412002AD-574B-46F8-BF98-9E9681523F4F}" srcOrd="0" destOrd="0" presId="urn:microsoft.com/office/officeart/2005/8/layout/vList2"/>
    <dgm:cxn modelId="{03490EF1-81C5-4F87-9FDD-29FA0573D84F}" srcId="{13EE92FA-DD91-4C81-AAA9-0E9CF887768F}" destId="{9D613494-1E6E-4249-8086-0181757CFB67}" srcOrd="0" destOrd="0" parTransId="{00EEED61-DBE6-49C0-941C-E116D469F870}" sibTransId="{9808CF88-FA4C-4434-ADAA-9DCF3A8B4B1F}"/>
    <dgm:cxn modelId="{822D83F2-C386-4AF5-89F2-90D877A69866}" srcId="{739EA8A3-DCAF-4259-A564-A28914456EF1}" destId="{D711C289-D52D-49CD-BF92-C452348A5C55}" srcOrd="1" destOrd="0" parTransId="{69996FDD-F968-472D-95F1-55A93320A828}" sibTransId="{484A3F1D-75D1-4BB5-ADC3-66C189281557}"/>
    <dgm:cxn modelId="{CC7B38F5-B197-49F4-A048-7196FE8ABE4B}" type="presOf" srcId="{BAC76FA5-EAC2-4C06-AC20-280A254E917D}" destId="{CE333DBE-BFBB-4657-A317-1882680A67B2}" srcOrd="0" destOrd="0" presId="urn:microsoft.com/office/officeart/2005/8/layout/vList2"/>
    <dgm:cxn modelId="{63ED9059-9DB6-41E7-BFFB-435543C835AD}" type="presParOf" srcId="{CE333DBE-BFBB-4657-A317-1882680A67B2}" destId="{8F1FA212-5D5A-4596-89D6-C18D2087BBCF}" srcOrd="0" destOrd="0" presId="urn:microsoft.com/office/officeart/2005/8/layout/vList2"/>
    <dgm:cxn modelId="{A1C23BEC-E77C-4B92-9680-201D1BF97771}" type="presParOf" srcId="{CE333DBE-BFBB-4657-A317-1882680A67B2}" destId="{FC588A0D-F39C-4126-A9AB-0486F6EAAD53}" srcOrd="1" destOrd="0" presId="urn:microsoft.com/office/officeart/2005/8/layout/vList2"/>
    <dgm:cxn modelId="{BDE15A42-5CB9-4D1A-B4A2-DD2A53F7CC85}" type="presParOf" srcId="{CE333DBE-BFBB-4657-A317-1882680A67B2}" destId="{EB0EC95C-254B-44B7-96E4-2839A24E5F13}" srcOrd="2" destOrd="0" presId="urn:microsoft.com/office/officeart/2005/8/layout/vList2"/>
    <dgm:cxn modelId="{022638DA-3D99-44C9-84D1-A89EF87A9DB0}" type="presParOf" srcId="{CE333DBE-BFBB-4657-A317-1882680A67B2}" destId="{21710FBE-90BF-45EC-A26E-A243AC8DBA5D}" srcOrd="3" destOrd="0" presId="urn:microsoft.com/office/officeart/2005/8/layout/vList2"/>
    <dgm:cxn modelId="{0710C604-60E4-4917-9C9C-5C06EFD7FE31}" type="presParOf" srcId="{CE333DBE-BFBB-4657-A317-1882680A67B2}" destId="{412002AD-574B-46F8-BF98-9E9681523F4F}" srcOrd="4" destOrd="0" presId="urn:microsoft.com/office/officeart/2005/8/layout/vList2"/>
    <dgm:cxn modelId="{C8C395AD-998D-4991-9B25-CEF6C2D7470C}" type="presParOf" srcId="{CE333DBE-BFBB-4657-A317-1882680A67B2}" destId="{D38988E1-66B5-4B46-9BF3-9BE87E3E126A}" srcOrd="5" destOrd="0" presId="urn:microsoft.com/office/officeart/2005/8/layout/vList2"/>
    <dgm:cxn modelId="{5010616D-0F20-4DE2-8435-C625AD1C880D}" type="presParOf" srcId="{CE333DBE-BFBB-4657-A317-1882680A67B2}" destId="{85B3CEFF-4C70-4056-950B-992F00BD2BCC}" srcOrd="6" destOrd="0" presId="urn:microsoft.com/office/officeart/2005/8/layout/vList2"/>
    <dgm:cxn modelId="{15318AAD-C265-45FD-96B9-6D7BFB940D9B}" type="presParOf" srcId="{CE333DBE-BFBB-4657-A317-1882680A67B2}" destId="{F3C6D5EE-AEEB-424F-8C86-E8EA999A4186}" srcOrd="7" destOrd="0" presId="urn:microsoft.com/office/officeart/2005/8/layout/vList2"/>
    <dgm:cxn modelId="{8E6E1557-C862-4A47-A22D-E76D167CB9ED}" type="presParOf" srcId="{CE333DBE-BFBB-4657-A317-1882680A67B2}" destId="{CD8E58B6-AF27-457E-A53C-185F8D378DC5}" srcOrd="8" destOrd="0" presId="urn:microsoft.com/office/officeart/2005/8/layout/vList2"/>
    <dgm:cxn modelId="{9105CD91-D3C4-460B-A2F6-48D5B1B53899}" type="presParOf" srcId="{CE333DBE-BFBB-4657-A317-1882680A67B2}" destId="{B31683F2-118E-4EA0-8F5A-48A9747B8D7C}" srcOrd="9" destOrd="0" presId="urn:microsoft.com/office/officeart/2005/8/layout/vList2"/>
    <dgm:cxn modelId="{300E215E-C0EF-4BEE-8F60-207A778982A1}" type="presParOf" srcId="{CE333DBE-BFBB-4657-A317-1882680A67B2}" destId="{2E906214-67FC-4C55-A484-A0DDF7D664B1}" srcOrd="10" destOrd="0" presId="urn:microsoft.com/office/officeart/2005/8/layout/vList2"/>
    <dgm:cxn modelId="{70F658E9-3B11-46B3-BB8A-6DA9EFA0846E}" type="presParOf" srcId="{CE333DBE-BFBB-4657-A317-1882680A67B2}" destId="{91570C55-2E94-4D6F-91B8-7F0D4DBD2322}" srcOrd="1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0905B3B-6ECD-4F1F-809E-DE0EFA1A167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E92A4C1-6D0F-411D-8E8D-B704D87AE4CF}">
      <dgm:prSet/>
      <dgm:spPr/>
      <dgm:t>
        <a:bodyPr/>
        <a:lstStyle/>
        <a:p>
          <a:r>
            <a:rPr lang="en-US" b="1" i="0" baseline="0"/>
            <a:t>Summary using Fayol's General Principles.</a:t>
          </a:r>
          <a:endParaRPr lang="en-US"/>
        </a:p>
      </dgm:t>
    </dgm:pt>
    <dgm:pt modelId="{1DC6F71A-AEB2-426A-A8A2-83041EEC842F}" type="parTrans" cxnId="{23E1FC8E-5584-4940-B6BD-52B24419A736}">
      <dgm:prSet/>
      <dgm:spPr/>
      <dgm:t>
        <a:bodyPr/>
        <a:lstStyle/>
        <a:p>
          <a:endParaRPr lang="en-US"/>
        </a:p>
      </dgm:t>
    </dgm:pt>
    <dgm:pt modelId="{B88CFEF0-23F3-4598-A90B-565CF3960BA2}" type="sibTrans" cxnId="{23E1FC8E-5584-4940-B6BD-52B24419A736}">
      <dgm:prSet/>
      <dgm:spPr/>
      <dgm:t>
        <a:bodyPr/>
        <a:lstStyle/>
        <a:p>
          <a:endParaRPr lang="en-US"/>
        </a:p>
      </dgm:t>
    </dgm:pt>
    <dgm:pt modelId="{F5146C09-02DB-4E6A-AC09-FA31D5627E0E}">
      <dgm:prSet/>
      <dgm:spPr/>
      <dgm:t>
        <a:bodyPr/>
        <a:lstStyle/>
        <a:p>
          <a:r>
            <a:rPr lang="en-US" b="0" i="0" baseline="0"/>
            <a:t>The five general principles of Fayol support the functions of planning, organizing, commanding, coordinating, and controlling for Tesco (Fayol, 1916) and are used in all aspects of Tesco as they assist the development of Tesco's strategic plans.</a:t>
          </a:r>
          <a:endParaRPr lang="en-US"/>
        </a:p>
      </dgm:t>
    </dgm:pt>
    <dgm:pt modelId="{85833E63-FD75-4E77-9A0A-C7AB09E8AF24}" type="parTrans" cxnId="{651263F9-4BFF-40F5-A8ED-4181A9E19401}">
      <dgm:prSet/>
      <dgm:spPr/>
      <dgm:t>
        <a:bodyPr/>
        <a:lstStyle/>
        <a:p>
          <a:endParaRPr lang="en-US"/>
        </a:p>
      </dgm:t>
    </dgm:pt>
    <dgm:pt modelId="{CBA43106-FE1D-40B6-8169-174C2F827649}" type="sibTrans" cxnId="{651263F9-4BFF-40F5-A8ED-4181A9E19401}">
      <dgm:prSet/>
      <dgm:spPr/>
      <dgm:t>
        <a:bodyPr/>
        <a:lstStyle/>
        <a:p>
          <a:endParaRPr lang="en-US"/>
        </a:p>
      </dgm:t>
    </dgm:pt>
    <dgm:pt modelId="{4C997621-79B0-42E6-9E21-4F1D3A5315F5}">
      <dgm:prSet/>
      <dgm:spPr/>
      <dgm:t>
        <a:bodyPr/>
        <a:lstStyle/>
        <a:p>
          <a:r>
            <a:rPr lang="en-US" b="0" i="0" baseline="0"/>
            <a:t>Fayol's five principles of management can be used as a structured and defined process to make managerial decisions, and to ensure consistency within Tesco (Griffin, 2022).</a:t>
          </a:r>
          <a:endParaRPr lang="en-US"/>
        </a:p>
      </dgm:t>
    </dgm:pt>
    <dgm:pt modelId="{07487627-5E33-4909-9AAD-DCF6694BED26}" type="parTrans" cxnId="{7141F702-A751-4C2A-9DD7-293C63E9FBE3}">
      <dgm:prSet/>
      <dgm:spPr/>
      <dgm:t>
        <a:bodyPr/>
        <a:lstStyle/>
        <a:p>
          <a:endParaRPr lang="en-US"/>
        </a:p>
      </dgm:t>
    </dgm:pt>
    <dgm:pt modelId="{2A058DB0-6404-4A28-8B81-35468BA7B81C}" type="sibTrans" cxnId="{7141F702-A751-4C2A-9DD7-293C63E9FBE3}">
      <dgm:prSet/>
      <dgm:spPr/>
      <dgm:t>
        <a:bodyPr/>
        <a:lstStyle/>
        <a:p>
          <a:endParaRPr lang="en-US"/>
        </a:p>
      </dgm:t>
    </dgm:pt>
    <dgm:pt modelId="{8A9A20AA-AB16-4DAA-A96A-7B1C9EABFE0F}">
      <dgm:prSet/>
      <dgm:spPr/>
      <dgm:t>
        <a:bodyPr/>
        <a:lstStyle/>
        <a:p>
          <a:r>
            <a:rPr lang="en-US" b="1" i="0" baseline="0"/>
            <a:t>Alignment with Tesco's Mission, Vision and Objectives.</a:t>
          </a:r>
          <a:endParaRPr lang="en-US"/>
        </a:p>
      </dgm:t>
    </dgm:pt>
    <dgm:pt modelId="{CFCF6D75-4CCE-41CD-BAF3-05448DC412E8}" type="parTrans" cxnId="{1FADF53A-521E-44EA-A330-2753199DE5A5}">
      <dgm:prSet/>
      <dgm:spPr/>
      <dgm:t>
        <a:bodyPr/>
        <a:lstStyle/>
        <a:p>
          <a:endParaRPr lang="en-US"/>
        </a:p>
      </dgm:t>
    </dgm:pt>
    <dgm:pt modelId="{B3312AA0-154F-43FD-8FFD-A078B386ED53}" type="sibTrans" cxnId="{1FADF53A-521E-44EA-A330-2753199DE5A5}">
      <dgm:prSet/>
      <dgm:spPr/>
      <dgm:t>
        <a:bodyPr/>
        <a:lstStyle/>
        <a:p>
          <a:endParaRPr lang="en-US"/>
        </a:p>
      </dgm:t>
    </dgm:pt>
    <dgm:pt modelId="{02DA8FBD-68B5-4664-B0A1-67AFAA0F2D97}">
      <dgm:prSet/>
      <dgm:spPr/>
      <dgm:t>
        <a:bodyPr/>
        <a:lstStyle/>
        <a:p>
          <a:r>
            <a:rPr lang="en-US" b="0" i="0" baseline="0"/>
            <a:t>Fayol's Five General Principles assist Tesco in fulfilling their corporate mission to "Serve shoppers a little better every day" through improved efficiency and service quality (Tesco PLC, 2024). Strategic planning, organized resources, and strong leadership will further reinforce Tesco's vision of becoming a trusted, customer-focused retailer (Johnson et al., 2023).</a:t>
          </a:r>
          <a:endParaRPr lang="en-US"/>
        </a:p>
      </dgm:t>
    </dgm:pt>
    <dgm:pt modelId="{ED71FB1A-FCBB-490A-B5FD-1A8D1FFB30A7}" type="parTrans" cxnId="{C235DD44-03EB-40F7-9BD0-D5946F518D81}">
      <dgm:prSet/>
      <dgm:spPr/>
      <dgm:t>
        <a:bodyPr/>
        <a:lstStyle/>
        <a:p>
          <a:endParaRPr lang="en-US"/>
        </a:p>
      </dgm:t>
    </dgm:pt>
    <dgm:pt modelId="{8E117C76-9987-4CB3-9952-2B0E16B84E6D}" type="sibTrans" cxnId="{C235DD44-03EB-40F7-9BD0-D5946F518D81}">
      <dgm:prSet/>
      <dgm:spPr/>
      <dgm:t>
        <a:bodyPr/>
        <a:lstStyle/>
        <a:p>
          <a:endParaRPr lang="en-US"/>
        </a:p>
      </dgm:t>
    </dgm:pt>
    <dgm:pt modelId="{7A0EEF9B-85F6-4A25-8247-8260AA364DCF}">
      <dgm:prSet/>
      <dgm:spPr/>
      <dgm:t>
        <a:bodyPr/>
        <a:lstStyle/>
        <a:p>
          <a:r>
            <a:rPr lang="en-US" b="1" i="0" baseline="0"/>
            <a:t>How Fayol's Functions Help Achieve Successful Organization Results.</a:t>
          </a:r>
          <a:endParaRPr lang="en-US"/>
        </a:p>
      </dgm:t>
    </dgm:pt>
    <dgm:pt modelId="{2C67B44D-8151-45E3-A057-A5F259E16FCB}" type="parTrans" cxnId="{A79D24EA-9050-45D1-B157-E50D2E54FC88}">
      <dgm:prSet/>
      <dgm:spPr/>
      <dgm:t>
        <a:bodyPr/>
        <a:lstStyle/>
        <a:p>
          <a:endParaRPr lang="en-US"/>
        </a:p>
      </dgm:t>
    </dgm:pt>
    <dgm:pt modelId="{E68B6C24-5CA6-4B2D-B93D-8985525DC2E5}" type="sibTrans" cxnId="{A79D24EA-9050-45D1-B157-E50D2E54FC88}">
      <dgm:prSet/>
      <dgm:spPr/>
      <dgm:t>
        <a:bodyPr/>
        <a:lstStyle/>
        <a:p>
          <a:endParaRPr lang="en-US"/>
        </a:p>
      </dgm:t>
    </dgm:pt>
    <dgm:pt modelId="{B6A5F36D-78F3-4333-ACD6-ABD28C336B5D}">
      <dgm:prSet/>
      <dgm:spPr/>
      <dgm:t>
        <a:bodyPr/>
        <a:lstStyle/>
        <a:p>
          <a:r>
            <a:rPr lang="en-US" b="0" i="0" baseline="0"/>
            <a:t>The coordinated application of planning, leadership, and control enables Tesco to consistently maintain high standards, minimize errors, and achieve greater performance (Robbins &amp; Coulter, 2021). The integrated application of these functions will ultimately contribute to the achievement of long-term competitiveness, customer satisfaction, and operational excellence (Wood et al., 2023).</a:t>
          </a:r>
          <a:endParaRPr lang="en-US"/>
        </a:p>
      </dgm:t>
    </dgm:pt>
    <dgm:pt modelId="{6F847EE9-D257-447D-8752-87F9E91FD895}" type="parTrans" cxnId="{BC4B13F7-0817-414A-9F86-8B0EDDF4D162}">
      <dgm:prSet/>
      <dgm:spPr/>
      <dgm:t>
        <a:bodyPr/>
        <a:lstStyle/>
        <a:p>
          <a:endParaRPr lang="en-US"/>
        </a:p>
      </dgm:t>
    </dgm:pt>
    <dgm:pt modelId="{2986D4BF-B32D-4BEF-A091-FAD9E3040F9C}" type="sibTrans" cxnId="{BC4B13F7-0817-414A-9F86-8B0EDDF4D162}">
      <dgm:prSet/>
      <dgm:spPr/>
      <dgm:t>
        <a:bodyPr/>
        <a:lstStyle/>
        <a:p>
          <a:endParaRPr lang="en-US"/>
        </a:p>
      </dgm:t>
    </dgm:pt>
    <dgm:pt modelId="{25446A24-C2AA-4BAA-B5AB-7BADC467DBEB}" type="pres">
      <dgm:prSet presAssocID="{A0905B3B-6ECD-4F1F-809E-DE0EFA1A167C}" presName="linear" presStyleCnt="0">
        <dgm:presLayoutVars>
          <dgm:animLvl val="lvl"/>
          <dgm:resizeHandles val="exact"/>
        </dgm:presLayoutVars>
      </dgm:prSet>
      <dgm:spPr/>
    </dgm:pt>
    <dgm:pt modelId="{ECC5E831-24DB-4135-9318-39744FC37001}" type="pres">
      <dgm:prSet presAssocID="{FE92A4C1-6D0F-411D-8E8D-B704D87AE4CF}" presName="parentText" presStyleLbl="node1" presStyleIdx="0" presStyleCnt="3">
        <dgm:presLayoutVars>
          <dgm:chMax val="0"/>
          <dgm:bulletEnabled val="1"/>
        </dgm:presLayoutVars>
      </dgm:prSet>
      <dgm:spPr/>
    </dgm:pt>
    <dgm:pt modelId="{99C53B69-5572-4FBC-9C22-8A9D1B9ED143}" type="pres">
      <dgm:prSet presAssocID="{FE92A4C1-6D0F-411D-8E8D-B704D87AE4CF}" presName="childText" presStyleLbl="revTx" presStyleIdx="0" presStyleCnt="3">
        <dgm:presLayoutVars>
          <dgm:bulletEnabled val="1"/>
        </dgm:presLayoutVars>
      </dgm:prSet>
      <dgm:spPr/>
    </dgm:pt>
    <dgm:pt modelId="{C334EF49-7E7E-4636-A6F8-ADA68ECFE948}" type="pres">
      <dgm:prSet presAssocID="{8A9A20AA-AB16-4DAA-A96A-7B1C9EABFE0F}" presName="parentText" presStyleLbl="node1" presStyleIdx="1" presStyleCnt="3">
        <dgm:presLayoutVars>
          <dgm:chMax val="0"/>
          <dgm:bulletEnabled val="1"/>
        </dgm:presLayoutVars>
      </dgm:prSet>
      <dgm:spPr/>
    </dgm:pt>
    <dgm:pt modelId="{1F0DB92E-C54D-4B5C-84D4-ABE1717837C7}" type="pres">
      <dgm:prSet presAssocID="{8A9A20AA-AB16-4DAA-A96A-7B1C9EABFE0F}" presName="childText" presStyleLbl="revTx" presStyleIdx="1" presStyleCnt="3">
        <dgm:presLayoutVars>
          <dgm:bulletEnabled val="1"/>
        </dgm:presLayoutVars>
      </dgm:prSet>
      <dgm:spPr/>
    </dgm:pt>
    <dgm:pt modelId="{DC0B6ABB-34EB-4D83-B1DA-98A5E78A141C}" type="pres">
      <dgm:prSet presAssocID="{7A0EEF9B-85F6-4A25-8247-8260AA364DCF}" presName="parentText" presStyleLbl="node1" presStyleIdx="2" presStyleCnt="3">
        <dgm:presLayoutVars>
          <dgm:chMax val="0"/>
          <dgm:bulletEnabled val="1"/>
        </dgm:presLayoutVars>
      </dgm:prSet>
      <dgm:spPr/>
    </dgm:pt>
    <dgm:pt modelId="{20BBC6D2-0D87-4559-B9CB-13BE1AE1B6D9}" type="pres">
      <dgm:prSet presAssocID="{7A0EEF9B-85F6-4A25-8247-8260AA364DCF}" presName="childText" presStyleLbl="revTx" presStyleIdx="2" presStyleCnt="3">
        <dgm:presLayoutVars>
          <dgm:bulletEnabled val="1"/>
        </dgm:presLayoutVars>
      </dgm:prSet>
      <dgm:spPr/>
    </dgm:pt>
  </dgm:ptLst>
  <dgm:cxnLst>
    <dgm:cxn modelId="{7141F702-A751-4C2A-9DD7-293C63E9FBE3}" srcId="{FE92A4C1-6D0F-411D-8E8D-B704D87AE4CF}" destId="{4C997621-79B0-42E6-9E21-4F1D3A5315F5}" srcOrd="1" destOrd="0" parTransId="{07487627-5E33-4909-9AAD-DCF6694BED26}" sibTransId="{2A058DB0-6404-4A28-8B81-35468BA7B81C}"/>
    <dgm:cxn modelId="{8AC4D520-D8C6-4656-8769-C7C69706C39B}" type="presOf" srcId="{A0905B3B-6ECD-4F1F-809E-DE0EFA1A167C}" destId="{25446A24-C2AA-4BAA-B5AB-7BADC467DBEB}" srcOrd="0" destOrd="0" presId="urn:microsoft.com/office/officeart/2005/8/layout/vList2"/>
    <dgm:cxn modelId="{10B09B30-8EDA-4D2A-8C0D-C1ABB67AF6E7}" type="presOf" srcId="{FE92A4C1-6D0F-411D-8E8D-B704D87AE4CF}" destId="{ECC5E831-24DB-4135-9318-39744FC37001}" srcOrd="0" destOrd="0" presId="urn:microsoft.com/office/officeart/2005/8/layout/vList2"/>
    <dgm:cxn modelId="{1FADF53A-521E-44EA-A330-2753199DE5A5}" srcId="{A0905B3B-6ECD-4F1F-809E-DE0EFA1A167C}" destId="{8A9A20AA-AB16-4DAA-A96A-7B1C9EABFE0F}" srcOrd="1" destOrd="0" parTransId="{CFCF6D75-4CCE-41CD-BAF3-05448DC412E8}" sibTransId="{B3312AA0-154F-43FD-8FFD-A078B386ED53}"/>
    <dgm:cxn modelId="{C235DD44-03EB-40F7-9BD0-D5946F518D81}" srcId="{8A9A20AA-AB16-4DAA-A96A-7B1C9EABFE0F}" destId="{02DA8FBD-68B5-4664-B0A1-67AFAA0F2D97}" srcOrd="0" destOrd="0" parTransId="{ED71FB1A-FCBB-490A-B5FD-1A8D1FFB30A7}" sibTransId="{8E117C76-9987-4CB3-9952-2B0E16B84E6D}"/>
    <dgm:cxn modelId="{E72C1B6D-4B6A-4E3F-8718-0EEE5319CF93}" type="presOf" srcId="{F5146C09-02DB-4E6A-AC09-FA31D5627E0E}" destId="{99C53B69-5572-4FBC-9C22-8A9D1B9ED143}" srcOrd="0" destOrd="0" presId="urn:microsoft.com/office/officeart/2005/8/layout/vList2"/>
    <dgm:cxn modelId="{1E39A757-FD99-4531-A9F3-75B7F1686906}" type="presOf" srcId="{4C997621-79B0-42E6-9E21-4F1D3A5315F5}" destId="{99C53B69-5572-4FBC-9C22-8A9D1B9ED143}" srcOrd="0" destOrd="1" presId="urn:microsoft.com/office/officeart/2005/8/layout/vList2"/>
    <dgm:cxn modelId="{3557AE7E-7919-44A5-834B-DA743A72811D}" type="presOf" srcId="{02DA8FBD-68B5-4664-B0A1-67AFAA0F2D97}" destId="{1F0DB92E-C54D-4B5C-84D4-ABE1717837C7}" srcOrd="0" destOrd="0" presId="urn:microsoft.com/office/officeart/2005/8/layout/vList2"/>
    <dgm:cxn modelId="{23E1FC8E-5584-4940-B6BD-52B24419A736}" srcId="{A0905B3B-6ECD-4F1F-809E-DE0EFA1A167C}" destId="{FE92A4C1-6D0F-411D-8E8D-B704D87AE4CF}" srcOrd="0" destOrd="0" parTransId="{1DC6F71A-AEB2-426A-A8A2-83041EEC842F}" sibTransId="{B88CFEF0-23F3-4598-A90B-565CF3960BA2}"/>
    <dgm:cxn modelId="{36603E9E-5DDC-4134-BE06-E99F1D9D7577}" type="presOf" srcId="{8A9A20AA-AB16-4DAA-A96A-7B1C9EABFE0F}" destId="{C334EF49-7E7E-4636-A6F8-ADA68ECFE948}" srcOrd="0" destOrd="0" presId="urn:microsoft.com/office/officeart/2005/8/layout/vList2"/>
    <dgm:cxn modelId="{D0E85A9E-41CB-4288-832A-F65F949E7768}" type="presOf" srcId="{B6A5F36D-78F3-4333-ACD6-ABD28C336B5D}" destId="{20BBC6D2-0D87-4559-B9CB-13BE1AE1B6D9}" srcOrd="0" destOrd="0" presId="urn:microsoft.com/office/officeart/2005/8/layout/vList2"/>
    <dgm:cxn modelId="{FBC5CEA7-EAD3-44ED-8D0E-C27300844447}" type="presOf" srcId="{7A0EEF9B-85F6-4A25-8247-8260AA364DCF}" destId="{DC0B6ABB-34EB-4D83-B1DA-98A5E78A141C}" srcOrd="0" destOrd="0" presId="urn:microsoft.com/office/officeart/2005/8/layout/vList2"/>
    <dgm:cxn modelId="{A79D24EA-9050-45D1-B157-E50D2E54FC88}" srcId="{A0905B3B-6ECD-4F1F-809E-DE0EFA1A167C}" destId="{7A0EEF9B-85F6-4A25-8247-8260AA364DCF}" srcOrd="2" destOrd="0" parTransId="{2C67B44D-8151-45E3-A057-A5F259E16FCB}" sibTransId="{E68B6C24-5CA6-4B2D-B93D-8985525DC2E5}"/>
    <dgm:cxn modelId="{BC4B13F7-0817-414A-9F86-8B0EDDF4D162}" srcId="{7A0EEF9B-85F6-4A25-8247-8260AA364DCF}" destId="{B6A5F36D-78F3-4333-ACD6-ABD28C336B5D}" srcOrd="0" destOrd="0" parTransId="{6F847EE9-D257-447D-8752-87F9E91FD895}" sibTransId="{2986D4BF-B32D-4BEF-A091-FAD9E3040F9C}"/>
    <dgm:cxn modelId="{651263F9-4BFF-40F5-A8ED-4181A9E19401}" srcId="{FE92A4C1-6D0F-411D-8E8D-B704D87AE4CF}" destId="{F5146C09-02DB-4E6A-AC09-FA31D5627E0E}" srcOrd="0" destOrd="0" parTransId="{85833E63-FD75-4E77-9A0A-C7AB09E8AF24}" sibTransId="{CBA43106-FE1D-40B6-8169-174C2F827649}"/>
    <dgm:cxn modelId="{2F304846-B4A9-4C3A-930C-81A2D2604201}" type="presParOf" srcId="{25446A24-C2AA-4BAA-B5AB-7BADC467DBEB}" destId="{ECC5E831-24DB-4135-9318-39744FC37001}" srcOrd="0" destOrd="0" presId="urn:microsoft.com/office/officeart/2005/8/layout/vList2"/>
    <dgm:cxn modelId="{755E9C69-353B-4AC1-BC46-40B5924CFFAD}" type="presParOf" srcId="{25446A24-C2AA-4BAA-B5AB-7BADC467DBEB}" destId="{99C53B69-5572-4FBC-9C22-8A9D1B9ED143}" srcOrd="1" destOrd="0" presId="urn:microsoft.com/office/officeart/2005/8/layout/vList2"/>
    <dgm:cxn modelId="{0A985050-C166-4D0B-9D45-ACFC76F0A027}" type="presParOf" srcId="{25446A24-C2AA-4BAA-B5AB-7BADC467DBEB}" destId="{C334EF49-7E7E-4636-A6F8-ADA68ECFE948}" srcOrd="2" destOrd="0" presId="urn:microsoft.com/office/officeart/2005/8/layout/vList2"/>
    <dgm:cxn modelId="{E880AF05-2BD3-4092-BA45-24F6527B6FC7}" type="presParOf" srcId="{25446A24-C2AA-4BAA-B5AB-7BADC467DBEB}" destId="{1F0DB92E-C54D-4B5C-84D4-ABE1717837C7}" srcOrd="3" destOrd="0" presId="urn:microsoft.com/office/officeart/2005/8/layout/vList2"/>
    <dgm:cxn modelId="{C80B8BAE-F51E-4D66-A1DC-247A52FAB09F}" type="presParOf" srcId="{25446A24-C2AA-4BAA-B5AB-7BADC467DBEB}" destId="{DC0B6ABB-34EB-4D83-B1DA-98A5E78A141C}" srcOrd="4" destOrd="0" presId="urn:microsoft.com/office/officeart/2005/8/layout/vList2"/>
    <dgm:cxn modelId="{C6724496-DAE5-450A-94D9-0F5DB83D2D12}" type="presParOf" srcId="{25446A24-C2AA-4BAA-B5AB-7BADC467DBEB}" destId="{20BBC6D2-0D87-4559-B9CB-13BE1AE1B6D9}"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DC15AA-58E6-42E5-95EA-A1F5578EE7EE}"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B70A31EF-B278-433B-9F3B-B675548B5AA4}">
      <dgm:prSet/>
      <dgm:spPr/>
      <dgm:t>
        <a:bodyPr/>
        <a:lstStyle/>
        <a:p>
          <a:r>
            <a:rPr lang="en-US" b="0" i="0" baseline="0"/>
            <a:t>Emotional Intelligence is a vital skill that supports an individual’s ability to successfully manage others. It provides a manager with an understanding of how to motivate and support their team members (Goleman, 2017) and has been shown to improve team work, resolve conflicts and increase employee engagement (Robbins &amp; Coulter, 2021).</a:t>
          </a:r>
          <a:endParaRPr lang="en-US"/>
        </a:p>
      </dgm:t>
    </dgm:pt>
    <dgm:pt modelId="{F480A1C7-E322-4EA0-9D7E-EC7174295073}" type="parTrans" cxnId="{67FE6A87-9DE1-4D69-8E09-AF556A936CD7}">
      <dgm:prSet/>
      <dgm:spPr/>
      <dgm:t>
        <a:bodyPr/>
        <a:lstStyle/>
        <a:p>
          <a:endParaRPr lang="en-US"/>
        </a:p>
      </dgm:t>
    </dgm:pt>
    <dgm:pt modelId="{F7DB2981-B53A-4643-A527-4BCD9F0FCF2A}" type="sibTrans" cxnId="{67FE6A87-9DE1-4D69-8E09-AF556A936CD7}">
      <dgm:prSet/>
      <dgm:spPr/>
      <dgm:t>
        <a:bodyPr/>
        <a:lstStyle/>
        <a:p>
          <a:endParaRPr lang="en-US"/>
        </a:p>
      </dgm:t>
    </dgm:pt>
    <dgm:pt modelId="{F5C35C41-DC62-46F4-A257-9BDBE6A99B15}">
      <dgm:prSet/>
      <dgm:spPr/>
      <dgm:t>
        <a:bodyPr/>
        <a:lstStyle/>
        <a:p>
          <a:r>
            <a:rPr lang="en-US" b="0" i="0" baseline="0"/>
            <a:t>Data Literacy and Digital Literacy are now essential skills as they provide individuals with the capability to use data and technology as part of the decision making process when utilizing digital tools (Laudon &amp; Laudon, 2022). Data Literacy and Digital Literacy can also help organizations achieve greater levels of efficiency by automating tasks, improving analytics and developing more efficient retail systems (Johnson et al., 2023).</a:t>
          </a:r>
          <a:endParaRPr lang="en-US"/>
        </a:p>
      </dgm:t>
    </dgm:pt>
    <dgm:pt modelId="{4CA036DA-3F09-4B0B-8AAE-D665AA5EA03A}" type="parTrans" cxnId="{AB4F1F37-D61F-4A0D-A497-32ECE1183021}">
      <dgm:prSet/>
      <dgm:spPr/>
      <dgm:t>
        <a:bodyPr/>
        <a:lstStyle/>
        <a:p>
          <a:endParaRPr lang="en-US"/>
        </a:p>
      </dgm:t>
    </dgm:pt>
    <dgm:pt modelId="{C1276C38-A8B1-406B-906C-C20F1645DD8D}" type="sibTrans" cxnId="{AB4F1F37-D61F-4A0D-A497-32ECE1183021}">
      <dgm:prSet/>
      <dgm:spPr/>
      <dgm:t>
        <a:bodyPr/>
        <a:lstStyle/>
        <a:p>
          <a:endParaRPr lang="en-US"/>
        </a:p>
      </dgm:t>
    </dgm:pt>
    <dgm:pt modelId="{129B4B9B-ECF9-4E7E-AB4F-7DE8A1A74E8F}">
      <dgm:prSet/>
      <dgm:spPr/>
      <dgm:t>
        <a:bodyPr/>
        <a:lstStyle/>
        <a:p>
          <a:r>
            <a:rPr lang="en-US" b="0" i="0" baseline="0"/>
            <a:t>Problem Solving is an important skill for individuals as it allows them to identify potential problems before they become major issues and develop strategies to address these issues (Griffin, 2022). Problem Solving is critical in today's fast paced environment where managers face operational challenges every day (Wood et al., 2023).</a:t>
          </a:r>
          <a:endParaRPr lang="en-US"/>
        </a:p>
      </dgm:t>
    </dgm:pt>
    <dgm:pt modelId="{F215A018-4F3F-4375-9662-59A82D97812F}" type="parTrans" cxnId="{93636467-ED54-4516-AD53-D08C8E8B10BC}">
      <dgm:prSet/>
      <dgm:spPr/>
      <dgm:t>
        <a:bodyPr/>
        <a:lstStyle/>
        <a:p>
          <a:endParaRPr lang="en-US"/>
        </a:p>
      </dgm:t>
    </dgm:pt>
    <dgm:pt modelId="{3F02E734-9EE1-4022-8641-833C6213A9BF}" type="sibTrans" cxnId="{93636467-ED54-4516-AD53-D08C8E8B10BC}">
      <dgm:prSet/>
      <dgm:spPr/>
      <dgm:t>
        <a:bodyPr/>
        <a:lstStyle/>
        <a:p>
          <a:endParaRPr lang="en-US"/>
        </a:p>
      </dgm:t>
    </dgm:pt>
    <dgm:pt modelId="{EEF7FB8C-3AA1-402B-A2BC-0B75E3BAA248}">
      <dgm:prSet/>
      <dgm:spPr/>
      <dgm:t>
        <a:bodyPr/>
        <a:lstStyle/>
        <a:p>
          <a:r>
            <a:rPr lang="en-US" b="0" i="0" baseline="0"/>
            <a:t>Strategic thinking is another important skill for individuals who wish to be successful in management. Strategic thinking enables managers to establish long term goals and ensure that all decisions made support the overall strategy of the organization (Hill et al., 2020). Strategic thinking will assist Tesco in identifying how to respond to changing market conditions, competitors and customer preferences (Tesco Annual Report, 2024).</a:t>
          </a:r>
          <a:endParaRPr lang="en-US"/>
        </a:p>
      </dgm:t>
    </dgm:pt>
    <dgm:pt modelId="{FD6996F7-0021-4233-B483-1F692734B5B0}" type="parTrans" cxnId="{017FC919-2689-459C-8912-B6C5D8B6F77F}">
      <dgm:prSet/>
      <dgm:spPr/>
      <dgm:t>
        <a:bodyPr/>
        <a:lstStyle/>
        <a:p>
          <a:endParaRPr lang="en-US"/>
        </a:p>
      </dgm:t>
    </dgm:pt>
    <dgm:pt modelId="{BAC9AC4A-21EA-424F-9320-B40EEE47468E}" type="sibTrans" cxnId="{017FC919-2689-459C-8912-B6C5D8B6F77F}">
      <dgm:prSet/>
      <dgm:spPr/>
      <dgm:t>
        <a:bodyPr/>
        <a:lstStyle/>
        <a:p>
          <a:endParaRPr lang="en-US"/>
        </a:p>
      </dgm:t>
    </dgm:pt>
    <dgm:pt modelId="{1B91A6DE-33B1-46DA-9689-EE1E5AD4F83F}">
      <dgm:prSet/>
      <dgm:spPr/>
      <dgm:t>
        <a:bodyPr/>
        <a:lstStyle/>
        <a:p>
          <a:r>
            <a:rPr lang="en-US" b="0" i="0" baseline="0"/>
            <a:t>Effective Communication is a key skill for individuals who want to be successful in management. Effective Communication enables individuals to coordinate with other individuals, motivate employees, and deliver high quality service to customers (Robbins &amp; Coulter, 2021). In addition, Effective Communication is needed so that managers can give clear instructions to employees, resolve disputes between employees, and lead cross-functional teams (Northouse, 2021).</a:t>
          </a:r>
          <a:endParaRPr lang="en-US"/>
        </a:p>
      </dgm:t>
    </dgm:pt>
    <dgm:pt modelId="{AB4D2C19-1AD9-4251-80CD-D62A8E7D6196}" type="parTrans" cxnId="{FFC769AF-ADF9-41E7-AD90-BC1ECB9ECC74}">
      <dgm:prSet/>
      <dgm:spPr/>
      <dgm:t>
        <a:bodyPr/>
        <a:lstStyle/>
        <a:p>
          <a:endParaRPr lang="en-US"/>
        </a:p>
      </dgm:t>
    </dgm:pt>
    <dgm:pt modelId="{9D1A5B0D-488A-4C4C-8934-61852E0FC98C}" type="sibTrans" cxnId="{FFC769AF-ADF9-41E7-AD90-BC1ECB9ECC74}">
      <dgm:prSet/>
      <dgm:spPr/>
      <dgm:t>
        <a:bodyPr/>
        <a:lstStyle/>
        <a:p>
          <a:endParaRPr lang="en-US"/>
        </a:p>
      </dgm:t>
    </dgm:pt>
    <dgm:pt modelId="{88DAD606-F3AD-463F-9589-D7AC04C20840}">
      <dgm:prSet/>
      <dgm:spPr/>
      <dgm:t>
        <a:bodyPr/>
        <a:lstStyle/>
        <a:p>
          <a:r>
            <a:rPr lang="en-US" b="0" i="0" baseline="0"/>
            <a:t>Change Management is an important skill for individuals who want to be successful in management. Change Management enables managers to lead their employees through organizational change, including implementing new technologies, processes or innovations (Kotter, 2012). As such, Change Management is a vital skill for managers as they will need to adapt to changes in their business, such as digital transformation, changing consumer behaviors, and other external challenges (Johnson et al., 2023).</a:t>
          </a:r>
          <a:endParaRPr lang="en-US"/>
        </a:p>
      </dgm:t>
    </dgm:pt>
    <dgm:pt modelId="{8BB0F1AC-FA78-4A98-AB97-EB6A6C538F09}" type="parTrans" cxnId="{935768D5-6CC6-4008-9D4D-812E56025980}">
      <dgm:prSet/>
      <dgm:spPr/>
      <dgm:t>
        <a:bodyPr/>
        <a:lstStyle/>
        <a:p>
          <a:endParaRPr lang="en-US"/>
        </a:p>
      </dgm:t>
    </dgm:pt>
    <dgm:pt modelId="{5B1E6462-A64F-4957-8311-20E863E344F9}" type="sibTrans" cxnId="{935768D5-6CC6-4008-9D4D-812E56025980}">
      <dgm:prSet/>
      <dgm:spPr/>
      <dgm:t>
        <a:bodyPr/>
        <a:lstStyle/>
        <a:p>
          <a:endParaRPr lang="en-US"/>
        </a:p>
      </dgm:t>
    </dgm:pt>
    <dgm:pt modelId="{235AA32C-DE80-46BA-BFE9-72595502B619}" type="pres">
      <dgm:prSet presAssocID="{45DC15AA-58E6-42E5-95EA-A1F5578EE7EE}" presName="vert0" presStyleCnt="0">
        <dgm:presLayoutVars>
          <dgm:dir/>
          <dgm:animOne val="branch"/>
          <dgm:animLvl val="lvl"/>
        </dgm:presLayoutVars>
      </dgm:prSet>
      <dgm:spPr/>
    </dgm:pt>
    <dgm:pt modelId="{C04BA4B3-0FC2-4814-AD0A-E9E1B349D1A2}" type="pres">
      <dgm:prSet presAssocID="{B70A31EF-B278-433B-9F3B-B675548B5AA4}" presName="thickLine" presStyleLbl="alignNode1" presStyleIdx="0" presStyleCnt="6"/>
      <dgm:spPr/>
    </dgm:pt>
    <dgm:pt modelId="{D1AEB9CD-7451-45B9-9C58-27DB4563D7DE}" type="pres">
      <dgm:prSet presAssocID="{B70A31EF-B278-433B-9F3B-B675548B5AA4}" presName="horz1" presStyleCnt="0"/>
      <dgm:spPr/>
    </dgm:pt>
    <dgm:pt modelId="{C11C1E9C-9271-4830-95F4-DC9C16D2DCB9}" type="pres">
      <dgm:prSet presAssocID="{B70A31EF-B278-433B-9F3B-B675548B5AA4}" presName="tx1" presStyleLbl="revTx" presStyleIdx="0" presStyleCnt="6"/>
      <dgm:spPr/>
    </dgm:pt>
    <dgm:pt modelId="{3AB3DE21-F032-4396-B0AB-4D23EFC015DF}" type="pres">
      <dgm:prSet presAssocID="{B70A31EF-B278-433B-9F3B-B675548B5AA4}" presName="vert1" presStyleCnt="0"/>
      <dgm:spPr/>
    </dgm:pt>
    <dgm:pt modelId="{2EE01591-51AE-4F38-B52E-37452843473D}" type="pres">
      <dgm:prSet presAssocID="{F5C35C41-DC62-46F4-A257-9BDBE6A99B15}" presName="thickLine" presStyleLbl="alignNode1" presStyleIdx="1" presStyleCnt="6"/>
      <dgm:spPr/>
    </dgm:pt>
    <dgm:pt modelId="{19C495F4-0CED-4B87-8E19-A6E0BD2235CD}" type="pres">
      <dgm:prSet presAssocID="{F5C35C41-DC62-46F4-A257-9BDBE6A99B15}" presName="horz1" presStyleCnt="0"/>
      <dgm:spPr/>
    </dgm:pt>
    <dgm:pt modelId="{D4CAE31F-7E42-463E-A8B6-62A2AE25A51F}" type="pres">
      <dgm:prSet presAssocID="{F5C35C41-DC62-46F4-A257-9BDBE6A99B15}" presName="tx1" presStyleLbl="revTx" presStyleIdx="1" presStyleCnt="6"/>
      <dgm:spPr/>
    </dgm:pt>
    <dgm:pt modelId="{190CEC9C-AEF8-4652-A139-F6C70748B422}" type="pres">
      <dgm:prSet presAssocID="{F5C35C41-DC62-46F4-A257-9BDBE6A99B15}" presName="vert1" presStyleCnt="0"/>
      <dgm:spPr/>
    </dgm:pt>
    <dgm:pt modelId="{E64AF5A0-59CB-4D1B-B233-58A71AD8B66B}" type="pres">
      <dgm:prSet presAssocID="{129B4B9B-ECF9-4E7E-AB4F-7DE8A1A74E8F}" presName="thickLine" presStyleLbl="alignNode1" presStyleIdx="2" presStyleCnt="6"/>
      <dgm:spPr/>
    </dgm:pt>
    <dgm:pt modelId="{B1E87A8B-1DBD-4809-A6BE-C39E9251319E}" type="pres">
      <dgm:prSet presAssocID="{129B4B9B-ECF9-4E7E-AB4F-7DE8A1A74E8F}" presName="horz1" presStyleCnt="0"/>
      <dgm:spPr/>
    </dgm:pt>
    <dgm:pt modelId="{6E850E62-A7D1-4271-863C-3F971FF945DD}" type="pres">
      <dgm:prSet presAssocID="{129B4B9B-ECF9-4E7E-AB4F-7DE8A1A74E8F}" presName="tx1" presStyleLbl="revTx" presStyleIdx="2" presStyleCnt="6"/>
      <dgm:spPr/>
    </dgm:pt>
    <dgm:pt modelId="{73E6EA2B-D1D7-49E7-9CC9-E57F11BBAD3C}" type="pres">
      <dgm:prSet presAssocID="{129B4B9B-ECF9-4E7E-AB4F-7DE8A1A74E8F}" presName="vert1" presStyleCnt="0"/>
      <dgm:spPr/>
    </dgm:pt>
    <dgm:pt modelId="{1C11E5E7-81AA-4E01-A01D-6FECB2DC00C0}" type="pres">
      <dgm:prSet presAssocID="{EEF7FB8C-3AA1-402B-A2BC-0B75E3BAA248}" presName="thickLine" presStyleLbl="alignNode1" presStyleIdx="3" presStyleCnt="6"/>
      <dgm:spPr/>
    </dgm:pt>
    <dgm:pt modelId="{493B7087-856B-4DDE-A91F-699951E981D8}" type="pres">
      <dgm:prSet presAssocID="{EEF7FB8C-3AA1-402B-A2BC-0B75E3BAA248}" presName="horz1" presStyleCnt="0"/>
      <dgm:spPr/>
    </dgm:pt>
    <dgm:pt modelId="{4873DDAE-88B7-4EC6-8F19-2274667FFC6E}" type="pres">
      <dgm:prSet presAssocID="{EEF7FB8C-3AA1-402B-A2BC-0B75E3BAA248}" presName="tx1" presStyleLbl="revTx" presStyleIdx="3" presStyleCnt="6"/>
      <dgm:spPr/>
    </dgm:pt>
    <dgm:pt modelId="{CB092927-A897-44A3-BFA4-A2BD8F5145F9}" type="pres">
      <dgm:prSet presAssocID="{EEF7FB8C-3AA1-402B-A2BC-0B75E3BAA248}" presName="vert1" presStyleCnt="0"/>
      <dgm:spPr/>
    </dgm:pt>
    <dgm:pt modelId="{D39D57F9-05AB-462F-9C49-A106CFC13C90}" type="pres">
      <dgm:prSet presAssocID="{1B91A6DE-33B1-46DA-9689-EE1E5AD4F83F}" presName="thickLine" presStyleLbl="alignNode1" presStyleIdx="4" presStyleCnt="6"/>
      <dgm:spPr/>
    </dgm:pt>
    <dgm:pt modelId="{9B736D4D-7247-47C2-92F9-ADEF83B23DFD}" type="pres">
      <dgm:prSet presAssocID="{1B91A6DE-33B1-46DA-9689-EE1E5AD4F83F}" presName="horz1" presStyleCnt="0"/>
      <dgm:spPr/>
    </dgm:pt>
    <dgm:pt modelId="{DFEDD39A-6DF6-4831-8441-810386E0FB8E}" type="pres">
      <dgm:prSet presAssocID="{1B91A6DE-33B1-46DA-9689-EE1E5AD4F83F}" presName="tx1" presStyleLbl="revTx" presStyleIdx="4" presStyleCnt="6"/>
      <dgm:spPr/>
    </dgm:pt>
    <dgm:pt modelId="{668BFB3B-1297-458B-BE4C-CE151AFA546B}" type="pres">
      <dgm:prSet presAssocID="{1B91A6DE-33B1-46DA-9689-EE1E5AD4F83F}" presName="vert1" presStyleCnt="0"/>
      <dgm:spPr/>
    </dgm:pt>
    <dgm:pt modelId="{24C6E1C8-14F7-47F7-87F8-B6E8219F031F}" type="pres">
      <dgm:prSet presAssocID="{88DAD606-F3AD-463F-9589-D7AC04C20840}" presName="thickLine" presStyleLbl="alignNode1" presStyleIdx="5" presStyleCnt="6"/>
      <dgm:spPr/>
    </dgm:pt>
    <dgm:pt modelId="{DEBB5849-09C0-466E-8260-02069DA70C01}" type="pres">
      <dgm:prSet presAssocID="{88DAD606-F3AD-463F-9589-D7AC04C20840}" presName="horz1" presStyleCnt="0"/>
      <dgm:spPr/>
    </dgm:pt>
    <dgm:pt modelId="{61B099BA-25FE-40E7-B357-77AC27D4734F}" type="pres">
      <dgm:prSet presAssocID="{88DAD606-F3AD-463F-9589-D7AC04C20840}" presName="tx1" presStyleLbl="revTx" presStyleIdx="5" presStyleCnt="6"/>
      <dgm:spPr/>
    </dgm:pt>
    <dgm:pt modelId="{D0B7C986-EF48-4D4A-9ECB-BEBB73F94AF1}" type="pres">
      <dgm:prSet presAssocID="{88DAD606-F3AD-463F-9589-D7AC04C20840}" presName="vert1" presStyleCnt="0"/>
      <dgm:spPr/>
    </dgm:pt>
  </dgm:ptLst>
  <dgm:cxnLst>
    <dgm:cxn modelId="{017FC919-2689-459C-8912-B6C5D8B6F77F}" srcId="{45DC15AA-58E6-42E5-95EA-A1F5578EE7EE}" destId="{EEF7FB8C-3AA1-402B-A2BC-0B75E3BAA248}" srcOrd="3" destOrd="0" parTransId="{FD6996F7-0021-4233-B483-1F692734B5B0}" sibTransId="{BAC9AC4A-21EA-424F-9320-B40EEE47468E}"/>
    <dgm:cxn modelId="{CF136A1A-F253-4BF1-B627-7769E6022ECA}" type="presOf" srcId="{1B91A6DE-33B1-46DA-9689-EE1E5AD4F83F}" destId="{DFEDD39A-6DF6-4831-8441-810386E0FB8E}" srcOrd="0" destOrd="0" presId="urn:microsoft.com/office/officeart/2008/layout/LinedList"/>
    <dgm:cxn modelId="{80AA7C32-43C0-4733-B948-C84ECD9DDB14}" type="presOf" srcId="{EEF7FB8C-3AA1-402B-A2BC-0B75E3BAA248}" destId="{4873DDAE-88B7-4EC6-8F19-2274667FFC6E}" srcOrd="0" destOrd="0" presId="urn:microsoft.com/office/officeart/2008/layout/LinedList"/>
    <dgm:cxn modelId="{AB4F1F37-D61F-4A0D-A497-32ECE1183021}" srcId="{45DC15AA-58E6-42E5-95EA-A1F5578EE7EE}" destId="{F5C35C41-DC62-46F4-A257-9BDBE6A99B15}" srcOrd="1" destOrd="0" parTransId="{4CA036DA-3F09-4B0B-8AAE-D665AA5EA03A}" sibTransId="{C1276C38-A8B1-406B-906C-C20F1645DD8D}"/>
    <dgm:cxn modelId="{76C1133D-044E-44D7-B904-6CAFDA26FDC4}" type="presOf" srcId="{88DAD606-F3AD-463F-9589-D7AC04C20840}" destId="{61B099BA-25FE-40E7-B357-77AC27D4734F}" srcOrd="0" destOrd="0" presId="urn:microsoft.com/office/officeart/2008/layout/LinedList"/>
    <dgm:cxn modelId="{93636467-ED54-4516-AD53-D08C8E8B10BC}" srcId="{45DC15AA-58E6-42E5-95EA-A1F5578EE7EE}" destId="{129B4B9B-ECF9-4E7E-AB4F-7DE8A1A74E8F}" srcOrd="2" destOrd="0" parTransId="{F215A018-4F3F-4375-9662-59A82D97812F}" sibTransId="{3F02E734-9EE1-4022-8641-833C6213A9BF}"/>
    <dgm:cxn modelId="{67FE6A87-9DE1-4D69-8E09-AF556A936CD7}" srcId="{45DC15AA-58E6-42E5-95EA-A1F5578EE7EE}" destId="{B70A31EF-B278-433B-9F3B-B675548B5AA4}" srcOrd="0" destOrd="0" parTransId="{F480A1C7-E322-4EA0-9D7E-EC7174295073}" sibTransId="{F7DB2981-B53A-4643-A527-4BCD9F0FCF2A}"/>
    <dgm:cxn modelId="{755F02A4-D0EC-4274-8C74-C174C2C51AF6}" type="presOf" srcId="{B70A31EF-B278-433B-9F3B-B675548B5AA4}" destId="{C11C1E9C-9271-4830-95F4-DC9C16D2DCB9}" srcOrd="0" destOrd="0" presId="urn:microsoft.com/office/officeart/2008/layout/LinedList"/>
    <dgm:cxn modelId="{FFC769AF-ADF9-41E7-AD90-BC1ECB9ECC74}" srcId="{45DC15AA-58E6-42E5-95EA-A1F5578EE7EE}" destId="{1B91A6DE-33B1-46DA-9689-EE1E5AD4F83F}" srcOrd="4" destOrd="0" parTransId="{AB4D2C19-1AD9-4251-80CD-D62A8E7D6196}" sibTransId="{9D1A5B0D-488A-4C4C-8934-61852E0FC98C}"/>
    <dgm:cxn modelId="{0163C1B3-8922-4B43-9318-28E29BB4EABD}" type="presOf" srcId="{45DC15AA-58E6-42E5-95EA-A1F5578EE7EE}" destId="{235AA32C-DE80-46BA-BFE9-72595502B619}" srcOrd="0" destOrd="0" presId="urn:microsoft.com/office/officeart/2008/layout/LinedList"/>
    <dgm:cxn modelId="{935768D5-6CC6-4008-9D4D-812E56025980}" srcId="{45DC15AA-58E6-42E5-95EA-A1F5578EE7EE}" destId="{88DAD606-F3AD-463F-9589-D7AC04C20840}" srcOrd="5" destOrd="0" parTransId="{8BB0F1AC-FA78-4A98-AB97-EB6A6C538F09}" sibTransId="{5B1E6462-A64F-4957-8311-20E863E344F9}"/>
    <dgm:cxn modelId="{C11E28DE-A1CC-4AD3-BC73-0F7C20EC9707}" type="presOf" srcId="{129B4B9B-ECF9-4E7E-AB4F-7DE8A1A74E8F}" destId="{6E850E62-A7D1-4271-863C-3F971FF945DD}" srcOrd="0" destOrd="0" presId="urn:microsoft.com/office/officeart/2008/layout/LinedList"/>
    <dgm:cxn modelId="{E7D20CF3-0961-461C-8217-AF964F927E02}" type="presOf" srcId="{F5C35C41-DC62-46F4-A257-9BDBE6A99B15}" destId="{D4CAE31F-7E42-463E-A8B6-62A2AE25A51F}" srcOrd="0" destOrd="0" presId="urn:microsoft.com/office/officeart/2008/layout/LinedList"/>
    <dgm:cxn modelId="{206A7E42-3EF8-488B-9050-3256A7EE69FF}" type="presParOf" srcId="{235AA32C-DE80-46BA-BFE9-72595502B619}" destId="{C04BA4B3-0FC2-4814-AD0A-E9E1B349D1A2}" srcOrd="0" destOrd="0" presId="urn:microsoft.com/office/officeart/2008/layout/LinedList"/>
    <dgm:cxn modelId="{77507FDE-7F28-4D24-986A-87EBE8F61DE8}" type="presParOf" srcId="{235AA32C-DE80-46BA-BFE9-72595502B619}" destId="{D1AEB9CD-7451-45B9-9C58-27DB4563D7DE}" srcOrd="1" destOrd="0" presId="urn:microsoft.com/office/officeart/2008/layout/LinedList"/>
    <dgm:cxn modelId="{0ECCBDF7-2A82-454C-86E3-C15D9EE8605C}" type="presParOf" srcId="{D1AEB9CD-7451-45B9-9C58-27DB4563D7DE}" destId="{C11C1E9C-9271-4830-95F4-DC9C16D2DCB9}" srcOrd="0" destOrd="0" presId="urn:microsoft.com/office/officeart/2008/layout/LinedList"/>
    <dgm:cxn modelId="{C8795E20-F9EC-4AA9-A76D-30877374E1B0}" type="presParOf" srcId="{D1AEB9CD-7451-45B9-9C58-27DB4563D7DE}" destId="{3AB3DE21-F032-4396-B0AB-4D23EFC015DF}" srcOrd="1" destOrd="0" presId="urn:microsoft.com/office/officeart/2008/layout/LinedList"/>
    <dgm:cxn modelId="{0C20EC35-8435-480C-8BD1-96EA8B95730A}" type="presParOf" srcId="{235AA32C-DE80-46BA-BFE9-72595502B619}" destId="{2EE01591-51AE-4F38-B52E-37452843473D}" srcOrd="2" destOrd="0" presId="urn:microsoft.com/office/officeart/2008/layout/LinedList"/>
    <dgm:cxn modelId="{B97B03E0-42C7-4F28-9A84-D34C326102A0}" type="presParOf" srcId="{235AA32C-DE80-46BA-BFE9-72595502B619}" destId="{19C495F4-0CED-4B87-8E19-A6E0BD2235CD}" srcOrd="3" destOrd="0" presId="urn:microsoft.com/office/officeart/2008/layout/LinedList"/>
    <dgm:cxn modelId="{C461D7AD-802A-4580-B5A3-3650E68B3897}" type="presParOf" srcId="{19C495F4-0CED-4B87-8E19-A6E0BD2235CD}" destId="{D4CAE31F-7E42-463E-A8B6-62A2AE25A51F}" srcOrd="0" destOrd="0" presId="urn:microsoft.com/office/officeart/2008/layout/LinedList"/>
    <dgm:cxn modelId="{35484945-3CA4-47E1-ACA7-E78B14CFD8AE}" type="presParOf" srcId="{19C495F4-0CED-4B87-8E19-A6E0BD2235CD}" destId="{190CEC9C-AEF8-4652-A139-F6C70748B422}" srcOrd="1" destOrd="0" presId="urn:microsoft.com/office/officeart/2008/layout/LinedList"/>
    <dgm:cxn modelId="{DE3B7970-A053-4D4A-895D-AE68B12CFC2C}" type="presParOf" srcId="{235AA32C-DE80-46BA-BFE9-72595502B619}" destId="{E64AF5A0-59CB-4D1B-B233-58A71AD8B66B}" srcOrd="4" destOrd="0" presId="urn:microsoft.com/office/officeart/2008/layout/LinedList"/>
    <dgm:cxn modelId="{91E766D9-3F8F-406F-9199-5DE233DD3128}" type="presParOf" srcId="{235AA32C-DE80-46BA-BFE9-72595502B619}" destId="{B1E87A8B-1DBD-4809-A6BE-C39E9251319E}" srcOrd="5" destOrd="0" presId="urn:microsoft.com/office/officeart/2008/layout/LinedList"/>
    <dgm:cxn modelId="{08965638-6608-4E73-B18D-EB7BFEAC3FDE}" type="presParOf" srcId="{B1E87A8B-1DBD-4809-A6BE-C39E9251319E}" destId="{6E850E62-A7D1-4271-863C-3F971FF945DD}" srcOrd="0" destOrd="0" presId="urn:microsoft.com/office/officeart/2008/layout/LinedList"/>
    <dgm:cxn modelId="{6E1DC885-0E9A-4AD0-9901-4BD8C7314A8A}" type="presParOf" srcId="{B1E87A8B-1DBD-4809-A6BE-C39E9251319E}" destId="{73E6EA2B-D1D7-49E7-9CC9-E57F11BBAD3C}" srcOrd="1" destOrd="0" presId="urn:microsoft.com/office/officeart/2008/layout/LinedList"/>
    <dgm:cxn modelId="{681093BA-3CA6-4A51-A29E-3FDDF4A244CB}" type="presParOf" srcId="{235AA32C-DE80-46BA-BFE9-72595502B619}" destId="{1C11E5E7-81AA-4E01-A01D-6FECB2DC00C0}" srcOrd="6" destOrd="0" presId="urn:microsoft.com/office/officeart/2008/layout/LinedList"/>
    <dgm:cxn modelId="{D329F3AA-0D70-4F4A-B8E6-DA5ADD9AB47C}" type="presParOf" srcId="{235AA32C-DE80-46BA-BFE9-72595502B619}" destId="{493B7087-856B-4DDE-A91F-699951E981D8}" srcOrd="7" destOrd="0" presId="urn:microsoft.com/office/officeart/2008/layout/LinedList"/>
    <dgm:cxn modelId="{FD7C265D-AC45-4341-AB11-F0775870CB94}" type="presParOf" srcId="{493B7087-856B-4DDE-A91F-699951E981D8}" destId="{4873DDAE-88B7-4EC6-8F19-2274667FFC6E}" srcOrd="0" destOrd="0" presId="urn:microsoft.com/office/officeart/2008/layout/LinedList"/>
    <dgm:cxn modelId="{6536BA18-9A74-4361-93D2-5F9EBCA62EF3}" type="presParOf" srcId="{493B7087-856B-4DDE-A91F-699951E981D8}" destId="{CB092927-A897-44A3-BFA4-A2BD8F5145F9}" srcOrd="1" destOrd="0" presId="urn:microsoft.com/office/officeart/2008/layout/LinedList"/>
    <dgm:cxn modelId="{B8E7075D-A7AA-49D8-A2E6-C3956108F9B7}" type="presParOf" srcId="{235AA32C-DE80-46BA-BFE9-72595502B619}" destId="{D39D57F9-05AB-462F-9C49-A106CFC13C90}" srcOrd="8" destOrd="0" presId="urn:microsoft.com/office/officeart/2008/layout/LinedList"/>
    <dgm:cxn modelId="{7616C05D-361F-4DFD-A21C-27A2ADB33723}" type="presParOf" srcId="{235AA32C-DE80-46BA-BFE9-72595502B619}" destId="{9B736D4D-7247-47C2-92F9-ADEF83B23DFD}" srcOrd="9" destOrd="0" presId="urn:microsoft.com/office/officeart/2008/layout/LinedList"/>
    <dgm:cxn modelId="{A0CD55F7-7C03-4483-91CE-E3FFDE3FE438}" type="presParOf" srcId="{9B736D4D-7247-47C2-92F9-ADEF83B23DFD}" destId="{DFEDD39A-6DF6-4831-8441-810386E0FB8E}" srcOrd="0" destOrd="0" presId="urn:microsoft.com/office/officeart/2008/layout/LinedList"/>
    <dgm:cxn modelId="{2262B40D-3A88-445E-9393-FF2CE7177CB4}" type="presParOf" srcId="{9B736D4D-7247-47C2-92F9-ADEF83B23DFD}" destId="{668BFB3B-1297-458B-BE4C-CE151AFA546B}" srcOrd="1" destOrd="0" presId="urn:microsoft.com/office/officeart/2008/layout/LinedList"/>
    <dgm:cxn modelId="{705068D8-FC4F-4EB5-A131-455205C4A132}" type="presParOf" srcId="{235AA32C-DE80-46BA-BFE9-72595502B619}" destId="{24C6E1C8-14F7-47F7-87F8-B6E8219F031F}" srcOrd="10" destOrd="0" presId="urn:microsoft.com/office/officeart/2008/layout/LinedList"/>
    <dgm:cxn modelId="{2304D3C4-01E7-45A5-9538-206B9EED0E5D}" type="presParOf" srcId="{235AA32C-DE80-46BA-BFE9-72595502B619}" destId="{DEBB5849-09C0-466E-8260-02069DA70C01}" srcOrd="11" destOrd="0" presId="urn:microsoft.com/office/officeart/2008/layout/LinedList"/>
    <dgm:cxn modelId="{EE0CEA14-4890-4C36-8871-170DA54EC6CC}" type="presParOf" srcId="{DEBB5849-09C0-466E-8260-02069DA70C01}" destId="{61B099BA-25FE-40E7-B357-77AC27D4734F}" srcOrd="0" destOrd="0" presId="urn:microsoft.com/office/officeart/2008/layout/LinedList"/>
    <dgm:cxn modelId="{8CB7E88E-FD68-457B-A30D-DA00B7F19E59}" type="presParOf" srcId="{DEBB5849-09C0-466E-8260-02069DA70C01}" destId="{D0B7C986-EF48-4D4A-9ECB-BEBB73F94AF1}"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536C8D4-49DD-4CA6-A412-DDAB6CE7DEA0}"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038650B5-456F-455D-A2B5-A4CDB7EFF2BB}">
      <dgm:prSet/>
      <dgm:spPr/>
      <dgm:t>
        <a:bodyPr/>
        <a:lstStyle/>
        <a:p>
          <a:r>
            <a:rPr lang="en-US"/>
            <a:t>Enhance</a:t>
          </a:r>
        </a:p>
      </dgm:t>
    </dgm:pt>
    <dgm:pt modelId="{1EDECD6D-5656-4506-9117-1BF852452724}" type="parTrans" cxnId="{0CC5EC5F-084E-4587-9869-6D72FDCC2B16}">
      <dgm:prSet/>
      <dgm:spPr/>
      <dgm:t>
        <a:bodyPr/>
        <a:lstStyle/>
        <a:p>
          <a:endParaRPr lang="en-US"/>
        </a:p>
      </dgm:t>
    </dgm:pt>
    <dgm:pt modelId="{D439EDDC-5945-4539-9421-70B4FD54D0A9}" type="sibTrans" cxnId="{0CC5EC5F-084E-4587-9869-6D72FDCC2B16}">
      <dgm:prSet/>
      <dgm:spPr/>
      <dgm:t>
        <a:bodyPr/>
        <a:lstStyle/>
        <a:p>
          <a:endParaRPr lang="en-US"/>
        </a:p>
      </dgm:t>
    </dgm:pt>
    <dgm:pt modelId="{6BBCA786-107A-409F-83C5-0AFF17221357}">
      <dgm:prSet/>
      <dgm:spPr/>
      <dgm:t>
        <a:bodyPr/>
        <a:lstStyle/>
        <a:p>
          <a:pPr>
            <a:lnSpc>
              <a:spcPct val="100000"/>
            </a:lnSpc>
          </a:pPr>
          <a:r>
            <a:rPr lang="en-US"/>
            <a:t>Enhance Digital and Data Skills for Managers</a:t>
          </a:r>
        </a:p>
      </dgm:t>
    </dgm:pt>
    <dgm:pt modelId="{403C8D69-CCF4-4401-9188-8BF1F3B2826E}" type="parTrans" cxnId="{AF36D9D9-FE26-470E-BBC6-8B755D44274D}">
      <dgm:prSet/>
      <dgm:spPr/>
      <dgm:t>
        <a:bodyPr/>
        <a:lstStyle/>
        <a:p>
          <a:endParaRPr lang="en-US"/>
        </a:p>
      </dgm:t>
    </dgm:pt>
    <dgm:pt modelId="{86815498-926A-4A7C-8EF7-FDD0962F267C}" type="sibTrans" cxnId="{AF36D9D9-FE26-470E-BBC6-8B755D44274D}">
      <dgm:prSet/>
      <dgm:spPr/>
      <dgm:t>
        <a:bodyPr/>
        <a:lstStyle/>
        <a:p>
          <a:endParaRPr lang="en-US"/>
        </a:p>
      </dgm:t>
    </dgm:pt>
    <dgm:pt modelId="{7D8A6E64-83E6-4A5D-A2BA-381163C19D68}">
      <dgm:prSet/>
      <dgm:spPr/>
      <dgm:t>
        <a:bodyPr/>
        <a:lstStyle/>
        <a:p>
          <a:r>
            <a:rPr lang="en-US"/>
            <a:t>Data literate managers will make better informed decisions in an increasingly digital retail environment (Laudon &amp; Laudon, 2022) and make better use of available data.</a:t>
          </a:r>
        </a:p>
      </dgm:t>
    </dgm:pt>
    <dgm:pt modelId="{EEAADA03-0A2B-47DA-8579-B56A17E81073}" type="parTrans" cxnId="{6E8A32B7-DB1E-4EC1-B56A-FF13E9BFF67B}">
      <dgm:prSet/>
      <dgm:spPr/>
      <dgm:t>
        <a:bodyPr/>
        <a:lstStyle/>
        <a:p>
          <a:endParaRPr lang="en-US"/>
        </a:p>
      </dgm:t>
    </dgm:pt>
    <dgm:pt modelId="{20096F6B-41B2-4F06-A6A4-107B360EC513}" type="sibTrans" cxnId="{6E8A32B7-DB1E-4EC1-B56A-FF13E9BFF67B}">
      <dgm:prSet/>
      <dgm:spPr/>
      <dgm:t>
        <a:bodyPr/>
        <a:lstStyle/>
        <a:p>
          <a:endParaRPr lang="en-US"/>
        </a:p>
      </dgm:t>
    </dgm:pt>
    <dgm:pt modelId="{16E293E4-E9EC-46D8-A1E7-E0AFAC5BB504}">
      <dgm:prSet/>
      <dgm:spPr/>
      <dgm:t>
        <a:bodyPr/>
        <a:lstStyle/>
        <a:p>
          <a:r>
            <a:rPr lang="en-US"/>
            <a:t>Additionally, training managers in analytics, AI tools and digital platforms will have a direct impact on improving operational efficiency in a rapidly changing retail environment (Johnson et al., 2023).</a:t>
          </a:r>
        </a:p>
      </dgm:t>
    </dgm:pt>
    <dgm:pt modelId="{B973CB97-0435-4921-9A9D-2525758B98B5}" type="parTrans" cxnId="{6A436205-4DAC-4571-B66B-CB787472EBA1}">
      <dgm:prSet/>
      <dgm:spPr/>
      <dgm:t>
        <a:bodyPr/>
        <a:lstStyle/>
        <a:p>
          <a:endParaRPr lang="en-US"/>
        </a:p>
      </dgm:t>
    </dgm:pt>
    <dgm:pt modelId="{7785CE3A-2948-42A8-98AF-CE2F15580C77}" type="sibTrans" cxnId="{6A436205-4DAC-4571-B66B-CB787472EBA1}">
      <dgm:prSet/>
      <dgm:spPr/>
      <dgm:t>
        <a:bodyPr/>
        <a:lstStyle/>
        <a:p>
          <a:endParaRPr lang="en-US"/>
        </a:p>
      </dgm:t>
    </dgm:pt>
    <dgm:pt modelId="{D20FE4AB-8D3E-40F6-BA6E-E61C52086B56}">
      <dgm:prSet/>
      <dgm:spPr/>
      <dgm:t>
        <a:bodyPr/>
        <a:lstStyle/>
        <a:p>
          <a:r>
            <a:rPr lang="en-US"/>
            <a:t>Increase</a:t>
          </a:r>
        </a:p>
      </dgm:t>
    </dgm:pt>
    <dgm:pt modelId="{DDCE125E-CB23-4A4C-A57F-9D0253005458}" type="parTrans" cxnId="{6B6AC460-9DA8-4501-96D3-D96A9F4761CE}">
      <dgm:prSet/>
      <dgm:spPr/>
      <dgm:t>
        <a:bodyPr/>
        <a:lstStyle/>
        <a:p>
          <a:endParaRPr lang="en-US"/>
        </a:p>
      </dgm:t>
    </dgm:pt>
    <dgm:pt modelId="{4FF44E05-4284-43AB-ABCA-E81FB619BC8F}" type="sibTrans" cxnId="{6B6AC460-9DA8-4501-96D3-D96A9F4761CE}">
      <dgm:prSet/>
      <dgm:spPr/>
      <dgm:t>
        <a:bodyPr/>
        <a:lstStyle/>
        <a:p>
          <a:endParaRPr lang="en-US"/>
        </a:p>
      </dgm:t>
    </dgm:pt>
    <dgm:pt modelId="{55D9337F-68B3-4A53-8706-55B9B8441721}">
      <dgm:prSet/>
      <dgm:spPr/>
      <dgm:t>
        <a:bodyPr/>
        <a:lstStyle/>
        <a:p>
          <a:pPr>
            <a:lnSpc>
              <a:spcPct val="100000"/>
            </a:lnSpc>
          </a:pPr>
          <a:r>
            <a:rPr lang="en-US"/>
            <a:t>Increase People Management Competencies</a:t>
          </a:r>
        </a:p>
      </dgm:t>
    </dgm:pt>
    <dgm:pt modelId="{164B5B62-FDFD-4111-8849-AC5ACD05D925}" type="parTrans" cxnId="{507030DE-E550-4E8D-99AC-C9887B05B07B}">
      <dgm:prSet/>
      <dgm:spPr/>
      <dgm:t>
        <a:bodyPr/>
        <a:lstStyle/>
        <a:p>
          <a:endParaRPr lang="en-US"/>
        </a:p>
      </dgm:t>
    </dgm:pt>
    <dgm:pt modelId="{C5CC6D2A-84DE-4BFE-A341-949F0360B813}" type="sibTrans" cxnId="{507030DE-E550-4E8D-99AC-C9887B05B07B}">
      <dgm:prSet/>
      <dgm:spPr/>
      <dgm:t>
        <a:bodyPr/>
        <a:lstStyle/>
        <a:p>
          <a:endParaRPr lang="en-US"/>
        </a:p>
      </dgm:t>
    </dgm:pt>
    <dgm:pt modelId="{24E15AD5-FB99-47B9-B816-B4E6236A801A}">
      <dgm:prSet/>
      <dgm:spPr/>
      <dgm:t>
        <a:bodyPr/>
        <a:lstStyle/>
        <a:p>
          <a:r>
            <a:rPr lang="en-US"/>
            <a:t>The emotional intelligence and coaching competencies will directly relate to improved employee motivation and job performance (Goleman, 2017), as well as supporting employee retention (Robbins &amp; Coulter, 2021).</a:t>
          </a:r>
        </a:p>
      </dgm:t>
    </dgm:pt>
    <dgm:pt modelId="{B79A3293-15F1-4E65-BAE2-F7675AF8090A}" type="parTrans" cxnId="{FEADC59C-4420-4799-9694-BAA373FF81C8}">
      <dgm:prSet/>
      <dgm:spPr/>
      <dgm:t>
        <a:bodyPr/>
        <a:lstStyle/>
        <a:p>
          <a:endParaRPr lang="en-US"/>
        </a:p>
      </dgm:t>
    </dgm:pt>
    <dgm:pt modelId="{AFA64051-13E9-4F58-83A3-B9EB0B8E24DD}" type="sibTrans" cxnId="{FEADC59C-4420-4799-9694-BAA373FF81C8}">
      <dgm:prSet/>
      <dgm:spPr/>
      <dgm:t>
        <a:bodyPr/>
        <a:lstStyle/>
        <a:p>
          <a:endParaRPr lang="en-US"/>
        </a:p>
      </dgm:t>
    </dgm:pt>
    <dgm:pt modelId="{354F05E4-1671-442C-87A2-AA0FFE15C51F}">
      <dgm:prSet/>
      <dgm:spPr/>
      <dgm:t>
        <a:bodyPr/>
        <a:lstStyle/>
        <a:p>
          <a:r>
            <a:rPr lang="en-US"/>
            <a:t>Building trust with employees can improve employee engagement and overall motivation, and ultimately improve employee retention (Robbins &amp; Coulter, 2021).</a:t>
          </a:r>
        </a:p>
      </dgm:t>
    </dgm:pt>
    <dgm:pt modelId="{F7910D05-1941-4069-88DD-6EE6E63402B6}" type="parTrans" cxnId="{925A1938-E32C-41FC-B542-50D16188B7E6}">
      <dgm:prSet/>
      <dgm:spPr/>
      <dgm:t>
        <a:bodyPr/>
        <a:lstStyle/>
        <a:p>
          <a:endParaRPr lang="en-US"/>
        </a:p>
      </dgm:t>
    </dgm:pt>
    <dgm:pt modelId="{C2D1A6C5-93CE-4640-92FB-A791F58C4F09}" type="sibTrans" cxnId="{925A1938-E32C-41FC-B542-50D16188B7E6}">
      <dgm:prSet/>
      <dgm:spPr/>
      <dgm:t>
        <a:bodyPr/>
        <a:lstStyle/>
        <a:p>
          <a:endParaRPr lang="en-US"/>
        </a:p>
      </dgm:t>
    </dgm:pt>
    <dgm:pt modelId="{64C9A613-0B7A-46C7-8ADA-0872B1993CB7}">
      <dgm:prSet/>
      <dgm:spPr/>
      <dgm:t>
        <a:bodyPr/>
        <a:lstStyle/>
        <a:p>
          <a:r>
            <a:rPr lang="en-US"/>
            <a:t>Adapt</a:t>
          </a:r>
        </a:p>
      </dgm:t>
    </dgm:pt>
    <dgm:pt modelId="{BF0BFA2E-71D6-449E-9E3C-057CE2373E4E}" type="parTrans" cxnId="{8EA436BF-E4A6-4E3E-A28E-0A17A1405CF1}">
      <dgm:prSet/>
      <dgm:spPr/>
      <dgm:t>
        <a:bodyPr/>
        <a:lstStyle/>
        <a:p>
          <a:endParaRPr lang="en-US"/>
        </a:p>
      </dgm:t>
    </dgm:pt>
    <dgm:pt modelId="{9D72A5EA-C6CB-4F1B-8097-9DDC30C67E5E}" type="sibTrans" cxnId="{8EA436BF-E4A6-4E3E-A28E-0A17A1405CF1}">
      <dgm:prSet/>
      <dgm:spPr/>
      <dgm:t>
        <a:bodyPr/>
        <a:lstStyle/>
        <a:p>
          <a:endParaRPr lang="en-US"/>
        </a:p>
      </dgm:t>
    </dgm:pt>
    <dgm:pt modelId="{CFE3D357-BD82-4B81-9939-823A11FAC19E}">
      <dgm:prSet/>
      <dgm:spPr/>
      <dgm:t>
        <a:bodyPr/>
        <a:lstStyle/>
        <a:p>
          <a:pPr>
            <a:lnSpc>
              <a:spcPct val="100000"/>
            </a:lnSpc>
          </a:pPr>
          <a:r>
            <a:rPr lang="en-US"/>
            <a:t>Adapt to Future Change and Innovation</a:t>
          </a:r>
        </a:p>
      </dgm:t>
    </dgm:pt>
    <dgm:pt modelId="{01E4C224-EABF-4465-9479-9DF228DA0283}" type="parTrans" cxnId="{21B15739-CA1B-4268-B662-B3379A8BE9A0}">
      <dgm:prSet/>
      <dgm:spPr/>
      <dgm:t>
        <a:bodyPr/>
        <a:lstStyle/>
        <a:p>
          <a:endParaRPr lang="en-US"/>
        </a:p>
      </dgm:t>
    </dgm:pt>
    <dgm:pt modelId="{855370D2-97CF-431E-BED8-BE8F46214D12}" type="sibTrans" cxnId="{21B15739-CA1B-4268-B662-B3379A8BE9A0}">
      <dgm:prSet/>
      <dgm:spPr/>
      <dgm:t>
        <a:bodyPr/>
        <a:lstStyle/>
        <a:p>
          <a:endParaRPr lang="en-US"/>
        </a:p>
      </dgm:t>
    </dgm:pt>
    <dgm:pt modelId="{48BDE347-C0D1-4034-ACA8-D40221605796}">
      <dgm:prSet/>
      <dgm:spPr/>
      <dgm:t>
        <a:bodyPr/>
        <a:lstStyle/>
        <a:p>
          <a:r>
            <a:rPr lang="en-US"/>
            <a:t>As a result of this need to adapt to future change and innovation, managers will also be expected to lead their teams through both technological and organizational change (Kotter, 2012), and therefore develop the ability to encourage, foster, and enable innovative thinking within their team (Wood et al., 2023).</a:t>
          </a:r>
        </a:p>
      </dgm:t>
    </dgm:pt>
    <dgm:pt modelId="{5A92CB8B-FBC2-42A6-97F3-3778010F82A8}" type="parTrans" cxnId="{FC891B83-7DBD-4F16-903A-47FB57C72C0D}">
      <dgm:prSet/>
      <dgm:spPr/>
      <dgm:t>
        <a:bodyPr/>
        <a:lstStyle/>
        <a:p>
          <a:endParaRPr lang="en-US"/>
        </a:p>
      </dgm:t>
    </dgm:pt>
    <dgm:pt modelId="{00227057-B3A1-409E-8CCC-6844CCB03562}" type="sibTrans" cxnId="{FC891B83-7DBD-4F16-903A-47FB57C72C0D}">
      <dgm:prSet/>
      <dgm:spPr/>
      <dgm:t>
        <a:bodyPr/>
        <a:lstStyle/>
        <a:p>
          <a:endParaRPr lang="en-US"/>
        </a:p>
      </dgm:t>
    </dgm:pt>
    <dgm:pt modelId="{53482455-ECCA-4C91-A896-2E6D3201B3B7}">
      <dgm:prSet/>
      <dgm:spPr/>
      <dgm:t>
        <a:bodyPr/>
        <a:lstStyle/>
        <a:p>
          <a:r>
            <a:rPr lang="en-US"/>
            <a:t>To maintain competitiveness in an increasingly rapid changing retail environment, Tesco needs to continue to innovate and stay ahead of competitors (Wood et al., 2023).</a:t>
          </a:r>
        </a:p>
      </dgm:t>
    </dgm:pt>
    <dgm:pt modelId="{6E1BDC6D-7ECC-485E-87B9-8FF40FE4B338}" type="parTrans" cxnId="{92D0C642-D433-42F6-8278-E2AE6F340CB1}">
      <dgm:prSet/>
      <dgm:spPr/>
      <dgm:t>
        <a:bodyPr/>
        <a:lstStyle/>
        <a:p>
          <a:endParaRPr lang="en-US"/>
        </a:p>
      </dgm:t>
    </dgm:pt>
    <dgm:pt modelId="{62832950-BB97-4BA0-A9B3-A418E573D67B}" type="sibTrans" cxnId="{92D0C642-D433-42F6-8278-E2AE6F340CB1}">
      <dgm:prSet/>
      <dgm:spPr/>
      <dgm:t>
        <a:bodyPr/>
        <a:lstStyle/>
        <a:p>
          <a:endParaRPr lang="en-US"/>
        </a:p>
      </dgm:t>
    </dgm:pt>
    <dgm:pt modelId="{06F36F5F-C4D2-4D97-825B-338A98A8D91B}">
      <dgm:prSet/>
      <dgm:spPr/>
      <dgm:t>
        <a:bodyPr/>
        <a:lstStyle/>
        <a:p>
          <a:r>
            <a:rPr lang="en-US"/>
            <a:t>Increase</a:t>
          </a:r>
        </a:p>
      </dgm:t>
    </dgm:pt>
    <dgm:pt modelId="{F08218B1-7BF8-4395-A264-8A935B42B37B}" type="parTrans" cxnId="{365C659D-06F9-436C-83A5-6E5E8ABCC44D}">
      <dgm:prSet/>
      <dgm:spPr/>
      <dgm:t>
        <a:bodyPr/>
        <a:lstStyle/>
        <a:p>
          <a:endParaRPr lang="en-US"/>
        </a:p>
      </dgm:t>
    </dgm:pt>
    <dgm:pt modelId="{6A0A07DA-C647-40B1-8744-B5434D39B2F2}" type="sibTrans" cxnId="{365C659D-06F9-436C-83A5-6E5E8ABCC44D}">
      <dgm:prSet/>
      <dgm:spPr/>
      <dgm:t>
        <a:bodyPr/>
        <a:lstStyle/>
        <a:p>
          <a:endParaRPr lang="en-US"/>
        </a:p>
      </dgm:t>
    </dgm:pt>
    <dgm:pt modelId="{AB16BF24-CEAA-4E5B-926F-65A9A38F0027}">
      <dgm:prSet/>
      <dgm:spPr/>
      <dgm:t>
        <a:bodyPr/>
        <a:lstStyle/>
        <a:p>
          <a:pPr>
            <a:lnSpc>
              <a:spcPct val="100000"/>
            </a:lnSpc>
          </a:pPr>
          <a:r>
            <a:rPr lang="en-US"/>
            <a:t>Increase Cross-Functional Collaboration</a:t>
          </a:r>
        </a:p>
      </dgm:t>
    </dgm:pt>
    <dgm:pt modelId="{25012CA7-3B7E-44BD-A689-5E55A28F206A}" type="parTrans" cxnId="{208C3864-A2AB-40C2-8520-F3F9770224A6}">
      <dgm:prSet/>
      <dgm:spPr/>
      <dgm:t>
        <a:bodyPr/>
        <a:lstStyle/>
        <a:p>
          <a:endParaRPr lang="en-US"/>
        </a:p>
      </dgm:t>
    </dgm:pt>
    <dgm:pt modelId="{393D60FB-9DEE-4532-AE4E-F41DF678C602}" type="sibTrans" cxnId="{208C3864-A2AB-40C2-8520-F3F9770224A6}">
      <dgm:prSet/>
      <dgm:spPr/>
      <dgm:t>
        <a:bodyPr/>
        <a:lstStyle/>
        <a:p>
          <a:endParaRPr lang="en-US"/>
        </a:p>
      </dgm:t>
    </dgm:pt>
    <dgm:pt modelId="{470E46AF-8752-4FAC-A034-F5CC161C8FFE}">
      <dgm:prSet/>
      <dgm:spPr/>
      <dgm:t>
        <a:bodyPr/>
        <a:lstStyle/>
        <a:p>
          <a:r>
            <a:rPr lang="en-US"/>
            <a:t>In order to achieve greater cross-functional collaboration, future managers at Tesco are going to be required to improve the communication, coordination and alignment across departments that currently exist, which will ultimately increase efficiencies and decrease inefficiencies (Griffin, 2022).</a:t>
          </a:r>
        </a:p>
      </dgm:t>
    </dgm:pt>
    <dgm:pt modelId="{FB15233C-A82F-4A4A-81EB-7E4C0D77EA87}" type="parTrans" cxnId="{D3EEB2F0-4BFE-4DBC-8247-BA99C841F144}">
      <dgm:prSet/>
      <dgm:spPr/>
      <dgm:t>
        <a:bodyPr/>
        <a:lstStyle/>
        <a:p>
          <a:endParaRPr lang="en-US"/>
        </a:p>
      </dgm:t>
    </dgm:pt>
    <dgm:pt modelId="{BA49B3BF-B792-44EF-9204-15DD50574E77}" type="sibTrans" cxnId="{D3EEB2F0-4BFE-4DBC-8247-BA99C841F144}">
      <dgm:prSet/>
      <dgm:spPr/>
      <dgm:t>
        <a:bodyPr/>
        <a:lstStyle/>
        <a:p>
          <a:endParaRPr lang="en-US"/>
        </a:p>
      </dgm:t>
    </dgm:pt>
    <dgm:pt modelId="{ECDA6B62-F250-4BA5-ADF5-58A8CA9AC333}">
      <dgm:prSet/>
      <dgm:spPr/>
      <dgm:t>
        <a:bodyPr/>
        <a:lstStyle/>
        <a:p>
          <a:r>
            <a:rPr lang="en-US"/>
            <a:t>Ultimately, the cross-functional collaboration will improve customer service and create operational consistency throughout all departments and locations of the company (Tesco PLC, 2024).</a:t>
          </a:r>
        </a:p>
      </dgm:t>
    </dgm:pt>
    <dgm:pt modelId="{9B7DFBEE-1049-4E8D-A56C-52C8D17E0666}" type="parTrans" cxnId="{26E1D1E2-8F25-4E95-A7E9-86294A51A6EE}">
      <dgm:prSet/>
      <dgm:spPr/>
      <dgm:t>
        <a:bodyPr/>
        <a:lstStyle/>
        <a:p>
          <a:endParaRPr lang="en-US"/>
        </a:p>
      </dgm:t>
    </dgm:pt>
    <dgm:pt modelId="{04197525-2A73-4A8F-B3A4-0F8D574E350B}" type="sibTrans" cxnId="{26E1D1E2-8F25-4E95-A7E9-86294A51A6EE}">
      <dgm:prSet/>
      <dgm:spPr/>
      <dgm:t>
        <a:bodyPr/>
        <a:lstStyle/>
        <a:p>
          <a:endParaRPr lang="en-US"/>
        </a:p>
      </dgm:t>
    </dgm:pt>
    <dgm:pt modelId="{56A65A03-02F4-4307-B3D5-D664B9B998DF}" type="pres">
      <dgm:prSet presAssocID="{6536C8D4-49DD-4CA6-A412-DDAB6CE7DEA0}" presName="linear" presStyleCnt="0">
        <dgm:presLayoutVars>
          <dgm:animLvl val="lvl"/>
          <dgm:resizeHandles val="exact"/>
        </dgm:presLayoutVars>
      </dgm:prSet>
      <dgm:spPr/>
    </dgm:pt>
    <dgm:pt modelId="{F51C5FC3-59DB-4193-B9DD-A9B17FBEAD7D}" type="pres">
      <dgm:prSet presAssocID="{038650B5-456F-455D-A2B5-A4CDB7EFF2BB}" presName="parentText" presStyleLbl="node1" presStyleIdx="0" presStyleCnt="4">
        <dgm:presLayoutVars>
          <dgm:chMax val="0"/>
          <dgm:bulletEnabled val="1"/>
        </dgm:presLayoutVars>
      </dgm:prSet>
      <dgm:spPr/>
    </dgm:pt>
    <dgm:pt modelId="{92A6BBEE-8829-4FF4-B894-4BBA3B12BA32}" type="pres">
      <dgm:prSet presAssocID="{038650B5-456F-455D-A2B5-A4CDB7EFF2BB}" presName="childText" presStyleLbl="revTx" presStyleIdx="0" presStyleCnt="4">
        <dgm:presLayoutVars>
          <dgm:bulletEnabled val="1"/>
        </dgm:presLayoutVars>
      </dgm:prSet>
      <dgm:spPr/>
    </dgm:pt>
    <dgm:pt modelId="{C7F311FC-BE9B-4D84-A22D-A11B88644D67}" type="pres">
      <dgm:prSet presAssocID="{D20FE4AB-8D3E-40F6-BA6E-E61C52086B56}" presName="parentText" presStyleLbl="node1" presStyleIdx="1" presStyleCnt="4">
        <dgm:presLayoutVars>
          <dgm:chMax val="0"/>
          <dgm:bulletEnabled val="1"/>
        </dgm:presLayoutVars>
      </dgm:prSet>
      <dgm:spPr/>
    </dgm:pt>
    <dgm:pt modelId="{F7A04523-CACF-4A86-90D0-A1CB234C11B3}" type="pres">
      <dgm:prSet presAssocID="{D20FE4AB-8D3E-40F6-BA6E-E61C52086B56}" presName="childText" presStyleLbl="revTx" presStyleIdx="1" presStyleCnt="4">
        <dgm:presLayoutVars>
          <dgm:bulletEnabled val="1"/>
        </dgm:presLayoutVars>
      </dgm:prSet>
      <dgm:spPr/>
    </dgm:pt>
    <dgm:pt modelId="{1FB9B842-3BE1-4651-940F-74E63664596E}" type="pres">
      <dgm:prSet presAssocID="{64C9A613-0B7A-46C7-8ADA-0872B1993CB7}" presName="parentText" presStyleLbl="node1" presStyleIdx="2" presStyleCnt="4">
        <dgm:presLayoutVars>
          <dgm:chMax val="0"/>
          <dgm:bulletEnabled val="1"/>
        </dgm:presLayoutVars>
      </dgm:prSet>
      <dgm:spPr/>
    </dgm:pt>
    <dgm:pt modelId="{36102806-77F0-4817-96AC-33668946A00D}" type="pres">
      <dgm:prSet presAssocID="{64C9A613-0B7A-46C7-8ADA-0872B1993CB7}" presName="childText" presStyleLbl="revTx" presStyleIdx="2" presStyleCnt="4">
        <dgm:presLayoutVars>
          <dgm:bulletEnabled val="1"/>
        </dgm:presLayoutVars>
      </dgm:prSet>
      <dgm:spPr/>
    </dgm:pt>
    <dgm:pt modelId="{A33837E3-C0A8-44A3-A9C3-702CAB90ECF0}" type="pres">
      <dgm:prSet presAssocID="{06F36F5F-C4D2-4D97-825B-338A98A8D91B}" presName="parentText" presStyleLbl="node1" presStyleIdx="3" presStyleCnt="4">
        <dgm:presLayoutVars>
          <dgm:chMax val="0"/>
          <dgm:bulletEnabled val="1"/>
        </dgm:presLayoutVars>
      </dgm:prSet>
      <dgm:spPr/>
    </dgm:pt>
    <dgm:pt modelId="{C5E3486A-202D-4612-A6FA-A48C815916DA}" type="pres">
      <dgm:prSet presAssocID="{06F36F5F-C4D2-4D97-825B-338A98A8D91B}" presName="childText" presStyleLbl="revTx" presStyleIdx="3" presStyleCnt="4">
        <dgm:presLayoutVars>
          <dgm:bulletEnabled val="1"/>
        </dgm:presLayoutVars>
      </dgm:prSet>
      <dgm:spPr/>
    </dgm:pt>
  </dgm:ptLst>
  <dgm:cxnLst>
    <dgm:cxn modelId="{D1357D00-4BF2-4AFC-BDFA-540CBE84C772}" type="presOf" srcId="{354F05E4-1671-442C-87A2-AA0FFE15C51F}" destId="{F7A04523-CACF-4A86-90D0-A1CB234C11B3}" srcOrd="0" destOrd="2" presId="urn:microsoft.com/office/officeart/2005/8/layout/vList2"/>
    <dgm:cxn modelId="{4089E400-A7D2-477D-AB99-F4059F2AF61E}" type="presOf" srcId="{ECDA6B62-F250-4BA5-ADF5-58A8CA9AC333}" destId="{C5E3486A-202D-4612-A6FA-A48C815916DA}" srcOrd="0" destOrd="2" presId="urn:microsoft.com/office/officeart/2005/8/layout/vList2"/>
    <dgm:cxn modelId="{6A436205-4DAC-4571-B66B-CB787472EBA1}" srcId="{6BBCA786-107A-409F-83C5-0AFF17221357}" destId="{16E293E4-E9EC-46D8-A1E7-E0AFAC5BB504}" srcOrd="1" destOrd="0" parTransId="{B973CB97-0435-4921-9A9D-2525758B98B5}" sibTransId="{7785CE3A-2948-42A8-98AF-CE2F15580C77}"/>
    <dgm:cxn modelId="{6DB22607-FF2F-49D4-9E76-47A65A9CF8FD}" type="presOf" srcId="{06F36F5F-C4D2-4D97-825B-338A98A8D91B}" destId="{A33837E3-C0A8-44A3-A9C3-702CAB90ECF0}" srcOrd="0" destOrd="0" presId="urn:microsoft.com/office/officeart/2005/8/layout/vList2"/>
    <dgm:cxn modelId="{3D1EFB09-E686-46AF-8135-F350D529569F}" type="presOf" srcId="{6536C8D4-49DD-4CA6-A412-DDAB6CE7DEA0}" destId="{56A65A03-02F4-4307-B3D5-D664B9B998DF}" srcOrd="0" destOrd="0" presId="urn:microsoft.com/office/officeart/2005/8/layout/vList2"/>
    <dgm:cxn modelId="{0249F91B-43E3-48BA-AADF-97408FE121E3}" type="presOf" srcId="{CFE3D357-BD82-4B81-9939-823A11FAC19E}" destId="{36102806-77F0-4817-96AC-33668946A00D}" srcOrd="0" destOrd="0" presId="urn:microsoft.com/office/officeart/2005/8/layout/vList2"/>
    <dgm:cxn modelId="{7A277522-9396-460F-98E0-A2A70CE010BD}" type="presOf" srcId="{48BDE347-C0D1-4034-ACA8-D40221605796}" destId="{36102806-77F0-4817-96AC-33668946A00D}" srcOrd="0" destOrd="1" presId="urn:microsoft.com/office/officeart/2005/8/layout/vList2"/>
    <dgm:cxn modelId="{B0D7B623-135D-4E0B-B2D5-52AE13B135BE}" type="presOf" srcId="{64C9A613-0B7A-46C7-8ADA-0872B1993CB7}" destId="{1FB9B842-3BE1-4651-940F-74E63664596E}" srcOrd="0" destOrd="0" presId="urn:microsoft.com/office/officeart/2005/8/layout/vList2"/>
    <dgm:cxn modelId="{925A1938-E32C-41FC-B542-50D16188B7E6}" srcId="{55D9337F-68B3-4A53-8706-55B9B8441721}" destId="{354F05E4-1671-442C-87A2-AA0FFE15C51F}" srcOrd="1" destOrd="0" parTransId="{F7910D05-1941-4069-88DD-6EE6E63402B6}" sibTransId="{C2D1A6C5-93CE-4640-92FB-A791F58C4F09}"/>
    <dgm:cxn modelId="{21B15739-CA1B-4268-B662-B3379A8BE9A0}" srcId="{64C9A613-0B7A-46C7-8ADA-0872B1993CB7}" destId="{CFE3D357-BD82-4B81-9939-823A11FAC19E}" srcOrd="0" destOrd="0" parTransId="{01E4C224-EABF-4465-9479-9DF228DA0283}" sibTransId="{855370D2-97CF-431E-BED8-BE8F46214D12}"/>
    <dgm:cxn modelId="{0CC5EC5F-084E-4587-9869-6D72FDCC2B16}" srcId="{6536C8D4-49DD-4CA6-A412-DDAB6CE7DEA0}" destId="{038650B5-456F-455D-A2B5-A4CDB7EFF2BB}" srcOrd="0" destOrd="0" parTransId="{1EDECD6D-5656-4506-9117-1BF852452724}" sibTransId="{D439EDDC-5945-4539-9421-70B4FD54D0A9}"/>
    <dgm:cxn modelId="{6B6AC460-9DA8-4501-96D3-D96A9F4761CE}" srcId="{6536C8D4-49DD-4CA6-A412-DDAB6CE7DEA0}" destId="{D20FE4AB-8D3E-40F6-BA6E-E61C52086B56}" srcOrd="1" destOrd="0" parTransId="{DDCE125E-CB23-4A4C-A57F-9D0253005458}" sibTransId="{4FF44E05-4284-43AB-ABCA-E81FB619BC8F}"/>
    <dgm:cxn modelId="{92D0C642-D433-42F6-8278-E2AE6F340CB1}" srcId="{CFE3D357-BD82-4B81-9939-823A11FAC19E}" destId="{53482455-ECCA-4C91-A896-2E6D3201B3B7}" srcOrd="1" destOrd="0" parTransId="{6E1BDC6D-7ECC-485E-87B9-8FF40FE4B338}" sibTransId="{62832950-BB97-4BA0-A9B3-A418E573D67B}"/>
    <dgm:cxn modelId="{208C3864-A2AB-40C2-8520-F3F9770224A6}" srcId="{06F36F5F-C4D2-4D97-825B-338A98A8D91B}" destId="{AB16BF24-CEAA-4E5B-926F-65A9A38F0027}" srcOrd="0" destOrd="0" parTransId="{25012CA7-3B7E-44BD-A689-5E55A28F206A}" sibTransId="{393D60FB-9DEE-4532-AE4E-F41DF678C602}"/>
    <dgm:cxn modelId="{BC5D5164-DA9B-4436-B32B-E11A97517C57}" type="presOf" srcId="{55D9337F-68B3-4A53-8706-55B9B8441721}" destId="{F7A04523-CACF-4A86-90D0-A1CB234C11B3}" srcOrd="0" destOrd="0" presId="urn:microsoft.com/office/officeart/2005/8/layout/vList2"/>
    <dgm:cxn modelId="{72B42972-AA54-4D44-BFFF-4D34E26E7280}" type="presOf" srcId="{7D8A6E64-83E6-4A5D-A2BA-381163C19D68}" destId="{92A6BBEE-8829-4FF4-B894-4BBA3B12BA32}" srcOrd="0" destOrd="1" presId="urn:microsoft.com/office/officeart/2005/8/layout/vList2"/>
    <dgm:cxn modelId="{FC891B83-7DBD-4F16-903A-47FB57C72C0D}" srcId="{CFE3D357-BD82-4B81-9939-823A11FAC19E}" destId="{48BDE347-C0D1-4034-ACA8-D40221605796}" srcOrd="0" destOrd="0" parTransId="{5A92CB8B-FBC2-42A6-97F3-3778010F82A8}" sibTransId="{00227057-B3A1-409E-8CCC-6844CCB03562}"/>
    <dgm:cxn modelId="{7EB3C18D-DAFF-4834-9C7D-7CEB096ED469}" type="presOf" srcId="{53482455-ECCA-4C91-A896-2E6D3201B3B7}" destId="{36102806-77F0-4817-96AC-33668946A00D}" srcOrd="0" destOrd="2" presId="urn:microsoft.com/office/officeart/2005/8/layout/vList2"/>
    <dgm:cxn modelId="{4B23B293-0706-4DAA-BFE1-C334C205C62E}" type="presOf" srcId="{038650B5-456F-455D-A2B5-A4CDB7EFF2BB}" destId="{F51C5FC3-59DB-4193-B9DD-A9B17FBEAD7D}" srcOrd="0" destOrd="0" presId="urn:microsoft.com/office/officeart/2005/8/layout/vList2"/>
    <dgm:cxn modelId="{20211598-C8AD-4176-8132-648A86910BF9}" type="presOf" srcId="{24E15AD5-FB99-47B9-B816-B4E6236A801A}" destId="{F7A04523-CACF-4A86-90D0-A1CB234C11B3}" srcOrd="0" destOrd="1" presId="urn:microsoft.com/office/officeart/2005/8/layout/vList2"/>
    <dgm:cxn modelId="{FEADC59C-4420-4799-9694-BAA373FF81C8}" srcId="{55D9337F-68B3-4A53-8706-55B9B8441721}" destId="{24E15AD5-FB99-47B9-B816-B4E6236A801A}" srcOrd="0" destOrd="0" parTransId="{B79A3293-15F1-4E65-BAE2-F7675AF8090A}" sibTransId="{AFA64051-13E9-4F58-83A3-B9EB0B8E24DD}"/>
    <dgm:cxn modelId="{365C659D-06F9-436C-83A5-6E5E8ABCC44D}" srcId="{6536C8D4-49DD-4CA6-A412-DDAB6CE7DEA0}" destId="{06F36F5F-C4D2-4D97-825B-338A98A8D91B}" srcOrd="3" destOrd="0" parTransId="{F08218B1-7BF8-4395-A264-8A935B42B37B}" sibTransId="{6A0A07DA-C647-40B1-8744-B5434D39B2F2}"/>
    <dgm:cxn modelId="{9308BEAF-9E55-4D01-9CA4-7C33CCA5032F}" type="presOf" srcId="{470E46AF-8752-4FAC-A034-F5CC161C8FFE}" destId="{C5E3486A-202D-4612-A6FA-A48C815916DA}" srcOrd="0" destOrd="1" presId="urn:microsoft.com/office/officeart/2005/8/layout/vList2"/>
    <dgm:cxn modelId="{FD1D0CB7-8CD8-4C13-8050-C72C472D7A6B}" type="presOf" srcId="{D20FE4AB-8D3E-40F6-BA6E-E61C52086B56}" destId="{C7F311FC-BE9B-4D84-A22D-A11B88644D67}" srcOrd="0" destOrd="0" presId="urn:microsoft.com/office/officeart/2005/8/layout/vList2"/>
    <dgm:cxn modelId="{6E8A32B7-DB1E-4EC1-B56A-FF13E9BFF67B}" srcId="{6BBCA786-107A-409F-83C5-0AFF17221357}" destId="{7D8A6E64-83E6-4A5D-A2BA-381163C19D68}" srcOrd="0" destOrd="0" parTransId="{EEAADA03-0A2B-47DA-8579-B56A17E81073}" sibTransId="{20096F6B-41B2-4F06-A6A4-107B360EC513}"/>
    <dgm:cxn modelId="{7DC788BA-6985-45AA-885F-5F41F66D9763}" type="presOf" srcId="{16E293E4-E9EC-46D8-A1E7-E0AFAC5BB504}" destId="{92A6BBEE-8829-4FF4-B894-4BBA3B12BA32}" srcOrd="0" destOrd="2" presId="urn:microsoft.com/office/officeart/2005/8/layout/vList2"/>
    <dgm:cxn modelId="{06E6D8BA-9657-4BCC-B8D9-875633AF5C57}" type="presOf" srcId="{AB16BF24-CEAA-4E5B-926F-65A9A38F0027}" destId="{C5E3486A-202D-4612-A6FA-A48C815916DA}" srcOrd="0" destOrd="0" presId="urn:microsoft.com/office/officeart/2005/8/layout/vList2"/>
    <dgm:cxn modelId="{8EA436BF-E4A6-4E3E-A28E-0A17A1405CF1}" srcId="{6536C8D4-49DD-4CA6-A412-DDAB6CE7DEA0}" destId="{64C9A613-0B7A-46C7-8ADA-0872B1993CB7}" srcOrd="2" destOrd="0" parTransId="{BF0BFA2E-71D6-449E-9E3C-057CE2373E4E}" sibTransId="{9D72A5EA-C6CB-4F1B-8097-9DDC30C67E5E}"/>
    <dgm:cxn modelId="{AF36D9D9-FE26-470E-BBC6-8B755D44274D}" srcId="{038650B5-456F-455D-A2B5-A4CDB7EFF2BB}" destId="{6BBCA786-107A-409F-83C5-0AFF17221357}" srcOrd="0" destOrd="0" parTransId="{403C8D69-CCF4-4401-9188-8BF1F3B2826E}" sibTransId="{86815498-926A-4A7C-8EF7-FDD0962F267C}"/>
    <dgm:cxn modelId="{507030DE-E550-4E8D-99AC-C9887B05B07B}" srcId="{D20FE4AB-8D3E-40F6-BA6E-E61C52086B56}" destId="{55D9337F-68B3-4A53-8706-55B9B8441721}" srcOrd="0" destOrd="0" parTransId="{164B5B62-FDFD-4111-8849-AC5ACD05D925}" sibTransId="{C5CC6D2A-84DE-4BFE-A341-949F0360B813}"/>
    <dgm:cxn modelId="{26E1D1E2-8F25-4E95-A7E9-86294A51A6EE}" srcId="{AB16BF24-CEAA-4E5B-926F-65A9A38F0027}" destId="{ECDA6B62-F250-4BA5-ADF5-58A8CA9AC333}" srcOrd="1" destOrd="0" parTransId="{9B7DFBEE-1049-4E8D-A56C-52C8D17E0666}" sibTransId="{04197525-2A73-4A8F-B3A4-0F8D574E350B}"/>
    <dgm:cxn modelId="{78096CEF-58F1-465D-8709-B6BEBEE1CE6B}" type="presOf" srcId="{6BBCA786-107A-409F-83C5-0AFF17221357}" destId="{92A6BBEE-8829-4FF4-B894-4BBA3B12BA32}" srcOrd="0" destOrd="0" presId="urn:microsoft.com/office/officeart/2005/8/layout/vList2"/>
    <dgm:cxn modelId="{D3EEB2F0-4BFE-4DBC-8247-BA99C841F144}" srcId="{AB16BF24-CEAA-4E5B-926F-65A9A38F0027}" destId="{470E46AF-8752-4FAC-A034-F5CC161C8FFE}" srcOrd="0" destOrd="0" parTransId="{FB15233C-A82F-4A4A-81EB-7E4C0D77EA87}" sibTransId="{BA49B3BF-B792-44EF-9204-15DD50574E77}"/>
    <dgm:cxn modelId="{9C32044C-0CC7-4EDD-A925-84A3A5A2B1FA}" type="presParOf" srcId="{56A65A03-02F4-4307-B3D5-D664B9B998DF}" destId="{F51C5FC3-59DB-4193-B9DD-A9B17FBEAD7D}" srcOrd="0" destOrd="0" presId="urn:microsoft.com/office/officeart/2005/8/layout/vList2"/>
    <dgm:cxn modelId="{64934AF2-ED71-4BA7-BEA6-9EF82D5E0198}" type="presParOf" srcId="{56A65A03-02F4-4307-B3D5-D664B9B998DF}" destId="{92A6BBEE-8829-4FF4-B894-4BBA3B12BA32}" srcOrd="1" destOrd="0" presId="urn:microsoft.com/office/officeart/2005/8/layout/vList2"/>
    <dgm:cxn modelId="{85F8D487-6304-429C-A621-1B865D3E15BA}" type="presParOf" srcId="{56A65A03-02F4-4307-B3D5-D664B9B998DF}" destId="{C7F311FC-BE9B-4D84-A22D-A11B88644D67}" srcOrd="2" destOrd="0" presId="urn:microsoft.com/office/officeart/2005/8/layout/vList2"/>
    <dgm:cxn modelId="{4327AA91-3E76-4EE9-AC91-6F8C5A199250}" type="presParOf" srcId="{56A65A03-02F4-4307-B3D5-D664B9B998DF}" destId="{F7A04523-CACF-4A86-90D0-A1CB234C11B3}" srcOrd="3" destOrd="0" presId="urn:microsoft.com/office/officeart/2005/8/layout/vList2"/>
    <dgm:cxn modelId="{C30D9EA1-1723-48FA-B914-0A147C2E9C19}" type="presParOf" srcId="{56A65A03-02F4-4307-B3D5-D664B9B998DF}" destId="{1FB9B842-3BE1-4651-940F-74E63664596E}" srcOrd="4" destOrd="0" presId="urn:microsoft.com/office/officeart/2005/8/layout/vList2"/>
    <dgm:cxn modelId="{5E615B17-41E6-462B-9DD6-FF9DE5954CEC}" type="presParOf" srcId="{56A65A03-02F4-4307-B3D5-D664B9B998DF}" destId="{36102806-77F0-4817-96AC-33668946A00D}" srcOrd="5" destOrd="0" presId="urn:microsoft.com/office/officeart/2005/8/layout/vList2"/>
    <dgm:cxn modelId="{D1E97E5F-40C5-4DB3-AD3F-5F7CA7065DC1}" type="presParOf" srcId="{56A65A03-02F4-4307-B3D5-D664B9B998DF}" destId="{A33837E3-C0A8-44A3-A9C3-702CAB90ECF0}" srcOrd="6" destOrd="0" presId="urn:microsoft.com/office/officeart/2005/8/layout/vList2"/>
    <dgm:cxn modelId="{026619AE-8F37-4542-B802-CADCA30178C9}" type="presParOf" srcId="{56A65A03-02F4-4307-B3D5-D664B9B998DF}" destId="{C5E3486A-202D-4612-A6FA-A48C815916DA}"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F6E14E6-D929-4688-87D0-F9207E64374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309D1E2-14C3-4316-9CC3-1C24D3120E37}">
      <dgm:prSet/>
      <dgm:spPr/>
      <dgm:t>
        <a:bodyPr/>
        <a:lstStyle/>
        <a:p>
          <a:r>
            <a:rPr lang="en-GB" b="1"/>
            <a:t>Recap of the Five Functions</a:t>
          </a:r>
          <a:endParaRPr lang="en-US"/>
        </a:p>
      </dgm:t>
    </dgm:pt>
    <dgm:pt modelId="{AB9C803B-5F02-4D7E-9D09-446F5380D2E5}" type="parTrans" cxnId="{A1CC83C7-519B-4192-A8BE-F8FD4C934B46}">
      <dgm:prSet/>
      <dgm:spPr/>
      <dgm:t>
        <a:bodyPr/>
        <a:lstStyle/>
        <a:p>
          <a:endParaRPr lang="en-US"/>
        </a:p>
      </dgm:t>
    </dgm:pt>
    <dgm:pt modelId="{224769E8-3A6A-4A11-A40F-30B918A45591}" type="sibTrans" cxnId="{A1CC83C7-519B-4192-A8BE-F8FD4C934B46}">
      <dgm:prSet/>
      <dgm:spPr/>
      <dgm:t>
        <a:bodyPr/>
        <a:lstStyle/>
        <a:p>
          <a:endParaRPr lang="en-US"/>
        </a:p>
      </dgm:t>
    </dgm:pt>
    <dgm:pt modelId="{FB72B73D-2957-4CAA-9859-AA8F4168F5A3}">
      <dgm:prSet/>
      <dgm:spPr/>
      <dgm:t>
        <a:bodyPr/>
        <a:lstStyle/>
        <a:p>
          <a:r>
            <a:rPr lang="en-GB"/>
            <a:t>Fayol’s five functions—planning, organising, leading, coordinating and controlling—form the foundation of effective management (Fayol, 1916).</a:t>
          </a:r>
          <a:endParaRPr lang="en-US"/>
        </a:p>
      </dgm:t>
    </dgm:pt>
    <dgm:pt modelId="{C6A9CAB7-B87A-4E3E-BAB9-FAC65F379F27}" type="parTrans" cxnId="{489344FD-8377-4542-A714-56F49EEC9420}">
      <dgm:prSet/>
      <dgm:spPr/>
      <dgm:t>
        <a:bodyPr/>
        <a:lstStyle/>
        <a:p>
          <a:endParaRPr lang="en-US"/>
        </a:p>
      </dgm:t>
    </dgm:pt>
    <dgm:pt modelId="{F9579544-F6A5-4BE4-BA4B-A760679D0420}" type="sibTrans" cxnId="{489344FD-8377-4542-A714-56F49EEC9420}">
      <dgm:prSet/>
      <dgm:spPr/>
      <dgm:t>
        <a:bodyPr/>
        <a:lstStyle/>
        <a:p>
          <a:endParaRPr lang="en-US"/>
        </a:p>
      </dgm:t>
    </dgm:pt>
    <dgm:pt modelId="{172DFF3F-1C84-4FF8-86FB-31356CB4CA22}">
      <dgm:prSet/>
      <dgm:spPr/>
      <dgm:t>
        <a:bodyPr/>
        <a:lstStyle/>
        <a:p>
          <a:r>
            <a:rPr lang="en-GB"/>
            <a:t>These functions guide decision-making, structure and behaviour in modern organisations (Griffin, 2022).</a:t>
          </a:r>
          <a:endParaRPr lang="en-US"/>
        </a:p>
      </dgm:t>
    </dgm:pt>
    <dgm:pt modelId="{F7B0D6E0-1D23-4803-B4F9-CC76345D93BE}" type="parTrans" cxnId="{0514DC28-BFA6-4901-AFBE-1983E5EE9EE5}">
      <dgm:prSet/>
      <dgm:spPr/>
      <dgm:t>
        <a:bodyPr/>
        <a:lstStyle/>
        <a:p>
          <a:endParaRPr lang="en-US"/>
        </a:p>
      </dgm:t>
    </dgm:pt>
    <dgm:pt modelId="{B2F12B06-9CA6-4D18-A811-B27C23E1B9D9}" type="sibTrans" cxnId="{0514DC28-BFA6-4901-AFBE-1983E5EE9EE5}">
      <dgm:prSet/>
      <dgm:spPr/>
      <dgm:t>
        <a:bodyPr/>
        <a:lstStyle/>
        <a:p>
          <a:endParaRPr lang="en-US"/>
        </a:p>
      </dgm:t>
    </dgm:pt>
    <dgm:pt modelId="{A2C7DAD2-2790-4DEF-9EA2-733C81F162F9}">
      <dgm:prSet/>
      <dgm:spPr/>
      <dgm:t>
        <a:bodyPr/>
        <a:lstStyle/>
        <a:p>
          <a:r>
            <a:rPr lang="en-GB" b="1"/>
            <a:t>Key Insights from Tesco</a:t>
          </a:r>
          <a:endParaRPr lang="en-US"/>
        </a:p>
      </dgm:t>
    </dgm:pt>
    <dgm:pt modelId="{650DBDA0-6674-4A7E-9F9C-5CE29D191F1E}" type="parTrans" cxnId="{86FF5BCD-1DC1-47BF-A7FB-7589988C85A0}">
      <dgm:prSet/>
      <dgm:spPr/>
      <dgm:t>
        <a:bodyPr/>
        <a:lstStyle/>
        <a:p>
          <a:endParaRPr lang="en-US"/>
        </a:p>
      </dgm:t>
    </dgm:pt>
    <dgm:pt modelId="{8C9B1A11-AC4F-4A76-91C7-1D2D92AE80F1}" type="sibTrans" cxnId="{86FF5BCD-1DC1-47BF-A7FB-7589988C85A0}">
      <dgm:prSet/>
      <dgm:spPr/>
      <dgm:t>
        <a:bodyPr/>
        <a:lstStyle/>
        <a:p>
          <a:endParaRPr lang="en-US"/>
        </a:p>
      </dgm:t>
    </dgm:pt>
    <dgm:pt modelId="{A525C47E-E684-45B5-A793-8ED4D0574365}">
      <dgm:prSet/>
      <dgm:spPr/>
      <dgm:t>
        <a:bodyPr/>
        <a:lstStyle/>
        <a:p>
          <a:r>
            <a:rPr lang="en-GB"/>
            <a:t>Tesco demonstrates how each function operates in practice through strong planning, structured organisation and effective leadership (Tesco PLC, 2024).</a:t>
          </a:r>
          <a:endParaRPr lang="en-US"/>
        </a:p>
      </dgm:t>
    </dgm:pt>
    <dgm:pt modelId="{792F28CE-FBD7-4E31-9BEF-99F70BE085D8}" type="parTrans" cxnId="{4FC13EE4-1865-4835-8C09-ED70879FBAE7}">
      <dgm:prSet/>
      <dgm:spPr/>
      <dgm:t>
        <a:bodyPr/>
        <a:lstStyle/>
        <a:p>
          <a:endParaRPr lang="en-US"/>
        </a:p>
      </dgm:t>
    </dgm:pt>
    <dgm:pt modelId="{1C217372-DEE6-4834-AD25-1541D089B75A}" type="sibTrans" cxnId="{4FC13EE4-1865-4835-8C09-ED70879FBAE7}">
      <dgm:prSet/>
      <dgm:spPr/>
      <dgm:t>
        <a:bodyPr/>
        <a:lstStyle/>
        <a:p>
          <a:endParaRPr lang="en-US"/>
        </a:p>
      </dgm:t>
    </dgm:pt>
    <dgm:pt modelId="{8E821A76-4200-4D16-98D8-AD4E25BC5C30}">
      <dgm:prSet/>
      <dgm:spPr/>
      <dgm:t>
        <a:bodyPr/>
        <a:lstStyle/>
        <a:p>
          <a:r>
            <a:rPr lang="en-GB"/>
            <a:t>Coordinated processes and performance controls ensure efficiency, quality and customer satisfaction (Wood et al., 2023).</a:t>
          </a:r>
          <a:endParaRPr lang="en-US"/>
        </a:p>
      </dgm:t>
    </dgm:pt>
    <dgm:pt modelId="{8DA45B4B-AB02-4E3B-AD9E-BA27D1B7DBEC}" type="parTrans" cxnId="{EF4884FD-8289-4B43-B3CB-77C379174616}">
      <dgm:prSet/>
      <dgm:spPr/>
      <dgm:t>
        <a:bodyPr/>
        <a:lstStyle/>
        <a:p>
          <a:endParaRPr lang="en-US"/>
        </a:p>
      </dgm:t>
    </dgm:pt>
    <dgm:pt modelId="{7BF4FCF5-4490-4177-B1FB-5C8330CA34E7}" type="sibTrans" cxnId="{EF4884FD-8289-4B43-B3CB-77C379174616}">
      <dgm:prSet/>
      <dgm:spPr/>
      <dgm:t>
        <a:bodyPr/>
        <a:lstStyle/>
        <a:p>
          <a:endParaRPr lang="en-US"/>
        </a:p>
      </dgm:t>
    </dgm:pt>
    <dgm:pt modelId="{7546B890-EDAF-477F-A32F-F7A23CE206C6}">
      <dgm:prSet/>
      <dgm:spPr/>
      <dgm:t>
        <a:bodyPr/>
        <a:lstStyle/>
        <a:p>
          <a:r>
            <a:rPr lang="en-GB" b="1"/>
            <a:t>Final Message</a:t>
          </a:r>
          <a:endParaRPr lang="en-US"/>
        </a:p>
      </dgm:t>
    </dgm:pt>
    <dgm:pt modelId="{095F1C25-83C9-497F-BBE9-43A6D02CB0F5}" type="parTrans" cxnId="{A903B2B5-5D4E-4079-BD10-C50825A91B98}">
      <dgm:prSet/>
      <dgm:spPr/>
      <dgm:t>
        <a:bodyPr/>
        <a:lstStyle/>
        <a:p>
          <a:endParaRPr lang="en-US"/>
        </a:p>
      </dgm:t>
    </dgm:pt>
    <dgm:pt modelId="{D600E7B5-7DB8-4298-B839-AB595BD73115}" type="sibTrans" cxnId="{A903B2B5-5D4E-4079-BD10-C50825A91B98}">
      <dgm:prSet/>
      <dgm:spPr/>
      <dgm:t>
        <a:bodyPr/>
        <a:lstStyle/>
        <a:p>
          <a:endParaRPr lang="en-US"/>
        </a:p>
      </dgm:t>
    </dgm:pt>
    <dgm:pt modelId="{56003A89-CE2C-4E06-944F-87E443D70FE3}">
      <dgm:prSet/>
      <dgm:spPr/>
      <dgm:t>
        <a:bodyPr/>
        <a:lstStyle/>
        <a:p>
          <a:r>
            <a:rPr lang="en-GB"/>
            <a:t>Effective management is essential for achieving long-term organisational success and maintaining competitive advantage (Robbins &amp; Coulter, 2021).</a:t>
          </a:r>
          <a:endParaRPr lang="en-US"/>
        </a:p>
      </dgm:t>
    </dgm:pt>
    <dgm:pt modelId="{B809721D-928D-4FAF-9C3C-F3FCE037664D}" type="parTrans" cxnId="{BE62D7A7-3C9B-409B-ABF7-8D7C5BFDD26F}">
      <dgm:prSet/>
      <dgm:spPr/>
      <dgm:t>
        <a:bodyPr/>
        <a:lstStyle/>
        <a:p>
          <a:endParaRPr lang="en-US"/>
        </a:p>
      </dgm:t>
    </dgm:pt>
    <dgm:pt modelId="{48CA534E-BDB0-475F-88C7-92BD108A8C01}" type="sibTrans" cxnId="{BE62D7A7-3C9B-409B-ABF7-8D7C5BFDD26F}">
      <dgm:prSet/>
      <dgm:spPr/>
      <dgm:t>
        <a:bodyPr/>
        <a:lstStyle/>
        <a:p>
          <a:endParaRPr lang="en-US"/>
        </a:p>
      </dgm:t>
    </dgm:pt>
    <dgm:pt modelId="{66EF0347-D8BF-42D0-AB8C-6A472D2D6B4E}">
      <dgm:prSet/>
      <dgm:spPr/>
      <dgm:t>
        <a:bodyPr/>
        <a:lstStyle/>
        <a:p>
          <a:r>
            <a:rPr lang="en-GB"/>
            <a:t>Applying Fayol’s functions helps managers navigate complexity, improve performance and support organisational goals (Johnson et al., 2023).</a:t>
          </a:r>
          <a:endParaRPr lang="en-US"/>
        </a:p>
      </dgm:t>
    </dgm:pt>
    <dgm:pt modelId="{C4B93121-1700-437F-81A2-7705D92C4557}" type="parTrans" cxnId="{39E3A6BD-7425-4A69-A8E2-F0DFE37FB69E}">
      <dgm:prSet/>
      <dgm:spPr/>
      <dgm:t>
        <a:bodyPr/>
        <a:lstStyle/>
        <a:p>
          <a:endParaRPr lang="en-US"/>
        </a:p>
      </dgm:t>
    </dgm:pt>
    <dgm:pt modelId="{C18E5C7D-8931-44ED-B49D-8F910AD2B237}" type="sibTrans" cxnId="{39E3A6BD-7425-4A69-A8E2-F0DFE37FB69E}">
      <dgm:prSet/>
      <dgm:spPr/>
      <dgm:t>
        <a:bodyPr/>
        <a:lstStyle/>
        <a:p>
          <a:endParaRPr lang="en-US"/>
        </a:p>
      </dgm:t>
    </dgm:pt>
    <dgm:pt modelId="{70ABC6A4-548A-4125-B663-BAB3D1C14B37}" type="pres">
      <dgm:prSet presAssocID="{1F6E14E6-D929-4688-87D0-F9207E64374E}" presName="linear" presStyleCnt="0">
        <dgm:presLayoutVars>
          <dgm:animLvl val="lvl"/>
          <dgm:resizeHandles val="exact"/>
        </dgm:presLayoutVars>
      </dgm:prSet>
      <dgm:spPr/>
    </dgm:pt>
    <dgm:pt modelId="{5BE5250F-7939-40CC-AF5C-8FB9F1079ED8}" type="pres">
      <dgm:prSet presAssocID="{0309D1E2-14C3-4316-9CC3-1C24D3120E37}" presName="parentText" presStyleLbl="node1" presStyleIdx="0" presStyleCnt="3">
        <dgm:presLayoutVars>
          <dgm:chMax val="0"/>
          <dgm:bulletEnabled val="1"/>
        </dgm:presLayoutVars>
      </dgm:prSet>
      <dgm:spPr/>
    </dgm:pt>
    <dgm:pt modelId="{6E9E0F12-0366-4586-B851-A1263BECFE46}" type="pres">
      <dgm:prSet presAssocID="{0309D1E2-14C3-4316-9CC3-1C24D3120E37}" presName="childText" presStyleLbl="revTx" presStyleIdx="0" presStyleCnt="3">
        <dgm:presLayoutVars>
          <dgm:bulletEnabled val="1"/>
        </dgm:presLayoutVars>
      </dgm:prSet>
      <dgm:spPr/>
    </dgm:pt>
    <dgm:pt modelId="{FF2E7CEE-AEA6-49FB-A08F-2B05318AF786}" type="pres">
      <dgm:prSet presAssocID="{A2C7DAD2-2790-4DEF-9EA2-733C81F162F9}" presName="parentText" presStyleLbl="node1" presStyleIdx="1" presStyleCnt="3">
        <dgm:presLayoutVars>
          <dgm:chMax val="0"/>
          <dgm:bulletEnabled val="1"/>
        </dgm:presLayoutVars>
      </dgm:prSet>
      <dgm:spPr/>
    </dgm:pt>
    <dgm:pt modelId="{AB16D802-DD6D-4C1A-99EA-DFFC705CA530}" type="pres">
      <dgm:prSet presAssocID="{A2C7DAD2-2790-4DEF-9EA2-733C81F162F9}" presName="childText" presStyleLbl="revTx" presStyleIdx="1" presStyleCnt="3">
        <dgm:presLayoutVars>
          <dgm:bulletEnabled val="1"/>
        </dgm:presLayoutVars>
      </dgm:prSet>
      <dgm:spPr/>
    </dgm:pt>
    <dgm:pt modelId="{483ACC77-92FA-4EC0-9B65-475047879803}" type="pres">
      <dgm:prSet presAssocID="{7546B890-EDAF-477F-A32F-F7A23CE206C6}" presName="parentText" presStyleLbl="node1" presStyleIdx="2" presStyleCnt="3">
        <dgm:presLayoutVars>
          <dgm:chMax val="0"/>
          <dgm:bulletEnabled val="1"/>
        </dgm:presLayoutVars>
      </dgm:prSet>
      <dgm:spPr/>
    </dgm:pt>
    <dgm:pt modelId="{11C4431E-7127-467F-A64D-80A5A6B5E302}" type="pres">
      <dgm:prSet presAssocID="{7546B890-EDAF-477F-A32F-F7A23CE206C6}" presName="childText" presStyleLbl="revTx" presStyleIdx="2" presStyleCnt="3">
        <dgm:presLayoutVars>
          <dgm:bulletEnabled val="1"/>
        </dgm:presLayoutVars>
      </dgm:prSet>
      <dgm:spPr/>
    </dgm:pt>
  </dgm:ptLst>
  <dgm:cxnLst>
    <dgm:cxn modelId="{A9B5BB09-0647-43E3-8DF2-F5121B5FF8FB}" type="presOf" srcId="{8E821A76-4200-4D16-98D8-AD4E25BC5C30}" destId="{AB16D802-DD6D-4C1A-99EA-DFFC705CA530}" srcOrd="0" destOrd="1" presId="urn:microsoft.com/office/officeart/2005/8/layout/vList2"/>
    <dgm:cxn modelId="{11282F1B-ADAA-46F6-841D-4C180F7D23F0}" type="presOf" srcId="{A2C7DAD2-2790-4DEF-9EA2-733C81F162F9}" destId="{FF2E7CEE-AEA6-49FB-A08F-2B05318AF786}" srcOrd="0" destOrd="0" presId="urn:microsoft.com/office/officeart/2005/8/layout/vList2"/>
    <dgm:cxn modelId="{0514DC28-BFA6-4901-AFBE-1983E5EE9EE5}" srcId="{0309D1E2-14C3-4316-9CC3-1C24D3120E37}" destId="{172DFF3F-1C84-4FF8-86FB-31356CB4CA22}" srcOrd="1" destOrd="0" parTransId="{F7B0D6E0-1D23-4803-B4F9-CC76345D93BE}" sibTransId="{B2F12B06-9CA6-4D18-A811-B27C23E1B9D9}"/>
    <dgm:cxn modelId="{2D775142-BEB3-48DC-B8D0-D6999436F0A8}" type="presOf" srcId="{1F6E14E6-D929-4688-87D0-F9207E64374E}" destId="{70ABC6A4-548A-4125-B663-BAB3D1C14B37}" srcOrd="0" destOrd="0" presId="urn:microsoft.com/office/officeart/2005/8/layout/vList2"/>
    <dgm:cxn modelId="{3B0BC274-2CD1-49F1-9545-9EAC7B305068}" type="presOf" srcId="{7546B890-EDAF-477F-A32F-F7A23CE206C6}" destId="{483ACC77-92FA-4EC0-9B65-475047879803}" srcOrd="0" destOrd="0" presId="urn:microsoft.com/office/officeart/2005/8/layout/vList2"/>
    <dgm:cxn modelId="{2EF53076-56A0-4555-8D8B-3364A9D27A23}" type="presOf" srcId="{56003A89-CE2C-4E06-944F-87E443D70FE3}" destId="{11C4431E-7127-467F-A64D-80A5A6B5E302}" srcOrd="0" destOrd="0" presId="urn:microsoft.com/office/officeart/2005/8/layout/vList2"/>
    <dgm:cxn modelId="{6F1C968D-BA3D-4A1C-A98A-16A064D7A25A}" type="presOf" srcId="{FB72B73D-2957-4CAA-9859-AA8F4168F5A3}" destId="{6E9E0F12-0366-4586-B851-A1263BECFE46}" srcOrd="0" destOrd="0" presId="urn:microsoft.com/office/officeart/2005/8/layout/vList2"/>
    <dgm:cxn modelId="{181578A6-38C4-416B-9CB9-1150B8A1FE47}" type="presOf" srcId="{66EF0347-D8BF-42D0-AB8C-6A472D2D6B4E}" destId="{11C4431E-7127-467F-A64D-80A5A6B5E302}" srcOrd="0" destOrd="1" presId="urn:microsoft.com/office/officeart/2005/8/layout/vList2"/>
    <dgm:cxn modelId="{BE62D7A7-3C9B-409B-ABF7-8D7C5BFDD26F}" srcId="{7546B890-EDAF-477F-A32F-F7A23CE206C6}" destId="{56003A89-CE2C-4E06-944F-87E443D70FE3}" srcOrd="0" destOrd="0" parTransId="{B809721D-928D-4FAF-9C3C-F3FCE037664D}" sibTransId="{48CA534E-BDB0-475F-88C7-92BD108A8C01}"/>
    <dgm:cxn modelId="{A903B2B5-5D4E-4079-BD10-C50825A91B98}" srcId="{1F6E14E6-D929-4688-87D0-F9207E64374E}" destId="{7546B890-EDAF-477F-A32F-F7A23CE206C6}" srcOrd="2" destOrd="0" parTransId="{095F1C25-83C9-497F-BBE9-43A6D02CB0F5}" sibTransId="{D600E7B5-7DB8-4298-B839-AB595BD73115}"/>
    <dgm:cxn modelId="{39E3A6BD-7425-4A69-A8E2-F0DFE37FB69E}" srcId="{7546B890-EDAF-477F-A32F-F7A23CE206C6}" destId="{66EF0347-D8BF-42D0-AB8C-6A472D2D6B4E}" srcOrd="1" destOrd="0" parTransId="{C4B93121-1700-437F-81A2-7705D92C4557}" sibTransId="{C18E5C7D-8931-44ED-B49D-8F910AD2B237}"/>
    <dgm:cxn modelId="{61047AC7-5C75-40BF-B4B0-702A690F19FE}" type="presOf" srcId="{172DFF3F-1C84-4FF8-86FB-31356CB4CA22}" destId="{6E9E0F12-0366-4586-B851-A1263BECFE46}" srcOrd="0" destOrd="1" presId="urn:microsoft.com/office/officeart/2005/8/layout/vList2"/>
    <dgm:cxn modelId="{A1CC83C7-519B-4192-A8BE-F8FD4C934B46}" srcId="{1F6E14E6-D929-4688-87D0-F9207E64374E}" destId="{0309D1E2-14C3-4316-9CC3-1C24D3120E37}" srcOrd="0" destOrd="0" parTransId="{AB9C803B-5F02-4D7E-9D09-446F5380D2E5}" sibTransId="{224769E8-3A6A-4A11-A40F-30B918A45591}"/>
    <dgm:cxn modelId="{86FF5BCD-1DC1-47BF-A7FB-7589988C85A0}" srcId="{1F6E14E6-D929-4688-87D0-F9207E64374E}" destId="{A2C7DAD2-2790-4DEF-9EA2-733C81F162F9}" srcOrd="1" destOrd="0" parTransId="{650DBDA0-6674-4A7E-9F9C-5CE29D191F1E}" sibTransId="{8C9B1A11-AC4F-4A76-91C7-1D2D92AE80F1}"/>
    <dgm:cxn modelId="{4FC13EE4-1865-4835-8C09-ED70879FBAE7}" srcId="{A2C7DAD2-2790-4DEF-9EA2-733C81F162F9}" destId="{A525C47E-E684-45B5-A793-8ED4D0574365}" srcOrd="0" destOrd="0" parTransId="{792F28CE-FBD7-4E31-9BEF-99F70BE085D8}" sibTransId="{1C217372-DEE6-4834-AD25-1541D089B75A}"/>
    <dgm:cxn modelId="{289B5DF4-5A86-4F86-8874-BE850FDFFDE4}" type="presOf" srcId="{A525C47E-E684-45B5-A793-8ED4D0574365}" destId="{AB16D802-DD6D-4C1A-99EA-DFFC705CA530}" srcOrd="0" destOrd="0" presId="urn:microsoft.com/office/officeart/2005/8/layout/vList2"/>
    <dgm:cxn modelId="{2014E2F8-53BA-4E33-9ACD-9E6F6C7641E3}" type="presOf" srcId="{0309D1E2-14C3-4316-9CC3-1C24D3120E37}" destId="{5BE5250F-7939-40CC-AF5C-8FB9F1079ED8}" srcOrd="0" destOrd="0" presId="urn:microsoft.com/office/officeart/2005/8/layout/vList2"/>
    <dgm:cxn modelId="{489344FD-8377-4542-A714-56F49EEC9420}" srcId="{0309D1E2-14C3-4316-9CC3-1C24D3120E37}" destId="{FB72B73D-2957-4CAA-9859-AA8F4168F5A3}" srcOrd="0" destOrd="0" parTransId="{C6A9CAB7-B87A-4E3E-BAB9-FAC65F379F27}" sibTransId="{F9579544-F6A5-4BE4-BA4B-A760679D0420}"/>
    <dgm:cxn modelId="{EF4884FD-8289-4B43-B3CB-77C379174616}" srcId="{A2C7DAD2-2790-4DEF-9EA2-733C81F162F9}" destId="{8E821A76-4200-4D16-98D8-AD4E25BC5C30}" srcOrd="1" destOrd="0" parTransId="{8DA45B4B-AB02-4E3B-AD9E-BA27D1B7DBEC}" sibTransId="{7BF4FCF5-4490-4177-B1FB-5C8330CA34E7}"/>
    <dgm:cxn modelId="{12B2DF53-0C63-42E6-9866-15CA04710F1B}" type="presParOf" srcId="{70ABC6A4-548A-4125-B663-BAB3D1C14B37}" destId="{5BE5250F-7939-40CC-AF5C-8FB9F1079ED8}" srcOrd="0" destOrd="0" presId="urn:microsoft.com/office/officeart/2005/8/layout/vList2"/>
    <dgm:cxn modelId="{08492287-AA95-4AE6-AF0A-93A87D803474}" type="presParOf" srcId="{70ABC6A4-548A-4125-B663-BAB3D1C14B37}" destId="{6E9E0F12-0366-4586-B851-A1263BECFE46}" srcOrd="1" destOrd="0" presId="urn:microsoft.com/office/officeart/2005/8/layout/vList2"/>
    <dgm:cxn modelId="{4AF7D27A-51A1-4DE4-9B76-2EC49B087BBC}" type="presParOf" srcId="{70ABC6A4-548A-4125-B663-BAB3D1C14B37}" destId="{FF2E7CEE-AEA6-49FB-A08F-2B05318AF786}" srcOrd="2" destOrd="0" presId="urn:microsoft.com/office/officeart/2005/8/layout/vList2"/>
    <dgm:cxn modelId="{3A4A1C28-00B9-496B-92E2-59FAE9DC29F9}" type="presParOf" srcId="{70ABC6A4-548A-4125-B663-BAB3D1C14B37}" destId="{AB16D802-DD6D-4C1A-99EA-DFFC705CA530}" srcOrd="3" destOrd="0" presId="urn:microsoft.com/office/officeart/2005/8/layout/vList2"/>
    <dgm:cxn modelId="{B1698D89-F995-42EB-90C1-7980A8943F0E}" type="presParOf" srcId="{70ABC6A4-548A-4125-B663-BAB3D1C14B37}" destId="{483ACC77-92FA-4EC0-9B65-475047879803}" srcOrd="4" destOrd="0" presId="urn:microsoft.com/office/officeart/2005/8/layout/vList2"/>
    <dgm:cxn modelId="{CE6D1B9A-5884-4605-BB51-FDE18B414135}" type="presParOf" srcId="{70ABC6A4-548A-4125-B663-BAB3D1C14B37}" destId="{11C4431E-7127-467F-A64D-80A5A6B5E302}" srcOrd="5"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0118FD2-4400-4B80-BC85-C5EC19F8D357}"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326BE32E-A1B0-47EE-B544-7E51B9911ED1}">
      <dgm:prSet/>
      <dgm:spPr/>
      <dgm:t>
        <a:bodyPr/>
        <a:lstStyle/>
        <a:p>
          <a:r>
            <a:rPr lang="en-GB"/>
            <a:t>Fayol, H. (1916) General and Industrial Management. London: Pitman Publishing. Available at: </a:t>
          </a:r>
          <a:r>
            <a:rPr lang="en-GB">
              <a:hlinkClick xmlns:r="http://schemas.openxmlformats.org/officeDocument/2006/relationships" r:id="rId1"/>
            </a:rPr>
            <a:t>https://archive.org/details/generalindustrialmanagement</a:t>
          </a:r>
          <a:r>
            <a:rPr lang="en-GB"/>
            <a:t>.  (Accessed: 15 November 2025).</a:t>
          </a:r>
          <a:endParaRPr lang="en-US"/>
        </a:p>
      </dgm:t>
    </dgm:pt>
    <dgm:pt modelId="{1D918620-B00E-46AD-8B0E-FA1CD64973A8}" type="parTrans" cxnId="{48EE3CB3-DB77-41AF-84B5-5A896AF3DA05}">
      <dgm:prSet/>
      <dgm:spPr/>
      <dgm:t>
        <a:bodyPr/>
        <a:lstStyle/>
        <a:p>
          <a:endParaRPr lang="en-US"/>
        </a:p>
      </dgm:t>
    </dgm:pt>
    <dgm:pt modelId="{1B44FAAF-8413-4457-9B14-1D6558B87D07}" type="sibTrans" cxnId="{48EE3CB3-DB77-41AF-84B5-5A896AF3DA05}">
      <dgm:prSet/>
      <dgm:spPr/>
      <dgm:t>
        <a:bodyPr/>
        <a:lstStyle/>
        <a:p>
          <a:endParaRPr lang="en-US"/>
        </a:p>
      </dgm:t>
    </dgm:pt>
    <dgm:pt modelId="{DB7C8E2F-133F-43BB-BB5F-1EABE9BCBAA9}">
      <dgm:prSet/>
      <dgm:spPr/>
      <dgm:t>
        <a:bodyPr/>
        <a:lstStyle/>
        <a:p>
          <a:r>
            <a:rPr lang="en-GB"/>
            <a:t>Robbins, S.P. and Coulter, M. (2021) Management. 15th edn. Harlow: Pearson. Available at: </a:t>
          </a:r>
          <a:r>
            <a:rPr lang="en-GB">
              <a:hlinkClick xmlns:r="http://schemas.openxmlformats.org/officeDocument/2006/relationships" r:id="rId2"/>
            </a:rPr>
            <a:t>https://www.pearson.com/en-gb/subjects/management/management.html</a:t>
          </a:r>
          <a:r>
            <a:rPr lang="en-GB"/>
            <a:t>  (Accessed: 15 November 2025).</a:t>
          </a:r>
          <a:endParaRPr lang="en-US"/>
        </a:p>
      </dgm:t>
    </dgm:pt>
    <dgm:pt modelId="{59B9AF0C-9272-4504-97BE-122FE753733E}" type="parTrans" cxnId="{1E144957-A400-4419-A3D7-F6F9CA1A633A}">
      <dgm:prSet/>
      <dgm:spPr/>
      <dgm:t>
        <a:bodyPr/>
        <a:lstStyle/>
        <a:p>
          <a:endParaRPr lang="en-US"/>
        </a:p>
      </dgm:t>
    </dgm:pt>
    <dgm:pt modelId="{40FC7726-98B4-40CB-AA3D-378E8F3EAC18}" type="sibTrans" cxnId="{1E144957-A400-4419-A3D7-F6F9CA1A633A}">
      <dgm:prSet/>
      <dgm:spPr/>
      <dgm:t>
        <a:bodyPr/>
        <a:lstStyle/>
        <a:p>
          <a:endParaRPr lang="en-US"/>
        </a:p>
      </dgm:t>
    </dgm:pt>
    <dgm:pt modelId="{0E0FBA16-41DD-4FE4-920D-3C7D62886713}">
      <dgm:prSet/>
      <dgm:spPr/>
      <dgm:t>
        <a:bodyPr/>
        <a:lstStyle/>
        <a:p>
          <a:r>
            <a:rPr lang="en-GB"/>
            <a:t>Griffin, R.W. (2022) Management: Principles and Practices. 14th edn. Boston: Cengage Learning. Available at: </a:t>
          </a:r>
          <a:r>
            <a:rPr lang="en-GB">
              <a:hlinkClick xmlns:r="http://schemas.openxmlformats.org/officeDocument/2006/relationships" r:id="rId3"/>
            </a:rPr>
            <a:t>https://www.cengage.com</a:t>
          </a:r>
          <a:r>
            <a:rPr lang="en-GB"/>
            <a:t>  (Accessed: 15 November 2025).</a:t>
          </a:r>
          <a:endParaRPr lang="en-US"/>
        </a:p>
      </dgm:t>
    </dgm:pt>
    <dgm:pt modelId="{661FCBA5-30F1-410C-B217-FC2337A1BAF3}" type="parTrans" cxnId="{FE576D5E-02F4-4345-B56D-42F13DD179FB}">
      <dgm:prSet/>
      <dgm:spPr/>
      <dgm:t>
        <a:bodyPr/>
        <a:lstStyle/>
        <a:p>
          <a:endParaRPr lang="en-US"/>
        </a:p>
      </dgm:t>
    </dgm:pt>
    <dgm:pt modelId="{9EEFF317-281E-45FE-89A7-FD3EEB4E1F11}" type="sibTrans" cxnId="{FE576D5E-02F4-4345-B56D-42F13DD179FB}">
      <dgm:prSet/>
      <dgm:spPr/>
      <dgm:t>
        <a:bodyPr/>
        <a:lstStyle/>
        <a:p>
          <a:endParaRPr lang="en-US"/>
        </a:p>
      </dgm:t>
    </dgm:pt>
    <dgm:pt modelId="{A0EAC5FA-D3A4-41A1-A6D0-ADA87A2533FF}">
      <dgm:prSet/>
      <dgm:spPr/>
      <dgm:t>
        <a:bodyPr/>
        <a:lstStyle/>
        <a:p>
          <a:r>
            <a:rPr lang="en-GB"/>
            <a:t>Wren, D.A. and Bedeian, A.G. (2020) The Evolution of Management Thought. 7th edn. Hoboken: Wiley. DOI: </a:t>
          </a:r>
          <a:r>
            <a:rPr lang="en-GB">
              <a:hlinkClick xmlns:r="http://schemas.openxmlformats.org/officeDocument/2006/relationships" r:id="rId4"/>
            </a:rPr>
            <a:t>https://doi.org/10.1002/9781119575130</a:t>
          </a:r>
          <a:r>
            <a:rPr lang="en-GB"/>
            <a:t>  (Accessed: 15 November 2025).</a:t>
          </a:r>
          <a:endParaRPr lang="en-US"/>
        </a:p>
      </dgm:t>
    </dgm:pt>
    <dgm:pt modelId="{9F70A0EF-93DD-447A-ACE3-5CFDD72999BF}" type="parTrans" cxnId="{903302EE-DF89-42A3-8541-E4580BC1F0B0}">
      <dgm:prSet/>
      <dgm:spPr/>
      <dgm:t>
        <a:bodyPr/>
        <a:lstStyle/>
        <a:p>
          <a:endParaRPr lang="en-US"/>
        </a:p>
      </dgm:t>
    </dgm:pt>
    <dgm:pt modelId="{2366A21C-A802-4DA7-997E-5990E528C0DB}" type="sibTrans" cxnId="{903302EE-DF89-42A3-8541-E4580BC1F0B0}">
      <dgm:prSet/>
      <dgm:spPr/>
      <dgm:t>
        <a:bodyPr/>
        <a:lstStyle/>
        <a:p>
          <a:endParaRPr lang="en-US"/>
        </a:p>
      </dgm:t>
    </dgm:pt>
    <dgm:pt modelId="{419F05B8-1643-4D04-9170-A313AD011521}">
      <dgm:prSet/>
      <dgm:spPr/>
      <dgm:t>
        <a:bodyPr/>
        <a:lstStyle/>
        <a:p>
          <a:r>
            <a:rPr lang="en-GB"/>
            <a:t>Northouse, P.G. (2021) Leadership: Theory and Practice. 9th edn. Thousand Oaks: SAGE Publications. Available at: </a:t>
          </a:r>
          <a:r>
            <a:rPr lang="en-GB">
              <a:hlinkClick xmlns:r="http://schemas.openxmlformats.org/officeDocument/2006/relationships" r:id="rId5"/>
            </a:rPr>
            <a:t>https://us.sagepub.com/en-us/nam/leadership/book268254</a:t>
          </a:r>
          <a:r>
            <a:rPr lang="en-GB"/>
            <a:t>  (Accessed: 15 November 2025).</a:t>
          </a:r>
          <a:endParaRPr lang="en-US"/>
        </a:p>
      </dgm:t>
    </dgm:pt>
    <dgm:pt modelId="{7C4DBD4B-1150-4A0B-982B-DE0E1540EDAA}" type="parTrans" cxnId="{4755AF24-4496-4275-BC52-9F60D51F441B}">
      <dgm:prSet/>
      <dgm:spPr/>
      <dgm:t>
        <a:bodyPr/>
        <a:lstStyle/>
        <a:p>
          <a:endParaRPr lang="en-US"/>
        </a:p>
      </dgm:t>
    </dgm:pt>
    <dgm:pt modelId="{CA22C49D-40CC-48CC-83C4-8032C9B6FED0}" type="sibTrans" cxnId="{4755AF24-4496-4275-BC52-9F60D51F441B}">
      <dgm:prSet/>
      <dgm:spPr/>
      <dgm:t>
        <a:bodyPr/>
        <a:lstStyle/>
        <a:p>
          <a:endParaRPr lang="en-US"/>
        </a:p>
      </dgm:t>
    </dgm:pt>
    <dgm:pt modelId="{095A47BF-7278-4F23-9A3B-DAB9069BAAA5}">
      <dgm:prSet/>
      <dgm:spPr/>
      <dgm:t>
        <a:bodyPr/>
        <a:lstStyle/>
        <a:p>
          <a:r>
            <a:rPr lang="en-GB"/>
            <a:t>Kotter, J.P. (2012) Leading Change. Boston: Harvard Business Review Press. Available at: </a:t>
          </a:r>
          <a:r>
            <a:rPr lang="en-GB">
              <a:hlinkClick xmlns:r="http://schemas.openxmlformats.org/officeDocument/2006/relationships" r:id="rId6"/>
            </a:rPr>
            <a:t>https://hbr.org/books</a:t>
          </a:r>
          <a:r>
            <a:rPr lang="en-GB"/>
            <a:t>  (Accessed: 15 November 2025).</a:t>
          </a:r>
          <a:endParaRPr lang="en-US"/>
        </a:p>
      </dgm:t>
    </dgm:pt>
    <dgm:pt modelId="{85BC6A93-02B6-473F-BCD5-B115EE6D101B}" type="parTrans" cxnId="{FC6FCBF5-8246-4CF2-985B-EDE4D18571FB}">
      <dgm:prSet/>
      <dgm:spPr/>
      <dgm:t>
        <a:bodyPr/>
        <a:lstStyle/>
        <a:p>
          <a:endParaRPr lang="en-US"/>
        </a:p>
      </dgm:t>
    </dgm:pt>
    <dgm:pt modelId="{1456F096-2443-4657-B439-F852AFE49874}" type="sibTrans" cxnId="{FC6FCBF5-8246-4CF2-985B-EDE4D18571FB}">
      <dgm:prSet/>
      <dgm:spPr/>
      <dgm:t>
        <a:bodyPr/>
        <a:lstStyle/>
        <a:p>
          <a:endParaRPr lang="en-US"/>
        </a:p>
      </dgm:t>
    </dgm:pt>
    <dgm:pt modelId="{D72DC1B1-3748-4187-A632-77015D9062D1}">
      <dgm:prSet/>
      <dgm:spPr/>
      <dgm:t>
        <a:bodyPr/>
        <a:lstStyle/>
        <a:p>
          <a:r>
            <a:rPr lang="en-GB"/>
            <a:t>Hill, C.W., Schilling, M.A. and Jones, G.R. (2020) Strategic Management: Theory. 14th edn. Boston: Cengage. Available at: </a:t>
          </a:r>
          <a:r>
            <a:rPr lang="en-GB">
              <a:hlinkClick xmlns:r="http://schemas.openxmlformats.org/officeDocument/2006/relationships" r:id="rId7"/>
            </a:rPr>
            <a:t>https://www.cengage.com/c/strategic-management-theory-mindtap-course-list/</a:t>
          </a:r>
          <a:r>
            <a:rPr lang="en-GB"/>
            <a:t>  (Accessed: 15 November 2025).</a:t>
          </a:r>
          <a:endParaRPr lang="en-US"/>
        </a:p>
      </dgm:t>
    </dgm:pt>
    <dgm:pt modelId="{AF97901B-29AD-4EDB-B12B-BB08218CB6FB}" type="parTrans" cxnId="{D9209147-8AAA-49B6-9DA1-8A2EE116E3AD}">
      <dgm:prSet/>
      <dgm:spPr/>
      <dgm:t>
        <a:bodyPr/>
        <a:lstStyle/>
        <a:p>
          <a:endParaRPr lang="en-US"/>
        </a:p>
      </dgm:t>
    </dgm:pt>
    <dgm:pt modelId="{EBDBD830-457A-4579-A33D-270D5DE5AF10}" type="sibTrans" cxnId="{D9209147-8AAA-49B6-9DA1-8A2EE116E3AD}">
      <dgm:prSet/>
      <dgm:spPr/>
      <dgm:t>
        <a:bodyPr/>
        <a:lstStyle/>
        <a:p>
          <a:endParaRPr lang="en-US"/>
        </a:p>
      </dgm:t>
    </dgm:pt>
    <dgm:pt modelId="{EEE33D8F-70D9-4CE1-9C30-CDFC1C1DDB2B}">
      <dgm:prSet/>
      <dgm:spPr/>
      <dgm:t>
        <a:bodyPr/>
        <a:lstStyle/>
        <a:p>
          <a:r>
            <a:rPr lang="en-GB"/>
            <a:t>Goleman, D. (2017) Emotional Intelligence: Why It Can Matter More Than IQ. London: Bloomsbury. Available at: </a:t>
          </a:r>
          <a:r>
            <a:rPr lang="en-GB">
              <a:hlinkClick xmlns:r="http://schemas.openxmlformats.org/officeDocument/2006/relationships" r:id="rId8"/>
            </a:rPr>
            <a:t>https://www.bloomsbury.com/uk/emotional-intelligence-9781526632560/</a:t>
          </a:r>
          <a:r>
            <a:rPr lang="en-GB"/>
            <a:t>  (Accessed: 15 November 2025).</a:t>
          </a:r>
          <a:endParaRPr lang="en-US"/>
        </a:p>
      </dgm:t>
    </dgm:pt>
    <dgm:pt modelId="{6726928E-5DD2-4152-83A0-FD9555DFADA7}" type="parTrans" cxnId="{270F62E9-22B2-46EA-B2D7-FB065C1E1AC0}">
      <dgm:prSet/>
      <dgm:spPr/>
      <dgm:t>
        <a:bodyPr/>
        <a:lstStyle/>
        <a:p>
          <a:endParaRPr lang="en-US"/>
        </a:p>
      </dgm:t>
    </dgm:pt>
    <dgm:pt modelId="{A1E85EF2-3281-4133-9ABE-85FCCE02DC98}" type="sibTrans" cxnId="{270F62E9-22B2-46EA-B2D7-FB065C1E1AC0}">
      <dgm:prSet/>
      <dgm:spPr/>
      <dgm:t>
        <a:bodyPr/>
        <a:lstStyle/>
        <a:p>
          <a:endParaRPr lang="en-US"/>
        </a:p>
      </dgm:t>
    </dgm:pt>
    <dgm:pt modelId="{730FD320-3A71-421E-B0B5-80D557E18758}">
      <dgm:prSet/>
      <dgm:spPr/>
      <dgm:t>
        <a:bodyPr/>
        <a:lstStyle/>
        <a:p>
          <a:r>
            <a:rPr lang="en-GB"/>
            <a:t>Laudon, K.C. and Laudon, J.P. (2022) Management Information Systems: Managing the Digital Firm. 17th edn. Harlow: Pearson. Available at: </a:t>
          </a:r>
          <a:r>
            <a:rPr lang="en-GB">
              <a:hlinkClick xmlns:r="http://schemas.openxmlformats.org/officeDocument/2006/relationships" r:id="rId9"/>
            </a:rPr>
            <a:t>https://www.pearson.com/store/p/management-information-systems/P100002747533</a:t>
          </a:r>
          <a:r>
            <a:rPr lang="en-GB"/>
            <a:t>  (Accessed: 15 November 2025).</a:t>
          </a:r>
          <a:endParaRPr lang="en-US"/>
        </a:p>
      </dgm:t>
    </dgm:pt>
    <dgm:pt modelId="{96E2A05C-B9F1-4CBB-84FC-131FF64B4F79}" type="parTrans" cxnId="{70E57058-F704-468D-BDD5-AE96A53BD89E}">
      <dgm:prSet/>
      <dgm:spPr/>
      <dgm:t>
        <a:bodyPr/>
        <a:lstStyle/>
        <a:p>
          <a:endParaRPr lang="en-US"/>
        </a:p>
      </dgm:t>
    </dgm:pt>
    <dgm:pt modelId="{72084D75-3984-4B3D-88F6-7D4170A4C3D6}" type="sibTrans" cxnId="{70E57058-F704-468D-BDD5-AE96A53BD89E}">
      <dgm:prSet/>
      <dgm:spPr/>
      <dgm:t>
        <a:bodyPr/>
        <a:lstStyle/>
        <a:p>
          <a:endParaRPr lang="en-US"/>
        </a:p>
      </dgm:t>
    </dgm:pt>
    <dgm:pt modelId="{1152B545-D9AA-44CA-899F-453ECF8947EB}">
      <dgm:prSet/>
      <dgm:spPr/>
      <dgm:t>
        <a:bodyPr/>
        <a:lstStyle/>
        <a:p>
          <a:r>
            <a:rPr lang="en-GB"/>
            <a:t>Johnson, G., Whittington, R. and Scholes, K. (2023) ‘The role of management functions in modern retail organisations’, Journal of Retail Management, 45(2), pp. 112–129. DOI: </a:t>
          </a:r>
          <a:r>
            <a:rPr lang="en-GB">
              <a:hlinkClick xmlns:r="http://schemas.openxmlformats.org/officeDocument/2006/relationships" r:id="rId10"/>
            </a:rPr>
            <a:t>https://doi.org/10.1016/j.jretman.2023.04.005</a:t>
          </a:r>
          <a:r>
            <a:rPr lang="en-GB"/>
            <a:t>  (Accessed: 15 November 2025).</a:t>
          </a:r>
          <a:endParaRPr lang="en-US"/>
        </a:p>
      </dgm:t>
    </dgm:pt>
    <dgm:pt modelId="{A99B31A9-9CFE-459A-896B-3A9F84B24BE7}" type="parTrans" cxnId="{00C29250-AEE2-453D-8D46-8D398D326275}">
      <dgm:prSet/>
      <dgm:spPr/>
      <dgm:t>
        <a:bodyPr/>
        <a:lstStyle/>
        <a:p>
          <a:endParaRPr lang="en-US"/>
        </a:p>
      </dgm:t>
    </dgm:pt>
    <dgm:pt modelId="{5500B536-AEB5-49AD-B372-4D157756AA05}" type="sibTrans" cxnId="{00C29250-AEE2-453D-8D46-8D398D326275}">
      <dgm:prSet/>
      <dgm:spPr/>
      <dgm:t>
        <a:bodyPr/>
        <a:lstStyle/>
        <a:p>
          <a:endParaRPr lang="en-US"/>
        </a:p>
      </dgm:t>
    </dgm:pt>
    <dgm:pt modelId="{E4EEC915-BD62-467D-9B6B-53735D52F894}">
      <dgm:prSet/>
      <dgm:spPr/>
      <dgm:t>
        <a:bodyPr/>
        <a:lstStyle/>
        <a:p>
          <a:r>
            <a:rPr lang="en-GB"/>
            <a:t>Wood, S., Harcourt, M. and Harte, G. (2023) ‘People management practices in UK supermarkets: A Tesco case analysis’, International Journal of Retail &amp; Distribution Management, 51(4), pp. 520–538. DOI: </a:t>
          </a:r>
          <a:r>
            <a:rPr lang="en-GB">
              <a:hlinkClick xmlns:r="http://schemas.openxmlformats.org/officeDocument/2006/relationships" r:id="rId11"/>
            </a:rPr>
            <a:t>https://doi.org/10.1108/IJRDM-05-2022-0158</a:t>
          </a:r>
          <a:r>
            <a:rPr lang="en-GB"/>
            <a:t>  (Accessed: 15 November 2025).</a:t>
          </a:r>
          <a:endParaRPr lang="en-US"/>
        </a:p>
      </dgm:t>
    </dgm:pt>
    <dgm:pt modelId="{B49F5AFA-8EC3-4765-9EEB-DF7E9D85519C}" type="parTrans" cxnId="{E9E740B2-27AB-461E-84C8-15442D138A3B}">
      <dgm:prSet/>
      <dgm:spPr/>
      <dgm:t>
        <a:bodyPr/>
        <a:lstStyle/>
        <a:p>
          <a:endParaRPr lang="en-US"/>
        </a:p>
      </dgm:t>
    </dgm:pt>
    <dgm:pt modelId="{5D6CD312-1B71-4A5A-85F0-F3DA6AF95C32}" type="sibTrans" cxnId="{E9E740B2-27AB-461E-84C8-15442D138A3B}">
      <dgm:prSet/>
      <dgm:spPr/>
      <dgm:t>
        <a:bodyPr/>
        <a:lstStyle/>
        <a:p>
          <a:endParaRPr lang="en-US"/>
        </a:p>
      </dgm:t>
    </dgm:pt>
    <dgm:pt modelId="{A8466AC0-F0B7-43AA-A4A9-46E201DE98C7}">
      <dgm:prSet/>
      <dgm:spPr/>
      <dgm:t>
        <a:bodyPr/>
        <a:lstStyle/>
        <a:p>
          <a:r>
            <a:rPr lang="en-GB"/>
            <a:t>Tesco PLC (2024) Annual Report and Financial Statements 2024. Available at: </a:t>
          </a:r>
          <a:r>
            <a:rPr lang="en-GB">
              <a:hlinkClick xmlns:r="http://schemas.openxmlformats.org/officeDocument/2006/relationships" r:id="rId12"/>
            </a:rPr>
            <a:t>https://www.tescoplc.com/investors/annual-report-2024/</a:t>
          </a:r>
          <a:r>
            <a:rPr lang="en-GB"/>
            <a:t>  (Accessed: 15 November 2025).</a:t>
          </a:r>
          <a:endParaRPr lang="en-US"/>
        </a:p>
      </dgm:t>
    </dgm:pt>
    <dgm:pt modelId="{9DD154A9-97EC-4560-A36B-1BB9F3B7D668}" type="parTrans" cxnId="{8BBCFF2E-92AE-4DEC-978D-BF3AA02095D0}">
      <dgm:prSet/>
      <dgm:spPr/>
      <dgm:t>
        <a:bodyPr/>
        <a:lstStyle/>
        <a:p>
          <a:endParaRPr lang="en-US"/>
        </a:p>
      </dgm:t>
    </dgm:pt>
    <dgm:pt modelId="{C2B64DEE-C75A-484A-94A3-0C1A07D2EAA8}" type="sibTrans" cxnId="{8BBCFF2E-92AE-4DEC-978D-BF3AA02095D0}">
      <dgm:prSet/>
      <dgm:spPr/>
      <dgm:t>
        <a:bodyPr/>
        <a:lstStyle/>
        <a:p>
          <a:endParaRPr lang="en-US"/>
        </a:p>
      </dgm:t>
    </dgm:pt>
    <dgm:pt modelId="{2B957106-4F5B-4780-94E6-7C84F93EE5F8}">
      <dgm:prSet/>
      <dgm:spPr/>
      <dgm:t>
        <a:bodyPr/>
        <a:lstStyle/>
        <a:p>
          <a:r>
            <a:rPr lang="en-GB"/>
            <a:t>Tesco PLC (2024) Our Business: Company Overview. Available at: </a:t>
          </a:r>
          <a:r>
            <a:rPr lang="en-GB">
              <a:hlinkClick xmlns:r="http://schemas.openxmlformats.org/officeDocument/2006/relationships" r:id="rId13"/>
            </a:rPr>
            <a:t>https://www.tescoplc.com/about/our-business/</a:t>
          </a:r>
          <a:r>
            <a:rPr lang="en-GB"/>
            <a:t>  (Accessed: 15 November 2025).</a:t>
          </a:r>
          <a:endParaRPr lang="en-US"/>
        </a:p>
      </dgm:t>
    </dgm:pt>
    <dgm:pt modelId="{2244FEE7-0D45-4A75-8C72-F964064760D5}" type="parTrans" cxnId="{7C45E64C-2E4B-46B6-BC59-DCE2BD359580}">
      <dgm:prSet/>
      <dgm:spPr/>
      <dgm:t>
        <a:bodyPr/>
        <a:lstStyle/>
        <a:p>
          <a:endParaRPr lang="en-US"/>
        </a:p>
      </dgm:t>
    </dgm:pt>
    <dgm:pt modelId="{20D9E451-8BA6-4ECE-AA98-D048C990C434}" type="sibTrans" cxnId="{7C45E64C-2E4B-46B6-BC59-DCE2BD359580}">
      <dgm:prSet/>
      <dgm:spPr/>
      <dgm:t>
        <a:bodyPr/>
        <a:lstStyle/>
        <a:p>
          <a:endParaRPr lang="en-US"/>
        </a:p>
      </dgm:t>
    </dgm:pt>
    <dgm:pt modelId="{14D8D240-35AC-49E6-ADDF-973816C5E368}">
      <dgm:prSet/>
      <dgm:spPr/>
      <dgm:t>
        <a:bodyPr/>
        <a:lstStyle/>
        <a:p>
          <a:r>
            <a:rPr lang="en-GB"/>
            <a:t>Statista (2024) ‘Tesco retail market share and store numbers in the UK.’ Available at: </a:t>
          </a:r>
          <a:r>
            <a:rPr lang="en-GB">
              <a:hlinkClick xmlns:r="http://schemas.openxmlformats.org/officeDocument/2006/relationships" r:id="rId14"/>
            </a:rPr>
            <a:t>https://www.statista.com/topics/2856/tesco/</a:t>
          </a:r>
          <a:r>
            <a:rPr lang="en-GB"/>
            <a:t>  (Accessed: 15 November 2025).</a:t>
          </a:r>
          <a:endParaRPr lang="en-US"/>
        </a:p>
      </dgm:t>
    </dgm:pt>
    <dgm:pt modelId="{3D19A4FA-6AF9-411F-874F-7E4AA8CDC018}" type="parTrans" cxnId="{40B70BE4-9B59-41A4-ABD8-2C204274C1EF}">
      <dgm:prSet/>
      <dgm:spPr/>
      <dgm:t>
        <a:bodyPr/>
        <a:lstStyle/>
        <a:p>
          <a:endParaRPr lang="en-US"/>
        </a:p>
      </dgm:t>
    </dgm:pt>
    <dgm:pt modelId="{2B4DD7D5-2ED1-4625-A1A3-393890ABE580}" type="sibTrans" cxnId="{40B70BE4-9B59-41A4-ABD8-2C204274C1EF}">
      <dgm:prSet/>
      <dgm:spPr/>
      <dgm:t>
        <a:bodyPr/>
        <a:lstStyle/>
        <a:p>
          <a:endParaRPr lang="en-US"/>
        </a:p>
      </dgm:t>
    </dgm:pt>
    <dgm:pt modelId="{3DBB7AC8-737B-4256-A8AC-8E0DB0B6A73E}">
      <dgm:prSet/>
      <dgm:spPr/>
      <dgm:t>
        <a:bodyPr/>
        <a:lstStyle/>
        <a:p>
          <a:r>
            <a:rPr lang="en-GB"/>
            <a:t>Chartered Management Institute – CMI (2023) ‘Management and leadership practices in UK organisations.’ Available at: </a:t>
          </a:r>
          <a:r>
            <a:rPr lang="en-GB">
              <a:hlinkClick xmlns:r="http://schemas.openxmlformats.org/officeDocument/2006/relationships" r:id="rId15"/>
            </a:rPr>
            <a:t>https://www.managers.org.uk/knowledge-and-insights/</a:t>
          </a:r>
          <a:r>
            <a:rPr lang="en-GB"/>
            <a:t>  (Accessed: 15 November 2025).</a:t>
          </a:r>
          <a:endParaRPr lang="en-US"/>
        </a:p>
      </dgm:t>
    </dgm:pt>
    <dgm:pt modelId="{5F00477D-C26B-456B-8392-24D5DF8B49AC}" type="parTrans" cxnId="{F77C00C6-CC7D-44C2-A348-730620E84AA6}">
      <dgm:prSet/>
      <dgm:spPr/>
      <dgm:t>
        <a:bodyPr/>
        <a:lstStyle/>
        <a:p>
          <a:endParaRPr lang="en-US"/>
        </a:p>
      </dgm:t>
    </dgm:pt>
    <dgm:pt modelId="{2C4A991C-CE8E-4092-BEA0-55E3462A9117}" type="sibTrans" cxnId="{F77C00C6-CC7D-44C2-A348-730620E84AA6}">
      <dgm:prSet/>
      <dgm:spPr/>
      <dgm:t>
        <a:bodyPr/>
        <a:lstStyle/>
        <a:p>
          <a:endParaRPr lang="en-US"/>
        </a:p>
      </dgm:t>
    </dgm:pt>
    <dgm:pt modelId="{CBF3AD06-7EC0-4BB3-A030-0125AA5DA474}" type="pres">
      <dgm:prSet presAssocID="{40118FD2-4400-4B80-BC85-C5EC19F8D357}" presName="vert0" presStyleCnt="0">
        <dgm:presLayoutVars>
          <dgm:dir/>
          <dgm:animOne val="branch"/>
          <dgm:animLvl val="lvl"/>
        </dgm:presLayoutVars>
      </dgm:prSet>
      <dgm:spPr/>
    </dgm:pt>
    <dgm:pt modelId="{9AC1B6A3-326C-4BB7-B77A-FED7281DBB1C}" type="pres">
      <dgm:prSet presAssocID="{326BE32E-A1B0-47EE-B544-7E51B9911ED1}" presName="thickLine" presStyleLbl="alignNode1" presStyleIdx="0" presStyleCnt="15"/>
      <dgm:spPr/>
    </dgm:pt>
    <dgm:pt modelId="{12E298EB-041C-442A-AE47-885C5774511B}" type="pres">
      <dgm:prSet presAssocID="{326BE32E-A1B0-47EE-B544-7E51B9911ED1}" presName="horz1" presStyleCnt="0"/>
      <dgm:spPr/>
    </dgm:pt>
    <dgm:pt modelId="{F12AF69A-9EB5-4D8B-92F5-EC4F176852D3}" type="pres">
      <dgm:prSet presAssocID="{326BE32E-A1B0-47EE-B544-7E51B9911ED1}" presName="tx1" presStyleLbl="revTx" presStyleIdx="0" presStyleCnt="15"/>
      <dgm:spPr/>
    </dgm:pt>
    <dgm:pt modelId="{C81017E8-A100-4CAA-83D6-59B9D0DA24E9}" type="pres">
      <dgm:prSet presAssocID="{326BE32E-A1B0-47EE-B544-7E51B9911ED1}" presName="vert1" presStyleCnt="0"/>
      <dgm:spPr/>
    </dgm:pt>
    <dgm:pt modelId="{B2E4EDE4-DF95-456D-8064-76E89A464B96}" type="pres">
      <dgm:prSet presAssocID="{DB7C8E2F-133F-43BB-BB5F-1EABE9BCBAA9}" presName="thickLine" presStyleLbl="alignNode1" presStyleIdx="1" presStyleCnt="15"/>
      <dgm:spPr/>
    </dgm:pt>
    <dgm:pt modelId="{42574260-BB8F-4573-AF9D-3AEE2FF678D6}" type="pres">
      <dgm:prSet presAssocID="{DB7C8E2F-133F-43BB-BB5F-1EABE9BCBAA9}" presName="horz1" presStyleCnt="0"/>
      <dgm:spPr/>
    </dgm:pt>
    <dgm:pt modelId="{C437916F-943C-43E4-9724-223E304A3F53}" type="pres">
      <dgm:prSet presAssocID="{DB7C8E2F-133F-43BB-BB5F-1EABE9BCBAA9}" presName="tx1" presStyleLbl="revTx" presStyleIdx="1" presStyleCnt="15"/>
      <dgm:spPr/>
    </dgm:pt>
    <dgm:pt modelId="{0C005736-5089-46F8-A159-B09AF759991C}" type="pres">
      <dgm:prSet presAssocID="{DB7C8E2F-133F-43BB-BB5F-1EABE9BCBAA9}" presName="vert1" presStyleCnt="0"/>
      <dgm:spPr/>
    </dgm:pt>
    <dgm:pt modelId="{4C3CF361-4D3B-4448-81BB-738DF9B97858}" type="pres">
      <dgm:prSet presAssocID="{0E0FBA16-41DD-4FE4-920D-3C7D62886713}" presName="thickLine" presStyleLbl="alignNode1" presStyleIdx="2" presStyleCnt="15"/>
      <dgm:spPr/>
    </dgm:pt>
    <dgm:pt modelId="{0A7064F8-FC5C-4435-96BE-FA93219382F8}" type="pres">
      <dgm:prSet presAssocID="{0E0FBA16-41DD-4FE4-920D-3C7D62886713}" presName="horz1" presStyleCnt="0"/>
      <dgm:spPr/>
    </dgm:pt>
    <dgm:pt modelId="{93E70AB8-7083-4164-A060-0E1F731829CC}" type="pres">
      <dgm:prSet presAssocID="{0E0FBA16-41DD-4FE4-920D-3C7D62886713}" presName="tx1" presStyleLbl="revTx" presStyleIdx="2" presStyleCnt="15"/>
      <dgm:spPr/>
    </dgm:pt>
    <dgm:pt modelId="{7EB410B1-807F-45C1-A120-8D8453389A59}" type="pres">
      <dgm:prSet presAssocID="{0E0FBA16-41DD-4FE4-920D-3C7D62886713}" presName="vert1" presStyleCnt="0"/>
      <dgm:spPr/>
    </dgm:pt>
    <dgm:pt modelId="{21DA0036-964D-44A6-97AD-98E3B67A90F3}" type="pres">
      <dgm:prSet presAssocID="{A0EAC5FA-D3A4-41A1-A6D0-ADA87A2533FF}" presName="thickLine" presStyleLbl="alignNode1" presStyleIdx="3" presStyleCnt="15"/>
      <dgm:spPr/>
    </dgm:pt>
    <dgm:pt modelId="{D0BEE45F-0C73-4595-8C36-2821D74CBF8B}" type="pres">
      <dgm:prSet presAssocID="{A0EAC5FA-D3A4-41A1-A6D0-ADA87A2533FF}" presName="horz1" presStyleCnt="0"/>
      <dgm:spPr/>
    </dgm:pt>
    <dgm:pt modelId="{8F7C41C0-67FE-4612-A528-AEED07B27095}" type="pres">
      <dgm:prSet presAssocID="{A0EAC5FA-D3A4-41A1-A6D0-ADA87A2533FF}" presName="tx1" presStyleLbl="revTx" presStyleIdx="3" presStyleCnt="15"/>
      <dgm:spPr/>
    </dgm:pt>
    <dgm:pt modelId="{D25191F5-E1D5-4C85-8CFD-9BCCE385585F}" type="pres">
      <dgm:prSet presAssocID="{A0EAC5FA-D3A4-41A1-A6D0-ADA87A2533FF}" presName="vert1" presStyleCnt="0"/>
      <dgm:spPr/>
    </dgm:pt>
    <dgm:pt modelId="{6714F135-8D6D-41BC-91E9-9EEE5CB47015}" type="pres">
      <dgm:prSet presAssocID="{419F05B8-1643-4D04-9170-A313AD011521}" presName="thickLine" presStyleLbl="alignNode1" presStyleIdx="4" presStyleCnt="15"/>
      <dgm:spPr/>
    </dgm:pt>
    <dgm:pt modelId="{A100A7C8-05DE-48E8-A11D-279A0EE626AB}" type="pres">
      <dgm:prSet presAssocID="{419F05B8-1643-4D04-9170-A313AD011521}" presName="horz1" presStyleCnt="0"/>
      <dgm:spPr/>
    </dgm:pt>
    <dgm:pt modelId="{DE0319C4-EB7F-4AAC-94D1-055E7BEB5537}" type="pres">
      <dgm:prSet presAssocID="{419F05B8-1643-4D04-9170-A313AD011521}" presName="tx1" presStyleLbl="revTx" presStyleIdx="4" presStyleCnt="15"/>
      <dgm:spPr/>
    </dgm:pt>
    <dgm:pt modelId="{3409FB9B-2BD4-4BCE-98FB-9CBCD75B14DC}" type="pres">
      <dgm:prSet presAssocID="{419F05B8-1643-4D04-9170-A313AD011521}" presName="vert1" presStyleCnt="0"/>
      <dgm:spPr/>
    </dgm:pt>
    <dgm:pt modelId="{D94C2F77-55D0-4C64-AF13-B6CBDE1FA583}" type="pres">
      <dgm:prSet presAssocID="{095A47BF-7278-4F23-9A3B-DAB9069BAAA5}" presName="thickLine" presStyleLbl="alignNode1" presStyleIdx="5" presStyleCnt="15"/>
      <dgm:spPr/>
    </dgm:pt>
    <dgm:pt modelId="{8A4E93DC-75F4-4D8E-96D7-DD8FDEB08EA2}" type="pres">
      <dgm:prSet presAssocID="{095A47BF-7278-4F23-9A3B-DAB9069BAAA5}" presName="horz1" presStyleCnt="0"/>
      <dgm:spPr/>
    </dgm:pt>
    <dgm:pt modelId="{56669684-C2C5-48C9-A83A-BD1AF59DDC92}" type="pres">
      <dgm:prSet presAssocID="{095A47BF-7278-4F23-9A3B-DAB9069BAAA5}" presName="tx1" presStyleLbl="revTx" presStyleIdx="5" presStyleCnt="15"/>
      <dgm:spPr/>
    </dgm:pt>
    <dgm:pt modelId="{C30F9CDA-426E-46C9-A899-DBAC8237B7C1}" type="pres">
      <dgm:prSet presAssocID="{095A47BF-7278-4F23-9A3B-DAB9069BAAA5}" presName="vert1" presStyleCnt="0"/>
      <dgm:spPr/>
    </dgm:pt>
    <dgm:pt modelId="{9970BEF1-4BEA-49C4-85C7-7567F4F2DFD5}" type="pres">
      <dgm:prSet presAssocID="{D72DC1B1-3748-4187-A632-77015D9062D1}" presName="thickLine" presStyleLbl="alignNode1" presStyleIdx="6" presStyleCnt="15"/>
      <dgm:spPr/>
    </dgm:pt>
    <dgm:pt modelId="{54E874C2-989E-4F96-A1C9-8AAB270118FB}" type="pres">
      <dgm:prSet presAssocID="{D72DC1B1-3748-4187-A632-77015D9062D1}" presName="horz1" presStyleCnt="0"/>
      <dgm:spPr/>
    </dgm:pt>
    <dgm:pt modelId="{EEA3039E-FD4A-40C9-BA0A-6D30A3260B7F}" type="pres">
      <dgm:prSet presAssocID="{D72DC1B1-3748-4187-A632-77015D9062D1}" presName="tx1" presStyleLbl="revTx" presStyleIdx="6" presStyleCnt="15"/>
      <dgm:spPr/>
    </dgm:pt>
    <dgm:pt modelId="{632F5C1E-805B-42AD-AE57-56DF19CE2847}" type="pres">
      <dgm:prSet presAssocID="{D72DC1B1-3748-4187-A632-77015D9062D1}" presName="vert1" presStyleCnt="0"/>
      <dgm:spPr/>
    </dgm:pt>
    <dgm:pt modelId="{F5F3254F-1079-4489-9AFD-EF45ADAA36FE}" type="pres">
      <dgm:prSet presAssocID="{EEE33D8F-70D9-4CE1-9C30-CDFC1C1DDB2B}" presName="thickLine" presStyleLbl="alignNode1" presStyleIdx="7" presStyleCnt="15"/>
      <dgm:spPr/>
    </dgm:pt>
    <dgm:pt modelId="{05EB0156-5072-41D2-AF37-A38D4965B60E}" type="pres">
      <dgm:prSet presAssocID="{EEE33D8F-70D9-4CE1-9C30-CDFC1C1DDB2B}" presName="horz1" presStyleCnt="0"/>
      <dgm:spPr/>
    </dgm:pt>
    <dgm:pt modelId="{82D1A7E2-0DA7-4231-A95E-1BAECEEF1155}" type="pres">
      <dgm:prSet presAssocID="{EEE33D8F-70D9-4CE1-9C30-CDFC1C1DDB2B}" presName="tx1" presStyleLbl="revTx" presStyleIdx="7" presStyleCnt="15"/>
      <dgm:spPr/>
    </dgm:pt>
    <dgm:pt modelId="{07BD3FC0-5402-4A15-AB25-C8EF0F81751E}" type="pres">
      <dgm:prSet presAssocID="{EEE33D8F-70D9-4CE1-9C30-CDFC1C1DDB2B}" presName="vert1" presStyleCnt="0"/>
      <dgm:spPr/>
    </dgm:pt>
    <dgm:pt modelId="{EBA52848-49BA-485C-B2CB-B625AC023453}" type="pres">
      <dgm:prSet presAssocID="{730FD320-3A71-421E-B0B5-80D557E18758}" presName="thickLine" presStyleLbl="alignNode1" presStyleIdx="8" presStyleCnt="15"/>
      <dgm:spPr/>
    </dgm:pt>
    <dgm:pt modelId="{CD8C2F6F-9FB2-44E8-A6B2-DCD5E6804E9F}" type="pres">
      <dgm:prSet presAssocID="{730FD320-3A71-421E-B0B5-80D557E18758}" presName="horz1" presStyleCnt="0"/>
      <dgm:spPr/>
    </dgm:pt>
    <dgm:pt modelId="{D9717698-88A3-43B1-AFBA-33A8783B0FBC}" type="pres">
      <dgm:prSet presAssocID="{730FD320-3A71-421E-B0B5-80D557E18758}" presName="tx1" presStyleLbl="revTx" presStyleIdx="8" presStyleCnt="15"/>
      <dgm:spPr/>
    </dgm:pt>
    <dgm:pt modelId="{483BF11F-335C-4ACA-AFC5-3AD78BF38A50}" type="pres">
      <dgm:prSet presAssocID="{730FD320-3A71-421E-B0B5-80D557E18758}" presName="vert1" presStyleCnt="0"/>
      <dgm:spPr/>
    </dgm:pt>
    <dgm:pt modelId="{2DFAD531-B76D-4644-B320-8CC0F820D783}" type="pres">
      <dgm:prSet presAssocID="{1152B545-D9AA-44CA-899F-453ECF8947EB}" presName="thickLine" presStyleLbl="alignNode1" presStyleIdx="9" presStyleCnt="15"/>
      <dgm:spPr/>
    </dgm:pt>
    <dgm:pt modelId="{754BD5D7-1795-427D-8857-B82B39A45711}" type="pres">
      <dgm:prSet presAssocID="{1152B545-D9AA-44CA-899F-453ECF8947EB}" presName="horz1" presStyleCnt="0"/>
      <dgm:spPr/>
    </dgm:pt>
    <dgm:pt modelId="{EEAF47CE-DA74-4248-BAD0-224BF69301B8}" type="pres">
      <dgm:prSet presAssocID="{1152B545-D9AA-44CA-899F-453ECF8947EB}" presName="tx1" presStyleLbl="revTx" presStyleIdx="9" presStyleCnt="15"/>
      <dgm:spPr/>
    </dgm:pt>
    <dgm:pt modelId="{767390F6-2605-462E-8129-8103447D9969}" type="pres">
      <dgm:prSet presAssocID="{1152B545-D9AA-44CA-899F-453ECF8947EB}" presName="vert1" presStyleCnt="0"/>
      <dgm:spPr/>
    </dgm:pt>
    <dgm:pt modelId="{60A00C29-3745-4620-8521-47EB9735D323}" type="pres">
      <dgm:prSet presAssocID="{E4EEC915-BD62-467D-9B6B-53735D52F894}" presName="thickLine" presStyleLbl="alignNode1" presStyleIdx="10" presStyleCnt="15"/>
      <dgm:spPr/>
    </dgm:pt>
    <dgm:pt modelId="{DAC71AD0-A772-451D-BC49-AE30E3A0028B}" type="pres">
      <dgm:prSet presAssocID="{E4EEC915-BD62-467D-9B6B-53735D52F894}" presName="horz1" presStyleCnt="0"/>
      <dgm:spPr/>
    </dgm:pt>
    <dgm:pt modelId="{AAC49DF9-EE3B-4535-BABC-F85ECCF80C20}" type="pres">
      <dgm:prSet presAssocID="{E4EEC915-BD62-467D-9B6B-53735D52F894}" presName="tx1" presStyleLbl="revTx" presStyleIdx="10" presStyleCnt="15"/>
      <dgm:spPr/>
    </dgm:pt>
    <dgm:pt modelId="{F7147BF1-E656-44B9-95D7-F79494D66CFC}" type="pres">
      <dgm:prSet presAssocID="{E4EEC915-BD62-467D-9B6B-53735D52F894}" presName="vert1" presStyleCnt="0"/>
      <dgm:spPr/>
    </dgm:pt>
    <dgm:pt modelId="{7183FB3B-14FC-446D-B99F-BA55688F6CF9}" type="pres">
      <dgm:prSet presAssocID="{A8466AC0-F0B7-43AA-A4A9-46E201DE98C7}" presName="thickLine" presStyleLbl="alignNode1" presStyleIdx="11" presStyleCnt="15"/>
      <dgm:spPr/>
    </dgm:pt>
    <dgm:pt modelId="{DAA6AD4D-9DD9-4568-9690-B17B4133524E}" type="pres">
      <dgm:prSet presAssocID="{A8466AC0-F0B7-43AA-A4A9-46E201DE98C7}" presName="horz1" presStyleCnt="0"/>
      <dgm:spPr/>
    </dgm:pt>
    <dgm:pt modelId="{49D4651C-FBE6-4C60-A820-857C018DF3C1}" type="pres">
      <dgm:prSet presAssocID="{A8466AC0-F0B7-43AA-A4A9-46E201DE98C7}" presName="tx1" presStyleLbl="revTx" presStyleIdx="11" presStyleCnt="15"/>
      <dgm:spPr/>
    </dgm:pt>
    <dgm:pt modelId="{05B224A8-E021-42BA-9F7E-DA2AA359DB11}" type="pres">
      <dgm:prSet presAssocID="{A8466AC0-F0B7-43AA-A4A9-46E201DE98C7}" presName="vert1" presStyleCnt="0"/>
      <dgm:spPr/>
    </dgm:pt>
    <dgm:pt modelId="{1B603965-A1E4-4397-AB23-8D903D76C022}" type="pres">
      <dgm:prSet presAssocID="{2B957106-4F5B-4780-94E6-7C84F93EE5F8}" presName="thickLine" presStyleLbl="alignNode1" presStyleIdx="12" presStyleCnt="15"/>
      <dgm:spPr/>
    </dgm:pt>
    <dgm:pt modelId="{6CE9EC56-06B3-48B7-9DAA-2524B290F23F}" type="pres">
      <dgm:prSet presAssocID="{2B957106-4F5B-4780-94E6-7C84F93EE5F8}" presName="horz1" presStyleCnt="0"/>
      <dgm:spPr/>
    </dgm:pt>
    <dgm:pt modelId="{10B69265-13A2-472E-B1D9-2B96E160BC7A}" type="pres">
      <dgm:prSet presAssocID="{2B957106-4F5B-4780-94E6-7C84F93EE5F8}" presName="tx1" presStyleLbl="revTx" presStyleIdx="12" presStyleCnt="15"/>
      <dgm:spPr/>
    </dgm:pt>
    <dgm:pt modelId="{FBDCBA1D-A2CD-4A8E-8CC5-7641292FB4C6}" type="pres">
      <dgm:prSet presAssocID="{2B957106-4F5B-4780-94E6-7C84F93EE5F8}" presName="vert1" presStyleCnt="0"/>
      <dgm:spPr/>
    </dgm:pt>
    <dgm:pt modelId="{30EBB544-B1F1-4A5E-8447-A7F367B0A713}" type="pres">
      <dgm:prSet presAssocID="{14D8D240-35AC-49E6-ADDF-973816C5E368}" presName="thickLine" presStyleLbl="alignNode1" presStyleIdx="13" presStyleCnt="15"/>
      <dgm:spPr/>
    </dgm:pt>
    <dgm:pt modelId="{17AB5D70-3955-4CAF-AE98-1AFC911867BE}" type="pres">
      <dgm:prSet presAssocID="{14D8D240-35AC-49E6-ADDF-973816C5E368}" presName="horz1" presStyleCnt="0"/>
      <dgm:spPr/>
    </dgm:pt>
    <dgm:pt modelId="{DE43D6E4-95EE-4820-8E96-5CCD8E62CFDF}" type="pres">
      <dgm:prSet presAssocID="{14D8D240-35AC-49E6-ADDF-973816C5E368}" presName="tx1" presStyleLbl="revTx" presStyleIdx="13" presStyleCnt="15"/>
      <dgm:spPr/>
    </dgm:pt>
    <dgm:pt modelId="{14AF98F7-22CD-4849-9B83-D9C78C436C9E}" type="pres">
      <dgm:prSet presAssocID="{14D8D240-35AC-49E6-ADDF-973816C5E368}" presName="vert1" presStyleCnt="0"/>
      <dgm:spPr/>
    </dgm:pt>
    <dgm:pt modelId="{74D49249-5449-4633-8939-B66193D7132B}" type="pres">
      <dgm:prSet presAssocID="{3DBB7AC8-737B-4256-A8AC-8E0DB0B6A73E}" presName="thickLine" presStyleLbl="alignNode1" presStyleIdx="14" presStyleCnt="15"/>
      <dgm:spPr/>
    </dgm:pt>
    <dgm:pt modelId="{0F79CE38-D079-480B-BBE1-031549DBBE56}" type="pres">
      <dgm:prSet presAssocID="{3DBB7AC8-737B-4256-A8AC-8E0DB0B6A73E}" presName="horz1" presStyleCnt="0"/>
      <dgm:spPr/>
    </dgm:pt>
    <dgm:pt modelId="{C17898DF-5AA1-4A9B-AC50-DD3C327AA1C1}" type="pres">
      <dgm:prSet presAssocID="{3DBB7AC8-737B-4256-A8AC-8E0DB0B6A73E}" presName="tx1" presStyleLbl="revTx" presStyleIdx="14" presStyleCnt="15"/>
      <dgm:spPr/>
    </dgm:pt>
    <dgm:pt modelId="{D2A6626E-85C2-43CF-A917-5D7338DBF41B}" type="pres">
      <dgm:prSet presAssocID="{3DBB7AC8-737B-4256-A8AC-8E0DB0B6A73E}" presName="vert1" presStyleCnt="0"/>
      <dgm:spPr/>
    </dgm:pt>
  </dgm:ptLst>
  <dgm:cxnLst>
    <dgm:cxn modelId="{C812A212-C8CF-49BC-8DC4-84891E20E8A5}" type="presOf" srcId="{A0EAC5FA-D3A4-41A1-A6D0-ADA87A2533FF}" destId="{8F7C41C0-67FE-4612-A528-AEED07B27095}" srcOrd="0" destOrd="0" presId="urn:microsoft.com/office/officeart/2008/layout/LinedList"/>
    <dgm:cxn modelId="{4755AF24-4496-4275-BC52-9F60D51F441B}" srcId="{40118FD2-4400-4B80-BC85-C5EC19F8D357}" destId="{419F05B8-1643-4D04-9170-A313AD011521}" srcOrd="4" destOrd="0" parTransId="{7C4DBD4B-1150-4A0B-982B-DE0E1540EDAA}" sibTransId="{CA22C49D-40CC-48CC-83C4-8032C9B6FED0}"/>
    <dgm:cxn modelId="{2B28CE25-2B85-42FD-A7A9-A6B1759945A6}" type="presOf" srcId="{730FD320-3A71-421E-B0B5-80D557E18758}" destId="{D9717698-88A3-43B1-AFBA-33A8783B0FBC}" srcOrd="0" destOrd="0" presId="urn:microsoft.com/office/officeart/2008/layout/LinedList"/>
    <dgm:cxn modelId="{8BBCFF2E-92AE-4DEC-978D-BF3AA02095D0}" srcId="{40118FD2-4400-4B80-BC85-C5EC19F8D357}" destId="{A8466AC0-F0B7-43AA-A4A9-46E201DE98C7}" srcOrd="11" destOrd="0" parTransId="{9DD154A9-97EC-4560-A36B-1BB9F3B7D668}" sibTransId="{C2B64DEE-C75A-484A-94A3-0C1A07D2EAA8}"/>
    <dgm:cxn modelId="{FE576D5E-02F4-4345-B56D-42F13DD179FB}" srcId="{40118FD2-4400-4B80-BC85-C5EC19F8D357}" destId="{0E0FBA16-41DD-4FE4-920D-3C7D62886713}" srcOrd="2" destOrd="0" parTransId="{661FCBA5-30F1-410C-B217-FC2337A1BAF3}" sibTransId="{9EEFF317-281E-45FE-89A7-FD3EEB4E1F11}"/>
    <dgm:cxn modelId="{AB203944-2E6A-493A-ADD3-CD7D9E0D1B71}" type="presOf" srcId="{2B957106-4F5B-4780-94E6-7C84F93EE5F8}" destId="{10B69265-13A2-472E-B1D9-2B96E160BC7A}" srcOrd="0" destOrd="0" presId="urn:microsoft.com/office/officeart/2008/layout/LinedList"/>
    <dgm:cxn modelId="{D9209147-8AAA-49B6-9DA1-8A2EE116E3AD}" srcId="{40118FD2-4400-4B80-BC85-C5EC19F8D357}" destId="{D72DC1B1-3748-4187-A632-77015D9062D1}" srcOrd="6" destOrd="0" parTransId="{AF97901B-29AD-4EDB-B12B-BB08218CB6FB}" sibTransId="{EBDBD830-457A-4579-A33D-270D5DE5AF10}"/>
    <dgm:cxn modelId="{7C45E64C-2E4B-46B6-BC59-DCE2BD359580}" srcId="{40118FD2-4400-4B80-BC85-C5EC19F8D357}" destId="{2B957106-4F5B-4780-94E6-7C84F93EE5F8}" srcOrd="12" destOrd="0" parTransId="{2244FEE7-0D45-4A75-8C72-F964064760D5}" sibTransId="{20D9E451-8BA6-4ECE-AA98-D048C990C434}"/>
    <dgm:cxn modelId="{D4607F6D-F5F8-472A-A453-0035FF1F6DDE}" type="presOf" srcId="{3DBB7AC8-737B-4256-A8AC-8E0DB0B6A73E}" destId="{C17898DF-5AA1-4A9B-AC50-DD3C327AA1C1}" srcOrd="0" destOrd="0" presId="urn:microsoft.com/office/officeart/2008/layout/LinedList"/>
    <dgm:cxn modelId="{8923A44D-9D6C-4299-AED7-7F0333528A6F}" type="presOf" srcId="{095A47BF-7278-4F23-9A3B-DAB9069BAAA5}" destId="{56669684-C2C5-48C9-A83A-BD1AF59DDC92}" srcOrd="0" destOrd="0" presId="urn:microsoft.com/office/officeart/2008/layout/LinedList"/>
    <dgm:cxn modelId="{00C29250-AEE2-453D-8D46-8D398D326275}" srcId="{40118FD2-4400-4B80-BC85-C5EC19F8D357}" destId="{1152B545-D9AA-44CA-899F-453ECF8947EB}" srcOrd="9" destOrd="0" parTransId="{A99B31A9-9CFE-459A-896B-3A9F84B24BE7}" sibTransId="{5500B536-AEB5-49AD-B372-4D157756AA05}"/>
    <dgm:cxn modelId="{1E144957-A400-4419-A3D7-F6F9CA1A633A}" srcId="{40118FD2-4400-4B80-BC85-C5EC19F8D357}" destId="{DB7C8E2F-133F-43BB-BB5F-1EABE9BCBAA9}" srcOrd="1" destOrd="0" parTransId="{59B9AF0C-9272-4504-97BE-122FE753733E}" sibTransId="{40FC7726-98B4-40CB-AA3D-378E8F3EAC18}"/>
    <dgm:cxn modelId="{70E57058-F704-468D-BDD5-AE96A53BD89E}" srcId="{40118FD2-4400-4B80-BC85-C5EC19F8D357}" destId="{730FD320-3A71-421E-B0B5-80D557E18758}" srcOrd="8" destOrd="0" parTransId="{96E2A05C-B9F1-4CBB-84FC-131FF64B4F79}" sibTransId="{72084D75-3984-4B3D-88F6-7D4170A4C3D6}"/>
    <dgm:cxn modelId="{17952B7C-4A01-44F9-9317-E92D80D4447C}" type="presOf" srcId="{A8466AC0-F0B7-43AA-A4A9-46E201DE98C7}" destId="{49D4651C-FBE6-4C60-A820-857C018DF3C1}" srcOrd="0" destOrd="0" presId="urn:microsoft.com/office/officeart/2008/layout/LinedList"/>
    <dgm:cxn modelId="{C7B04688-5673-4A9A-9850-14A9A99AC61D}" type="presOf" srcId="{1152B545-D9AA-44CA-899F-453ECF8947EB}" destId="{EEAF47CE-DA74-4248-BAD0-224BF69301B8}" srcOrd="0" destOrd="0" presId="urn:microsoft.com/office/officeart/2008/layout/LinedList"/>
    <dgm:cxn modelId="{D7658395-9838-4FB1-8093-272EA5E1B75A}" type="presOf" srcId="{D72DC1B1-3748-4187-A632-77015D9062D1}" destId="{EEA3039E-FD4A-40C9-BA0A-6D30A3260B7F}" srcOrd="0" destOrd="0" presId="urn:microsoft.com/office/officeart/2008/layout/LinedList"/>
    <dgm:cxn modelId="{B796D69D-41F2-4EE2-B84E-AFDC03F94764}" type="presOf" srcId="{40118FD2-4400-4B80-BC85-C5EC19F8D357}" destId="{CBF3AD06-7EC0-4BB3-A030-0125AA5DA474}" srcOrd="0" destOrd="0" presId="urn:microsoft.com/office/officeart/2008/layout/LinedList"/>
    <dgm:cxn modelId="{5F1CC4AD-D036-4ADA-B98E-9AE0B28E1533}" type="presOf" srcId="{326BE32E-A1B0-47EE-B544-7E51B9911ED1}" destId="{F12AF69A-9EB5-4D8B-92F5-EC4F176852D3}" srcOrd="0" destOrd="0" presId="urn:microsoft.com/office/officeart/2008/layout/LinedList"/>
    <dgm:cxn modelId="{9ABD41AF-360A-4AAE-B564-0B7AAF6DD53E}" type="presOf" srcId="{DB7C8E2F-133F-43BB-BB5F-1EABE9BCBAA9}" destId="{C437916F-943C-43E4-9724-223E304A3F53}" srcOrd="0" destOrd="0" presId="urn:microsoft.com/office/officeart/2008/layout/LinedList"/>
    <dgm:cxn modelId="{C82426B2-42DE-49CC-92F2-594FF36E0770}" type="presOf" srcId="{419F05B8-1643-4D04-9170-A313AD011521}" destId="{DE0319C4-EB7F-4AAC-94D1-055E7BEB5537}" srcOrd="0" destOrd="0" presId="urn:microsoft.com/office/officeart/2008/layout/LinedList"/>
    <dgm:cxn modelId="{E9E740B2-27AB-461E-84C8-15442D138A3B}" srcId="{40118FD2-4400-4B80-BC85-C5EC19F8D357}" destId="{E4EEC915-BD62-467D-9B6B-53735D52F894}" srcOrd="10" destOrd="0" parTransId="{B49F5AFA-8EC3-4765-9EEB-DF7E9D85519C}" sibTransId="{5D6CD312-1B71-4A5A-85F0-F3DA6AF95C32}"/>
    <dgm:cxn modelId="{48EE3CB3-DB77-41AF-84B5-5A896AF3DA05}" srcId="{40118FD2-4400-4B80-BC85-C5EC19F8D357}" destId="{326BE32E-A1B0-47EE-B544-7E51B9911ED1}" srcOrd="0" destOrd="0" parTransId="{1D918620-B00E-46AD-8B0E-FA1CD64973A8}" sibTransId="{1B44FAAF-8413-4457-9B14-1D6558B87D07}"/>
    <dgm:cxn modelId="{F77C00C6-CC7D-44C2-A348-730620E84AA6}" srcId="{40118FD2-4400-4B80-BC85-C5EC19F8D357}" destId="{3DBB7AC8-737B-4256-A8AC-8E0DB0B6A73E}" srcOrd="14" destOrd="0" parTransId="{5F00477D-C26B-456B-8392-24D5DF8B49AC}" sibTransId="{2C4A991C-CE8E-4092-BEA0-55E3462A9117}"/>
    <dgm:cxn modelId="{EE820DC8-9730-4054-AD26-B54585F39EE1}" type="presOf" srcId="{14D8D240-35AC-49E6-ADDF-973816C5E368}" destId="{DE43D6E4-95EE-4820-8E96-5CCD8E62CFDF}" srcOrd="0" destOrd="0" presId="urn:microsoft.com/office/officeart/2008/layout/LinedList"/>
    <dgm:cxn modelId="{0EF3DFD2-17D7-486B-85B5-A262A3FD1E4C}" type="presOf" srcId="{E4EEC915-BD62-467D-9B6B-53735D52F894}" destId="{AAC49DF9-EE3B-4535-BABC-F85ECCF80C20}" srcOrd="0" destOrd="0" presId="urn:microsoft.com/office/officeart/2008/layout/LinedList"/>
    <dgm:cxn modelId="{35B260DE-1575-4B46-92EC-8B021FA1019B}" type="presOf" srcId="{EEE33D8F-70D9-4CE1-9C30-CDFC1C1DDB2B}" destId="{82D1A7E2-0DA7-4231-A95E-1BAECEEF1155}" srcOrd="0" destOrd="0" presId="urn:microsoft.com/office/officeart/2008/layout/LinedList"/>
    <dgm:cxn modelId="{40B70BE4-9B59-41A4-ABD8-2C204274C1EF}" srcId="{40118FD2-4400-4B80-BC85-C5EC19F8D357}" destId="{14D8D240-35AC-49E6-ADDF-973816C5E368}" srcOrd="13" destOrd="0" parTransId="{3D19A4FA-6AF9-411F-874F-7E4AA8CDC018}" sibTransId="{2B4DD7D5-2ED1-4625-A1A3-393890ABE580}"/>
    <dgm:cxn modelId="{270F62E9-22B2-46EA-B2D7-FB065C1E1AC0}" srcId="{40118FD2-4400-4B80-BC85-C5EC19F8D357}" destId="{EEE33D8F-70D9-4CE1-9C30-CDFC1C1DDB2B}" srcOrd="7" destOrd="0" parTransId="{6726928E-5DD2-4152-83A0-FD9555DFADA7}" sibTransId="{A1E85EF2-3281-4133-9ABE-85FCCE02DC98}"/>
    <dgm:cxn modelId="{903302EE-DF89-42A3-8541-E4580BC1F0B0}" srcId="{40118FD2-4400-4B80-BC85-C5EC19F8D357}" destId="{A0EAC5FA-D3A4-41A1-A6D0-ADA87A2533FF}" srcOrd="3" destOrd="0" parTransId="{9F70A0EF-93DD-447A-ACE3-5CFDD72999BF}" sibTransId="{2366A21C-A802-4DA7-997E-5990E528C0DB}"/>
    <dgm:cxn modelId="{5A514BF5-0D70-49CD-A179-7115722AA7C0}" type="presOf" srcId="{0E0FBA16-41DD-4FE4-920D-3C7D62886713}" destId="{93E70AB8-7083-4164-A060-0E1F731829CC}" srcOrd="0" destOrd="0" presId="urn:microsoft.com/office/officeart/2008/layout/LinedList"/>
    <dgm:cxn modelId="{FC6FCBF5-8246-4CF2-985B-EDE4D18571FB}" srcId="{40118FD2-4400-4B80-BC85-C5EC19F8D357}" destId="{095A47BF-7278-4F23-9A3B-DAB9069BAAA5}" srcOrd="5" destOrd="0" parTransId="{85BC6A93-02B6-473F-BCD5-B115EE6D101B}" sibTransId="{1456F096-2443-4657-B439-F852AFE49874}"/>
    <dgm:cxn modelId="{2F0187E5-6052-4BF9-9296-F26F0A05BBCB}" type="presParOf" srcId="{CBF3AD06-7EC0-4BB3-A030-0125AA5DA474}" destId="{9AC1B6A3-326C-4BB7-B77A-FED7281DBB1C}" srcOrd="0" destOrd="0" presId="urn:microsoft.com/office/officeart/2008/layout/LinedList"/>
    <dgm:cxn modelId="{B15A8CDE-4A93-4866-9645-CD02FB20F66D}" type="presParOf" srcId="{CBF3AD06-7EC0-4BB3-A030-0125AA5DA474}" destId="{12E298EB-041C-442A-AE47-885C5774511B}" srcOrd="1" destOrd="0" presId="urn:microsoft.com/office/officeart/2008/layout/LinedList"/>
    <dgm:cxn modelId="{03BFE3C6-6A29-4F05-BDC8-B05DFB43F86C}" type="presParOf" srcId="{12E298EB-041C-442A-AE47-885C5774511B}" destId="{F12AF69A-9EB5-4D8B-92F5-EC4F176852D3}" srcOrd="0" destOrd="0" presId="urn:microsoft.com/office/officeart/2008/layout/LinedList"/>
    <dgm:cxn modelId="{39E64D1E-99C1-4E1E-8F4C-E506F98FF6B6}" type="presParOf" srcId="{12E298EB-041C-442A-AE47-885C5774511B}" destId="{C81017E8-A100-4CAA-83D6-59B9D0DA24E9}" srcOrd="1" destOrd="0" presId="urn:microsoft.com/office/officeart/2008/layout/LinedList"/>
    <dgm:cxn modelId="{2FE7BAEE-A521-4E23-8161-98A2BA26C474}" type="presParOf" srcId="{CBF3AD06-7EC0-4BB3-A030-0125AA5DA474}" destId="{B2E4EDE4-DF95-456D-8064-76E89A464B96}" srcOrd="2" destOrd="0" presId="urn:microsoft.com/office/officeart/2008/layout/LinedList"/>
    <dgm:cxn modelId="{2FC6BD1D-0EF4-4313-98EB-7D6B40C0D33A}" type="presParOf" srcId="{CBF3AD06-7EC0-4BB3-A030-0125AA5DA474}" destId="{42574260-BB8F-4573-AF9D-3AEE2FF678D6}" srcOrd="3" destOrd="0" presId="urn:microsoft.com/office/officeart/2008/layout/LinedList"/>
    <dgm:cxn modelId="{9CB69CCC-B88E-4F98-AEBA-95CD567B2702}" type="presParOf" srcId="{42574260-BB8F-4573-AF9D-3AEE2FF678D6}" destId="{C437916F-943C-43E4-9724-223E304A3F53}" srcOrd="0" destOrd="0" presId="urn:microsoft.com/office/officeart/2008/layout/LinedList"/>
    <dgm:cxn modelId="{D7A3C1A8-F1ED-4D85-B5B7-0B175A1E8E9D}" type="presParOf" srcId="{42574260-BB8F-4573-AF9D-3AEE2FF678D6}" destId="{0C005736-5089-46F8-A159-B09AF759991C}" srcOrd="1" destOrd="0" presId="urn:microsoft.com/office/officeart/2008/layout/LinedList"/>
    <dgm:cxn modelId="{0F60272C-03BD-4F4E-AA5A-3BAD51F901D1}" type="presParOf" srcId="{CBF3AD06-7EC0-4BB3-A030-0125AA5DA474}" destId="{4C3CF361-4D3B-4448-81BB-738DF9B97858}" srcOrd="4" destOrd="0" presId="urn:microsoft.com/office/officeart/2008/layout/LinedList"/>
    <dgm:cxn modelId="{F15CF1BA-877F-4B06-A0C8-E5A426FF2848}" type="presParOf" srcId="{CBF3AD06-7EC0-4BB3-A030-0125AA5DA474}" destId="{0A7064F8-FC5C-4435-96BE-FA93219382F8}" srcOrd="5" destOrd="0" presId="urn:microsoft.com/office/officeart/2008/layout/LinedList"/>
    <dgm:cxn modelId="{612E33D6-4907-4A88-BBB9-28D34182A9B2}" type="presParOf" srcId="{0A7064F8-FC5C-4435-96BE-FA93219382F8}" destId="{93E70AB8-7083-4164-A060-0E1F731829CC}" srcOrd="0" destOrd="0" presId="urn:microsoft.com/office/officeart/2008/layout/LinedList"/>
    <dgm:cxn modelId="{4FBC6581-8251-4FC1-9E89-D5DB7882FEC8}" type="presParOf" srcId="{0A7064F8-FC5C-4435-96BE-FA93219382F8}" destId="{7EB410B1-807F-45C1-A120-8D8453389A59}" srcOrd="1" destOrd="0" presId="urn:microsoft.com/office/officeart/2008/layout/LinedList"/>
    <dgm:cxn modelId="{41DB9E0A-A891-4FBA-B223-D9158791EEA7}" type="presParOf" srcId="{CBF3AD06-7EC0-4BB3-A030-0125AA5DA474}" destId="{21DA0036-964D-44A6-97AD-98E3B67A90F3}" srcOrd="6" destOrd="0" presId="urn:microsoft.com/office/officeart/2008/layout/LinedList"/>
    <dgm:cxn modelId="{3D9B4984-6CFC-475B-B1F5-AB37E0AD6E7B}" type="presParOf" srcId="{CBF3AD06-7EC0-4BB3-A030-0125AA5DA474}" destId="{D0BEE45F-0C73-4595-8C36-2821D74CBF8B}" srcOrd="7" destOrd="0" presId="urn:microsoft.com/office/officeart/2008/layout/LinedList"/>
    <dgm:cxn modelId="{6EA694AB-9830-41C2-8EFE-564272C3293A}" type="presParOf" srcId="{D0BEE45F-0C73-4595-8C36-2821D74CBF8B}" destId="{8F7C41C0-67FE-4612-A528-AEED07B27095}" srcOrd="0" destOrd="0" presId="urn:microsoft.com/office/officeart/2008/layout/LinedList"/>
    <dgm:cxn modelId="{7AECFA2E-4196-4F3E-BFAC-42095C00B61F}" type="presParOf" srcId="{D0BEE45F-0C73-4595-8C36-2821D74CBF8B}" destId="{D25191F5-E1D5-4C85-8CFD-9BCCE385585F}" srcOrd="1" destOrd="0" presId="urn:microsoft.com/office/officeart/2008/layout/LinedList"/>
    <dgm:cxn modelId="{D6853887-F689-4A41-8D9F-4FB0DEA53B27}" type="presParOf" srcId="{CBF3AD06-7EC0-4BB3-A030-0125AA5DA474}" destId="{6714F135-8D6D-41BC-91E9-9EEE5CB47015}" srcOrd="8" destOrd="0" presId="urn:microsoft.com/office/officeart/2008/layout/LinedList"/>
    <dgm:cxn modelId="{F3D75CE2-7367-41DA-A359-043106F7FBD9}" type="presParOf" srcId="{CBF3AD06-7EC0-4BB3-A030-0125AA5DA474}" destId="{A100A7C8-05DE-48E8-A11D-279A0EE626AB}" srcOrd="9" destOrd="0" presId="urn:microsoft.com/office/officeart/2008/layout/LinedList"/>
    <dgm:cxn modelId="{E52337BA-7A94-46FF-A0A8-FF06DE2546AB}" type="presParOf" srcId="{A100A7C8-05DE-48E8-A11D-279A0EE626AB}" destId="{DE0319C4-EB7F-4AAC-94D1-055E7BEB5537}" srcOrd="0" destOrd="0" presId="urn:microsoft.com/office/officeart/2008/layout/LinedList"/>
    <dgm:cxn modelId="{312CD8BC-ECC5-4228-BDF9-95C8049D6347}" type="presParOf" srcId="{A100A7C8-05DE-48E8-A11D-279A0EE626AB}" destId="{3409FB9B-2BD4-4BCE-98FB-9CBCD75B14DC}" srcOrd="1" destOrd="0" presId="urn:microsoft.com/office/officeart/2008/layout/LinedList"/>
    <dgm:cxn modelId="{CC46CD58-C13B-4CE5-AF34-55F527B69366}" type="presParOf" srcId="{CBF3AD06-7EC0-4BB3-A030-0125AA5DA474}" destId="{D94C2F77-55D0-4C64-AF13-B6CBDE1FA583}" srcOrd="10" destOrd="0" presId="urn:microsoft.com/office/officeart/2008/layout/LinedList"/>
    <dgm:cxn modelId="{42375A5D-B41B-432A-B35E-581AC0C2E070}" type="presParOf" srcId="{CBF3AD06-7EC0-4BB3-A030-0125AA5DA474}" destId="{8A4E93DC-75F4-4D8E-96D7-DD8FDEB08EA2}" srcOrd="11" destOrd="0" presId="urn:microsoft.com/office/officeart/2008/layout/LinedList"/>
    <dgm:cxn modelId="{4B82591B-115E-4F03-B856-8150C853374B}" type="presParOf" srcId="{8A4E93DC-75F4-4D8E-96D7-DD8FDEB08EA2}" destId="{56669684-C2C5-48C9-A83A-BD1AF59DDC92}" srcOrd="0" destOrd="0" presId="urn:microsoft.com/office/officeart/2008/layout/LinedList"/>
    <dgm:cxn modelId="{09BA1A94-1241-4B56-B8AF-F04BF85549A7}" type="presParOf" srcId="{8A4E93DC-75F4-4D8E-96D7-DD8FDEB08EA2}" destId="{C30F9CDA-426E-46C9-A899-DBAC8237B7C1}" srcOrd="1" destOrd="0" presId="urn:microsoft.com/office/officeart/2008/layout/LinedList"/>
    <dgm:cxn modelId="{DAEDE09E-2C45-43DD-8C91-74F5532EC9D3}" type="presParOf" srcId="{CBF3AD06-7EC0-4BB3-A030-0125AA5DA474}" destId="{9970BEF1-4BEA-49C4-85C7-7567F4F2DFD5}" srcOrd="12" destOrd="0" presId="urn:microsoft.com/office/officeart/2008/layout/LinedList"/>
    <dgm:cxn modelId="{3AE8464E-8182-4F2D-B0DF-C66FC35544CC}" type="presParOf" srcId="{CBF3AD06-7EC0-4BB3-A030-0125AA5DA474}" destId="{54E874C2-989E-4F96-A1C9-8AAB270118FB}" srcOrd="13" destOrd="0" presId="urn:microsoft.com/office/officeart/2008/layout/LinedList"/>
    <dgm:cxn modelId="{BD725A49-6D6D-4502-9EA7-6678AE128608}" type="presParOf" srcId="{54E874C2-989E-4F96-A1C9-8AAB270118FB}" destId="{EEA3039E-FD4A-40C9-BA0A-6D30A3260B7F}" srcOrd="0" destOrd="0" presId="urn:microsoft.com/office/officeart/2008/layout/LinedList"/>
    <dgm:cxn modelId="{826D5C32-364D-4FFA-9029-366AFBD5AD6B}" type="presParOf" srcId="{54E874C2-989E-4F96-A1C9-8AAB270118FB}" destId="{632F5C1E-805B-42AD-AE57-56DF19CE2847}" srcOrd="1" destOrd="0" presId="urn:microsoft.com/office/officeart/2008/layout/LinedList"/>
    <dgm:cxn modelId="{2911FBE3-4B18-4AA6-B8A8-01D0B8189C88}" type="presParOf" srcId="{CBF3AD06-7EC0-4BB3-A030-0125AA5DA474}" destId="{F5F3254F-1079-4489-9AFD-EF45ADAA36FE}" srcOrd="14" destOrd="0" presId="urn:microsoft.com/office/officeart/2008/layout/LinedList"/>
    <dgm:cxn modelId="{BC5908B1-CA2D-44BC-87D3-04AE81BAC3BD}" type="presParOf" srcId="{CBF3AD06-7EC0-4BB3-A030-0125AA5DA474}" destId="{05EB0156-5072-41D2-AF37-A38D4965B60E}" srcOrd="15" destOrd="0" presId="urn:microsoft.com/office/officeart/2008/layout/LinedList"/>
    <dgm:cxn modelId="{D56B69C9-1689-4ED1-A98D-EBD9C5DC303E}" type="presParOf" srcId="{05EB0156-5072-41D2-AF37-A38D4965B60E}" destId="{82D1A7E2-0DA7-4231-A95E-1BAECEEF1155}" srcOrd="0" destOrd="0" presId="urn:microsoft.com/office/officeart/2008/layout/LinedList"/>
    <dgm:cxn modelId="{33B4BF38-07EA-41F1-90A3-79D1F731B5D9}" type="presParOf" srcId="{05EB0156-5072-41D2-AF37-A38D4965B60E}" destId="{07BD3FC0-5402-4A15-AB25-C8EF0F81751E}" srcOrd="1" destOrd="0" presId="urn:microsoft.com/office/officeart/2008/layout/LinedList"/>
    <dgm:cxn modelId="{CBD06508-564B-49C1-B01D-D759DE07B0EA}" type="presParOf" srcId="{CBF3AD06-7EC0-4BB3-A030-0125AA5DA474}" destId="{EBA52848-49BA-485C-B2CB-B625AC023453}" srcOrd="16" destOrd="0" presId="urn:microsoft.com/office/officeart/2008/layout/LinedList"/>
    <dgm:cxn modelId="{DF1939D8-1CFF-419B-A023-993DFD0E2C11}" type="presParOf" srcId="{CBF3AD06-7EC0-4BB3-A030-0125AA5DA474}" destId="{CD8C2F6F-9FB2-44E8-A6B2-DCD5E6804E9F}" srcOrd="17" destOrd="0" presId="urn:microsoft.com/office/officeart/2008/layout/LinedList"/>
    <dgm:cxn modelId="{D6118BDE-D394-4D3D-90C0-2FE468B27012}" type="presParOf" srcId="{CD8C2F6F-9FB2-44E8-A6B2-DCD5E6804E9F}" destId="{D9717698-88A3-43B1-AFBA-33A8783B0FBC}" srcOrd="0" destOrd="0" presId="urn:microsoft.com/office/officeart/2008/layout/LinedList"/>
    <dgm:cxn modelId="{82FA9ED0-7DB4-4F92-B1B3-B625F70A0C31}" type="presParOf" srcId="{CD8C2F6F-9FB2-44E8-A6B2-DCD5E6804E9F}" destId="{483BF11F-335C-4ACA-AFC5-3AD78BF38A50}" srcOrd="1" destOrd="0" presId="urn:microsoft.com/office/officeart/2008/layout/LinedList"/>
    <dgm:cxn modelId="{EAFFAB50-7D7D-478C-9723-8D4647BE1E5C}" type="presParOf" srcId="{CBF3AD06-7EC0-4BB3-A030-0125AA5DA474}" destId="{2DFAD531-B76D-4644-B320-8CC0F820D783}" srcOrd="18" destOrd="0" presId="urn:microsoft.com/office/officeart/2008/layout/LinedList"/>
    <dgm:cxn modelId="{2B2927FE-1B57-4EEE-9E42-DC20CBD9B582}" type="presParOf" srcId="{CBF3AD06-7EC0-4BB3-A030-0125AA5DA474}" destId="{754BD5D7-1795-427D-8857-B82B39A45711}" srcOrd="19" destOrd="0" presId="urn:microsoft.com/office/officeart/2008/layout/LinedList"/>
    <dgm:cxn modelId="{4443A2E5-F8C5-42FE-97C7-D2DE389B8959}" type="presParOf" srcId="{754BD5D7-1795-427D-8857-B82B39A45711}" destId="{EEAF47CE-DA74-4248-BAD0-224BF69301B8}" srcOrd="0" destOrd="0" presId="urn:microsoft.com/office/officeart/2008/layout/LinedList"/>
    <dgm:cxn modelId="{74F6E838-C38D-43BE-BFD6-18F2E88F6138}" type="presParOf" srcId="{754BD5D7-1795-427D-8857-B82B39A45711}" destId="{767390F6-2605-462E-8129-8103447D9969}" srcOrd="1" destOrd="0" presId="urn:microsoft.com/office/officeart/2008/layout/LinedList"/>
    <dgm:cxn modelId="{C3DF1533-9EB0-48BC-AE84-BB711A569EF8}" type="presParOf" srcId="{CBF3AD06-7EC0-4BB3-A030-0125AA5DA474}" destId="{60A00C29-3745-4620-8521-47EB9735D323}" srcOrd="20" destOrd="0" presId="urn:microsoft.com/office/officeart/2008/layout/LinedList"/>
    <dgm:cxn modelId="{A9393994-3B55-4441-B11E-7C4CBB73B15A}" type="presParOf" srcId="{CBF3AD06-7EC0-4BB3-A030-0125AA5DA474}" destId="{DAC71AD0-A772-451D-BC49-AE30E3A0028B}" srcOrd="21" destOrd="0" presId="urn:microsoft.com/office/officeart/2008/layout/LinedList"/>
    <dgm:cxn modelId="{9E69EAFC-1507-4D6A-BAD5-1F3D7FE47F33}" type="presParOf" srcId="{DAC71AD0-A772-451D-BC49-AE30E3A0028B}" destId="{AAC49DF9-EE3B-4535-BABC-F85ECCF80C20}" srcOrd="0" destOrd="0" presId="urn:microsoft.com/office/officeart/2008/layout/LinedList"/>
    <dgm:cxn modelId="{D765B502-2F22-48FB-A9B0-EED8099E7B25}" type="presParOf" srcId="{DAC71AD0-A772-451D-BC49-AE30E3A0028B}" destId="{F7147BF1-E656-44B9-95D7-F79494D66CFC}" srcOrd="1" destOrd="0" presId="urn:microsoft.com/office/officeart/2008/layout/LinedList"/>
    <dgm:cxn modelId="{56CE5FDF-A208-4143-9E34-11BF35D7A375}" type="presParOf" srcId="{CBF3AD06-7EC0-4BB3-A030-0125AA5DA474}" destId="{7183FB3B-14FC-446D-B99F-BA55688F6CF9}" srcOrd="22" destOrd="0" presId="urn:microsoft.com/office/officeart/2008/layout/LinedList"/>
    <dgm:cxn modelId="{DAE18947-08A8-4B10-A965-BFDDA6DE89D2}" type="presParOf" srcId="{CBF3AD06-7EC0-4BB3-A030-0125AA5DA474}" destId="{DAA6AD4D-9DD9-4568-9690-B17B4133524E}" srcOrd="23" destOrd="0" presId="urn:microsoft.com/office/officeart/2008/layout/LinedList"/>
    <dgm:cxn modelId="{B8313101-B91A-4870-9CAA-5BE28BA7912A}" type="presParOf" srcId="{DAA6AD4D-9DD9-4568-9690-B17B4133524E}" destId="{49D4651C-FBE6-4C60-A820-857C018DF3C1}" srcOrd="0" destOrd="0" presId="urn:microsoft.com/office/officeart/2008/layout/LinedList"/>
    <dgm:cxn modelId="{1DCD25F7-02AC-4744-A01D-1F66C7598A58}" type="presParOf" srcId="{DAA6AD4D-9DD9-4568-9690-B17B4133524E}" destId="{05B224A8-E021-42BA-9F7E-DA2AA359DB11}" srcOrd="1" destOrd="0" presId="urn:microsoft.com/office/officeart/2008/layout/LinedList"/>
    <dgm:cxn modelId="{9BFDFDB2-A72D-434A-85E5-C819356C25CE}" type="presParOf" srcId="{CBF3AD06-7EC0-4BB3-A030-0125AA5DA474}" destId="{1B603965-A1E4-4397-AB23-8D903D76C022}" srcOrd="24" destOrd="0" presId="urn:microsoft.com/office/officeart/2008/layout/LinedList"/>
    <dgm:cxn modelId="{2BF1EC2B-B3EC-44D1-954A-E9083DF3E592}" type="presParOf" srcId="{CBF3AD06-7EC0-4BB3-A030-0125AA5DA474}" destId="{6CE9EC56-06B3-48B7-9DAA-2524B290F23F}" srcOrd="25" destOrd="0" presId="urn:microsoft.com/office/officeart/2008/layout/LinedList"/>
    <dgm:cxn modelId="{E3C24FD9-6F91-4400-BDBC-F9923766BC69}" type="presParOf" srcId="{6CE9EC56-06B3-48B7-9DAA-2524B290F23F}" destId="{10B69265-13A2-472E-B1D9-2B96E160BC7A}" srcOrd="0" destOrd="0" presId="urn:microsoft.com/office/officeart/2008/layout/LinedList"/>
    <dgm:cxn modelId="{47FB294E-C96C-41F4-9EFF-B6EDDEA483BB}" type="presParOf" srcId="{6CE9EC56-06B3-48B7-9DAA-2524B290F23F}" destId="{FBDCBA1D-A2CD-4A8E-8CC5-7641292FB4C6}" srcOrd="1" destOrd="0" presId="urn:microsoft.com/office/officeart/2008/layout/LinedList"/>
    <dgm:cxn modelId="{9027C1A3-3446-4847-AD8A-5707233B8F67}" type="presParOf" srcId="{CBF3AD06-7EC0-4BB3-A030-0125AA5DA474}" destId="{30EBB544-B1F1-4A5E-8447-A7F367B0A713}" srcOrd="26" destOrd="0" presId="urn:microsoft.com/office/officeart/2008/layout/LinedList"/>
    <dgm:cxn modelId="{6D9C2F03-81EC-4C90-8312-579B20A22FA3}" type="presParOf" srcId="{CBF3AD06-7EC0-4BB3-A030-0125AA5DA474}" destId="{17AB5D70-3955-4CAF-AE98-1AFC911867BE}" srcOrd="27" destOrd="0" presId="urn:microsoft.com/office/officeart/2008/layout/LinedList"/>
    <dgm:cxn modelId="{6E3F5E22-F523-4162-84EF-037EF808F3C2}" type="presParOf" srcId="{17AB5D70-3955-4CAF-AE98-1AFC911867BE}" destId="{DE43D6E4-95EE-4820-8E96-5CCD8E62CFDF}" srcOrd="0" destOrd="0" presId="urn:microsoft.com/office/officeart/2008/layout/LinedList"/>
    <dgm:cxn modelId="{00ABECF3-4BB1-4EB9-9989-DFE5CC1D5A37}" type="presParOf" srcId="{17AB5D70-3955-4CAF-AE98-1AFC911867BE}" destId="{14AF98F7-22CD-4849-9B83-D9C78C436C9E}" srcOrd="1" destOrd="0" presId="urn:microsoft.com/office/officeart/2008/layout/LinedList"/>
    <dgm:cxn modelId="{350A131A-41BC-4A12-B2E4-18B3DBA04E96}" type="presParOf" srcId="{CBF3AD06-7EC0-4BB3-A030-0125AA5DA474}" destId="{74D49249-5449-4633-8939-B66193D7132B}" srcOrd="28" destOrd="0" presId="urn:microsoft.com/office/officeart/2008/layout/LinedList"/>
    <dgm:cxn modelId="{64E42F53-4749-420F-BAA6-724686CBAC6D}" type="presParOf" srcId="{CBF3AD06-7EC0-4BB3-A030-0125AA5DA474}" destId="{0F79CE38-D079-480B-BBE1-031549DBBE56}" srcOrd="29" destOrd="0" presId="urn:microsoft.com/office/officeart/2008/layout/LinedList"/>
    <dgm:cxn modelId="{CB00995E-35FF-436A-AADD-FEC081905FC2}" type="presParOf" srcId="{0F79CE38-D079-480B-BBE1-031549DBBE56}" destId="{C17898DF-5AA1-4A9B-AC50-DD3C327AA1C1}" srcOrd="0" destOrd="0" presId="urn:microsoft.com/office/officeart/2008/layout/LinedList"/>
    <dgm:cxn modelId="{278E274F-0B13-474B-85BC-A8CAAACF24C0}" type="presParOf" srcId="{0F79CE38-D079-480B-BBE1-031549DBBE56}" destId="{D2A6626E-85C2-43CF-A917-5D7338DBF41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3064E-43F1-4ECA-B70D-F8AF79B6C9D6}">
      <dsp:nvSpPr>
        <dsp:cNvPr id="0" name=""/>
        <dsp:cNvSpPr/>
      </dsp:nvSpPr>
      <dsp:spPr>
        <a:xfrm>
          <a:off x="0" y="297553"/>
          <a:ext cx="5444382" cy="866250"/>
        </a:xfrm>
        <a:prstGeom prst="rect">
          <a:avLst/>
        </a:prstGeom>
        <a:solidFill>
          <a:schemeClr val="lt1">
            <a:alpha val="90000"/>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22545" tIns="208280" rIns="422545" bIns="71120" numCol="1" spcCol="1270" anchor="t" anchorCtr="0">
          <a:noAutofit/>
        </a:bodyPr>
        <a:lstStyle/>
        <a:p>
          <a:pPr marL="57150" lvl="1" indent="-57150" algn="l" defTabSz="444500">
            <a:lnSpc>
              <a:spcPct val="90000"/>
            </a:lnSpc>
            <a:spcBef>
              <a:spcPct val="0"/>
            </a:spcBef>
            <a:spcAft>
              <a:spcPct val="15000"/>
            </a:spcAft>
            <a:buChar char="•"/>
          </a:pPr>
          <a:r>
            <a:rPr lang="en-GB" sz="1000" kern="1200"/>
            <a:t>French mining engineer and management theory specialist Henry Fayol was active in the latter half of the nineteenth and beginning twentieth centuries (Fayol, 1916).</a:t>
          </a:r>
          <a:endParaRPr lang="en-US" sz="1000" kern="1200"/>
        </a:p>
        <a:p>
          <a:pPr marL="57150" lvl="1" indent="-57150" algn="l" defTabSz="444500">
            <a:lnSpc>
              <a:spcPct val="90000"/>
            </a:lnSpc>
            <a:spcBef>
              <a:spcPct val="0"/>
            </a:spcBef>
            <a:spcAft>
              <a:spcPct val="15000"/>
            </a:spcAft>
            <a:buChar char="•"/>
          </a:pPr>
          <a:r>
            <a:rPr lang="en-GB" sz="1000" kern="1200"/>
            <a:t>He is recognized as an innovator and a pioneer in contemporary administrative management (Wren &amp; Bedeian, 2020).</a:t>
          </a:r>
          <a:endParaRPr lang="en-US" sz="1000" kern="1200"/>
        </a:p>
      </dsp:txBody>
      <dsp:txXfrm>
        <a:off x="0" y="297553"/>
        <a:ext cx="5444382" cy="866250"/>
      </dsp:txXfrm>
    </dsp:sp>
    <dsp:sp modelId="{F1616AF3-73B9-4B32-8681-22D702D88505}">
      <dsp:nvSpPr>
        <dsp:cNvPr id="0" name=""/>
        <dsp:cNvSpPr/>
      </dsp:nvSpPr>
      <dsp:spPr>
        <a:xfrm>
          <a:off x="272219" y="149953"/>
          <a:ext cx="3811067" cy="2952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49" tIns="0" rIns="144049" bIns="0" numCol="1" spcCol="1270" anchor="ctr" anchorCtr="0">
          <a:noAutofit/>
        </a:bodyPr>
        <a:lstStyle/>
        <a:p>
          <a:pPr marL="0" lvl="0" indent="0" algn="l" defTabSz="444500">
            <a:lnSpc>
              <a:spcPct val="90000"/>
            </a:lnSpc>
            <a:spcBef>
              <a:spcPct val="0"/>
            </a:spcBef>
            <a:spcAft>
              <a:spcPct val="35000"/>
            </a:spcAft>
            <a:buNone/>
          </a:pPr>
          <a:r>
            <a:rPr lang="en-GB" sz="1000" kern="1200"/>
            <a:t>Brief Background</a:t>
          </a:r>
          <a:endParaRPr lang="en-US" sz="1000" kern="1200"/>
        </a:p>
      </dsp:txBody>
      <dsp:txXfrm>
        <a:off x="286629" y="164363"/>
        <a:ext cx="3782247" cy="266380"/>
      </dsp:txXfrm>
    </dsp:sp>
    <dsp:sp modelId="{6A1C41CA-9397-470C-9168-5492D3740248}">
      <dsp:nvSpPr>
        <dsp:cNvPr id="0" name=""/>
        <dsp:cNvSpPr/>
      </dsp:nvSpPr>
      <dsp:spPr>
        <a:xfrm>
          <a:off x="0" y="1365403"/>
          <a:ext cx="5444382" cy="1008000"/>
        </a:xfrm>
        <a:prstGeom prst="rect">
          <a:avLst/>
        </a:prstGeom>
        <a:solidFill>
          <a:schemeClr val="lt1">
            <a:alpha val="90000"/>
            <a:hueOff val="0"/>
            <a:satOff val="0"/>
            <a:lumOff val="0"/>
            <a:alphaOff val="0"/>
          </a:schemeClr>
        </a:solidFill>
        <a:ln w="19050" cap="flat" cmpd="sng" algn="ctr">
          <a:solidFill>
            <a:schemeClr val="accent5">
              <a:hueOff val="-6076075"/>
              <a:satOff val="-413"/>
              <a:lumOff val="98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22545" tIns="208280" rIns="422545" bIns="71120" numCol="1" spcCol="1270" anchor="t" anchorCtr="0">
          <a:noAutofit/>
        </a:bodyPr>
        <a:lstStyle/>
        <a:p>
          <a:pPr marL="57150" lvl="1" indent="-57150" algn="l" defTabSz="444500">
            <a:lnSpc>
              <a:spcPct val="90000"/>
            </a:lnSpc>
            <a:spcBef>
              <a:spcPct val="0"/>
            </a:spcBef>
            <a:spcAft>
              <a:spcPct val="15000"/>
            </a:spcAft>
            <a:buChar char="•"/>
          </a:pPr>
          <a:r>
            <a:rPr lang="en-GB" sz="1000" kern="1200"/>
            <a:t>Fayol created one of the earliest comprehensive models describing exactly what managers do (Griffin, 2022).</a:t>
          </a:r>
          <a:endParaRPr lang="en-US" sz="1000" kern="1200"/>
        </a:p>
        <a:p>
          <a:pPr marL="57150" lvl="1" indent="-57150" algn="l" defTabSz="444500">
            <a:lnSpc>
              <a:spcPct val="90000"/>
            </a:lnSpc>
            <a:spcBef>
              <a:spcPct val="0"/>
            </a:spcBef>
            <a:spcAft>
              <a:spcPct val="15000"/>
            </a:spcAft>
            <a:buChar char="•"/>
          </a:pPr>
          <a:r>
            <a:rPr lang="en-GB" sz="1000" kern="1200"/>
            <a:t>His ideas have significantly impacted early management education and are currently still used by many organizations in a variety of sectors (Robbins &amp; Coulter, 2021).</a:t>
          </a:r>
          <a:endParaRPr lang="en-US" sz="1000" kern="1200"/>
        </a:p>
      </dsp:txBody>
      <dsp:txXfrm>
        <a:off x="0" y="1365403"/>
        <a:ext cx="5444382" cy="1008000"/>
      </dsp:txXfrm>
    </dsp:sp>
    <dsp:sp modelId="{EC0D545D-02C9-4004-A637-6237FF013153}">
      <dsp:nvSpPr>
        <dsp:cNvPr id="0" name=""/>
        <dsp:cNvSpPr/>
      </dsp:nvSpPr>
      <dsp:spPr>
        <a:xfrm>
          <a:off x="272219" y="1217803"/>
          <a:ext cx="3811067" cy="295200"/>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49" tIns="0" rIns="144049" bIns="0" numCol="1" spcCol="1270" anchor="ctr" anchorCtr="0">
          <a:noAutofit/>
        </a:bodyPr>
        <a:lstStyle/>
        <a:p>
          <a:pPr marL="0" lvl="0" indent="0" algn="l" defTabSz="444500">
            <a:lnSpc>
              <a:spcPct val="90000"/>
            </a:lnSpc>
            <a:spcBef>
              <a:spcPct val="0"/>
            </a:spcBef>
            <a:spcAft>
              <a:spcPct val="35000"/>
            </a:spcAft>
            <a:buNone/>
          </a:pPr>
          <a:r>
            <a:rPr lang="en-GB" sz="1000" kern="1200"/>
            <a:t>Why Fayol's Work Continues to Be Grounded</a:t>
          </a:r>
          <a:endParaRPr lang="en-US" sz="1000" kern="1200"/>
        </a:p>
      </dsp:txBody>
      <dsp:txXfrm>
        <a:off x="286629" y="1232213"/>
        <a:ext cx="3782247" cy="266380"/>
      </dsp:txXfrm>
    </dsp:sp>
    <dsp:sp modelId="{8872C5AB-3F33-4706-AEE8-F6E48CCB5EF1}">
      <dsp:nvSpPr>
        <dsp:cNvPr id="0" name=""/>
        <dsp:cNvSpPr/>
      </dsp:nvSpPr>
      <dsp:spPr>
        <a:xfrm>
          <a:off x="0" y="2575003"/>
          <a:ext cx="5444382" cy="866250"/>
        </a:xfrm>
        <a:prstGeom prst="rect">
          <a:avLst/>
        </a:prstGeom>
        <a:solidFill>
          <a:schemeClr val="lt1">
            <a:alpha val="90000"/>
            <a:hueOff val="0"/>
            <a:satOff val="0"/>
            <a:lumOff val="0"/>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22545" tIns="208280" rIns="422545" bIns="71120" numCol="1" spcCol="1270" anchor="t" anchorCtr="0">
          <a:noAutofit/>
        </a:bodyPr>
        <a:lstStyle/>
        <a:p>
          <a:pPr marL="57150" lvl="1" indent="-57150" algn="l" defTabSz="444500">
            <a:lnSpc>
              <a:spcPct val="90000"/>
            </a:lnSpc>
            <a:spcBef>
              <a:spcPct val="0"/>
            </a:spcBef>
            <a:spcAft>
              <a:spcPct val="15000"/>
            </a:spcAft>
            <a:buChar char="•"/>
          </a:pPr>
          <a:r>
            <a:rPr lang="en-GB" sz="1000" kern="1200"/>
            <a:t>According to Fayol, management represents a general function which outlines how a manager should direct and oversee organizational activities (Fayol, 1916).</a:t>
          </a:r>
          <a:endParaRPr lang="en-US" sz="1000" kern="1200"/>
        </a:p>
        <a:p>
          <a:pPr marL="57150" lvl="1" indent="-57150" algn="l" defTabSz="444500">
            <a:lnSpc>
              <a:spcPct val="90000"/>
            </a:lnSpc>
            <a:spcBef>
              <a:spcPct val="0"/>
            </a:spcBef>
            <a:spcAft>
              <a:spcPct val="15000"/>
            </a:spcAft>
            <a:buChar char="•"/>
          </a:pPr>
          <a:r>
            <a:rPr lang="en-GB" sz="1000" kern="1200"/>
            <a:t>These five key functions include: planning, organizing, commanding, coordination and control (Griffin, 2022).</a:t>
          </a:r>
          <a:endParaRPr lang="en-US" sz="1000" kern="1200"/>
        </a:p>
      </dsp:txBody>
      <dsp:txXfrm>
        <a:off x="0" y="2575003"/>
        <a:ext cx="5444382" cy="866250"/>
      </dsp:txXfrm>
    </dsp:sp>
    <dsp:sp modelId="{7E18516B-D7D7-4A0B-98D1-6C483B204117}">
      <dsp:nvSpPr>
        <dsp:cNvPr id="0" name=""/>
        <dsp:cNvSpPr/>
      </dsp:nvSpPr>
      <dsp:spPr>
        <a:xfrm>
          <a:off x="272219" y="2427403"/>
          <a:ext cx="3811067" cy="29520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049" tIns="0" rIns="144049" bIns="0" numCol="1" spcCol="1270" anchor="ctr" anchorCtr="0">
          <a:noAutofit/>
        </a:bodyPr>
        <a:lstStyle/>
        <a:p>
          <a:pPr marL="0" lvl="0" indent="0" algn="l" defTabSz="444500">
            <a:lnSpc>
              <a:spcPct val="90000"/>
            </a:lnSpc>
            <a:spcBef>
              <a:spcPct val="0"/>
            </a:spcBef>
            <a:spcAft>
              <a:spcPct val="35000"/>
            </a:spcAft>
            <a:buNone/>
          </a:pPr>
          <a:r>
            <a:rPr lang="en-GB" sz="1000" kern="1200"/>
            <a:t>Definitions for "Functions of Management"</a:t>
          </a:r>
          <a:endParaRPr lang="en-US" sz="1000" kern="1200"/>
        </a:p>
      </dsp:txBody>
      <dsp:txXfrm>
        <a:off x="286629" y="2441813"/>
        <a:ext cx="3782247" cy="266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9652E-5F74-4CB5-9CD2-E068841A59AB}">
      <dsp:nvSpPr>
        <dsp:cNvPr id="0" name=""/>
        <dsp:cNvSpPr/>
      </dsp:nvSpPr>
      <dsp:spPr>
        <a:xfrm>
          <a:off x="0" y="390164"/>
          <a:ext cx="6641432" cy="29483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a:t>Planning Definition</a:t>
          </a:r>
          <a:endParaRPr lang="en-US" sz="1200" kern="1200"/>
        </a:p>
      </dsp:txBody>
      <dsp:txXfrm>
        <a:off x="14393" y="404557"/>
        <a:ext cx="6612646" cy="266053"/>
      </dsp:txXfrm>
    </dsp:sp>
    <dsp:sp modelId="{0CB8BCCA-9CD7-4EC5-869E-4C656F9FB7FA}">
      <dsp:nvSpPr>
        <dsp:cNvPr id="0" name=""/>
        <dsp:cNvSpPr/>
      </dsp:nvSpPr>
      <dsp:spPr>
        <a:xfrm>
          <a:off x="0" y="685004"/>
          <a:ext cx="6641432" cy="571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865" tIns="15240" rIns="85344" bIns="15240" numCol="1" spcCol="1270" anchor="t" anchorCtr="0">
          <a:noAutofit/>
        </a:bodyPr>
        <a:lstStyle/>
        <a:p>
          <a:pPr marL="57150" lvl="1" indent="-57150" algn="l" defTabSz="400050">
            <a:lnSpc>
              <a:spcPct val="90000"/>
            </a:lnSpc>
            <a:spcBef>
              <a:spcPct val="0"/>
            </a:spcBef>
            <a:spcAft>
              <a:spcPct val="20000"/>
            </a:spcAft>
            <a:buChar char="•"/>
          </a:pPr>
          <a:r>
            <a:rPr lang="en-GB" sz="900" kern="1200"/>
            <a:t>Planning involves establishing a goal or objective and identifying the specific steps that need to be taken in order to reach it (Fayol, 1916), which is known as planning.</a:t>
          </a:r>
          <a:endParaRPr lang="en-US" sz="900" kern="1200"/>
        </a:p>
        <a:p>
          <a:pPr marL="57150" lvl="1" indent="-57150" algn="l" defTabSz="400050">
            <a:lnSpc>
              <a:spcPct val="90000"/>
            </a:lnSpc>
            <a:spcBef>
              <a:spcPct val="0"/>
            </a:spcBef>
            <a:spcAft>
              <a:spcPct val="20000"/>
            </a:spcAft>
            <a:buChar char="•"/>
          </a:pPr>
          <a:r>
            <a:rPr lang="en-GB" sz="900" kern="1200"/>
            <a:t>Planning also helps provide direction for an organization; this is achieved through creating a task list, timeline and desired outcome (Robbins &amp; Coulter, 2021).</a:t>
          </a:r>
          <a:endParaRPr lang="en-US" sz="900" kern="1200"/>
        </a:p>
      </dsp:txBody>
      <dsp:txXfrm>
        <a:off x="0" y="685004"/>
        <a:ext cx="6641432" cy="571320"/>
      </dsp:txXfrm>
    </dsp:sp>
    <dsp:sp modelId="{26B26FD3-4684-463C-A5E9-B32FCEA3B11E}">
      <dsp:nvSpPr>
        <dsp:cNvPr id="0" name=""/>
        <dsp:cNvSpPr/>
      </dsp:nvSpPr>
      <dsp:spPr>
        <a:xfrm>
          <a:off x="0" y="1256324"/>
          <a:ext cx="6641432" cy="294839"/>
        </a:xfrm>
        <a:prstGeom prst="roundRect">
          <a:avLst/>
        </a:prstGeom>
        <a:gradFill rotWithShape="0">
          <a:gsLst>
            <a:gs pos="0">
              <a:schemeClr val="accent5">
                <a:hueOff val="-2430430"/>
                <a:satOff val="-165"/>
                <a:lumOff val="392"/>
                <a:alphaOff val="0"/>
                <a:satMod val="103000"/>
                <a:lumMod val="102000"/>
                <a:tint val="94000"/>
              </a:schemeClr>
            </a:gs>
            <a:gs pos="50000">
              <a:schemeClr val="accent5">
                <a:hueOff val="-2430430"/>
                <a:satOff val="-165"/>
                <a:lumOff val="392"/>
                <a:alphaOff val="0"/>
                <a:satMod val="110000"/>
                <a:lumMod val="100000"/>
                <a:shade val="100000"/>
              </a:schemeClr>
            </a:gs>
            <a:gs pos="100000">
              <a:schemeClr val="accent5">
                <a:hueOff val="-2430430"/>
                <a:satOff val="-165"/>
                <a:lumOff val="39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a:t>Activities Involved With Planning</a:t>
          </a:r>
          <a:endParaRPr lang="en-US" sz="1200" kern="1200"/>
        </a:p>
      </dsp:txBody>
      <dsp:txXfrm>
        <a:off x="14393" y="1270717"/>
        <a:ext cx="6612646" cy="266053"/>
      </dsp:txXfrm>
    </dsp:sp>
    <dsp:sp modelId="{FAC655F6-EEB8-41C5-AE2E-F7B8AEA8F7E3}">
      <dsp:nvSpPr>
        <dsp:cNvPr id="0" name=""/>
        <dsp:cNvSpPr/>
      </dsp:nvSpPr>
      <dsp:spPr>
        <a:xfrm>
          <a:off x="0" y="1551164"/>
          <a:ext cx="6641432" cy="447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865" tIns="15240" rIns="85344" bIns="15240" numCol="1" spcCol="1270" anchor="t" anchorCtr="0">
          <a:noAutofit/>
        </a:bodyPr>
        <a:lstStyle/>
        <a:p>
          <a:pPr marL="57150" lvl="1" indent="-57150" algn="l" defTabSz="400050">
            <a:lnSpc>
              <a:spcPct val="90000"/>
            </a:lnSpc>
            <a:spcBef>
              <a:spcPct val="0"/>
            </a:spcBef>
            <a:spcAft>
              <a:spcPct val="20000"/>
            </a:spcAft>
            <a:buChar char="•"/>
          </a:pPr>
          <a:r>
            <a:rPr lang="en-GB" sz="900" kern="1200"/>
            <a:t>Planners must evaluate their company's goals, predict future business conditions and assess different alternatives to help find the best solution (Griffin, 2022).</a:t>
          </a:r>
          <a:endParaRPr lang="en-US" sz="900" kern="1200"/>
        </a:p>
        <a:p>
          <a:pPr marL="57150" lvl="1" indent="-57150" algn="l" defTabSz="400050">
            <a:lnSpc>
              <a:spcPct val="90000"/>
            </a:lnSpc>
            <a:spcBef>
              <a:spcPct val="0"/>
            </a:spcBef>
            <a:spcAft>
              <a:spcPct val="20000"/>
            </a:spcAft>
            <a:buChar char="•"/>
          </a:pPr>
          <a:r>
            <a:rPr lang="en-GB" sz="900" kern="1200"/>
            <a:t>The above activities include budgeting, allocating resources and conducting an environmental scan (Wren &amp; Bedeian, 2020).</a:t>
          </a:r>
          <a:endParaRPr lang="en-US" sz="900" kern="1200"/>
        </a:p>
      </dsp:txBody>
      <dsp:txXfrm>
        <a:off x="0" y="1551164"/>
        <a:ext cx="6641432" cy="447120"/>
      </dsp:txXfrm>
    </dsp:sp>
    <dsp:sp modelId="{0050CFBD-5D7F-4A27-818B-7C919CAF85AE}">
      <dsp:nvSpPr>
        <dsp:cNvPr id="0" name=""/>
        <dsp:cNvSpPr/>
      </dsp:nvSpPr>
      <dsp:spPr>
        <a:xfrm>
          <a:off x="0" y="1998284"/>
          <a:ext cx="6641432" cy="294839"/>
        </a:xfrm>
        <a:prstGeom prst="roundRect">
          <a:avLst/>
        </a:prstGeom>
        <a:gradFill rotWithShape="0">
          <a:gsLst>
            <a:gs pos="0">
              <a:schemeClr val="accent5">
                <a:hueOff val="-4860860"/>
                <a:satOff val="-330"/>
                <a:lumOff val="784"/>
                <a:alphaOff val="0"/>
                <a:satMod val="103000"/>
                <a:lumMod val="102000"/>
                <a:tint val="94000"/>
              </a:schemeClr>
            </a:gs>
            <a:gs pos="50000">
              <a:schemeClr val="accent5">
                <a:hueOff val="-4860860"/>
                <a:satOff val="-330"/>
                <a:lumOff val="784"/>
                <a:alphaOff val="0"/>
                <a:satMod val="110000"/>
                <a:lumMod val="100000"/>
                <a:shade val="100000"/>
              </a:schemeClr>
            </a:gs>
            <a:gs pos="100000">
              <a:schemeClr val="accent5">
                <a:hueOff val="-4860860"/>
                <a:satOff val="-330"/>
                <a:lumOff val="78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a:t>I</a:t>
          </a:r>
          <a:r>
            <a:rPr lang="en-GB" sz="1200" b="1" kern="1200"/>
            <a:t>mportance Of Planning To An Organization</a:t>
          </a:r>
          <a:endParaRPr lang="en-US" sz="1200" kern="1200"/>
        </a:p>
      </dsp:txBody>
      <dsp:txXfrm>
        <a:off x="14393" y="2012677"/>
        <a:ext cx="6612646" cy="266053"/>
      </dsp:txXfrm>
    </dsp:sp>
    <dsp:sp modelId="{90BE27B8-F08F-4B47-8ED8-61D2A02166BE}">
      <dsp:nvSpPr>
        <dsp:cNvPr id="0" name=""/>
        <dsp:cNvSpPr/>
      </dsp:nvSpPr>
      <dsp:spPr>
        <a:xfrm>
          <a:off x="0" y="2293124"/>
          <a:ext cx="6641432" cy="447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865" tIns="15240" rIns="85344" bIns="15240" numCol="1" spcCol="1270" anchor="t" anchorCtr="0">
          <a:noAutofit/>
        </a:bodyPr>
        <a:lstStyle/>
        <a:p>
          <a:pPr marL="57150" lvl="1" indent="-57150" algn="l" defTabSz="400050">
            <a:lnSpc>
              <a:spcPct val="90000"/>
            </a:lnSpc>
            <a:spcBef>
              <a:spcPct val="0"/>
            </a:spcBef>
            <a:spcAft>
              <a:spcPct val="20000"/>
            </a:spcAft>
            <a:buChar char="•"/>
          </a:pPr>
          <a:r>
            <a:rPr lang="en-GB" sz="900" kern="1200"/>
            <a:t>Planning can help organizations reduce uncertainty and allow them to prepare for potential risks and opportunities (Johnson et al., 2023).</a:t>
          </a:r>
          <a:endParaRPr lang="en-US" sz="900" kern="1200"/>
        </a:p>
        <a:p>
          <a:pPr marL="57150" lvl="1" indent="-57150" algn="l" defTabSz="400050">
            <a:lnSpc>
              <a:spcPct val="90000"/>
            </a:lnSpc>
            <a:spcBef>
              <a:spcPct val="0"/>
            </a:spcBef>
            <a:spcAft>
              <a:spcPct val="20000"/>
            </a:spcAft>
            <a:buChar char="•"/>
          </a:pPr>
          <a:r>
            <a:rPr lang="en-GB" sz="900" kern="1200"/>
            <a:t>Planning also allows organizational activities to be aligned so that they support good decision making (Robbins &amp; Coulter, 2021).</a:t>
          </a:r>
          <a:endParaRPr lang="en-US" sz="900" kern="1200"/>
        </a:p>
      </dsp:txBody>
      <dsp:txXfrm>
        <a:off x="0" y="2293124"/>
        <a:ext cx="6641432" cy="447120"/>
      </dsp:txXfrm>
    </dsp:sp>
    <dsp:sp modelId="{0368AFB7-10B1-4800-9C70-733EB97D62EB}">
      <dsp:nvSpPr>
        <dsp:cNvPr id="0" name=""/>
        <dsp:cNvSpPr/>
      </dsp:nvSpPr>
      <dsp:spPr>
        <a:xfrm>
          <a:off x="0" y="2740244"/>
          <a:ext cx="6641432" cy="294839"/>
        </a:xfrm>
        <a:prstGeom prst="roundRect">
          <a:avLst/>
        </a:prstGeom>
        <a:gradFill rotWithShape="0">
          <a:gsLst>
            <a:gs pos="0">
              <a:schemeClr val="accent5">
                <a:hueOff val="-7291290"/>
                <a:satOff val="-496"/>
                <a:lumOff val="1177"/>
                <a:alphaOff val="0"/>
                <a:satMod val="103000"/>
                <a:lumMod val="102000"/>
                <a:tint val="94000"/>
              </a:schemeClr>
            </a:gs>
            <a:gs pos="50000">
              <a:schemeClr val="accent5">
                <a:hueOff val="-7291290"/>
                <a:satOff val="-496"/>
                <a:lumOff val="1177"/>
                <a:alphaOff val="0"/>
                <a:satMod val="110000"/>
                <a:lumMod val="100000"/>
                <a:shade val="100000"/>
              </a:schemeClr>
            </a:gs>
            <a:gs pos="100000">
              <a:schemeClr val="accent5">
                <a:hueOff val="-7291290"/>
                <a:satOff val="-496"/>
                <a:lumOff val="1177"/>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a:t>Examples of How Tesco Managers Plan</a:t>
          </a:r>
          <a:endParaRPr lang="en-US" sz="1200" kern="1200"/>
        </a:p>
      </dsp:txBody>
      <dsp:txXfrm>
        <a:off x="14393" y="2754637"/>
        <a:ext cx="6612646" cy="266053"/>
      </dsp:txXfrm>
    </dsp:sp>
    <dsp:sp modelId="{FBC87F45-E2D6-43C4-B9D4-8238FB0A6958}">
      <dsp:nvSpPr>
        <dsp:cNvPr id="0" name=""/>
        <dsp:cNvSpPr/>
      </dsp:nvSpPr>
      <dsp:spPr>
        <a:xfrm>
          <a:off x="0" y="3035084"/>
          <a:ext cx="6641432"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865" tIns="15240" rIns="85344" bIns="15240" numCol="1" spcCol="1270" anchor="t" anchorCtr="0">
          <a:noAutofit/>
        </a:bodyPr>
        <a:lstStyle/>
        <a:p>
          <a:pPr marL="57150" lvl="1" indent="-57150" algn="l" defTabSz="400050">
            <a:lnSpc>
              <a:spcPct val="90000"/>
            </a:lnSpc>
            <a:spcBef>
              <a:spcPct val="0"/>
            </a:spcBef>
            <a:spcAft>
              <a:spcPct val="20000"/>
            </a:spcAft>
            <a:buChar char="•"/>
          </a:pPr>
          <a:r>
            <a:rPr lang="en-GB" sz="900" kern="1200"/>
            <a:t>Tesco managers will forecast how much product customers will want to buy, then use those forecasts to determine what sales to aim for each week. Then the manager will use all of that information to develop a week-by-week operating plan (Tesco Annual Report, 2024).</a:t>
          </a:r>
          <a:endParaRPr lang="en-US" sz="900" kern="1200"/>
        </a:p>
        <a:p>
          <a:pPr marL="57150" lvl="1" indent="-57150" algn="l" defTabSz="400050">
            <a:lnSpc>
              <a:spcPct val="90000"/>
            </a:lnSpc>
            <a:spcBef>
              <a:spcPct val="0"/>
            </a:spcBef>
            <a:spcAft>
              <a:spcPct val="20000"/>
            </a:spcAft>
            <a:buChar char="•"/>
          </a:pPr>
          <a:r>
            <a:rPr lang="en-GB" sz="900" kern="1200"/>
            <a:t>Additionally, Tesco managers will base their decisions about how many employees to hire, when to run promotions and how often to restock products based on the patterns of shopping behavior from their customers (Wood et al., 2023).</a:t>
          </a:r>
          <a:endParaRPr lang="en-US" sz="900" kern="1200"/>
        </a:p>
      </dsp:txBody>
      <dsp:txXfrm>
        <a:off x="0" y="3035084"/>
        <a:ext cx="6641432" cy="695520"/>
      </dsp:txXfrm>
    </dsp:sp>
    <dsp:sp modelId="{A13CB12E-70A8-439D-9D9F-051D4254A60F}">
      <dsp:nvSpPr>
        <dsp:cNvPr id="0" name=""/>
        <dsp:cNvSpPr/>
      </dsp:nvSpPr>
      <dsp:spPr>
        <a:xfrm>
          <a:off x="0" y="3730604"/>
          <a:ext cx="6641432" cy="294839"/>
        </a:xfrm>
        <a:prstGeom prst="roundRect">
          <a:avLst/>
        </a:prstGeom>
        <a:gradFill rotWithShape="0">
          <a:gsLst>
            <a:gs pos="0">
              <a:schemeClr val="accent5">
                <a:hueOff val="-9721720"/>
                <a:satOff val="-661"/>
                <a:lumOff val="1569"/>
                <a:alphaOff val="0"/>
                <a:satMod val="103000"/>
                <a:lumMod val="102000"/>
                <a:tint val="94000"/>
              </a:schemeClr>
            </a:gs>
            <a:gs pos="50000">
              <a:schemeClr val="accent5">
                <a:hueOff val="-9721720"/>
                <a:satOff val="-661"/>
                <a:lumOff val="1569"/>
                <a:alphaOff val="0"/>
                <a:satMod val="110000"/>
                <a:lumMod val="100000"/>
                <a:shade val="100000"/>
              </a:schemeClr>
            </a:gs>
            <a:gs pos="100000">
              <a:schemeClr val="accent5">
                <a:hueOff val="-9721720"/>
                <a:satOff val="-661"/>
                <a:lumOff val="156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a:t>Example of Real World Uses of Planning</a:t>
          </a:r>
          <a:endParaRPr lang="en-US" sz="1200" kern="1200"/>
        </a:p>
      </dsp:txBody>
      <dsp:txXfrm>
        <a:off x="14393" y="3744997"/>
        <a:ext cx="6612646" cy="266053"/>
      </dsp:txXfrm>
    </dsp:sp>
    <dsp:sp modelId="{16749CFB-3E4F-4E02-B37B-0CBDE681F4BF}">
      <dsp:nvSpPr>
        <dsp:cNvPr id="0" name=""/>
        <dsp:cNvSpPr/>
      </dsp:nvSpPr>
      <dsp:spPr>
        <a:xfrm>
          <a:off x="0" y="4025444"/>
          <a:ext cx="6641432"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865" tIns="15240" rIns="85344" bIns="15240" numCol="1" spcCol="1270" anchor="t" anchorCtr="0">
          <a:noAutofit/>
        </a:bodyPr>
        <a:lstStyle/>
        <a:p>
          <a:pPr marL="57150" lvl="1" indent="-57150" algn="l" defTabSz="400050">
            <a:lnSpc>
              <a:spcPct val="90000"/>
            </a:lnSpc>
            <a:spcBef>
              <a:spcPct val="0"/>
            </a:spcBef>
            <a:spcAft>
              <a:spcPct val="20000"/>
            </a:spcAft>
            <a:buChar char="•"/>
          </a:pPr>
          <a:r>
            <a:rPr lang="en-GB" sz="900" kern="1200"/>
            <a:t>Using data analysis, Tesco will plan out how much of a certain item to have in stock at any given time so that the company does not experience stockout issues, especially during holiday seasons or other times when people tend to do more grocery shopping (Tesco PLC, 2024).</a:t>
          </a:r>
          <a:endParaRPr lang="en-US" sz="900" kern="1200"/>
        </a:p>
        <a:p>
          <a:pPr marL="57150" lvl="1" indent="-57150" algn="l" defTabSz="400050">
            <a:lnSpc>
              <a:spcPct val="90000"/>
            </a:lnSpc>
            <a:spcBef>
              <a:spcPct val="0"/>
            </a:spcBef>
            <a:spcAft>
              <a:spcPct val="20000"/>
            </a:spcAft>
            <a:buChar char="•"/>
          </a:pPr>
          <a:r>
            <a:rPr lang="en-GB" sz="900" kern="1200"/>
            <a:t>Store managers at Tesco will create a weekly schedule to ensure that there are enough employees working at any given time to meet the needs of the store (Johnson et al., 2023).</a:t>
          </a:r>
          <a:endParaRPr lang="en-US" sz="900" kern="1200"/>
        </a:p>
      </dsp:txBody>
      <dsp:txXfrm>
        <a:off x="0" y="4025444"/>
        <a:ext cx="6641432" cy="695520"/>
      </dsp:txXfrm>
    </dsp:sp>
    <dsp:sp modelId="{A6341F34-A2D3-459B-8389-5402D7605E40}">
      <dsp:nvSpPr>
        <dsp:cNvPr id="0" name=""/>
        <dsp:cNvSpPr/>
      </dsp:nvSpPr>
      <dsp:spPr>
        <a:xfrm>
          <a:off x="0" y="4720964"/>
          <a:ext cx="6641432" cy="294839"/>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1" kern="1200"/>
            <a:t>How Planning Supports Tesco’s Mission and Objectives</a:t>
          </a:r>
          <a:endParaRPr lang="en-US" sz="1200" kern="1200"/>
        </a:p>
      </dsp:txBody>
      <dsp:txXfrm>
        <a:off x="14393" y="4735357"/>
        <a:ext cx="6612646" cy="266053"/>
      </dsp:txXfrm>
    </dsp:sp>
    <dsp:sp modelId="{E5E206BB-08C1-43A8-9D01-E1D4DB9B7B68}">
      <dsp:nvSpPr>
        <dsp:cNvPr id="0" name=""/>
        <dsp:cNvSpPr/>
      </dsp:nvSpPr>
      <dsp:spPr>
        <a:xfrm>
          <a:off x="0" y="5015804"/>
          <a:ext cx="6641432" cy="571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865" tIns="15240" rIns="85344" bIns="15240" numCol="1" spcCol="1270" anchor="t" anchorCtr="0">
          <a:noAutofit/>
        </a:bodyPr>
        <a:lstStyle/>
        <a:p>
          <a:pPr marL="57150" lvl="1" indent="-57150" algn="l" defTabSz="400050">
            <a:lnSpc>
              <a:spcPct val="90000"/>
            </a:lnSpc>
            <a:spcBef>
              <a:spcPct val="0"/>
            </a:spcBef>
            <a:spcAft>
              <a:spcPct val="20000"/>
            </a:spcAft>
            <a:buChar char="•"/>
          </a:pPr>
          <a:r>
            <a:rPr lang="en-GB" sz="900" kern="1200"/>
            <a:t>Tesco has stated that one of the primary ways in which the company achieves consistency in the way that it delivers customer service is through efficient use of resources (Tesco PLC, 2024).</a:t>
          </a:r>
          <a:endParaRPr lang="en-US" sz="900" kern="1200"/>
        </a:p>
        <a:p>
          <a:pPr marL="57150" lvl="1" indent="-57150" algn="l" defTabSz="400050">
            <a:lnSpc>
              <a:spcPct val="90000"/>
            </a:lnSpc>
            <a:spcBef>
              <a:spcPct val="0"/>
            </a:spcBef>
            <a:spcAft>
              <a:spcPct val="20000"/>
            </a:spcAft>
            <a:buChar char="•"/>
          </a:pPr>
          <a:r>
            <a:rPr lang="en-GB" sz="900" kern="1200"/>
            <a:t>Through planning, Tesco is able to maintain its competitive advantage while controlling costs; both of these goals are important to the company achieving its overall mission of “serving shoppers better” (Wood et al., 2023).</a:t>
          </a:r>
          <a:endParaRPr lang="en-US" sz="900" kern="1200"/>
        </a:p>
      </dsp:txBody>
      <dsp:txXfrm>
        <a:off x="0" y="5015804"/>
        <a:ext cx="6641432" cy="5713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00091-DE71-4654-81B7-02FE8F50EC98}">
      <dsp:nvSpPr>
        <dsp:cNvPr id="0" name=""/>
        <dsp:cNvSpPr/>
      </dsp:nvSpPr>
      <dsp:spPr>
        <a:xfrm>
          <a:off x="0" y="35122"/>
          <a:ext cx="8881115" cy="368549"/>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The Definition Of Organising</a:t>
          </a:r>
          <a:endParaRPr lang="en-US" sz="1500" kern="1200"/>
        </a:p>
      </dsp:txBody>
      <dsp:txXfrm>
        <a:off x="17991" y="53113"/>
        <a:ext cx="8845133" cy="332567"/>
      </dsp:txXfrm>
    </dsp:sp>
    <dsp:sp modelId="{E52271F3-2DC1-49EF-8117-3B7071A90669}">
      <dsp:nvSpPr>
        <dsp:cNvPr id="0" name=""/>
        <dsp:cNvSpPr/>
      </dsp:nvSpPr>
      <dsp:spPr>
        <a:xfrm>
          <a:off x="0" y="403672"/>
          <a:ext cx="8881115"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975"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GB" sz="1200" kern="1200"/>
            <a:t>Organising is about how an organisation plans and organises its people, systems and processes so that it can meet its goals (Fayol, 1916).</a:t>
          </a:r>
          <a:endParaRPr lang="en-US" sz="1200" kern="1200"/>
        </a:p>
        <a:p>
          <a:pPr marL="114300" lvl="1" indent="-114300" algn="l" defTabSz="533400">
            <a:lnSpc>
              <a:spcPct val="90000"/>
            </a:lnSpc>
            <a:spcBef>
              <a:spcPct val="0"/>
            </a:spcBef>
            <a:spcAft>
              <a:spcPct val="20000"/>
            </a:spcAft>
            <a:buChar char="•"/>
          </a:pPr>
          <a:r>
            <a:rPr lang="en-GB" sz="1200" kern="1200"/>
            <a:t>This process helps make sure jobs are structured and each person knows what their job is and who they report to (Robbins &amp; Coulter, 2021).</a:t>
          </a:r>
          <a:endParaRPr lang="en-US" sz="1200" kern="1200"/>
        </a:p>
      </dsp:txBody>
      <dsp:txXfrm>
        <a:off x="0" y="403672"/>
        <a:ext cx="8881115" cy="760725"/>
      </dsp:txXfrm>
    </dsp:sp>
    <dsp:sp modelId="{B9A48491-E253-4649-8071-EB36439E826B}">
      <dsp:nvSpPr>
        <dsp:cNvPr id="0" name=""/>
        <dsp:cNvSpPr/>
      </dsp:nvSpPr>
      <dsp:spPr>
        <a:xfrm>
          <a:off x="0" y="1164397"/>
          <a:ext cx="8881115" cy="368549"/>
        </a:xfrm>
        <a:prstGeom prst="round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Examples of Things Included In The Process of Organising</a:t>
          </a:r>
          <a:endParaRPr lang="en-US" sz="1500" kern="1200"/>
        </a:p>
      </dsp:txBody>
      <dsp:txXfrm>
        <a:off x="17991" y="1182388"/>
        <a:ext cx="8845133" cy="332567"/>
      </dsp:txXfrm>
    </dsp:sp>
    <dsp:sp modelId="{BDDC268E-6E85-40F6-ADA5-B6E36570B6C5}">
      <dsp:nvSpPr>
        <dsp:cNvPr id="0" name=""/>
        <dsp:cNvSpPr/>
      </dsp:nvSpPr>
      <dsp:spPr>
        <a:xfrm>
          <a:off x="0" y="1532947"/>
          <a:ext cx="8881115"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975"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GB" sz="1200" kern="1200" dirty="0"/>
            <a:t>Organising includes deciding on the amount of work each employee does, how tasks will be grouped together and who employees will report to (Griffin, 2022).</a:t>
          </a:r>
          <a:endParaRPr lang="en-US" sz="1200" kern="1200" dirty="0"/>
        </a:p>
        <a:p>
          <a:pPr marL="114300" lvl="1" indent="-114300" algn="l" defTabSz="533400">
            <a:lnSpc>
              <a:spcPct val="90000"/>
            </a:lnSpc>
            <a:spcBef>
              <a:spcPct val="0"/>
            </a:spcBef>
            <a:spcAft>
              <a:spcPct val="20000"/>
            </a:spcAft>
            <a:buChar char="•"/>
          </a:pPr>
          <a:r>
            <a:rPr lang="en-GB" sz="1200" kern="1200"/>
            <a:t>Organising also includes designing how an organisation is organised or structured and how to best use all of the organisations resources including people, money and facilities (Wren &amp; Bedeian, 2020).</a:t>
          </a:r>
          <a:endParaRPr lang="en-US" sz="1200" kern="1200"/>
        </a:p>
      </dsp:txBody>
      <dsp:txXfrm>
        <a:off x="0" y="1532947"/>
        <a:ext cx="8881115" cy="760725"/>
      </dsp:txXfrm>
    </dsp:sp>
    <dsp:sp modelId="{DED9AD3E-7F6C-4655-8F79-40DEDDEDA4EE}">
      <dsp:nvSpPr>
        <dsp:cNvPr id="0" name=""/>
        <dsp:cNvSpPr/>
      </dsp:nvSpPr>
      <dsp:spPr>
        <a:xfrm>
          <a:off x="0" y="2293672"/>
          <a:ext cx="8881115" cy="368549"/>
        </a:xfrm>
        <a:prstGeom prst="round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Why Is Organising Important For How An Organisation Allocates Its Resources?</a:t>
          </a:r>
          <a:endParaRPr lang="en-US" sz="1500" kern="1200"/>
        </a:p>
      </dsp:txBody>
      <dsp:txXfrm>
        <a:off x="17991" y="2311663"/>
        <a:ext cx="8845133" cy="332567"/>
      </dsp:txXfrm>
    </dsp:sp>
    <dsp:sp modelId="{2CA2D90D-6349-446A-BDD4-70A10B9CA920}">
      <dsp:nvSpPr>
        <dsp:cNvPr id="0" name=""/>
        <dsp:cNvSpPr/>
      </dsp:nvSpPr>
      <dsp:spPr>
        <a:xfrm>
          <a:off x="0" y="2662222"/>
          <a:ext cx="8881115" cy="5899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975"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GB" sz="1200" kern="1200" dirty="0"/>
            <a:t>Organising makes sure that the right resources are available at the right place at the right time (Johnson et al., 2023).</a:t>
          </a:r>
          <a:endParaRPr lang="en-US" sz="1200" kern="1200" dirty="0"/>
        </a:p>
        <a:p>
          <a:pPr marL="114300" lvl="1" indent="-114300" algn="l" defTabSz="533400">
            <a:lnSpc>
              <a:spcPct val="90000"/>
            </a:lnSpc>
            <a:spcBef>
              <a:spcPct val="0"/>
            </a:spcBef>
            <a:spcAft>
              <a:spcPct val="20000"/>
            </a:spcAft>
            <a:buChar char="•"/>
          </a:pPr>
          <a:r>
            <a:rPr lang="en-GB" sz="1200" kern="1200" dirty="0"/>
            <a:t>By helping to avoid duplicated effort and improve coordination of different workflows, organising can increase productivity (Robbins &amp; Coulter, 2021).</a:t>
          </a:r>
          <a:endParaRPr lang="en-US" sz="1200" kern="1200" dirty="0"/>
        </a:p>
      </dsp:txBody>
      <dsp:txXfrm>
        <a:off x="0" y="2662222"/>
        <a:ext cx="8881115" cy="589950"/>
      </dsp:txXfrm>
    </dsp:sp>
    <dsp:sp modelId="{147F85A8-461D-46FC-95F6-843FFBCFFCEB}">
      <dsp:nvSpPr>
        <dsp:cNvPr id="0" name=""/>
        <dsp:cNvSpPr/>
      </dsp:nvSpPr>
      <dsp:spPr>
        <a:xfrm>
          <a:off x="0" y="3252172"/>
          <a:ext cx="8881115" cy="368549"/>
        </a:xfrm>
        <a:prstGeom prst="round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How Does Organising Work At Tesco?</a:t>
          </a:r>
          <a:endParaRPr lang="en-US" sz="1500" kern="1200"/>
        </a:p>
      </dsp:txBody>
      <dsp:txXfrm>
        <a:off x="17991" y="3270163"/>
        <a:ext cx="8845133" cy="332567"/>
      </dsp:txXfrm>
    </dsp:sp>
    <dsp:sp modelId="{328D9E42-8913-4F09-A1AA-27A44A578A6E}">
      <dsp:nvSpPr>
        <dsp:cNvPr id="0" name=""/>
        <dsp:cNvSpPr/>
      </dsp:nvSpPr>
      <dsp:spPr>
        <a:xfrm>
          <a:off x="0" y="3620722"/>
          <a:ext cx="8881115"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975"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GB" sz="1200" kern="1200"/>
            <a:t>Tesco uses a layered organisation chart which divides work into specific areas of work, for example; retail, logistics and customer service (Tesco PLC, 2024).</a:t>
          </a:r>
          <a:endParaRPr lang="en-US" sz="1200" kern="1200"/>
        </a:p>
        <a:p>
          <a:pPr marL="114300" lvl="1" indent="-114300" algn="l" defTabSz="533400">
            <a:lnSpc>
              <a:spcPct val="90000"/>
            </a:lnSpc>
            <a:spcBef>
              <a:spcPct val="0"/>
            </a:spcBef>
            <a:spcAft>
              <a:spcPct val="20000"/>
            </a:spcAft>
            <a:buChar char="•"/>
          </a:pPr>
          <a:r>
            <a:rPr lang="en-GB" sz="1200" kern="1200"/>
            <a:t>In order to help manage this work Tesco has used roles to divide responsibility for day-to-day operations among employees including; store managers, team leaders and department supervisors (Wood et al., 2023).</a:t>
          </a:r>
          <a:endParaRPr lang="en-US" sz="1200" kern="1200"/>
        </a:p>
      </dsp:txBody>
      <dsp:txXfrm>
        <a:off x="0" y="3620722"/>
        <a:ext cx="8881115" cy="760725"/>
      </dsp:txXfrm>
    </dsp:sp>
    <dsp:sp modelId="{12F6FE50-BAEF-43CA-AB13-D7535C2657A4}">
      <dsp:nvSpPr>
        <dsp:cNvPr id="0" name=""/>
        <dsp:cNvSpPr/>
      </dsp:nvSpPr>
      <dsp:spPr>
        <a:xfrm>
          <a:off x="0" y="4381447"/>
          <a:ext cx="8881115" cy="368549"/>
        </a:xfrm>
        <a:prstGeom prst="round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How Do Managers Use Organising To Complete Their Job?</a:t>
          </a:r>
          <a:endParaRPr lang="en-US" sz="1500" kern="1200"/>
        </a:p>
      </dsp:txBody>
      <dsp:txXfrm>
        <a:off x="17991" y="4399438"/>
        <a:ext cx="8845133" cy="332567"/>
      </dsp:txXfrm>
    </dsp:sp>
    <dsp:sp modelId="{9E3499FF-C1A3-47F5-B421-DB06100E4ADB}">
      <dsp:nvSpPr>
        <dsp:cNvPr id="0" name=""/>
        <dsp:cNvSpPr/>
      </dsp:nvSpPr>
      <dsp:spPr>
        <a:xfrm>
          <a:off x="0" y="4749997"/>
          <a:ext cx="8881115"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975"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GB" sz="1200" kern="1200"/>
            <a:t>Managers at Tesco plan where to position their employees, when to have them working and what tasks each employee needs to complete (Johnson et al., 2023).</a:t>
          </a:r>
          <a:endParaRPr lang="en-US" sz="1200" kern="1200"/>
        </a:p>
        <a:p>
          <a:pPr marL="114300" lvl="1" indent="-114300" algn="l" defTabSz="533400">
            <a:lnSpc>
              <a:spcPct val="90000"/>
            </a:lnSpc>
            <a:spcBef>
              <a:spcPct val="0"/>
            </a:spcBef>
            <a:spcAft>
              <a:spcPct val="20000"/>
            </a:spcAft>
            <a:buChar char="•"/>
          </a:pPr>
          <a:r>
            <a:rPr lang="en-GB" sz="1200" kern="1200"/>
            <a:t>Managers at Tesco also manage inventory levels, equipment and customer service to ensure that stores operate smoothly (Tesco Annual Report, 2024).</a:t>
          </a:r>
          <a:endParaRPr lang="en-US" sz="1200" kern="1200"/>
        </a:p>
      </dsp:txBody>
      <dsp:txXfrm>
        <a:off x="0" y="4749997"/>
        <a:ext cx="8881115" cy="760725"/>
      </dsp:txXfrm>
    </dsp:sp>
    <dsp:sp modelId="{A1241877-4545-40BB-B318-EAC9E3EE8B77}">
      <dsp:nvSpPr>
        <dsp:cNvPr id="0" name=""/>
        <dsp:cNvSpPr/>
      </dsp:nvSpPr>
      <dsp:spPr>
        <a:xfrm>
          <a:off x="0" y="5510722"/>
          <a:ext cx="8881115" cy="368549"/>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a:t>Example of Effective Organising</a:t>
          </a:r>
          <a:endParaRPr lang="en-US" sz="1500" kern="1200"/>
        </a:p>
      </dsp:txBody>
      <dsp:txXfrm>
        <a:off x="17991" y="5528713"/>
        <a:ext cx="8845133" cy="332567"/>
      </dsp:txXfrm>
    </dsp:sp>
    <dsp:sp modelId="{AC7DEF6F-3F9D-4B50-B835-FF710B483E7E}">
      <dsp:nvSpPr>
        <dsp:cNvPr id="0" name=""/>
        <dsp:cNvSpPr/>
      </dsp:nvSpPr>
      <dsp:spPr>
        <a:xfrm>
          <a:off x="0" y="5879272"/>
          <a:ext cx="8881115" cy="760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975" tIns="19050" rIns="106680" bIns="19050" numCol="1" spcCol="1270" anchor="t" anchorCtr="0">
          <a:noAutofit/>
        </a:bodyPr>
        <a:lstStyle/>
        <a:p>
          <a:pPr marL="114300" lvl="1" indent="-114300" algn="l" defTabSz="533400">
            <a:lnSpc>
              <a:spcPct val="90000"/>
            </a:lnSpc>
            <a:spcBef>
              <a:spcPct val="0"/>
            </a:spcBef>
            <a:spcAft>
              <a:spcPct val="20000"/>
            </a:spcAft>
            <a:buChar char="•"/>
          </a:pPr>
          <a:r>
            <a:rPr lang="en-GB" sz="1200" kern="1200"/>
            <a:t>One way that Tesco is effective in using organising is through its night shift stock replenishment system which allows products to be delivered onto store shelves before the next morning's customers arrive (Wood et al., 2023).</a:t>
          </a:r>
          <a:endParaRPr lang="en-US" sz="1200" kern="1200"/>
        </a:p>
        <a:p>
          <a:pPr marL="114300" lvl="1" indent="-114300" algn="l" defTabSz="533400">
            <a:lnSpc>
              <a:spcPct val="90000"/>
            </a:lnSpc>
            <a:spcBef>
              <a:spcPct val="0"/>
            </a:spcBef>
            <a:spcAft>
              <a:spcPct val="20000"/>
            </a:spcAft>
            <a:buChar char="•"/>
          </a:pPr>
          <a:r>
            <a:rPr lang="en-GB" sz="1200" kern="1200" dirty="0"/>
            <a:t>Additionally, Tesco uses coordinated staffing during weekend shopping periods to improve customer satisfaction while reducing congestion around checkout lines (Tesco PLC, 2024).</a:t>
          </a:r>
          <a:endParaRPr lang="en-US" sz="1200" kern="1200" dirty="0"/>
        </a:p>
      </dsp:txBody>
      <dsp:txXfrm>
        <a:off x="0" y="5879272"/>
        <a:ext cx="8881115" cy="7607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9C792-6369-4B0B-8912-FE3B2AEA8FEF}">
      <dsp:nvSpPr>
        <dsp:cNvPr id="0" name=""/>
        <dsp:cNvSpPr/>
      </dsp:nvSpPr>
      <dsp:spPr>
        <a:xfrm>
          <a:off x="0" y="215658"/>
          <a:ext cx="8195280" cy="31941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What is meant by "leading" or "commanding"?</a:t>
          </a:r>
          <a:endParaRPr lang="en-US" sz="1300" kern="1200"/>
        </a:p>
      </dsp:txBody>
      <dsp:txXfrm>
        <a:off x="15592" y="231250"/>
        <a:ext cx="8164096" cy="288226"/>
      </dsp:txXfrm>
    </dsp:sp>
    <dsp:sp modelId="{1F4C168D-A7D9-4C2A-BD71-320BD9D92820}">
      <dsp:nvSpPr>
        <dsp:cNvPr id="0" name=""/>
        <dsp:cNvSpPr/>
      </dsp:nvSpPr>
      <dsp:spPr>
        <a:xfrm>
          <a:off x="0" y="535068"/>
          <a:ext cx="8195280" cy="484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00"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In Fayol’s (1916) work, leading is described as the ability of managers to guide their employees in order to obtain organizational objectives.</a:t>
          </a:r>
          <a:endParaRPr lang="en-US" sz="1000" kern="1200"/>
        </a:p>
        <a:p>
          <a:pPr marL="57150" lvl="1" indent="-57150" algn="l" defTabSz="444500">
            <a:lnSpc>
              <a:spcPct val="90000"/>
            </a:lnSpc>
            <a:spcBef>
              <a:spcPct val="0"/>
            </a:spcBef>
            <a:spcAft>
              <a:spcPct val="20000"/>
            </a:spcAft>
            <a:buChar char="•"/>
          </a:pPr>
          <a:r>
            <a:rPr lang="en-GB" sz="1000" kern="1200"/>
            <a:t>Leading also means to inspire employees, to clearly communicate the expectations of employees, and to influence employee behavior (Robbins &amp; Coulter, 2021).</a:t>
          </a:r>
          <a:endParaRPr lang="en-US" sz="1000" kern="1200"/>
        </a:p>
      </dsp:txBody>
      <dsp:txXfrm>
        <a:off x="0" y="535068"/>
        <a:ext cx="8195280" cy="484380"/>
      </dsp:txXfrm>
    </dsp:sp>
    <dsp:sp modelId="{DD96DF27-D75E-4264-8927-D2197D51602D}">
      <dsp:nvSpPr>
        <dsp:cNvPr id="0" name=""/>
        <dsp:cNvSpPr/>
      </dsp:nvSpPr>
      <dsp:spPr>
        <a:xfrm>
          <a:off x="0" y="1019448"/>
          <a:ext cx="8195280" cy="31941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Relationship to different leadership styles</a:t>
          </a:r>
          <a:endParaRPr lang="en-US" sz="1300" kern="1200"/>
        </a:p>
      </dsp:txBody>
      <dsp:txXfrm>
        <a:off x="15592" y="1035040"/>
        <a:ext cx="8164096" cy="288226"/>
      </dsp:txXfrm>
    </dsp:sp>
    <dsp:sp modelId="{0273F35D-D9BF-46B8-BDE3-AF30F005CEB4}">
      <dsp:nvSpPr>
        <dsp:cNvPr id="0" name=""/>
        <dsp:cNvSpPr/>
      </dsp:nvSpPr>
      <dsp:spPr>
        <a:xfrm>
          <a:off x="0" y="1338858"/>
          <a:ext cx="8195280"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00"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dirty="0"/>
            <a:t>Different leadership styles such as democratic, transformational and autocratic influence how managers will lead employees (</a:t>
          </a:r>
          <a:r>
            <a:rPr lang="en-GB" sz="1000" kern="1200" dirty="0" err="1"/>
            <a:t>Northhouse</a:t>
          </a:r>
          <a:r>
            <a:rPr lang="en-GB" sz="1000" kern="1200" dirty="0"/>
            <a:t>, 2021).</a:t>
          </a:r>
          <a:endParaRPr lang="en-US" sz="1000" kern="1200" dirty="0"/>
        </a:p>
        <a:p>
          <a:pPr marL="57150" lvl="1" indent="-57150" algn="l" defTabSz="444500">
            <a:lnSpc>
              <a:spcPct val="90000"/>
            </a:lnSpc>
            <a:spcBef>
              <a:spcPct val="0"/>
            </a:spcBef>
            <a:spcAft>
              <a:spcPct val="20000"/>
            </a:spcAft>
            <a:buChar char="•"/>
          </a:pPr>
          <a:r>
            <a:rPr lang="en-GB" sz="1000" kern="1200"/>
            <a:t>Which leadership style that is the most successful depends upon the level of complexity of the tasks that are assigned to employees, the needs of employees, and the goals of the organization (Griffin, 2022).</a:t>
          </a:r>
          <a:endParaRPr lang="en-US" sz="1000" kern="1200"/>
        </a:p>
      </dsp:txBody>
      <dsp:txXfrm>
        <a:off x="0" y="1338858"/>
        <a:ext cx="8195280" cy="632385"/>
      </dsp:txXfrm>
    </dsp:sp>
    <dsp:sp modelId="{249BA68F-2178-4BE3-AF64-103794D990CF}">
      <dsp:nvSpPr>
        <dsp:cNvPr id="0" name=""/>
        <dsp:cNvSpPr/>
      </dsp:nvSpPr>
      <dsp:spPr>
        <a:xfrm>
          <a:off x="0" y="1971243"/>
          <a:ext cx="8195280" cy="31941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Why Motivation and Direction are important for success</a:t>
          </a:r>
          <a:endParaRPr lang="en-US" sz="1300" kern="1200"/>
        </a:p>
      </dsp:txBody>
      <dsp:txXfrm>
        <a:off x="15592" y="1986835"/>
        <a:ext cx="8164096" cy="288226"/>
      </dsp:txXfrm>
    </dsp:sp>
    <dsp:sp modelId="{1A6E0AB2-A1D0-408A-998E-A3D7ADE890AB}">
      <dsp:nvSpPr>
        <dsp:cNvPr id="0" name=""/>
        <dsp:cNvSpPr/>
      </dsp:nvSpPr>
      <dsp:spPr>
        <a:xfrm>
          <a:off x="0" y="2290653"/>
          <a:ext cx="8195280" cy="766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00"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When employees are motivated, they exhibit greater levels of commitment to the organization and to their jobs, which can increase their productivity, job satisfaction and overall sense of well-being (Herzberg, 1966).</a:t>
          </a:r>
          <a:endParaRPr lang="en-US" sz="1000" kern="1200"/>
        </a:p>
        <a:p>
          <a:pPr marL="57150" lvl="1" indent="-57150" algn="l" defTabSz="444500">
            <a:lnSpc>
              <a:spcPct val="90000"/>
            </a:lnSpc>
            <a:spcBef>
              <a:spcPct val="0"/>
            </a:spcBef>
            <a:spcAft>
              <a:spcPct val="20000"/>
            </a:spcAft>
            <a:buChar char="•"/>
          </a:pPr>
          <a:r>
            <a:rPr lang="en-GB" sz="1000" kern="1200" dirty="0"/>
            <a:t>When there is clear direction, employees know what they need to do, where they need to go, and what is expected of them. This results in reduced confusion among employees, improved job performance and an alignment of employee </a:t>
          </a:r>
          <a:r>
            <a:rPr lang="en-GB" sz="1000" kern="1200" dirty="0" err="1"/>
            <a:t>behavior</a:t>
          </a:r>
          <a:r>
            <a:rPr lang="en-GB" sz="1000" kern="1200" dirty="0"/>
            <a:t> with the objectives of the organization (Johnson et al., 2023).</a:t>
          </a:r>
          <a:endParaRPr lang="en-US" sz="1000" kern="1200" dirty="0"/>
        </a:p>
      </dsp:txBody>
      <dsp:txXfrm>
        <a:off x="0" y="2290653"/>
        <a:ext cx="8195280" cy="766935"/>
      </dsp:txXfrm>
    </dsp:sp>
    <dsp:sp modelId="{EBF7E1F6-8DDB-4FB9-9ED0-2C9E8F6C60AC}">
      <dsp:nvSpPr>
        <dsp:cNvPr id="0" name=""/>
        <dsp:cNvSpPr/>
      </dsp:nvSpPr>
      <dsp:spPr>
        <a:xfrm>
          <a:off x="0" y="3057588"/>
          <a:ext cx="8195280" cy="31941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How Tesco managers lead teams of employees</a:t>
          </a:r>
          <a:endParaRPr lang="en-US" sz="1300" kern="1200"/>
        </a:p>
      </dsp:txBody>
      <dsp:txXfrm>
        <a:off x="15592" y="3073180"/>
        <a:ext cx="8164096" cy="288226"/>
      </dsp:txXfrm>
    </dsp:sp>
    <dsp:sp modelId="{19243F32-0E10-4419-A6D9-CDBCABCE00C3}">
      <dsp:nvSpPr>
        <dsp:cNvPr id="0" name=""/>
        <dsp:cNvSpPr/>
      </dsp:nvSpPr>
      <dsp:spPr>
        <a:xfrm>
          <a:off x="0" y="3376998"/>
          <a:ext cx="8195280"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00"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Tesco managers have employed a democratic and participative approach in leading employees. This has involved the solicitation of ideas and suggestions from employees as well as providing opportunities for employees to provide feedback to their managers (Tesco PLC, 2024).</a:t>
          </a:r>
          <a:endParaRPr lang="en-US" sz="1000" kern="1200"/>
        </a:p>
        <a:p>
          <a:pPr marL="57150" lvl="1" indent="-57150" algn="l" defTabSz="444500">
            <a:lnSpc>
              <a:spcPct val="90000"/>
            </a:lnSpc>
            <a:spcBef>
              <a:spcPct val="0"/>
            </a:spcBef>
            <a:spcAft>
              <a:spcPct val="20000"/>
            </a:spcAft>
            <a:buChar char="•"/>
          </a:pPr>
          <a:r>
            <a:rPr lang="en-GB" sz="1000" kern="1200"/>
            <a:t>Employees are informed daily about their target to be met, and are provided support in achieving these targets. Employees are also informed about the importance of delivering good customer service (Wood et al., 2023).</a:t>
          </a:r>
          <a:endParaRPr lang="en-US" sz="1000" kern="1200"/>
        </a:p>
      </dsp:txBody>
      <dsp:txXfrm>
        <a:off x="0" y="3376998"/>
        <a:ext cx="8195280" cy="632385"/>
      </dsp:txXfrm>
    </dsp:sp>
    <dsp:sp modelId="{BEA3361E-BE0D-4D8B-BAC5-F58EA82B1761}">
      <dsp:nvSpPr>
        <dsp:cNvPr id="0" name=""/>
        <dsp:cNvSpPr/>
      </dsp:nvSpPr>
      <dsp:spPr>
        <a:xfrm>
          <a:off x="0" y="4009383"/>
          <a:ext cx="8195280" cy="31941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Types of approaches used by Tesco managers to lead employees</a:t>
          </a:r>
          <a:endParaRPr lang="en-US" sz="1300" kern="1200"/>
        </a:p>
      </dsp:txBody>
      <dsp:txXfrm>
        <a:off x="15592" y="4024975"/>
        <a:ext cx="8164096" cy="288226"/>
      </dsp:txXfrm>
    </dsp:sp>
    <dsp:sp modelId="{5DF068C5-FA3B-436A-8C18-18E8A6C3EB3D}">
      <dsp:nvSpPr>
        <dsp:cNvPr id="0" name=""/>
        <dsp:cNvSpPr/>
      </dsp:nvSpPr>
      <dsp:spPr>
        <a:xfrm>
          <a:off x="0" y="4328793"/>
          <a:ext cx="8195280"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00"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Store managers at Tesco conduct daily meetings to motivate employees and to identify challenges that may hinder employees from meeting their daily targets (Tesco Annual Report, 2024).</a:t>
          </a:r>
          <a:endParaRPr lang="en-US" sz="1000" kern="1200"/>
        </a:p>
        <a:p>
          <a:pPr marL="57150" lvl="1" indent="-57150" algn="l" defTabSz="444500">
            <a:lnSpc>
              <a:spcPct val="90000"/>
            </a:lnSpc>
            <a:spcBef>
              <a:spcPct val="0"/>
            </a:spcBef>
            <a:spcAft>
              <a:spcPct val="20000"/>
            </a:spcAft>
            <a:buChar char="•"/>
          </a:pPr>
          <a:r>
            <a:rPr lang="en-GB" sz="1000" kern="1200"/>
            <a:t>Managers at Tesco are using coaching and recognizing employees who have demonstrated high levels of performance to reinforce the behaviors and actions that employees are demonstrating (Johnson et al., 2023).</a:t>
          </a:r>
          <a:endParaRPr lang="en-US" sz="1000" kern="1200"/>
        </a:p>
      </dsp:txBody>
      <dsp:txXfrm>
        <a:off x="0" y="4328793"/>
        <a:ext cx="8195280" cy="632385"/>
      </dsp:txXfrm>
    </dsp:sp>
    <dsp:sp modelId="{607DA164-4755-46AE-BABD-1B72B51CE470}">
      <dsp:nvSpPr>
        <dsp:cNvPr id="0" name=""/>
        <dsp:cNvSpPr/>
      </dsp:nvSpPr>
      <dsp:spPr>
        <a:xfrm>
          <a:off x="0" y="4961178"/>
          <a:ext cx="8195280" cy="31941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How the engaged leadership of managers at Tesco impacts employee productivity</a:t>
          </a:r>
          <a:endParaRPr lang="en-US" sz="1300" kern="1200"/>
        </a:p>
      </dsp:txBody>
      <dsp:txXfrm>
        <a:off x="15592" y="4976770"/>
        <a:ext cx="8164096" cy="288226"/>
      </dsp:txXfrm>
    </dsp:sp>
    <dsp:sp modelId="{C224564F-5C44-4343-9637-F82BD0378A9D}">
      <dsp:nvSpPr>
        <dsp:cNvPr id="0" name=""/>
        <dsp:cNvSpPr/>
      </dsp:nvSpPr>
      <dsp:spPr>
        <a:xfrm>
          <a:off x="0" y="5280588"/>
          <a:ext cx="8195280"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00"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Increased engagement of employees through the active involvement of managers in leading employees has resulted in increased collaboration between team members, reduced turnover rates and improved morale among employees (Northhouse, 2021).</a:t>
          </a:r>
          <a:endParaRPr lang="en-US" sz="1000" kern="1200"/>
        </a:p>
        <a:p>
          <a:pPr marL="57150" lvl="1" indent="-57150" algn="l" defTabSz="444500">
            <a:lnSpc>
              <a:spcPct val="90000"/>
            </a:lnSpc>
            <a:spcBef>
              <a:spcPct val="0"/>
            </a:spcBef>
            <a:spcAft>
              <a:spcPct val="20000"/>
            </a:spcAft>
            <a:buChar char="•"/>
          </a:pPr>
          <a:r>
            <a:rPr lang="en-GB" sz="1000" kern="1200"/>
            <a:t>Improved communication and motivation of employees by managers at Tesco has enabled employees to complete their duties in a faster time frame and has resulted in an improvement in customer satisfaction (Wood et al., 2023).</a:t>
          </a:r>
          <a:endParaRPr lang="en-US" sz="1000" kern="1200"/>
        </a:p>
      </dsp:txBody>
      <dsp:txXfrm>
        <a:off x="0" y="5280588"/>
        <a:ext cx="8195280" cy="6323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740AC5-7282-47B9-8248-D4622CE37229}">
      <dsp:nvSpPr>
        <dsp:cNvPr id="0" name=""/>
        <dsp:cNvSpPr/>
      </dsp:nvSpPr>
      <dsp:spPr>
        <a:xfrm>
          <a:off x="0" y="3087"/>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A56C89-B82A-4E04-81F5-08C00BB66F67}">
      <dsp:nvSpPr>
        <dsp:cNvPr id="0" name=""/>
        <dsp:cNvSpPr/>
      </dsp:nvSpPr>
      <dsp:spPr>
        <a:xfrm>
          <a:off x="0" y="3087"/>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Coordinating Involves Making Sure People, Activities And Resources Are Working Together Smoothly So The Organisation Achieves Its Shared Objectives (Fayol, 1916).</a:t>
          </a:r>
          <a:endParaRPr lang="en-US" sz="1000" kern="1200"/>
        </a:p>
      </dsp:txBody>
      <dsp:txXfrm>
        <a:off x="0" y="3087"/>
        <a:ext cx="7499861" cy="526468"/>
      </dsp:txXfrm>
    </dsp:sp>
    <dsp:sp modelId="{7317C270-83E6-470F-A425-4FC3B4536766}">
      <dsp:nvSpPr>
        <dsp:cNvPr id="0" name=""/>
        <dsp:cNvSpPr/>
      </dsp:nvSpPr>
      <dsp:spPr>
        <a:xfrm>
          <a:off x="0" y="529556"/>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B1CFB1-B40F-4C5E-8EF9-7A329A71516F}">
      <dsp:nvSpPr>
        <dsp:cNvPr id="0" name=""/>
        <dsp:cNvSpPr/>
      </dsp:nvSpPr>
      <dsp:spPr>
        <a:xfrm>
          <a:off x="0" y="529556"/>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In addition to making sure everyone is working together in a way that supports common objectives, coordinating also helps eliminate the potential for conflict, duplicated effort, or unnecessary work between different parts of the organization (Robbins &amp; Coulter, 2021).</a:t>
          </a:r>
          <a:endParaRPr lang="en-US" sz="1000" kern="1200"/>
        </a:p>
      </dsp:txBody>
      <dsp:txXfrm>
        <a:off x="0" y="529556"/>
        <a:ext cx="7499861" cy="526468"/>
      </dsp:txXfrm>
    </dsp:sp>
    <dsp:sp modelId="{0474E2AD-E452-4FC6-94F7-C8110F6B1EA7}">
      <dsp:nvSpPr>
        <dsp:cNvPr id="0" name=""/>
        <dsp:cNvSpPr/>
      </dsp:nvSpPr>
      <dsp:spPr>
        <a:xfrm>
          <a:off x="0" y="1056024"/>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3302E3-F3AD-4D57-B08B-C59AC2E1BB90}">
      <dsp:nvSpPr>
        <dsp:cNvPr id="0" name=""/>
        <dsp:cNvSpPr/>
      </dsp:nvSpPr>
      <dsp:spPr>
        <a:xfrm>
          <a:off x="0" y="1056024"/>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Aligning Staff, Inventory, Systems And Workflows Across Departments Is A Key Component Of Coordinating Resources, Departments And Teams (Griffin, 2022).</a:t>
          </a:r>
          <a:endParaRPr lang="en-US" sz="1000" kern="1200"/>
        </a:p>
      </dsp:txBody>
      <dsp:txXfrm>
        <a:off x="0" y="1056024"/>
        <a:ext cx="7499861" cy="526468"/>
      </dsp:txXfrm>
    </dsp:sp>
    <dsp:sp modelId="{8193F22B-9B65-4F5A-88A4-8A1D2EE9218B}">
      <dsp:nvSpPr>
        <dsp:cNvPr id="0" name=""/>
        <dsp:cNvSpPr/>
      </dsp:nvSpPr>
      <dsp:spPr>
        <a:xfrm>
          <a:off x="0" y="1582493"/>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38E54E-0035-4D75-B0F2-C88B06455201}">
      <dsp:nvSpPr>
        <dsp:cNvPr id="0" name=""/>
        <dsp:cNvSpPr/>
      </dsp:nvSpPr>
      <dsp:spPr>
        <a:xfrm>
          <a:off x="0" y="1582493"/>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The coordination process includes several steps, including scheduling, communication and coordinating (or "integrating") various interdependent tasks (Wren &amp; Bedeian, 2020).</a:t>
          </a:r>
          <a:endParaRPr lang="en-US" sz="1000" kern="1200"/>
        </a:p>
      </dsp:txBody>
      <dsp:txXfrm>
        <a:off x="0" y="1582493"/>
        <a:ext cx="7499861" cy="526468"/>
      </dsp:txXfrm>
    </dsp:sp>
    <dsp:sp modelId="{5465D5DA-B7D0-4C01-8242-5627E0B5436B}">
      <dsp:nvSpPr>
        <dsp:cNvPr id="0" name=""/>
        <dsp:cNvSpPr/>
      </dsp:nvSpPr>
      <dsp:spPr>
        <a:xfrm>
          <a:off x="0" y="2108961"/>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477669-56ED-4692-8293-5A4E1299E4EB}">
      <dsp:nvSpPr>
        <dsp:cNvPr id="0" name=""/>
        <dsp:cNvSpPr/>
      </dsp:nvSpPr>
      <dsp:spPr>
        <a:xfrm>
          <a:off x="0" y="2108961"/>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Achieving alignment among team members has several important benefits, including reducing errors, increasing efficiency, and enhancing the overall quality of the customer experience (Johnson et al., 2023).</a:t>
          </a:r>
          <a:endParaRPr lang="en-US" sz="1000" kern="1200"/>
        </a:p>
      </dsp:txBody>
      <dsp:txXfrm>
        <a:off x="0" y="2108961"/>
        <a:ext cx="7499861" cy="526468"/>
      </dsp:txXfrm>
    </dsp:sp>
    <dsp:sp modelId="{A6645AC9-C965-43D2-A87D-72E44A9E1B0A}">
      <dsp:nvSpPr>
        <dsp:cNvPr id="0" name=""/>
        <dsp:cNvSpPr/>
      </dsp:nvSpPr>
      <dsp:spPr>
        <a:xfrm>
          <a:off x="0" y="2635430"/>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747BD2-FF81-4A00-8FD7-E88E04570E52}">
      <dsp:nvSpPr>
        <dsp:cNvPr id="0" name=""/>
        <dsp:cNvSpPr/>
      </dsp:nvSpPr>
      <dsp:spPr>
        <a:xfrm>
          <a:off x="0" y="2635430"/>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When multiple teams are working towards the same goal, coordinated efforts can result in achieving those strategic goals more quickly, more consistently and with greater success (Robbins &amp; Coulter, 2021).</a:t>
          </a:r>
          <a:endParaRPr lang="en-US" sz="1000" kern="1200"/>
        </a:p>
      </dsp:txBody>
      <dsp:txXfrm>
        <a:off x="0" y="2635430"/>
        <a:ext cx="7499861" cy="526468"/>
      </dsp:txXfrm>
    </dsp:sp>
    <dsp:sp modelId="{DA6C2B05-0177-4195-863A-FD7BD803FEDF}">
      <dsp:nvSpPr>
        <dsp:cNvPr id="0" name=""/>
        <dsp:cNvSpPr/>
      </dsp:nvSpPr>
      <dsp:spPr>
        <a:xfrm>
          <a:off x="0" y="3161898"/>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21191A-06BC-43DC-AB0F-5CA7F9D7AB6D}">
      <dsp:nvSpPr>
        <dsp:cNvPr id="0" name=""/>
        <dsp:cNvSpPr/>
      </dsp:nvSpPr>
      <dsp:spPr>
        <a:xfrm>
          <a:off x="0" y="3161898"/>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Daily Briefings, Internal Messaging Systems And Cross-Department Meetings Are Some Ways Tesco Uses To Share Updates With Each Other's Departments (Tesco PLC, 2024).</a:t>
          </a:r>
          <a:endParaRPr lang="en-US" sz="1000" kern="1200"/>
        </a:p>
      </dsp:txBody>
      <dsp:txXfrm>
        <a:off x="0" y="3161898"/>
        <a:ext cx="7499861" cy="526468"/>
      </dsp:txXfrm>
    </dsp:sp>
    <dsp:sp modelId="{73882026-6F00-492D-B8E8-A0B6D5CDDB56}">
      <dsp:nvSpPr>
        <dsp:cNvPr id="0" name=""/>
        <dsp:cNvSpPr/>
      </dsp:nvSpPr>
      <dsp:spPr>
        <a:xfrm>
          <a:off x="0" y="3688366"/>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C0C8C5-B3F7-496F-B813-A54C8995CE1E}">
      <dsp:nvSpPr>
        <dsp:cNvPr id="0" name=""/>
        <dsp:cNvSpPr/>
      </dsp:nvSpPr>
      <dsp:spPr>
        <a:xfrm>
          <a:off x="0" y="3688366"/>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Regular Communication Between Departments Such As Stock Control, Customer Service And Checkout Teams Is Also Used By Tesco To Exchange Information On Ongoing Projects Or Initiatives (Wood et al., 2023).</a:t>
          </a:r>
          <a:endParaRPr lang="en-US" sz="1000" kern="1200"/>
        </a:p>
      </dsp:txBody>
      <dsp:txXfrm>
        <a:off x="0" y="3688366"/>
        <a:ext cx="7499861" cy="526468"/>
      </dsp:txXfrm>
    </dsp:sp>
    <dsp:sp modelId="{883FE509-BB59-49EA-894A-14BABC9C0D0E}">
      <dsp:nvSpPr>
        <dsp:cNvPr id="0" name=""/>
        <dsp:cNvSpPr/>
      </dsp:nvSpPr>
      <dsp:spPr>
        <a:xfrm>
          <a:off x="0" y="4214835"/>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4F8CA7-A186-481F-A86D-004C3984776E}">
      <dsp:nvSpPr>
        <dsp:cNvPr id="0" name=""/>
        <dsp:cNvSpPr/>
      </dsp:nvSpPr>
      <dsp:spPr>
        <a:xfrm>
          <a:off x="0" y="4214835"/>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Tesco Managers Coordinate Stock Deliveries, Staff Scheduling, Promotions And Many Other Elements To Ensure Store Readiness (Johnson et al., 2023).</a:t>
          </a:r>
          <a:endParaRPr lang="en-US" sz="1000" kern="1200"/>
        </a:p>
      </dsp:txBody>
      <dsp:txXfrm>
        <a:off x="0" y="4214835"/>
        <a:ext cx="7499861" cy="526468"/>
      </dsp:txXfrm>
    </dsp:sp>
    <dsp:sp modelId="{34698B3F-69CB-42CD-89F6-A71A82F8F5D5}">
      <dsp:nvSpPr>
        <dsp:cNvPr id="0" name=""/>
        <dsp:cNvSpPr/>
      </dsp:nvSpPr>
      <dsp:spPr>
        <a:xfrm>
          <a:off x="0" y="4741303"/>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AE3571-8131-408E-B413-6A696E1E2B59}">
      <dsp:nvSpPr>
        <dsp:cNvPr id="0" name=""/>
        <dsp:cNvSpPr/>
      </dsp:nvSpPr>
      <dsp:spPr>
        <a:xfrm>
          <a:off x="0" y="4741303"/>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In Addition To Ensuring Stores Are Ready For Customers, Tesco Managers Monitor Workflow And Make Adjustments To Tasks As Needed To Maintain Smooth Operations During All Shifts (Tesco Annual Report, 2024).</a:t>
          </a:r>
          <a:endParaRPr lang="en-US" sz="1000" kern="1200"/>
        </a:p>
      </dsp:txBody>
      <dsp:txXfrm>
        <a:off x="0" y="4741303"/>
        <a:ext cx="7499861" cy="526468"/>
      </dsp:txXfrm>
    </dsp:sp>
    <dsp:sp modelId="{3F58906A-BECF-4CFC-9B62-E79B8F35174F}">
      <dsp:nvSpPr>
        <dsp:cNvPr id="0" name=""/>
        <dsp:cNvSpPr/>
      </dsp:nvSpPr>
      <dsp:spPr>
        <a:xfrm>
          <a:off x="0" y="5267772"/>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21F04F-C5E3-49AB-B504-D9148A1E8455}">
      <dsp:nvSpPr>
        <dsp:cNvPr id="0" name=""/>
        <dsp:cNvSpPr/>
      </dsp:nvSpPr>
      <dsp:spPr>
        <a:xfrm>
          <a:off x="0" y="5267772"/>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An Example Of How Coordination Improved Output Was When The Warehouse Team And The Store Team Were Able To Coordinate Stock Replenishment, Which Prevented Shortages From Occurring During Peak Hours (Wood et al., 2023).</a:t>
          </a:r>
          <a:endParaRPr lang="en-US" sz="1000" kern="1200"/>
        </a:p>
      </dsp:txBody>
      <dsp:txXfrm>
        <a:off x="0" y="5267772"/>
        <a:ext cx="7499861" cy="526468"/>
      </dsp:txXfrm>
    </dsp:sp>
    <dsp:sp modelId="{03F54750-172C-4D92-86FA-E45724D9A87B}">
      <dsp:nvSpPr>
        <dsp:cNvPr id="0" name=""/>
        <dsp:cNvSpPr/>
      </dsp:nvSpPr>
      <dsp:spPr>
        <a:xfrm>
          <a:off x="0" y="5794240"/>
          <a:ext cx="749986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DC96FE-B325-4634-A2C5-26551CA91EE4}">
      <dsp:nvSpPr>
        <dsp:cNvPr id="0" name=""/>
        <dsp:cNvSpPr/>
      </dsp:nvSpPr>
      <dsp:spPr>
        <a:xfrm>
          <a:off x="0" y="5794240"/>
          <a:ext cx="7499861" cy="5264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US" sz="1000" b="0" i="0" kern="1200" baseline="0"/>
            <a:t>Another Example Of How Coordination Improved Output Was During Promotional Periods, When Collaborative Planning Between Different Departments Helped Ensure Shelves Stayed Full, Improved Customer Satisfaction And Increased Sales (Tesco PLC, 2024).</a:t>
          </a:r>
          <a:endParaRPr lang="en-US" sz="1000" kern="1200"/>
        </a:p>
      </dsp:txBody>
      <dsp:txXfrm>
        <a:off x="0" y="5794240"/>
        <a:ext cx="7499861" cy="5264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1FA212-5D5A-4596-89D6-C18D2087BBCF}">
      <dsp:nvSpPr>
        <dsp:cNvPr id="0" name=""/>
        <dsp:cNvSpPr/>
      </dsp:nvSpPr>
      <dsp:spPr>
        <a:xfrm>
          <a:off x="0" y="445432"/>
          <a:ext cx="8081212" cy="31941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Definition of Controlling</a:t>
          </a:r>
          <a:endParaRPr lang="en-US" sz="1300" kern="1200"/>
        </a:p>
      </dsp:txBody>
      <dsp:txXfrm>
        <a:off x="15592" y="461024"/>
        <a:ext cx="8050028" cy="288226"/>
      </dsp:txXfrm>
    </dsp:sp>
    <dsp:sp modelId="{FC588A0D-F39C-4126-A9AB-0486F6EAAD53}">
      <dsp:nvSpPr>
        <dsp:cNvPr id="0" name=""/>
        <dsp:cNvSpPr/>
      </dsp:nvSpPr>
      <dsp:spPr>
        <a:xfrm>
          <a:off x="0" y="764842"/>
          <a:ext cx="8081212"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578"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Controlling is the process of assessing whether an organisation's actions are meeting its aims; it requires that the organisation continually monitors its performance against those set by management (Robbins &amp; Coulter, 2021).</a:t>
          </a:r>
          <a:endParaRPr lang="en-US" sz="1000" kern="1200"/>
        </a:p>
        <a:p>
          <a:pPr marL="57150" lvl="1" indent="-57150" algn="l" defTabSz="444500">
            <a:lnSpc>
              <a:spcPct val="90000"/>
            </a:lnSpc>
            <a:spcBef>
              <a:spcPct val="0"/>
            </a:spcBef>
            <a:spcAft>
              <a:spcPct val="20000"/>
            </a:spcAft>
            <a:buChar char="•"/>
          </a:pPr>
          <a:r>
            <a:rPr lang="en-GB" sz="1000" kern="1200"/>
            <a:t>The controlling function ensures that an organisation's work is carried out in accordance with plans (Fayol, 1916) and allows organisations to identify where they are failing to meet their performance criteria.</a:t>
          </a:r>
          <a:endParaRPr lang="en-US" sz="1000" kern="1200"/>
        </a:p>
      </dsp:txBody>
      <dsp:txXfrm>
        <a:off x="0" y="764842"/>
        <a:ext cx="8081212" cy="632385"/>
      </dsp:txXfrm>
    </dsp:sp>
    <dsp:sp modelId="{EB0EC95C-254B-44B7-96E4-2839A24E5F13}">
      <dsp:nvSpPr>
        <dsp:cNvPr id="0" name=""/>
        <dsp:cNvSpPr/>
      </dsp:nvSpPr>
      <dsp:spPr>
        <a:xfrm>
          <a:off x="0" y="1397227"/>
          <a:ext cx="8081212" cy="319410"/>
        </a:xfrm>
        <a:prstGeom prst="round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Setting Targets and KPIs</a:t>
          </a:r>
          <a:endParaRPr lang="en-US" sz="1300" kern="1200"/>
        </a:p>
      </dsp:txBody>
      <dsp:txXfrm>
        <a:off x="15592" y="1412819"/>
        <a:ext cx="8050028" cy="288226"/>
      </dsp:txXfrm>
    </dsp:sp>
    <dsp:sp modelId="{21710FBE-90BF-45EC-A26E-A243AC8DBA5D}">
      <dsp:nvSpPr>
        <dsp:cNvPr id="0" name=""/>
        <dsp:cNvSpPr/>
      </dsp:nvSpPr>
      <dsp:spPr>
        <a:xfrm>
          <a:off x="0" y="1716637"/>
          <a:ext cx="8081212" cy="484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578"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A manager sets both the performance standards and KPIs for the teams and processes within their area of responsibility (Griffin, 2022).</a:t>
          </a:r>
          <a:endParaRPr lang="en-US" sz="1000" kern="1200"/>
        </a:p>
        <a:p>
          <a:pPr marL="57150" lvl="1" indent="-57150" algn="l" defTabSz="444500">
            <a:lnSpc>
              <a:spcPct val="90000"/>
            </a:lnSpc>
            <a:spcBef>
              <a:spcPct val="0"/>
            </a:spcBef>
            <a:spcAft>
              <a:spcPct val="20000"/>
            </a:spcAft>
            <a:buChar char="•"/>
          </a:pPr>
          <a:r>
            <a:rPr lang="en-GB" sz="1000" kern="1200"/>
            <a:t>Monitoring involves assessing what has been achieved through sales, employee and operational data analysis (Wren &amp; Bedeian, 2020), to name but a few examples.</a:t>
          </a:r>
          <a:endParaRPr lang="en-US" sz="1000" kern="1200"/>
        </a:p>
      </dsp:txBody>
      <dsp:txXfrm>
        <a:off x="0" y="1716637"/>
        <a:ext cx="8081212" cy="484380"/>
      </dsp:txXfrm>
    </dsp:sp>
    <dsp:sp modelId="{412002AD-574B-46F8-BF98-9E9681523F4F}">
      <dsp:nvSpPr>
        <dsp:cNvPr id="0" name=""/>
        <dsp:cNvSpPr/>
      </dsp:nvSpPr>
      <dsp:spPr>
        <a:xfrm>
          <a:off x="0" y="2201017"/>
          <a:ext cx="8081212" cy="319410"/>
        </a:xfrm>
        <a:prstGeom prst="round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How Control Can Help Prevent Failure</a:t>
          </a:r>
          <a:endParaRPr lang="en-US" sz="1300" kern="1200"/>
        </a:p>
      </dsp:txBody>
      <dsp:txXfrm>
        <a:off x="15592" y="2216609"/>
        <a:ext cx="8050028" cy="288226"/>
      </dsp:txXfrm>
    </dsp:sp>
    <dsp:sp modelId="{D38988E1-66B5-4B46-9BF3-9BE87E3E126A}">
      <dsp:nvSpPr>
        <dsp:cNvPr id="0" name=""/>
        <dsp:cNvSpPr/>
      </dsp:nvSpPr>
      <dsp:spPr>
        <a:xfrm>
          <a:off x="0" y="2520427"/>
          <a:ext cx="8081212"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578"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dirty="0"/>
            <a:t>Control can reduce the likelihood of operational failure, improve the speed at which problems are identified, and significantly reduce the number of errors that occur (Johnson et al., 2023).</a:t>
          </a:r>
          <a:endParaRPr lang="en-US" sz="1000" kern="1200" dirty="0"/>
        </a:p>
        <a:p>
          <a:pPr marL="57150" lvl="1" indent="-57150" algn="l" defTabSz="444500">
            <a:lnSpc>
              <a:spcPct val="90000"/>
            </a:lnSpc>
            <a:spcBef>
              <a:spcPct val="0"/>
            </a:spcBef>
            <a:spcAft>
              <a:spcPct val="20000"/>
            </a:spcAft>
            <a:buChar char="•"/>
          </a:pPr>
          <a:r>
            <a:rPr lang="en-GB" sz="1000" kern="1200"/>
            <a:t>In addition, control enables organisations to ensure that quality, efficiency and customer satisfaction are maintained consistently throughout all areas of their operation (Robbins &amp; Coulter, 2021).</a:t>
          </a:r>
          <a:endParaRPr lang="en-US" sz="1000" kern="1200"/>
        </a:p>
      </dsp:txBody>
      <dsp:txXfrm>
        <a:off x="0" y="2520427"/>
        <a:ext cx="8081212" cy="632385"/>
      </dsp:txXfrm>
    </dsp:sp>
    <dsp:sp modelId="{85B3CEFF-4C70-4056-950B-992F00BD2BCC}">
      <dsp:nvSpPr>
        <dsp:cNvPr id="0" name=""/>
        <dsp:cNvSpPr/>
      </dsp:nvSpPr>
      <dsp:spPr>
        <a:xfrm>
          <a:off x="0" y="3152812"/>
          <a:ext cx="8081212" cy="319410"/>
        </a:xfrm>
        <a:prstGeom prst="round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Using KPI Systems and Performance Monitoring in Tesco</a:t>
          </a:r>
          <a:endParaRPr lang="en-US" sz="1300" kern="1200"/>
        </a:p>
      </dsp:txBody>
      <dsp:txXfrm>
        <a:off x="15592" y="3168404"/>
        <a:ext cx="8050028" cy="288226"/>
      </dsp:txXfrm>
    </dsp:sp>
    <dsp:sp modelId="{F3C6D5EE-AEEB-424F-8C86-E8EA999A4186}">
      <dsp:nvSpPr>
        <dsp:cNvPr id="0" name=""/>
        <dsp:cNvSpPr/>
      </dsp:nvSpPr>
      <dsp:spPr>
        <a:xfrm>
          <a:off x="0" y="3472222"/>
          <a:ext cx="8081212" cy="484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578"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Tesco measure a wide range of KPIs, including sales per hour, stock availability and customer service scores (Tesco Annual Report, 2024).</a:t>
          </a:r>
          <a:endParaRPr lang="en-US" sz="1000" kern="1200"/>
        </a:p>
        <a:p>
          <a:pPr marL="57150" lvl="1" indent="-57150" algn="l" defTabSz="444500">
            <a:lnSpc>
              <a:spcPct val="90000"/>
            </a:lnSpc>
            <a:spcBef>
              <a:spcPct val="0"/>
            </a:spcBef>
            <a:spcAft>
              <a:spcPct val="20000"/>
            </a:spcAft>
            <a:buChar char="•"/>
          </a:pPr>
          <a:r>
            <a:rPr lang="en-GB" sz="1000" kern="1200"/>
            <a:t>These metrics are monitored using real time dashboards so that managers can track how well each store is performing and then make adjustments to staffing levels and/or operating procedures as needed (Wood et al., 2023).</a:t>
          </a:r>
          <a:endParaRPr lang="en-US" sz="1000" kern="1200"/>
        </a:p>
      </dsp:txBody>
      <dsp:txXfrm>
        <a:off x="0" y="3472222"/>
        <a:ext cx="8081212" cy="484380"/>
      </dsp:txXfrm>
    </dsp:sp>
    <dsp:sp modelId="{CD8E58B6-AF27-457E-A53C-185F8D378DC5}">
      <dsp:nvSpPr>
        <dsp:cNvPr id="0" name=""/>
        <dsp:cNvSpPr/>
      </dsp:nvSpPr>
      <dsp:spPr>
        <a:xfrm>
          <a:off x="0" y="3956602"/>
          <a:ext cx="8081212" cy="319410"/>
        </a:xfrm>
        <a:prstGeom prst="round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Quality Control in Tesco</a:t>
          </a:r>
          <a:endParaRPr lang="en-US" sz="1300" kern="1200"/>
        </a:p>
      </dsp:txBody>
      <dsp:txXfrm>
        <a:off x="15592" y="3972194"/>
        <a:ext cx="8050028" cy="288226"/>
      </dsp:txXfrm>
    </dsp:sp>
    <dsp:sp modelId="{B31683F2-118E-4EA0-8F5A-48A9747B8D7C}">
      <dsp:nvSpPr>
        <dsp:cNvPr id="0" name=""/>
        <dsp:cNvSpPr/>
      </dsp:nvSpPr>
      <dsp:spPr>
        <a:xfrm>
          <a:off x="0" y="4276012"/>
          <a:ext cx="8081212"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578"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Audits are conducted on a regular basis to assess the quality of the products sold in stores, the prices charged and the condition of the shelves (Tesco PLC, 2024).</a:t>
          </a:r>
          <a:endParaRPr lang="en-US" sz="1000" kern="1200"/>
        </a:p>
        <a:p>
          <a:pPr marL="57150" lvl="1" indent="-57150" algn="l" defTabSz="444500">
            <a:lnSpc>
              <a:spcPct val="90000"/>
            </a:lnSpc>
            <a:spcBef>
              <a:spcPct val="0"/>
            </a:spcBef>
            <a:spcAft>
              <a:spcPct val="20000"/>
            </a:spcAft>
            <a:buChar char="•"/>
          </a:pPr>
          <a:r>
            <a:rPr lang="en-GB" sz="1000" kern="1200"/>
            <a:t>Mystery shoppers are also used to assess the level of service provided to customers and the quality of the shopping experience (Johnson et al., 2023).</a:t>
          </a:r>
          <a:endParaRPr lang="en-US" sz="1000" kern="1200"/>
        </a:p>
      </dsp:txBody>
      <dsp:txXfrm>
        <a:off x="0" y="4276012"/>
        <a:ext cx="8081212" cy="632385"/>
      </dsp:txXfrm>
    </dsp:sp>
    <dsp:sp modelId="{2E906214-67FC-4C55-A484-A0DDF7D664B1}">
      <dsp:nvSpPr>
        <dsp:cNvPr id="0" name=""/>
        <dsp:cNvSpPr/>
      </dsp:nvSpPr>
      <dsp:spPr>
        <a:xfrm>
          <a:off x="0" y="4908397"/>
          <a:ext cx="8081212" cy="31941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Example from the Organisation</a:t>
          </a:r>
          <a:endParaRPr lang="en-US" sz="1300" kern="1200"/>
        </a:p>
      </dsp:txBody>
      <dsp:txXfrm>
        <a:off x="15592" y="4923989"/>
        <a:ext cx="8050028" cy="288226"/>
      </dsp:txXfrm>
    </dsp:sp>
    <dsp:sp modelId="{91570C55-2E94-4D6F-91B8-7F0D4DBD2322}">
      <dsp:nvSpPr>
        <dsp:cNvPr id="0" name=""/>
        <dsp:cNvSpPr/>
      </dsp:nvSpPr>
      <dsp:spPr>
        <a:xfrm>
          <a:off x="0" y="5227807"/>
          <a:ext cx="8081212"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6578" tIns="16510" rIns="92456" bIns="16510" numCol="1" spcCol="1270" anchor="t" anchorCtr="0">
          <a:noAutofit/>
        </a:bodyPr>
        <a:lstStyle/>
        <a:p>
          <a:pPr marL="57150" lvl="1" indent="-57150" algn="l" defTabSz="444500">
            <a:lnSpc>
              <a:spcPct val="90000"/>
            </a:lnSpc>
            <a:spcBef>
              <a:spcPct val="0"/>
            </a:spcBef>
            <a:spcAft>
              <a:spcPct val="20000"/>
            </a:spcAft>
            <a:buChar char="•"/>
          </a:pPr>
          <a:r>
            <a:rPr lang="en-GB" sz="1000" kern="1200"/>
            <a:t>Where the quantity of stock available falls below the target KPIs, the manager responsible will use the data relating to the company's supply chain to determine the cause of the shortfall and will take immediate action to correct the problem (Tesco PLC, 2024).</a:t>
          </a:r>
          <a:endParaRPr lang="en-US" sz="1000" kern="1200"/>
        </a:p>
        <a:p>
          <a:pPr marL="57150" lvl="1" indent="-57150" algn="l" defTabSz="444500">
            <a:lnSpc>
              <a:spcPct val="90000"/>
            </a:lnSpc>
            <a:spcBef>
              <a:spcPct val="0"/>
            </a:spcBef>
            <a:spcAft>
              <a:spcPct val="20000"/>
            </a:spcAft>
            <a:buChar char="•"/>
          </a:pPr>
          <a:r>
            <a:rPr lang="en-GB" sz="1000" kern="1200"/>
            <a:t>The team will have daily performance huddles to discuss any operational issues that need to be addressed and to ensure that all members of the team know exactly what needs to be done to maintain consistent levels of performance (Wood et al., 2023).</a:t>
          </a:r>
          <a:endParaRPr lang="en-US" sz="1000" kern="1200"/>
        </a:p>
      </dsp:txBody>
      <dsp:txXfrm>
        <a:off x="0" y="5227807"/>
        <a:ext cx="8081212" cy="63238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C5E831-24DB-4135-9318-39744FC37001}">
      <dsp:nvSpPr>
        <dsp:cNvPr id="0" name=""/>
        <dsp:cNvSpPr/>
      </dsp:nvSpPr>
      <dsp:spPr>
        <a:xfrm>
          <a:off x="0" y="42113"/>
          <a:ext cx="7567631"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0" kern="1200" baseline="0"/>
            <a:t>Summary using Fayol's General Principles.</a:t>
          </a:r>
          <a:endParaRPr lang="en-US" sz="2000" kern="1200"/>
        </a:p>
      </dsp:txBody>
      <dsp:txXfrm>
        <a:off x="38981" y="81094"/>
        <a:ext cx="7489669" cy="720563"/>
      </dsp:txXfrm>
    </dsp:sp>
    <dsp:sp modelId="{99C53B69-5572-4FBC-9C22-8A9D1B9ED143}">
      <dsp:nvSpPr>
        <dsp:cNvPr id="0" name=""/>
        <dsp:cNvSpPr/>
      </dsp:nvSpPr>
      <dsp:spPr>
        <a:xfrm>
          <a:off x="0" y="840639"/>
          <a:ext cx="7567631" cy="1449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272"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en-US" sz="1600" b="0" i="0" kern="1200" baseline="0"/>
            <a:t>The five general principles of Fayol support the functions of planning, organizing, commanding, coordinating, and controlling for Tesco (Fayol, 1916) and are used in all aspects of Tesco as they assist the development of Tesco's strategic plans.</a:t>
          </a:r>
          <a:endParaRPr lang="en-US" sz="1600" kern="1200"/>
        </a:p>
        <a:p>
          <a:pPr marL="171450" lvl="1" indent="-171450" algn="l" defTabSz="711200">
            <a:lnSpc>
              <a:spcPct val="90000"/>
            </a:lnSpc>
            <a:spcBef>
              <a:spcPct val="0"/>
            </a:spcBef>
            <a:spcAft>
              <a:spcPct val="20000"/>
            </a:spcAft>
            <a:buChar char="•"/>
          </a:pPr>
          <a:r>
            <a:rPr lang="en-US" sz="1600" b="0" i="0" kern="1200" baseline="0"/>
            <a:t>Fayol's five principles of management can be used as a structured and defined process to make managerial decisions, and to ensure consistency within Tesco (Griffin, 2022).</a:t>
          </a:r>
          <a:endParaRPr lang="en-US" sz="1600" kern="1200"/>
        </a:p>
      </dsp:txBody>
      <dsp:txXfrm>
        <a:off x="0" y="840639"/>
        <a:ext cx="7567631" cy="1449000"/>
      </dsp:txXfrm>
    </dsp:sp>
    <dsp:sp modelId="{C334EF49-7E7E-4636-A6F8-ADA68ECFE948}">
      <dsp:nvSpPr>
        <dsp:cNvPr id="0" name=""/>
        <dsp:cNvSpPr/>
      </dsp:nvSpPr>
      <dsp:spPr>
        <a:xfrm>
          <a:off x="0" y="2289639"/>
          <a:ext cx="7567631"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0" kern="1200" baseline="0"/>
            <a:t>Alignment with Tesco's Mission, Vision and Objectives.</a:t>
          </a:r>
          <a:endParaRPr lang="en-US" sz="2000" kern="1200"/>
        </a:p>
      </dsp:txBody>
      <dsp:txXfrm>
        <a:off x="38981" y="2328620"/>
        <a:ext cx="7489669" cy="720563"/>
      </dsp:txXfrm>
    </dsp:sp>
    <dsp:sp modelId="{1F0DB92E-C54D-4B5C-84D4-ABE1717837C7}">
      <dsp:nvSpPr>
        <dsp:cNvPr id="0" name=""/>
        <dsp:cNvSpPr/>
      </dsp:nvSpPr>
      <dsp:spPr>
        <a:xfrm>
          <a:off x="0" y="3088164"/>
          <a:ext cx="7567631" cy="1179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272"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en-US" sz="1600" b="0" i="0" kern="1200" baseline="0"/>
            <a:t>Fayol's Five General Principles assist Tesco in fulfilling their corporate mission to "Serve shoppers a little better every day" through improved efficiency and service quality (Tesco PLC, 2024). Strategic planning, organized resources, and strong leadership will further reinforce Tesco's vision of becoming a trusted, customer-focused retailer (Johnson et al., 2023).</a:t>
          </a:r>
          <a:endParaRPr lang="en-US" sz="1600" kern="1200"/>
        </a:p>
      </dsp:txBody>
      <dsp:txXfrm>
        <a:off x="0" y="3088164"/>
        <a:ext cx="7567631" cy="1179900"/>
      </dsp:txXfrm>
    </dsp:sp>
    <dsp:sp modelId="{DC0B6ABB-34EB-4D83-B1DA-98A5E78A141C}">
      <dsp:nvSpPr>
        <dsp:cNvPr id="0" name=""/>
        <dsp:cNvSpPr/>
      </dsp:nvSpPr>
      <dsp:spPr>
        <a:xfrm>
          <a:off x="0" y="4268064"/>
          <a:ext cx="7567631" cy="7985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i="0" kern="1200" baseline="0"/>
            <a:t>How Fayol's Functions Help Achieve Successful Organization Results.</a:t>
          </a:r>
          <a:endParaRPr lang="en-US" sz="2000" kern="1200"/>
        </a:p>
      </dsp:txBody>
      <dsp:txXfrm>
        <a:off x="38981" y="4307045"/>
        <a:ext cx="7489669" cy="720563"/>
      </dsp:txXfrm>
    </dsp:sp>
    <dsp:sp modelId="{20BBC6D2-0D87-4559-B9CB-13BE1AE1B6D9}">
      <dsp:nvSpPr>
        <dsp:cNvPr id="0" name=""/>
        <dsp:cNvSpPr/>
      </dsp:nvSpPr>
      <dsp:spPr>
        <a:xfrm>
          <a:off x="0" y="5066589"/>
          <a:ext cx="7567631" cy="140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0272"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en-US" sz="1600" b="0" i="0" kern="1200" baseline="0"/>
            <a:t>The coordinated application of planning, leadership, and control enables Tesco to consistently maintain high standards, minimize errors, and achieve greater performance (Robbins &amp; Coulter, 2021). The integrated application of these functions will ultimately contribute to the achievement of long-term competitiveness, customer satisfaction, and operational excellence (Wood et al., 2023).</a:t>
          </a:r>
          <a:endParaRPr lang="en-US" sz="1600" kern="1200"/>
        </a:p>
      </dsp:txBody>
      <dsp:txXfrm>
        <a:off x="0" y="5066589"/>
        <a:ext cx="7567631" cy="14076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4BA4B3-0FC2-4814-AD0A-E9E1B349D1A2}">
      <dsp:nvSpPr>
        <dsp:cNvPr id="0" name=""/>
        <dsp:cNvSpPr/>
      </dsp:nvSpPr>
      <dsp:spPr>
        <a:xfrm>
          <a:off x="0" y="2124"/>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1C1E9C-9271-4830-95F4-DC9C16D2DCB9}">
      <dsp:nvSpPr>
        <dsp:cNvPr id="0" name=""/>
        <dsp:cNvSpPr/>
      </dsp:nvSpPr>
      <dsp:spPr>
        <a:xfrm>
          <a:off x="0" y="212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baseline="0"/>
            <a:t>Emotional Intelligence is a vital skill that supports an individual’s ability to successfully manage others. It provides a manager with an understanding of how to motivate and support their team members (Goleman, 2017) and has been shown to improve team work, resolve conflicts and increase employee engagement (Robbins &amp; Coulter, 2021).</a:t>
          </a:r>
          <a:endParaRPr lang="en-US" sz="1100" kern="1200"/>
        </a:p>
      </dsp:txBody>
      <dsp:txXfrm>
        <a:off x="0" y="2124"/>
        <a:ext cx="10515600" cy="724514"/>
      </dsp:txXfrm>
    </dsp:sp>
    <dsp:sp modelId="{2EE01591-51AE-4F38-B52E-37452843473D}">
      <dsp:nvSpPr>
        <dsp:cNvPr id="0" name=""/>
        <dsp:cNvSpPr/>
      </dsp:nvSpPr>
      <dsp:spPr>
        <a:xfrm>
          <a:off x="0" y="726639"/>
          <a:ext cx="10515600"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CAE31F-7E42-463E-A8B6-62A2AE25A51F}">
      <dsp:nvSpPr>
        <dsp:cNvPr id="0" name=""/>
        <dsp:cNvSpPr/>
      </dsp:nvSpPr>
      <dsp:spPr>
        <a:xfrm>
          <a:off x="0" y="72663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baseline="0"/>
            <a:t>Data Literacy and Digital Literacy are now essential skills as they provide individuals with the capability to use data and technology as part of the decision making process when utilizing digital tools (Laudon &amp; Laudon, 2022). Data Literacy and Digital Literacy can also help organizations achieve greater levels of efficiency by automating tasks, improving analytics and developing more efficient retail systems (Johnson et al., 2023).</a:t>
          </a:r>
          <a:endParaRPr lang="en-US" sz="1100" kern="1200"/>
        </a:p>
      </dsp:txBody>
      <dsp:txXfrm>
        <a:off x="0" y="726639"/>
        <a:ext cx="10515600" cy="724514"/>
      </dsp:txXfrm>
    </dsp:sp>
    <dsp:sp modelId="{E64AF5A0-59CB-4D1B-B233-58A71AD8B66B}">
      <dsp:nvSpPr>
        <dsp:cNvPr id="0" name=""/>
        <dsp:cNvSpPr/>
      </dsp:nvSpPr>
      <dsp:spPr>
        <a:xfrm>
          <a:off x="0" y="1451154"/>
          <a:ext cx="105156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850E62-A7D1-4271-863C-3F971FF945DD}">
      <dsp:nvSpPr>
        <dsp:cNvPr id="0" name=""/>
        <dsp:cNvSpPr/>
      </dsp:nvSpPr>
      <dsp:spPr>
        <a:xfrm>
          <a:off x="0" y="1451154"/>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baseline="0"/>
            <a:t>Problem Solving is an important skill for individuals as it allows them to identify potential problems before they become major issues and develop strategies to address these issues (Griffin, 2022). Problem Solving is critical in today's fast paced environment where managers face operational challenges every day (Wood et al., 2023).</a:t>
          </a:r>
          <a:endParaRPr lang="en-US" sz="1100" kern="1200"/>
        </a:p>
      </dsp:txBody>
      <dsp:txXfrm>
        <a:off x="0" y="1451154"/>
        <a:ext cx="10515600" cy="724514"/>
      </dsp:txXfrm>
    </dsp:sp>
    <dsp:sp modelId="{1C11E5E7-81AA-4E01-A01D-6FECB2DC00C0}">
      <dsp:nvSpPr>
        <dsp:cNvPr id="0" name=""/>
        <dsp:cNvSpPr/>
      </dsp:nvSpPr>
      <dsp:spPr>
        <a:xfrm>
          <a:off x="0" y="2175669"/>
          <a:ext cx="10515600"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73DDAE-88B7-4EC6-8F19-2274667FFC6E}">
      <dsp:nvSpPr>
        <dsp:cNvPr id="0" name=""/>
        <dsp:cNvSpPr/>
      </dsp:nvSpPr>
      <dsp:spPr>
        <a:xfrm>
          <a:off x="0" y="2175669"/>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baseline="0"/>
            <a:t>Strategic thinking is another important skill for individuals who wish to be successful in management. Strategic thinking enables managers to establish long term goals and ensure that all decisions made support the overall strategy of the organization (Hill et al., 2020). Strategic thinking will assist Tesco in identifying how to respond to changing market conditions, competitors and customer preferences (Tesco Annual Report, 2024).</a:t>
          </a:r>
          <a:endParaRPr lang="en-US" sz="1100" kern="1200"/>
        </a:p>
      </dsp:txBody>
      <dsp:txXfrm>
        <a:off x="0" y="2175669"/>
        <a:ext cx="10515600" cy="724514"/>
      </dsp:txXfrm>
    </dsp:sp>
    <dsp:sp modelId="{D39D57F9-05AB-462F-9C49-A106CFC13C90}">
      <dsp:nvSpPr>
        <dsp:cNvPr id="0" name=""/>
        <dsp:cNvSpPr/>
      </dsp:nvSpPr>
      <dsp:spPr>
        <a:xfrm>
          <a:off x="0" y="2900183"/>
          <a:ext cx="10515600" cy="0"/>
        </a:xfrm>
        <a:prstGeom prst="line">
          <a:avLst/>
        </a:prstGeom>
        <a:solidFill>
          <a:schemeClr val="accent6">
            <a:hueOff val="0"/>
            <a:satOff val="0"/>
            <a:lumOff val="0"/>
            <a:alphaOff val="0"/>
          </a:schemeClr>
        </a:solidFill>
        <a:ln w="1905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EDD39A-6DF6-4831-8441-810386E0FB8E}">
      <dsp:nvSpPr>
        <dsp:cNvPr id="0" name=""/>
        <dsp:cNvSpPr/>
      </dsp:nvSpPr>
      <dsp:spPr>
        <a:xfrm>
          <a:off x="0" y="2900183"/>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baseline="0"/>
            <a:t>Effective Communication is a key skill for individuals who want to be successful in management. Effective Communication enables individuals to coordinate with other individuals, motivate employees, and deliver high quality service to customers (Robbins &amp; Coulter, 2021). In addition, Effective Communication is needed so that managers can give clear instructions to employees, resolve disputes between employees, and lead cross-functional teams (Northouse, 2021).</a:t>
          </a:r>
          <a:endParaRPr lang="en-US" sz="1100" kern="1200"/>
        </a:p>
      </dsp:txBody>
      <dsp:txXfrm>
        <a:off x="0" y="2900183"/>
        <a:ext cx="10515600" cy="724514"/>
      </dsp:txXfrm>
    </dsp:sp>
    <dsp:sp modelId="{24C6E1C8-14F7-47F7-87F8-B6E8219F031F}">
      <dsp:nvSpPr>
        <dsp:cNvPr id="0" name=""/>
        <dsp:cNvSpPr/>
      </dsp:nvSpPr>
      <dsp:spPr>
        <a:xfrm>
          <a:off x="0" y="3624698"/>
          <a:ext cx="10515600"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B099BA-25FE-40E7-B357-77AC27D4734F}">
      <dsp:nvSpPr>
        <dsp:cNvPr id="0" name=""/>
        <dsp:cNvSpPr/>
      </dsp:nvSpPr>
      <dsp:spPr>
        <a:xfrm>
          <a:off x="0" y="3624698"/>
          <a:ext cx="10515600" cy="724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US" sz="1100" b="0" i="0" kern="1200" baseline="0"/>
            <a:t>Change Management is an important skill for individuals who want to be successful in management. Change Management enables managers to lead their employees through organizational change, including implementing new technologies, processes or innovations (Kotter, 2012). As such, Change Management is a vital skill for managers as they will need to adapt to changes in their business, such as digital transformation, changing consumer behaviors, and other external challenges (Johnson et al., 2023).</a:t>
          </a:r>
          <a:endParaRPr lang="en-US" sz="1100" kern="1200"/>
        </a:p>
      </dsp:txBody>
      <dsp:txXfrm>
        <a:off x="0" y="3624698"/>
        <a:ext cx="10515600" cy="72451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1C5FC3-59DB-4193-B9DD-A9B17FBEAD7D}">
      <dsp:nvSpPr>
        <dsp:cNvPr id="0" name=""/>
        <dsp:cNvSpPr/>
      </dsp:nvSpPr>
      <dsp:spPr>
        <a:xfrm>
          <a:off x="0" y="292828"/>
          <a:ext cx="7798904" cy="3931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Enhance</a:t>
          </a:r>
        </a:p>
      </dsp:txBody>
      <dsp:txXfrm>
        <a:off x="19191" y="312019"/>
        <a:ext cx="7760522" cy="354738"/>
      </dsp:txXfrm>
    </dsp:sp>
    <dsp:sp modelId="{92A6BBEE-8829-4FF4-B894-4BBA3B12BA32}">
      <dsp:nvSpPr>
        <dsp:cNvPr id="0" name=""/>
        <dsp:cNvSpPr/>
      </dsp:nvSpPr>
      <dsp:spPr>
        <a:xfrm>
          <a:off x="0" y="685948"/>
          <a:ext cx="7798904" cy="977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15" tIns="20320" rIns="113792" bIns="20320" numCol="1" spcCol="1270" anchor="t" anchorCtr="0">
          <a:noAutofit/>
        </a:bodyPr>
        <a:lstStyle/>
        <a:p>
          <a:pPr marL="114300" lvl="1" indent="-114300" algn="l" defTabSz="533400">
            <a:lnSpc>
              <a:spcPct val="100000"/>
            </a:lnSpc>
            <a:spcBef>
              <a:spcPct val="0"/>
            </a:spcBef>
            <a:spcAft>
              <a:spcPct val="20000"/>
            </a:spcAft>
            <a:buChar char="•"/>
          </a:pPr>
          <a:r>
            <a:rPr lang="en-US" sz="1200" kern="1200"/>
            <a:t>Enhance Digital and Data Skills for Managers</a:t>
          </a:r>
        </a:p>
        <a:p>
          <a:pPr marL="228600" lvl="2" indent="-114300" algn="l" defTabSz="533400">
            <a:lnSpc>
              <a:spcPct val="90000"/>
            </a:lnSpc>
            <a:spcBef>
              <a:spcPct val="0"/>
            </a:spcBef>
            <a:spcAft>
              <a:spcPct val="20000"/>
            </a:spcAft>
            <a:buChar char="•"/>
          </a:pPr>
          <a:r>
            <a:rPr lang="en-US" sz="1200" kern="1200"/>
            <a:t>Data literate managers will make better informed decisions in an increasingly digital retail environment (Laudon &amp; Laudon, 2022) and make better use of available data.</a:t>
          </a:r>
        </a:p>
        <a:p>
          <a:pPr marL="228600" lvl="2" indent="-114300" algn="l" defTabSz="533400">
            <a:lnSpc>
              <a:spcPct val="90000"/>
            </a:lnSpc>
            <a:spcBef>
              <a:spcPct val="0"/>
            </a:spcBef>
            <a:spcAft>
              <a:spcPct val="20000"/>
            </a:spcAft>
            <a:buChar char="•"/>
          </a:pPr>
          <a:r>
            <a:rPr lang="en-US" sz="1200" kern="1200"/>
            <a:t>Additionally, training managers in analytics, AI tools and digital platforms will have a direct impact on improving operational efficiency in a rapidly changing retail environment (Johnson et al., 2023).</a:t>
          </a:r>
        </a:p>
      </dsp:txBody>
      <dsp:txXfrm>
        <a:off x="0" y="685948"/>
        <a:ext cx="7798904" cy="977040"/>
      </dsp:txXfrm>
    </dsp:sp>
    <dsp:sp modelId="{C7F311FC-BE9B-4D84-A22D-A11B88644D67}">
      <dsp:nvSpPr>
        <dsp:cNvPr id="0" name=""/>
        <dsp:cNvSpPr/>
      </dsp:nvSpPr>
      <dsp:spPr>
        <a:xfrm>
          <a:off x="0" y="1662989"/>
          <a:ext cx="7798904" cy="393120"/>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Increase</a:t>
          </a:r>
        </a:p>
      </dsp:txBody>
      <dsp:txXfrm>
        <a:off x="19191" y="1682180"/>
        <a:ext cx="7760522" cy="354738"/>
      </dsp:txXfrm>
    </dsp:sp>
    <dsp:sp modelId="{F7A04523-CACF-4A86-90D0-A1CB234C11B3}">
      <dsp:nvSpPr>
        <dsp:cNvPr id="0" name=""/>
        <dsp:cNvSpPr/>
      </dsp:nvSpPr>
      <dsp:spPr>
        <a:xfrm>
          <a:off x="0" y="2056109"/>
          <a:ext cx="7798904" cy="977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15" tIns="20320" rIns="113792" bIns="20320" numCol="1" spcCol="1270" anchor="t" anchorCtr="0">
          <a:noAutofit/>
        </a:bodyPr>
        <a:lstStyle/>
        <a:p>
          <a:pPr marL="114300" lvl="1" indent="-114300" algn="l" defTabSz="533400">
            <a:lnSpc>
              <a:spcPct val="100000"/>
            </a:lnSpc>
            <a:spcBef>
              <a:spcPct val="0"/>
            </a:spcBef>
            <a:spcAft>
              <a:spcPct val="20000"/>
            </a:spcAft>
            <a:buChar char="•"/>
          </a:pPr>
          <a:r>
            <a:rPr lang="en-US" sz="1200" kern="1200"/>
            <a:t>Increase People Management Competencies</a:t>
          </a:r>
        </a:p>
        <a:p>
          <a:pPr marL="228600" lvl="2" indent="-114300" algn="l" defTabSz="533400">
            <a:lnSpc>
              <a:spcPct val="90000"/>
            </a:lnSpc>
            <a:spcBef>
              <a:spcPct val="0"/>
            </a:spcBef>
            <a:spcAft>
              <a:spcPct val="20000"/>
            </a:spcAft>
            <a:buChar char="•"/>
          </a:pPr>
          <a:r>
            <a:rPr lang="en-US" sz="1200" kern="1200"/>
            <a:t>The emotional intelligence and coaching competencies will directly relate to improved employee motivation and job performance (Goleman, 2017), as well as supporting employee retention (Robbins &amp; Coulter, 2021).</a:t>
          </a:r>
        </a:p>
        <a:p>
          <a:pPr marL="228600" lvl="2" indent="-114300" algn="l" defTabSz="533400">
            <a:lnSpc>
              <a:spcPct val="90000"/>
            </a:lnSpc>
            <a:spcBef>
              <a:spcPct val="0"/>
            </a:spcBef>
            <a:spcAft>
              <a:spcPct val="20000"/>
            </a:spcAft>
            <a:buChar char="•"/>
          </a:pPr>
          <a:r>
            <a:rPr lang="en-US" sz="1200" kern="1200"/>
            <a:t>Building trust with employees can improve employee engagement and overall motivation, and ultimately improve employee retention (Robbins &amp; Coulter, 2021).</a:t>
          </a:r>
        </a:p>
      </dsp:txBody>
      <dsp:txXfrm>
        <a:off x="0" y="2056109"/>
        <a:ext cx="7798904" cy="977040"/>
      </dsp:txXfrm>
    </dsp:sp>
    <dsp:sp modelId="{1FB9B842-3BE1-4651-940F-74E63664596E}">
      <dsp:nvSpPr>
        <dsp:cNvPr id="0" name=""/>
        <dsp:cNvSpPr/>
      </dsp:nvSpPr>
      <dsp:spPr>
        <a:xfrm>
          <a:off x="0" y="3033149"/>
          <a:ext cx="7798904" cy="39312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Adapt</a:t>
          </a:r>
        </a:p>
      </dsp:txBody>
      <dsp:txXfrm>
        <a:off x="19191" y="3052340"/>
        <a:ext cx="7760522" cy="354738"/>
      </dsp:txXfrm>
    </dsp:sp>
    <dsp:sp modelId="{36102806-77F0-4817-96AC-33668946A00D}">
      <dsp:nvSpPr>
        <dsp:cNvPr id="0" name=""/>
        <dsp:cNvSpPr/>
      </dsp:nvSpPr>
      <dsp:spPr>
        <a:xfrm>
          <a:off x="0" y="3426269"/>
          <a:ext cx="7798904" cy="115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15" tIns="20320" rIns="113792" bIns="20320" numCol="1" spcCol="1270" anchor="t" anchorCtr="0">
          <a:noAutofit/>
        </a:bodyPr>
        <a:lstStyle/>
        <a:p>
          <a:pPr marL="114300" lvl="1" indent="-114300" algn="l" defTabSz="533400">
            <a:lnSpc>
              <a:spcPct val="100000"/>
            </a:lnSpc>
            <a:spcBef>
              <a:spcPct val="0"/>
            </a:spcBef>
            <a:spcAft>
              <a:spcPct val="20000"/>
            </a:spcAft>
            <a:buChar char="•"/>
          </a:pPr>
          <a:r>
            <a:rPr lang="en-US" sz="1200" kern="1200"/>
            <a:t>Adapt to Future Change and Innovation</a:t>
          </a:r>
        </a:p>
        <a:p>
          <a:pPr marL="228600" lvl="2" indent="-114300" algn="l" defTabSz="533400">
            <a:lnSpc>
              <a:spcPct val="90000"/>
            </a:lnSpc>
            <a:spcBef>
              <a:spcPct val="0"/>
            </a:spcBef>
            <a:spcAft>
              <a:spcPct val="20000"/>
            </a:spcAft>
            <a:buChar char="•"/>
          </a:pPr>
          <a:r>
            <a:rPr lang="en-US" sz="1200" kern="1200"/>
            <a:t>As a result of this need to adapt to future change and innovation, managers will also be expected to lead their teams through both technological and organizational change (Kotter, 2012), and therefore develop the ability to encourage, foster, and enable innovative thinking within their team (Wood et al., 2023).</a:t>
          </a:r>
        </a:p>
        <a:p>
          <a:pPr marL="228600" lvl="2" indent="-114300" algn="l" defTabSz="533400">
            <a:lnSpc>
              <a:spcPct val="90000"/>
            </a:lnSpc>
            <a:spcBef>
              <a:spcPct val="0"/>
            </a:spcBef>
            <a:spcAft>
              <a:spcPct val="20000"/>
            </a:spcAft>
            <a:buChar char="•"/>
          </a:pPr>
          <a:r>
            <a:rPr lang="en-US" sz="1200" kern="1200"/>
            <a:t>To maintain competitiveness in an increasingly rapid changing retail environment, Tesco needs to continue to innovate and stay ahead of competitors (Wood et al., 2023).</a:t>
          </a:r>
        </a:p>
      </dsp:txBody>
      <dsp:txXfrm>
        <a:off x="0" y="3426269"/>
        <a:ext cx="7798904" cy="1159200"/>
      </dsp:txXfrm>
    </dsp:sp>
    <dsp:sp modelId="{A33837E3-C0A8-44A3-A9C3-702CAB90ECF0}">
      <dsp:nvSpPr>
        <dsp:cNvPr id="0" name=""/>
        <dsp:cNvSpPr/>
      </dsp:nvSpPr>
      <dsp:spPr>
        <a:xfrm>
          <a:off x="0" y="4585469"/>
          <a:ext cx="7798904" cy="39312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Increase</a:t>
          </a:r>
        </a:p>
      </dsp:txBody>
      <dsp:txXfrm>
        <a:off x="19191" y="4604660"/>
        <a:ext cx="7760522" cy="354738"/>
      </dsp:txXfrm>
    </dsp:sp>
    <dsp:sp modelId="{C5E3486A-202D-4612-A6FA-A48C815916DA}">
      <dsp:nvSpPr>
        <dsp:cNvPr id="0" name=""/>
        <dsp:cNvSpPr/>
      </dsp:nvSpPr>
      <dsp:spPr>
        <a:xfrm>
          <a:off x="0" y="4978589"/>
          <a:ext cx="7798904" cy="115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15" tIns="20320" rIns="113792" bIns="20320" numCol="1" spcCol="1270" anchor="t" anchorCtr="0">
          <a:noAutofit/>
        </a:bodyPr>
        <a:lstStyle/>
        <a:p>
          <a:pPr marL="114300" lvl="1" indent="-114300" algn="l" defTabSz="533400">
            <a:lnSpc>
              <a:spcPct val="100000"/>
            </a:lnSpc>
            <a:spcBef>
              <a:spcPct val="0"/>
            </a:spcBef>
            <a:spcAft>
              <a:spcPct val="20000"/>
            </a:spcAft>
            <a:buChar char="•"/>
          </a:pPr>
          <a:r>
            <a:rPr lang="en-US" sz="1200" kern="1200"/>
            <a:t>Increase Cross-Functional Collaboration</a:t>
          </a:r>
        </a:p>
        <a:p>
          <a:pPr marL="228600" lvl="2" indent="-114300" algn="l" defTabSz="533400">
            <a:lnSpc>
              <a:spcPct val="90000"/>
            </a:lnSpc>
            <a:spcBef>
              <a:spcPct val="0"/>
            </a:spcBef>
            <a:spcAft>
              <a:spcPct val="20000"/>
            </a:spcAft>
            <a:buChar char="•"/>
          </a:pPr>
          <a:r>
            <a:rPr lang="en-US" sz="1200" kern="1200"/>
            <a:t>In order to achieve greater cross-functional collaboration, future managers at Tesco are going to be required to improve the communication, coordination and alignment across departments that currently exist, which will ultimately increase efficiencies and decrease inefficiencies (Griffin, 2022).</a:t>
          </a:r>
        </a:p>
        <a:p>
          <a:pPr marL="228600" lvl="2" indent="-114300" algn="l" defTabSz="533400">
            <a:lnSpc>
              <a:spcPct val="90000"/>
            </a:lnSpc>
            <a:spcBef>
              <a:spcPct val="0"/>
            </a:spcBef>
            <a:spcAft>
              <a:spcPct val="20000"/>
            </a:spcAft>
            <a:buChar char="•"/>
          </a:pPr>
          <a:r>
            <a:rPr lang="en-US" sz="1200" kern="1200"/>
            <a:t>Ultimately, the cross-functional collaboration will improve customer service and create operational consistency throughout all departments and locations of the company (Tesco PLC, 2024).</a:t>
          </a:r>
        </a:p>
      </dsp:txBody>
      <dsp:txXfrm>
        <a:off x="0" y="4978589"/>
        <a:ext cx="7798904" cy="11592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E5250F-7939-40CC-AF5C-8FB9F1079ED8}">
      <dsp:nvSpPr>
        <dsp:cNvPr id="0" name=""/>
        <dsp:cNvSpPr/>
      </dsp:nvSpPr>
      <dsp:spPr>
        <a:xfrm>
          <a:off x="0" y="95431"/>
          <a:ext cx="5257800" cy="46683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kern="1200"/>
            <a:t>Recap of the Five Functions</a:t>
          </a:r>
          <a:endParaRPr lang="en-US" sz="1900" kern="1200"/>
        </a:p>
      </dsp:txBody>
      <dsp:txXfrm>
        <a:off x="22789" y="118220"/>
        <a:ext cx="5212222" cy="421252"/>
      </dsp:txXfrm>
    </dsp:sp>
    <dsp:sp modelId="{6E9E0F12-0366-4586-B851-A1263BECFE46}">
      <dsp:nvSpPr>
        <dsp:cNvPr id="0" name=""/>
        <dsp:cNvSpPr/>
      </dsp:nvSpPr>
      <dsp:spPr>
        <a:xfrm>
          <a:off x="0" y="562261"/>
          <a:ext cx="5257800" cy="11602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935"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GB" sz="1500" kern="1200"/>
            <a:t>Fayol’s five functions—planning, organising, leading, coordinating and controlling—form the foundation of effective management (Fayol, 1916).</a:t>
          </a:r>
          <a:endParaRPr lang="en-US" sz="1500" kern="1200"/>
        </a:p>
        <a:p>
          <a:pPr marL="114300" lvl="1" indent="-114300" algn="l" defTabSz="666750">
            <a:lnSpc>
              <a:spcPct val="90000"/>
            </a:lnSpc>
            <a:spcBef>
              <a:spcPct val="0"/>
            </a:spcBef>
            <a:spcAft>
              <a:spcPct val="20000"/>
            </a:spcAft>
            <a:buChar char="•"/>
          </a:pPr>
          <a:r>
            <a:rPr lang="en-GB" sz="1500" kern="1200"/>
            <a:t>These functions guide decision-making, structure and behaviour in modern organisations (Griffin, 2022).</a:t>
          </a:r>
          <a:endParaRPr lang="en-US" sz="1500" kern="1200"/>
        </a:p>
      </dsp:txBody>
      <dsp:txXfrm>
        <a:off x="0" y="562261"/>
        <a:ext cx="5257800" cy="1160235"/>
      </dsp:txXfrm>
    </dsp:sp>
    <dsp:sp modelId="{FF2E7CEE-AEA6-49FB-A08F-2B05318AF786}">
      <dsp:nvSpPr>
        <dsp:cNvPr id="0" name=""/>
        <dsp:cNvSpPr/>
      </dsp:nvSpPr>
      <dsp:spPr>
        <a:xfrm>
          <a:off x="0" y="1722496"/>
          <a:ext cx="5257800" cy="46683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kern="1200"/>
            <a:t>Key Insights from Tesco</a:t>
          </a:r>
          <a:endParaRPr lang="en-US" sz="1900" kern="1200"/>
        </a:p>
      </dsp:txBody>
      <dsp:txXfrm>
        <a:off x="22789" y="1745285"/>
        <a:ext cx="5212222" cy="421252"/>
      </dsp:txXfrm>
    </dsp:sp>
    <dsp:sp modelId="{AB16D802-DD6D-4C1A-99EA-DFFC705CA530}">
      <dsp:nvSpPr>
        <dsp:cNvPr id="0" name=""/>
        <dsp:cNvSpPr/>
      </dsp:nvSpPr>
      <dsp:spPr>
        <a:xfrm>
          <a:off x="0" y="2189326"/>
          <a:ext cx="5257800" cy="1376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935"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GB" sz="1500" kern="1200"/>
            <a:t>Tesco demonstrates how each function operates in practice through strong planning, structured organisation and effective leadership (Tesco PLC, 2024).</a:t>
          </a:r>
          <a:endParaRPr lang="en-US" sz="1500" kern="1200"/>
        </a:p>
        <a:p>
          <a:pPr marL="114300" lvl="1" indent="-114300" algn="l" defTabSz="666750">
            <a:lnSpc>
              <a:spcPct val="90000"/>
            </a:lnSpc>
            <a:spcBef>
              <a:spcPct val="0"/>
            </a:spcBef>
            <a:spcAft>
              <a:spcPct val="20000"/>
            </a:spcAft>
            <a:buChar char="•"/>
          </a:pPr>
          <a:r>
            <a:rPr lang="en-GB" sz="1500" kern="1200"/>
            <a:t>Coordinated processes and performance controls ensure efficiency, quality and customer satisfaction (Wood et al., 2023).</a:t>
          </a:r>
          <a:endParaRPr lang="en-US" sz="1500" kern="1200"/>
        </a:p>
      </dsp:txBody>
      <dsp:txXfrm>
        <a:off x="0" y="2189326"/>
        <a:ext cx="5257800" cy="1376549"/>
      </dsp:txXfrm>
    </dsp:sp>
    <dsp:sp modelId="{483ACC77-92FA-4EC0-9B65-475047879803}">
      <dsp:nvSpPr>
        <dsp:cNvPr id="0" name=""/>
        <dsp:cNvSpPr/>
      </dsp:nvSpPr>
      <dsp:spPr>
        <a:xfrm>
          <a:off x="0" y="3565876"/>
          <a:ext cx="5257800" cy="46683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1" kern="1200"/>
            <a:t>Final Message</a:t>
          </a:r>
          <a:endParaRPr lang="en-US" sz="1900" kern="1200"/>
        </a:p>
      </dsp:txBody>
      <dsp:txXfrm>
        <a:off x="22789" y="3588665"/>
        <a:ext cx="5212222" cy="421252"/>
      </dsp:txXfrm>
    </dsp:sp>
    <dsp:sp modelId="{11C4431E-7127-467F-A64D-80A5A6B5E302}">
      <dsp:nvSpPr>
        <dsp:cNvPr id="0" name=""/>
        <dsp:cNvSpPr/>
      </dsp:nvSpPr>
      <dsp:spPr>
        <a:xfrm>
          <a:off x="0" y="4032706"/>
          <a:ext cx="5257800" cy="13765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935"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GB" sz="1500" kern="1200"/>
            <a:t>Effective management is essential for achieving long-term organisational success and maintaining competitive advantage (Robbins &amp; Coulter, 2021).</a:t>
          </a:r>
          <a:endParaRPr lang="en-US" sz="1500" kern="1200"/>
        </a:p>
        <a:p>
          <a:pPr marL="114300" lvl="1" indent="-114300" algn="l" defTabSz="666750">
            <a:lnSpc>
              <a:spcPct val="90000"/>
            </a:lnSpc>
            <a:spcBef>
              <a:spcPct val="0"/>
            </a:spcBef>
            <a:spcAft>
              <a:spcPct val="20000"/>
            </a:spcAft>
            <a:buChar char="•"/>
          </a:pPr>
          <a:r>
            <a:rPr lang="en-GB" sz="1500" kern="1200"/>
            <a:t>Applying Fayol’s functions helps managers navigate complexity, improve performance and support organisational goals (Johnson et al., 2023).</a:t>
          </a:r>
          <a:endParaRPr lang="en-US" sz="1500" kern="1200"/>
        </a:p>
      </dsp:txBody>
      <dsp:txXfrm>
        <a:off x="0" y="4032706"/>
        <a:ext cx="5257800" cy="13765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C1B6A3-326C-4BB7-B77A-FED7281DBB1C}">
      <dsp:nvSpPr>
        <dsp:cNvPr id="0" name=""/>
        <dsp:cNvSpPr/>
      </dsp:nvSpPr>
      <dsp:spPr>
        <a:xfrm>
          <a:off x="0" y="665"/>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12AF69A-9EB5-4D8B-92F5-EC4F176852D3}">
      <dsp:nvSpPr>
        <dsp:cNvPr id="0" name=""/>
        <dsp:cNvSpPr/>
      </dsp:nvSpPr>
      <dsp:spPr>
        <a:xfrm>
          <a:off x="0" y="665"/>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Fayol, H. (1916) General and Industrial Management. London: Pitman Publishing. Available at: </a:t>
          </a:r>
          <a:r>
            <a:rPr lang="en-GB" sz="800" kern="1200">
              <a:hlinkClick xmlns:r="http://schemas.openxmlformats.org/officeDocument/2006/relationships" r:id="rId1"/>
            </a:rPr>
            <a:t>https://archive.org/details/generalindustrialmanagement</a:t>
          </a:r>
          <a:r>
            <a:rPr lang="en-GB" sz="800" kern="1200"/>
            <a:t>.  (Accessed: 15 November 2025).</a:t>
          </a:r>
          <a:endParaRPr lang="en-US" sz="800" kern="1200"/>
        </a:p>
      </dsp:txBody>
      <dsp:txXfrm>
        <a:off x="0" y="665"/>
        <a:ext cx="6666833" cy="363505"/>
      </dsp:txXfrm>
    </dsp:sp>
    <dsp:sp modelId="{B2E4EDE4-DF95-456D-8064-76E89A464B96}">
      <dsp:nvSpPr>
        <dsp:cNvPr id="0" name=""/>
        <dsp:cNvSpPr/>
      </dsp:nvSpPr>
      <dsp:spPr>
        <a:xfrm>
          <a:off x="0" y="364171"/>
          <a:ext cx="6666833" cy="0"/>
        </a:xfrm>
        <a:prstGeom prst="line">
          <a:avLst/>
        </a:prstGeom>
        <a:gradFill rotWithShape="0">
          <a:gsLst>
            <a:gs pos="0">
              <a:schemeClr val="accent2">
                <a:hueOff val="460258"/>
                <a:satOff val="-1321"/>
                <a:lumOff val="-2115"/>
                <a:alphaOff val="0"/>
                <a:satMod val="103000"/>
                <a:lumMod val="102000"/>
                <a:tint val="94000"/>
              </a:schemeClr>
            </a:gs>
            <a:gs pos="50000">
              <a:schemeClr val="accent2">
                <a:hueOff val="460258"/>
                <a:satOff val="-1321"/>
                <a:lumOff val="-2115"/>
                <a:alphaOff val="0"/>
                <a:satMod val="110000"/>
                <a:lumMod val="100000"/>
                <a:shade val="100000"/>
              </a:schemeClr>
            </a:gs>
            <a:gs pos="100000">
              <a:schemeClr val="accent2">
                <a:hueOff val="460258"/>
                <a:satOff val="-1321"/>
                <a:lumOff val="-2115"/>
                <a:alphaOff val="0"/>
                <a:lumMod val="99000"/>
                <a:satMod val="120000"/>
                <a:shade val="78000"/>
              </a:schemeClr>
            </a:gs>
          </a:gsLst>
          <a:lin ang="5400000" scaled="0"/>
        </a:gradFill>
        <a:ln w="12700" cap="flat" cmpd="sng" algn="ctr">
          <a:solidFill>
            <a:schemeClr val="accent2">
              <a:hueOff val="460258"/>
              <a:satOff val="-1321"/>
              <a:lumOff val="-211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437916F-943C-43E4-9724-223E304A3F53}">
      <dsp:nvSpPr>
        <dsp:cNvPr id="0" name=""/>
        <dsp:cNvSpPr/>
      </dsp:nvSpPr>
      <dsp:spPr>
        <a:xfrm>
          <a:off x="0" y="364171"/>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Robbins, S.P. and Coulter, M. (2021) Management. 15th edn. Harlow: Pearson. Available at: </a:t>
          </a:r>
          <a:r>
            <a:rPr lang="en-GB" sz="800" kern="1200">
              <a:hlinkClick xmlns:r="http://schemas.openxmlformats.org/officeDocument/2006/relationships" r:id="rId2"/>
            </a:rPr>
            <a:t>https://www.pearson.com/en-gb/subjects/management/management.html</a:t>
          </a:r>
          <a:r>
            <a:rPr lang="en-GB" sz="800" kern="1200"/>
            <a:t>  (Accessed: 15 November 2025).</a:t>
          </a:r>
          <a:endParaRPr lang="en-US" sz="800" kern="1200"/>
        </a:p>
      </dsp:txBody>
      <dsp:txXfrm>
        <a:off x="0" y="364171"/>
        <a:ext cx="6666833" cy="363505"/>
      </dsp:txXfrm>
    </dsp:sp>
    <dsp:sp modelId="{4C3CF361-4D3B-4448-81BB-738DF9B97858}">
      <dsp:nvSpPr>
        <dsp:cNvPr id="0" name=""/>
        <dsp:cNvSpPr/>
      </dsp:nvSpPr>
      <dsp:spPr>
        <a:xfrm>
          <a:off x="0" y="727677"/>
          <a:ext cx="6666833" cy="0"/>
        </a:xfrm>
        <a:prstGeom prst="line">
          <a:avLst/>
        </a:prstGeom>
        <a:gradFill rotWithShape="0">
          <a:gsLst>
            <a:gs pos="0">
              <a:schemeClr val="accent2">
                <a:hueOff val="920516"/>
                <a:satOff val="-2642"/>
                <a:lumOff val="-4230"/>
                <a:alphaOff val="0"/>
                <a:satMod val="103000"/>
                <a:lumMod val="102000"/>
                <a:tint val="94000"/>
              </a:schemeClr>
            </a:gs>
            <a:gs pos="50000">
              <a:schemeClr val="accent2">
                <a:hueOff val="920516"/>
                <a:satOff val="-2642"/>
                <a:lumOff val="-4230"/>
                <a:alphaOff val="0"/>
                <a:satMod val="110000"/>
                <a:lumMod val="100000"/>
                <a:shade val="100000"/>
              </a:schemeClr>
            </a:gs>
            <a:gs pos="100000">
              <a:schemeClr val="accent2">
                <a:hueOff val="920516"/>
                <a:satOff val="-2642"/>
                <a:lumOff val="-4230"/>
                <a:alphaOff val="0"/>
                <a:lumMod val="99000"/>
                <a:satMod val="120000"/>
                <a:shade val="78000"/>
              </a:schemeClr>
            </a:gs>
          </a:gsLst>
          <a:lin ang="5400000" scaled="0"/>
        </a:gradFill>
        <a:ln w="12700" cap="flat" cmpd="sng" algn="ctr">
          <a:solidFill>
            <a:schemeClr val="accent2">
              <a:hueOff val="920516"/>
              <a:satOff val="-2642"/>
              <a:lumOff val="-423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3E70AB8-7083-4164-A060-0E1F731829CC}">
      <dsp:nvSpPr>
        <dsp:cNvPr id="0" name=""/>
        <dsp:cNvSpPr/>
      </dsp:nvSpPr>
      <dsp:spPr>
        <a:xfrm>
          <a:off x="0" y="727677"/>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Griffin, R.W. (2022) Management: Principles and Practices. 14th edn. Boston: Cengage Learning. Available at: </a:t>
          </a:r>
          <a:r>
            <a:rPr lang="en-GB" sz="800" kern="1200">
              <a:hlinkClick xmlns:r="http://schemas.openxmlformats.org/officeDocument/2006/relationships" r:id="rId3"/>
            </a:rPr>
            <a:t>https://www.cengage.com</a:t>
          </a:r>
          <a:r>
            <a:rPr lang="en-GB" sz="800" kern="1200"/>
            <a:t>  (Accessed: 15 November 2025).</a:t>
          </a:r>
          <a:endParaRPr lang="en-US" sz="800" kern="1200"/>
        </a:p>
      </dsp:txBody>
      <dsp:txXfrm>
        <a:off x="0" y="727677"/>
        <a:ext cx="6666833" cy="363505"/>
      </dsp:txXfrm>
    </dsp:sp>
    <dsp:sp modelId="{21DA0036-964D-44A6-97AD-98E3B67A90F3}">
      <dsp:nvSpPr>
        <dsp:cNvPr id="0" name=""/>
        <dsp:cNvSpPr/>
      </dsp:nvSpPr>
      <dsp:spPr>
        <a:xfrm>
          <a:off x="0" y="1091183"/>
          <a:ext cx="6666833" cy="0"/>
        </a:xfrm>
        <a:prstGeom prst="line">
          <a:avLst/>
        </a:prstGeom>
        <a:gradFill rotWithShape="0">
          <a:gsLst>
            <a:gs pos="0">
              <a:schemeClr val="accent2">
                <a:hueOff val="1380774"/>
                <a:satOff val="-3963"/>
                <a:lumOff val="-6345"/>
                <a:alphaOff val="0"/>
                <a:satMod val="103000"/>
                <a:lumMod val="102000"/>
                <a:tint val="94000"/>
              </a:schemeClr>
            </a:gs>
            <a:gs pos="50000">
              <a:schemeClr val="accent2">
                <a:hueOff val="1380774"/>
                <a:satOff val="-3963"/>
                <a:lumOff val="-6345"/>
                <a:alphaOff val="0"/>
                <a:satMod val="110000"/>
                <a:lumMod val="100000"/>
                <a:shade val="100000"/>
              </a:schemeClr>
            </a:gs>
            <a:gs pos="100000">
              <a:schemeClr val="accent2">
                <a:hueOff val="1380774"/>
                <a:satOff val="-3963"/>
                <a:lumOff val="-6345"/>
                <a:alphaOff val="0"/>
                <a:lumMod val="99000"/>
                <a:satMod val="120000"/>
                <a:shade val="78000"/>
              </a:schemeClr>
            </a:gs>
          </a:gsLst>
          <a:lin ang="5400000" scaled="0"/>
        </a:gradFill>
        <a:ln w="12700" cap="flat" cmpd="sng" algn="ctr">
          <a:solidFill>
            <a:schemeClr val="accent2">
              <a:hueOff val="1380774"/>
              <a:satOff val="-3963"/>
              <a:lumOff val="-634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F7C41C0-67FE-4612-A528-AEED07B27095}">
      <dsp:nvSpPr>
        <dsp:cNvPr id="0" name=""/>
        <dsp:cNvSpPr/>
      </dsp:nvSpPr>
      <dsp:spPr>
        <a:xfrm>
          <a:off x="0" y="1091183"/>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Wren, D.A. and Bedeian, A.G. (2020) The Evolution of Management Thought. 7th edn. Hoboken: Wiley. DOI: </a:t>
          </a:r>
          <a:r>
            <a:rPr lang="en-GB" sz="800" kern="1200">
              <a:hlinkClick xmlns:r="http://schemas.openxmlformats.org/officeDocument/2006/relationships" r:id="rId4"/>
            </a:rPr>
            <a:t>https://doi.org/10.1002/9781119575130</a:t>
          </a:r>
          <a:r>
            <a:rPr lang="en-GB" sz="800" kern="1200"/>
            <a:t>  (Accessed: 15 November 2025).</a:t>
          </a:r>
          <a:endParaRPr lang="en-US" sz="800" kern="1200"/>
        </a:p>
      </dsp:txBody>
      <dsp:txXfrm>
        <a:off x="0" y="1091183"/>
        <a:ext cx="6666833" cy="363505"/>
      </dsp:txXfrm>
    </dsp:sp>
    <dsp:sp modelId="{6714F135-8D6D-41BC-91E9-9EEE5CB47015}">
      <dsp:nvSpPr>
        <dsp:cNvPr id="0" name=""/>
        <dsp:cNvSpPr/>
      </dsp:nvSpPr>
      <dsp:spPr>
        <a:xfrm>
          <a:off x="0" y="1454689"/>
          <a:ext cx="6666833" cy="0"/>
        </a:xfrm>
        <a:prstGeom prst="line">
          <a:avLst/>
        </a:prstGeom>
        <a:gradFill rotWithShape="0">
          <a:gsLst>
            <a:gs pos="0">
              <a:schemeClr val="accent2">
                <a:hueOff val="1841033"/>
                <a:satOff val="-5284"/>
                <a:lumOff val="-8460"/>
                <a:alphaOff val="0"/>
                <a:satMod val="103000"/>
                <a:lumMod val="102000"/>
                <a:tint val="94000"/>
              </a:schemeClr>
            </a:gs>
            <a:gs pos="50000">
              <a:schemeClr val="accent2">
                <a:hueOff val="1841033"/>
                <a:satOff val="-5284"/>
                <a:lumOff val="-8460"/>
                <a:alphaOff val="0"/>
                <a:satMod val="110000"/>
                <a:lumMod val="100000"/>
                <a:shade val="100000"/>
              </a:schemeClr>
            </a:gs>
            <a:gs pos="100000">
              <a:schemeClr val="accent2">
                <a:hueOff val="1841033"/>
                <a:satOff val="-5284"/>
                <a:lumOff val="-8460"/>
                <a:alphaOff val="0"/>
                <a:lumMod val="99000"/>
                <a:satMod val="120000"/>
                <a:shade val="78000"/>
              </a:schemeClr>
            </a:gs>
          </a:gsLst>
          <a:lin ang="5400000" scaled="0"/>
        </a:gradFill>
        <a:ln w="12700" cap="flat" cmpd="sng" algn="ctr">
          <a:solidFill>
            <a:schemeClr val="accent2">
              <a:hueOff val="1841033"/>
              <a:satOff val="-5284"/>
              <a:lumOff val="-846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E0319C4-EB7F-4AAC-94D1-055E7BEB5537}">
      <dsp:nvSpPr>
        <dsp:cNvPr id="0" name=""/>
        <dsp:cNvSpPr/>
      </dsp:nvSpPr>
      <dsp:spPr>
        <a:xfrm>
          <a:off x="0" y="1454689"/>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Northouse, P.G. (2021) Leadership: Theory and Practice. 9th edn. Thousand Oaks: SAGE Publications. Available at: </a:t>
          </a:r>
          <a:r>
            <a:rPr lang="en-GB" sz="800" kern="1200">
              <a:hlinkClick xmlns:r="http://schemas.openxmlformats.org/officeDocument/2006/relationships" r:id="rId5"/>
            </a:rPr>
            <a:t>https://us.sagepub.com/en-us/nam/leadership/book268254</a:t>
          </a:r>
          <a:r>
            <a:rPr lang="en-GB" sz="800" kern="1200"/>
            <a:t>  (Accessed: 15 November 2025).</a:t>
          </a:r>
          <a:endParaRPr lang="en-US" sz="800" kern="1200"/>
        </a:p>
      </dsp:txBody>
      <dsp:txXfrm>
        <a:off x="0" y="1454689"/>
        <a:ext cx="6666833" cy="363505"/>
      </dsp:txXfrm>
    </dsp:sp>
    <dsp:sp modelId="{D94C2F77-55D0-4C64-AF13-B6CBDE1FA583}">
      <dsp:nvSpPr>
        <dsp:cNvPr id="0" name=""/>
        <dsp:cNvSpPr/>
      </dsp:nvSpPr>
      <dsp:spPr>
        <a:xfrm>
          <a:off x="0" y="1818195"/>
          <a:ext cx="6666833" cy="0"/>
        </a:xfrm>
        <a:prstGeom prst="line">
          <a:avLst/>
        </a:prstGeom>
        <a:gradFill rotWithShape="0">
          <a:gsLst>
            <a:gs pos="0">
              <a:schemeClr val="accent2">
                <a:hueOff val="2301291"/>
                <a:satOff val="-6605"/>
                <a:lumOff val="-10575"/>
                <a:alphaOff val="0"/>
                <a:satMod val="103000"/>
                <a:lumMod val="102000"/>
                <a:tint val="94000"/>
              </a:schemeClr>
            </a:gs>
            <a:gs pos="50000">
              <a:schemeClr val="accent2">
                <a:hueOff val="2301291"/>
                <a:satOff val="-6605"/>
                <a:lumOff val="-10575"/>
                <a:alphaOff val="0"/>
                <a:satMod val="110000"/>
                <a:lumMod val="100000"/>
                <a:shade val="100000"/>
              </a:schemeClr>
            </a:gs>
            <a:gs pos="100000">
              <a:schemeClr val="accent2">
                <a:hueOff val="2301291"/>
                <a:satOff val="-6605"/>
                <a:lumOff val="-10575"/>
                <a:alphaOff val="0"/>
                <a:lumMod val="99000"/>
                <a:satMod val="120000"/>
                <a:shade val="78000"/>
              </a:schemeClr>
            </a:gs>
          </a:gsLst>
          <a:lin ang="5400000" scaled="0"/>
        </a:gradFill>
        <a:ln w="12700" cap="flat" cmpd="sng" algn="ctr">
          <a:solidFill>
            <a:schemeClr val="accent2">
              <a:hueOff val="2301291"/>
              <a:satOff val="-6605"/>
              <a:lumOff val="-1057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6669684-C2C5-48C9-A83A-BD1AF59DDC92}">
      <dsp:nvSpPr>
        <dsp:cNvPr id="0" name=""/>
        <dsp:cNvSpPr/>
      </dsp:nvSpPr>
      <dsp:spPr>
        <a:xfrm>
          <a:off x="0" y="1818195"/>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Kotter, J.P. (2012) Leading Change. Boston: Harvard Business Review Press. Available at: </a:t>
          </a:r>
          <a:r>
            <a:rPr lang="en-GB" sz="800" kern="1200">
              <a:hlinkClick xmlns:r="http://schemas.openxmlformats.org/officeDocument/2006/relationships" r:id="rId6"/>
            </a:rPr>
            <a:t>https://hbr.org/books</a:t>
          </a:r>
          <a:r>
            <a:rPr lang="en-GB" sz="800" kern="1200"/>
            <a:t>  (Accessed: 15 November 2025).</a:t>
          </a:r>
          <a:endParaRPr lang="en-US" sz="800" kern="1200"/>
        </a:p>
      </dsp:txBody>
      <dsp:txXfrm>
        <a:off x="0" y="1818195"/>
        <a:ext cx="6666833" cy="363505"/>
      </dsp:txXfrm>
    </dsp:sp>
    <dsp:sp modelId="{9970BEF1-4BEA-49C4-85C7-7567F4F2DFD5}">
      <dsp:nvSpPr>
        <dsp:cNvPr id="0" name=""/>
        <dsp:cNvSpPr/>
      </dsp:nvSpPr>
      <dsp:spPr>
        <a:xfrm>
          <a:off x="0" y="2181701"/>
          <a:ext cx="6666833" cy="0"/>
        </a:xfrm>
        <a:prstGeom prst="line">
          <a:avLst/>
        </a:prstGeom>
        <a:gradFill rotWithShape="0">
          <a:gsLst>
            <a:gs pos="0">
              <a:schemeClr val="accent2">
                <a:hueOff val="2761549"/>
                <a:satOff val="-7926"/>
                <a:lumOff val="-12690"/>
                <a:alphaOff val="0"/>
                <a:satMod val="103000"/>
                <a:lumMod val="102000"/>
                <a:tint val="94000"/>
              </a:schemeClr>
            </a:gs>
            <a:gs pos="50000">
              <a:schemeClr val="accent2">
                <a:hueOff val="2761549"/>
                <a:satOff val="-7926"/>
                <a:lumOff val="-12690"/>
                <a:alphaOff val="0"/>
                <a:satMod val="110000"/>
                <a:lumMod val="100000"/>
                <a:shade val="100000"/>
              </a:schemeClr>
            </a:gs>
            <a:gs pos="100000">
              <a:schemeClr val="accent2">
                <a:hueOff val="2761549"/>
                <a:satOff val="-7926"/>
                <a:lumOff val="-12690"/>
                <a:alphaOff val="0"/>
                <a:lumMod val="99000"/>
                <a:satMod val="120000"/>
                <a:shade val="78000"/>
              </a:schemeClr>
            </a:gs>
          </a:gsLst>
          <a:lin ang="5400000" scaled="0"/>
        </a:gradFill>
        <a:ln w="12700" cap="flat" cmpd="sng" algn="ctr">
          <a:solidFill>
            <a:schemeClr val="accent2">
              <a:hueOff val="2761549"/>
              <a:satOff val="-7926"/>
              <a:lumOff val="-1269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EA3039E-FD4A-40C9-BA0A-6D30A3260B7F}">
      <dsp:nvSpPr>
        <dsp:cNvPr id="0" name=""/>
        <dsp:cNvSpPr/>
      </dsp:nvSpPr>
      <dsp:spPr>
        <a:xfrm>
          <a:off x="0" y="2181701"/>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Hill, C.W., Schilling, M.A. and Jones, G.R. (2020) Strategic Management: Theory. 14th edn. Boston: Cengage. Available at: </a:t>
          </a:r>
          <a:r>
            <a:rPr lang="en-GB" sz="800" kern="1200">
              <a:hlinkClick xmlns:r="http://schemas.openxmlformats.org/officeDocument/2006/relationships" r:id="rId7"/>
            </a:rPr>
            <a:t>https://www.cengage.com/c/strategic-management-theory-mindtap-course-list/</a:t>
          </a:r>
          <a:r>
            <a:rPr lang="en-GB" sz="800" kern="1200"/>
            <a:t>  (Accessed: 15 November 2025).</a:t>
          </a:r>
          <a:endParaRPr lang="en-US" sz="800" kern="1200"/>
        </a:p>
      </dsp:txBody>
      <dsp:txXfrm>
        <a:off x="0" y="2181701"/>
        <a:ext cx="6666833" cy="363505"/>
      </dsp:txXfrm>
    </dsp:sp>
    <dsp:sp modelId="{F5F3254F-1079-4489-9AFD-EF45ADAA36FE}">
      <dsp:nvSpPr>
        <dsp:cNvPr id="0" name=""/>
        <dsp:cNvSpPr/>
      </dsp:nvSpPr>
      <dsp:spPr>
        <a:xfrm>
          <a:off x="0" y="2545207"/>
          <a:ext cx="6666833" cy="0"/>
        </a:xfrm>
        <a:prstGeom prst="line">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w="12700" cap="flat" cmpd="sng" algn="ctr">
          <a:solidFill>
            <a:schemeClr val="accent2">
              <a:hueOff val="3221807"/>
              <a:satOff val="-9246"/>
              <a:lumOff val="-1480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2D1A7E2-0DA7-4231-A95E-1BAECEEF1155}">
      <dsp:nvSpPr>
        <dsp:cNvPr id="0" name=""/>
        <dsp:cNvSpPr/>
      </dsp:nvSpPr>
      <dsp:spPr>
        <a:xfrm>
          <a:off x="0" y="2545207"/>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Goleman, D. (2017) Emotional Intelligence: Why It Can Matter More Than IQ. London: Bloomsbury. Available at: </a:t>
          </a:r>
          <a:r>
            <a:rPr lang="en-GB" sz="800" kern="1200">
              <a:hlinkClick xmlns:r="http://schemas.openxmlformats.org/officeDocument/2006/relationships" r:id="rId8"/>
            </a:rPr>
            <a:t>https://www.bloomsbury.com/uk/emotional-intelligence-9781526632560/</a:t>
          </a:r>
          <a:r>
            <a:rPr lang="en-GB" sz="800" kern="1200"/>
            <a:t>  (Accessed: 15 November 2025).</a:t>
          </a:r>
          <a:endParaRPr lang="en-US" sz="800" kern="1200"/>
        </a:p>
      </dsp:txBody>
      <dsp:txXfrm>
        <a:off x="0" y="2545207"/>
        <a:ext cx="6666833" cy="363505"/>
      </dsp:txXfrm>
    </dsp:sp>
    <dsp:sp modelId="{EBA52848-49BA-485C-B2CB-B625AC023453}">
      <dsp:nvSpPr>
        <dsp:cNvPr id="0" name=""/>
        <dsp:cNvSpPr/>
      </dsp:nvSpPr>
      <dsp:spPr>
        <a:xfrm>
          <a:off x="0" y="2908712"/>
          <a:ext cx="6666833" cy="0"/>
        </a:xfrm>
        <a:prstGeom prst="line">
          <a:avLst/>
        </a:prstGeom>
        <a:gradFill rotWithShape="0">
          <a:gsLst>
            <a:gs pos="0">
              <a:schemeClr val="accent2">
                <a:hueOff val="3682065"/>
                <a:satOff val="-10567"/>
                <a:lumOff val="-16919"/>
                <a:alphaOff val="0"/>
                <a:satMod val="103000"/>
                <a:lumMod val="102000"/>
                <a:tint val="94000"/>
              </a:schemeClr>
            </a:gs>
            <a:gs pos="50000">
              <a:schemeClr val="accent2">
                <a:hueOff val="3682065"/>
                <a:satOff val="-10567"/>
                <a:lumOff val="-16919"/>
                <a:alphaOff val="0"/>
                <a:satMod val="110000"/>
                <a:lumMod val="100000"/>
                <a:shade val="100000"/>
              </a:schemeClr>
            </a:gs>
            <a:gs pos="100000">
              <a:schemeClr val="accent2">
                <a:hueOff val="3682065"/>
                <a:satOff val="-10567"/>
                <a:lumOff val="-16919"/>
                <a:alphaOff val="0"/>
                <a:lumMod val="99000"/>
                <a:satMod val="120000"/>
                <a:shade val="78000"/>
              </a:schemeClr>
            </a:gs>
          </a:gsLst>
          <a:lin ang="5400000" scaled="0"/>
        </a:gradFill>
        <a:ln w="12700" cap="flat" cmpd="sng" algn="ctr">
          <a:solidFill>
            <a:schemeClr val="accent2">
              <a:hueOff val="3682065"/>
              <a:satOff val="-10567"/>
              <a:lumOff val="-1691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9717698-88A3-43B1-AFBA-33A8783B0FBC}">
      <dsp:nvSpPr>
        <dsp:cNvPr id="0" name=""/>
        <dsp:cNvSpPr/>
      </dsp:nvSpPr>
      <dsp:spPr>
        <a:xfrm>
          <a:off x="0" y="2908712"/>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Laudon, K.C. and Laudon, J.P. (2022) Management Information Systems: Managing the Digital Firm. 17th edn. Harlow: Pearson. Available at: </a:t>
          </a:r>
          <a:r>
            <a:rPr lang="en-GB" sz="800" kern="1200">
              <a:hlinkClick xmlns:r="http://schemas.openxmlformats.org/officeDocument/2006/relationships" r:id="rId9"/>
            </a:rPr>
            <a:t>https://www.pearson.com/store/p/management-information-systems/P100002747533</a:t>
          </a:r>
          <a:r>
            <a:rPr lang="en-GB" sz="800" kern="1200"/>
            <a:t>  (Accessed: 15 November 2025).</a:t>
          </a:r>
          <a:endParaRPr lang="en-US" sz="800" kern="1200"/>
        </a:p>
      </dsp:txBody>
      <dsp:txXfrm>
        <a:off x="0" y="2908712"/>
        <a:ext cx="6666833" cy="363505"/>
      </dsp:txXfrm>
    </dsp:sp>
    <dsp:sp modelId="{2DFAD531-B76D-4644-B320-8CC0F820D783}">
      <dsp:nvSpPr>
        <dsp:cNvPr id="0" name=""/>
        <dsp:cNvSpPr/>
      </dsp:nvSpPr>
      <dsp:spPr>
        <a:xfrm>
          <a:off x="0" y="3272218"/>
          <a:ext cx="6666833" cy="0"/>
        </a:xfrm>
        <a:prstGeom prst="line">
          <a:avLst/>
        </a:prstGeom>
        <a:gradFill rotWithShape="0">
          <a:gsLst>
            <a:gs pos="0">
              <a:schemeClr val="accent2">
                <a:hueOff val="4142323"/>
                <a:satOff val="-11888"/>
                <a:lumOff val="-19034"/>
                <a:alphaOff val="0"/>
                <a:satMod val="103000"/>
                <a:lumMod val="102000"/>
                <a:tint val="94000"/>
              </a:schemeClr>
            </a:gs>
            <a:gs pos="50000">
              <a:schemeClr val="accent2">
                <a:hueOff val="4142323"/>
                <a:satOff val="-11888"/>
                <a:lumOff val="-19034"/>
                <a:alphaOff val="0"/>
                <a:satMod val="110000"/>
                <a:lumMod val="100000"/>
                <a:shade val="100000"/>
              </a:schemeClr>
            </a:gs>
            <a:gs pos="100000">
              <a:schemeClr val="accent2">
                <a:hueOff val="4142323"/>
                <a:satOff val="-11888"/>
                <a:lumOff val="-19034"/>
                <a:alphaOff val="0"/>
                <a:lumMod val="99000"/>
                <a:satMod val="120000"/>
                <a:shade val="78000"/>
              </a:schemeClr>
            </a:gs>
          </a:gsLst>
          <a:lin ang="5400000" scaled="0"/>
        </a:gradFill>
        <a:ln w="12700" cap="flat" cmpd="sng" algn="ctr">
          <a:solidFill>
            <a:schemeClr val="accent2">
              <a:hueOff val="4142323"/>
              <a:satOff val="-11888"/>
              <a:lumOff val="-1903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EAF47CE-DA74-4248-BAD0-224BF69301B8}">
      <dsp:nvSpPr>
        <dsp:cNvPr id="0" name=""/>
        <dsp:cNvSpPr/>
      </dsp:nvSpPr>
      <dsp:spPr>
        <a:xfrm>
          <a:off x="0" y="3272218"/>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Johnson, G., Whittington, R. and Scholes, K. (2023) ‘The role of management functions in modern retail organisations’, Journal of Retail Management, 45(2), pp. 112–129. DOI: </a:t>
          </a:r>
          <a:r>
            <a:rPr lang="en-GB" sz="800" kern="1200">
              <a:hlinkClick xmlns:r="http://schemas.openxmlformats.org/officeDocument/2006/relationships" r:id="rId10"/>
            </a:rPr>
            <a:t>https://doi.org/10.1016/j.jretman.2023.04.005</a:t>
          </a:r>
          <a:r>
            <a:rPr lang="en-GB" sz="800" kern="1200"/>
            <a:t>  (Accessed: 15 November 2025).</a:t>
          </a:r>
          <a:endParaRPr lang="en-US" sz="800" kern="1200"/>
        </a:p>
      </dsp:txBody>
      <dsp:txXfrm>
        <a:off x="0" y="3272218"/>
        <a:ext cx="6666833" cy="363505"/>
      </dsp:txXfrm>
    </dsp:sp>
    <dsp:sp modelId="{60A00C29-3745-4620-8521-47EB9735D323}">
      <dsp:nvSpPr>
        <dsp:cNvPr id="0" name=""/>
        <dsp:cNvSpPr/>
      </dsp:nvSpPr>
      <dsp:spPr>
        <a:xfrm>
          <a:off x="0" y="3635724"/>
          <a:ext cx="6666833" cy="0"/>
        </a:xfrm>
        <a:prstGeom prst="line">
          <a:avLst/>
        </a:prstGeom>
        <a:gradFill rotWithShape="0">
          <a:gsLst>
            <a:gs pos="0">
              <a:schemeClr val="accent2">
                <a:hueOff val="4602581"/>
                <a:satOff val="-13209"/>
                <a:lumOff val="-21149"/>
                <a:alphaOff val="0"/>
                <a:satMod val="103000"/>
                <a:lumMod val="102000"/>
                <a:tint val="94000"/>
              </a:schemeClr>
            </a:gs>
            <a:gs pos="50000">
              <a:schemeClr val="accent2">
                <a:hueOff val="4602581"/>
                <a:satOff val="-13209"/>
                <a:lumOff val="-21149"/>
                <a:alphaOff val="0"/>
                <a:satMod val="110000"/>
                <a:lumMod val="100000"/>
                <a:shade val="100000"/>
              </a:schemeClr>
            </a:gs>
            <a:gs pos="100000">
              <a:schemeClr val="accent2">
                <a:hueOff val="4602581"/>
                <a:satOff val="-13209"/>
                <a:lumOff val="-21149"/>
                <a:alphaOff val="0"/>
                <a:lumMod val="99000"/>
                <a:satMod val="120000"/>
                <a:shade val="78000"/>
              </a:schemeClr>
            </a:gs>
          </a:gsLst>
          <a:lin ang="5400000" scaled="0"/>
        </a:gradFill>
        <a:ln w="12700" cap="flat" cmpd="sng" algn="ctr">
          <a:solidFill>
            <a:schemeClr val="accent2">
              <a:hueOff val="4602581"/>
              <a:satOff val="-13209"/>
              <a:lumOff val="-2114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AC49DF9-EE3B-4535-BABC-F85ECCF80C20}">
      <dsp:nvSpPr>
        <dsp:cNvPr id="0" name=""/>
        <dsp:cNvSpPr/>
      </dsp:nvSpPr>
      <dsp:spPr>
        <a:xfrm>
          <a:off x="0" y="3635724"/>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Wood, S., Harcourt, M. and Harte, G. (2023) ‘People management practices in UK supermarkets: A Tesco case analysis’, International Journal of Retail &amp; Distribution Management, 51(4), pp. 520–538. DOI: </a:t>
          </a:r>
          <a:r>
            <a:rPr lang="en-GB" sz="800" kern="1200">
              <a:hlinkClick xmlns:r="http://schemas.openxmlformats.org/officeDocument/2006/relationships" r:id="rId11"/>
            </a:rPr>
            <a:t>https://doi.org/10.1108/IJRDM-05-2022-0158</a:t>
          </a:r>
          <a:r>
            <a:rPr lang="en-GB" sz="800" kern="1200"/>
            <a:t>  (Accessed: 15 November 2025).</a:t>
          </a:r>
          <a:endParaRPr lang="en-US" sz="800" kern="1200"/>
        </a:p>
      </dsp:txBody>
      <dsp:txXfrm>
        <a:off x="0" y="3635724"/>
        <a:ext cx="6666833" cy="363505"/>
      </dsp:txXfrm>
    </dsp:sp>
    <dsp:sp modelId="{7183FB3B-14FC-446D-B99F-BA55688F6CF9}">
      <dsp:nvSpPr>
        <dsp:cNvPr id="0" name=""/>
        <dsp:cNvSpPr/>
      </dsp:nvSpPr>
      <dsp:spPr>
        <a:xfrm>
          <a:off x="0" y="3999230"/>
          <a:ext cx="6666833" cy="0"/>
        </a:xfrm>
        <a:prstGeom prst="line">
          <a:avLst/>
        </a:prstGeom>
        <a:gradFill rotWithShape="0">
          <a:gsLst>
            <a:gs pos="0">
              <a:schemeClr val="accent2">
                <a:hueOff val="5062839"/>
                <a:satOff val="-14530"/>
                <a:lumOff val="-23264"/>
                <a:alphaOff val="0"/>
                <a:satMod val="103000"/>
                <a:lumMod val="102000"/>
                <a:tint val="94000"/>
              </a:schemeClr>
            </a:gs>
            <a:gs pos="50000">
              <a:schemeClr val="accent2">
                <a:hueOff val="5062839"/>
                <a:satOff val="-14530"/>
                <a:lumOff val="-23264"/>
                <a:alphaOff val="0"/>
                <a:satMod val="110000"/>
                <a:lumMod val="100000"/>
                <a:shade val="100000"/>
              </a:schemeClr>
            </a:gs>
            <a:gs pos="100000">
              <a:schemeClr val="accent2">
                <a:hueOff val="5062839"/>
                <a:satOff val="-14530"/>
                <a:lumOff val="-23264"/>
                <a:alphaOff val="0"/>
                <a:lumMod val="99000"/>
                <a:satMod val="120000"/>
                <a:shade val="78000"/>
              </a:schemeClr>
            </a:gs>
          </a:gsLst>
          <a:lin ang="5400000" scaled="0"/>
        </a:gradFill>
        <a:ln w="12700" cap="flat" cmpd="sng" algn="ctr">
          <a:solidFill>
            <a:schemeClr val="accent2">
              <a:hueOff val="5062839"/>
              <a:satOff val="-14530"/>
              <a:lumOff val="-2326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9D4651C-FBE6-4C60-A820-857C018DF3C1}">
      <dsp:nvSpPr>
        <dsp:cNvPr id="0" name=""/>
        <dsp:cNvSpPr/>
      </dsp:nvSpPr>
      <dsp:spPr>
        <a:xfrm>
          <a:off x="0" y="3999230"/>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Tesco PLC (2024) Annual Report and Financial Statements 2024. Available at: </a:t>
          </a:r>
          <a:r>
            <a:rPr lang="en-GB" sz="800" kern="1200">
              <a:hlinkClick xmlns:r="http://schemas.openxmlformats.org/officeDocument/2006/relationships" r:id="rId12"/>
            </a:rPr>
            <a:t>https://www.tescoplc.com/investors/annual-report-2024/</a:t>
          </a:r>
          <a:r>
            <a:rPr lang="en-GB" sz="800" kern="1200"/>
            <a:t>  (Accessed: 15 November 2025).</a:t>
          </a:r>
          <a:endParaRPr lang="en-US" sz="800" kern="1200"/>
        </a:p>
      </dsp:txBody>
      <dsp:txXfrm>
        <a:off x="0" y="3999230"/>
        <a:ext cx="6666833" cy="363505"/>
      </dsp:txXfrm>
    </dsp:sp>
    <dsp:sp modelId="{1B603965-A1E4-4397-AB23-8D903D76C022}">
      <dsp:nvSpPr>
        <dsp:cNvPr id="0" name=""/>
        <dsp:cNvSpPr/>
      </dsp:nvSpPr>
      <dsp:spPr>
        <a:xfrm>
          <a:off x="0" y="4362736"/>
          <a:ext cx="6666833" cy="0"/>
        </a:xfrm>
        <a:prstGeom prst="line">
          <a:avLst/>
        </a:prstGeom>
        <a:gradFill rotWithShape="0">
          <a:gsLst>
            <a:gs pos="0">
              <a:schemeClr val="accent2">
                <a:hueOff val="5523098"/>
                <a:satOff val="-15851"/>
                <a:lumOff val="-25379"/>
                <a:alphaOff val="0"/>
                <a:satMod val="103000"/>
                <a:lumMod val="102000"/>
                <a:tint val="94000"/>
              </a:schemeClr>
            </a:gs>
            <a:gs pos="50000">
              <a:schemeClr val="accent2">
                <a:hueOff val="5523098"/>
                <a:satOff val="-15851"/>
                <a:lumOff val="-25379"/>
                <a:alphaOff val="0"/>
                <a:satMod val="110000"/>
                <a:lumMod val="100000"/>
                <a:shade val="100000"/>
              </a:schemeClr>
            </a:gs>
            <a:gs pos="100000">
              <a:schemeClr val="accent2">
                <a:hueOff val="5523098"/>
                <a:satOff val="-15851"/>
                <a:lumOff val="-25379"/>
                <a:alphaOff val="0"/>
                <a:lumMod val="99000"/>
                <a:satMod val="120000"/>
                <a:shade val="78000"/>
              </a:schemeClr>
            </a:gs>
          </a:gsLst>
          <a:lin ang="5400000" scaled="0"/>
        </a:gradFill>
        <a:ln w="12700" cap="flat" cmpd="sng" algn="ctr">
          <a:solidFill>
            <a:schemeClr val="accent2">
              <a:hueOff val="5523098"/>
              <a:satOff val="-15851"/>
              <a:lumOff val="-2537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0B69265-13A2-472E-B1D9-2B96E160BC7A}">
      <dsp:nvSpPr>
        <dsp:cNvPr id="0" name=""/>
        <dsp:cNvSpPr/>
      </dsp:nvSpPr>
      <dsp:spPr>
        <a:xfrm>
          <a:off x="0" y="4362736"/>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Tesco PLC (2024) Our Business: Company Overview. Available at: </a:t>
          </a:r>
          <a:r>
            <a:rPr lang="en-GB" sz="800" kern="1200">
              <a:hlinkClick xmlns:r="http://schemas.openxmlformats.org/officeDocument/2006/relationships" r:id="rId13"/>
            </a:rPr>
            <a:t>https://www.tescoplc.com/about/our-business/</a:t>
          </a:r>
          <a:r>
            <a:rPr lang="en-GB" sz="800" kern="1200"/>
            <a:t>  (Accessed: 15 November 2025).</a:t>
          </a:r>
          <a:endParaRPr lang="en-US" sz="800" kern="1200"/>
        </a:p>
      </dsp:txBody>
      <dsp:txXfrm>
        <a:off x="0" y="4362736"/>
        <a:ext cx="6666833" cy="363505"/>
      </dsp:txXfrm>
    </dsp:sp>
    <dsp:sp modelId="{30EBB544-B1F1-4A5E-8447-A7F367B0A713}">
      <dsp:nvSpPr>
        <dsp:cNvPr id="0" name=""/>
        <dsp:cNvSpPr/>
      </dsp:nvSpPr>
      <dsp:spPr>
        <a:xfrm>
          <a:off x="0" y="4726242"/>
          <a:ext cx="6666833" cy="0"/>
        </a:xfrm>
        <a:prstGeom prst="line">
          <a:avLst/>
        </a:prstGeom>
        <a:gradFill rotWithShape="0">
          <a:gsLst>
            <a:gs pos="0">
              <a:schemeClr val="accent2">
                <a:hueOff val="5983355"/>
                <a:satOff val="-17172"/>
                <a:lumOff val="-27494"/>
                <a:alphaOff val="0"/>
                <a:satMod val="103000"/>
                <a:lumMod val="102000"/>
                <a:tint val="94000"/>
              </a:schemeClr>
            </a:gs>
            <a:gs pos="50000">
              <a:schemeClr val="accent2">
                <a:hueOff val="5983355"/>
                <a:satOff val="-17172"/>
                <a:lumOff val="-27494"/>
                <a:alphaOff val="0"/>
                <a:satMod val="110000"/>
                <a:lumMod val="100000"/>
                <a:shade val="100000"/>
              </a:schemeClr>
            </a:gs>
            <a:gs pos="100000">
              <a:schemeClr val="accent2">
                <a:hueOff val="5983355"/>
                <a:satOff val="-17172"/>
                <a:lumOff val="-27494"/>
                <a:alphaOff val="0"/>
                <a:lumMod val="99000"/>
                <a:satMod val="120000"/>
                <a:shade val="78000"/>
              </a:schemeClr>
            </a:gs>
          </a:gsLst>
          <a:lin ang="5400000" scaled="0"/>
        </a:gradFill>
        <a:ln w="12700" cap="flat" cmpd="sng" algn="ctr">
          <a:solidFill>
            <a:schemeClr val="accent2">
              <a:hueOff val="5983355"/>
              <a:satOff val="-17172"/>
              <a:lumOff val="-27494"/>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E43D6E4-95EE-4820-8E96-5CCD8E62CFDF}">
      <dsp:nvSpPr>
        <dsp:cNvPr id="0" name=""/>
        <dsp:cNvSpPr/>
      </dsp:nvSpPr>
      <dsp:spPr>
        <a:xfrm>
          <a:off x="0" y="4726242"/>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Statista (2024) ‘Tesco retail market share and store numbers in the UK.’ Available at: </a:t>
          </a:r>
          <a:r>
            <a:rPr lang="en-GB" sz="800" kern="1200">
              <a:hlinkClick xmlns:r="http://schemas.openxmlformats.org/officeDocument/2006/relationships" r:id="rId14"/>
            </a:rPr>
            <a:t>https://www.statista.com/topics/2856/tesco/</a:t>
          </a:r>
          <a:r>
            <a:rPr lang="en-GB" sz="800" kern="1200"/>
            <a:t>  (Accessed: 15 November 2025).</a:t>
          </a:r>
          <a:endParaRPr lang="en-US" sz="800" kern="1200"/>
        </a:p>
      </dsp:txBody>
      <dsp:txXfrm>
        <a:off x="0" y="4726242"/>
        <a:ext cx="6666833" cy="363505"/>
      </dsp:txXfrm>
    </dsp:sp>
    <dsp:sp modelId="{74D49249-5449-4633-8939-B66193D7132B}">
      <dsp:nvSpPr>
        <dsp:cNvPr id="0" name=""/>
        <dsp:cNvSpPr/>
      </dsp:nvSpPr>
      <dsp:spPr>
        <a:xfrm>
          <a:off x="0" y="5089748"/>
          <a:ext cx="6666833" cy="0"/>
        </a:xfrm>
        <a:prstGeom prst="line">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w="12700" cap="flat" cmpd="sng" algn="ctr">
          <a:solidFill>
            <a:schemeClr val="accent2">
              <a:hueOff val="6443614"/>
              <a:satOff val="-18493"/>
              <a:lumOff val="-2960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17898DF-5AA1-4A9B-AC50-DD3C327AA1C1}">
      <dsp:nvSpPr>
        <dsp:cNvPr id="0" name=""/>
        <dsp:cNvSpPr/>
      </dsp:nvSpPr>
      <dsp:spPr>
        <a:xfrm>
          <a:off x="0" y="5089748"/>
          <a:ext cx="6666833" cy="363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t" anchorCtr="0">
          <a:noAutofit/>
        </a:bodyPr>
        <a:lstStyle/>
        <a:p>
          <a:pPr marL="0" lvl="0" indent="0" algn="l" defTabSz="355600">
            <a:lnSpc>
              <a:spcPct val="90000"/>
            </a:lnSpc>
            <a:spcBef>
              <a:spcPct val="0"/>
            </a:spcBef>
            <a:spcAft>
              <a:spcPct val="35000"/>
            </a:spcAft>
            <a:buNone/>
          </a:pPr>
          <a:r>
            <a:rPr lang="en-GB" sz="800" kern="1200"/>
            <a:t>Chartered Management Institute – CMI (2023) ‘Management and leadership practices in UK organisations.’ Available at: </a:t>
          </a:r>
          <a:r>
            <a:rPr lang="en-GB" sz="800" kern="1200">
              <a:hlinkClick xmlns:r="http://schemas.openxmlformats.org/officeDocument/2006/relationships" r:id="rId15"/>
            </a:rPr>
            <a:t>https://www.managers.org.uk/knowledge-and-insights/</a:t>
          </a:r>
          <a:r>
            <a:rPr lang="en-GB" sz="800" kern="1200"/>
            <a:t>  (Accessed: 15 November 2025).</a:t>
          </a:r>
          <a:endParaRPr lang="en-US" sz="800" kern="1200"/>
        </a:p>
      </dsp:txBody>
      <dsp:txXfrm>
        <a:off x="0" y="5089748"/>
        <a:ext cx="6666833" cy="363505"/>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BA0A80-310A-4E28-AAFD-1A9FD3288E01}" type="datetimeFigureOut">
              <a:rPr lang="en-GB" smtClean="0"/>
              <a:t>29/11/2025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8D9655-AE86-4239-BB1E-90773328DEEC}" type="slidenum">
              <a:rPr lang="en-GB" smtClean="0"/>
              <a:t>‹#›</a:t>
            </a:fld>
            <a:endParaRPr lang="en-GB"/>
          </a:p>
        </p:txBody>
      </p:sp>
    </p:spTree>
    <p:extLst>
      <p:ext uri="{BB962C8B-B14F-4D97-AF65-F5344CB8AC3E}">
        <p14:creationId xmlns:p14="http://schemas.microsoft.com/office/powerpoint/2010/main" val="1193886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8D9655-AE86-4239-BB1E-90773328DEEC}" type="slidenum">
              <a:rPr lang="en-GB" smtClean="0"/>
              <a:t>1</a:t>
            </a:fld>
            <a:endParaRPr lang="en-GB"/>
          </a:p>
        </p:txBody>
      </p:sp>
    </p:spTree>
    <p:extLst>
      <p:ext uri="{BB962C8B-B14F-4D97-AF65-F5344CB8AC3E}">
        <p14:creationId xmlns:p14="http://schemas.microsoft.com/office/powerpoint/2010/main" val="1734314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presentation will be looking at the application of Fayol's five functions of management and relate them to Tesco as the U.K.'s largest retailer (Fayol, 1916) to demonstrate how theory is applied to practice in a way that explains what managers really do. It will also relate theory to Tesco's actual practices to provide an understanding of how management helps contribute to organizational success (Griffin, 2022).</a:t>
            </a:r>
          </a:p>
          <a:p>
            <a:r>
              <a:rPr lang="en-GB" dirty="0"/>
              <a:t>Management is important, and it is by aligning people, process and resources that organizations are able to reach their objectives effectively (Robbins &amp; Coulter, 2021). Within the confines of a large operation such as Tesco, the role of a manager includes ensuring the effective operation of a store, ensuring customers receive good service, and making efficient decisions (Tesco PLC, 2024). Therefore, without effective management, Tesco would have difficulty maintaining consistent operation throughout its thousands of stores.</a:t>
            </a:r>
          </a:p>
          <a:p>
            <a:r>
              <a:rPr lang="en-GB" dirty="0"/>
              <a:t>Although Fayol created his model over 100 years ago, the structure he outlined has proven to remain very relevant today (Wren &amp; </a:t>
            </a:r>
            <a:r>
              <a:rPr lang="en-GB" dirty="0" err="1"/>
              <a:t>Bedeian</a:t>
            </a:r>
            <a:r>
              <a:rPr lang="en-GB" dirty="0"/>
              <a:t>, 2020). The five functions of management that Fayol identified continue to provide a structured approach to management in contemporary organizations (Johnson et al., 2023), which is why they are so valuable to Tesco's managers who rely upon the functions of planning, organizing, leading, coordinating and controlling to coordinate teams, manage inventory, lead staff and monitor performance in a dynamic retail environment (Tesco PLC, 2024). Because of the nature of Tesco, it is an excellent illustration of the application of Fayol's framework.</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2</a:t>
            </a:fld>
            <a:endParaRPr lang="en-GB"/>
          </a:p>
        </p:txBody>
      </p:sp>
    </p:spTree>
    <p:extLst>
      <p:ext uri="{BB962C8B-B14F-4D97-AF65-F5344CB8AC3E}">
        <p14:creationId xmlns:p14="http://schemas.microsoft.com/office/powerpoint/2010/main" val="3434305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Tesco operates the majority of supermarkets in the U.K. as well as having over 3,400 stores in operation and employs over 300,000 employees, thus Tesco has large influence within both the retail and grocery industries (Tesco Annual Report, 2024). Tesco's "mission" is "to serve shoppers a little better every day," which shows Tesco's strong belief that providing good customer service is key to its continued success along with providing a high quality service to customers through operational excellence (Tesco PLC, 2024). Due to the size and complexity of Tesco's operations; from managing the supply chain to in-store operations, this provides a perfect example for the application of Fayol's management functions (Johnson et al., 2023). Tesco demonstrates through its structure and the way in which its leaders manage the company how the management functions of planning, organizing and controlling are implemented in practice (Wren &amp; </a:t>
            </a:r>
            <a:r>
              <a:rPr lang="en-GB" dirty="0" err="1"/>
              <a:t>Bedeian</a:t>
            </a:r>
            <a:r>
              <a:rPr lang="en-GB" dirty="0"/>
              <a:t>, 2020). Therefore, due to these aspects, Tesco is considered a very suitable and academically rich example.</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3</a:t>
            </a:fld>
            <a:endParaRPr lang="en-GB"/>
          </a:p>
        </p:txBody>
      </p:sp>
    </p:spTree>
    <p:extLst>
      <p:ext uri="{BB962C8B-B14F-4D97-AF65-F5344CB8AC3E}">
        <p14:creationId xmlns:p14="http://schemas.microsoft.com/office/powerpoint/2010/main" val="3919325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Henry Fayol was one of the first writers on management theory as well as being a French mining engineer. Fayol wrote very important works in the early 20th century (Fayol, 1916). Fayol's most significant contributions were his structured models showing what managers did, which is at the base of the way we have modern management practices today (Wren &amp; </a:t>
            </a:r>
            <a:r>
              <a:rPr lang="en-GB" dirty="0" err="1"/>
              <a:t>Bedeian</a:t>
            </a:r>
            <a:r>
              <a:rPr lang="en-GB" dirty="0"/>
              <a:t>, 2020). Fayol stated that managing an organisation includes a number of key functions that guide how managers make decisions and increase the efficiency of their organisation (Griffin, 2022). The five functions of planning, organisation, command, coordination and control remain very much relevant in both the education system and businesses today (Robbins &amp; Coulter, 2021). Fayol's work remains very important to understand the role of managers within organisations such as Tesco.</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4</a:t>
            </a:fld>
            <a:endParaRPr lang="en-GB"/>
          </a:p>
        </p:txBody>
      </p:sp>
    </p:spTree>
    <p:extLst>
      <p:ext uri="{BB962C8B-B14F-4D97-AF65-F5344CB8AC3E}">
        <p14:creationId xmlns:p14="http://schemas.microsoft.com/office/powerpoint/2010/main" val="1458718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Fayol established that there were 5 essential management functions that would ensure an organization's success (Fayol, 1916). The first of Fayol’s functions of planning provides a manager with a method to develop goals for their company as well as provide direction for dealing with issues that may arise in the future (Griffin, 2022). Organising, the second function, provides a structure for the resources that will be required to accomplish the goals developed during the planning process (Griffin, 2022). The third of Fayol’s functions of commanding, or leading, is concerned with motivating and guiding employees toward achieving the best possible results (Griffin, 2022; Wren &amp; </a:t>
            </a:r>
            <a:r>
              <a:rPr lang="en-GB" dirty="0" err="1"/>
              <a:t>Bedeian</a:t>
            </a:r>
            <a:r>
              <a:rPr lang="en-GB" dirty="0"/>
              <a:t>, 2020). The fourth of Fayol’s functions of coordinating combines the efforts of the various departmental activities into one cohesive effort, maintaining consistency throughout the entire organisation (Wren &amp; </a:t>
            </a:r>
            <a:r>
              <a:rPr lang="en-GB" dirty="0" err="1"/>
              <a:t>Bedeian</a:t>
            </a:r>
            <a:r>
              <a:rPr lang="en-GB" dirty="0"/>
              <a:t>, 2020). Fayol’s fifth function of controlling is responsible for monitoring employee productivity, evaluating how successful an employee has been at meeting the requirements of their job and making any necessary changes to remain productive (Johnson et al., 2023).</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5</a:t>
            </a:fld>
            <a:endParaRPr lang="en-GB"/>
          </a:p>
        </p:txBody>
      </p:sp>
    </p:spTree>
    <p:extLst>
      <p:ext uri="{BB962C8B-B14F-4D97-AF65-F5344CB8AC3E}">
        <p14:creationId xmlns:p14="http://schemas.microsoft.com/office/powerpoint/2010/main" val="2275857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Planning is vital to managing a business as it helps define what you want to accomplish and what you will need to do to be able to accomplish your objectives. Planning allows managers to think about how things may develop in the future and identify potential problems or opportunities that they can prepare for (Fayol, 1916). In terms of Tesco, planning means estimating how much product customers will require, budgeting to make sure there are sufficient resources available and establishing operating plans for each store to help provide a consistent shopping experience (Tesco Annual Report, 2024). Planning at Tesco also uses a high level of data analysis to assist in determining the correct amount of inventory to order and to prevent stock-outs, particularly during busy times (Johnson et al., 2023). Planning allows Tesco to effectively utilise employee time and coordinate promotional activities while also maintaining an efficient supply chain (Wood et al., 2023). The goal of planning at Tesco is to assist the company in achieving its long-term success by providing all employees the information they need to deliver on the company's commitment to serve customers better (Robbins &amp; Coulter, 2021).</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6</a:t>
            </a:fld>
            <a:endParaRPr lang="en-GB"/>
          </a:p>
        </p:txBody>
      </p:sp>
    </p:spTree>
    <p:extLst>
      <p:ext uri="{BB962C8B-B14F-4D97-AF65-F5344CB8AC3E}">
        <p14:creationId xmlns:p14="http://schemas.microsoft.com/office/powerpoint/2010/main" val="15317711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Organizing Function of Management is an essential one in relation to achieving organizational objectives by appropriately allocating resources, defining roles, and arranging activities to achieve these objectives as efficiently as possible (Fayol, 1916). In relation to Tesco, the organizing function has involved developing a defined hierarchical organization structure, assigning responsibility for specific areas to both manager, team leader, and employee levels to support effective store operations (Tesco PLC, 2024). The role of managers includes organizing employee schedules, assigning work duties, and coordinating the movement of inventory and supplies to meet customer demand at each day's close (Johnson et al., 2023). Tesco has utilized its organized system to effectively utilize resources (staff, inventory), to reduce delays and improve operational flow efficiencies (Robbins &amp; Coulter, 2021). As a result of using organized systems (e.g. night shift replenishment systems) at Tesco, the company has been able to provide consistent customer service, and maintain positive business performance (Wood et al., 2023).</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7</a:t>
            </a:fld>
            <a:endParaRPr lang="en-GB"/>
          </a:p>
        </p:txBody>
      </p:sp>
    </p:spTree>
    <p:extLst>
      <p:ext uri="{BB962C8B-B14F-4D97-AF65-F5344CB8AC3E}">
        <p14:creationId xmlns:p14="http://schemas.microsoft.com/office/powerpoint/2010/main" val="17973606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Management includes leading, or managing, as a primary area of responsibility for the purpose of directing and encouraging employee performance to meet an organisation's objectives (Fayol, 1916) . Tesco uses the democratic and transformational leadership models with its managers using staff involvement in decision making and clarity of expectation to lead by example (Tesco PLC, 2024) . The daily briefing, coaching and recognition processes also support motivation of team members and reinforce the importance of delivering a high level of customer service (Johnson et al., 2023) . Leadership is one of the most effective ways of increasing team member engagement, collaboration, morale and ultimately, productivity and customer service quality (Northouse, 2021) . Tesco managers' role is to provide guidance and support to their employees in order to achieve an organisations objectives (Wood et al., 2023) .</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8</a:t>
            </a:fld>
            <a:endParaRPr lang="en-GB"/>
          </a:p>
        </p:txBody>
      </p:sp>
    </p:spTree>
    <p:extLst>
      <p:ext uri="{BB962C8B-B14F-4D97-AF65-F5344CB8AC3E}">
        <p14:creationId xmlns:p14="http://schemas.microsoft.com/office/powerpoint/2010/main" val="32863723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managing of coordinating in an organisation will involve the way by which all departments, people and resources work together in order to achieve the aims of the organisation (Fayol, 1916) . Coordination at Tesco is achieved through daily meetings, internal communications and interdepartmental cooperation that allows all teams to communicate with each other and be on the same page (Tesco PLC, 2024). Managers are responsible for ensuring that all tasks run efficiently such as delivery of products, staffing and operational customer service functions so as to avoid any delays and ensure that there are no inefficiencies (Johnson et al., 2023). The coordination process also helps reduce errors, stops duplication of effort and helps meet customer requirements in a consistent manner (Robbins &amp; Coulter, 2021). An example of effective coordination would include replenishing inventory from warehouse to store through aligned processes improving customer satisfaction and increasing store performance (Wood et al., 2023).</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9</a:t>
            </a:fld>
            <a:endParaRPr lang="en-GB"/>
          </a:p>
        </p:txBody>
      </p:sp>
    </p:spTree>
    <p:extLst>
      <p:ext uri="{BB962C8B-B14F-4D97-AF65-F5344CB8AC3E}">
        <p14:creationId xmlns:p14="http://schemas.microsoft.com/office/powerpoint/2010/main" val="441514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Control in organisations can be described as a key management function which identifies whether an organisation’s performance is meeting its required standards by assessing results and taking appropriate action when necessary (Fayol, 1916). In order for Tesco managers to effectively assess their department’s performance, they utilise Key Performance Indicators (KPI) on an ongoing basis including; sales per hour, stock levels and customer satisfaction ratings (Tesco Annual Report, 2024). Audits, quality checks and mystery shoppers are also utilised by Tesco to ensure consistency of standard throughout each department (Johnson et al., 2023). The continued assessment and evaluation of Tesco’s performance enables their managers to identify and correct issues with a department quickly, i.e. stock level issues, service delivery issues etc., thus enabling the prevention of operational failures (Robbins &amp; Coulter, 2021). The consistent control and monitoring at Tesco has enabled the company to provide a consistent product and continue to maintain its market position (Wood et al., 2023).</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10</a:t>
            </a:fld>
            <a:endParaRPr lang="en-GB"/>
          </a:p>
        </p:txBody>
      </p:sp>
    </p:spTree>
    <p:extLst>
      <p:ext uri="{BB962C8B-B14F-4D97-AF65-F5344CB8AC3E}">
        <p14:creationId xmlns:p14="http://schemas.microsoft.com/office/powerpoint/2010/main" val="5940994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Overall Fayol's five functions will help Tesco achieve their objectives through a structured process to enable them to manage effectively (Fayol, 1916). The planning function ensures that all the necessary resources, people and processes are in place to provide good customer service, on an ongoing basis. Organising is important as it enables Tesco to have a productive and efficient work force, which ultimately provides good customer service, with the aid of leadership and co-ordination (Griffin, 2022). In turn this supports Tesco's objective of 'serving shoppers better' and their strategic vision of becoming the most trusted retailer (Tesco PLC, 2024). Control is also essential at Tesco as it enables the company to monitor its operational performance and deal with problems as soon as they occur and thus improves the operational reliability (Robbins &amp; Coulter, 2021). The combined use of these functions therefore contributes to Tesco's longer term sustainability and competitive advantage (Wood et al., 2023).</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11</a:t>
            </a:fld>
            <a:endParaRPr lang="en-GB"/>
          </a:p>
        </p:txBody>
      </p:sp>
    </p:spTree>
    <p:extLst>
      <p:ext uri="{BB962C8B-B14F-4D97-AF65-F5344CB8AC3E}">
        <p14:creationId xmlns:p14="http://schemas.microsoft.com/office/powerpoint/2010/main" val="1568160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Managers today need to develop many different skills to be effective in the complex business world we live in today. Managers that have emotional intelligence are able to motivate teams and manage relationships between people, as well as have digital literacy to use information and technology to make informed decisions (Laudon &amp; Laudon, 2022; Goleman, 2017). Problem solving and strategic planning skills allow managers to handle daily issues and make decisions that will support the overall strategy of an organisation over time (Griffin, 2022). Communication is still key for motivating employees and for coordinating all aspects of a company, whether it be between departments or among teams (Robbins &amp; Coulter, 2021). Change management skills allow managers to lead their team through digital change and competitive forces (Kotter, 2012).</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12</a:t>
            </a:fld>
            <a:endParaRPr lang="en-GB"/>
          </a:p>
        </p:txBody>
      </p:sp>
    </p:spTree>
    <p:extLst>
      <p:ext uri="{BB962C8B-B14F-4D97-AF65-F5344CB8AC3E}">
        <p14:creationId xmlns:p14="http://schemas.microsoft.com/office/powerpoint/2010/main" val="32672326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order to remain relevant as future retail managers, they will be required to combine both digital and interpersonal/strategic competencies to continue to perform effectively within today's evolving retail environment. Increasing their digital competency will enable future retail managers to interpret and utilize data technology to increase decision-making effectiveness and business efficiency (Laudon &amp; Laudon, 2022). Future retail managers will require strong interpersonal-people management and emotional intelligence skills in order to motivate employees and foster an atmosphere of collaboration and productivity that fosters a positive work place culture (Goleman, 2017). Future retail managers will be required to be adaptable and supportive of innovation in order to lead their respective departments during rapidly changing times in both retail operation and customer expectation (Kotter, 2012). Increasing interdepartmental communication will further enhance the ability of retailers to provide quality services and improve overall operational performance (Griffin, 2022).</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13</a:t>
            </a:fld>
            <a:endParaRPr lang="en-GB"/>
          </a:p>
        </p:txBody>
      </p:sp>
    </p:spTree>
    <p:extLst>
      <p:ext uri="{BB962C8B-B14F-4D97-AF65-F5344CB8AC3E}">
        <p14:creationId xmlns:p14="http://schemas.microsoft.com/office/powerpoint/2010/main" val="41477051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Fayol's five managerial functions of planning, organization, leadership, co-ordination and control are still relevant today to understand how managers effectively manage their organizations (Fayol, 1916) — as shown by the way Tesco operates and supports its strategy, teamwork, operational efficiency and customer service at a large scale (Tesco PLC, 2024). Planning and organizing processes provide the framework of an organization, while the effective use of leadership and co-ordination enables the smooth operation of day-to-day activities. Effective control processes enable organizations to maintain a standard and respond rapidly to problems or issues that arise (Wood et al., 2023). In order to achieve long term sustainable success in a competitive market, it is essential to apply Fayol's five functions (Robbins &amp; Coulter, 2021).</a:t>
            </a:r>
          </a:p>
          <a:p>
            <a:endParaRPr lang="en-GB" dirty="0"/>
          </a:p>
        </p:txBody>
      </p:sp>
      <p:sp>
        <p:nvSpPr>
          <p:cNvPr id="4" name="Slide Number Placeholder 3"/>
          <p:cNvSpPr>
            <a:spLocks noGrp="1"/>
          </p:cNvSpPr>
          <p:nvPr>
            <p:ph type="sldNum" sz="quarter" idx="5"/>
          </p:nvPr>
        </p:nvSpPr>
        <p:spPr/>
        <p:txBody>
          <a:bodyPr/>
          <a:lstStyle/>
          <a:p>
            <a:fld id="{178D9655-AE86-4239-BB1E-90773328DEEC}" type="slidenum">
              <a:rPr lang="en-GB" smtClean="0"/>
              <a:t>14</a:t>
            </a:fld>
            <a:endParaRPr lang="en-GB"/>
          </a:p>
        </p:txBody>
      </p:sp>
    </p:spTree>
    <p:extLst>
      <p:ext uri="{BB962C8B-B14F-4D97-AF65-F5344CB8AC3E}">
        <p14:creationId xmlns:p14="http://schemas.microsoft.com/office/powerpoint/2010/main" val="970674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8D9655-AE86-4239-BB1E-90773328DEEC}" type="slidenum">
              <a:rPr lang="en-GB" smtClean="0"/>
              <a:t>15</a:t>
            </a:fld>
            <a:endParaRPr lang="en-GB"/>
          </a:p>
        </p:txBody>
      </p:sp>
    </p:spTree>
    <p:extLst>
      <p:ext uri="{BB962C8B-B14F-4D97-AF65-F5344CB8AC3E}">
        <p14:creationId xmlns:p14="http://schemas.microsoft.com/office/powerpoint/2010/main" val="27067540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0754D-6B63-48E8-1017-E9D1F3BC558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C7572CC-7A92-F9A7-50D8-22E07962AA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8E6B25B-F96C-3505-E3EE-929C6113383D}"/>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5" name="Footer Placeholder 4">
            <a:extLst>
              <a:ext uri="{FF2B5EF4-FFF2-40B4-BE49-F238E27FC236}">
                <a16:creationId xmlns:a16="http://schemas.microsoft.com/office/drawing/2014/main" id="{17AD5207-AD9A-83F2-C4BD-2E3312EC98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2D2F97-A576-0121-0D23-E32FF0479E8F}"/>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2438468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9E729-210B-6DFC-E5BD-5470D2F7E26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BCC196F-2B6F-7A76-9021-47D58DFF042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101969-A118-85B5-4C1D-2D9C779C707B}"/>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5" name="Footer Placeholder 4">
            <a:extLst>
              <a:ext uri="{FF2B5EF4-FFF2-40B4-BE49-F238E27FC236}">
                <a16:creationId xmlns:a16="http://schemas.microsoft.com/office/drawing/2014/main" id="{CC3E22E6-B1EA-3BD4-E29C-3F647BA65A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0142A9-678F-EA8C-4E77-5041D37E3747}"/>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3495767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F0C74-9FC3-6822-18BE-7ED0DAC2A62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19D4491-AEAA-3205-537F-A33EA6B1FA4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123AA4F-582A-3F43-9280-1D1BD7EC86AC}"/>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5" name="Footer Placeholder 4">
            <a:extLst>
              <a:ext uri="{FF2B5EF4-FFF2-40B4-BE49-F238E27FC236}">
                <a16:creationId xmlns:a16="http://schemas.microsoft.com/office/drawing/2014/main" id="{AEADEF87-0816-7ECF-8964-CB5F6E4D3A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FD8A12-CF5F-BD81-A089-A622388B117E}"/>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2158725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65228-1F81-EDBC-2D9E-2DBFBC360EB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6E7C95A-C82F-C9F5-E01D-A312DCA9592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E661B46-8F41-1F88-D74B-BD776D0EE1F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72D00125-DF70-66A2-28E6-78B77A60E43B}"/>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6" name="Footer Placeholder 5">
            <a:extLst>
              <a:ext uri="{FF2B5EF4-FFF2-40B4-BE49-F238E27FC236}">
                <a16:creationId xmlns:a16="http://schemas.microsoft.com/office/drawing/2014/main" id="{225354DE-899A-C461-BAC7-4A3714CA04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855368-BE93-F5CA-E8A0-5A3B46AEA331}"/>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1358988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F9698-AF3D-D6B1-377B-8ACFB6C3DEC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A4B888A-A22F-6C9C-1937-37EC0107AF5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C2864BC-27FB-B3F3-8D72-750254C7501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39D16BD-5FC1-E950-F561-D27E92DA86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8439D04-3789-D881-0AF1-18B682B3B74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791130E-0594-BDEC-7512-7E93CE2BEC51}"/>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8" name="Footer Placeholder 7">
            <a:extLst>
              <a:ext uri="{FF2B5EF4-FFF2-40B4-BE49-F238E27FC236}">
                <a16:creationId xmlns:a16="http://schemas.microsoft.com/office/drawing/2014/main" id="{470E9D73-D794-5E0C-1614-53E4849E7A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E8CA5A7-6F42-4404-8397-D4C54059F8BF}"/>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1981504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8552A-703B-9E29-EF4B-BA0457A157B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B8B86EB-42D0-F3FF-3544-62F6D7CFDF90}"/>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4" name="Footer Placeholder 3">
            <a:extLst>
              <a:ext uri="{FF2B5EF4-FFF2-40B4-BE49-F238E27FC236}">
                <a16:creationId xmlns:a16="http://schemas.microsoft.com/office/drawing/2014/main" id="{7F4D3713-D1E5-3F4D-2E19-3BB15CB9FD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10883CE-A03F-44F5-A93B-9507FD292293}"/>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3102284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8E4D45-F73A-337E-8645-185F9CF4BB64}"/>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3" name="Footer Placeholder 2">
            <a:extLst>
              <a:ext uri="{FF2B5EF4-FFF2-40B4-BE49-F238E27FC236}">
                <a16:creationId xmlns:a16="http://schemas.microsoft.com/office/drawing/2014/main" id="{A2E59C3E-5049-8966-1EDB-B8B2C664AE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C75E7A7-5072-7DC6-E65B-1F5E066F5C43}"/>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380062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91D0B-4D7D-6E39-9FEF-3D13CE460F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28200EDA-3C1B-8277-8473-83EFB3FC28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819B4739-84DB-D7E3-3FF0-22DBABBB60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285F244-C404-CE66-59C7-62BE688E042B}"/>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6" name="Footer Placeholder 5">
            <a:extLst>
              <a:ext uri="{FF2B5EF4-FFF2-40B4-BE49-F238E27FC236}">
                <a16:creationId xmlns:a16="http://schemas.microsoft.com/office/drawing/2014/main" id="{2DD5D297-B7B0-9283-79AD-9D716AB61D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8C7E98-894D-39EF-DE10-54511BAFDC03}"/>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3992089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D4B55-C1F0-3E06-2C3C-0A9085A8C49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54B1C63-68EA-7A37-AC78-034B9AC84A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A8DD62E-CB26-CA38-372D-67BFC3D47A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F2E887E-66DF-355F-D4CF-BD85EF5CA58A}"/>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6" name="Footer Placeholder 5">
            <a:extLst>
              <a:ext uri="{FF2B5EF4-FFF2-40B4-BE49-F238E27FC236}">
                <a16:creationId xmlns:a16="http://schemas.microsoft.com/office/drawing/2014/main" id="{132A2694-F85C-983D-A222-0BE3C3A4BA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C09B7E-06B0-3F08-2B63-0CC9E4C9720F}"/>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3860932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F9C5C-CEB1-DB7A-CAAA-C81417C14E0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7FACEFC0-6F8C-8873-6554-0246F1CF44E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60A414B-CC49-8EB7-52EF-E86E28F80429}"/>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5" name="Footer Placeholder 4">
            <a:extLst>
              <a:ext uri="{FF2B5EF4-FFF2-40B4-BE49-F238E27FC236}">
                <a16:creationId xmlns:a16="http://schemas.microsoft.com/office/drawing/2014/main" id="{8E3E047F-5EED-A407-9992-4D62DD710A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9B115A-FF0F-7614-0126-2562C8131CD4}"/>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267130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7CCD61-DD52-EB4C-166E-750622E3F18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A70E685-7B13-A970-23D9-82804AFEC60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7558A01-F06F-8094-E4DD-68789D156F3D}"/>
              </a:ext>
            </a:extLst>
          </p:cNvPr>
          <p:cNvSpPr>
            <a:spLocks noGrp="1"/>
          </p:cNvSpPr>
          <p:nvPr>
            <p:ph type="dt" sz="half" idx="10"/>
          </p:nvPr>
        </p:nvSpPr>
        <p:spPr/>
        <p:txBody>
          <a:bodyPr/>
          <a:lstStyle/>
          <a:p>
            <a:fld id="{7B02D388-8D65-46C0-A56F-56E00F730379}" type="datetimeFigureOut">
              <a:rPr lang="en-GB" smtClean="0"/>
              <a:t>29/11/2025</a:t>
            </a:fld>
            <a:endParaRPr lang="en-GB"/>
          </a:p>
        </p:txBody>
      </p:sp>
      <p:sp>
        <p:nvSpPr>
          <p:cNvPr id="5" name="Footer Placeholder 4">
            <a:extLst>
              <a:ext uri="{FF2B5EF4-FFF2-40B4-BE49-F238E27FC236}">
                <a16:creationId xmlns:a16="http://schemas.microsoft.com/office/drawing/2014/main" id="{BFD68D24-AA0A-CC63-3C59-CB3D3779A9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8ABC12-72E5-2C08-F9D0-460A702C0A0B}"/>
              </a:ext>
            </a:extLst>
          </p:cNvPr>
          <p:cNvSpPr>
            <a:spLocks noGrp="1"/>
          </p:cNvSpPr>
          <p:nvPr>
            <p:ph type="sldNum" sz="quarter" idx="12"/>
          </p:nvPr>
        </p:nvSpPr>
        <p:spPr/>
        <p:txBody>
          <a:bodyPr/>
          <a:lstStyle/>
          <a:p>
            <a:fld id="{7548C227-E3BF-4194-8718-185D600DF67E}" type="slidenum">
              <a:rPr lang="en-GB" smtClean="0"/>
              <a:t>‹#›</a:t>
            </a:fld>
            <a:endParaRPr lang="en-GB"/>
          </a:p>
        </p:txBody>
      </p:sp>
    </p:spTree>
    <p:extLst>
      <p:ext uri="{BB962C8B-B14F-4D97-AF65-F5344CB8AC3E}">
        <p14:creationId xmlns:p14="http://schemas.microsoft.com/office/powerpoint/2010/main" val="2375915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DCD27F-7F22-E6FC-C139-0891FB835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C210ECEC-8FE6-1851-F890-C84CB1FB02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02F774E-742F-99F5-A6B2-8867C9B428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B02D388-8D65-46C0-A56F-56E00F730379}" type="datetimeFigureOut">
              <a:rPr lang="en-GB" smtClean="0"/>
              <a:t>29/11/2025</a:t>
            </a:fld>
            <a:endParaRPr lang="en-GB"/>
          </a:p>
        </p:txBody>
      </p:sp>
      <p:sp>
        <p:nvSpPr>
          <p:cNvPr id="5" name="Footer Placeholder 4">
            <a:extLst>
              <a:ext uri="{FF2B5EF4-FFF2-40B4-BE49-F238E27FC236}">
                <a16:creationId xmlns:a16="http://schemas.microsoft.com/office/drawing/2014/main" id="{748568C3-4397-03E9-0BEF-9701D4B06E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022335B-4575-425E-4D3B-B60108AFDF6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548C227-E3BF-4194-8718-185D600DF67E}" type="slidenum">
              <a:rPr lang="en-GB" smtClean="0"/>
              <a:t>‹#›</a:t>
            </a:fld>
            <a:endParaRPr lang="en-GB"/>
          </a:p>
        </p:txBody>
      </p:sp>
    </p:spTree>
    <p:extLst>
      <p:ext uri="{BB962C8B-B14F-4D97-AF65-F5344CB8AC3E}">
        <p14:creationId xmlns:p14="http://schemas.microsoft.com/office/powerpoint/2010/main" val="32813152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jpeg"/><Relationship Id="rId7" Type="http://schemas.openxmlformats.org/officeDocument/2006/relationships/diagramColors" Target="../diagrams/colors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jpeg"/><Relationship Id="rId7" Type="http://schemas.openxmlformats.org/officeDocument/2006/relationships/diagramColors" Target="../diagrams/colors8.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6FC2854-D1AD-68E0-4737-5FD703AE7098}"/>
              </a:ext>
            </a:extLst>
          </p:cNvPr>
          <p:cNvSpPr>
            <a:spLocks noGrp="1"/>
          </p:cNvSpPr>
          <p:nvPr>
            <p:ph type="ctrTitle"/>
          </p:nvPr>
        </p:nvSpPr>
        <p:spPr>
          <a:xfrm>
            <a:off x="4162567" y="818984"/>
            <a:ext cx="6714699" cy="3178689"/>
          </a:xfrm>
        </p:spPr>
        <p:txBody>
          <a:bodyPr>
            <a:normAutofit/>
          </a:bodyPr>
          <a:lstStyle/>
          <a:p>
            <a:pPr algn="l"/>
            <a:r>
              <a:rPr lang="en-GB" sz="3000" b="1" dirty="0">
                <a:solidFill>
                  <a:srgbClr val="FFFFFF"/>
                </a:solidFill>
              </a:rPr>
              <a:t>Presentation Title:</a:t>
            </a:r>
            <a:r>
              <a:rPr lang="en-GB" sz="3000" dirty="0">
                <a:solidFill>
                  <a:srgbClr val="FFFFFF"/>
                </a:solidFill>
              </a:rPr>
              <a:t> Fayol’s Management Functions in TESCO</a:t>
            </a:r>
            <a:br>
              <a:rPr lang="en-GB" sz="3000" dirty="0">
                <a:solidFill>
                  <a:srgbClr val="FFFFFF"/>
                </a:solidFill>
              </a:rPr>
            </a:br>
            <a:r>
              <a:rPr lang="en-GB" sz="3000" b="1" dirty="0">
                <a:solidFill>
                  <a:srgbClr val="FFFFFF"/>
                </a:solidFill>
              </a:rPr>
              <a:t>Module:</a:t>
            </a:r>
            <a:r>
              <a:rPr lang="en-GB" sz="3000" dirty="0">
                <a:solidFill>
                  <a:srgbClr val="FFFFFF"/>
                </a:solidFill>
              </a:rPr>
              <a:t> LCBB4015 – Introduction to Leadership &amp; Management</a:t>
            </a:r>
            <a:br>
              <a:rPr lang="en-GB" sz="3000" dirty="0">
                <a:solidFill>
                  <a:srgbClr val="FFFFFF"/>
                </a:solidFill>
              </a:rPr>
            </a:br>
            <a:r>
              <a:rPr lang="en-GB" sz="3000" b="1" dirty="0">
                <a:solidFill>
                  <a:srgbClr val="FFFFFF"/>
                </a:solidFill>
              </a:rPr>
              <a:t>Component:</a:t>
            </a:r>
            <a:r>
              <a:rPr lang="en-GB" sz="3000" dirty="0">
                <a:solidFill>
                  <a:srgbClr val="FFFFFF"/>
                </a:solidFill>
              </a:rPr>
              <a:t> Group Presentation</a:t>
            </a:r>
            <a:br>
              <a:rPr lang="en-GB" sz="3000" dirty="0">
                <a:solidFill>
                  <a:srgbClr val="FFFFFF"/>
                </a:solidFill>
              </a:rPr>
            </a:br>
            <a:br>
              <a:rPr lang="en-GB" sz="3000" dirty="0">
                <a:solidFill>
                  <a:srgbClr val="FFFFFF"/>
                </a:solidFill>
              </a:rPr>
            </a:br>
            <a:endParaRPr lang="en-GB" sz="3000" dirty="0">
              <a:solidFill>
                <a:srgbClr val="FFFFFF"/>
              </a:solidFill>
            </a:endParaRP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0F5FD5F4-3E08-A173-B37A-CCB4F352BB6F}"/>
              </a:ext>
            </a:extLst>
          </p:cNvPr>
          <p:cNvSpPr>
            <a:spLocks noGrp="1"/>
          </p:cNvSpPr>
          <p:nvPr>
            <p:ph type="subTitle" idx="1"/>
          </p:nvPr>
        </p:nvSpPr>
        <p:spPr>
          <a:xfrm>
            <a:off x="4285397" y="3934533"/>
            <a:ext cx="7055893" cy="2104482"/>
          </a:xfrm>
        </p:spPr>
        <p:txBody>
          <a:bodyPr>
            <a:normAutofit lnSpcReduction="10000"/>
          </a:bodyPr>
          <a:lstStyle/>
          <a:p>
            <a:pPr algn="l"/>
            <a:r>
              <a:rPr lang="en-GB" b="1" dirty="0">
                <a:solidFill>
                  <a:srgbClr val="FFFFFF"/>
                </a:solidFill>
              </a:rPr>
              <a:t>Group Members + Student IDs</a:t>
            </a:r>
            <a:br>
              <a:rPr lang="en-GB" dirty="0">
                <a:solidFill>
                  <a:srgbClr val="FFFFFF"/>
                </a:solidFill>
              </a:rPr>
            </a:br>
            <a:r>
              <a:rPr lang="en-GB" b="1" dirty="0">
                <a:solidFill>
                  <a:schemeClr val="bg1"/>
                </a:solidFill>
              </a:rPr>
              <a:t>Marek Horvath (2438124)</a:t>
            </a:r>
            <a:endParaRPr lang="en-GB" dirty="0">
              <a:solidFill>
                <a:schemeClr val="bg1"/>
              </a:solidFill>
            </a:endParaRPr>
          </a:p>
          <a:p>
            <a:pPr algn="l" fontAlgn="base"/>
            <a:r>
              <a:rPr lang="en-GB" b="1" dirty="0">
                <a:solidFill>
                  <a:schemeClr val="bg1"/>
                </a:solidFill>
              </a:rPr>
              <a:t>Loredana Racz (2236337) Team Leader GROUP 3</a:t>
            </a:r>
            <a:endParaRPr lang="en-GB" dirty="0">
              <a:solidFill>
                <a:schemeClr val="bg1"/>
              </a:solidFill>
            </a:endParaRPr>
          </a:p>
          <a:p>
            <a:pPr algn="l" fontAlgn="base"/>
            <a:r>
              <a:rPr lang="en-GB" b="1" dirty="0">
                <a:solidFill>
                  <a:schemeClr val="bg1"/>
                </a:solidFill>
              </a:rPr>
              <a:t>Sorina </a:t>
            </a:r>
            <a:r>
              <a:rPr lang="en-GB" b="1" dirty="0" err="1">
                <a:solidFill>
                  <a:schemeClr val="bg1"/>
                </a:solidFill>
              </a:rPr>
              <a:t>Craescu</a:t>
            </a:r>
            <a:r>
              <a:rPr lang="en-GB" b="1" dirty="0">
                <a:solidFill>
                  <a:schemeClr val="bg1"/>
                </a:solidFill>
              </a:rPr>
              <a:t> (2429530)</a:t>
            </a:r>
            <a:endParaRPr lang="en-GB" dirty="0">
              <a:solidFill>
                <a:schemeClr val="bg1"/>
              </a:solidFill>
            </a:endParaRPr>
          </a:p>
          <a:p>
            <a:pPr algn="l"/>
            <a:r>
              <a:rPr lang="en-GB" b="1" dirty="0">
                <a:solidFill>
                  <a:schemeClr val="bg1"/>
                </a:solidFill>
              </a:rPr>
              <a:t>Maria Racz (2236345)</a:t>
            </a:r>
            <a:endParaRPr lang="en-GB" dirty="0">
              <a:solidFill>
                <a:schemeClr val="bg1"/>
              </a:solidFill>
            </a:endParaRPr>
          </a:p>
          <a:p>
            <a:pPr algn="l"/>
            <a:endParaRPr lang="en-GB" dirty="0">
              <a:solidFill>
                <a:srgbClr val="FFFFFF"/>
              </a:solidFill>
            </a:endParaRPr>
          </a:p>
        </p:txBody>
      </p:sp>
    </p:spTree>
    <p:extLst>
      <p:ext uri="{BB962C8B-B14F-4D97-AF65-F5344CB8AC3E}">
        <p14:creationId xmlns:p14="http://schemas.microsoft.com/office/powerpoint/2010/main" val="4069318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8" name="Rectangle 27">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8" name="Rectangle 3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749E8A-0C67-5DC4-E35D-BA99417A92B2}"/>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Introduction</a:t>
            </a:r>
          </a:p>
        </p:txBody>
      </p:sp>
      <p:sp>
        <p:nvSpPr>
          <p:cNvPr id="4" name="Rectangle 1">
            <a:extLst>
              <a:ext uri="{FF2B5EF4-FFF2-40B4-BE49-F238E27FC236}">
                <a16:creationId xmlns:a16="http://schemas.microsoft.com/office/drawing/2014/main" id="{B2B56D5C-1FD2-5B31-1513-FDC7D5E7D422}"/>
              </a:ext>
            </a:extLst>
          </p:cNvPr>
          <p:cNvSpPr>
            <a:spLocks noGrp="1" noChangeArrowheads="1"/>
          </p:cNvSpPr>
          <p:nvPr>
            <p:ph idx="1"/>
          </p:nvPr>
        </p:nvSpPr>
        <p:spPr bwMode="auto">
          <a:xfrm>
            <a:off x="4810259" y="649480"/>
            <a:ext cx="6555347" cy="554604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r>
              <a:rPr kumimoji="0" lang="en-US" altLang="en-US" sz="1700" b="1" i="0" u="none" strike="noStrike" cap="none" normalizeH="0" baseline="0" dirty="0">
                <a:ln>
                  <a:noFill/>
                </a:ln>
                <a:effectLst/>
                <a:latin typeface="Arial" panose="020B0604020202020204" pitchFamily="34" charset="0"/>
              </a:rPr>
              <a:t>The Topics That Will Be Discussed at the Presentation</a:t>
            </a:r>
          </a:p>
          <a:p>
            <a:pPr eaLnBrk="0" fontAlgn="base" hangingPunct="0">
              <a:spcBef>
                <a:spcPct val="0"/>
              </a:spcBef>
              <a:spcAft>
                <a:spcPts val="600"/>
              </a:spcAft>
            </a:pPr>
            <a:r>
              <a:rPr kumimoji="0" lang="en-US" altLang="en-US" sz="1700" b="0" i="0" u="none" strike="noStrike" cap="none" normalizeH="0" baseline="0" dirty="0">
                <a:ln>
                  <a:noFill/>
                </a:ln>
                <a:effectLst/>
                <a:latin typeface="Arial" panose="020B0604020202020204" pitchFamily="34" charset="0"/>
              </a:rPr>
              <a:t>This presentation will demonstrate Fayol's five management functions as they are implemented in Tesco's business practices (Fayol, 1916) and how each of those functions contributes to the company's performance (Griffin, 2022).</a:t>
            </a:r>
          </a:p>
          <a:p>
            <a:pPr marL="0" marR="0" lvl="0" indent="0" defTabSz="914400" rtl="0" eaLnBrk="0" fontAlgn="base" latinLnBrk="0" hangingPunct="0">
              <a:spcBef>
                <a:spcPct val="0"/>
              </a:spcBef>
              <a:spcAft>
                <a:spcPts val="600"/>
              </a:spcAft>
              <a:buClrTx/>
              <a:buSzTx/>
              <a:buFontTx/>
              <a:buNone/>
              <a:tabLst/>
            </a:pPr>
            <a:r>
              <a:rPr kumimoji="0" lang="en-US" altLang="en-US" sz="1700" b="1" i="0" u="none" strike="noStrike" cap="none" normalizeH="0" baseline="0" dirty="0">
                <a:ln>
                  <a:noFill/>
                </a:ln>
                <a:effectLst/>
                <a:latin typeface="Arial" panose="020B0604020202020204" pitchFamily="34" charset="0"/>
              </a:rPr>
              <a:t>Role Of Management In Organizations</a:t>
            </a:r>
          </a:p>
          <a:p>
            <a:pPr eaLnBrk="0" fontAlgn="base" hangingPunct="0">
              <a:spcBef>
                <a:spcPct val="0"/>
              </a:spcBef>
              <a:spcAft>
                <a:spcPts val="600"/>
              </a:spcAft>
            </a:pPr>
            <a:r>
              <a:rPr kumimoji="0" lang="en-US" altLang="en-US" sz="1700" b="0" i="0" u="none" strike="noStrike" cap="none" normalizeH="0" baseline="0" dirty="0">
                <a:ln>
                  <a:noFill/>
                </a:ln>
                <a:effectLst/>
                <a:latin typeface="Arial" panose="020B0604020202020204" pitchFamily="34" charset="0"/>
              </a:rPr>
              <a:t>Management plays an important role for organizations by combining their employees, procedures and resources to help achieve the organization's objectives (Robbins &amp; Coulter, 2021).</a:t>
            </a:r>
          </a:p>
          <a:p>
            <a:pPr eaLnBrk="0" fontAlgn="base" hangingPunct="0">
              <a:spcBef>
                <a:spcPct val="0"/>
              </a:spcBef>
              <a:spcAft>
                <a:spcPts val="600"/>
              </a:spcAft>
            </a:pPr>
            <a:r>
              <a:rPr kumimoji="0" lang="en-US" altLang="en-US" sz="1700" b="0" i="0" u="none" strike="noStrike" cap="none" normalizeH="0" baseline="0" dirty="0">
                <a:ln>
                  <a:noFill/>
                </a:ln>
                <a:effectLst/>
                <a:latin typeface="Arial" panose="020B0604020202020204" pitchFamily="34" charset="0"/>
              </a:rPr>
              <a:t>Good management has contributed to Tesco's ability to operate efficiently, provide good customer service and be consistent in its operations (Tesco PLC, 2024).</a:t>
            </a:r>
          </a:p>
          <a:p>
            <a:pPr marL="0" marR="0" lvl="0" indent="0" defTabSz="914400" rtl="0" eaLnBrk="0" fontAlgn="base" latinLnBrk="0" hangingPunct="0">
              <a:spcBef>
                <a:spcPct val="0"/>
              </a:spcBef>
              <a:spcAft>
                <a:spcPts val="600"/>
              </a:spcAft>
              <a:buClrTx/>
              <a:buSzTx/>
              <a:buFontTx/>
              <a:buNone/>
              <a:tabLst/>
            </a:pPr>
            <a:r>
              <a:rPr kumimoji="0" lang="en-US" altLang="en-US" sz="1700" b="1" i="0" u="none" strike="noStrike" cap="none" normalizeH="0" baseline="0" dirty="0">
                <a:ln>
                  <a:noFill/>
                </a:ln>
                <a:effectLst/>
                <a:latin typeface="Arial" panose="020B0604020202020204" pitchFamily="34" charset="0"/>
              </a:rPr>
              <a:t>Relevance of Fayol’s Model Today</a:t>
            </a:r>
          </a:p>
          <a:p>
            <a:pPr eaLnBrk="0" fontAlgn="base" hangingPunct="0">
              <a:spcBef>
                <a:spcPct val="0"/>
              </a:spcBef>
              <a:spcAft>
                <a:spcPts val="600"/>
              </a:spcAft>
            </a:pPr>
            <a:r>
              <a:rPr kumimoji="0" lang="en-US" altLang="en-US" sz="1700" b="0" i="0" u="none" strike="noStrike" cap="none" normalizeH="0" baseline="0" dirty="0">
                <a:ln>
                  <a:noFill/>
                </a:ln>
                <a:effectLst/>
                <a:latin typeface="Arial" panose="020B0604020202020204" pitchFamily="34" charset="0"/>
              </a:rPr>
              <a:t>Although Fayol developed his model nearly one hundred years ago, it remains relevant today due to the fact that Fayol provided an easily understood and universally accepted model of how organizations should be managed (Wren &amp; </a:t>
            </a:r>
            <a:r>
              <a:rPr kumimoji="0" lang="en-US" altLang="en-US" sz="1700" b="0" i="0" u="none" strike="noStrike" cap="none" normalizeH="0" baseline="0" dirty="0" err="1">
                <a:ln>
                  <a:noFill/>
                </a:ln>
                <a:effectLst/>
                <a:latin typeface="Arial" panose="020B0604020202020204" pitchFamily="34" charset="0"/>
              </a:rPr>
              <a:t>Bedeian</a:t>
            </a:r>
            <a:r>
              <a:rPr kumimoji="0" lang="en-US" altLang="en-US" sz="1700" b="0" i="0" u="none" strike="noStrike" cap="none" normalizeH="0" baseline="0" dirty="0">
                <a:ln>
                  <a:noFill/>
                </a:ln>
                <a:effectLst/>
                <a:latin typeface="Arial" panose="020B0604020202020204" pitchFamily="34" charset="0"/>
              </a:rPr>
              <a:t>, 2020).</a:t>
            </a:r>
          </a:p>
          <a:p>
            <a:pPr eaLnBrk="0" fontAlgn="base" hangingPunct="0">
              <a:spcBef>
                <a:spcPct val="0"/>
              </a:spcBef>
              <a:spcAft>
                <a:spcPts val="600"/>
              </a:spcAft>
            </a:pPr>
            <a:r>
              <a:rPr kumimoji="0" lang="en-US" altLang="en-US" sz="1700" b="0" i="0" u="none" strike="noStrike" cap="none" normalizeH="0" baseline="0" dirty="0">
                <a:ln>
                  <a:noFill/>
                </a:ln>
                <a:effectLst/>
                <a:latin typeface="Arial" panose="020B0604020202020204" pitchFamily="34" charset="0"/>
              </a:rPr>
              <a:t>Tesco managers use Fayol's model to manage complex decisions and rapidly changing conditions in their retail operations (Johnson et al., 2023).</a:t>
            </a:r>
          </a:p>
        </p:txBody>
      </p:sp>
    </p:spTree>
    <p:extLst>
      <p:ext uri="{BB962C8B-B14F-4D97-AF65-F5344CB8AC3E}">
        <p14:creationId xmlns:p14="http://schemas.microsoft.com/office/powerpoint/2010/main" val="25630553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6" name="Rectangle 2055">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18276" y="729523"/>
            <a:ext cx="6858000" cy="5398953"/>
          </a:xfrm>
          <a:prstGeom prst="rect">
            <a:avLst/>
          </a:prstGeom>
          <a:ln>
            <a:noFill/>
          </a:ln>
          <a:effectLst>
            <a:outerShdw blurRad="419100" dist="152400" sx="94000" sy="94000" algn="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B47F06-8D34-9B22-560B-7E50291562ED}"/>
              </a:ext>
            </a:extLst>
          </p:cNvPr>
          <p:cNvSpPr>
            <a:spLocks noGrp="1"/>
          </p:cNvSpPr>
          <p:nvPr>
            <p:ph type="title"/>
          </p:nvPr>
        </p:nvSpPr>
        <p:spPr>
          <a:xfrm>
            <a:off x="758952" y="785366"/>
            <a:ext cx="4069055" cy="2072853"/>
          </a:xfrm>
        </p:spPr>
        <p:txBody>
          <a:bodyPr anchor="t">
            <a:normAutofit/>
          </a:bodyPr>
          <a:lstStyle/>
          <a:p>
            <a:r>
              <a:rPr lang="en-GB" sz="4000"/>
              <a:t>About the Organisation (TESCO)</a:t>
            </a:r>
          </a:p>
        </p:txBody>
      </p:sp>
      <p:pic>
        <p:nvPicPr>
          <p:cNvPr id="2051" name="Picture 3" descr="A red and blue logo&#10;&#10;AI-generated content may be incorrect.">
            <a:extLst>
              <a:ext uri="{FF2B5EF4-FFF2-40B4-BE49-F238E27FC236}">
                <a16:creationId xmlns:a16="http://schemas.microsoft.com/office/drawing/2014/main" id="{FA57D49B-8634-E883-318C-D6933200851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24619" y="4179684"/>
            <a:ext cx="3951289" cy="116563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a:extLst>
              <a:ext uri="{FF2B5EF4-FFF2-40B4-BE49-F238E27FC236}">
                <a16:creationId xmlns:a16="http://schemas.microsoft.com/office/drawing/2014/main" id="{31A69671-4C2D-0C1C-B69D-99B8EA03A6B8}"/>
              </a:ext>
            </a:extLst>
          </p:cNvPr>
          <p:cNvSpPr>
            <a:spLocks noGrp="1" noChangeArrowheads="1"/>
          </p:cNvSpPr>
          <p:nvPr>
            <p:ph idx="1"/>
          </p:nvPr>
        </p:nvSpPr>
        <p:spPr bwMode="auto">
          <a:xfrm>
            <a:off x="6096000" y="785366"/>
            <a:ext cx="5257797" cy="53106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None/>
              <a:tabLst/>
            </a:pPr>
            <a:r>
              <a:rPr kumimoji="0" lang="en-US" altLang="en-US" sz="1400" b="1" i="0" u="none" strike="noStrike" cap="none" normalizeH="0" baseline="0">
                <a:ln>
                  <a:noFill/>
                </a:ln>
                <a:effectLst/>
                <a:latin typeface="Arial" panose="020B0604020202020204" pitchFamily="34" charset="0"/>
              </a:rPr>
              <a:t>Retail + Grocery Supermarket Industry</a:t>
            </a:r>
          </a:p>
          <a:p>
            <a:pPr eaLnBrk="0" fontAlgn="base" hangingPunct="0">
              <a:spcBef>
                <a:spcPct val="0"/>
              </a:spcBef>
              <a:spcAft>
                <a:spcPts val="600"/>
              </a:spcAft>
            </a:pPr>
            <a:r>
              <a:rPr kumimoji="0" lang="en-US" altLang="en-US" sz="1400" b="0" i="0" u="none" strike="noStrike" cap="none" normalizeH="0" baseline="0">
                <a:ln>
                  <a:noFill/>
                </a:ln>
                <a:effectLst/>
                <a:latin typeface="Arial" panose="020B0604020202020204" pitchFamily="34" charset="0"/>
              </a:rPr>
              <a:t>Tesco is active in the retail and grocery supermarket industry, and offers a variety of food and non-food products to consumers (Statista, 2024).</a:t>
            </a:r>
          </a:p>
          <a:p>
            <a:pPr marL="0" marR="0" lvl="0" indent="0" defTabSz="914400" rtl="0" eaLnBrk="0" fontAlgn="base" latinLnBrk="0" hangingPunct="0">
              <a:spcBef>
                <a:spcPct val="0"/>
              </a:spcBef>
              <a:spcAft>
                <a:spcPts val="600"/>
              </a:spcAft>
              <a:buClrTx/>
              <a:buSzTx/>
              <a:buFontTx/>
              <a:buNone/>
              <a:tabLst/>
            </a:pPr>
            <a:r>
              <a:rPr kumimoji="0" lang="en-US" altLang="en-US" sz="1400" b="1" i="0" u="none" strike="noStrike" cap="none" normalizeH="0" baseline="0">
                <a:ln>
                  <a:noFill/>
                </a:ln>
                <a:effectLst/>
                <a:latin typeface="Arial" panose="020B0604020202020204" pitchFamily="34" charset="0"/>
              </a:rPr>
              <a:t>Size/Scope + Main Activities</a:t>
            </a:r>
          </a:p>
          <a:p>
            <a:pPr eaLnBrk="0" fontAlgn="base" hangingPunct="0">
              <a:spcBef>
                <a:spcPct val="0"/>
              </a:spcBef>
              <a:spcAft>
                <a:spcPts val="600"/>
              </a:spcAft>
            </a:pPr>
            <a:r>
              <a:rPr kumimoji="0" lang="en-US" altLang="en-US" sz="1400" b="0" i="0" u="none" strike="noStrike" cap="none" normalizeH="0" baseline="0">
                <a:ln>
                  <a:noFill/>
                </a:ln>
                <a:effectLst/>
                <a:latin typeface="Arial" panose="020B0604020202020204" pitchFamily="34" charset="0"/>
              </a:rPr>
              <a:t>Tesco has approximately 3400+ stores across the UK and employees over 300,000 people, making it the UK's largest supermarket chain (Tesco Annual Report, 2024).</a:t>
            </a:r>
          </a:p>
          <a:p>
            <a:pPr eaLnBrk="0" fontAlgn="base" hangingPunct="0">
              <a:spcBef>
                <a:spcPct val="0"/>
              </a:spcBef>
              <a:spcAft>
                <a:spcPts val="600"/>
              </a:spcAft>
            </a:pPr>
            <a:r>
              <a:rPr kumimoji="0" lang="en-US" altLang="en-US" sz="1400" b="0" i="0" u="none" strike="noStrike" cap="none" normalizeH="0" baseline="0">
                <a:ln>
                  <a:noFill/>
                </a:ln>
                <a:effectLst/>
                <a:latin typeface="Arial" panose="020B0604020202020204" pitchFamily="34" charset="0"/>
              </a:rPr>
              <a:t>Stores; Online Retail; Banking Services; Supply Chain Network (Wood et al., 2023) are all main activities.</a:t>
            </a:r>
          </a:p>
          <a:p>
            <a:pPr marL="0" marR="0" lvl="0" indent="0" defTabSz="914400" rtl="0" eaLnBrk="0" fontAlgn="base" latinLnBrk="0" hangingPunct="0">
              <a:spcBef>
                <a:spcPct val="0"/>
              </a:spcBef>
              <a:spcAft>
                <a:spcPts val="600"/>
              </a:spcAft>
              <a:buClrTx/>
              <a:buSzTx/>
              <a:buFontTx/>
              <a:buNone/>
              <a:tabLst/>
            </a:pPr>
            <a:r>
              <a:rPr kumimoji="0" lang="en-US" altLang="en-US" sz="1400" b="1" i="0" u="none" strike="noStrike" cap="none" normalizeH="0" baseline="0">
                <a:ln>
                  <a:noFill/>
                </a:ln>
                <a:effectLst/>
                <a:latin typeface="Arial" panose="020B0604020202020204" pitchFamily="34" charset="0"/>
              </a:rPr>
              <a:t>Mission + Vision</a:t>
            </a:r>
          </a:p>
          <a:p>
            <a:pPr eaLnBrk="0" fontAlgn="base" hangingPunct="0">
              <a:spcBef>
                <a:spcPct val="0"/>
              </a:spcBef>
              <a:spcAft>
                <a:spcPts val="600"/>
              </a:spcAft>
            </a:pPr>
            <a:r>
              <a:rPr kumimoji="0" lang="en-US" altLang="en-US" sz="1400" b="0" i="0" u="none" strike="noStrike" cap="none" normalizeH="0" baseline="0">
                <a:ln>
                  <a:noFill/>
                </a:ln>
                <a:effectLst/>
                <a:latin typeface="Arial" panose="020B0604020202020204" pitchFamily="34" charset="0"/>
              </a:rPr>
              <a:t>Mission: “To serve shoppers a little better each day” (Tesco PLC, 2024).</a:t>
            </a:r>
          </a:p>
          <a:p>
            <a:pPr eaLnBrk="0" fontAlgn="base" hangingPunct="0">
              <a:spcBef>
                <a:spcPct val="0"/>
              </a:spcBef>
              <a:spcAft>
                <a:spcPts val="600"/>
              </a:spcAft>
            </a:pPr>
            <a:r>
              <a:rPr kumimoji="0" lang="en-US" altLang="en-US" sz="1400" b="0" i="0" u="none" strike="noStrike" cap="none" normalizeH="0" baseline="0">
                <a:ln>
                  <a:noFill/>
                </a:ln>
                <a:effectLst/>
                <a:latin typeface="Arial" panose="020B0604020202020204" pitchFamily="34" charset="0"/>
              </a:rPr>
              <a:t>Vision: Tesco aims to become the most trusted retailer through customer focus, quality and value (Tesco PLC, 2024).</a:t>
            </a:r>
          </a:p>
          <a:p>
            <a:pPr marL="0" marR="0" lvl="0" indent="0" defTabSz="914400" rtl="0" eaLnBrk="0" fontAlgn="base" latinLnBrk="0" hangingPunct="0">
              <a:spcBef>
                <a:spcPct val="0"/>
              </a:spcBef>
              <a:spcAft>
                <a:spcPts val="600"/>
              </a:spcAft>
              <a:buClrTx/>
              <a:buSzTx/>
              <a:buFontTx/>
              <a:buNone/>
              <a:tabLst/>
            </a:pPr>
            <a:r>
              <a:rPr kumimoji="0" lang="en-US" altLang="en-US" sz="1400" b="1" i="0" u="none" strike="noStrike" cap="none" normalizeH="0" baseline="0">
                <a:ln>
                  <a:noFill/>
                </a:ln>
                <a:effectLst/>
                <a:latin typeface="Arial" panose="020B0604020202020204" pitchFamily="34" charset="0"/>
              </a:rPr>
              <a:t>Why Suitable Case Study?</a:t>
            </a:r>
          </a:p>
          <a:p>
            <a:pPr eaLnBrk="0" fontAlgn="base" hangingPunct="0">
              <a:spcBef>
                <a:spcPct val="0"/>
              </a:spcBef>
              <a:spcAft>
                <a:spcPts val="600"/>
              </a:spcAft>
            </a:pPr>
            <a:r>
              <a:rPr kumimoji="0" lang="en-US" altLang="en-US" sz="1400" b="0" i="0" u="none" strike="noStrike" cap="none" normalizeH="0" baseline="0">
                <a:ln>
                  <a:noFill/>
                </a:ln>
                <a:effectLst/>
                <a:latin typeface="Arial" panose="020B0604020202020204" pitchFamily="34" charset="0"/>
              </a:rPr>
              <a:t>As a result of its size and complexity, Tesco provides clear evidence of how Fayol’s management functions can be applied to a business (Johnson et al., 2023).</a:t>
            </a:r>
          </a:p>
          <a:p>
            <a:pPr eaLnBrk="0" fontAlgn="base" hangingPunct="0">
              <a:spcBef>
                <a:spcPct val="0"/>
              </a:spcBef>
              <a:spcAft>
                <a:spcPts val="600"/>
              </a:spcAft>
            </a:pPr>
            <a:r>
              <a:rPr kumimoji="0" lang="en-US" altLang="en-US" sz="1400" b="0" i="0" u="none" strike="noStrike" cap="none" normalizeH="0" baseline="0">
                <a:ln>
                  <a:noFill/>
                </a:ln>
                <a:effectLst/>
                <a:latin typeface="Arial" panose="020B0604020202020204" pitchFamily="34" charset="0"/>
              </a:rPr>
              <a:t>The structured nature of Tesco’s management systems makes it an ideal case study to explore the processes of planning, organising and controlling (Wren &amp; Bedeian, 2020).</a:t>
            </a:r>
          </a:p>
        </p:txBody>
      </p:sp>
    </p:spTree>
    <p:extLst>
      <p:ext uri="{BB962C8B-B14F-4D97-AF65-F5344CB8AC3E}">
        <p14:creationId xmlns:p14="http://schemas.microsoft.com/office/powerpoint/2010/main" val="637014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B3B2E-56F6-1B02-91BD-8D11CF9592E0}"/>
              </a:ext>
            </a:extLst>
          </p:cNvPr>
          <p:cNvSpPr>
            <a:spLocks noGrp="1"/>
          </p:cNvSpPr>
          <p:nvPr>
            <p:ph type="title"/>
          </p:nvPr>
        </p:nvSpPr>
        <p:spPr>
          <a:xfrm>
            <a:off x="5868557" y="1138036"/>
            <a:ext cx="5444382" cy="1402470"/>
          </a:xfrm>
        </p:spPr>
        <p:txBody>
          <a:bodyPr anchor="t">
            <a:normAutofit/>
          </a:bodyPr>
          <a:lstStyle/>
          <a:p>
            <a:r>
              <a:rPr lang="en-GB" sz="3200"/>
              <a:t>Who is Henry Fayol?</a:t>
            </a:r>
          </a:p>
        </p:txBody>
      </p:sp>
      <p:pic>
        <p:nvPicPr>
          <p:cNvPr id="3076" name="Picture 4" descr="Henri Fayol">
            <a:extLst>
              <a:ext uri="{FF2B5EF4-FFF2-40B4-BE49-F238E27FC236}">
                <a16:creationId xmlns:a16="http://schemas.microsoft.com/office/drawing/2014/main" id="{49FF980B-EE62-A997-1E48-788F6C4BFB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5936" r="11814"/>
          <a:stretch>
            <a:fillRect/>
          </a:stretch>
        </p:blipFill>
        <p:spPr bwMode="auto">
          <a:xfrm>
            <a:off x="-1" y="10"/>
            <a:ext cx="5151179" cy="6857990"/>
          </a:xfrm>
          <a:prstGeom prst="rect">
            <a:avLst/>
          </a:prstGeom>
          <a:noFill/>
          <a:extLst>
            <a:ext uri="{909E8E84-426E-40DD-AFC4-6F175D3DCCD1}">
              <a14:hiddenFill xmlns:a14="http://schemas.microsoft.com/office/drawing/2010/main">
                <a:solidFill>
                  <a:srgbClr val="FFFFFF"/>
                </a:solidFill>
              </a14:hiddenFill>
            </a:ext>
          </a:extLst>
        </p:spPr>
      </p:pic>
      <p:cxnSp>
        <p:nvCxnSpPr>
          <p:cNvPr id="3085" name="Straight Connector 3084">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3078" name="Content Placeholder 2">
            <a:extLst>
              <a:ext uri="{FF2B5EF4-FFF2-40B4-BE49-F238E27FC236}">
                <a16:creationId xmlns:a16="http://schemas.microsoft.com/office/drawing/2014/main" id="{215CDED2-FBB2-6EEC-C434-261A095289F5}"/>
              </a:ext>
            </a:extLst>
          </p:cNvPr>
          <p:cNvGraphicFramePr>
            <a:graphicFrameLocks noGrp="1"/>
          </p:cNvGraphicFramePr>
          <p:nvPr>
            <p:ph idx="1"/>
            <p:extLst>
              <p:ext uri="{D42A27DB-BD31-4B8C-83A1-F6EECF244321}">
                <p14:modId xmlns:p14="http://schemas.microsoft.com/office/powerpoint/2010/main" val="1044205290"/>
              </p:ext>
            </p:extLst>
          </p:nvPr>
        </p:nvGraphicFramePr>
        <p:xfrm>
          <a:off x="5868557" y="2551176"/>
          <a:ext cx="5444382" cy="35912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12334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8701C8-C090-F4A0-3118-0CFEEFFA7A2A}"/>
              </a:ext>
            </a:extLst>
          </p:cNvPr>
          <p:cNvSpPr>
            <a:spLocks noGrp="1"/>
          </p:cNvSpPr>
          <p:nvPr>
            <p:ph type="title"/>
          </p:nvPr>
        </p:nvSpPr>
        <p:spPr>
          <a:xfrm>
            <a:off x="598665" y="185743"/>
            <a:ext cx="6002110" cy="1495425"/>
          </a:xfrm>
        </p:spPr>
        <p:txBody>
          <a:bodyPr>
            <a:normAutofit/>
          </a:bodyPr>
          <a:lstStyle/>
          <a:p>
            <a:r>
              <a:rPr lang="en-GB" sz="2400" dirty="0"/>
              <a:t>Overview of Fayol’s 5 Management Functions</a:t>
            </a:r>
          </a:p>
        </p:txBody>
      </p:sp>
      <p:sp>
        <p:nvSpPr>
          <p:cNvPr id="3" name="Content Placeholder 2">
            <a:extLst>
              <a:ext uri="{FF2B5EF4-FFF2-40B4-BE49-F238E27FC236}">
                <a16:creationId xmlns:a16="http://schemas.microsoft.com/office/drawing/2014/main" id="{86A9EDB0-D429-69C9-18AB-AAE30BB8C1BC}"/>
              </a:ext>
            </a:extLst>
          </p:cNvPr>
          <p:cNvSpPr>
            <a:spLocks noGrp="1"/>
          </p:cNvSpPr>
          <p:nvPr>
            <p:ph idx="1"/>
          </p:nvPr>
        </p:nvSpPr>
        <p:spPr>
          <a:xfrm>
            <a:off x="481263" y="1318661"/>
            <a:ext cx="6410425" cy="5062888"/>
          </a:xfrm>
        </p:spPr>
        <p:txBody>
          <a:bodyPr>
            <a:normAutofit fontScale="92500" lnSpcReduction="10000"/>
          </a:bodyPr>
          <a:lstStyle/>
          <a:p>
            <a:pPr marL="514350" indent="-514350" algn="just">
              <a:buFont typeface="+mj-lt"/>
              <a:buAutoNum type="arabicPeriod"/>
            </a:pPr>
            <a:r>
              <a:rPr lang="en-GB" sz="1400" b="1" dirty="0"/>
              <a:t>Planning</a:t>
            </a:r>
            <a:r>
              <a:rPr lang="en-GB" sz="1400" dirty="0"/>
              <a:t> - Planning is the process of establishing a company's aims, and making decisions about what will be done to meet those aims (Fayol, 1916) . Planning helps mangers to prepare for opportunities, potential threats to success, and other requirements that may need to be met to reach organizational objectives (Griffin, 2022) .</a:t>
            </a:r>
          </a:p>
          <a:p>
            <a:pPr marL="514350" indent="-514350" algn="just">
              <a:buFont typeface="+mj-lt"/>
              <a:buAutoNum type="arabicPeriod"/>
            </a:pPr>
            <a:r>
              <a:rPr lang="en-GB" sz="1400" b="1" dirty="0"/>
              <a:t>Organising</a:t>
            </a:r>
            <a:r>
              <a:rPr lang="en-GB" sz="1400" dirty="0"/>
              <a:t> - Organizing is the allocation of resources and people into appropriate roles and structures so as to enable the organization to achieve its objectives (Robbins &amp; Coulter, 2021) . Organizing involves allocating specific tasks to each person and then co-ordinating both the physical and human resources required to complete them (Wren &amp; </a:t>
            </a:r>
            <a:r>
              <a:rPr lang="en-GB" sz="1400" dirty="0" err="1"/>
              <a:t>Bedeian</a:t>
            </a:r>
            <a:r>
              <a:rPr lang="en-GB" sz="1400" dirty="0"/>
              <a:t>, 2020) .</a:t>
            </a:r>
          </a:p>
          <a:p>
            <a:pPr marL="514350" indent="-514350" algn="just">
              <a:buFont typeface="+mj-lt"/>
              <a:buAutoNum type="arabicPeriod"/>
            </a:pPr>
            <a:r>
              <a:rPr lang="en-GB" sz="1400" b="1" dirty="0"/>
              <a:t>Commanding/ Leading </a:t>
            </a:r>
            <a:r>
              <a:rPr lang="en-GB" sz="1400" dirty="0"/>
              <a:t>- Commanding / leading refers to giving direction, guidance, and encouragement to your staff to ensure they are working efficiently (Fayol, 1916) . Commanding / leading encompasses aspects of communication, leadership </a:t>
            </a:r>
            <a:r>
              <a:rPr lang="en-GB" sz="1400" dirty="0" err="1"/>
              <a:t>behavior</a:t>
            </a:r>
            <a:r>
              <a:rPr lang="en-GB" sz="1400" dirty="0"/>
              <a:t>, and motivating teams (Griffin, 2022) .</a:t>
            </a:r>
          </a:p>
          <a:p>
            <a:pPr marL="514350" indent="-514350" algn="just">
              <a:buFont typeface="+mj-lt"/>
              <a:buAutoNum type="arabicPeriod"/>
            </a:pPr>
            <a:r>
              <a:rPr lang="en-GB" sz="1400" b="1" dirty="0"/>
              <a:t>Coordinating</a:t>
            </a:r>
            <a:r>
              <a:rPr lang="en-GB" sz="1400" dirty="0"/>
              <a:t> - Coordinating is the process of harmonizing the activities of different departments to ensure that everything runs smoothly (Wren &amp; </a:t>
            </a:r>
            <a:r>
              <a:rPr lang="en-GB" sz="1400" dirty="0" err="1"/>
              <a:t>Bedeian</a:t>
            </a:r>
            <a:r>
              <a:rPr lang="en-GB" sz="1400" dirty="0"/>
              <a:t>, 2020) . The purpose of co-ordination is to align the different processes involved in achieving an organization’s objectives and eliminate duplication or conflict between those processes (Robbins &amp; Coulter, 2021) .</a:t>
            </a:r>
          </a:p>
          <a:p>
            <a:pPr marL="514350" indent="-514350" algn="just">
              <a:buFont typeface="+mj-lt"/>
              <a:buAutoNum type="arabicPeriod"/>
            </a:pPr>
            <a:r>
              <a:rPr lang="en-GB" sz="1400" b="1" dirty="0"/>
              <a:t>Controlling</a:t>
            </a:r>
            <a:r>
              <a:rPr lang="en-GB" sz="1400" dirty="0"/>
              <a:t> - Controlling is the monitoring of how well an organization has performed compared to pre-determined standards; identifying areas where the organization has deviated from planned performance and taking corrective action (Fayol, 1916) . Controlling is essential to ensure that an organization achieves its objectives by using feedback and evaluation to measure and compare actual performance to pre-determined standards (Johnson et al., 2023).</a:t>
            </a:r>
          </a:p>
        </p:txBody>
      </p:sp>
      <p:pic>
        <p:nvPicPr>
          <p:cNvPr id="4098" name="Picture 2" descr="Henri Fayol's 14 Principles of Management with Examples">
            <a:extLst>
              <a:ext uri="{FF2B5EF4-FFF2-40B4-BE49-F238E27FC236}">
                <a16:creationId xmlns:a16="http://schemas.microsoft.com/office/drawing/2014/main" id="{73ADF995-45B9-C720-24F5-F590ADF60B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7201"/>
          <a:stretch>
            <a:fillRect/>
          </a:stretch>
        </p:blipFill>
        <p:spPr bwMode="auto">
          <a:xfrm>
            <a:off x="7199440" y="10"/>
            <a:ext cx="4992560" cy="6857990"/>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596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6EA20C-D0EF-A779-3DFB-5BFBA2DC6945}"/>
              </a:ext>
            </a:extLst>
          </p:cNvPr>
          <p:cNvSpPr>
            <a:spLocks noGrp="1"/>
          </p:cNvSpPr>
          <p:nvPr>
            <p:ph type="title"/>
          </p:nvPr>
        </p:nvSpPr>
        <p:spPr>
          <a:xfrm>
            <a:off x="499794" y="204133"/>
            <a:ext cx="6002110" cy="594763"/>
          </a:xfrm>
        </p:spPr>
        <p:txBody>
          <a:bodyPr>
            <a:normAutofit/>
          </a:bodyPr>
          <a:lstStyle/>
          <a:p>
            <a:r>
              <a:rPr lang="en-GB" sz="2400" dirty="0"/>
              <a:t>Planning: Definition and Tesco Application</a:t>
            </a:r>
          </a:p>
        </p:txBody>
      </p:sp>
      <p:pic>
        <p:nvPicPr>
          <p:cNvPr id="6" name="Picture 5">
            <a:extLst>
              <a:ext uri="{FF2B5EF4-FFF2-40B4-BE49-F238E27FC236}">
                <a16:creationId xmlns:a16="http://schemas.microsoft.com/office/drawing/2014/main" id="{994EADB1-7B23-8C15-3399-4F7F82345F37}"/>
              </a:ext>
            </a:extLst>
          </p:cNvPr>
          <p:cNvPicPr>
            <a:picLocks noChangeAspect="1"/>
          </p:cNvPicPr>
          <p:nvPr/>
        </p:nvPicPr>
        <p:blipFill>
          <a:blip r:embed="rId3"/>
          <a:srcRect l="16972" r="34434" b="-1"/>
          <a:stretch>
            <a:fillRect/>
          </a:stretch>
        </p:blipFill>
        <p:spPr>
          <a:xfrm>
            <a:off x="7199440" y="10"/>
            <a:ext cx="4992560" cy="6857990"/>
          </a:xfrm>
          <a:prstGeom prst="rect">
            <a:avLst/>
          </a:prstGeom>
          <a:effectLst/>
        </p:spPr>
      </p:pic>
      <p:graphicFrame>
        <p:nvGraphicFramePr>
          <p:cNvPr id="5" name="Content Placeholder 2">
            <a:extLst>
              <a:ext uri="{FF2B5EF4-FFF2-40B4-BE49-F238E27FC236}">
                <a16:creationId xmlns:a16="http://schemas.microsoft.com/office/drawing/2014/main" id="{97F082B8-D61A-FFB6-DE0E-EB5F3A485740}"/>
              </a:ext>
            </a:extLst>
          </p:cNvPr>
          <p:cNvGraphicFramePr>
            <a:graphicFrameLocks noGrp="1"/>
          </p:cNvGraphicFramePr>
          <p:nvPr>
            <p:ph idx="1"/>
            <p:extLst>
              <p:ext uri="{D42A27DB-BD31-4B8C-83A1-F6EECF244321}">
                <p14:modId xmlns:p14="http://schemas.microsoft.com/office/powerpoint/2010/main" val="2588228813"/>
              </p:ext>
            </p:extLst>
          </p:nvPr>
        </p:nvGraphicFramePr>
        <p:xfrm>
          <a:off x="298383" y="798896"/>
          <a:ext cx="6641432" cy="59772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71379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3A3EA-FBCB-FD4D-2DDB-E468A1AAB556}"/>
              </a:ext>
            </a:extLst>
          </p:cNvPr>
          <p:cNvSpPr>
            <a:spLocks noGrp="1"/>
          </p:cNvSpPr>
          <p:nvPr>
            <p:ph type="title"/>
          </p:nvPr>
        </p:nvSpPr>
        <p:spPr>
          <a:xfrm>
            <a:off x="137917" y="325783"/>
            <a:ext cx="3548137" cy="5638831"/>
          </a:xfrm>
          <a:noFill/>
        </p:spPr>
        <p:txBody>
          <a:bodyPr anchor="ctr">
            <a:normAutofit/>
          </a:bodyPr>
          <a:lstStyle/>
          <a:p>
            <a:r>
              <a:rPr lang="en-GB" sz="4800" dirty="0"/>
              <a:t>Organising: Definition and Tesco Application</a:t>
            </a:r>
          </a:p>
        </p:txBody>
      </p:sp>
      <p:graphicFrame>
        <p:nvGraphicFramePr>
          <p:cNvPr id="5" name="Content Placeholder 2">
            <a:extLst>
              <a:ext uri="{FF2B5EF4-FFF2-40B4-BE49-F238E27FC236}">
                <a16:creationId xmlns:a16="http://schemas.microsoft.com/office/drawing/2014/main" id="{1CE4859B-B7E0-E666-D170-C6E2A5FBE03B}"/>
              </a:ext>
            </a:extLst>
          </p:cNvPr>
          <p:cNvGraphicFramePr>
            <a:graphicFrameLocks noGrp="1"/>
          </p:cNvGraphicFramePr>
          <p:nvPr>
            <p:ph idx="1"/>
            <p:extLst>
              <p:ext uri="{D42A27DB-BD31-4B8C-83A1-F6EECF244321}">
                <p14:modId xmlns:p14="http://schemas.microsoft.com/office/powerpoint/2010/main" val="1615561890"/>
              </p:ext>
            </p:extLst>
          </p:nvPr>
        </p:nvGraphicFramePr>
        <p:xfrm>
          <a:off x="3172968" y="1"/>
          <a:ext cx="8881115" cy="66751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546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0FAF9-9E2C-347B-6399-F5FC212BFA57}"/>
              </a:ext>
            </a:extLst>
          </p:cNvPr>
          <p:cNvSpPr>
            <a:spLocks noGrp="1"/>
          </p:cNvSpPr>
          <p:nvPr>
            <p:ph type="title"/>
          </p:nvPr>
        </p:nvSpPr>
        <p:spPr>
          <a:xfrm>
            <a:off x="260676" y="404506"/>
            <a:ext cx="5219307" cy="45723"/>
          </a:xfrm>
        </p:spPr>
        <p:txBody>
          <a:bodyPr anchor="b">
            <a:normAutofit fontScale="90000"/>
          </a:bodyPr>
          <a:lstStyle/>
          <a:p>
            <a:r>
              <a:rPr lang="en-GB" sz="1800" dirty="0"/>
              <a:t>Leading/Commanding: Definition and Tesco</a:t>
            </a:r>
          </a:p>
        </p:txBody>
      </p:sp>
      <p:pic>
        <p:nvPicPr>
          <p:cNvPr id="71" name="Picture 70" descr="Close-up of a metal bar&#10;&#10;AI-generated content may be incorrect.">
            <a:extLst>
              <a:ext uri="{FF2B5EF4-FFF2-40B4-BE49-F238E27FC236}">
                <a16:creationId xmlns:a16="http://schemas.microsoft.com/office/drawing/2014/main" id="{C913B8DE-0656-FED6-1B5F-3D496554578A}"/>
              </a:ext>
            </a:extLst>
          </p:cNvPr>
          <p:cNvPicPr>
            <a:picLocks noChangeAspect="1"/>
          </p:cNvPicPr>
          <p:nvPr/>
        </p:nvPicPr>
        <p:blipFill>
          <a:blip r:embed="rId3"/>
          <a:srcRect l="32593" r="26562" b="-1"/>
          <a:stretch>
            <a:fillRect/>
          </a:stretch>
        </p:blipFill>
        <p:spPr>
          <a:xfrm>
            <a:off x="8645717" y="706267"/>
            <a:ext cx="3233160" cy="5283772"/>
          </a:xfrm>
          <a:prstGeom prst="rect">
            <a:avLst/>
          </a:prstGeom>
        </p:spPr>
      </p:pic>
      <p:grpSp>
        <p:nvGrpSpPr>
          <p:cNvPr id="90" name="Group 89">
            <a:extLst>
              <a:ext uri="{FF2B5EF4-FFF2-40B4-BE49-F238E27FC236}">
                <a16:creationId xmlns:a16="http://schemas.microsoft.com/office/drawing/2014/main" id="{C54A2A4D-19EF-3552-F383-6AD9587C8A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91" name="Rectangle 90">
              <a:extLst>
                <a:ext uri="{FF2B5EF4-FFF2-40B4-BE49-F238E27FC236}">
                  <a16:creationId xmlns:a16="http://schemas.microsoft.com/office/drawing/2014/main" id="{A9208F0F-2734-3945-8FD0-EEB19CF41A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a:extLst>
                <a:ext uri="{FF2B5EF4-FFF2-40B4-BE49-F238E27FC236}">
                  <a16:creationId xmlns:a16="http://schemas.microsoft.com/office/drawing/2014/main" id="{62CFF5D9-43B9-9D58-6F3F-25041716D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70" name="Content Placeholder 2">
            <a:extLst>
              <a:ext uri="{FF2B5EF4-FFF2-40B4-BE49-F238E27FC236}">
                <a16:creationId xmlns:a16="http://schemas.microsoft.com/office/drawing/2014/main" id="{9BC8D40B-C92F-B64F-A683-6FBB817DDD58}"/>
              </a:ext>
            </a:extLst>
          </p:cNvPr>
          <p:cNvGraphicFramePr>
            <a:graphicFrameLocks noGrp="1"/>
          </p:cNvGraphicFramePr>
          <p:nvPr>
            <p:ph idx="1"/>
            <p:extLst>
              <p:ext uri="{D42A27DB-BD31-4B8C-83A1-F6EECF244321}">
                <p14:modId xmlns:p14="http://schemas.microsoft.com/office/powerpoint/2010/main" val="358321180"/>
              </p:ext>
            </p:extLst>
          </p:nvPr>
        </p:nvGraphicFramePr>
        <p:xfrm>
          <a:off x="260676" y="463237"/>
          <a:ext cx="8195280" cy="612863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20957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Freeform: Shape 92">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CFF31562-6885-D212-685A-BE59D79B904E}"/>
              </a:ext>
            </a:extLst>
          </p:cNvPr>
          <p:cNvSpPr>
            <a:spLocks noGrp="1"/>
          </p:cNvSpPr>
          <p:nvPr>
            <p:ph type="title"/>
          </p:nvPr>
        </p:nvSpPr>
        <p:spPr>
          <a:xfrm>
            <a:off x="838200" y="643467"/>
            <a:ext cx="2951205" cy="5571066"/>
          </a:xfrm>
        </p:spPr>
        <p:txBody>
          <a:bodyPr>
            <a:normAutofit/>
          </a:bodyPr>
          <a:lstStyle/>
          <a:p>
            <a:r>
              <a:rPr lang="en-GB" sz="3700">
                <a:solidFill>
                  <a:srgbClr val="FFFFFF"/>
                </a:solidFill>
              </a:rPr>
              <a:t>Coordinating: Definition and Tesco Application</a:t>
            </a:r>
          </a:p>
        </p:txBody>
      </p:sp>
      <p:graphicFrame>
        <p:nvGraphicFramePr>
          <p:cNvPr id="51" name="Rectangle 1">
            <a:extLst>
              <a:ext uri="{FF2B5EF4-FFF2-40B4-BE49-F238E27FC236}">
                <a16:creationId xmlns:a16="http://schemas.microsoft.com/office/drawing/2014/main" id="{AAF4B642-F4BD-DFD6-C550-866A37B48F3A}"/>
              </a:ext>
            </a:extLst>
          </p:cNvPr>
          <p:cNvGraphicFramePr>
            <a:graphicFrameLocks noGrp="1"/>
          </p:cNvGraphicFramePr>
          <p:nvPr>
            <p:ph idx="1"/>
            <p:extLst>
              <p:ext uri="{D42A27DB-BD31-4B8C-83A1-F6EECF244321}">
                <p14:modId xmlns:p14="http://schemas.microsoft.com/office/powerpoint/2010/main" val="2264332115"/>
              </p:ext>
            </p:extLst>
          </p:nvPr>
        </p:nvGraphicFramePr>
        <p:xfrm>
          <a:off x="4512467" y="298383"/>
          <a:ext cx="7499861" cy="63237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9163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367D71-1491-7D3A-E837-E98578C9769B}"/>
              </a:ext>
            </a:extLst>
          </p:cNvPr>
          <p:cNvSpPr>
            <a:spLocks noGrp="1"/>
          </p:cNvSpPr>
          <p:nvPr>
            <p:ph type="title"/>
          </p:nvPr>
        </p:nvSpPr>
        <p:spPr>
          <a:xfrm>
            <a:off x="260683" y="229930"/>
            <a:ext cx="3252537" cy="5567891"/>
          </a:xfrm>
        </p:spPr>
        <p:txBody>
          <a:bodyPr>
            <a:normAutofit/>
          </a:bodyPr>
          <a:lstStyle/>
          <a:p>
            <a:r>
              <a:rPr lang="en-GB" sz="5200" dirty="0"/>
              <a:t>Controlling: Definition and Tesco Application</a:t>
            </a:r>
          </a:p>
        </p:txBody>
      </p:sp>
      <p:graphicFrame>
        <p:nvGraphicFramePr>
          <p:cNvPr id="5" name="Content Placeholder 2">
            <a:extLst>
              <a:ext uri="{FF2B5EF4-FFF2-40B4-BE49-F238E27FC236}">
                <a16:creationId xmlns:a16="http://schemas.microsoft.com/office/drawing/2014/main" id="{6CAD9408-F4D6-B56E-B605-045D02AA31AF}"/>
              </a:ext>
            </a:extLst>
          </p:cNvPr>
          <p:cNvGraphicFramePr>
            <a:graphicFrameLocks noGrp="1"/>
          </p:cNvGraphicFramePr>
          <p:nvPr>
            <p:ph idx="1"/>
            <p:extLst>
              <p:ext uri="{D42A27DB-BD31-4B8C-83A1-F6EECF244321}">
                <p14:modId xmlns:p14="http://schemas.microsoft.com/office/powerpoint/2010/main" val="3999765107"/>
              </p:ext>
            </p:extLst>
          </p:nvPr>
        </p:nvGraphicFramePr>
        <p:xfrm>
          <a:off x="3850105" y="229930"/>
          <a:ext cx="8081212" cy="6305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64381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EB1334-F8D9-CF5A-1B63-D3A344D91FBB}"/>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How Fayol’s Functions Support Organisational Goals</a:t>
            </a:r>
          </a:p>
        </p:txBody>
      </p:sp>
      <p:graphicFrame>
        <p:nvGraphicFramePr>
          <p:cNvPr id="23" name="Rectangle 1">
            <a:extLst>
              <a:ext uri="{FF2B5EF4-FFF2-40B4-BE49-F238E27FC236}">
                <a16:creationId xmlns:a16="http://schemas.microsoft.com/office/drawing/2014/main" id="{FD63E69A-2015-E842-D5B7-BE53F0C3740B}"/>
              </a:ext>
            </a:extLst>
          </p:cNvPr>
          <p:cNvGraphicFramePr>
            <a:graphicFrameLocks noGrp="1"/>
          </p:cNvGraphicFramePr>
          <p:nvPr>
            <p:ph idx="1"/>
          </p:nvPr>
        </p:nvGraphicFramePr>
        <p:xfrm>
          <a:off x="4367695" y="134754"/>
          <a:ext cx="7567631" cy="65163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5466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9" name="Picture 48" descr="Blur blurry blue and green background&#10;&#10;AI-generated content may be incorrect.">
            <a:extLst>
              <a:ext uri="{FF2B5EF4-FFF2-40B4-BE49-F238E27FC236}">
                <a16:creationId xmlns:a16="http://schemas.microsoft.com/office/drawing/2014/main" id="{15DC45C3-0FC1-BC37-CAC3-AF2A4F8F2841}"/>
              </a:ext>
            </a:extLst>
          </p:cNvPr>
          <p:cNvPicPr>
            <a:picLocks noChangeAspect="1"/>
          </p:cNvPicPr>
          <p:nvPr/>
        </p:nvPicPr>
        <p:blipFill>
          <a:blip r:embed="rId3">
            <a:alphaModFix amt="35000"/>
          </a:blip>
          <a:srcRect t="15730"/>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0B9C195C-6D7B-520F-6BC4-9646805FE639}"/>
              </a:ext>
            </a:extLst>
          </p:cNvPr>
          <p:cNvSpPr>
            <a:spLocks noGrp="1"/>
          </p:cNvSpPr>
          <p:nvPr>
            <p:ph type="title"/>
          </p:nvPr>
        </p:nvSpPr>
        <p:spPr>
          <a:xfrm>
            <a:off x="838200" y="365125"/>
            <a:ext cx="10515600" cy="1325563"/>
          </a:xfrm>
        </p:spPr>
        <p:txBody>
          <a:bodyPr>
            <a:normAutofit/>
          </a:bodyPr>
          <a:lstStyle/>
          <a:p>
            <a:r>
              <a:rPr lang="en-GB">
                <a:solidFill>
                  <a:srgbClr val="FFFFFF"/>
                </a:solidFill>
              </a:rPr>
              <a:t>Essential Managerial Skills in Today’s Business Environment</a:t>
            </a:r>
          </a:p>
        </p:txBody>
      </p:sp>
      <p:graphicFrame>
        <p:nvGraphicFramePr>
          <p:cNvPr id="48" name="Rectangle 1">
            <a:extLst>
              <a:ext uri="{FF2B5EF4-FFF2-40B4-BE49-F238E27FC236}">
                <a16:creationId xmlns:a16="http://schemas.microsoft.com/office/drawing/2014/main" id="{1290997C-6079-4346-D3BE-136D7609D271}"/>
              </a:ext>
            </a:extLst>
          </p:cNvPr>
          <p:cNvGraphicFramePr>
            <a:graphicFrameLocks noGrp="1"/>
          </p:cNvGraphicFramePr>
          <p:nvPr>
            <p:ph idx="1"/>
            <p:extLst>
              <p:ext uri="{D42A27DB-BD31-4B8C-83A1-F6EECF244321}">
                <p14:modId xmlns:p14="http://schemas.microsoft.com/office/powerpoint/2010/main" val="28772184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87096198"/>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5628E5CB-913B-4378-97CE-18C9F6410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568A9D-FB70-479B-951B-7DACAC15E211}"/>
              </a:ext>
            </a:extLst>
          </p:cNvPr>
          <p:cNvSpPr>
            <a:spLocks noGrp="1"/>
          </p:cNvSpPr>
          <p:nvPr>
            <p:ph type="title"/>
          </p:nvPr>
        </p:nvSpPr>
        <p:spPr>
          <a:xfrm>
            <a:off x="208722" y="557188"/>
            <a:ext cx="4055165" cy="5569291"/>
          </a:xfrm>
        </p:spPr>
        <p:txBody>
          <a:bodyPr>
            <a:normAutofit/>
          </a:bodyPr>
          <a:lstStyle/>
          <a:p>
            <a:r>
              <a:rPr lang="en-GB" sz="3600" dirty="0"/>
              <a:t>Recommendations for Future Managers</a:t>
            </a:r>
          </a:p>
        </p:txBody>
      </p:sp>
      <p:graphicFrame>
        <p:nvGraphicFramePr>
          <p:cNvPr id="35" name="Content Placeholder 2">
            <a:extLst>
              <a:ext uri="{FF2B5EF4-FFF2-40B4-BE49-F238E27FC236}">
                <a16:creationId xmlns:a16="http://schemas.microsoft.com/office/drawing/2014/main" id="{0CB7CDE2-81CE-07E2-21E3-6E2E3ACF4AFD}"/>
              </a:ext>
            </a:extLst>
          </p:cNvPr>
          <p:cNvGraphicFramePr/>
          <p:nvPr>
            <p:extLst>
              <p:ext uri="{D42A27DB-BD31-4B8C-83A1-F6EECF244321}">
                <p14:modId xmlns:p14="http://schemas.microsoft.com/office/powerpoint/2010/main" val="1161894382"/>
              </p:ext>
            </p:extLst>
          </p:nvPr>
        </p:nvGraphicFramePr>
        <p:xfrm>
          <a:off x="4184374" y="188843"/>
          <a:ext cx="7798904" cy="64306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1697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28E5CB-913B-4378-97CE-18C9F6410C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D3D243-A8D3-0288-8DCA-281C351A7098}"/>
              </a:ext>
            </a:extLst>
          </p:cNvPr>
          <p:cNvSpPr>
            <a:spLocks noGrp="1"/>
          </p:cNvSpPr>
          <p:nvPr>
            <p:ph type="title"/>
          </p:nvPr>
        </p:nvSpPr>
        <p:spPr>
          <a:xfrm>
            <a:off x="838200" y="557188"/>
            <a:ext cx="4862848" cy="5569291"/>
          </a:xfrm>
        </p:spPr>
        <p:txBody>
          <a:bodyPr>
            <a:normAutofit/>
          </a:bodyPr>
          <a:lstStyle/>
          <a:p>
            <a:r>
              <a:rPr lang="en-GB" sz="5200"/>
              <a:t>Conclusion</a:t>
            </a:r>
          </a:p>
        </p:txBody>
      </p:sp>
      <p:graphicFrame>
        <p:nvGraphicFramePr>
          <p:cNvPr id="5" name="Content Placeholder 2">
            <a:extLst>
              <a:ext uri="{FF2B5EF4-FFF2-40B4-BE49-F238E27FC236}">
                <a16:creationId xmlns:a16="http://schemas.microsoft.com/office/drawing/2014/main" id="{3C221F9B-3E4B-675A-573C-217065BB93A4}"/>
              </a:ext>
            </a:extLst>
          </p:cNvPr>
          <p:cNvGraphicFramePr>
            <a:graphicFrameLocks noGrp="1"/>
          </p:cNvGraphicFramePr>
          <p:nvPr>
            <p:ph idx="1"/>
            <p:extLst>
              <p:ext uri="{D42A27DB-BD31-4B8C-83A1-F6EECF244321}">
                <p14:modId xmlns:p14="http://schemas.microsoft.com/office/powerpoint/2010/main" val="3250329909"/>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978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Freeform: Shape 44">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7" name="Rectangle 46">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D424C6-8D4A-358A-D08B-3FEC7CA366F1}"/>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References</a:t>
            </a:r>
          </a:p>
        </p:txBody>
      </p:sp>
      <p:graphicFrame>
        <p:nvGraphicFramePr>
          <p:cNvPr id="33" name="Content Placeholder 2">
            <a:extLst>
              <a:ext uri="{FF2B5EF4-FFF2-40B4-BE49-F238E27FC236}">
                <a16:creationId xmlns:a16="http://schemas.microsoft.com/office/drawing/2014/main" id="{6D8E0B5D-030E-E708-2096-CDDF84D8D495}"/>
              </a:ext>
            </a:extLst>
          </p:cNvPr>
          <p:cNvGraphicFramePr>
            <a:graphicFrameLocks noGrp="1"/>
          </p:cNvGraphicFramePr>
          <p:nvPr>
            <p:ph idx="1"/>
            <p:extLst>
              <p:ext uri="{D42A27DB-BD31-4B8C-83A1-F6EECF244321}">
                <p14:modId xmlns:p14="http://schemas.microsoft.com/office/powerpoint/2010/main" val="293775900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52546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TotalTime>
  <Words>7225</Words>
  <Application>Microsoft Office PowerPoint</Application>
  <PresentationFormat>Widescreen</PresentationFormat>
  <Paragraphs>219</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Aptos Display</vt:lpstr>
      <vt:lpstr>Arial</vt:lpstr>
      <vt:lpstr>Office Theme</vt:lpstr>
      <vt:lpstr>Presentation Title: Fayol’s Management Functions in TESCO Module: LCBB4015 – Introduction to Leadership &amp; Management Component: Group Presentation  </vt:lpstr>
      <vt:lpstr>Introduction</vt:lpstr>
      <vt:lpstr>About the Organisation (TESCO)</vt:lpstr>
      <vt:lpstr>Who is Henry Fayol?</vt:lpstr>
      <vt:lpstr>Overview of Fayol’s 5 Management Functions</vt:lpstr>
      <vt:lpstr>Planning: Definition and Tesco Application</vt:lpstr>
      <vt:lpstr>Organising: Definition and Tesco Application</vt:lpstr>
      <vt:lpstr>Leading/Commanding: Definition and Tesco</vt:lpstr>
      <vt:lpstr>Coordinating: Definition and Tesco Application</vt:lpstr>
      <vt:lpstr>Controlling: Definition and Tesco Application</vt:lpstr>
      <vt:lpstr>How Fayol’s Functions Support Organisational Goals</vt:lpstr>
      <vt:lpstr>Essential Managerial Skills in Today’s Business Environment</vt:lpstr>
      <vt:lpstr>Recommendations for Future Managers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Dudley Ofori</dc:creator>
  <cp:lastModifiedBy>Dudley Ofori</cp:lastModifiedBy>
  <cp:revision>2</cp:revision>
  <dcterms:created xsi:type="dcterms:W3CDTF">2025-11-27T14:14:37Z</dcterms:created>
  <dcterms:modified xsi:type="dcterms:W3CDTF">2025-11-29T11:44:07Z</dcterms:modified>
</cp:coreProperties>
</file>