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E01512-0411-2C4D-B25C-39DAEA618D08}" v="2" dt="2026-10-09T18:21:35.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932"/>
    <p:restoredTop sz="94681"/>
  </p:normalViewPr>
  <p:slideViewPr>
    <p:cSldViewPr snapToGrid="0">
      <p:cViewPr>
        <p:scale>
          <a:sx n="88" d="100"/>
          <a:sy n="88" d="100"/>
        </p:scale>
        <p:origin x="960"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Qamal Hussain (2541223)" userId="7a1607b1-96bb-4f10-a4b8-5dd08d5a5a63" providerId="ADAL" clId="{1F074F9C-09B7-5460-94A2-2B1587A67E55}"/>
    <pc:docChg chg="custSel addSld modSld">
      <pc:chgData name="Qamal Hussain (2541223)" userId="7a1607b1-96bb-4f10-a4b8-5dd08d5a5a63" providerId="ADAL" clId="{1F074F9C-09B7-5460-94A2-2B1587A67E55}" dt="2026-10-09T18:56:35.040" v="5320" actId="115"/>
      <pc:docMkLst>
        <pc:docMk/>
      </pc:docMkLst>
      <pc:sldChg chg="delSp modSp mod">
        <pc:chgData name="Qamal Hussain (2541223)" userId="7a1607b1-96bb-4f10-a4b8-5dd08d5a5a63" providerId="ADAL" clId="{1F074F9C-09B7-5460-94A2-2B1587A67E55}" dt="2026-10-01T20:07:46.365" v="870" actId="20577"/>
        <pc:sldMkLst>
          <pc:docMk/>
          <pc:sldMk cId="1051433837" sldId="260"/>
        </pc:sldMkLst>
        <pc:spChg chg="mod">
          <ac:chgData name="Qamal Hussain (2541223)" userId="7a1607b1-96bb-4f10-a4b8-5dd08d5a5a63" providerId="ADAL" clId="{1F074F9C-09B7-5460-94A2-2B1587A67E55}" dt="2026-10-01T20:07:46.365" v="870" actId="20577"/>
          <ac:spMkLst>
            <pc:docMk/>
            <pc:sldMk cId="1051433837" sldId="260"/>
            <ac:spMk id="3" creationId="{4E9C9B6D-1EF2-74C3-B235-0029B9B544EA}"/>
          </ac:spMkLst>
        </pc:spChg>
      </pc:sldChg>
      <pc:sldChg chg="addSp delSp modSp new mod">
        <pc:chgData name="Qamal Hussain (2541223)" userId="7a1607b1-96bb-4f10-a4b8-5dd08d5a5a63" providerId="ADAL" clId="{1F074F9C-09B7-5460-94A2-2B1587A67E55}" dt="2026-10-01T20:18:50.669" v="1325" actId="403"/>
        <pc:sldMkLst>
          <pc:docMk/>
          <pc:sldMk cId="138690447" sldId="261"/>
        </pc:sldMkLst>
        <pc:spChg chg="add mod">
          <ac:chgData name="Qamal Hussain (2541223)" userId="7a1607b1-96bb-4f10-a4b8-5dd08d5a5a63" providerId="ADAL" clId="{1F074F9C-09B7-5460-94A2-2B1587A67E55}" dt="2026-10-01T20:18:42.239" v="1323" actId="20577"/>
          <ac:spMkLst>
            <pc:docMk/>
            <pc:sldMk cId="138690447" sldId="261"/>
            <ac:spMk id="4" creationId="{CFA0D5DC-96AC-9816-32C4-8229233D2B5A}"/>
          </ac:spMkLst>
        </pc:spChg>
        <pc:spChg chg="add mod">
          <ac:chgData name="Qamal Hussain (2541223)" userId="7a1607b1-96bb-4f10-a4b8-5dd08d5a5a63" providerId="ADAL" clId="{1F074F9C-09B7-5460-94A2-2B1587A67E55}" dt="2026-10-01T20:18:50.669" v="1325" actId="403"/>
          <ac:spMkLst>
            <pc:docMk/>
            <pc:sldMk cId="138690447" sldId="261"/>
            <ac:spMk id="5" creationId="{753CC2E7-1EDA-11E3-1733-93AA09177015}"/>
          </ac:spMkLst>
        </pc:spChg>
      </pc:sldChg>
      <pc:sldChg chg="delSp modSp new mod">
        <pc:chgData name="Qamal Hussain (2541223)" userId="7a1607b1-96bb-4f10-a4b8-5dd08d5a5a63" providerId="ADAL" clId="{1F074F9C-09B7-5460-94A2-2B1587A67E55}" dt="2026-10-01T20:30:32.642" v="2283" actId="20577"/>
        <pc:sldMkLst>
          <pc:docMk/>
          <pc:sldMk cId="910271957" sldId="262"/>
        </pc:sldMkLst>
        <pc:spChg chg="mod">
          <ac:chgData name="Qamal Hussain (2541223)" userId="7a1607b1-96bb-4f10-a4b8-5dd08d5a5a63" providerId="ADAL" clId="{1F074F9C-09B7-5460-94A2-2B1587A67E55}" dt="2026-10-01T20:30:32.642" v="2283" actId="20577"/>
          <ac:spMkLst>
            <pc:docMk/>
            <pc:sldMk cId="910271957" sldId="262"/>
            <ac:spMk id="3" creationId="{5B57FB2C-47D6-94F2-7DA9-F404A3D7992C}"/>
          </ac:spMkLst>
        </pc:spChg>
      </pc:sldChg>
      <pc:sldChg chg="delSp modSp new mod">
        <pc:chgData name="Qamal Hussain (2541223)" userId="7a1607b1-96bb-4f10-a4b8-5dd08d5a5a63" providerId="ADAL" clId="{1F074F9C-09B7-5460-94A2-2B1587A67E55}" dt="2026-10-01T20:49:43.950" v="2872" actId="20577"/>
        <pc:sldMkLst>
          <pc:docMk/>
          <pc:sldMk cId="2102144276" sldId="263"/>
        </pc:sldMkLst>
        <pc:spChg chg="mod">
          <ac:chgData name="Qamal Hussain (2541223)" userId="7a1607b1-96bb-4f10-a4b8-5dd08d5a5a63" providerId="ADAL" clId="{1F074F9C-09B7-5460-94A2-2B1587A67E55}" dt="2026-10-01T20:49:43.950" v="2872" actId="20577"/>
          <ac:spMkLst>
            <pc:docMk/>
            <pc:sldMk cId="2102144276" sldId="263"/>
            <ac:spMk id="3" creationId="{42D3DB3B-5F51-20D8-CDA9-C5B8CD3FD085}"/>
          </ac:spMkLst>
        </pc:spChg>
      </pc:sldChg>
      <pc:sldChg chg="addSp delSp modSp new mod">
        <pc:chgData name="Qamal Hussain (2541223)" userId="7a1607b1-96bb-4f10-a4b8-5dd08d5a5a63" providerId="ADAL" clId="{1F074F9C-09B7-5460-94A2-2B1587A67E55}" dt="2026-10-09T18:54:28.613" v="5287" actId="20577"/>
        <pc:sldMkLst>
          <pc:docMk/>
          <pc:sldMk cId="2553413479" sldId="264"/>
        </pc:sldMkLst>
        <pc:spChg chg="add mod">
          <ac:chgData name="Qamal Hussain (2541223)" userId="7a1607b1-96bb-4f10-a4b8-5dd08d5a5a63" providerId="ADAL" clId="{1F074F9C-09B7-5460-94A2-2B1587A67E55}" dt="2026-10-09T18:54:28.613" v="5287" actId="20577"/>
          <ac:spMkLst>
            <pc:docMk/>
            <pc:sldMk cId="2553413479" sldId="264"/>
            <ac:spMk id="2" creationId="{055F6FD3-94C6-19B6-0B41-08D347629204}"/>
          </ac:spMkLst>
        </pc:spChg>
        <pc:spChg chg="mod">
          <ac:chgData name="Qamal Hussain (2541223)" userId="7a1607b1-96bb-4f10-a4b8-5dd08d5a5a63" providerId="ADAL" clId="{1F074F9C-09B7-5460-94A2-2B1587A67E55}" dt="2026-10-09T18:49:37.383" v="5186" actId="20577"/>
          <ac:spMkLst>
            <pc:docMk/>
            <pc:sldMk cId="2553413479" sldId="264"/>
            <ac:spMk id="3" creationId="{6D7EF862-A3DF-B34A-392E-CF8911C8BF36}"/>
          </ac:spMkLst>
        </pc:spChg>
        <pc:spChg chg="add mod">
          <ac:chgData name="Qamal Hussain (2541223)" userId="7a1607b1-96bb-4f10-a4b8-5dd08d5a5a63" providerId="ADAL" clId="{1F074F9C-09B7-5460-94A2-2B1587A67E55}" dt="2026-10-09T18:24:15.169" v="4070" actId="1076"/>
          <ac:spMkLst>
            <pc:docMk/>
            <pc:sldMk cId="2553413479" sldId="264"/>
            <ac:spMk id="4" creationId="{55D7E854-F371-100D-95A7-A3BA1A4F860F}"/>
          </ac:spMkLst>
        </pc:spChg>
      </pc:sldChg>
      <pc:sldChg chg="delSp modSp new mod">
        <pc:chgData name="Qamal Hussain (2541223)" userId="7a1607b1-96bb-4f10-a4b8-5dd08d5a5a63" providerId="ADAL" clId="{1F074F9C-09B7-5460-94A2-2B1587A67E55}" dt="2026-10-09T18:51:12.015" v="5262" actId="115"/>
        <pc:sldMkLst>
          <pc:docMk/>
          <pc:sldMk cId="3578720806" sldId="265"/>
        </pc:sldMkLst>
        <pc:spChg chg="del">
          <ac:chgData name="Qamal Hussain (2541223)" userId="7a1607b1-96bb-4f10-a4b8-5dd08d5a5a63" providerId="ADAL" clId="{1F074F9C-09B7-5460-94A2-2B1587A67E55}" dt="2026-10-09T18:30:27.841" v="4359" actId="478"/>
          <ac:spMkLst>
            <pc:docMk/>
            <pc:sldMk cId="3578720806" sldId="265"/>
            <ac:spMk id="2" creationId="{A8C3021F-8B22-2BA7-78CE-F7214710BF0E}"/>
          </ac:spMkLst>
        </pc:spChg>
        <pc:spChg chg="mod">
          <ac:chgData name="Qamal Hussain (2541223)" userId="7a1607b1-96bb-4f10-a4b8-5dd08d5a5a63" providerId="ADAL" clId="{1F074F9C-09B7-5460-94A2-2B1587A67E55}" dt="2026-10-09T18:51:12.015" v="5262" actId="115"/>
          <ac:spMkLst>
            <pc:docMk/>
            <pc:sldMk cId="3578720806" sldId="265"/>
            <ac:spMk id="3" creationId="{CE56B59A-2456-D169-DAC2-E83D15D018F6}"/>
          </ac:spMkLst>
        </pc:spChg>
      </pc:sldChg>
      <pc:sldChg chg="delSp modSp new mod">
        <pc:chgData name="Qamal Hussain (2541223)" userId="7a1607b1-96bb-4f10-a4b8-5dd08d5a5a63" providerId="ADAL" clId="{1F074F9C-09B7-5460-94A2-2B1587A67E55}" dt="2026-10-09T18:56:35.040" v="5320" actId="115"/>
        <pc:sldMkLst>
          <pc:docMk/>
          <pc:sldMk cId="2411448235" sldId="266"/>
        </pc:sldMkLst>
        <pc:spChg chg="del">
          <ac:chgData name="Qamal Hussain (2541223)" userId="7a1607b1-96bb-4f10-a4b8-5dd08d5a5a63" providerId="ADAL" clId="{1F074F9C-09B7-5460-94A2-2B1587A67E55}" dt="2026-10-09T18:56:16.898" v="5289" actId="478"/>
          <ac:spMkLst>
            <pc:docMk/>
            <pc:sldMk cId="2411448235" sldId="266"/>
            <ac:spMk id="2" creationId="{AA0A921F-7E1C-B1BA-1C49-CE2323FCB50A}"/>
          </ac:spMkLst>
        </pc:spChg>
        <pc:spChg chg="mod">
          <ac:chgData name="Qamal Hussain (2541223)" userId="7a1607b1-96bb-4f10-a4b8-5dd08d5a5a63" providerId="ADAL" clId="{1F074F9C-09B7-5460-94A2-2B1587A67E55}" dt="2026-10-09T18:56:35.040" v="5320" actId="115"/>
          <ac:spMkLst>
            <pc:docMk/>
            <pc:sldMk cId="2411448235" sldId="266"/>
            <ac:spMk id="3" creationId="{567DDF9E-6F08-A6CE-DFFF-AE329A29DF7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10/9/26</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10/9/26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10/9/26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10/9/26</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10/9/26</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416BE-60DA-4BC5-2E0A-7793FFB6C769}"/>
              </a:ext>
            </a:extLst>
          </p:cNvPr>
          <p:cNvSpPr>
            <a:spLocks noGrp="1"/>
          </p:cNvSpPr>
          <p:nvPr>
            <p:ph type="ctrTitle"/>
          </p:nvPr>
        </p:nvSpPr>
        <p:spPr>
          <a:xfrm>
            <a:off x="977901" y="1714500"/>
            <a:ext cx="10744200" cy="3429000"/>
          </a:xfrm>
        </p:spPr>
        <p:txBody>
          <a:bodyPr>
            <a:normAutofit fontScale="90000"/>
          </a:bodyPr>
          <a:lstStyle/>
          <a:p>
            <a:r>
              <a:rPr lang="en-US" sz="3600" dirty="0"/>
              <a:t>Qamal Hussain </a:t>
            </a:r>
            <a:br>
              <a:rPr lang="en-US" sz="3600" dirty="0"/>
            </a:br>
            <a:br>
              <a:rPr lang="en-US" sz="3600" dirty="0"/>
            </a:br>
            <a:r>
              <a:rPr lang="en-US" sz="3600" dirty="0"/>
              <a:t>id: 2541223</a:t>
            </a:r>
            <a:br>
              <a:rPr lang="en-US" sz="3600" dirty="0"/>
            </a:br>
            <a:br>
              <a:rPr lang="en-US" sz="3600" dirty="0"/>
            </a:br>
            <a:r>
              <a:rPr lang="en-US" sz="3600" dirty="0"/>
              <a:t>lecturers name: Bohdan </a:t>
            </a:r>
            <a:r>
              <a:rPr lang="en-US" sz="3600" dirty="0" err="1"/>
              <a:t>Kovalov</a:t>
            </a:r>
            <a:br>
              <a:rPr lang="en-US" sz="3600" dirty="0"/>
            </a:br>
            <a:br>
              <a:rPr lang="en-US" sz="3600" dirty="0"/>
            </a:br>
            <a:r>
              <a:rPr lang="en-US" sz="3600" dirty="0"/>
              <a:t>code: </a:t>
            </a:r>
            <a:r>
              <a:rPr lang="en-US" sz="3600" dirty="0" err="1"/>
              <a:t>lclm</a:t>
            </a:r>
            <a:r>
              <a:rPr lang="en-US" sz="3600" dirty="0"/>
              <a:t> 4004</a:t>
            </a:r>
            <a:br>
              <a:rPr lang="en-US" sz="3600" dirty="0"/>
            </a:br>
            <a:br>
              <a:rPr lang="en-US" sz="3600" dirty="0"/>
            </a:br>
            <a:r>
              <a:rPr lang="en-US" sz="3600" dirty="0"/>
              <a:t>Problem solving &amp; decision-making</a:t>
            </a:r>
            <a:br>
              <a:rPr lang="en-US" sz="3600" dirty="0"/>
            </a:br>
            <a:br>
              <a:rPr lang="en-US" sz="3600" dirty="0"/>
            </a:br>
            <a:r>
              <a:rPr lang="en-US" sz="3600" dirty="0"/>
              <a:t>basil’s bakery</a:t>
            </a:r>
          </a:p>
        </p:txBody>
      </p:sp>
    </p:spTree>
    <p:extLst>
      <p:ext uri="{BB962C8B-B14F-4D97-AF65-F5344CB8AC3E}">
        <p14:creationId xmlns:p14="http://schemas.microsoft.com/office/powerpoint/2010/main" val="817132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719F0F-D2F0-C787-2894-E3F43E476FD4}"/>
              </a:ext>
            </a:extLst>
          </p:cNvPr>
          <p:cNvSpPr>
            <a:spLocks noGrp="1"/>
          </p:cNvSpPr>
          <p:nvPr>
            <p:ph idx="1"/>
          </p:nvPr>
        </p:nvSpPr>
        <p:spPr>
          <a:xfrm>
            <a:off x="1413479" y="166239"/>
            <a:ext cx="9953021" cy="4984881"/>
          </a:xfrm>
        </p:spPr>
        <p:txBody>
          <a:bodyPr>
            <a:noAutofit/>
          </a:bodyPr>
          <a:lstStyle/>
          <a:p>
            <a:pPr marL="0" indent="0">
              <a:buNone/>
            </a:pPr>
            <a:r>
              <a:rPr lang="en-US" sz="2400" dirty="0"/>
              <a:t>Good morning everyone, my name is Qamal.</a:t>
            </a:r>
          </a:p>
          <a:p>
            <a:pPr marL="0" indent="0">
              <a:buNone/>
            </a:pPr>
            <a:r>
              <a:rPr lang="en-US" sz="2400" dirty="0"/>
              <a:t>In this presentation, I will be looking at Basil’s bakery and focusing on the main problems and challenges that the business is currently facing.</a:t>
            </a:r>
          </a:p>
          <a:p>
            <a:pPr marL="0" indent="0">
              <a:buNone/>
            </a:pPr>
            <a:endParaRPr lang="en-US" sz="2400" dirty="0"/>
          </a:p>
          <a:p>
            <a:pPr marL="0" indent="0">
              <a:buNone/>
            </a:pPr>
            <a:r>
              <a:rPr lang="en-US" sz="2400" dirty="0"/>
              <a:t>I will use the PESTEL structure to </a:t>
            </a:r>
            <a:r>
              <a:rPr lang="en-US" sz="2400" dirty="0" err="1"/>
              <a:t>analyse</a:t>
            </a:r>
            <a:r>
              <a:rPr lang="en-US" sz="2400" dirty="0"/>
              <a:t> the wider factors affecting the bakery, followed by a cause-and-effect structure to explore the possible reasons behind these issues.</a:t>
            </a:r>
          </a:p>
          <a:p>
            <a:pPr marL="0" indent="0">
              <a:buNone/>
            </a:pPr>
            <a:r>
              <a:rPr lang="en-US" sz="2400" dirty="0"/>
              <a:t>In conclusion I will </a:t>
            </a:r>
            <a:r>
              <a:rPr lang="en-US" sz="2400" dirty="0" err="1"/>
              <a:t>summarise</a:t>
            </a:r>
            <a:r>
              <a:rPr lang="en-US" sz="2400" dirty="0"/>
              <a:t> my key findings and explain what these findings mean for Basil’s bakery.</a:t>
            </a:r>
          </a:p>
        </p:txBody>
      </p:sp>
    </p:spTree>
    <p:extLst>
      <p:ext uri="{BB962C8B-B14F-4D97-AF65-F5344CB8AC3E}">
        <p14:creationId xmlns:p14="http://schemas.microsoft.com/office/powerpoint/2010/main" val="3454607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B942D-C061-3088-81CF-C6987D0E2E2A}"/>
              </a:ext>
            </a:extLst>
          </p:cNvPr>
          <p:cNvSpPr>
            <a:spLocks noGrp="1"/>
          </p:cNvSpPr>
          <p:nvPr>
            <p:ph type="title"/>
          </p:nvPr>
        </p:nvSpPr>
        <p:spPr>
          <a:xfrm>
            <a:off x="3254979" y="207619"/>
            <a:ext cx="9603275" cy="1049235"/>
          </a:xfrm>
        </p:spPr>
        <p:txBody>
          <a:bodyPr/>
          <a:lstStyle/>
          <a:p>
            <a:r>
              <a:rPr lang="en-US" dirty="0"/>
              <a:t>Basil’s Bakery</a:t>
            </a:r>
          </a:p>
        </p:txBody>
      </p:sp>
      <p:sp>
        <p:nvSpPr>
          <p:cNvPr id="3" name="Content Placeholder 2">
            <a:extLst>
              <a:ext uri="{FF2B5EF4-FFF2-40B4-BE49-F238E27FC236}">
                <a16:creationId xmlns:a16="http://schemas.microsoft.com/office/drawing/2014/main" id="{16B46D30-C7C0-754F-0003-2646726DC1DB}"/>
              </a:ext>
            </a:extLst>
          </p:cNvPr>
          <p:cNvSpPr>
            <a:spLocks noGrp="1"/>
          </p:cNvSpPr>
          <p:nvPr>
            <p:ph idx="1"/>
          </p:nvPr>
        </p:nvSpPr>
        <p:spPr>
          <a:xfrm>
            <a:off x="1451579" y="2015732"/>
            <a:ext cx="9927621" cy="4042168"/>
          </a:xfrm>
        </p:spPr>
        <p:txBody>
          <a:bodyPr/>
          <a:lstStyle/>
          <a:p>
            <a:r>
              <a:rPr lang="en-US" dirty="0"/>
              <a:t>Basil’s bakery is a small bakery located in a retail park in Coventry. It opened in 2015, the bakery sells cakes, pastries and bread using high-quality organic ingredients. Before the Covid-19 pandemic, the bakery used to have a strong customer base, until the sales had fallen and are now 25% below their 2019 level.</a:t>
            </a:r>
          </a:p>
          <a:p>
            <a:endParaRPr lang="en-US" dirty="0"/>
          </a:p>
          <a:p>
            <a:r>
              <a:rPr lang="en-US" dirty="0"/>
              <a:t>Basil is now facing problems such as higher business costs, fewer customers visiting due to him not being able to deliver or pre-order, these problems have made Basil think about the future of his business.</a:t>
            </a:r>
          </a:p>
        </p:txBody>
      </p:sp>
    </p:spTree>
    <p:extLst>
      <p:ext uri="{BB962C8B-B14F-4D97-AF65-F5344CB8AC3E}">
        <p14:creationId xmlns:p14="http://schemas.microsoft.com/office/powerpoint/2010/main" val="493261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DA91EC-205F-FDFA-AAC9-BC21A83AC263}"/>
              </a:ext>
            </a:extLst>
          </p:cNvPr>
          <p:cNvSpPr>
            <a:spLocks noGrp="1"/>
          </p:cNvSpPr>
          <p:nvPr>
            <p:ph idx="1"/>
          </p:nvPr>
        </p:nvSpPr>
        <p:spPr>
          <a:xfrm>
            <a:off x="1281662" y="0"/>
            <a:ext cx="9995938" cy="5921768"/>
          </a:xfrm>
        </p:spPr>
        <p:txBody>
          <a:bodyPr/>
          <a:lstStyle/>
          <a:p>
            <a:r>
              <a:rPr lang="en-US" dirty="0"/>
              <a:t>The main problem for Basil’s bakery is that the sales have stopped growing and are now 25% lower than they were in 2019. There are a few reasons for this, for example, the retail park is now quieter with fewer people visiting and some shops closing down since the covid-19 pandemic because of this, some of Basil’s regular customers have also lost their jobs or work from home which means they cant come in very often. </a:t>
            </a:r>
          </a:p>
          <a:p>
            <a:r>
              <a:rPr lang="en-US" dirty="0"/>
              <a:t>Customers have asked for delivery and pre-ordering, but Basil does not offer these because he cant always answer the phone. On top of this the bakery has higher costs for rent, bills and insurance. The cost of organic ingredients can also change because crops can fail.</a:t>
            </a:r>
          </a:p>
          <a:p>
            <a:r>
              <a:rPr lang="en-US" dirty="0"/>
              <a:t>Overall, these problems are making it very difficult for the bakery to increase its sales and continue successfully.</a:t>
            </a:r>
          </a:p>
        </p:txBody>
      </p:sp>
    </p:spTree>
    <p:extLst>
      <p:ext uri="{BB962C8B-B14F-4D97-AF65-F5344CB8AC3E}">
        <p14:creationId xmlns:p14="http://schemas.microsoft.com/office/powerpoint/2010/main" val="2311740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9C9B6D-1EF2-74C3-B235-0029B9B544EA}"/>
              </a:ext>
            </a:extLst>
          </p:cNvPr>
          <p:cNvSpPr>
            <a:spLocks noGrp="1"/>
          </p:cNvSpPr>
          <p:nvPr>
            <p:ph idx="1"/>
          </p:nvPr>
        </p:nvSpPr>
        <p:spPr>
          <a:xfrm>
            <a:off x="1294362" y="199810"/>
            <a:ext cx="9603275" cy="5840382"/>
          </a:xfrm>
        </p:spPr>
        <p:txBody>
          <a:bodyPr/>
          <a:lstStyle/>
          <a:p>
            <a:r>
              <a:rPr lang="en-US" dirty="0"/>
              <a:t>PESTEL is a framework used to look the external factors that can affect a business. It looks at different views political, economic, social, technological, environment and legal factors. It is useful because it gives a business a wider understanding of its external environment and can help identify any opportunities and threats.</a:t>
            </a:r>
          </a:p>
          <a:p>
            <a:endParaRPr lang="en-US" dirty="0"/>
          </a:p>
          <a:p>
            <a:r>
              <a:rPr lang="en-US" dirty="0"/>
              <a:t>For Basil’s bakery, PESTEL is useful because things like customer changes, rising costs, technology and the environment can affect the business. However it also has some weaknesses such as, any hard problems seem simple, and information can become outdated quickly or too much to deal with. Therefore Basil’s bakery should use PESTEL and other tools, rather than relying on it alone.</a:t>
            </a:r>
          </a:p>
        </p:txBody>
      </p:sp>
    </p:spTree>
    <p:extLst>
      <p:ext uri="{BB962C8B-B14F-4D97-AF65-F5344CB8AC3E}">
        <p14:creationId xmlns:p14="http://schemas.microsoft.com/office/powerpoint/2010/main" val="1051433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A0D5DC-96AC-9816-32C4-8229233D2B5A}"/>
              </a:ext>
            </a:extLst>
          </p:cNvPr>
          <p:cNvSpPr txBox="1"/>
          <p:nvPr/>
        </p:nvSpPr>
        <p:spPr>
          <a:xfrm>
            <a:off x="2395470" y="206062"/>
            <a:ext cx="8847786" cy="4524315"/>
          </a:xfrm>
          <a:prstGeom prst="rect">
            <a:avLst/>
          </a:prstGeom>
          <a:noFill/>
        </p:spPr>
        <p:txBody>
          <a:bodyPr wrap="square" rtlCol="0">
            <a:spAutoFit/>
          </a:bodyPr>
          <a:lstStyle/>
          <a:p>
            <a:r>
              <a:rPr lang="en-US" dirty="0"/>
              <a:t>Political factors :  Government policies, tax changes </a:t>
            </a:r>
          </a:p>
          <a:p>
            <a:endParaRPr lang="en-US" dirty="0"/>
          </a:p>
          <a:p>
            <a:endParaRPr lang="en-US" dirty="0"/>
          </a:p>
          <a:p>
            <a:r>
              <a:rPr lang="en-US" dirty="0"/>
              <a:t>Economic:  Rising costs, lower customer spending</a:t>
            </a:r>
          </a:p>
          <a:p>
            <a:endParaRPr lang="en-US" dirty="0"/>
          </a:p>
          <a:p>
            <a:endParaRPr lang="en-US" dirty="0"/>
          </a:p>
          <a:p>
            <a:r>
              <a:rPr lang="en-US" dirty="0"/>
              <a:t>Social:  Customers working from home, Demand for inconvenience</a:t>
            </a:r>
          </a:p>
          <a:p>
            <a:endParaRPr lang="en-US" dirty="0"/>
          </a:p>
          <a:p>
            <a:endParaRPr lang="en-US" dirty="0"/>
          </a:p>
          <a:p>
            <a:r>
              <a:rPr lang="en-US" dirty="0"/>
              <a:t>Technological:  online ordering, Delivery apps</a:t>
            </a:r>
          </a:p>
          <a:p>
            <a:endParaRPr lang="en-US" dirty="0"/>
          </a:p>
          <a:p>
            <a:endParaRPr lang="en-US" dirty="0"/>
          </a:p>
          <a:p>
            <a:r>
              <a:rPr lang="en-US" dirty="0"/>
              <a:t>Environment:  Sustainable packaging, Reducing food waste</a:t>
            </a:r>
          </a:p>
          <a:p>
            <a:endParaRPr lang="en-US" dirty="0"/>
          </a:p>
          <a:p>
            <a:endParaRPr lang="en-US" dirty="0"/>
          </a:p>
          <a:p>
            <a:r>
              <a:rPr lang="en-US" dirty="0"/>
              <a:t>Legal:  Food safety law, Employment laws</a:t>
            </a:r>
          </a:p>
        </p:txBody>
      </p:sp>
      <p:sp>
        <p:nvSpPr>
          <p:cNvPr id="5" name="TextBox 4">
            <a:extLst>
              <a:ext uri="{FF2B5EF4-FFF2-40B4-BE49-F238E27FC236}">
                <a16:creationId xmlns:a16="http://schemas.microsoft.com/office/drawing/2014/main" id="{753CC2E7-1EDA-11E3-1733-93AA09177015}"/>
              </a:ext>
            </a:extLst>
          </p:cNvPr>
          <p:cNvSpPr txBox="1"/>
          <p:nvPr/>
        </p:nvSpPr>
        <p:spPr>
          <a:xfrm>
            <a:off x="618187" y="206062"/>
            <a:ext cx="1287887" cy="4832092"/>
          </a:xfrm>
          <a:prstGeom prst="rect">
            <a:avLst/>
          </a:prstGeom>
          <a:noFill/>
        </p:spPr>
        <p:txBody>
          <a:bodyPr wrap="square" rtlCol="0">
            <a:spAutoFit/>
          </a:bodyPr>
          <a:lstStyle/>
          <a:p>
            <a:r>
              <a:rPr lang="en-US" sz="2800" b="1" u="sng" dirty="0"/>
              <a:t>P</a:t>
            </a:r>
          </a:p>
          <a:p>
            <a:endParaRPr lang="en-US" sz="2800" b="1" u="sng" dirty="0"/>
          </a:p>
          <a:p>
            <a:r>
              <a:rPr lang="en-US" sz="2800" b="1" u="sng" dirty="0"/>
              <a:t>E</a:t>
            </a:r>
          </a:p>
          <a:p>
            <a:endParaRPr lang="en-US" sz="2800" b="1" u="sng" dirty="0"/>
          </a:p>
          <a:p>
            <a:r>
              <a:rPr lang="en-US" sz="2800" b="1" u="sng" dirty="0"/>
              <a:t>S</a:t>
            </a:r>
          </a:p>
          <a:p>
            <a:endParaRPr lang="en-US" sz="2800" b="1" u="sng" dirty="0"/>
          </a:p>
          <a:p>
            <a:r>
              <a:rPr lang="en-US" sz="2800" b="1" u="sng" dirty="0"/>
              <a:t>T</a:t>
            </a:r>
          </a:p>
          <a:p>
            <a:endParaRPr lang="en-US" sz="2800" b="1" u="sng" dirty="0"/>
          </a:p>
          <a:p>
            <a:r>
              <a:rPr lang="en-US" sz="2800" b="1" u="sng" dirty="0"/>
              <a:t>E</a:t>
            </a:r>
          </a:p>
          <a:p>
            <a:endParaRPr lang="en-US" sz="2800" b="1" u="sng" dirty="0"/>
          </a:p>
          <a:p>
            <a:r>
              <a:rPr lang="en-US" sz="2800" b="1" u="sng" dirty="0"/>
              <a:t>L</a:t>
            </a:r>
            <a:endParaRPr lang="en-US" b="1" u="sng" dirty="0"/>
          </a:p>
        </p:txBody>
      </p:sp>
    </p:spTree>
    <p:extLst>
      <p:ext uri="{BB962C8B-B14F-4D97-AF65-F5344CB8AC3E}">
        <p14:creationId xmlns:p14="http://schemas.microsoft.com/office/powerpoint/2010/main" val="138690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7FB2C-47D6-94F2-7DA9-F404A3D7992C}"/>
              </a:ext>
            </a:extLst>
          </p:cNvPr>
          <p:cNvSpPr>
            <a:spLocks noGrp="1"/>
          </p:cNvSpPr>
          <p:nvPr>
            <p:ph idx="1"/>
          </p:nvPr>
        </p:nvSpPr>
        <p:spPr>
          <a:xfrm>
            <a:off x="1294362" y="266942"/>
            <a:ext cx="9603275" cy="5836678"/>
          </a:xfrm>
        </p:spPr>
        <p:txBody>
          <a:bodyPr/>
          <a:lstStyle/>
          <a:p>
            <a:r>
              <a:rPr lang="en-US" dirty="0"/>
              <a:t>For Basil’s Bakery , the PESTEL framework shows many different external factors that can affect the business. Politically, government policies can change ad tax could affect the costs. Economically, costs rising will make customers have less to spend affecting sales. Socially, more customers will work from home leaving more and more customers not visiting the retail park, they would want delivery or pre ordering which Basil can not do.</a:t>
            </a:r>
          </a:p>
          <a:p>
            <a:r>
              <a:rPr lang="en-US" dirty="0"/>
              <a:t>Technologically, Basil’s could use online and delivery services to reach more customers. Legally, the bakery must follow food safety and employment laws. Finally, Environmental factors such as using sustainable packaging and reducing food waste could affect the bakery’s cost and reputation. Overall, these factors show both challenges and opportunities for the bakery.</a:t>
            </a:r>
          </a:p>
        </p:txBody>
      </p:sp>
    </p:spTree>
    <p:extLst>
      <p:ext uri="{BB962C8B-B14F-4D97-AF65-F5344CB8AC3E}">
        <p14:creationId xmlns:p14="http://schemas.microsoft.com/office/powerpoint/2010/main" val="910271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D3DB3B-5F51-20D8-CDA9-C5B8CD3FD085}"/>
              </a:ext>
            </a:extLst>
          </p:cNvPr>
          <p:cNvSpPr>
            <a:spLocks noGrp="1"/>
          </p:cNvSpPr>
          <p:nvPr>
            <p:ph idx="1"/>
          </p:nvPr>
        </p:nvSpPr>
        <p:spPr/>
        <p:txBody>
          <a:bodyPr/>
          <a:lstStyle/>
          <a:p>
            <a:r>
              <a:rPr lang="en-US" dirty="0"/>
              <a:t>The cause-and-effect model is a simple diagram that helps business find problems and the cause. It can be used by basil’s bakery to investigate problems such as poor product quality, customer complaints or delays. A benefit is that it’s easy to use and understand, it also helps staff think of different causes, however, a weakness is that it doesn’t prove which cause is responsible for the problem. It can also rely on people’s opinion. Therefore, the bakery should use facts and data alongside the model.</a:t>
            </a:r>
          </a:p>
        </p:txBody>
      </p:sp>
    </p:spTree>
    <p:extLst>
      <p:ext uri="{BB962C8B-B14F-4D97-AF65-F5344CB8AC3E}">
        <p14:creationId xmlns:p14="http://schemas.microsoft.com/office/powerpoint/2010/main" val="2102144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7EF862-A3DF-B34A-392E-CF8911C8BF36}"/>
              </a:ext>
            </a:extLst>
          </p:cNvPr>
          <p:cNvSpPr>
            <a:spLocks noGrp="1"/>
          </p:cNvSpPr>
          <p:nvPr>
            <p:ph idx="1"/>
          </p:nvPr>
        </p:nvSpPr>
        <p:spPr>
          <a:xfrm>
            <a:off x="1140871" y="-54894"/>
            <a:ext cx="9910258" cy="5930533"/>
          </a:xfrm>
        </p:spPr>
        <p:txBody>
          <a:bodyPr/>
          <a:lstStyle/>
          <a:p>
            <a:r>
              <a:rPr lang="en-US" dirty="0"/>
              <a:t>My cause and effect diagram is about basil’s bakery and the possible reasons why the bakery might have problems with the quality of its products.</a:t>
            </a:r>
          </a:p>
          <a:p>
            <a:r>
              <a:rPr lang="en-US" dirty="0"/>
              <a:t>This diagram is called fishbone diagram as it looks like a bit like a fish skeleton, it helps us understand what might be causing a problem. One benefit is that it organizes the causes clearly and helps staff work together to find solutions, however it only identifies possible causes, bakery needs to collect evidence to confirm the actual cause.</a:t>
            </a:r>
          </a:p>
        </p:txBody>
      </p:sp>
      <p:sp>
        <p:nvSpPr>
          <p:cNvPr id="2" name="TextBox 1">
            <a:extLst>
              <a:ext uri="{FF2B5EF4-FFF2-40B4-BE49-F238E27FC236}">
                <a16:creationId xmlns:a16="http://schemas.microsoft.com/office/drawing/2014/main" id="{055F6FD3-94C6-19B6-0B41-08D347629204}"/>
              </a:ext>
            </a:extLst>
          </p:cNvPr>
          <p:cNvSpPr txBox="1"/>
          <p:nvPr/>
        </p:nvSpPr>
        <p:spPr>
          <a:xfrm>
            <a:off x="365957" y="2910372"/>
            <a:ext cx="10685172" cy="3477875"/>
          </a:xfrm>
          <a:prstGeom prst="rect">
            <a:avLst/>
          </a:prstGeom>
          <a:noFill/>
        </p:spPr>
        <p:txBody>
          <a:bodyPr wrap="square" rtlCol="0">
            <a:spAutoFit/>
          </a:bodyPr>
          <a:lstStyle/>
          <a:p>
            <a:r>
              <a:rPr lang="en-US" sz="2000" b="1" u="sng" dirty="0"/>
              <a:t>Methods.                                      Machines                                       people</a:t>
            </a:r>
          </a:p>
          <a:p>
            <a:endParaRPr lang="en-US" dirty="0"/>
          </a:p>
          <a:p>
            <a:r>
              <a:rPr lang="en-US" dirty="0"/>
              <a:t>Incorrect baking times                   Faulty ovens                                  Staff not trained properly</a:t>
            </a:r>
          </a:p>
          <a:p>
            <a:r>
              <a:rPr lang="en-US" dirty="0"/>
              <a:t>Poor procedures                          Equipment not maintained                    problems</a:t>
            </a:r>
          </a:p>
          <a:p>
            <a:endParaRPr lang="en-US" dirty="0"/>
          </a:p>
          <a:p>
            <a:endParaRPr lang="en-US" dirty="0"/>
          </a:p>
          <a:p>
            <a:endParaRPr lang="en-US" dirty="0"/>
          </a:p>
          <a:p>
            <a:r>
              <a:rPr lang="en-US" sz="2000" b="1" u="sng" dirty="0"/>
              <a:t>Materials                                      Measurements                                Environment</a:t>
            </a:r>
          </a:p>
          <a:p>
            <a:endParaRPr lang="en-US" dirty="0"/>
          </a:p>
          <a:p>
            <a:r>
              <a:rPr lang="en-US" dirty="0"/>
              <a:t>Poor quality ingredients                        incorrect measurements                        incorrect storage temperature </a:t>
            </a:r>
          </a:p>
          <a:p>
            <a:r>
              <a:rPr lang="en-US" dirty="0"/>
              <a:t>Expired ingredients                               inconsistent portion sizes                       unclean workspace          </a:t>
            </a:r>
          </a:p>
          <a:p>
            <a:endParaRPr lang="en-US" dirty="0"/>
          </a:p>
        </p:txBody>
      </p:sp>
      <p:sp>
        <p:nvSpPr>
          <p:cNvPr id="4" name="TextBox 3">
            <a:extLst>
              <a:ext uri="{FF2B5EF4-FFF2-40B4-BE49-F238E27FC236}">
                <a16:creationId xmlns:a16="http://schemas.microsoft.com/office/drawing/2014/main" id="{55D7E854-F371-100D-95A7-A3BA1A4F860F}"/>
              </a:ext>
            </a:extLst>
          </p:cNvPr>
          <p:cNvSpPr txBox="1"/>
          <p:nvPr/>
        </p:nvSpPr>
        <p:spPr>
          <a:xfrm>
            <a:off x="9177118" y="3947627"/>
            <a:ext cx="3138152" cy="646331"/>
          </a:xfrm>
          <a:prstGeom prst="rect">
            <a:avLst/>
          </a:prstGeom>
          <a:noFill/>
        </p:spPr>
        <p:txBody>
          <a:bodyPr wrap="square" rtlCol="0">
            <a:spAutoFit/>
          </a:bodyPr>
          <a:lstStyle/>
          <a:p>
            <a:r>
              <a:rPr lang="en-US" b="1" u="sng" dirty="0">
                <a:solidFill>
                  <a:srgbClr val="002060"/>
                </a:solidFill>
              </a:rPr>
              <a:t>Root problem: Poor-quality</a:t>
            </a:r>
          </a:p>
          <a:p>
            <a:r>
              <a:rPr lang="en-US" b="1" u="sng" dirty="0">
                <a:solidFill>
                  <a:srgbClr val="002060"/>
                </a:solidFill>
              </a:rPr>
              <a:t>        bakery products</a:t>
            </a:r>
          </a:p>
        </p:txBody>
      </p:sp>
    </p:spTree>
    <p:extLst>
      <p:ext uri="{BB962C8B-B14F-4D97-AF65-F5344CB8AC3E}">
        <p14:creationId xmlns:p14="http://schemas.microsoft.com/office/powerpoint/2010/main" val="2553413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56B59A-2456-D169-DAC2-E83D15D018F6}"/>
              </a:ext>
            </a:extLst>
          </p:cNvPr>
          <p:cNvSpPr>
            <a:spLocks noGrp="1"/>
          </p:cNvSpPr>
          <p:nvPr>
            <p:ph idx="1"/>
          </p:nvPr>
        </p:nvSpPr>
        <p:spPr>
          <a:xfrm>
            <a:off x="174246" y="-29029"/>
            <a:ext cx="11843507" cy="6054211"/>
          </a:xfrm>
        </p:spPr>
        <p:txBody>
          <a:bodyPr/>
          <a:lstStyle/>
          <a:p>
            <a:r>
              <a:rPr lang="en-US" dirty="0"/>
              <a:t>Key finding 1: Product quality is important because customers want fresh and tasty bakery products.</a:t>
            </a:r>
          </a:p>
          <a:p>
            <a:r>
              <a:rPr lang="en-US" dirty="0"/>
              <a:t>Key finding 2: Staff need proper training to avoid mistakes and work more efficiently.</a:t>
            </a:r>
          </a:p>
          <a:p>
            <a:r>
              <a:rPr lang="en-US" dirty="0"/>
              <a:t>Key finding 3: Good equipment and quality ingredient can help the bakery make better products</a:t>
            </a:r>
          </a:p>
          <a:p>
            <a:r>
              <a:rPr lang="en-US" dirty="0"/>
              <a:t>Key finding 4: Keeping the bakery clean and storing ingredients properly can improve food safety and customer satisfaction.</a:t>
            </a:r>
          </a:p>
          <a:p>
            <a:endParaRPr lang="en-US" dirty="0"/>
          </a:p>
          <a:p>
            <a:r>
              <a:rPr lang="en-US" dirty="0"/>
              <a:t>To sum up, I found that product quality is very important for the bakery, staff training, good equipment and quality ingredients can help the bakery improve its products. Keeping the bakery clean and storing ingredients properly is also important. These improvements can help keep customers happy and improve the bakery’s performance.</a:t>
            </a:r>
          </a:p>
          <a:p>
            <a:endParaRPr lang="en-US" dirty="0"/>
          </a:p>
          <a:p>
            <a:r>
              <a:rPr lang="en-US" dirty="0"/>
              <a:t>Reference: American society quality</a:t>
            </a:r>
          </a:p>
          <a:p>
            <a:r>
              <a:rPr lang="en-US" u="sng" dirty="0"/>
              <a:t>https://</a:t>
            </a:r>
            <a:r>
              <a:rPr lang="en-US" u="sng" dirty="0" err="1"/>
              <a:t>asq.org</a:t>
            </a:r>
            <a:r>
              <a:rPr lang="en-US" u="sng" dirty="0"/>
              <a:t>/quality-resources/fishbone</a:t>
            </a:r>
          </a:p>
        </p:txBody>
      </p:sp>
    </p:spTree>
    <p:extLst>
      <p:ext uri="{BB962C8B-B14F-4D97-AF65-F5344CB8AC3E}">
        <p14:creationId xmlns:p14="http://schemas.microsoft.com/office/powerpoint/2010/main" val="3578720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7DDF9E-6F08-A6CE-DFFF-AE329A29DF7B}"/>
              </a:ext>
            </a:extLst>
          </p:cNvPr>
          <p:cNvSpPr>
            <a:spLocks noGrp="1"/>
          </p:cNvSpPr>
          <p:nvPr>
            <p:ph idx="1"/>
          </p:nvPr>
        </p:nvSpPr>
        <p:spPr/>
        <p:txBody>
          <a:bodyPr>
            <a:normAutofit/>
          </a:bodyPr>
          <a:lstStyle/>
          <a:p>
            <a:r>
              <a:rPr lang="en-US" sz="4400" u="sng" dirty="0"/>
              <a:t>THANK YOU FOR LISTENING.</a:t>
            </a:r>
          </a:p>
        </p:txBody>
      </p:sp>
    </p:spTree>
    <p:extLst>
      <p:ext uri="{BB962C8B-B14F-4D97-AF65-F5344CB8AC3E}">
        <p14:creationId xmlns:p14="http://schemas.microsoft.com/office/powerpoint/2010/main" val="241144823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177</TotalTime>
  <Words>1061</Words>
  <Application>Microsoft Macintosh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Gallery</vt:lpstr>
      <vt:lpstr>Qamal Hussain   id: 2541223  lecturers name: Bohdan Kovalov  code: lclm 4004  Problem solving &amp; decision-making  basil’s bakery</vt:lpstr>
      <vt:lpstr>PowerPoint Presentation</vt:lpstr>
      <vt:lpstr>Basil’s Bakery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Qamal Hussain (2541223)</dc:creator>
  <cp:lastModifiedBy>Qamal Hussain (2541223)</cp:lastModifiedBy>
  <cp:revision>1</cp:revision>
  <dcterms:created xsi:type="dcterms:W3CDTF">2026-09-14T17:48:23Z</dcterms:created>
  <dcterms:modified xsi:type="dcterms:W3CDTF">2026-10-09T18:56:41Z</dcterms:modified>
</cp:coreProperties>
</file>