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20"/>
  </p:notes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319" autoAdjust="0"/>
  </p:normalViewPr>
  <p:slideViewPr>
    <p:cSldViewPr snapToGrid="0" snapToObjects="1">
      <p:cViewPr varScale="1">
        <p:scale>
          <a:sx n="95" d="100"/>
          <a:sy n="95" d="100"/>
        </p:scale>
        <p:origin x="1028" y="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C85C10-AC73-44A7-96A6-1590351322E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FB0410D-9AE8-405B-A58E-FDB5312DAC8F}">
      <dgm:prSet/>
      <dgm:spPr/>
      <dgm:t>
        <a:bodyPr/>
        <a:lstStyle/>
        <a:p>
          <a:r>
            <a:rPr lang="en-US"/>
            <a:t>Clinical governance breakdown: failure to act on clinicians’ repeated safety alerts (Lucas et al., 2022)</a:t>
          </a:r>
        </a:p>
      </dgm:t>
    </dgm:pt>
    <dgm:pt modelId="{01E26C14-0FD5-4C20-B898-8F3C170162C5}" type="parTrans" cxnId="{DE4E1E3E-51A0-4712-9BAE-E0520379474E}">
      <dgm:prSet/>
      <dgm:spPr/>
      <dgm:t>
        <a:bodyPr/>
        <a:lstStyle/>
        <a:p>
          <a:endParaRPr lang="en-US"/>
        </a:p>
      </dgm:t>
    </dgm:pt>
    <dgm:pt modelId="{21359E94-3035-4D8C-BE4A-BF5C9B8A70E9}" type="sibTrans" cxnId="{DE4E1E3E-51A0-4712-9BAE-E0520379474E}">
      <dgm:prSet/>
      <dgm:spPr/>
      <dgm:t>
        <a:bodyPr/>
        <a:lstStyle/>
        <a:p>
          <a:endParaRPr lang="en-US"/>
        </a:p>
      </dgm:t>
    </dgm:pt>
    <dgm:pt modelId="{F8A255DE-B88B-47FE-A786-06CC7AF7D466}">
      <dgm:prSet/>
      <dgm:spPr/>
      <dgm:t>
        <a:bodyPr/>
        <a:lstStyle/>
        <a:p>
          <a:r>
            <a:rPr lang="en-US"/>
            <a:t>Incident reporting gaps: under-reporting of neonatal deaths and missing RCA documentation</a:t>
          </a:r>
        </a:p>
      </dgm:t>
    </dgm:pt>
    <dgm:pt modelId="{06848F78-4D48-4E2E-8BF5-24352236228F}" type="parTrans" cxnId="{68EDC18D-B66C-478D-A2C3-B242D35CF2A1}">
      <dgm:prSet/>
      <dgm:spPr/>
      <dgm:t>
        <a:bodyPr/>
        <a:lstStyle/>
        <a:p>
          <a:endParaRPr lang="en-US"/>
        </a:p>
      </dgm:t>
    </dgm:pt>
    <dgm:pt modelId="{CD85264B-47EF-4A21-BB31-C51C46AFD1C8}" type="sibTrans" cxnId="{68EDC18D-B66C-478D-A2C3-B242D35CF2A1}">
      <dgm:prSet/>
      <dgm:spPr/>
      <dgm:t>
        <a:bodyPr/>
        <a:lstStyle/>
        <a:p>
          <a:endParaRPr lang="en-US"/>
        </a:p>
      </dgm:t>
    </dgm:pt>
    <dgm:pt modelId="{E56C40B7-3228-4EF7-B4F2-6D033F1B6E79}">
      <dgm:prSet/>
      <dgm:spPr/>
      <dgm:t>
        <a:bodyPr/>
        <a:lstStyle/>
        <a:p>
          <a:r>
            <a:rPr lang="en-US"/>
            <a:t>Leadership inertia: board inaction despite rising mortality trend (Hibbert et al., 2023)</a:t>
          </a:r>
        </a:p>
      </dgm:t>
    </dgm:pt>
    <dgm:pt modelId="{225D7F13-0D4A-47A0-961E-236E4FEA02E6}" type="parTrans" cxnId="{5938F522-433E-4C6B-8E16-610C792AAD0B}">
      <dgm:prSet/>
      <dgm:spPr/>
      <dgm:t>
        <a:bodyPr/>
        <a:lstStyle/>
        <a:p>
          <a:endParaRPr lang="en-US"/>
        </a:p>
      </dgm:t>
    </dgm:pt>
    <dgm:pt modelId="{1D8F6ED2-73F6-4A86-BCED-CF192D7C7363}" type="sibTrans" cxnId="{5938F522-433E-4C6B-8E16-610C792AAD0B}">
      <dgm:prSet/>
      <dgm:spPr/>
      <dgm:t>
        <a:bodyPr/>
        <a:lstStyle/>
        <a:p>
          <a:endParaRPr lang="en-US"/>
        </a:p>
      </dgm:t>
    </dgm:pt>
    <dgm:pt modelId="{4F9F5A70-1211-4A77-A8D3-9DBE46E61001}">
      <dgm:prSet/>
      <dgm:spPr/>
      <dgm:t>
        <a:bodyPr/>
        <a:lstStyle/>
        <a:p>
          <a:r>
            <a:rPr lang="en-US"/>
            <a:t>Staffing inadequacy: 22% shortfall in neonatal nurses compared to national benchmark</a:t>
          </a:r>
        </a:p>
      </dgm:t>
    </dgm:pt>
    <dgm:pt modelId="{17779198-4ABD-4D10-BD54-78FF39AF0CEC}" type="parTrans" cxnId="{6E97D63E-499B-4136-BC95-7A79894EDA3D}">
      <dgm:prSet/>
      <dgm:spPr/>
      <dgm:t>
        <a:bodyPr/>
        <a:lstStyle/>
        <a:p>
          <a:endParaRPr lang="en-US"/>
        </a:p>
      </dgm:t>
    </dgm:pt>
    <dgm:pt modelId="{2369319C-3FA3-4688-B7CC-C3F593CBC531}" type="sibTrans" cxnId="{6E97D63E-499B-4136-BC95-7A79894EDA3D}">
      <dgm:prSet/>
      <dgm:spPr/>
      <dgm:t>
        <a:bodyPr/>
        <a:lstStyle/>
        <a:p>
          <a:endParaRPr lang="en-US"/>
        </a:p>
      </dgm:t>
    </dgm:pt>
    <dgm:pt modelId="{63921244-0515-4473-9949-1C6FB47B6545}">
      <dgm:prSet/>
      <dgm:spPr/>
      <dgm:t>
        <a:bodyPr/>
        <a:lstStyle/>
        <a:p>
          <a:r>
            <a:rPr lang="en-US"/>
            <a:t>Absence of QA audits: lack of systematic review and learning from incidents</a:t>
          </a:r>
        </a:p>
      </dgm:t>
    </dgm:pt>
    <dgm:pt modelId="{E5C9B443-3D6E-417F-864E-0B942D6905DA}" type="parTrans" cxnId="{CBD88EE5-8171-4B5A-8EE7-D327B66F9C3C}">
      <dgm:prSet/>
      <dgm:spPr/>
      <dgm:t>
        <a:bodyPr/>
        <a:lstStyle/>
        <a:p>
          <a:endParaRPr lang="en-US"/>
        </a:p>
      </dgm:t>
    </dgm:pt>
    <dgm:pt modelId="{0C6FA0B9-5C71-4054-9B0B-D35D38393FDF}" type="sibTrans" cxnId="{CBD88EE5-8171-4B5A-8EE7-D327B66F9C3C}">
      <dgm:prSet/>
      <dgm:spPr/>
      <dgm:t>
        <a:bodyPr/>
        <a:lstStyle/>
        <a:p>
          <a:endParaRPr lang="en-US"/>
        </a:p>
      </dgm:t>
    </dgm:pt>
    <dgm:pt modelId="{511C505B-D05E-49F2-A7F5-96CB6447E480}" type="pres">
      <dgm:prSet presAssocID="{66C85C10-AC73-44A7-96A6-1590351322E4}" presName="diagram" presStyleCnt="0">
        <dgm:presLayoutVars>
          <dgm:dir/>
          <dgm:resizeHandles val="exact"/>
        </dgm:presLayoutVars>
      </dgm:prSet>
      <dgm:spPr/>
    </dgm:pt>
    <dgm:pt modelId="{C2EE0D0E-A874-42B2-8FD4-4D2826778780}" type="pres">
      <dgm:prSet presAssocID="{4FB0410D-9AE8-405B-A58E-FDB5312DAC8F}" presName="node" presStyleLbl="node1" presStyleIdx="0" presStyleCnt="5">
        <dgm:presLayoutVars>
          <dgm:bulletEnabled val="1"/>
        </dgm:presLayoutVars>
      </dgm:prSet>
      <dgm:spPr/>
    </dgm:pt>
    <dgm:pt modelId="{E9597ED2-F0B3-4CB6-A168-E8C88683C6C4}" type="pres">
      <dgm:prSet presAssocID="{21359E94-3035-4D8C-BE4A-BF5C9B8A70E9}" presName="sibTrans" presStyleCnt="0"/>
      <dgm:spPr/>
    </dgm:pt>
    <dgm:pt modelId="{6CA06519-E93F-4BD4-97CA-11254B2DE887}" type="pres">
      <dgm:prSet presAssocID="{F8A255DE-B88B-47FE-A786-06CC7AF7D466}" presName="node" presStyleLbl="node1" presStyleIdx="1" presStyleCnt="5">
        <dgm:presLayoutVars>
          <dgm:bulletEnabled val="1"/>
        </dgm:presLayoutVars>
      </dgm:prSet>
      <dgm:spPr/>
    </dgm:pt>
    <dgm:pt modelId="{C9E26C6D-58D4-416D-9BC1-A9F211633DB8}" type="pres">
      <dgm:prSet presAssocID="{CD85264B-47EF-4A21-BB31-C51C46AFD1C8}" presName="sibTrans" presStyleCnt="0"/>
      <dgm:spPr/>
    </dgm:pt>
    <dgm:pt modelId="{9C419FA8-EBA1-4961-87FA-68E59D50F5B3}" type="pres">
      <dgm:prSet presAssocID="{E56C40B7-3228-4EF7-B4F2-6D033F1B6E79}" presName="node" presStyleLbl="node1" presStyleIdx="2" presStyleCnt="5">
        <dgm:presLayoutVars>
          <dgm:bulletEnabled val="1"/>
        </dgm:presLayoutVars>
      </dgm:prSet>
      <dgm:spPr/>
    </dgm:pt>
    <dgm:pt modelId="{8A1C3E3A-1507-401E-B028-76A6A390E54F}" type="pres">
      <dgm:prSet presAssocID="{1D8F6ED2-73F6-4A86-BCED-CF192D7C7363}" presName="sibTrans" presStyleCnt="0"/>
      <dgm:spPr/>
    </dgm:pt>
    <dgm:pt modelId="{0C7616EC-56FD-47F0-92BD-F16F2E4DB05E}" type="pres">
      <dgm:prSet presAssocID="{4F9F5A70-1211-4A77-A8D3-9DBE46E61001}" presName="node" presStyleLbl="node1" presStyleIdx="3" presStyleCnt="5">
        <dgm:presLayoutVars>
          <dgm:bulletEnabled val="1"/>
        </dgm:presLayoutVars>
      </dgm:prSet>
      <dgm:spPr/>
    </dgm:pt>
    <dgm:pt modelId="{0FCA758B-A35B-4B41-B1E0-D3353D3CA1C4}" type="pres">
      <dgm:prSet presAssocID="{2369319C-3FA3-4688-B7CC-C3F593CBC531}" presName="sibTrans" presStyleCnt="0"/>
      <dgm:spPr/>
    </dgm:pt>
    <dgm:pt modelId="{585A98AD-9210-491C-80BC-0A14A4A77485}" type="pres">
      <dgm:prSet presAssocID="{63921244-0515-4473-9949-1C6FB47B6545}" presName="node" presStyleLbl="node1" presStyleIdx="4" presStyleCnt="5">
        <dgm:presLayoutVars>
          <dgm:bulletEnabled val="1"/>
        </dgm:presLayoutVars>
      </dgm:prSet>
      <dgm:spPr/>
    </dgm:pt>
  </dgm:ptLst>
  <dgm:cxnLst>
    <dgm:cxn modelId="{E8B21B22-56F6-4B94-A220-E8D174334F84}" type="presOf" srcId="{4FB0410D-9AE8-405B-A58E-FDB5312DAC8F}" destId="{C2EE0D0E-A874-42B2-8FD4-4D2826778780}" srcOrd="0" destOrd="0" presId="urn:microsoft.com/office/officeart/2005/8/layout/default"/>
    <dgm:cxn modelId="{5938F522-433E-4C6B-8E16-610C792AAD0B}" srcId="{66C85C10-AC73-44A7-96A6-1590351322E4}" destId="{E56C40B7-3228-4EF7-B4F2-6D033F1B6E79}" srcOrd="2" destOrd="0" parTransId="{225D7F13-0D4A-47A0-961E-236E4FEA02E6}" sibTransId="{1D8F6ED2-73F6-4A86-BCED-CF192D7C7363}"/>
    <dgm:cxn modelId="{B58DE932-EF0E-48BC-90DD-4662400D7D4A}" type="presOf" srcId="{4F9F5A70-1211-4A77-A8D3-9DBE46E61001}" destId="{0C7616EC-56FD-47F0-92BD-F16F2E4DB05E}" srcOrd="0" destOrd="0" presId="urn:microsoft.com/office/officeart/2005/8/layout/default"/>
    <dgm:cxn modelId="{DE4E1E3E-51A0-4712-9BAE-E0520379474E}" srcId="{66C85C10-AC73-44A7-96A6-1590351322E4}" destId="{4FB0410D-9AE8-405B-A58E-FDB5312DAC8F}" srcOrd="0" destOrd="0" parTransId="{01E26C14-0FD5-4C20-B898-8F3C170162C5}" sibTransId="{21359E94-3035-4D8C-BE4A-BF5C9B8A70E9}"/>
    <dgm:cxn modelId="{6E97D63E-499B-4136-BC95-7A79894EDA3D}" srcId="{66C85C10-AC73-44A7-96A6-1590351322E4}" destId="{4F9F5A70-1211-4A77-A8D3-9DBE46E61001}" srcOrd="3" destOrd="0" parTransId="{17779198-4ABD-4D10-BD54-78FF39AF0CEC}" sibTransId="{2369319C-3FA3-4688-B7CC-C3F593CBC531}"/>
    <dgm:cxn modelId="{64341549-83A3-40B2-8C7C-13ED13A56030}" type="presOf" srcId="{63921244-0515-4473-9949-1C6FB47B6545}" destId="{585A98AD-9210-491C-80BC-0A14A4A77485}" srcOrd="0" destOrd="0" presId="urn:microsoft.com/office/officeart/2005/8/layout/default"/>
    <dgm:cxn modelId="{68EDC18D-B66C-478D-A2C3-B242D35CF2A1}" srcId="{66C85C10-AC73-44A7-96A6-1590351322E4}" destId="{F8A255DE-B88B-47FE-A786-06CC7AF7D466}" srcOrd="1" destOrd="0" parTransId="{06848F78-4D48-4E2E-8BF5-24352236228F}" sibTransId="{CD85264B-47EF-4A21-BB31-C51C46AFD1C8}"/>
    <dgm:cxn modelId="{EF7E188F-0AE2-4513-BDA2-36AEFBBC462A}" type="presOf" srcId="{66C85C10-AC73-44A7-96A6-1590351322E4}" destId="{511C505B-D05E-49F2-A7F5-96CB6447E480}" srcOrd="0" destOrd="0" presId="urn:microsoft.com/office/officeart/2005/8/layout/default"/>
    <dgm:cxn modelId="{E983C8A1-A248-463D-B84B-3748689428FA}" type="presOf" srcId="{E56C40B7-3228-4EF7-B4F2-6D033F1B6E79}" destId="{9C419FA8-EBA1-4961-87FA-68E59D50F5B3}" srcOrd="0" destOrd="0" presId="urn:microsoft.com/office/officeart/2005/8/layout/default"/>
    <dgm:cxn modelId="{AC6CDBD6-097E-4A79-8A75-A51563465F3C}" type="presOf" srcId="{F8A255DE-B88B-47FE-A786-06CC7AF7D466}" destId="{6CA06519-E93F-4BD4-97CA-11254B2DE887}" srcOrd="0" destOrd="0" presId="urn:microsoft.com/office/officeart/2005/8/layout/default"/>
    <dgm:cxn modelId="{CBD88EE5-8171-4B5A-8EE7-D327B66F9C3C}" srcId="{66C85C10-AC73-44A7-96A6-1590351322E4}" destId="{63921244-0515-4473-9949-1C6FB47B6545}" srcOrd="4" destOrd="0" parTransId="{E5C9B443-3D6E-417F-864E-0B942D6905DA}" sibTransId="{0C6FA0B9-5C71-4054-9B0B-D35D38393FDF}"/>
    <dgm:cxn modelId="{FC4F6500-60D0-40F6-BA57-09BDADE21876}" type="presParOf" srcId="{511C505B-D05E-49F2-A7F5-96CB6447E480}" destId="{C2EE0D0E-A874-42B2-8FD4-4D2826778780}" srcOrd="0" destOrd="0" presId="urn:microsoft.com/office/officeart/2005/8/layout/default"/>
    <dgm:cxn modelId="{DFF3C51C-4547-4B41-9576-143E8089B532}" type="presParOf" srcId="{511C505B-D05E-49F2-A7F5-96CB6447E480}" destId="{E9597ED2-F0B3-4CB6-A168-E8C88683C6C4}" srcOrd="1" destOrd="0" presId="urn:microsoft.com/office/officeart/2005/8/layout/default"/>
    <dgm:cxn modelId="{33E88870-FA3B-49C2-9C88-EC4B68CC946A}" type="presParOf" srcId="{511C505B-D05E-49F2-A7F5-96CB6447E480}" destId="{6CA06519-E93F-4BD4-97CA-11254B2DE887}" srcOrd="2" destOrd="0" presId="urn:microsoft.com/office/officeart/2005/8/layout/default"/>
    <dgm:cxn modelId="{4E9DD140-623E-40DF-AE53-91789725550A}" type="presParOf" srcId="{511C505B-D05E-49F2-A7F5-96CB6447E480}" destId="{C9E26C6D-58D4-416D-9BC1-A9F211633DB8}" srcOrd="3" destOrd="0" presId="urn:microsoft.com/office/officeart/2005/8/layout/default"/>
    <dgm:cxn modelId="{8A6B99E9-2F05-4FBE-8063-E2700DD0F423}" type="presParOf" srcId="{511C505B-D05E-49F2-A7F5-96CB6447E480}" destId="{9C419FA8-EBA1-4961-87FA-68E59D50F5B3}" srcOrd="4" destOrd="0" presId="urn:microsoft.com/office/officeart/2005/8/layout/default"/>
    <dgm:cxn modelId="{5F55BA52-B4F1-4BCC-BCB6-002838E6F9C9}" type="presParOf" srcId="{511C505B-D05E-49F2-A7F5-96CB6447E480}" destId="{8A1C3E3A-1507-401E-B028-76A6A390E54F}" srcOrd="5" destOrd="0" presId="urn:microsoft.com/office/officeart/2005/8/layout/default"/>
    <dgm:cxn modelId="{F6C957B1-B540-4DED-929C-5792AB508683}" type="presParOf" srcId="{511C505B-D05E-49F2-A7F5-96CB6447E480}" destId="{0C7616EC-56FD-47F0-92BD-F16F2E4DB05E}" srcOrd="6" destOrd="0" presId="urn:microsoft.com/office/officeart/2005/8/layout/default"/>
    <dgm:cxn modelId="{91C58C8A-F152-48EF-92EA-57287CFB8E0D}" type="presParOf" srcId="{511C505B-D05E-49F2-A7F5-96CB6447E480}" destId="{0FCA758B-A35B-4B41-B1E0-D3353D3CA1C4}" srcOrd="7" destOrd="0" presId="urn:microsoft.com/office/officeart/2005/8/layout/default"/>
    <dgm:cxn modelId="{0E6C5C65-BC57-45DE-8FE5-7517F65DB8D0}" type="presParOf" srcId="{511C505B-D05E-49F2-A7F5-96CB6447E480}" destId="{585A98AD-9210-491C-80BC-0A14A4A7748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0AE7FAC-2DB6-4079-B210-D9E9157CF9A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D3BE696-E1A5-4931-A7DB-0B34CD8EB74E}">
      <dgm:prSet/>
      <dgm:spPr/>
      <dgm:t>
        <a:bodyPr/>
        <a:lstStyle/>
        <a:p>
          <a:r>
            <a:rPr lang="en-US"/>
            <a:t>Root causes categorised under five domains:</a:t>
          </a:r>
        </a:p>
      </dgm:t>
    </dgm:pt>
    <dgm:pt modelId="{3E6AA48C-ADC8-4C01-9564-40BFB6DCA296}" type="parTrans" cxnId="{85BB70B4-DFB0-41FB-8FBA-6AF55148FD15}">
      <dgm:prSet/>
      <dgm:spPr/>
      <dgm:t>
        <a:bodyPr/>
        <a:lstStyle/>
        <a:p>
          <a:endParaRPr lang="en-US"/>
        </a:p>
      </dgm:t>
    </dgm:pt>
    <dgm:pt modelId="{22CAAF6B-0150-4520-B907-7D9E986A8086}" type="sibTrans" cxnId="{85BB70B4-DFB0-41FB-8FBA-6AF55148FD15}">
      <dgm:prSet/>
      <dgm:spPr/>
      <dgm:t>
        <a:bodyPr/>
        <a:lstStyle/>
        <a:p>
          <a:endParaRPr lang="en-US"/>
        </a:p>
      </dgm:t>
    </dgm:pt>
    <dgm:pt modelId="{416444CF-1276-4318-B2F1-26938932B9FE}">
      <dgm:prSet/>
      <dgm:spPr/>
      <dgm:t>
        <a:bodyPr/>
        <a:lstStyle/>
        <a:p>
          <a:r>
            <a:rPr lang="en-US"/>
            <a:t>People: insufficient staff competency, lack of neonatal experience</a:t>
          </a:r>
        </a:p>
      </dgm:t>
    </dgm:pt>
    <dgm:pt modelId="{AA876237-5501-4101-97FE-9B6C793900CC}" type="parTrans" cxnId="{CC58FFD1-D4EE-4558-8F9B-713841E9D626}">
      <dgm:prSet/>
      <dgm:spPr/>
      <dgm:t>
        <a:bodyPr/>
        <a:lstStyle/>
        <a:p>
          <a:endParaRPr lang="en-US"/>
        </a:p>
      </dgm:t>
    </dgm:pt>
    <dgm:pt modelId="{E96F3CD1-9060-4840-9BCC-6F597529618D}" type="sibTrans" cxnId="{CC58FFD1-D4EE-4558-8F9B-713841E9D626}">
      <dgm:prSet/>
      <dgm:spPr/>
      <dgm:t>
        <a:bodyPr/>
        <a:lstStyle/>
        <a:p>
          <a:endParaRPr lang="en-US"/>
        </a:p>
      </dgm:t>
    </dgm:pt>
    <dgm:pt modelId="{9F622AB9-0DFB-4F28-B6A4-02B89744E6A9}">
      <dgm:prSet/>
      <dgm:spPr/>
      <dgm:t>
        <a:bodyPr/>
        <a:lstStyle/>
        <a:p>
          <a:r>
            <a:rPr lang="en-US"/>
            <a:t>Process: inconsistent documentation, absence of escalation protocols</a:t>
          </a:r>
        </a:p>
      </dgm:t>
    </dgm:pt>
    <dgm:pt modelId="{13952F49-FCB2-4BF0-8B98-94BDB3977FFD}" type="parTrans" cxnId="{9D9B76AA-ED39-4E3F-9685-2984CF5C2335}">
      <dgm:prSet/>
      <dgm:spPr/>
      <dgm:t>
        <a:bodyPr/>
        <a:lstStyle/>
        <a:p>
          <a:endParaRPr lang="en-US"/>
        </a:p>
      </dgm:t>
    </dgm:pt>
    <dgm:pt modelId="{80EBFCFA-C3BF-4C18-AC08-1E57019362F1}" type="sibTrans" cxnId="{9D9B76AA-ED39-4E3F-9685-2984CF5C2335}">
      <dgm:prSet/>
      <dgm:spPr/>
      <dgm:t>
        <a:bodyPr/>
        <a:lstStyle/>
        <a:p>
          <a:endParaRPr lang="en-US"/>
        </a:p>
      </dgm:t>
    </dgm:pt>
    <dgm:pt modelId="{06533295-879E-4F5A-8E68-893C535A8115}">
      <dgm:prSet/>
      <dgm:spPr/>
      <dgm:t>
        <a:bodyPr/>
        <a:lstStyle/>
        <a:p>
          <a:r>
            <a:rPr lang="en-US"/>
            <a:t>Policy: weak adherence to NHS safety and whistle-blowing standards</a:t>
          </a:r>
        </a:p>
      </dgm:t>
    </dgm:pt>
    <dgm:pt modelId="{3BD4EC39-BCB8-46A0-B3C0-2292524B087F}" type="parTrans" cxnId="{2E77EC77-C75C-4F79-89AF-1942DE6D3667}">
      <dgm:prSet/>
      <dgm:spPr/>
      <dgm:t>
        <a:bodyPr/>
        <a:lstStyle/>
        <a:p>
          <a:endParaRPr lang="en-US"/>
        </a:p>
      </dgm:t>
    </dgm:pt>
    <dgm:pt modelId="{08B60405-FF5C-4C0C-9096-3DF0BFD607A4}" type="sibTrans" cxnId="{2E77EC77-C75C-4F79-89AF-1942DE6D3667}">
      <dgm:prSet/>
      <dgm:spPr/>
      <dgm:t>
        <a:bodyPr/>
        <a:lstStyle/>
        <a:p>
          <a:endParaRPr lang="en-US"/>
        </a:p>
      </dgm:t>
    </dgm:pt>
    <dgm:pt modelId="{AACD37EB-698A-4731-8D90-0D72EE583F4B}">
      <dgm:prSet/>
      <dgm:spPr/>
      <dgm:t>
        <a:bodyPr/>
        <a:lstStyle/>
        <a:p>
          <a:r>
            <a:rPr lang="en-US"/>
            <a:t>Environment: high workload, poor supervision in night shifts</a:t>
          </a:r>
        </a:p>
      </dgm:t>
    </dgm:pt>
    <dgm:pt modelId="{9198B7AC-FD3A-4436-8D27-8EA615DDBF2C}" type="parTrans" cxnId="{C7800899-E879-49B0-9285-0219475F3464}">
      <dgm:prSet/>
      <dgm:spPr/>
      <dgm:t>
        <a:bodyPr/>
        <a:lstStyle/>
        <a:p>
          <a:endParaRPr lang="en-US"/>
        </a:p>
      </dgm:t>
    </dgm:pt>
    <dgm:pt modelId="{1F8B7DF2-AAD9-4B42-A267-CA2B586F6DE6}" type="sibTrans" cxnId="{C7800899-E879-49B0-9285-0219475F3464}">
      <dgm:prSet/>
      <dgm:spPr/>
      <dgm:t>
        <a:bodyPr/>
        <a:lstStyle/>
        <a:p>
          <a:endParaRPr lang="en-US"/>
        </a:p>
      </dgm:t>
    </dgm:pt>
    <dgm:pt modelId="{AEA41E1A-C5E9-4D5F-8D0E-C3FADC994CC0}">
      <dgm:prSet/>
      <dgm:spPr/>
      <dgm:t>
        <a:bodyPr/>
        <a:lstStyle/>
        <a:p>
          <a:r>
            <a:rPr lang="en-US"/>
            <a:t>Equipment: inadequate monitoring systems, delayed maintenance</a:t>
          </a:r>
        </a:p>
      </dgm:t>
    </dgm:pt>
    <dgm:pt modelId="{A4AA92C5-463C-4000-A179-E4903E35825A}" type="parTrans" cxnId="{29B22EBC-4613-432D-B37D-741C3F850F8A}">
      <dgm:prSet/>
      <dgm:spPr/>
      <dgm:t>
        <a:bodyPr/>
        <a:lstStyle/>
        <a:p>
          <a:endParaRPr lang="en-US"/>
        </a:p>
      </dgm:t>
    </dgm:pt>
    <dgm:pt modelId="{F911F89C-1BBE-4B19-88F1-4B08239E8AED}" type="sibTrans" cxnId="{29B22EBC-4613-432D-B37D-741C3F850F8A}">
      <dgm:prSet/>
      <dgm:spPr/>
      <dgm:t>
        <a:bodyPr/>
        <a:lstStyle/>
        <a:p>
          <a:endParaRPr lang="en-US"/>
        </a:p>
      </dgm:t>
    </dgm:pt>
    <dgm:pt modelId="{80DEE5A8-C453-406C-ADAC-DD026C7C295B}">
      <dgm:prSet/>
      <dgm:spPr/>
      <dgm:t>
        <a:bodyPr/>
        <a:lstStyle/>
        <a:p>
          <a:r>
            <a:rPr lang="en-US"/>
            <a:t>Emphasises interconnectedness of errors (Kavanagh, 2017)</a:t>
          </a:r>
        </a:p>
      </dgm:t>
    </dgm:pt>
    <dgm:pt modelId="{270364EA-2EF1-4A4F-A9A5-2C4E6F927942}" type="parTrans" cxnId="{0D16F093-74C6-4949-BFBD-2379E17388D1}">
      <dgm:prSet/>
      <dgm:spPr/>
      <dgm:t>
        <a:bodyPr/>
        <a:lstStyle/>
        <a:p>
          <a:endParaRPr lang="en-US"/>
        </a:p>
      </dgm:t>
    </dgm:pt>
    <dgm:pt modelId="{88C8F247-8ED3-4250-A535-F4D2BBC927A9}" type="sibTrans" cxnId="{0D16F093-74C6-4949-BFBD-2379E17388D1}">
      <dgm:prSet/>
      <dgm:spPr/>
      <dgm:t>
        <a:bodyPr/>
        <a:lstStyle/>
        <a:p>
          <a:endParaRPr lang="en-US"/>
        </a:p>
      </dgm:t>
    </dgm:pt>
    <dgm:pt modelId="{59292D80-31A0-4462-9B68-C96608EF0B43}">
      <dgm:prSet/>
      <dgm:spPr/>
      <dgm:t>
        <a:bodyPr/>
        <a:lstStyle/>
        <a:p>
          <a:r>
            <a:rPr lang="en-US"/>
            <a:t>Supports systematic prevention through multi-factor learning (Amaniyan et al., 2020)</a:t>
          </a:r>
        </a:p>
      </dgm:t>
    </dgm:pt>
    <dgm:pt modelId="{2CF48825-BE72-4AFC-9F15-99AAFA71DE7B}" type="parTrans" cxnId="{6D6F6981-F2B7-46BF-BA25-60DF5C96DC39}">
      <dgm:prSet/>
      <dgm:spPr/>
      <dgm:t>
        <a:bodyPr/>
        <a:lstStyle/>
        <a:p>
          <a:endParaRPr lang="en-US"/>
        </a:p>
      </dgm:t>
    </dgm:pt>
    <dgm:pt modelId="{D763626D-29D5-4253-AB20-07190DC9D67F}" type="sibTrans" cxnId="{6D6F6981-F2B7-46BF-BA25-60DF5C96DC39}">
      <dgm:prSet/>
      <dgm:spPr/>
      <dgm:t>
        <a:bodyPr/>
        <a:lstStyle/>
        <a:p>
          <a:endParaRPr lang="en-US"/>
        </a:p>
      </dgm:t>
    </dgm:pt>
    <dgm:pt modelId="{0F17D4B1-843A-4C7C-9475-AE27BCCD707B}" type="pres">
      <dgm:prSet presAssocID="{00AE7FAC-2DB6-4079-B210-D9E9157CF9AC}" presName="Name0" presStyleCnt="0">
        <dgm:presLayoutVars>
          <dgm:dir/>
          <dgm:resizeHandles val="exact"/>
        </dgm:presLayoutVars>
      </dgm:prSet>
      <dgm:spPr/>
    </dgm:pt>
    <dgm:pt modelId="{25CC86BE-B1DB-4283-B8CD-14ADAB16AF88}" type="pres">
      <dgm:prSet presAssocID="{DD3BE696-E1A5-4931-A7DB-0B34CD8EB74E}" presName="node" presStyleLbl="node1" presStyleIdx="0" presStyleCnt="8">
        <dgm:presLayoutVars>
          <dgm:bulletEnabled val="1"/>
        </dgm:presLayoutVars>
      </dgm:prSet>
      <dgm:spPr/>
    </dgm:pt>
    <dgm:pt modelId="{79F6CCA8-07BE-4E6B-B4AA-933F33630525}" type="pres">
      <dgm:prSet presAssocID="{22CAAF6B-0150-4520-B907-7D9E986A8086}" presName="sibTrans" presStyleLbl="sibTrans1D1" presStyleIdx="0" presStyleCnt="7"/>
      <dgm:spPr/>
    </dgm:pt>
    <dgm:pt modelId="{CC21C964-1919-4CD2-A756-42263CA86D74}" type="pres">
      <dgm:prSet presAssocID="{22CAAF6B-0150-4520-B907-7D9E986A8086}" presName="connectorText" presStyleLbl="sibTrans1D1" presStyleIdx="0" presStyleCnt="7"/>
      <dgm:spPr/>
    </dgm:pt>
    <dgm:pt modelId="{EA81E87F-BC20-46C5-A63A-CE3FCAF50E4C}" type="pres">
      <dgm:prSet presAssocID="{416444CF-1276-4318-B2F1-26938932B9FE}" presName="node" presStyleLbl="node1" presStyleIdx="1" presStyleCnt="8">
        <dgm:presLayoutVars>
          <dgm:bulletEnabled val="1"/>
        </dgm:presLayoutVars>
      </dgm:prSet>
      <dgm:spPr/>
    </dgm:pt>
    <dgm:pt modelId="{8D97BFBB-FC6B-4832-9153-CF816C8E0ECD}" type="pres">
      <dgm:prSet presAssocID="{E96F3CD1-9060-4840-9BCC-6F597529618D}" presName="sibTrans" presStyleLbl="sibTrans1D1" presStyleIdx="1" presStyleCnt="7"/>
      <dgm:spPr/>
    </dgm:pt>
    <dgm:pt modelId="{9D075D10-88BE-435E-8706-CC6895C87CE6}" type="pres">
      <dgm:prSet presAssocID="{E96F3CD1-9060-4840-9BCC-6F597529618D}" presName="connectorText" presStyleLbl="sibTrans1D1" presStyleIdx="1" presStyleCnt="7"/>
      <dgm:spPr/>
    </dgm:pt>
    <dgm:pt modelId="{E853C7A8-5FEE-4136-9C1A-797913504489}" type="pres">
      <dgm:prSet presAssocID="{9F622AB9-0DFB-4F28-B6A4-02B89744E6A9}" presName="node" presStyleLbl="node1" presStyleIdx="2" presStyleCnt="8">
        <dgm:presLayoutVars>
          <dgm:bulletEnabled val="1"/>
        </dgm:presLayoutVars>
      </dgm:prSet>
      <dgm:spPr/>
    </dgm:pt>
    <dgm:pt modelId="{32373E78-7FDB-4A33-9B3D-CBBA9EF71619}" type="pres">
      <dgm:prSet presAssocID="{80EBFCFA-C3BF-4C18-AC08-1E57019362F1}" presName="sibTrans" presStyleLbl="sibTrans1D1" presStyleIdx="2" presStyleCnt="7"/>
      <dgm:spPr/>
    </dgm:pt>
    <dgm:pt modelId="{44126837-087C-4955-80F8-D402AE16B315}" type="pres">
      <dgm:prSet presAssocID="{80EBFCFA-C3BF-4C18-AC08-1E57019362F1}" presName="connectorText" presStyleLbl="sibTrans1D1" presStyleIdx="2" presStyleCnt="7"/>
      <dgm:spPr/>
    </dgm:pt>
    <dgm:pt modelId="{558A6680-94BE-48B1-8CBA-4C922B2FB222}" type="pres">
      <dgm:prSet presAssocID="{06533295-879E-4F5A-8E68-893C535A8115}" presName="node" presStyleLbl="node1" presStyleIdx="3" presStyleCnt="8">
        <dgm:presLayoutVars>
          <dgm:bulletEnabled val="1"/>
        </dgm:presLayoutVars>
      </dgm:prSet>
      <dgm:spPr/>
    </dgm:pt>
    <dgm:pt modelId="{0B1AC440-0BA1-4341-BA66-BF0C9C516190}" type="pres">
      <dgm:prSet presAssocID="{08B60405-FF5C-4C0C-9096-3DF0BFD607A4}" presName="sibTrans" presStyleLbl="sibTrans1D1" presStyleIdx="3" presStyleCnt="7"/>
      <dgm:spPr/>
    </dgm:pt>
    <dgm:pt modelId="{D6F5FB8F-AE38-46BF-9215-5373B5D6AA14}" type="pres">
      <dgm:prSet presAssocID="{08B60405-FF5C-4C0C-9096-3DF0BFD607A4}" presName="connectorText" presStyleLbl="sibTrans1D1" presStyleIdx="3" presStyleCnt="7"/>
      <dgm:spPr/>
    </dgm:pt>
    <dgm:pt modelId="{43BE3086-1839-4E98-8D36-2BDD731A0663}" type="pres">
      <dgm:prSet presAssocID="{AACD37EB-698A-4731-8D90-0D72EE583F4B}" presName="node" presStyleLbl="node1" presStyleIdx="4" presStyleCnt="8">
        <dgm:presLayoutVars>
          <dgm:bulletEnabled val="1"/>
        </dgm:presLayoutVars>
      </dgm:prSet>
      <dgm:spPr/>
    </dgm:pt>
    <dgm:pt modelId="{073EC36F-5160-4F75-9450-C13590AEA585}" type="pres">
      <dgm:prSet presAssocID="{1F8B7DF2-AAD9-4B42-A267-CA2B586F6DE6}" presName="sibTrans" presStyleLbl="sibTrans1D1" presStyleIdx="4" presStyleCnt="7"/>
      <dgm:spPr/>
    </dgm:pt>
    <dgm:pt modelId="{13B360AF-33E3-416B-82D4-F6004D6F6061}" type="pres">
      <dgm:prSet presAssocID="{1F8B7DF2-AAD9-4B42-A267-CA2B586F6DE6}" presName="connectorText" presStyleLbl="sibTrans1D1" presStyleIdx="4" presStyleCnt="7"/>
      <dgm:spPr/>
    </dgm:pt>
    <dgm:pt modelId="{651198B6-807B-4AC1-895B-1E43725A90A1}" type="pres">
      <dgm:prSet presAssocID="{AEA41E1A-C5E9-4D5F-8D0E-C3FADC994CC0}" presName="node" presStyleLbl="node1" presStyleIdx="5" presStyleCnt="8">
        <dgm:presLayoutVars>
          <dgm:bulletEnabled val="1"/>
        </dgm:presLayoutVars>
      </dgm:prSet>
      <dgm:spPr/>
    </dgm:pt>
    <dgm:pt modelId="{46DE8C80-76F6-4A8B-AF0F-11CBB0A521E4}" type="pres">
      <dgm:prSet presAssocID="{F911F89C-1BBE-4B19-88F1-4B08239E8AED}" presName="sibTrans" presStyleLbl="sibTrans1D1" presStyleIdx="5" presStyleCnt="7"/>
      <dgm:spPr/>
    </dgm:pt>
    <dgm:pt modelId="{F100D598-0638-4EFF-8118-9C38C32C5056}" type="pres">
      <dgm:prSet presAssocID="{F911F89C-1BBE-4B19-88F1-4B08239E8AED}" presName="connectorText" presStyleLbl="sibTrans1D1" presStyleIdx="5" presStyleCnt="7"/>
      <dgm:spPr/>
    </dgm:pt>
    <dgm:pt modelId="{4959FF82-989D-445A-8050-F0513448F481}" type="pres">
      <dgm:prSet presAssocID="{80DEE5A8-C453-406C-ADAC-DD026C7C295B}" presName="node" presStyleLbl="node1" presStyleIdx="6" presStyleCnt="8">
        <dgm:presLayoutVars>
          <dgm:bulletEnabled val="1"/>
        </dgm:presLayoutVars>
      </dgm:prSet>
      <dgm:spPr/>
    </dgm:pt>
    <dgm:pt modelId="{6C0D96E9-B12C-46B9-925D-46F05E10CE0B}" type="pres">
      <dgm:prSet presAssocID="{88C8F247-8ED3-4250-A535-F4D2BBC927A9}" presName="sibTrans" presStyleLbl="sibTrans1D1" presStyleIdx="6" presStyleCnt="7"/>
      <dgm:spPr/>
    </dgm:pt>
    <dgm:pt modelId="{B57D6078-3342-4809-97FD-FCBFB2B621EC}" type="pres">
      <dgm:prSet presAssocID="{88C8F247-8ED3-4250-A535-F4D2BBC927A9}" presName="connectorText" presStyleLbl="sibTrans1D1" presStyleIdx="6" presStyleCnt="7"/>
      <dgm:spPr/>
    </dgm:pt>
    <dgm:pt modelId="{E7DE9A46-B5DF-4327-B891-A1A52EA88D02}" type="pres">
      <dgm:prSet presAssocID="{59292D80-31A0-4462-9B68-C96608EF0B43}" presName="node" presStyleLbl="node1" presStyleIdx="7" presStyleCnt="8">
        <dgm:presLayoutVars>
          <dgm:bulletEnabled val="1"/>
        </dgm:presLayoutVars>
      </dgm:prSet>
      <dgm:spPr/>
    </dgm:pt>
  </dgm:ptLst>
  <dgm:cxnLst>
    <dgm:cxn modelId="{18D6270A-A92C-43D8-8EB9-C59264850664}" type="presOf" srcId="{80DEE5A8-C453-406C-ADAC-DD026C7C295B}" destId="{4959FF82-989D-445A-8050-F0513448F481}" srcOrd="0" destOrd="0" presId="urn:microsoft.com/office/officeart/2016/7/layout/RepeatingBendingProcessNew"/>
    <dgm:cxn modelId="{192CC218-8910-4B1B-8957-68D63BC20F71}" type="presOf" srcId="{88C8F247-8ED3-4250-A535-F4D2BBC927A9}" destId="{6C0D96E9-B12C-46B9-925D-46F05E10CE0B}" srcOrd="0" destOrd="0" presId="urn:microsoft.com/office/officeart/2016/7/layout/RepeatingBendingProcessNew"/>
    <dgm:cxn modelId="{1EA13219-FECB-4C23-AC4F-E03E24F77406}" type="presOf" srcId="{22CAAF6B-0150-4520-B907-7D9E986A8086}" destId="{CC21C964-1919-4CD2-A756-42263CA86D74}" srcOrd="1" destOrd="0" presId="urn:microsoft.com/office/officeart/2016/7/layout/RepeatingBendingProcessNew"/>
    <dgm:cxn modelId="{E9282D5E-E3E7-4E51-89FC-14F671B3F3F9}" type="presOf" srcId="{08B60405-FF5C-4C0C-9096-3DF0BFD607A4}" destId="{0B1AC440-0BA1-4341-BA66-BF0C9C516190}" srcOrd="0" destOrd="0" presId="urn:microsoft.com/office/officeart/2016/7/layout/RepeatingBendingProcessNew"/>
    <dgm:cxn modelId="{35900A60-30F0-4956-9497-627183341FD8}" type="presOf" srcId="{416444CF-1276-4318-B2F1-26938932B9FE}" destId="{EA81E87F-BC20-46C5-A63A-CE3FCAF50E4C}" srcOrd="0" destOrd="0" presId="urn:microsoft.com/office/officeart/2016/7/layout/RepeatingBendingProcessNew"/>
    <dgm:cxn modelId="{6FE32743-2A9B-4179-B3DA-8F256E668D1A}" type="presOf" srcId="{59292D80-31A0-4462-9B68-C96608EF0B43}" destId="{E7DE9A46-B5DF-4327-B891-A1A52EA88D02}" srcOrd="0" destOrd="0" presId="urn:microsoft.com/office/officeart/2016/7/layout/RepeatingBendingProcessNew"/>
    <dgm:cxn modelId="{098FDB45-A6E3-4647-9436-77AADD53C965}" type="presOf" srcId="{F911F89C-1BBE-4B19-88F1-4B08239E8AED}" destId="{46DE8C80-76F6-4A8B-AF0F-11CBB0A521E4}" srcOrd="0" destOrd="0" presId="urn:microsoft.com/office/officeart/2016/7/layout/RepeatingBendingProcessNew"/>
    <dgm:cxn modelId="{62747467-4398-4BB0-822C-29AA23546EC5}" type="presOf" srcId="{00AE7FAC-2DB6-4079-B210-D9E9157CF9AC}" destId="{0F17D4B1-843A-4C7C-9475-AE27BCCD707B}" srcOrd="0" destOrd="0" presId="urn:microsoft.com/office/officeart/2016/7/layout/RepeatingBendingProcessNew"/>
    <dgm:cxn modelId="{EF7F3E52-EADA-47D5-A0F8-67C7A9C91675}" type="presOf" srcId="{06533295-879E-4F5A-8E68-893C535A8115}" destId="{558A6680-94BE-48B1-8CBA-4C922B2FB222}" srcOrd="0" destOrd="0" presId="urn:microsoft.com/office/officeart/2016/7/layout/RepeatingBendingProcessNew"/>
    <dgm:cxn modelId="{4F677075-DEC0-4BD6-A807-DF9C773F473A}" type="presOf" srcId="{AACD37EB-698A-4731-8D90-0D72EE583F4B}" destId="{43BE3086-1839-4E98-8D36-2BDD731A0663}" srcOrd="0" destOrd="0" presId="urn:microsoft.com/office/officeart/2016/7/layout/RepeatingBendingProcessNew"/>
    <dgm:cxn modelId="{2E77EC77-C75C-4F79-89AF-1942DE6D3667}" srcId="{00AE7FAC-2DB6-4079-B210-D9E9157CF9AC}" destId="{06533295-879E-4F5A-8E68-893C535A8115}" srcOrd="3" destOrd="0" parTransId="{3BD4EC39-BCB8-46A0-B3C0-2292524B087F}" sibTransId="{08B60405-FF5C-4C0C-9096-3DF0BFD607A4}"/>
    <dgm:cxn modelId="{6D6F6981-F2B7-46BF-BA25-60DF5C96DC39}" srcId="{00AE7FAC-2DB6-4079-B210-D9E9157CF9AC}" destId="{59292D80-31A0-4462-9B68-C96608EF0B43}" srcOrd="7" destOrd="0" parTransId="{2CF48825-BE72-4AFC-9F15-99AAFA71DE7B}" sibTransId="{D763626D-29D5-4253-AB20-07190DC9D67F}"/>
    <dgm:cxn modelId="{08260183-0387-427D-ABE5-F6F9E190F1A3}" type="presOf" srcId="{E96F3CD1-9060-4840-9BCC-6F597529618D}" destId="{9D075D10-88BE-435E-8706-CC6895C87CE6}" srcOrd="1" destOrd="0" presId="urn:microsoft.com/office/officeart/2016/7/layout/RepeatingBendingProcessNew"/>
    <dgm:cxn modelId="{058AA790-7689-42FC-B141-9419B5235B18}" type="presOf" srcId="{88C8F247-8ED3-4250-A535-F4D2BBC927A9}" destId="{B57D6078-3342-4809-97FD-FCBFB2B621EC}" srcOrd="1" destOrd="0" presId="urn:microsoft.com/office/officeart/2016/7/layout/RepeatingBendingProcessNew"/>
    <dgm:cxn modelId="{0D16F093-74C6-4949-BFBD-2379E17388D1}" srcId="{00AE7FAC-2DB6-4079-B210-D9E9157CF9AC}" destId="{80DEE5A8-C453-406C-ADAC-DD026C7C295B}" srcOrd="6" destOrd="0" parTransId="{270364EA-2EF1-4A4F-A9A5-2C4E6F927942}" sibTransId="{88C8F247-8ED3-4250-A535-F4D2BBC927A9}"/>
    <dgm:cxn modelId="{39692C96-DB17-4658-9FB7-FBFE9005F3D0}" type="presOf" srcId="{80EBFCFA-C3BF-4C18-AC08-1E57019362F1}" destId="{32373E78-7FDB-4A33-9B3D-CBBA9EF71619}" srcOrd="0" destOrd="0" presId="urn:microsoft.com/office/officeart/2016/7/layout/RepeatingBendingProcessNew"/>
    <dgm:cxn modelId="{C7800899-E879-49B0-9285-0219475F3464}" srcId="{00AE7FAC-2DB6-4079-B210-D9E9157CF9AC}" destId="{AACD37EB-698A-4731-8D90-0D72EE583F4B}" srcOrd="4" destOrd="0" parTransId="{9198B7AC-FD3A-4436-8D27-8EA615DDBF2C}" sibTransId="{1F8B7DF2-AAD9-4B42-A267-CA2B586F6DE6}"/>
    <dgm:cxn modelId="{D3613E9A-12F3-4F34-A9D4-32C70312C362}" type="presOf" srcId="{22CAAF6B-0150-4520-B907-7D9E986A8086}" destId="{79F6CCA8-07BE-4E6B-B4AA-933F33630525}" srcOrd="0" destOrd="0" presId="urn:microsoft.com/office/officeart/2016/7/layout/RepeatingBendingProcessNew"/>
    <dgm:cxn modelId="{CDC3D09A-795F-4129-BFDD-18153BE3EA3E}" type="presOf" srcId="{E96F3CD1-9060-4840-9BCC-6F597529618D}" destId="{8D97BFBB-FC6B-4832-9153-CF816C8E0ECD}" srcOrd="0" destOrd="0" presId="urn:microsoft.com/office/officeart/2016/7/layout/RepeatingBendingProcessNew"/>
    <dgm:cxn modelId="{9D9B76AA-ED39-4E3F-9685-2984CF5C2335}" srcId="{00AE7FAC-2DB6-4079-B210-D9E9157CF9AC}" destId="{9F622AB9-0DFB-4F28-B6A4-02B89744E6A9}" srcOrd="2" destOrd="0" parTransId="{13952F49-FCB2-4BF0-8B98-94BDB3977FFD}" sibTransId="{80EBFCFA-C3BF-4C18-AC08-1E57019362F1}"/>
    <dgm:cxn modelId="{85BB70B4-DFB0-41FB-8FBA-6AF55148FD15}" srcId="{00AE7FAC-2DB6-4079-B210-D9E9157CF9AC}" destId="{DD3BE696-E1A5-4931-A7DB-0B34CD8EB74E}" srcOrd="0" destOrd="0" parTransId="{3E6AA48C-ADC8-4C01-9564-40BFB6DCA296}" sibTransId="{22CAAF6B-0150-4520-B907-7D9E986A8086}"/>
    <dgm:cxn modelId="{29B22EBC-4613-432D-B37D-741C3F850F8A}" srcId="{00AE7FAC-2DB6-4079-B210-D9E9157CF9AC}" destId="{AEA41E1A-C5E9-4D5F-8D0E-C3FADC994CC0}" srcOrd="5" destOrd="0" parTransId="{A4AA92C5-463C-4000-A179-E4903E35825A}" sibTransId="{F911F89C-1BBE-4B19-88F1-4B08239E8AED}"/>
    <dgm:cxn modelId="{EC8137C7-AC6C-49A2-8456-B59D970C7E5A}" type="presOf" srcId="{80EBFCFA-C3BF-4C18-AC08-1E57019362F1}" destId="{44126837-087C-4955-80F8-D402AE16B315}" srcOrd="1" destOrd="0" presId="urn:microsoft.com/office/officeart/2016/7/layout/RepeatingBendingProcessNew"/>
    <dgm:cxn modelId="{CC58FFD1-D4EE-4558-8F9B-713841E9D626}" srcId="{00AE7FAC-2DB6-4079-B210-D9E9157CF9AC}" destId="{416444CF-1276-4318-B2F1-26938932B9FE}" srcOrd="1" destOrd="0" parTransId="{AA876237-5501-4101-97FE-9B6C793900CC}" sibTransId="{E96F3CD1-9060-4840-9BCC-6F597529618D}"/>
    <dgm:cxn modelId="{DB23FCD4-4C04-47A6-AFCC-F73A220AA8CE}" type="presOf" srcId="{1F8B7DF2-AAD9-4B42-A267-CA2B586F6DE6}" destId="{073EC36F-5160-4F75-9450-C13590AEA585}" srcOrd="0" destOrd="0" presId="urn:microsoft.com/office/officeart/2016/7/layout/RepeatingBendingProcessNew"/>
    <dgm:cxn modelId="{4E2C47DE-80C0-4683-8754-270CF06108F9}" type="presOf" srcId="{08B60405-FF5C-4C0C-9096-3DF0BFD607A4}" destId="{D6F5FB8F-AE38-46BF-9215-5373B5D6AA14}" srcOrd="1" destOrd="0" presId="urn:microsoft.com/office/officeart/2016/7/layout/RepeatingBendingProcessNew"/>
    <dgm:cxn modelId="{D33298E7-241A-47B5-86D0-5C14B23A0B1D}" type="presOf" srcId="{AEA41E1A-C5E9-4D5F-8D0E-C3FADC994CC0}" destId="{651198B6-807B-4AC1-895B-1E43725A90A1}" srcOrd="0" destOrd="0" presId="urn:microsoft.com/office/officeart/2016/7/layout/RepeatingBendingProcessNew"/>
    <dgm:cxn modelId="{5878DFEE-9710-438E-8DF0-8C01E1EA96CF}" type="presOf" srcId="{DD3BE696-E1A5-4931-A7DB-0B34CD8EB74E}" destId="{25CC86BE-B1DB-4283-B8CD-14ADAB16AF88}" srcOrd="0" destOrd="0" presId="urn:microsoft.com/office/officeart/2016/7/layout/RepeatingBendingProcessNew"/>
    <dgm:cxn modelId="{DE26E8EF-5678-4C18-814A-E11311108A43}" type="presOf" srcId="{F911F89C-1BBE-4B19-88F1-4B08239E8AED}" destId="{F100D598-0638-4EFF-8118-9C38C32C5056}" srcOrd="1" destOrd="0" presId="urn:microsoft.com/office/officeart/2016/7/layout/RepeatingBendingProcessNew"/>
    <dgm:cxn modelId="{0EFC16F0-213F-4C5C-A8DD-24F0A3CF9198}" type="presOf" srcId="{9F622AB9-0DFB-4F28-B6A4-02B89744E6A9}" destId="{E853C7A8-5FEE-4136-9C1A-797913504489}" srcOrd="0" destOrd="0" presId="urn:microsoft.com/office/officeart/2016/7/layout/RepeatingBendingProcessNew"/>
    <dgm:cxn modelId="{23AC63FF-9125-4B22-A4E2-A92A6AC5F824}" type="presOf" srcId="{1F8B7DF2-AAD9-4B42-A267-CA2B586F6DE6}" destId="{13B360AF-33E3-416B-82D4-F6004D6F6061}" srcOrd="1" destOrd="0" presId="urn:microsoft.com/office/officeart/2016/7/layout/RepeatingBendingProcessNew"/>
    <dgm:cxn modelId="{CC8BF78D-E0DC-46FB-B400-D366564FB0A4}" type="presParOf" srcId="{0F17D4B1-843A-4C7C-9475-AE27BCCD707B}" destId="{25CC86BE-B1DB-4283-B8CD-14ADAB16AF88}" srcOrd="0" destOrd="0" presId="urn:microsoft.com/office/officeart/2016/7/layout/RepeatingBendingProcessNew"/>
    <dgm:cxn modelId="{9D4BD0C8-360D-4EAF-90D5-8BA9DBBE6AB3}" type="presParOf" srcId="{0F17D4B1-843A-4C7C-9475-AE27BCCD707B}" destId="{79F6CCA8-07BE-4E6B-B4AA-933F33630525}" srcOrd="1" destOrd="0" presId="urn:microsoft.com/office/officeart/2016/7/layout/RepeatingBendingProcessNew"/>
    <dgm:cxn modelId="{E7626A1E-2B1E-4199-893A-803854AA30A6}" type="presParOf" srcId="{79F6CCA8-07BE-4E6B-B4AA-933F33630525}" destId="{CC21C964-1919-4CD2-A756-42263CA86D74}" srcOrd="0" destOrd="0" presId="urn:microsoft.com/office/officeart/2016/7/layout/RepeatingBendingProcessNew"/>
    <dgm:cxn modelId="{830D9475-FD74-40F2-A3C7-C58CF29E7872}" type="presParOf" srcId="{0F17D4B1-843A-4C7C-9475-AE27BCCD707B}" destId="{EA81E87F-BC20-46C5-A63A-CE3FCAF50E4C}" srcOrd="2" destOrd="0" presId="urn:microsoft.com/office/officeart/2016/7/layout/RepeatingBendingProcessNew"/>
    <dgm:cxn modelId="{15152396-1C11-426B-9B13-874C1B080032}" type="presParOf" srcId="{0F17D4B1-843A-4C7C-9475-AE27BCCD707B}" destId="{8D97BFBB-FC6B-4832-9153-CF816C8E0ECD}" srcOrd="3" destOrd="0" presId="urn:microsoft.com/office/officeart/2016/7/layout/RepeatingBendingProcessNew"/>
    <dgm:cxn modelId="{50941CE0-ABF5-4C7C-B691-69B51FB8994E}" type="presParOf" srcId="{8D97BFBB-FC6B-4832-9153-CF816C8E0ECD}" destId="{9D075D10-88BE-435E-8706-CC6895C87CE6}" srcOrd="0" destOrd="0" presId="urn:microsoft.com/office/officeart/2016/7/layout/RepeatingBendingProcessNew"/>
    <dgm:cxn modelId="{B4BFEBFB-62ED-4324-9695-31591E87ED74}" type="presParOf" srcId="{0F17D4B1-843A-4C7C-9475-AE27BCCD707B}" destId="{E853C7A8-5FEE-4136-9C1A-797913504489}" srcOrd="4" destOrd="0" presId="urn:microsoft.com/office/officeart/2016/7/layout/RepeatingBendingProcessNew"/>
    <dgm:cxn modelId="{7E206252-1C0E-4C70-96EA-A646690D6601}" type="presParOf" srcId="{0F17D4B1-843A-4C7C-9475-AE27BCCD707B}" destId="{32373E78-7FDB-4A33-9B3D-CBBA9EF71619}" srcOrd="5" destOrd="0" presId="urn:microsoft.com/office/officeart/2016/7/layout/RepeatingBendingProcessNew"/>
    <dgm:cxn modelId="{64826AA5-E2D6-4620-A733-3C7DC25BCBD1}" type="presParOf" srcId="{32373E78-7FDB-4A33-9B3D-CBBA9EF71619}" destId="{44126837-087C-4955-80F8-D402AE16B315}" srcOrd="0" destOrd="0" presId="urn:microsoft.com/office/officeart/2016/7/layout/RepeatingBendingProcessNew"/>
    <dgm:cxn modelId="{FBD16609-B34D-4750-8EE2-DABB773C6D38}" type="presParOf" srcId="{0F17D4B1-843A-4C7C-9475-AE27BCCD707B}" destId="{558A6680-94BE-48B1-8CBA-4C922B2FB222}" srcOrd="6" destOrd="0" presId="urn:microsoft.com/office/officeart/2016/7/layout/RepeatingBendingProcessNew"/>
    <dgm:cxn modelId="{C1084D9C-D3BB-491F-A992-201E92FA4B8D}" type="presParOf" srcId="{0F17D4B1-843A-4C7C-9475-AE27BCCD707B}" destId="{0B1AC440-0BA1-4341-BA66-BF0C9C516190}" srcOrd="7" destOrd="0" presId="urn:microsoft.com/office/officeart/2016/7/layout/RepeatingBendingProcessNew"/>
    <dgm:cxn modelId="{279891A8-65FB-44AB-BD96-7F56879D64B7}" type="presParOf" srcId="{0B1AC440-0BA1-4341-BA66-BF0C9C516190}" destId="{D6F5FB8F-AE38-46BF-9215-5373B5D6AA14}" srcOrd="0" destOrd="0" presId="urn:microsoft.com/office/officeart/2016/7/layout/RepeatingBendingProcessNew"/>
    <dgm:cxn modelId="{03C22683-3E96-470C-92F2-516AE654829B}" type="presParOf" srcId="{0F17D4B1-843A-4C7C-9475-AE27BCCD707B}" destId="{43BE3086-1839-4E98-8D36-2BDD731A0663}" srcOrd="8" destOrd="0" presId="urn:microsoft.com/office/officeart/2016/7/layout/RepeatingBendingProcessNew"/>
    <dgm:cxn modelId="{B854EAB1-3255-4158-A32F-09635056CB9E}" type="presParOf" srcId="{0F17D4B1-843A-4C7C-9475-AE27BCCD707B}" destId="{073EC36F-5160-4F75-9450-C13590AEA585}" srcOrd="9" destOrd="0" presId="urn:microsoft.com/office/officeart/2016/7/layout/RepeatingBendingProcessNew"/>
    <dgm:cxn modelId="{542CC01C-6F4C-4DA6-BA74-5CB187CCD6A0}" type="presParOf" srcId="{073EC36F-5160-4F75-9450-C13590AEA585}" destId="{13B360AF-33E3-416B-82D4-F6004D6F6061}" srcOrd="0" destOrd="0" presId="urn:microsoft.com/office/officeart/2016/7/layout/RepeatingBendingProcessNew"/>
    <dgm:cxn modelId="{396350F4-B79C-4F1A-BCD2-6D76B2B687DD}" type="presParOf" srcId="{0F17D4B1-843A-4C7C-9475-AE27BCCD707B}" destId="{651198B6-807B-4AC1-895B-1E43725A90A1}" srcOrd="10" destOrd="0" presId="urn:microsoft.com/office/officeart/2016/7/layout/RepeatingBendingProcessNew"/>
    <dgm:cxn modelId="{52F8059F-31F5-4C3E-8BE3-E532DF0E6488}" type="presParOf" srcId="{0F17D4B1-843A-4C7C-9475-AE27BCCD707B}" destId="{46DE8C80-76F6-4A8B-AF0F-11CBB0A521E4}" srcOrd="11" destOrd="0" presId="urn:microsoft.com/office/officeart/2016/7/layout/RepeatingBendingProcessNew"/>
    <dgm:cxn modelId="{68C76377-17D4-4569-A90F-F0595EF26267}" type="presParOf" srcId="{46DE8C80-76F6-4A8B-AF0F-11CBB0A521E4}" destId="{F100D598-0638-4EFF-8118-9C38C32C5056}" srcOrd="0" destOrd="0" presId="urn:microsoft.com/office/officeart/2016/7/layout/RepeatingBendingProcessNew"/>
    <dgm:cxn modelId="{0CAA0DBD-B80F-4225-B74E-60180FDC36DF}" type="presParOf" srcId="{0F17D4B1-843A-4C7C-9475-AE27BCCD707B}" destId="{4959FF82-989D-445A-8050-F0513448F481}" srcOrd="12" destOrd="0" presId="urn:microsoft.com/office/officeart/2016/7/layout/RepeatingBendingProcessNew"/>
    <dgm:cxn modelId="{972B9AE1-708D-4D5C-8BA6-2958A04FBAAD}" type="presParOf" srcId="{0F17D4B1-843A-4C7C-9475-AE27BCCD707B}" destId="{6C0D96E9-B12C-46B9-925D-46F05E10CE0B}" srcOrd="13" destOrd="0" presId="urn:microsoft.com/office/officeart/2016/7/layout/RepeatingBendingProcessNew"/>
    <dgm:cxn modelId="{725D8062-39F9-4917-BF0F-8270A6E37ED3}" type="presParOf" srcId="{6C0D96E9-B12C-46B9-925D-46F05E10CE0B}" destId="{B57D6078-3342-4809-97FD-FCBFB2B621EC}" srcOrd="0" destOrd="0" presId="urn:microsoft.com/office/officeart/2016/7/layout/RepeatingBendingProcessNew"/>
    <dgm:cxn modelId="{C8D0C48F-2C8C-45FB-8EB8-3A96429EF54E}" type="presParOf" srcId="{0F17D4B1-843A-4C7C-9475-AE27BCCD707B}" destId="{E7DE9A46-B5DF-4327-B891-A1A52EA88D02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6004CC5-F528-4210-B138-EE781E1C1D33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D56390B-8043-44AE-900E-16F0CEA5F284}">
      <dgm:prSet/>
      <dgm:spPr/>
      <dgm:t>
        <a:bodyPr/>
        <a:lstStyle/>
        <a:p>
          <a:r>
            <a:rPr lang="en-US"/>
            <a:t>Quality: Seven preventable deaths; psychological trauma among staff and families</a:t>
          </a:r>
        </a:p>
      </dgm:t>
    </dgm:pt>
    <dgm:pt modelId="{D250FE0A-80AD-4A28-B591-37AF0B23254A}" type="parTrans" cxnId="{BAEA40EB-69E0-4823-86E2-9045BC0B16CB}">
      <dgm:prSet/>
      <dgm:spPr/>
      <dgm:t>
        <a:bodyPr/>
        <a:lstStyle/>
        <a:p>
          <a:endParaRPr lang="en-US"/>
        </a:p>
      </dgm:t>
    </dgm:pt>
    <dgm:pt modelId="{22B2EEB8-9AAE-4709-9B49-BE4D7E8E9C65}" type="sibTrans" cxnId="{BAEA40EB-69E0-4823-86E2-9045BC0B16CB}">
      <dgm:prSet/>
      <dgm:spPr/>
      <dgm:t>
        <a:bodyPr/>
        <a:lstStyle/>
        <a:p>
          <a:endParaRPr lang="en-US"/>
        </a:p>
      </dgm:t>
    </dgm:pt>
    <dgm:pt modelId="{43FA404D-0E47-4D49-9002-6C1DF24D4B81}">
      <dgm:prSet/>
      <dgm:spPr/>
      <dgm:t>
        <a:bodyPr/>
        <a:lstStyle/>
        <a:p>
          <a:r>
            <a:rPr lang="en-US"/>
            <a:t>Efficiency: Millions spent on investigations and litigation, diverting care resources (Lucas et al., 2022)</a:t>
          </a:r>
        </a:p>
      </dgm:t>
    </dgm:pt>
    <dgm:pt modelId="{B22FFB6B-9579-4415-B188-B481E6D18950}" type="parTrans" cxnId="{80EF5395-AEE8-469E-B6AD-30CDE1790B3A}">
      <dgm:prSet/>
      <dgm:spPr/>
      <dgm:t>
        <a:bodyPr/>
        <a:lstStyle/>
        <a:p>
          <a:endParaRPr lang="en-US"/>
        </a:p>
      </dgm:t>
    </dgm:pt>
    <dgm:pt modelId="{48E1D0CF-7087-43EC-962C-F9E3310BC63F}" type="sibTrans" cxnId="{80EF5395-AEE8-469E-B6AD-30CDE1790B3A}">
      <dgm:prSet/>
      <dgm:spPr/>
      <dgm:t>
        <a:bodyPr/>
        <a:lstStyle/>
        <a:p>
          <a:endParaRPr lang="en-US"/>
        </a:p>
      </dgm:t>
    </dgm:pt>
    <dgm:pt modelId="{5D27B84F-EC4D-4D4D-864B-7B59D5866A6B}">
      <dgm:prSet/>
      <dgm:spPr/>
      <dgm:t>
        <a:bodyPr/>
        <a:lstStyle/>
        <a:p>
          <a:r>
            <a:rPr lang="en-US"/>
            <a:t>Equity: Disproportionate distress for vulnerable neonatal patients and families (Chauhan et al., 2020)</a:t>
          </a:r>
        </a:p>
      </dgm:t>
    </dgm:pt>
    <dgm:pt modelId="{2A720B70-BCD0-4B6F-8DA2-73423AE69EE9}" type="parTrans" cxnId="{5006A8A5-1D20-4F14-8B03-14F3DAA317AD}">
      <dgm:prSet/>
      <dgm:spPr/>
      <dgm:t>
        <a:bodyPr/>
        <a:lstStyle/>
        <a:p>
          <a:endParaRPr lang="en-US"/>
        </a:p>
      </dgm:t>
    </dgm:pt>
    <dgm:pt modelId="{5C6D6561-BFF4-4ACA-ACD9-282EB8986648}" type="sibTrans" cxnId="{5006A8A5-1D20-4F14-8B03-14F3DAA317AD}">
      <dgm:prSet/>
      <dgm:spPr/>
      <dgm:t>
        <a:bodyPr/>
        <a:lstStyle/>
        <a:p>
          <a:endParaRPr lang="en-US"/>
        </a:p>
      </dgm:t>
    </dgm:pt>
    <dgm:pt modelId="{EEF0EB83-44A8-483D-91FD-B876142A93A7}">
      <dgm:prSet/>
      <dgm:spPr/>
      <dgm:t>
        <a:bodyPr/>
        <a:lstStyle/>
        <a:p>
          <a:r>
            <a:rPr lang="en-US"/>
            <a:t>Organisational trust erosion → national scrutiny on NHS QA frameworks</a:t>
          </a:r>
        </a:p>
      </dgm:t>
    </dgm:pt>
    <dgm:pt modelId="{8C2063BD-F7BF-4122-91B8-D232716EF403}" type="parTrans" cxnId="{FBBDCEDD-EC23-4421-8F76-B98783C1278B}">
      <dgm:prSet/>
      <dgm:spPr/>
      <dgm:t>
        <a:bodyPr/>
        <a:lstStyle/>
        <a:p>
          <a:endParaRPr lang="en-US"/>
        </a:p>
      </dgm:t>
    </dgm:pt>
    <dgm:pt modelId="{C1FF8187-92A9-47FE-BC2D-CF020C09C3A5}" type="sibTrans" cxnId="{FBBDCEDD-EC23-4421-8F76-B98783C1278B}">
      <dgm:prSet/>
      <dgm:spPr/>
      <dgm:t>
        <a:bodyPr/>
        <a:lstStyle/>
        <a:p>
          <a:endParaRPr lang="en-US"/>
        </a:p>
      </dgm:t>
    </dgm:pt>
    <dgm:pt modelId="{904252DA-16F3-4678-81FA-BE0FDD5E418C}">
      <dgm:prSet/>
      <dgm:spPr/>
      <dgm:t>
        <a:bodyPr/>
        <a:lstStyle/>
        <a:p>
          <a:r>
            <a:rPr lang="en-US"/>
            <a:t>Highlights inequitable and unsafe service provision inconsistent with NHS core values</a:t>
          </a:r>
        </a:p>
      </dgm:t>
    </dgm:pt>
    <dgm:pt modelId="{E1DD3822-ECE2-4B71-8AF1-05C15BF3067A}" type="parTrans" cxnId="{E6D49309-A8B1-4B1D-9D92-88D08D62DD6F}">
      <dgm:prSet/>
      <dgm:spPr/>
      <dgm:t>
        <a:bodyPr/>
        <a:lstStyle/>
        <a:p>
          <a:endParaRPr lang="en-US"/>
        </a:p>
      </dgm:t>
    </dgm:pt>
    <dgm:pt modelId="{C2EA128B-36BF-433F-9A21-974A41C536E4}" type="sibTrans" cxnId="{E6D49309-A8B1-4B1D-9D92-88D08D62DD6F}">
      <dgm:prSet/>
      <dgm:spPr/>
      <dgm:t>
        <a:bodyPr/>
        <a:lstStyle/>
        <a:p>
          <a:endParaRPr lang="en-US"/>
        </a:p>
      </dgm:t>
    </dgm:pt>
    <dgm:pt modelId="{DDF63200-0815-48F8-AC6E-FDC18108A1F8}" type="pres">
      <dgm:prSet presAssocID="{06004CC5-F528-4210-B138-EE781E1C1D33}" presName="outerComposite" presStyleCnt="0">
        <dgm:presLayoutVars>
          <dgm:chMax val="5"/>
          <dgm:dir/>
          <dgm:resizeHandles val="exact"/>
        </dgm:presLayoutVars>
      </dgm:prSet>
      <dgm:spPr/>
    </dgm:pt>
    <dgm:pt modelId="{D6A110DA-7A7F-485D-B6B1-5D1CB3FAE18C}" type="pres">
      <dgm:prSet presAssocID="{06004CC5-F528-4210-B138-EE781E1C1D33}" presName="dummyMaxCanvas" presStyleCnt="0">
        <dgm:presLayoutVars/>
      </dgm:prSet>
      <dgm:spPr/>
    </dgm:pt>
    <dgm:pt modelId="{DC71F3B4-B04E-489F-A58C-83FEA4343093}" type="pres">
      <dgm:prSet presAssocID="{06004CC5-F528-4210-B138-EE781E1C1D33}" presName="FiveNodes_1" presStyleLbl="node1" presStyleIdx="0" presStyleCnt="5">
        <dgm:presLayoutVars>
          <dgm:bulletEnabled val="1"/>
        </dgm:presLayoutVars>
      </dgm:prSet>
      <dgm:spPr/>
    </dgm:pt>
    <dgm:pt modelId="{F08D3489-2D1E-47F5-AEBA-F5EF910D01A0}" type="pres">
      <dgm:prSet presAssocID="{06004CC5-F528-4210-B138-EE781E1C1D33}" presName="FiveNodes_2" presStyleLbl="node1" presStyleIdx="1" presStyleCnt="5">
        <dgm:presLayoutVars>
          <dgm:bulletEnabled val="1"/>
        </dgm:presLayoutVars>
      </dgm:prSet>
      <dgm:spPr/>
    </dgm:pt>
    <dgm:pt modelId="{AF511093-E1F2-48A7-8F13-E33C56F7B26C}" type="pres">
      <dgm:prSet presAssocID="{06004CC5-F528-4210-B138-EE781E1C1D33}" presName="FiveNodes_3" presStyleLbl="node1" presStyleIdx="2" presStyleCnt="5">
        <dgm:presLayoutVars>
          <dgm:bulletEnabled val="1"/>
        </dgm:presLayoutVars>
      </dgm:prSet>
      <dgm:spPr/>
    </dgm:pt>
    <dgm:pt modelId="{4C8FE1A5-92F5-48C2-85AF-9B885F1FA042}" type="pres">
      <dgm:prSet presAssocID="{06004CC5-F528-4210-B138-EE781E1C1D33}" presName="FiveNodes_4" presStyleLbl="node1" presStyleIdx="3" presStyleCnt="5">
        <dgm:presLayoutVars>
          <dgm:bulletEnabled val="1"/>
        </dgm:presLayoutVars>
      </dgm:prSet>
      <dgm:spPr/>
    </dgm:pt>
    <dgm:pt modelId="{4BD0D4C9-D28C-4EF5-8E1F-57FA261C09AB}" type="pres">
      <dgm:prSet presAssocID="{06004CC5-F528-4210-B138-EE781E1C1D33}" presName="FiveNodes_5" presStyleLbl="node1" presStyleIdx="4" presStyleCnt="5">
        <dgm:presLayoutVars>
          <dgm:bulletEnabled val="1"/>
        </dgm:presLayoutVars>
      </dgm:prSet>
      <dgm:spPr/>
    </dgm:pt>
    <dgm:pt modelId="{EF045C61-012C-45A3-93BE-E4D6DF989548}" type="pres">
      <dgm:prSet presAssocID="{06004CC5-F528-4210-B138-EE781E1C1D33}" presName="FiveConn_1-2" presStyleLbl="fgAccFollowNode1" presStyleIdx="0" presStyleCnt="4">
        <dgm:presLayoutVars>
          <dgm:bulletEnabled val="1"/>
        </dgm:presLayoutVars>
      </dgm:prSet>
      <dgm:spPr/>
    </dgm:pt>
    <dgm:pt modelId="{87723E82-84E5-4D44-95CD-0213DF392BE1}" type="pres">
      <dgm:prSet presAssocID="{06004CC5-F528-4210-B138-EE781E1C1D33}" presName="FiveConn_2-3" presStyleLbl="fgAccFollowNode1" presStyleIdx="1" presStyleCnt="4">
        <dgm:presLayoutVars>
          <dgm:bulletEnabled val="1"/>
        </dgm:presLayoutVars>
      </dgm:prSet>
      <dgm:spPr/>
    </dgm:pt>
    <dgm:pt modelId="{0E4D80DC-2A6A-437D-833C-F87DC4CCB1E3}" type="pres">
      <dgm:prSet presAssocID="{06004CC5-F528-4210-B138-EE781E1C1D33}" presName="FiveConn_3-4" presStyleLbl="fgAccFollowNode1" presStyleIdx="2" presStyleCnt="4">
        <dgm:presLayoutVars>
          <dgm:bulletEnabled val="1"/>
        </dgm:presLayoutVars>
      </dgm:prSet>
      <dgm:spPr/>
    </dgm:pt>
    <dgm:pt modelId="{B584B164-F5C9-453B-ACFA-9BB840DC5FD5}" type="pres">
      <dgm:prSet presAssocID="{06004CC5-F528-4210-B138-EE781E1C1D33}" presName="FiveConn_4-5" presStyleLbl="fgAccFollowNode1" presStyleIdx="3" presStyleCnt="4">
        <dgm:presLayoutVars>
          <dgm:bulletEnabled val="1"/>
        </dgm:presLayoutVars>
      </dgm:prSet>
      <dgm:spPr/>
    </dgm:pt>
    <dgm:pt modelId="{ED349C83-9821-4AA6-BA29-11A42295E5D9}" type="pres">
      <dgm:prSet presAssocID="{06004CC5-F528-4210-B138-EE781E1C1D33}" presName="FiveNodes_1_text" presStyleLbl="node1" presStyleIdx="4" presStyleCnt="5">
        <dgm:presLayoutVars>
          <dgm:bulletEnabled val="1"/>
        </dgm:presLayoutVars>
      </dgm:prSet>
      <dgm:spPr/>
    </dgm:pt>
    <dgm:pt modelId="{028B8A35-D12A-4BFB-B055-8D1DD5D1171E}" type="pres">
      <dgm:prSet presAssocID="{06004CC5-F528-4210-B138-EE781E1C1D33}" presName="FiveNodes_2_text" presStyleLbl="node1" presStyleIdx="4" presStyleCnt="5">
        <dgm:presLayoutVars>
          <dgm:bulletEnabled val="1"/>
        </dgm:presLayoutVars>
      </dgm:prSet>
      <dgm:spPr/>
    </dgm:pt>
    <dgm:pt modelId="{A13E17CD-48F3-48F7-A3C1-0A74BD5FC800}" type="pres">
      <dgm:prSet presAssocID="{06004CC5-F528-4210-B138-EE781E1C1D33}" presName="FiveNodes_3_text" presStyleLbl="node1" presStyleIdx="4" presStyleCnt="5">
        <dgm:presLayoutVars>
          <dgm:bulletEnabled val="1"/>
        </dgm:presLayoutVars>
      </dgm:prSet>
      <dgm:spPr/>
    </dgm:pt>
    <dgm:pt modelId="{AF5C123C-058A-4005-9E4A-F46874B882B7}" type="pres">
      <dgm:prSet presAssocID="{06004CC5-F528-4210-B138-EE781E1C1D33}" presName="FiveNodes_4_text" presStyleLbl="node1" presStyleIdx="4" presStyleCnt="5">
        <dgm:presLayoutVars>
          <dgm:bulletEnabled val="1"/>
        </dgm:presLayoutVars>
      </dgm:prSet>
      <dgm:spPr/>
    </dgm:pt>
    <dgm:pt modelId="{2C06F77D-676A-4EE0-8AB4-B4D05DAA30E9}" type="pres">
      <dgm:prSet presAssocID="{06004CC5-F528-4210-B138-EE781E1C1D3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E6D49309-A8B1-4B1D-9D92-88D08D62DD6F}" srcId="{06004CC5-F528-4210-B138-EE781E1C1D33}" destId="{904252DA-16F3-4678-81FA-BE0FDD5E418C}" srcOrd="4" destOrd="0" parTransId="{E1DD3822-ECE2-4B71-8AF1-05C15BF3067A}" sibTransId="{C2EA128B-36BF-433F-9A21-974A41C536E4}"/>
    <dgm:cxn modelId="{C18CCF20-E5E6-4329-B494-5F0BDE51DFEE}" type="presOf" srcId="{5D27B84F-EC4D-4D4D-864B-7B59D5866A6B}" destId="{AF511093-E1F2-48A7-8F13-E33C56F7B26C}" srcOrd="0" destOrd="0" presId="urn:microsoft.com/office/officeart/2005/8/layout/vProcess5"/>
    <dgm:cxn modelId="{03D6005C-866F-46AE-BA96-D3D2C6F16150}" type="presOf" srcId="{C1FF8187-92A9-47FE-BC2D-CF020C09C3A5}" destId="{B584B164-F5C9-453B-ACFA-9BB840DC5FD5}" srcOrd="0" destOrd="0" presId="urn:microsoft.com/office/officeart/2005/8/layout/vProcess5"/>
    <dgm:cxn modelId="{0DF7355D-0B1C-4F5F-9F7B-37EA0FA00A66}" type="presOf" srcId="{5D27B84F-EC4D-4D4D-864B-7B59D5866A6B}" destId="{A13E17CD-48F3-48F7-A3C1-0A74BD5FC800}" srcOrd="1" destOrd="0" presId="urn:microsoft.com/office/officeart/2005/8/layout/vProcess5"/>
    <dgm:cxn modelId="{7231A56C-0519-47C5-AC60-274AEBF4BFB4}" type="presOf" srcId="{2D56390B-8043-44AE-900E-16F0CEA5F284}" destId="{DC71F3B4-B04E-489F-A58C-83FEA4343093}" srcOrd="0" destOrd="0" presId="urn:microsoft.com/office/officeart/2005/8/layout/vProcess5"/>
    <dgm:cxn modelId="{D8723373-4B54-4240-93A9-60288C8BDB8A}" type="presOf" srcId="{5C6D6561-BFF4-4ACA-ACD9-282EB8986648}" destId="{0E4D80DC-2A6A-437D-833C-F87DC4CCB1E3}" srcOrd="0" destOrd="0" presId="urn:microsoft.com/office/officeart/2005/8/layout/vProcess5"/>
    <dgm:cxn modelId="{8B2B5273-D8C6-459F-92EB-5433A4DF5F65}" type="presOf" srcId="{EEF0EB83-44A8-483D-91FD-B876142A93A7}" destId="{AF5C123C-058A-4005-9E4A-F46874B882B7}" srcOrd="1" destOrd="0" presId="urn:microsoft.com/office/officeart/2005/8/layout/vProcess5"/>
    <dgm:cxn modelId="{1001BD73-8FA3-48B9-AE6B-6E689F062D1C}" type="presOf" srcId="{22B2EEB8-9AAE-4709-9B49-BE4D7E8E9C65}" destId="{EF045C61-012C-45A3-93BE-E4D6DF989548}" srcOrd="0" destOrd="0" presId="urn:microsoft.com/office/officeart/2005/8/layout/vProcess5"/>
    <dgm:cxn modelId="{4A1F4A77-AD77-4C64-B2D4-682E686B19FD}" type="presOf" srcId="{48E1D0CF-7087-43EC-962C-F9E3310BC63F}" destId="{87723E82-84E5-4D44-95CD-0213DF392BE1}" srcOrd="0" destOrd="0" presId="urn:microsoft.com/office/officeart/2005/8/layout/vProcess5"/>
    <dgm:cxn modelId="{9C7D7684-CFA7-4AF0-B5A9-B23DAD7D537D}" type="presOf" srcId="{EEF0EB83-44A8-483D-91FD-B876142A93A7}" destId="{4C8FE1A5-92F5-48C2-85AF-9B885F1FA042}" srcOrd="0" destOrd="0" presId="urn:microsoft.com/office/officeart/2005/8/layout/vProcess5"/>
    <dgm:cxn modelId="{63536D88-955D-4FDE-9450-F26B584163A2}" type="presOf" srcId="{904252DA-16F3-4678-81FA-BE0FDD5E418C}" destId="{4BD0D4C9-D28C-4EF5-8E1F-57FA261C09AB}" srcOrd="0" destOrd="0" presId="urn:microsoft.com/office/officeart/2005/8/layout/vProcess5"/>
    <dgm:cxn modelId="{80EF5395-AEE8-469E-B6AD-30CDE1790B3A}" srcId="{06004CC5-F528-4210-B138-EE781E1C1D33}" destId="{43FA404D-0E47-4D49-9002-6C1DF24D4B81}" srcOrd="1" destOrd="0" parTransId="{B22FFB6B-9579-4415-B188-B481E6D18950}" sibTransId="{48E1D0CF-7087-43EC-962C-F9E3310BC63F}"/>
    <dgm:cxn modelId="{5006A8A5-1D20-4F14-8B03-14F3DAA317AD}" srcId="{06004CC5-F528-4210-B138-EE781E1C1D33}" destId="{5D27B84F-EC4D-4D4D-864B-7B59D5866A6B}" srcOrd="2" destOrd="0" parTransId="{2A720B70-BCD0-4B6F-8DA2-73423AE69EE9}" sibTransId="{5C6D6561-BFF4-4ACA-ACD9-282EB8986648}"/>
    <dgm:cxn modelId="{0F9309AC-4081-4235-9938-3F144557652C}" type="presOf" srcId="{2D56390B-8043-44AE-900E-16F0CEA5F284}" destId="{ED349C83-9821-4AA6-BA29-11A42295E5D9}" srcOrd="1" destOrd="0" presId="urn:microsoft.com/office/officeart/2005/8/layout/vProcess5"/>
    <dgm:cxn modelId="{2B0D8DBB-98C7-4579-B706-1014BD9266E6}" type="presOf" srcId="{43FA404D-0E47-4D49-9002-6C1DF24D4B81}" destId="{F08D3489-2D1E-47F5-AEBA-F5EF910D01A0}" srcOrd="0" destOrd="0" presId="urn:microsoft.com/office/officeart/2005/8/layout/vProcess5"/>
    <dgm:cxn modelId="{CD18A5BF-A94B-481B-A0AD-B9A5CE3F4FA9}" type="presOf" srcId="{43FA404D-0E47-4D49-9002-6C1DF24D4B81}" destId="{028B8A35-D12A-4BFB-B055-8D1DD5D1171E}" srcOrd="1" destOrd="0" presId="urn:microsoft.com/office/officeart/2005/8/layout/vProcess5"/>
    <dgm:cxn modelId="{C13ED4C9-C204-48E1-B1ED-8B5BD1CC64A3}" type="presOf" srcId="{06004CC5-F528-4210-B138-EE781E1C1D33}" destId="{DDF63200-0815-48F8-AC6E-FDC18108A1F8}" srcOrd="0" destOrd="0" presId="urn:microsoft.com/office/officeart/2005/8/layout/vProcess5"/>
    <dgm:cxn modelId="{2D9053CA-4C99-40F8-A9B4-1B0C8AE346B4}" type="presOf" srcId="{904252DA-16F3-4678-81FA-BE0FDD5E418C}" destId="{2C06F77D-676A-4EE0-8AB4-B4D05DAA30E9}" srcOrd="1" destOrd="0" presId="urn:microsoft.com/office/officeart/2005/8/layout/vProcess5"/>
    <dgm:cxn modelId="{FBBDCEDD-EC23-4421-8F76-B98783C1278B}" srcId="{06004CC5-F528-4210-B138-EE781E1C1D33}" destId="{EEF0EB83-44A8-483D-91FD-B876142A93A7}" srcOrd="3" destOrd="0" parTransId="{8C2063BD-F7BF-4122-91B8-D232716EF403}" sibTransId="{C1FF8187-92A9-47FE-BC2D-CF020C09C3A5}"/>
    <dgm:cxn modelId="{BAEA40EB-69E0-4823-86E2-9045BC0B16CB}" srcId="{06004CC5-F528-4210-B138-EE781E1C1D33}" destId="{2D56390B-8043-44AE-900E-16F0CEA5F284}" srcOrd="0" destOrd="0" parTransId="{D250FE0A-80AD-4A28-B591-37AF0B23254A}" sibTransId="{22B2EEB8-9AAE-4709-9B49-BE4D7E8E9C65}"/>
    <dgm:cxn modelId="{6C82CF8C-B23B-41BC-B91B-5085C26F843A}" type="presParOf" srcId="{DDF63200-0815-48F8-AC6E-FDC18108A1F8}" destId="{D6A110DA-7A7F-485D-B6B1-5D1CB3FAE18C}" srcOrd="0" destOrd="0" presId="urn:microsoft.com/office/officeart/2005/8/layout/vProcess5"/>
    <dgm:cxn modelId="{18BAD6AA-E5A9-44E0-902D-FFAFACD40781}" type="presParOf" srcId="{DDF63200-0815-48F8-AC6E-FDC18108A1F8}" destId="{DC71F3B4-B04E-489F-A58C-83FEA4343093}" srcOrd="1" destOrd="0" presId="urn:microsoft.com/office/officeart/2005/8/layout/vProcess5"/>
    <dgm:cxn modelId="{9569BE70-22D2-4B40-A9FD-343DA84DBC9A}" type="presParOf" srcId="{DDF63200-0815-48F8-AC6E-FDC18108A1F8}" destId="{F08D3489-2D1E-47F5-AEBA-F5EF910D01A0}" srcOrd="2" destOrd="0" presId="urn:microsoft.com/office/officeart/2005/8/layout/vProcess5"/>
    <dgm:cxn modelId="{2981B977-A42D-46DD-8139-CFEBC4A28FC8}" type="presParOf" srcId="{DDF63200-0815-48F8-AC6E-FDC18108A1F8}" destId="{AF511093-E1F2-48A7-8F13-E33C56F7B26C}" srcOrd="3" destOrd="0" presId="urn:microsoft.com/office/officeart/2005/8/layout/vProcess5"/>
    <dgm:cxn modelId="{AA9EC38C-735A-46F6-88EF-D3F104CBF143}" type="presParOf" srcId="{DDF63200-0815-48F8-AC6E-FDC18108A1F8}" destId="{4C8FE1A5-92F5-48C2-85AF-9B885F1FA042}" srcOrd="4" destOrd="0" presId="urn:microsoft.com/office/officeart/2005/8/layout/vProcess5"/>
    <dgm:cxn modelId="{5D4B01E9-B981-42A4-B7B3-810816949B6E}" type="presParOf" srcId="{DDF63200-0815-48F8-AC6E-FDC18108A1F8}" destId="{4BD0D4C9-D28C-4EF5-8E1F-57FA261C09AB}" srcOrd="5" destOrd="0" presId="urn:microsoft.com/office/officeart/2005/8/layout/vProcess5"/>
    <dgm:cxn modelId="{649BD334-DD8E-4C7C-AF4A-21628B00E072}" type="presParOf" srcId="{DDF63200-0815-48F8-AC6E-FDC18108A1F8}" destId="{EF045C61-012C-45A3-93BE-E4D6DF989548}" srcOrd="6" destOrd="0" presId="urn:microsoft.com/office/officeart/2005/8/layout/vProcess5"/>
    <dgm:cxn modelId="{9FC45D28-C0CE-4038-B0C8-129D3B1D38A2}" type="presParOf" srcId="{DDF63200-0815-48F8-AC6E-FDC18108A1F8}" destId="{87723E82-84E5-4D44-95CD-0213DF392BE1}" srcOrd="7" destOrd="0" presId="urn:microsoft.com/office/officeart/2005/8/layout/vProcess5"/>
    <dgm:cxn modelId="{D3A48AF8-6902-44E1-949C-29B4DE2D67B2}" type="presParOf" srcId="{DDF63200-0815-48F8-AC6E-FDC18108A1F8}" destId="{0E4D80DC-2A6A-437D-833C-F87DC4CCB1E3}" srcOrd="8" destOrd="0" presId="urn:microsoft.com/office/officeart/2005/8/layout/vProcess5"/>
    <dgm:cxn modelId="{935CBF12-11BB-4940-BF1B-37D01F5526B8}" type="presParOf" srcId="{DDF63200-0815-48F8-AC6E-FDC18108A1F8}" destId="{B584B164-F5C9-453B-ACFA-9BB840DC5FD5}" srcOrd="9" destOrd="0" presId="urn:microsoft.com/office/officeart/2005/8/layout/vProcess5"/>
    <dgm:cxn modelId="{9174D22E-917A-4FFB-ABFB-CB6374C576DB}" type="presParOf" srcId="{DDF63200-0815-48F8-AC6E-FDC18108A1F8}" destId="{ED349C83-9821-4AA6-BA29-11A42295E5D9}" srcOrd="10" destOrd="0" presId="urn:microsoft.com/office/officeart/2005/8/layout/vProcess5"/>
    <dgm:cxn modelId="{5B3F5DE3-651E-46EB-81DF-8A07F2127BE0}" type="presParOf" srcId="{DDF63200-0815-48F8-AC6E-FDC18108A1F8}" destId="{028B8A35-D12A-4BFB-B055-8D1DD5D1171E}" srcOrd="11" destOrd="0" presId="urn:microsoft.com/office/officeart/2005/8/layout/vProcess5"/>
    <dgm:cxn modelId="{7B3178DA-0545-48CC-93F4-2436D3B4548F}" type="presParOf" srcId="{DDF63200-0815-48F8-AC6E-FDC18108A1F8}" destId="{A13E17CD-48F3-48F7-A3C1-0A74BD5FC800}" srcOrd="12" destOrd="0" presId="urn:microsoft.com/office/officeart/2005/8/layout/vProcess5"/>
    <dgm:cxn modelId="{A263AED8-DB99-4F69-85F1-8225AF8D3E16}" type="presParOf" srcId="{DDF63200-0815-48F8-AC6E-FDC18108A1F8}" destId="{AF5C123C-058A-4005-9E4A-F46874B882B7}" srcOrd="13" destOrd="0" presId="urn:microsoft.com/office/officeart/2005/8/layout/vProcess5"/>
    <dgm:cxn modelId="{0C95751D-412F-4AFE-A0F3-0E094A6B9273}" type="presParOf" srcId="{DDF63200-0815-48F8-AC6E-FDC18108A1F8}" destId="{2C06F77D-676A-4EE0-8AB4-B4D05DAA30E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6510FC6-1D00-4ED0-8A6A-49D65167E25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9521ACF-B4E0-4DBE-BBB7-C87A54BE9ACE}">
      <dgm:prSet/>
      <dgm:spPr/>
      <dgm:t>
        <a:bodyPr/>
        <a:lstStyle/>
        <a:p>
          <a:r>
            <a:rPr lang="en-US"/>
            <a:t>Need for functional governance: Regular external audits and transparent reporting (Hut-Mossel et al., 2021)</a:t>
          </a:r>
        </a:p>
      </dgm:t>
    </dgm:pt>
    <dgm:pt modelId="{2DAC25F1-9C8B-4511-8885-C6BC481C527E}" type="parTrans" cxnId="{A79DD286-F0EB-43E5-8D2B-E2D4E5CB2A6D}">
      <dgm:prSet/>
      <dgm:spPr/>
      <dgm:t>
        <a:bodyPr/>
        <a:lstStyle/>
        <a:p>
          <a:endParaRPr lang="en-US"/>
        </a:p>
      </dgm:t>
    </dgm:pt>
    <dgm:pt modelId="{A647846A-2786-4D33-880F-CCB25FB53DB9}" type="sibTrans" cxnId="{A79DD286-F0EB-43E5-8D2B-E2D4E5CB2A6D}">
      <dgm:prSet/>
      <dgm:spPr/>
      <dgm:t>
        <a:bodyPr/>
        <a:lstStyle/>
        <a:p>
          <a:endParaRPr lang="en-US"/>
        </a:p>
      </dgm:t>
    </dgm:pt>
    <dgm:pt modelId="{6135F9E4-2E52-4F63-B166-03E2D5E8C5DD}">
      <dgm:prSet/>
      <dgm:spPr/>
      <dgm:t>
        <a:bodyPr/>
        <a:lstStyle/>
        <a:p>
          <a:r>
            <a:rPr lang="en-US"/>
            <a:t>Strengthening clinical supervision: Improves staff accountability and safety outcomes (Snowdon et al., 2016)</a:t>
          </a:r>
        </a:p>
      </dgm:t>
    </dgm:pt>
    <dgm:pt modelId="{134DF41C-CB1E-4E09-BD68-C7225675EA22}" type="parTrans" cxnId="{AE8F528A-E91A-4BC2-AE63-60B42BEFEBDB}">
      <dgm:prSet/>
      <dgm:spPr/>
      <dgm:t>
        <a:bodyPr/>
        <a:lstStyle/>
        <a:p>
          <a:endParaRPr lang="en-US"/>
        </a:p>
      </dgm:t>
    </dgm:pt>
    <dgm:pt modelId="{64B846E9-8D4D-474F-B580-22EC8CC0670D}" type="sibTrans" cxnId="{AE8F528A-E91A-4BC2-AE63-60B42BEFEBDB}">
      <dgm:prSet/>
      <dgm:spPr/>
      <dgm:t>
        <a:bodyPr/>
        <a:lstStyle/>
        <a:p>
          <a:endParaRPr lang="en-US"/>
        </a:p>
      </dgm:t>
    </dgm:pt>
    <dgm:pt modelId="{3AA24335-E27E-44C6-8D1D-6455581DF431}">
      <dgm:prSet/>
      <dgm:spPr/>
      <dgm:t>
        <a:bodyPr/>
        <a:lstStyle/>
        <a:p>
          <a:r>
            <a:rPr lang="en-US"/>
            <a:t>Technology integration: Electronic incident-tracking and automated alerts reduce human error (Alotaibi &amp; Federico, 2017)</a:t>
          </a:r>
        </a:p>
      </dgm:t>
    </dgm:pt>
    <dgm:pt modelId="{C5715849-1282-42D9-970F-0FF9DDF94589}" type="parTrans" cxnId="{D5B21B84-0327-42A3-AAF6-491DE1073FA0}">
      <dgm:prSet/>
      <dgm:spPr/>
      <dgm:t>
        <a:bodyPr/>
        <a:lstStyle/>
        <a:p>
          <a:endParaRPr lang="en-US"/>
        </a:p>
      </dgm:t>
    </dgm:pt>
    <dgm:pt modelId="{3FA7E1D9-4698-4DF5-8C4F-0E4D74F6BA18}" type="sibTrans" cxnId="{D5B21B84-0327-42A3-AAF6-491DE1073FA0}">
      <dgm:prSet/>
      <dgm:spPr/>
      <dgm:t>
        <a:bodyPr/>
        <a:lstStyle/>
        <a:p>
          <a:endParaRPr lang="en-US"/>
        </a:p>
      </dgm:t>
    </dgm:pt>
    <dgm:pt modelId="{8205515E-6405-4BFE-B290-35453EB6E320}">
      <dgm:prSet/>
      <dgm:spPr/>
      <dgm:t>
        <a:bodyPr/>
        <a:lstStyle/>
        <a:p>
          <a:r>
            <a:rPr lang="en-US"/>
            <a:t>Promote just culture: Balance accountability with learning focus (Hibbert et al., 2023)</a:t>
          </a:r>
        </a:p>
      </dgm:t>
    </dgm:pt>
    <dgm:pt modelId="{41DA4CEF-1A17-4C4A-A6F1-99619CBF3D19}" type="parTrans" cxnId="{A653F4D6-93C4-42E8-8FEF-1FBCA771F2C9}">
      <dgm:prSet/>
      <dgm:spPr/>
      <dgm:t>
        <a:bodyPr/>
        <a:lstStyle/>
        <a:p>
          <a:endParaRPr lang="en-US"/>
        </a:p>
      </dgm:t>
    </dgm:pt>
    <dgm:pt modelId="{1939B767-0045-48D8-8DFE-328F9070D3B1}" type="sibTrans" cxnId="{A653F4D6-93C4-42E8-8FEF-1FBCA771F2C9}">
      <dgm:prSet/>
      <dgm:spPr/>
      <dgm:t>
        <a:bodyPr/>
        <a:lstStyle/>
        <a:p>
          <a:endParaRPr lang="en-US"/>
        </a:p>
      </dgm:t>
    </dgm:pt>
    <dgm:pt modelId="{332607E6-ED36-4071-BD5A-C13F7CC6D070}">
      <dgm:prSet/>
      <dgm:spPr/>
      <dgm:t>
        <a:bodyPr/>
        <a:lstStyle/>
        <a:p>
          <a:r>
            <a:rPr lang="en-US"/>
            <a:t>Embed continuous learning loops at both organisational and national levels</a:t>
          </a:r>
        </a:p>
      </dgm:t>
    </dgm:pt>
    <dgm:pt modelId="{BB9AA59C-0366-414C-A0EC-3561C243C54A}" type="parTrans" cxnId="{549A59D3-0055-4505-8A3A-492E52005265}">
      <dgm:prSet/>
      <dgm:spPr/>
      <dgm:t>
        <a:bodyPr/>
        <a:lstStyle/>
        <a:p>
          <a:endParaRPr lang="en-US"/>
        </a:p>
      </dgm:t>
    </dgm:pt>
    <dgm:pt modelId="{3E019E54-8705-4377-BB40-D1A217964761}" type="sibTrans" cxnId="{549A59D3-0055-4505-8A3A-492E52005265}">
      <dgm:prSet/>
      <dgm:spPr/>
      <dgm:t>
        <a:bodyPr/>
        <a:lstStyle/>
        <a:p>
          <a:endParaRPr lang="en-US"/>
        </a:p>
      </dgm:t>
    </dgm:pt>
    <dgm:pt modelId="{E1B274AA-D6D7-4171-BB9D-D594A47D3BD7}" type="pres">
      <dgm:prSet presAssocID="{36510FC6-1D00-4ED0-8A6A-49D65167E255}" presName="root" presStyleCnt="0">
        <dgm:presLayoutVars>
          <dgm:dir/>
          <dgm:resizeHandles val="exact"/>
        </dgm:presLayoutVars>
      </dgm:prSet>
      <dgm:spPr/>
    </dgm:pt>
    <dgm:pt modelId="{79E0A3E7-C917-433F-A169-5CE18B490433}" type="pres">
      <dgm:prSet presAssocID="{29521ACF-B4E0-4DBE-BBB7-C87A54BE9ACE}" presName="compNode" presStyleCnt="0"/>
      <dgm:spPr/>
    </dgm:pt>
    <dgm:pt modelId="{CFF83F81-F821-4A5A-9C98-FF96E61691F1}" type="pres">
      <dgm:prSet presAssocID="{29521ACF-B4E0-4DBE-BBB7-C87A54BE9AC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03DE5B69-B37C-4F6A-94FC-E28B5CC1D8E1}" type="pres">
      <dgm:prSet presAssocID="{29521ACF-B4E0-4DBE-BBB7-C87A54BE9ACE}" presName="spaceRect" presStyleCnt="0"/>
      <dgm:spPr/>
    </dgm:pt>
    <dgm:pt modelId="{685ABEC1-0E36-457F-AF0B-F0987D70BD60}" type="pres">
      <dgm:prSet presAssocID="{29521ACF-B4E0-4DBE-BBB7-C87A54BE9ACE}" presName="textRect" presStyleLbl="revTx" presStyleIdx="0" presStyleCnt="5">
        <dgm:presLayoutVars>
          <dgm:chMax val="1"/>
          <dgm:chPref val="1"/>
        </dgm:presLayoutVars>
      </dgm:prSet>
      <dgm:spPr/>
    </dgm:pt>
    <dgm:pt modelId="{8E9FE1FD-A63C-4A54-BD8B-117AB8691F2A}" type="pres">
      <dgm:prSet presAssocID="{A647846A-2786-4D33-880F-CCB25FB53DB9}" presName="sibTrans" presStyleCnt="0"/>
      <dgm:spPr/>
    </dgm:pt>
    <dgm:pt modelId="{979020B1-5A18-48A7-ABA5-7561CF0FE43E}" type="pres">
      <dgm:prSet presAssocID="{6135F9E4-2E52-4F63-B166-03E2D5E8C5DD}" presName="compNode" presStyleCnt="0"/>
      <dgm:spPr/>
    </dgm:pt>
    <dgm:pt modelId="{19089C35-BD4B-48CA-A564-5A04F945810C}" type="pres">
      <dgm:prSet presAssocID="{6135F9E4-2E52-4F63-B166-03E2D5E8C5D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4B0DCB6D-E07F-4E2F-BAE1-EEBD758F9FF3}" type="pres">
      <dgm:prSet presAssocID="{6135F9E4-2E52-4F63-B166-03E2D5E8C5DD}" presName="spaceRect" presStyleCnt="0"/>
      <dgm:spPr/>
    </dgm:pt>
    <dgm:pt modelId="{A85454A6-4BAF-42A1-AD69-3275D4379FA0}" type="pres">
      <dgm:prSet presAssocID="{6135F9E4-2E52-4F63-B166-03E2D5E8C5DD}" presName="textRect" presStyleLbl="revTx" presStyleIdx="1" presStyleCnt="5">
        <dgm:presLayoutVars>
          <dgm:chMax val="1"/>
          <dgm:chPref val="1"/>
        </dgm:presLayoutVars>
      </dgm:prSet>
      <dgm:spPr/>
    </dgm:pt>
    <dgm:pt modelId="{AB6B495B-70DF-447F-9EA4-241031FABA54}" type="pres">
      <dgm:prSet presAssocID="{64B846E9-8D4D-474F-B580-22EC8CC0670D}" presName="sibTrans" presStyleCnt="0"/>
      <dgm:spPr/>
    </dgm:pt>
    <dgm:pt modelId="{6A1BA24E-9B7F-4D8B-B5E5-D9B9BCC72A87}" type="pres">
      <dgm:prSet presAssocID="{3AA24335-E27E-44C6-8D1D-6455581DF431}" presName="compNode" presStyleCnt="0"/>
      <dgm:spPr/>
    </dgm:pt>
    <dgm:pt modelId="{BEDA66F5-40CA-4BB8-BBB3-73381A18740F}" type="pres">
      <dgm:prSet presAssocID="{3AA24335-E27E-44C6-8D1D-6455581DF43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hole Pizza"/>
        </a:ext>
      </dgm:extLst>
    </dgm:pt>
    <dgm:pt modelId="{B7B3F3AF-59DB-4ABC-A17D-AE862170059E}" type="pres">
      <dgm:prSet presAssocID="{3AA24335-E27E-44C6-8D1D-6455581DF431}" presName="spaceRect" presStyleCnt="0"/>
      <dgm:spPr/>
    </dgm:pt>
    <dgm:pt modelId="{61378A68-06F6-47C7-B02A-54094762D739}" type="pres">
      <dgm:prSet presAssocID="{3AA24335-E27E-44C6-8D1D-6455581DF431}" presName="textRect" presStyleLbl="revTx" presStyleIdx="2" presStyleCnt="5">
        <dgm:presLayoutVars>
          <dgm:chMax val="1"/>
          <dgm:chPref val="1"/>
        </dgm:presLayoutVars>
      </dgm:prSet>
      <dgm:spPr/>
    </dgm:pt>
    <dgm:pt modelId="{E2EFC91D-568C-40F5-8347-5D4DD6066E50}" type="pres">
      <dgm:prSet presAssocID="{3FA7E1D9-4698-4DF5-8C4F-0E4D74F6BA18}" presName="sibTrans" presStyleCnt="0"/>
      <dgm:spPr/>
    </dgm:pt>
    <dgm:pt modelId="{ED4B1AFB-E33B-4DC3-AB5E-2EEEE569AD68}" type="pres">
      <dgm:prSet presAssocID="{8205515E-6405-4BFE-B290-35453EB6E320}" presName="compNode" presStyleCnt="0"/>
      <dgm:spPr/>
    </dgm:pt>
    <dgm:pt modelId="{C6E4A90B-8E44-4547-BFCA-8678C781E65B}" type="pres">
      <dgm:prSet presAssocID="{8205515E-6405-4BFE-B290-35453EB6E32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6CE60CE-A3FC-4302-B940-6C26F62089A4}" type="pres">
      <dgm:prSet presAssocID="{8205515E-6405-4BFE-B290-35453EB6E320}" presName="spaceRect" presStyleCnt="0"/>
      <dgm:spPr/>
    </dgm:pt>
    <dgm:pt modelId="{F2350F83-6D54-4151-847C-55A92BFE9F5C}" type="pres">
      <dgm:prSet presAssocID="{8205515E-6405-4BFE-B290-35453EB6E320}" presName="textRect" presStyleLbl="revTx" presStyleIdx="3" presStyleCnt="5">
        <dgm:presLayoutVars>
          <dgm:chMax val="1"/>
          <dgm:chPref val="1"/>
        </dgm:presLayoutVars>
      </dgm:prSet>
      <dgm:spPr/>
    </dgm:pt>
    <dgm:pt modelId="{D6EAA48D-49CB-4173-9F6D-9A9221CE5065}" type="pres">
      <dgm:prSet presAssocID="{1939B767-0045-48D8-8DFE-328F9070D3B1}" presName="sibTrans" presStyleCnt="0"/>
      <dgm:spPr/>
    </dgm:pt>
    <dgm:pt modelId="{B98646A3-1CB0-49FF-B80D-365D262831CA}" type="pres">
      <dgm:prSet presAssocID="{332607E6-ED36-4071-BD5A-C13F7CC6D070}" presName="compNode" presStyleCnt="0"/>
      <dgm:spPr/>
    </dgm:pt>
    <dgm:pt modelId="{2576B0AF-E875-4856-A9FC-1751AC479A3D}" type="pres">
      <dgm:prSet presAssocID="{332607E6-ED36-4071-BD5A-C13F7CC6D07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436E6A7-E569-43FB-9D46-1C9836784152}" type="pres">
      <dgm:prSet presAssocID="{332607E6-ED36-4071-BD5A-C13F7CC6D070}" presName="spaceRect" presStyleCnt="0"/>
      <dgm:spPr/>
    </dgm:pt>
    <dgm:pt modelId="{D2BAFBDA-6E1F-4BC7-AC1F-60020AC8CBA2}" type="pres">
      <dgm:prSet presAssocID="{332607E6-ED36-4071-BD5A-C13F7CC6D07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241B93A-6956-41BE-AABF-40D7B0A35756}" type="presOf" srcId="{3AA24335-E27E-44C6-8D1D-6455581DF431}" destId="{61378A68-06F6-47C7-B02A-54094762D739}" srcOrd="0" destOrd="0" presId="urn:microsoft.com/office/officeart/2018/2/layout/IconLabelList"/>
    <dgm:cxn modelId="{E9239444-8EBD-4805-AACD-D932071C55A5}" type="presOf" srcId="{29521ACF-B4E0-4DBE-BBB7-C87A54BE9ACE}" destId="{685ABEC1-0E36-457F-AF0B-F0987D70BD60}" srcOrd="0" destOrd="0" presId="urn:microsoft.com/office/officeart/2018/2/layout/IconLabelList"/>
    <dgm:cxn modelId="{C303B369-E0A3-48D2-AFC0-8CDCA231C121}" type="presOf" srcId="{8205515E-6405-4BFE-B290-35453EB6E320}" destId="{F2350F83-6D54-4151-847C-55A92BFE9F5C}" srcOrd="0" destOrd="0" presId="urn:microsoft.com/office/officeart/2018/2/layout/IconLabelList"/>
    <dgm:cxn modelId="{5E6D9A7F-DBC8-4046-9E99-FCB975250BE9}" type="presOf" srcId="{36510FC6-1D00-4ED0-8A6A-49D65167E255}" destId="{E1B274AA-D6D7-4171-BB9D-D594A47D3BD7}" srcOrd="0" destOrd="0" presId="urn:microsoft.com/office/officeart/2018/2/layout/IconLabelList"/>
    <dgm:cxn modelId="{D5B21B84-0327-42A3-AAF6-491DE1073FA0}" srcId="{36510FC6-1D00-4ED0-8A6A-49D65167E255}" destId="{3AA24335-E27E-44C6-8D1D-6455581DF431}" srcOrd="2" destOrd="0" parTransId="{C5715849-1282-42D9-970F-0FF9DDF94589}" sibTransId="{3FA7E1D9-4698-4DF5-8C4F-0E4D74F6BA18}"/>
    <dgm:cxn modelId="{A79DD286-F0EB-43E5-8D2B-E2D4E5CB2A6D}" srcId="{36510FC6-1D00-4ED0-8A6A-49D65167E255}" destId="{29521ACF-B4E0-4DBE-BBB7-C87A54BE9ACE}" srcOrd="0" destOrd="0" parTransId="{2DAC25F1-9C8B-4511-8885-C6BC481C527E}" sibTransId="{A647846A-2786-4D33-880F-CCB25FB53DB9}"/>
    <dgm:cxn modelId="{AE8F528A-E91A-4BC2-AE63-60B42BEFEBDB}" srcId="{36510FC6-1D00-4ED0-8A6A-49D65167E255}" destId="{6135F9E4-2E52-4F63-B166-03E2D5E8C5DD}" srcOrd="1" destOrd="0" parTransId="{134DF41C-CB1E-4E09-BD68-C7225675EA22}" sibTransId="{64B846E9-8D4D-474F-B580-22EC8CC0670D}"/>
    <dgm:cxn modelId="{F71B57C4-A89F-41EC-948B-05392FADB4E0}" type="presOf" srcId="{332607E6-ED36-4071-BD5A-C13F7CC6D070}" destId="{D2BAFBDA-6E1F-4BC7-AC1F-60020AC8CBA2}" srcOrd="0" destOrd="0" presId="urn:microsoft.com/office/officeart/2018/2/layout/IconLabelList"/>
    <dgm:cxn modelId="{549A59D3-0055-4505-8A3A-492E52005265}" srcId="{36510FC6-1D00-4ED0-8A6A-49D65167E255}" destId="{332607E6-ED36-4071-BD5A-C13F7CC6D070}" srcOrd="4" destOrd="0" parTransId="{BB9AA59C-0366-414C-A0EC-3561C243C54A}" sibTransId="{3E019E54-8705-4377-BB40-D1A217964761}"/>
    <dgm:cxn modelId="{A653F4D6-93C4-42E8-8FEF-1FBCA771F2C9}" srcId="{36510FC6-1D00-4ED0-8A6A-49D65167E255}" destId="{8205515E-6405-4BFE-B290-35453EB6E320}" srcOrd="3" destOrd="0" parTransId="{41DA4CEF-1A17-4C4A-A6F1-99619CBF3D19}" sibTransId="{1939B767-0045-48D8-8DFE-328F9070D3B1}"/>
    <dgm:cxn modelId="{E29891F8-C318-4605-B287-9E60101935C8}" type="presOf" srcId="{6135F9E4-2E52-4F63-B166-03E2D5E8C5DD}" destId="{A85454A6-4BAF-42A1-AD69-3275D4379FA0}" srcOrd="0" destOrd="0" presId="urn:microsoft.com/office/officeart/2018/2/layout/IconLabelList"/>
    <dgm:cxn modelId="{0FE8F3AF-DBB3-48EA-8AB1-C88F28237B0F}" type="presParOf" srcId="{E1B274AA-D6D7-4171-BB9D-D594A47D3BD7}" destId="{79E0A3E7-C917-433F-A169-5CE18B490433}" srcOrd="0" destOrd="0" presId="urn:microsoft.com/office/officeart/2018/2/layout/IconLabelList"/>
    <dgm:cxn modelId="{896FBC83-CC50-487E-93C7-93D855AD89BD}" type="presParOf" srcId="{79E0A3E7-C917-433F-A169-5CE18B490433}" destId="{CFF83F81-F821-4A5A-9C98-FF96E61691F1}" srcOrd="0" destOrd="0" presId="urn:microsoft.com/office/officeart/2018/2/layout/IconLabelList"/>
    <dgm:cxn modelId="{E2B59CA8-D014-4179-A159-07AFA2D24EC9}" type="presParOf" srcId="{79E0A3E7-C917-433F-A169-5CE18B490433}" destId="{03DE5B69-B37C-4F6A-94FC-E28B5CC1D8E1}" srcOrd="1" destOrd="0" presId="urn:microsoft.com/office/officeart/2018/2/layout/IconLabelList"/>
    <dgm:cxn modelId="{9FECB104-B010-4EEE-BA26-6CE29878D0F3}" type="presParOf" srcId="{79E0A3E7-C917-433F-A169-5CE18B490433}" destId="{685ABEC1-0E36-457F-AF0B-F0987D70BD60}" srcOrd="2" destOrd="0" presId="urn:microsoft.com/office/officeart/2018/2/layout/IconLabelList"/>
    <dgm:cxn modelId="{AE883D41-23D1-42A1-9E81-74E1116C5810}" type="presParOf" srcId="{E1B274AA-D6D7-4171-BB9D-D594A47D3BD7}" destId="{8E9FE1FD-A63C-4A54-BD8B-117AB8691F2A}" srcOrd="1" destOrd="0" presId="urn:microsoft.com/office/officeart/2018/2/layout/IconLabelList"/>
    <dgm:cxn modelId="{8FC71DA7-35F5-4DBF-BB5B-AE6233112D2D}" type="presParOf" srcId="{E1B274AA-D6D7-4171-BB9D-D594A47D3BD7}" destId="{979020B1-5A18-48A7-ABA5-7561CF0FE43E}" srcOrd="2" destOrd="0" presId="urn:microsoft.com/office/officeart/2018/2/layout/IconLabelList"/>
    <dgm:cxn modelId="{AE9E88A0-AA67-4ED6-A6AF-F0AFD2059086}" type="presParOf" srcId="{979020B1-5A18-48A7-ABA5-7561CF0FE43E}" destId="{19089C35-BD4B-48CA-A564-5A04F945810C}" srcOrd="0" destOrd="0" presId="urn:microsoft.com/office/officeart/2018/2/layout/IconLabelList"/>
    <dgm:cxn modelId="{1EF446E1-D8C1-49C7-8FB5-03FFE187193E}" type="presParOf" srcId="{979020B1-5A18-48A7-ABA5-7561CF0FE43E}" destId="{4B0DCB6D-E07F-4E2F-BAE1-EEBD758F9FF3}" srcOrd="1" destOrd="0" presId="urn:microsoft.com/office/officeart/2018/2/layout/IconLabelList"/>
    <dgm:cxn modelId="{0A117C83-7F53-4742-A670-066ADF168375}" type="presParOf" srcId="{979020B1-5A18-48A7-ABA5-7561CF0FE43E}" destId="{A85454A6-4BAF-42A1-AD69-3275D4379FA0}" srcOrd="2" destOrd="0" presId="urn:microsoft.com/office/officeart/2018/2/layout/IconLabelList"/>
    <dgm:cxn modelId="{42159090-4160-44B4-BE6A-7884C1E30B99}" type="presParOf" srcId="{E1B274AA-D6D7-4171-BB9D-D594A47D3BD7}" destId="{AB6B495B-70DF-447F-9EA4-241031FABA54}" srcOrd="3" destOrd="0" presId="urn:microsoft.com/office/officeart/2018/2/layout/IconLabelList"/>
    <dgm:cxn modelId="{1D579E96-4D21-409A-8511-93A589616E12}" type="presParOf" srcId="{E1B274AA-D6D7-4171-BB9D-D594A47D3BD7}" destId="{6A1BA24E-9B7F-4D8B-B5E5-D9B9BCC72A87}" srcOrd="4" destOrd="0" presId="urn:microsoft.com/office/officeart/2018/2/layout/IconLabelList"/>
    <dgm:cxn modelId="{BC54F09C-E6D9-4568-91C3-ADE9B1D8D80F}" type="presParOf" srcId="{6A1BA24E-9B7F-4D8B-B5E5-D9B9BCC72A87}" destId="{BEDA66F5-40CA-4BB8-BBB3-73381A18740F}" srcOrd="0" destOrd="0" presId="urn:microsoft.com/office/officeart/2018/2/layout/IconLabelList"/>
    <dgm:cxn modelId="{CC2F3DCB-FF1E-49FE-9B56-D07220CD1D0C}" type="presParOf" srcId="{6A1BA24E-9B7F-4D8B-B5E5-D9B9BCC72A87}" destId="{B7B3F3AF-59DB-4ABC-A17D-AE862170059E}" srcOrd="1" destOrd="0" presId="urn:microsoft.com/office/officeart/2018/2/layout/IconLabelList"/>
    <dgm:cxn modelId="{82D04981-F6A7-405E-945B-9C7A99FDBFF6}" type="presParOf" srcId="{6A1BA24E-9B7F-4D8B-B5E5-D9B9BCC72A87}" destId="{61378A68-06F6-47C7-B02A-54094762D739}" srcOrd="2" destOrd="0" presId="urn:microsoft.com/office/officeart/2018/2/layout/IconLabelList"/>
    <dgm:cxn modelId="{AEB81D9F-32CF-4CA2-A4BD-44CC88AB4977}" type="presParOf" srcId="{E1B274AA-D6D7-4171-BB9D-D594A47D3BD7}" destId="{E2EFC91D-568C-40F5-8347-5D4DD6066E50}" srcOrd="5" destOrd="0" presId="urn:microsoft.com/office/officeart/2018/2/layout/IconLabelList"/>
    <dgm:cxn modelId="{04BC107F-81CF-4ADA-BF1B-F45D5804163F}" type="presParOf" srcId="{E1B274AA-D6D7-4171-BB9D-D594A47D3BD7}" destId="{ED4B1AFB-E33B-4DC3-AB5E-2EEEE569AD68}" srcOrd="6" destOrd="0" presId="urn:microsoft.com/office/officeart/2018/2/layout/IconLabelList"/>
    <dgm:cxn modelId="{CBFBFA6D-41C6-486A-B923-9098A58A9D81}" type="presParOf" srcId="{ED4B1AFB-E33B-4DC3-AB5E-2EEEE569AD68}" destId="{C6E4A90B-8E44-4547-BFCA-8678C781E65B}" srcOrd="0" destOrd="0" presId="urn:microsoft.com/office/officeart/2018/2/layout/IconLabelList"/>
    <dgm:cxn modelId="{B968672D-D5E4-4FB4-9361-A48FEE494F8B}" type="presParOf" srcId="{ED4B1AFB-E33B-4DC3-AB5E-2EEEE569AD68}" destId="{A6CE60CE-A3FC-4302-B940-6C26F62089A4}" srcOrd="1" destOrd="0" presId="urn:microsoft.com/office/officeart/2018/2/layout/IconLabelList"/>
    <dgm:cxn modelId="{045C55B4-0737-4510-9FAE-06042C2B79E0}" type="presParOf" srcId="{ED4B1AFB-E33B-4DC3-AB5E-2EEEE569AD68}" destId="{F2350F83-6D54-4151-847C-55A92BFE9F5C}" srcOrd="2" destOrd="0" presId="urn:microsoft.com/office/officeart/2018/2/layout/IconLabelList"/>
    <dgm:cxn modelId="{E1BAFA1B-0655-475E-87B4-CD2FD451A710}" type="presParOf" srcId="{E1B274AA-D6D7-4171-BB9D-D594A47D3BD7}" destId="{D6EAA48D-49CB-4173-9F6D-9A9221CE5065}" srcOrd="7" destOrd="0" presId="urn:microsoft.com/office/officeart/2018/2/layout/IconLabelList"/>
    <dgm:cxn modelId="{B5C287F7-DA76-4B1C-890E-287C00F5CEC8}" type="presParOf" srcId="{E1B274AA-D6D7-4171-BB9D-D594A47D3BD7}" destId="{B98646A3-1CB0-49FF-B80D-365D262831CA}" srcOrd="8" destOrd="0" presId="urn:microsoft.com/office/officeart/2018/2/layout/IconLabelList"/>
    <dgm:cxn modelId="{8ECB2AB4-C63B-481A-A55E-063EC45CB42B}" type="presParOf" srcId="{B98646A3-1CB0-49FF-B80D-365D262831CA}" destId="{2576B0AF-E875-4856-A9FC-1751AC479A3D}" srcOrd="0" destOrd="0" presId="urn:microsoft.com/office/officeart/2018/2/layout/IconLabelList"/>
    <dgm:cxn modelId="{A8918B36-26C5-465A-A7D5-3296FADF8354}" type="presParOf" srcId="{B98646A3-1CB0-49FF-B80D-365D262831CA}" destId="{F436E6A7-E569-43FB-9D46-1C9836784152}" srcOrd="1" destOrd="0" presId="urn:microsoft.com/office/officeart/2018/2/layout/IconLabelList"/>
    <dgm:cxn modelId="{53EC7262-A263-4E50-9956-2C2CF656236E}" type="presParOf" srcId="{B98646A3-1CB0-49FF-B80D-365D262831CA}" destId="{D2BAFBDA-6E1F-4BC7-AC1F-60020AC8CBA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5D5720B-3905-4B4D-BC62-CA02F961141C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63BA2648-137E-4C15-BAC1-9BC3DE1D245B}">
      <dgm:prSet/>
      <dgm:spPr/>
      <dgm:t>
        <a:bodyPr/>
        <a:lstStyle/>
        <a:p>
          <a:r>
            <a:rPr lang="en-US" dirty="0"/>
            <a:t>Implement real-time digital reporting systems with analytics dashboards (Kim et al., 2017)</a:t>
          </a:r>
        </a:p>
      </dgm:t>
    </dgm:pt>
    <dgm:pt modelId="{DEF50335-161F-4208-88D6-8110F9F0650E}" type="parTrans" cxnId="{986BAB33-EE97-437E-95E6-D7F964DFEE8F}">
      <dgm:prSet/>
      <dgm:spPr/>
      <dgm:t>
        <a:bodyPr/>
        <a:lstStyle/>
        <a:p>
          <a:endParaRPr lang="en-US"/>
        </a:p>
      </dgm:t>
    </dgm:pt>
    <dgm:pt modelId="{16F6AED4-4DB4-49F4-BA09-AC378F108427}" type="sibTrans" cxnId="{986BAB33-EE97-437E-95E6-D7F964DFEE8F}">
      <dgm:prSet/>
      <dgm:spPr/>
      <dgm:t>
        <a:bodyPr/>
        <a:lstStyle/>
        <a:p>
          <a:endParaRPr lang="en-US"/>
        </a:p>
      </dgm:t>
    </dgm:pt>
    <dgm:pt modelId="{C7827CE5-A609-4C29-94F6-37D1B3981D94}">
      <dgm:prSet/>
      <dgm:spPr/>
      <dgm:t>
        <a:bodyPr/>
        <a:lstStyle/>
        <a:p>
          <a:r>
            <a:rPr lang="en-US"/>
            <a:t>Mandatory leadership training on QA, governance, and compassionate management (Majumdar &amp; Hussain, 2018)</a:t>
          </a:r>
        </a:p>
      </dgm:t>
    </dgm:pt>
    <dgm:pt modelId="{52B2DFFB-AD57-40D4-9F91-4B9458042D85}" type="parTrans" cxnId="{597E4188-13EE-4816-9A4B-489A62C097E5}">
      <dgm:prSet/>
      <dgm:spPr/>
      <dgm:t>
        <a:bodyPr/>
        <a:lstStyle/>
        <a:p>
          <a:endParaRPr lang="en-US"/>
        </a:p>
      </dgm:t>
    </dgm:pt>
    <dgm:pt modelId="{81883CAF-CD7F-4B6C-B31D-B3382E8B8C10}" type="sibTrans" cxnId="{597E4188-13EE-4816-9A4B-489A62C097E5}">
      <dgm:prSet/>
      <dgm:spPr/>
      <dgm:t>
        <a:bodyPr/>
        <a:lstStyle/>
        <a:p>
          <a:endParaRPr lang="en-US"/>
        </a:p>
      </dgm:t>
    </dgm:pt>
    <dgm:pt modelId="{F7183CEF-8324-4F14-BFE4-1EFE15F53B82}">
      <dgm:prSet/>
      <dgm:spPr/>
      <dgm:t>
        <a:bodyPr/>
        <a:lstStyle/>
        <a:p>
          <a:r>
            <a:rPr lang="en-US"/>
            <a:t>Regular multidisciplinary audits using system-based approaches (Hut-Mossel et al., 2021)</a:t>
          </a:r>
        </a:p>
      </dgm:t>
    </dgm:pt>
    <dgm:pt modelId="{9E40A162-9AB5-4086-9E76-948BD957477A}" type="parTrans" cxnId="{B8021B32-1503-4BCF-AE1C-A3470FB58815}">
      <dgm:prSet/>
      <dgm:spPr/>
      <dgm:t>
        <a:bodyPr/>
        <a:lstStyle/>
        <a:p>
          <a:endParaRPr lang="en-US"/>
        </a:p>
      </dgm:t>
    </dgm:pt>
    <dgm:pt modelId="{1C6F70BA-85A8-4D84-AFD6-7D1C444B4C4F}" type="sibTrans" cxnId="{B8021B32-1503-4BCF-AE1C-A3470FB58815}">
      <dgm:prSet/>
      <dgm:spPr/>
      <dgm:t>
        <a:bodyPr/>
        <a:lstStyle/>
        <a:p>
          <a:endParaRPr lang="en-US"/>
        </a:p>
      </dgm:t>
    </dgm:pt>
    <dgm:pt modelId="{24069405-D940-4213-BECD-C3EB06ABBEB6}">
      <dgm:prSet/>
      <dgm:spPr/>
      <dgm:t>
        <a:bodyPr/>
        <a:lstStyle/>
        <a:p>
          <a:r>
            <a:rPr lang="en-US"/>
            <a:t>Enhanced clinical supervision structures to ensure early detection of anomalies (Snowdon et al., 2016)</a:t>
          </a:r>
        </a:p>
      </dgm:t>
    </dgm:pt>
    <dgm:pt modelId="{407224C2-24F4-43E2-85C9-F9C8064B4E3C}" type="parTrans" cxnId="{BF5C3FEA-A237-47F7-9E62-0ACC5754DCAB}">
      <dgm:prSet/>
      <dgm:spPr/>
      <dgm:t>
        <a:bodyPr/>
        <a:lstStyle/>
        <a:p>
          <a:endParaRPr lang="en-US"/>
        </a:p>
      </dgm:t>
    </dgm:pt>
    <dgm:pt modelId="{F827878D-DA5A-429E-A8A4-9A1C1E83C1DE}" type="sibTrans" cxnId="{BF5C3FEA-A237-47F7-9E62-0ACC5754DCAB}">
      <dgm:prSet/>
      <dgm:spPr/>
      <dgm:t>
        <a:bodyPr/>
        <a:lstStyle/>
        <a:p>
          <a:endParaRPr lang="en-US"/>
        </a:p>
      </dgm:t>
    </dgm:pt>
    <dgm:pt modelId="{6827BC11-57CF-4A1C-8F80-4075EA15E6A1}">
      <dgm:prSet/>
      <dgm:spPr/>
      <dgm:t>
        <a:bodyPr/>
        <a:lstStyle/>
        <a:p>
          <a:r>
            <a:rPr lang="en-US"/>
            <a:t>Equity-driven safety strategies addressing vulnerable patient groups (Chauhan et al., 2020)</a:t>
          </a:r>
        </a:p>
      </dgm:t>
    </dgm:pt>
    <dgm:pt modelId="{99C7D5E0-93C8-4BAF-85EC-5C0E2D47FAE6}" type="parTrans" cxnId="{F376B9AD-68C1-48D9-A5B1-08E285274F39}">
      <dgm:prSet/>
      <dgm:spPr/>
      <dgm:t>
        <a:bodyPr/>
        <a:lstStyle/>
        <a:p>
          <a:endParaRPr lang="en-US"/>
        </a:p>
      </dgm:t>
    </dgm:pt>
    <dgm:pt modelId="{B6D94F83-D044-4894-886D-D9170B939322}" type="sibTrans" cxnId="{F376B9AD-68C1-48D9-A5B1-08E285274F39}">
      <dgm:prSet/>
      <dgm:spPr/>
      <dgm:t>
        <a:bodyPr/>
        <a:lstStyle/>
        <a:p>
          <a:endParaRPr lang="en-US"/>
        </a:p>
      </dgm:t>
    </dgm:pt>
    <dgm:pt modelId="{0E934607-5AB5-4B69-AFB8-E57E67CFF2C4}" type="pres">
      <dgm:prSet presAssocID="{B5D5720B-3905-4B4D-BC62-CA02F961141C}" presName="vert0" presStyleCnt="0">
        <dgm:presLayoutVars>
          <dgm:dir/>
          <dgm:animOne val="branch"/>
          <dgm:animLvl val="lvl"/>
        </dgm:presLayoutVars>
      </dgm:prSet>
      <dgm:spPr/>
    </dgm:pt>
    <dgm:pt modelId="{9BAFFD8A-2211-4A3A-AB10-908F18AB358D}" type="pres">
      <dgm:prSet presAssocID="{63BA2648-137E-4C15-BAC1-9BC3DE1D245B}" presName="thickLine" presStyleLbl="alignNode1" presStyleIdx="0" presStyleCnt="5"/>
      <dgm:spPr/>
    </dgm:pt>
    <dgm:pt modelId="{1C2AA8D3-5A44-4319-8611-73BC9F42EE54}" type="pres">
      <dgm:prSet presAssocID="{63BA2648-137E-4C15-BAC1-9BC3DE1D245B}" presName="horz1" presStyleCnt="0"/>
      <dgm:spPr/>
    </dgm:pt>
    <dgm:pt modelId="{038DC939-AC1F-4801-92B5-89B4F71F30DA}" type="pres">
      <dgm:prSet presAssocID="{63BA2648-137E-4C15-BAC1-9BC3DE1D245B}" presName="tx1" presStyleLbl="revTx" presStyleIdx="0" presStyleCnt="5"/>
      <dgm:spPr/>
    </dgm:pt>
    <dgm:pt modelId="{5CA26485-2B28-46E2-AE7A-E07522487DD2}" type="pres">
      <dgm:prSet presAssocID="{63BA2648-137E-4C15-BAC1-9BC3DE1D245B}" presName="vert1" presStyleCnt="0"/>
      <dgm:spPr/>
    </dgm:pt>
    <dgm:pt modelId="{D135B63C-8BFE-4C13-BCA6-1E285D9D1095}" type="pres">
      <dgm:prSet presAssocID="{C7827CE5-A609-4C29-94F6-37D1B3981D94}" presName="thickLine" presStyleLbl="alignNode1" presStyleIdx="1" presStyleCnt="5"/>
      <dgm:spPr/>
    </dgm:pt>
    <dgm:pt modelId="{66288582-3306-4A84-84A6-199AFF7A2A17}" type="pres">
      <dgm:prSet presAssocID="{C7827CE5-A609-4C29-94F6-37D1B3981D94}" presName="horz1" presStyleCnt="0"/>
      <dgm:spPr/>
    </dgm:pt>
    <dgm:pt modelId="{E39A154C-C4E9-47F8-B0FF-7AE859D8B602}" type="pres">
      <dgm:prSet presAssocID="{C7827CE5-A609-4C29-94F6-37D1B3981D94}" presName="tx1" presStyleLbl="revTx" presStyleIdx="1" presStyleCnt="5"/>
      <dgm:spPr/>
    </dgm:pt>
    <dgm:pt modelId="{6D76896C-7D8A-479C-A396-445245374B10}" type="pres">
      <dgm:prSet presAssocID="{C7827CE5-A609-4C29-94F6-37D1B3981D94}" presName="vert1" presStyleCnt="0"/>
      <dgm:spPr/>
    </dgm:pt>
    <dgm:pt modelId="{8A66DB81-DF7A-4125-BF62-4A0EBB876DF5}" type="pres">
      <dgm:prSet presAssocID="{F7183CEF-8324-4F14-BFE4-1EFE15F53B82}" presName="thickLine" presStyleLbl="alignNode1" presStyleIdx="2" presStyleCnt="5"/>
      <dgm:spPr/>
    </dgm:pt>
    <dgm:pt modelId="{6210F0DA-EEEF-4515-BBF2-9CF1DE9E6580}" type="pres">
      <dgm:prSet presAssocID="{F7183CEF-8324-4F14-BFE4-1EFE15F53B82}" presName="horz1" presStyleCnt="0"/>
      <dgm:spPr/>
    </dgm:pt>
    <dgm:pt modelId="{BF7B5091-3531-4CC3-B648-60CC33C18D56}" type="pres">
      <dgm:prSet presAssocID="{F7183CEF-8324-4F14-BFE4-1EFE15F53B82}" presName="tx1" presStyleLbl="revTx" presStyleIdx="2" presStyleCnt="5"/>
      <dgm:spPr/>
    </dgm:pt>
    <dgm:pt modelId="{1D84B712-5D18-4531-A305-DA690988F06B}" type="pres">
      <dgm:prSet presAssocID="{F7183CEF-8324-4F14-BFE4-1EFE15F53B82}" presName="vert1" presStyleCnt="0"/>
      <dgm:spPr/>
    </dgm:pt>
    <dgm:pt modelId="{B426A753-9E81-41DA-AEA1-9EBDA7FBD5F1}" type="pres">
      <dgm:prSet presAssocID="{24069405-D940-4213-BECD-C3EB06ABBEB6}" presName="thickLine" presStyleLbl="alignNode1" presStyleIdx="3" presStyleCnt="5"/>
      <dgm:spPr/>
    </dgm:pt>
    <dgm:pt modelId="{C1AC4697-FDF6-48BB-885D-0226E29D005E}" type="pres">
      <dgm:prSet presAssocID="{24069405-D940-4213-BECD-C3EB06ABBEB6}" presName="horz1" presStyleCnt="0"/>
      <dgm:spPr/>
    </dgm:pt>
    <dgm:pt modelId="{7C212E64-1526-476B-BF17-73A6B9485C7D}" type="pres">
      <dgm:prSet presAssocID="{24069405-D940-4213-BECD-C3EB06ABBEB6}" presName="tx1" presStyleLbl="revTx" presStyleIdx="3" presStyleCnt="5"/>
      <dgm:spPr/>
    </dgm:pt>
    <dgm:pt modelId="{EEFC157D-BC03-412A-A496-C40A46BE86DA}" type="pres">
      <dgm:prSet presAssocID="{24069405-D940-4213-BECD-C3EB06ABBEB6}" presName="vert1" presStyleCnt="0"/>
      <dgm:spPr/>
    </dgm:pt>
    <dgm:pt modelId="{BC9FB991-87B1-44AD-A559-3C18E8613C0A}" type="pres">
      <dgm:prSet presAssocID="{6827BC11-57CF-4A1C-8F80-4075EA15E6A1}" presName="thickLine" presStyleLbl="alignNode1" presStyleIdx="4" presStyleCnt="5"/>
      <dgm:spPr/>
    </dgm:pt>
    <dgm:pt modelId="{3C41FD6B-27F1-4BD7-9F88-33E8D1226AD4}" type="pres">
      <dgm:prSet presAssocID="{6827BC11-57CF-4A1C-8F80-4075EA15E6A1}" presName="horz1" presStyleCnt="0"/>
      <dgm:spPr/>
    </dgm:pt>
    <dgm:pt modelId="{8EA0CFB6-FEF3-4816-8296-23C73C0523B4}" type="pres">
      <dgm:prSet presAssocID="{6827BC11-57CF-4A1C-8F80-4075EA15E6A1}" presName="tx1" presStyleLbl="revTx" presStyleIdx="4" presStyleCnt="5"/>
      <dgm:spPr/>
    </dgm:pt>
    <dgm:pt modelId="{FA2F87F8-D5B5-46D0-8CA5-30C1DD99A2CD}" type="pres">
      <dgm:prSet presAssocID="{6827BC11-57CF-4A1C-8F80-4075EA15E6A1}" presName="vert1" presStyleCnt="0"/>
      <dgm:spPr/>
    </dgm:pt>
  </dgm:ptLst>
  <dgm:cxnLst>
    <dgm:cxn modelId="{2E7A311A-7AFB-4519-9B0E-7115FE4F7D57}" type="presOf" srcId="{24069405-D940-4213-BECD-C3EB06ABBEB6}" destId="{7C212E64-1526-476B-BF17-73A6B9485C7D}" srcOrd="0" destOrd="0" presId="urn:microsoft.com/office/officeart/2008/layout/LinedList"/>
    <dgm:cxn modelId="{B8021B32-1503-4BCF-AE1C-A3470FB58815}" srcId="{B5D5720B-3905-4B4D-BC62-CA02F961141C}" destId="{F7183CEF-8324-4F14-BFE4-1EFE15F53B82}" srcOrd="2" destOrd="0" parTransId="{9E40A162-9AB5-4086-9E76-948BD957477A}" sibTransId="{1C6F70BA-85A8-4D84-AFD6-7D1C444B4C4F}"/>
    <dgm:cxn modelId="{986BAB33-EE97-437E-95E6-D7F964DFEE8F}" srcId="{B5D5720B-3905-4B4D-BC62-CA02F961141C}" destId="{63BA2648-137E-4C15-BAC1-9BC3DE1D245B}" srcOrd="0" destOrd="0" parTransId="{DEF50335-161F-4208-88D6-8110F9F0650E}" sibTransId="{16F6AED4-4DB4-49F4-BA09-AC378F108427}"/>
    <dgm:cxn modelId="{C849E933-0AE3-4C21-8DB5-5D0F7462C964}" type="presOf" srcId="{F7183CEF-8324-4F14-BFE4-1EFE15F53B82}" destId="{BF7B5091-3531-4CC3-B648-60CC33C18D56}" srcOrd="0" destOrd="0" presId="urn:microsoft.com/office/officeart/2008/layout/LinedList"/>
    <dgm:cxn modelId="{05192163-015D-447F-9175-01D2920A9D16}" type="presOf" srcId="{C7827CE5-A609-4C29-94F6-37D1B3981D94}" destId="{E39A154C-C4E9-47F8-B0FF-7AE859D8B602}" srcOrd="0" destOrd="0" presId="urn:microsoft.com/office/officeart/2008/layout/LinedList"/>
    <dgm:cxn modelId="{695C7C7B-1A32-4838-A83C-1C4D9182D4CA}" type="presOf" srcId="{6827BC11-57CF-4A1C-8F80-4075EA15E6A1}" destId="{8EA0CFB6-FEF3-4816-8296-23C73C0523B4}" srcOrd="0" destOrd="0" presId="urn:microsoft.com/office/officeart/2008/layout/LinedList"/>
    <dgm:cxn modelId="{597E4188-13EE-4816-9A4B-489A62C097E5}" srcId="{B5D5720B-3905-4B4D-BC62-CA02F961141C}" destId="{C7827CE5-A609-4C29-94F6-37D1B3981D94}" srcOrd="1" destOrd="0" parTransId="{52B2DFFB-AD57-40D4-9F91-4B9458042D85}" sibTransId="{81883CAF-CD7F-4B6C-B31D-B3382E8B8C10}"/>
    <dgm:cxn modelId="{F376B9AD-68C1-48D9-A5B1-08E285274F39}" srcId="{B5D5720B-3905-4B4D-BC62-CA02F961141C}" destId="{6827BC11-57CF-4A1C-8F80-4075EA15E6A1}" srcOrd="4" destOrd="0" parTransId="{99C7D5E0-93C8-4BAF-85EC-5C0E2D47FAE6}" sibTransId="{B6D94F83-D044-4894-886D-D9170B939322}"/>
    <dgm:cxn modelId="{E38F60BF-6470-4D5E-A783-1B819436E213}" type="presOf" srcId="{63BA2648-137E-4C15-BAC1-9BC3DE1D245B}" destId="{038DC939-AC1F-4801-92B5-89B4F71F30DA}" srcOrd="0" destOrd="0" presId="urn:microsoft.com/office/officeart/2008/layout/LinedList"/>
    <dgm:cxn modelId="{BF5C3FEA-A237-47F7-9E62-0ACC5754DCAB}" srcId="{B5D5720B-3905-4B4D-BC62-CA02F961141C}" destId="{24069405-D940-4213-BECD-C3EB06ABBEB6}" srcOrd="3" destOrd="0" parTransId="{407224C2-24F4-43E2-85C9-F9C8064B4E3C}" sibTransId="{F827878D-DA5A-429E-A8A4-9A1C1E83C1DE}"/>
    <dgm:cxn modelId="{B7E55CFA-6CE3-4F1E-A80A-6A37D0B1ECBE}" type="presOf" srcId="{B5D5720B-3905-4B4D-BC62-CA02F961141C}" destId="{0E934607-5AB5-4B69-AFB8-E57E67CFF2C4}" srcOrd="0" destOrd="0" presId="urn:microsoft.com/office/officeart/2008/layout/LinedList"/>
    <dgm:cxn modelId="{6385FECA-C5D8-4639-8400-957323867C7B}" type="presParOf" srcId="{0E934607-5AB5-4B69-AFB8-E57E67CFF2C4}" destId="{9BAFFD8A-2211-4A3A-AB10-908F18AB358D}" srcOrd="0" destOrd="0" presId="urn:microsoft.com/office/officeart/2008/layout/LinedList"/>
    <dgm:cxn modelId="{511FF17C-1075-458D-A25C-0D7DF0A877A0}" type="presParOf" srcId="{0E934607-5AB5-4B69-AFB8-E57E67CFF2C4}" destId="{1C2AA8D3-5A44-4319-8611-73BC9F42EE54}" srcOrd="1" destOrd="0" presId="urn:microsoft.com/office/officeart/2008/layout/LinedList"/>
    <dgm:cxn modelId="{9707DDFE-F1A2-45D7-B406-04DC43A836D6}" type="presParOf" srcId="{1C2AA8D3-5A44-4319-8611-73BC9F42EE54}" destId="{038DC939-AC1F-4801-92B5-89B4F71F30DA}" srcOrd="0" destOrd="0" presId="urn:microsoft.com/office/officeart/2008/layout/LinedList"/>
    <dgm:cxn modelId="{5D821429-EC90-4ABB-AF45-7C75867CF534}" type="presParOf" srcId="{1C2AA8D3-5A44-4319-8611-73BC9F42EE54}" destId="{5CA26485-2B28-46E2-AE7A-E07522487DD2}" srcOrd="1" destOrd="0" presId="urn:microsoft.com/office/officeart/2008/layout/LinedList"/>
    <dgm:cxn modelId="{CF7D242A-654A-458F-9FDB-3CDF8D3B2942}" type="presParOf" srcId="{0E934607-5AB5-4B69-AFB8-E57E67CFF2C4}" destId="{D135B63C-8BFE-4C13-BCA6-1E285D9D1095}" srcOrd="2" destOrd="0" presId="urn:microsoft.com/office/officeart/2008/layout/LinedList"/>
    <dgm:cxn modelId="{C1D6DEEB-A543-4221-8032-238BF3394D52}" type="presParOf" srcId="{0E934607-5AB5-4B69-AFB8-E57E67CFF2C4}" destId="{66288582-3306-4A84-84A6-199AFF7A2A17}" srcOrd="3" destOrd="0" presId="urn:microsoft.com/office/officeart/2008/layout/LinedList"/>
    <dgm:cxn modelId="{F0FBE2B3-4DD8-4953-83E6-338E0539662B}" type="presParOf" srcId="{66288582-3306-4A84-84A6-199AFF7A2A17}" destId="{E39A154C-C4E9-47F8-B0FF-7AE859D8B602}" srcOrd="0" destOrd="0" presId="urn:microsoft.com/office/officeart/2008/layout/LinedList"/>
    <dgm:cxn modelId="{1D44FFC5-5D01-469A-A81A-722E19761086}" type="presParOf" srcId="{66288582-3306-4A84-84A6-199AFF7A2A17}" destId="{6D76896C-7D8A-479C-A396-445245374B10}" srcOrd="1" destOrd="0" presId="urn:microsoft.com/office/officeart/2008/layout/LinedList"/>
    <dgm:cxn modelId="{3963D526-07C8-427F-B5B0-B58E508D8A41}" type="presParOf" srcId="{0E934607-5AB5-4B69-AFB8-E57E67CFF2C4}" destId="{8A66DB81-DF7A-4125-BF62-4A0EBB876DF5}" srcOrd="4" destOrd="0" presId="urn:microsoft.com/office/officeart/2008/layout/LinedList"/>
    <dgm:cxn modelId="{9B012518-917F-4759-A30D-8C31B8C5352C}" type="presParOf" srcId="{0E934607-5AB5-4B69-AFB8-E57E67CFF2C4}" destId="{6210F0DA-EEEF-4515-BBF2-9CF1DE9E6580}" srcOrd="5" destOrd="0" presId="urn:microsoft.com/office/officeart/2008/layout/LinedList"/>
    <dgm:cxn modelId="{9A34D3F9-71CF-4A87-859C-7D681980E314}" type="presParOf" srcId="{6210F0DA-EEEF-4515-BBF2-9CF1DE9E6580}" destId="{BF7B5091-3531-4CC3-B648-60CC33C18D56}" srcOrd="0" destOrd="0" presId="urn:microsoft.com/office/officeart/2008/layout/LinedList"/>
    <dgm:cxn modelId="{8A310B26-6222-4D96-A2E6-979EA606739E}" type="presParOf" srcId="{6210F0DA-EEEF-4515-BBF2-9CF1DE9E6580}" destId="{1D84B712-5D18-4531-A305-DA690988F06B}" srcOrd="1" destOrd="0" presId="urn:microsoft.com/office/officeart/2008/layout/LinedList"/>
    <dgm:cxn modelId="{EA844E8E-19D3-4510-9624-4071B28D28BC}" type="presParOf" srcId="{0E934607-5AB5-4B69-AFB8-E57E67CFF2C4}" destId="{B426A753-9E81-41DA-AEA1-9EBDA7FBD5F1}" srcOrd="6" destOrd="0" presId="urn:microsoft.com/office/officeart/2008/layout/LinedList"/>
    <dgm:cxn modelId="{5EEAC7B3-1540-4E5B-8397-730345F8D044}" type="presParOf" srcId="{0E934607-5AB5-4B69-AFB8-E57E67CFF2C4}" destId="{C1AC4697-FDF6-48BB-885D-0226E29D005E}" srcOrd="7" destOrd="0" presId="urn:microsoft.com/office/officeart/2008/layout/LinedList"/>
    <dgm:cxn modelId="{331E42AB-3F98-48EA-BC7D-ABF94B7FEC39}" type="presParOf" srcId="{C1AC4697-FDF6-48BB-885D-0226E29D005E}" destId="{7C212E64-1526-476B-BF17-73A6B9485C7D}" srcOrd="0" destOrd="0" presId="urn:microsoft.com/office/officeart/2008/layout/LinedList"/>
    <dgm:cxn modelId="{3A114232-D2A3-444F-86CA-9466E149D081}" type="presParOf" srcId="{C1AC4697-FDF6-48BB-885D-0226E29D005E}" destId="{EEFC157D-BC03-412A-A496-C40A46BE86DA}" srcOrd="1" destOrd="0" presId="urn:microsoft.com/office/officeart/2008/layout/LinedList"/>
    <dgm:cxn modelId="{DCE6815F-3437-4F8A-A31E-4671209FDD64}" type="presParOf" srcId="{0E934607-5AB5-4B69-AFB8-E57E67CFF2C4}" destId="{BC9FB991-87B1-44AD-A559-3C18E8613C0A}" srcOrd="8" destOrd="0" presId="urn:microsoft.com/office/officeart/2008/layout/LinedList"/>
    <dgm:cxn modelId="{F7121A70-3FC1-48E1-9603-4509722DECF5}" type="presParOf" srcId="{0E934607-5AB5-4B69-AFB8-E57E67CFF2C4}" destId="{3C41FD6B-27F1-4BD7-9F88-33E8D1226AD4}" srcOrd="9" destOrd="0" presId="urn:microsoft.com/office/officeart/2008/layout/LinedList"/>
    <dgm:cxn modelId="{59686160-53E0-4879-8381-91A4700CE0CA}" type="presParOf" srcId="{3C41FD6B-27F1-4BD7-9F88-33E8D1226AD4}" destId="{8EA0CFB6-FEF3-4816-8296-23C73C0523B4}" srcOrd="0" destOrd="0" presId="urn:microsoft.com/office/officeart/2008/layout/LinedList"/>
    <dgm:cxn modelId="{6C1468D9-246C-4617-9A15-37AADF3103B2}" type="presParOf" srcId="{3C41FD6B-27F1-4BD7-9F88-33E8D1226AD4}" destId="{FA2F87F8-D5B5-46D0-8CA5-30C1DD99A2C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E2FD73B-9B27-47AE-88BB-6F14F69DF00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2AFC9A45-9F5B-4BDD-9BB8-45C6FB7933C1}">
      <dgm:prSet/>
      <dgm:spPr/>
      <dgm:t>
        <a:bodyPr/>
        <a:lstStyle/>
        <a:p>
          <a:r>
            <a:rPr lang="en-US"/>
            <a:t>The written report will expand:</a:t>
          </a:r>
        </a:p>
      </dgm:t>
    </dgm:pt>
    <dgm:pt modelId="{2F5715D0-44D5-4794-84D5-6A3BF295F318}" type="parTrans" cxnId="{B61D170C-1A24-4D34-B103-B998FF9ECF22}">
      <dgm:prSet/>
      <dgm:spPr/>
      <dgm:t>
        <a:bodyPr/>
        <a:lstStyle/>
        <a:p>
          <a:endParaRPr lang="en-US"/>
        </a:p>
      </dgm:t>
    </dgm:pt>
    <dgm:pt modelId="{BC6F4F01-2B4F-44F3-A50E-91F0C5094AAE}" type="sibTrans" cxnId="{B61D170C-1A24-4D34-B103-B998FF9ECF22}">
      <dgm:prSet/>
      <dgm:spPr/>
      <dgm:t>
        <a:bodyPr/>
        <a:lstStyle/>
        <a:p>
          <a:endParaRPr lang="en-US"/>
        </a:p>
      </dgm:t>
    </dgm:pt>
    <dgm:pt modelId="{165B5709-4887-4587-B12F-E96E1C65DE34}">
      <dgm:prSet/>
      <dgm:spPr/>
      <dgm:t>
        <a:bodyPr/>
        <a:lstStyle/>
        <a:p>
          <a:r>
            <a:rPr lang="en-US"/>
            <a:t>Critical discussion of QA theories and their empirical application.</a:t>
          </a:r>
        </a:p>
      </dgm:t>
    </dgm:pt>
    <dgm:pt modelId="{2750213E-D10E-4BAE-98B9-46B0E76795CA}" type="parTrans" cxnId="{EC2BCC95-62D8-4C42-A063-733F2CA2C3EB}">
      <dgm:prSet/>
      <dgm:spPr/>
      <dgm:t>
        <a:bodyPr/>
        <a:lstStyle/>
        <a:p>
          <a:endParaRPr lang="en-US"/>
        </a:p>
      </dgm:t>
    </dgm:pt>
    <dgm:pt modelId="{16A41630-495A-47AB-A99D-830BD0BB726F}" type="sibTrans" cxnId="{EC2BCC95-62D8-4C42-A063-733F2CA2C3EB}">
      <dgm:prSet/>
      <dgm:spPr/>
      <dgm:t>
        <a:bodyPr/>
        <a:lstStyle/>
        <a:p>
          <a:endParaRPr lang="en-US"/>
        </a:p>
      </dgm:t>
    </dgm:pt>
    <dgm:pt modelId="{9512229C-ECD7-48AF-BAD6-8DC28DB8EE62}">
      <dgm:prSet/>
      <dgm:spPr/>
      <dgm:t>
        <a:bodyPr/>
        <a:lstStyle/>
        <a:p>
          <a:r>
            <a:rPr lang="en-US"/>
            <a:t>Policy analysis – NHS reforms, governance frameworks, and safety culture models.</a:t>
          </a:r>
        </a:p>
      </dgm:t>
    </dgm:pt>
    <dgm:pt modelId="{A279FF77-16C9-42E6-B323-78EAB1E29766}" type="parTrans" cxnId="{155B2ED7-6589-4FD6-A7E8-32AF287B4D51}">
      <dgm:prSet/>
      <dgm:spPr/>
      <dgm:t>
        <a:bodyPr/>
        <a:lstStyle/>
        <a:p>
          <a:endParaRPr lang="en-US"/>
        </a:p>
      </dgm:t>
    </dgm:pt>
    <dgm:pt modelId="{F7AC5D13-FAAD-4BDB-89D2-74C68AEC64CF}" type="sibTrans" cxnId="{155B2ED7-6589-4FD6-A7E8-32AF287B4D51}">
      <dgm:prSet/>
      <dgm:spPr/>
      <dgm:t>
        <a:bodyPr/>
        <a:lstStyle/>
        <a:p>
          <a:endParaRPr lang="en-US"/>
        </a:p>
      </dgm:t>
    </dgm:pt>
    <dgm:pt modelId="{749659AD-A6A8-4E63-B6B1-D76BE5AE82EC}">
      <dgm:prSet/>
      <dgm:spPr/>
      <dgm:t>
        <a:bodyPr/>
        <a:lstStyle/>
        <a:p>
          <a:r>
            <a:rPr lang="en-US"/>
            <a:t>Root-cause evidence synthesis drawn from Swiss Cheese and Donabedian frameworks.</a:t>
          </a:r>
        </a:p>
      </dgm:t>
    </dgm:pt>
    <dgm:pt modelId="{25D8BFA5-55CB-439C-BE6D-071567FE4974}" type="parTrans" cxnId="{DEF2D420-A97E-4A76-9E75-77316852EFD3}">
      <dgm:prSet/>
      <dgm:spPr/>
      <dgm:t>
        <a:bodyPr/>
        <a:lstStyle/>
        <a:p>
          <a:endParaRPr lang="en-US"/>
        </a:p>
      </dgm:t>
    </dgm:pt>
    <dgm:pt modelId="{031F1A74-CB91-4AA3-B8C5-C20D282036E0}" type="sibTrans" cxnId="{DEF2D420-A97E-4A76-9E75-77316852EFD3}">
      <dgm:prSet/>
      <dgm:spPr/>
      <dgm:t>
        <a:bodyPr/>
        <a:lstStyle/>
        <a:p>
          <a:endParaRPr lang="en-US"/>
        </a:p>
      </dgm:t>
    </dgm:pt>
    <dgm:pt modelId="{791FC0DC-4A6C-4995-94E6-43AB714EED84}">
      <dgm:prSet/>
      <dgm:spPr/>
      <dgm:t>
        <a:bodyPr/>
        <a:lstStyle/>
        <a:p>
          <a:r>
            <a:rPr lang="en-US"/>
            <a:t>Service-improvement plan using data-driven, evidence-based QA interventions.</a:t>
          </a:r>
        </a:p>
      </dgm:t>
    </dgm:pt>
    <dgm:pt modelId="{DAD7A6C6-EC08-4BCA-863C-75A6B9F2A546}" type="parTrans" cxnId="{C2064A74-5302-4267-A1D9-AE37828E6036}">
      <dgm:prSet/>
      <dgm:spPr/>
      <dgm:t>
        <a:bodyPr/>
        <a:lstStyle/>
        <a:p>
          <a:endParaRPr lang="en-US"/>
        </a:p>
      </dgm:t>
    </dgm:pt>
    <dgm:pt modelId="{FE1B411A-2F66-4D0A-99B0-49C4FB9BE775}" type="sibTrans" cxnId="{C2064A74-5302-4267-A1D9-AE37828E6036}">
      <dgm:prSet/>
      <dgm:spPr/>
      <dgm:t>
        <a:bodyPr/>
        <a:lstStyle/>
        <a:p>
          <a:endParaRPr lang="en-US"/>
        </a:p>
      </dgm:t>
    </dgm:pt>
    <dgm:pt modelId="{8A071267-47D5-4A82-8E5F-FFFE17B6E7B1}">
      <dgm:prSet/>
      <dgm:spPr/>
      <dgm:t>
        <a:bodyPr/>
        <a:lstStyle/>
        <a:p>
          <a:r>
            <a:rPr lang="en-US"/>
            <a:t>Presentation provides the conceptual and analytical foundation for Component 2.</a:t>
          </a:r>
        </a:p>
      </dgm:t>
    </dgm:pt>
    <dgm:pt modelId="{51F5B303-B3B3-466B-9840-5B5D6161C8F8}" type="parTrans" cxnId="{7784A035-EE46-4D32-B404-2CFCA2F19DCF}">
      <dgm:prSet/>
      <dgm:spPr/>
      <dgm:t>
        <a:bodyPr/>
        <a:lstStyle/>
        <a:p>
          <a:endParaRPr lang="en-US"/>
        </a:p>
      </dgm:t>
    </dgm:pt>
    <dgm:pt modelId="{C5728DDF-3A67-4F4C-BD54-B32704BCFAB5}" type="sibTrans" cxnId="{7784A035-EE46-4D32-B404-2CFCA2F19DCF}">
      <dgm:prSet/>
      <dgm:spPr/>
      <dgm:t>
        <a:bodyPr/>
        <a:lstStyle/>
        <a:p>
          <a:endParaRPr lang="en-US"/>
        </a:p>
      </dgm:t>
    </dgm:pt>
    <dgm:pt modelId="{7586986E-ACE4-4DC7-8EA2-9AD847372C62}" type="pres">
      <dgm:prSet presAssocID="{DE2FD73B-9B27-47AE-88BB-6F14F69DF00A}" presName="root" presStyleCnt="0">
        <dgm:presLayoutVars>
          <dgm:dir/>
          <dgm:resizeHandles val="exact"/>
        </dgm:presLayoutVars>
      </dgm:prSet>
      <dgm:spPr/>
    </dgm:pt>
    <dgm:pt modelId="{3191B3AD-B125-4D81-B146-51F5EB2D2A90}" type="pres">
      <dgm:prSet presAssocID="{DE2FD73B-9B27-47AE-88BB-6F14F69DF00A}" presName="container" presStyleCnt="0">
        <dgm:presLayoutVars>
          <dgm:dir/>
          <dgm:resizeHandles val="exact"/>
        </dgm:presLayoutVars>
      </dgm:prSet>
      <dgm:spPr/>
    </dgm:pt>
    <dgm:pt modelId="{7C66544C-8567-4618-B951-AD75D2D111F2}" type="pres">
      <dgm:prSet presAssocID="{2AFC9A45-9F5B-4BDD-9BB8-45C6FB7933C1}" presName="compNode" presStyleCnt="0"/>
      <dgm:spPr/>
    </dgm:pt>
    <dgm:pt modelId="{6F9BC7F3-D61B-4DAC-B79E-F00146F87152}" type="pres">
      <dgm:prSet presAssocID="{2AFC9A45-9F5B-4BDD-9BB8-45C6FB7933C1}" presName="iconBgRect" presStyleLbl="bgShp" presStyleIdx="0" presStyleCnt="6"/>
      <dgm:spPr/>
    </dgm:pt>
    <dgm:pt modelId="{E04F0A98-5299-48F2-B870-87981B235499}" type="pres">
      <dgm:prSet presAssocID="{2AFC9A45-9F5B-4BDD-9BB8-45C6FB7933C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9BE20BA9-3BE6-461D-A9A1-F4F651BD5B4B}" type="pres">
      <dgm:prSet presAssocID="{2AFC9A45-9F5B-4BDD-9BB8-45C6FB7933C1}" presName="spaceRect" presStyleCnt="0"/>
      <dgm:spPr/>
    </dgm:pt>
    <dgm:pt modelId="{2CED4281-9E90-4AE8-A357-99189A7DF6BD}" type="pres">
      <dgm:prSet presAssocID="{2AFC9A45-9F5B-4BDD-9BB8-45C6FB7933C1}" presName="textRect" presStyleLbl="revTx" presStyleIdx="0" presStyleCnt="6">
        <dgm:presLayoutVars>
          <dgm:chMax val="1"/>
          <dgm:chPref val="1"/>
        </dgm:presLayoutVars>
      </dgm:prSet>
      <dgm:spPr/>
    </dgm:pt>
    <dgm:pt modelId="{523D0F57-BC41-44B7-A441-3031DCFCB561}" type="pres">
      <dgm:prSet presAssocID="{BC6F4F01-2B4F-44F3-A50E-91F0C5094AAE}" presName="sibTrans" presStyleLbl="sibTrans2D1" presStyleIdx="0" presStyleCnt="0"/>
      <dgm:spPr/>
    </dgm:pt>
    <dgm:pt modelId="{42370C9F-2E7C-4256-A765-C77266C8B7DA}" type="pres">
      <dgm:prSet presAssocID="{165B5709-4887-4587-B12F-E96E1C65DE34}" presName="compNode" presStyleCnt="0"/>
      <dgm:spPr/>
    </dgm:pt>
    <dgm:pt modelId="{2A654CD8-671B-4DD8-9C88-24A94224E6B2}" type="pres">
      <dgm:prSet presAssocID="{165B5709-4887-4587-B12F-E96E1C65DE34}" presName="iconBgRect" presStyleLbl="bgShp" presStyleIdx="1" presStyleCnt="6"/>
      <dgm:spPr/>
    </dgm:pt>
    <dgm:pt modelId="{50BB8F64-9E34-4B0A-A357-C0B6D8D936D6}" type="pres">
      <dgm:prSet presAssocID="{165B5709-4887-4587-B12F-E96E1C65DE3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C2ADE432-EE3D-46EF-B439-7EDA119E30DE}" type="pres">
      <dgm:prSet presAssocID="{165B5709-4887-4587-B12F-E96E1C65DE34}" presName="spaceRect" presStyleCnt="0"/>
      <dgm:spPr/>
    </dgm:pt>
    <dgm:pt modelId="{B6C09C94-4328-4E54-BBE3-EC763776E0B8}" type="pres">
      <dgm:prSet presAssocID="{165B5709-4887-4587-B12F-E96E1C65DE34}" presName="textRect" presStyleLbl="revTx" presStyleIdx="1" presStyleCnt="6">
        <dgm:presLayoutVars>
          <dgm:chMax val="1"/>
          <dgm:chPref val="1"/>
        </dgm:presLayoutVars>
      </dgm:prSet>
      <dgm:spPr/>
    </dgm:pt>
    <dgm:pt modelId="{5725139E-3E7B-43B9-87C6-BF0D988DF576}" type="pres">
      <dgm:prSet presAssocID="{16A41630-495A-47AB-A99D-830BD0BB726F}" presName="sibTrans" presStyleLbl="sibTrans2D1" presStyleIdx="0" presStyleCnt="0"/>
      <dgm:spPr/>
    </dgm:pt>
    <dgm:pt modelId="{BA6E64F1-FD14-48B6-B834-3F61CCB64728}" type="pres">
      <dgm:prSet presAssocID="{9512229C-ECD7-48AF-BAD6-8DC28DB8EE62}" presName="compNode" presStyleCnt="0"/>
      <dgm:spPr/>
    </dgm:pt>
    <dgm:pt modelId="{41E25EEA-8F81-4A1A-AA00-9780B14E080D}" type="pres">
      <dgm:prSet presAssocID="{9512229C-ECD7-48AF-BAD6-8DC28DB8EE62}" presName="iconBgRect" presStyleLbl="bgShp" presStyleIdx="2" presStyleCnt="6"/>
      <dgm:spPr/>
    </dgm:pt>
    <dgm:pt modelId="{5EFA1749-F81E-4173-9FCB-6ECF04D06D51}" type="pres">
      <dgm:prSet presAssocID="{9512229C-ECD7-48AF-BAD6-8DC28DB8EE6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C8815161-9A63-42C7-A776-CFFC0D70F52D}" type="pres">
      <dgm:prSet presAssocID="{9512229C-ECD7-48AF-BAD6-8DC28DB8EE62}" presName="spaceRect" presStyleCnt="0"/>
      <dgm:spPr/>
    </dgm:pt>
    <dgm:pt modelId="{B05927BA-D7E7-43E3-AF8D-D87BC5CCBEB1}" type="pres">
      <dgm:prSet presAssocID="{9512229C-ECD7-48AF-BAD6-8DC28DB8EE62}" presName="textRect" presStyleLbl="revTx" presStyleIdx="2" presStyleCnt="6">
        <dgm:presLayoutVars>
          <dgm:chMax val="1"/>
          <dgm:chPref val="1"/>
        </dgm:presLayoutVars>
      </dgm:prSet>
      <dgm:spPr/>
    </dgm:pt>
    <dgm:pt modelId="{05827CDE-58E4-4D57-B45B-72CF55E2C4F1}" type="pres">
      <dgm:prSet presAssocID="{F7AC5D13-FAAD-4BDB-89D2-74C68AEC64CF}" presName="sibTrans" presStyleLbl="sibTrans2D1" presStyleIdx="0" presStyleCnt="0"/>
      <dgm:spPr/>
    </dgm:pt>
    <dgm:pt modelId="{6E92C4E7-65A2-4D29-A2B3-5FDF343E19B8}" type="pres">
      <dgm:prSet presAssocID="{749659AD-A6A8-4E63-B6B1-D76BE5AE82EC}" presName="compNode" presStyleCnt="0"/>
      <dgm:spPr/>
    </dgm:pt>
    <dgm:pt modelId="{1A351DF6-55F6-434E-AF74-04C38945539B}" type="pres">
      <dgm:prSet presAssocID="{749659AD-A6A8-4E63-B6B1-D76BE5AE82EC}" presName="iconBgRect" presStyleLbl="bgShp" presStyleIdx="3" presStyleCnt="6"/>
      <dgm:spPr/>
    </dgm:pt>
    <dgm:pt modelId="{B2575C18-29EC-4262-8758-A332CF8C1DBA}" type="pres">
      <dgm:prSet presAssocID="{749659AD-A6A8-4E63-B6B1-D76BE5AE82E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0D418999-B66F-46C2-B8AC-DDEBFD922BBD}" type="pres">
      <dgm:prSet presAssocID="{749659AD-A6A8-4E63-B6B1-D76BE5AE82EC}" presName="spaceRect" presStyleCnt="0"/>
      <dgm:spPr/>
    </dgm:pt>
    <dgm:pt modelId="{0087354F-2B55-4BA4-9C55-71E23F5820C2}" type="pres">
      <dgm:prSet presAssocID="{749659AD-A6A8-4E63-B6B1-D76BE5AE82EC}" presName="textRect" presStyleLbl="revTx" presStyleIdx="3" presStyleCnt="6">
        <dgm:presLayoutVars>
          <dgm:chMax val="1"/>
          <dgm:chPref val="1"/>
        </dgm:presLayoutVars>
      </dgm:prSet>
      <dgm:spPr/>
    </dgm:pt>
    <dgm:pt modelId="{E734CA64-24F8-4C18-A7C1-26BA6AB123E6}" type="pres">
      <dgm:prSet presAssocID="{031F1A74-CB91-4AA3-B8C5-C20D282036E0}" presName="sibTrans" presStyleLbl="sibTrans2D1" presStyleIdx="0" presStyleCnt="0"/>
      <dgm:spPr/>
    </dgm:pt>
    <dgm:pt modelId="{677AD73C-FC14-4C2A-9B51-F5414FAED6E1}" type="pres">
      <dgm:prSet presAssocID="{791FC0DC-4A6C-4995-94E6-43AB714EED84}" presName="compNode" presStyleCnt="0"/>
      <dgm:spPr/>
    </dgm:pt>
    <dgm:pt modelId="{292A5BF0-2593-47AC-A81A-DE0F44245625}" type="pres">
      <dgm:prSet presAssocID="{791FC0DC-4A6C-4995-94E6-43AB714EED84}" presName="iconBgRect" presStyleLbl="bgShp" presStyleIdx="4" presStyleCnt="6"/>
      <dgm:spPr/>
    </dgm:pt>
    <dgm:pt modelId="{BBE2A4A1-4190-495A-BF88-5A09901A7691}" type="pres">
      <dgm:prSet presAssocID="{791FC0DC-4A6C-4995-94E6-43AB714EED8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449009F-0E62-4300-B667-69C4809C014F}" type="pres">
      <dgm:prSet presAssocID="{791FC0DC-4A6C-4995-94E6-43AB714EED84}" presName="spaceRect" presStyleCnt="0"/>
      <dgm:spPr/>
    </dgm:pt>
    <dgm:pt modelId="{0D447831-B7DC-485F-9943-295B89FC4A0F}" type="pres">
      <dgm:prSet presAssocID="{791FC0DC-4A6C-4995-94E6-43AB714EED84}" presName="textRect" presStyleLbl="revTx" presStyleIdx="4" presStyleCnt="6">
        <dgm:presLayoutVars>
          <dgm:chMax val="1"/>
          <dgm:chPref val="1"/>
        </dgm:presLayoutVars>
      </dgm:prSet>
      <dgm:spPr/>
    </dgm:pt>
    <dgm:pt modelId="{BB874719-0A57-4011-8770-5D19F8DA8A56}" type="pres">
      <dgm:prSet presAssocID="{FE1B411A-2F66-4D0A-99B0-49C4FB9BE775}" presName="sibTrans" presStyleLbl="sibTrans2D1" presStyleIdx="0" presStyleCnt="0"/>
      <dgm:spPr/>
    </dgm:pt>
    <dgm:pt modelId="{A8448720-F71D-4538-A224-C7FB0C0BB8AA}" type="pres">
      <dgm:prSet presAssocID="{8A071267-47D5-4A82-8E5F-FFFE17B6E7B1}" presName="compNode" presStyleCnt="0"/>
      <dgm:spPr/>
    </dgm:pt>
    <dgm:pt modelId="{B0E8751D-6015-4927-A474-7E2E4531C6CD}" type="pres">
      <dgm:prSet presAssocID="{8A071267-47D5-4A82-8E5F-FFFE17B6E7B1}" presName="iconBgRect" presStyleLbl="bgShp" presStyleIdx="5" presStyleCnt="6"/>
      <dgm:spPr/>
    </dgm:pt>
    <dgm:pt modelId="{4976E05D-46B8-410D-A903-7DA5EB8E8936}" type="pres">
      <dgm:prSet presAssocID="{8A071267-47D5-4A82-8E5F-FFFE17B6E7B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2BA5551C-38B7-41E0-B85B-3596ED0898FE}" type="pres">
      <dgm:prSet presAssocID="{8A071267-47D5-4A82-8E5F-FFFE17B6E7B1}" presName="spaceRect" presStyleCnt="0"/>
      <dgm:spPr/>
    </dgm:pt>
    <dgm:pt modelId="{6870E57F-E5BC-4C90-9606-5FAA27DB9D7D}" type="pres">
      <dgm:prSet presAssocID="{8A071267-47D5-4A82-8E5F-FFFE17B6E7B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61D170C-1A24-4D34-B103-B998FF9ECF22}" srcId="{DE2FD73B-9B27-47AE-88BB-6F14F69DF00A}" destId="{2AFC9A45-9F5B-4BDD-9BB8-45C6FB7933C1}" srcOrd="0" destOrd="0" parTransId="{2F5715D0-44D5-4794-84D5-6A3BF295F318}" sibTransId="{BC6F4F01-2B4F-44F3-A50E-91F0C5094AAE}"/>
    <dgm:cxn modelId="{7599F015-13EF-43D4-BB28-2AFF4E3EC004}" type="presOf" srcId="{DE2FD73B-9B27-47AE-88BB-6F14F69DF00A}" destId="{7586986E-ACE4-4DC7-8EA2-9AD847372C62}" srcOrd="0" destOrd="0" presId="urn:microsoft.com/office/officeart/2018/2/layout/IconCircleList"/>
    <dgm:cxn modelId="{DEF2D420-A97E-4A76-9E75-77316852EFD3}" srcId="{DE2FD73B-9B27-47AE-88BB-6F14F69DF00A}" destId="{749659AD-A6A8-4E63-B6B1-D76BE5AE82EC}" srcOrd="3" destOrd="0" parTransId="{25D8BFA5-55CB-439C-BE6D-071567FE4974}" sibTransId="{031F1A74-CB91-4AA3-B8C5-C20D282036E0}"/>
    <dgm:cxn modelId="{7784A035-EE46-4D32-B404-2CFCA2F19DCF}" srcId="{DE2FD73B-9B27-47AE-88BB-6F14F69DF00A}" destId="{8A071267-47D5-4A82-8E5F-FFFE17B6E7B1}" srcOrd="5" destOrd="0" parTransId="{51F5B303-B3B3-466B-9840-5B5D6161C8F8}" sibTransId="{C5728DDF-3A67-4F4C-BD54-B32704BCFAB5}"/>
    <dgm:cxn modelId="{B6D24E3A-8BAA-4509-A65B-9B9F0B996815}" type="presOf" srcId="{F7AC5D13-FAAD-4BDB-89D2-74C68AEC64CF}" destId="{05827CDE-58E4-4D57-B45B-72CF55E2C4F1}" srcOrd="0" destOrd="0" presId="urn:microsoft.com/office/officeart/2018/2/layout/IconCircleList"/>
    <dgm:cxn modelId="{D393535C-D914-477B-B537-C7EBF8CD5BD0}" type="presOf" srcId="{2AFC9A45-9F5B-4BDD-9BB8-45C6FB7933C1}" destId="{2CED4281-9E90-4AE8-A357-99189A7DF6BD}" srcOrd="0" destOrd="0" presId="urn:microsoft.com/office/officeart/2018/2/layout/IconCircleList"/>
    <dgm:cxn modelId="{C2064A74-5302-4267-A1D9-AE37828E6036}" srcId="{DE2FD73B-9B27-47AE-88BB-6F14F69DF00A}" destId="{791FC0DC-4A6C-4995-94E6-43AB714EED84}" srcOrd="4" destOrd="0" parTransId="{DAD7A6C6-EC08-4BCA-863C-75A6B9F2A546}" sibTransId="{FE1B411A-2F66-4D0A-99B0-49C4FB9BE775}"/>
    <dgm:cxn modelId="{31E4DB7E-1AC8-43CC-A8E4-9A21EAC4B6EF}" type="presOf" srcId="{BC6F4F01-2B4F-44F3-A50E-91F0C5094AAE}" destId="{523D0F57-BC41-44B7-A441-3031DCFCB561}" srcOrd="0" destOrd="0" presId="urn:microsoft.com/office/officeart/2018/2/layout/IconCircleList"/>
    <dgm:cxn modelId="{732C917F-85AE-4774-858F-FBFA8BC9A74E}" type="presOf" srcId="{031F1A74-CB91-4AA3-B8C5-C20D282036E0}" destId="{E734CA64-24F8-4C18-A7C1-26BA6AB123E6}" srcOrd="0" destOrd="0" presId="urn:microsoft.com/office/officeart/2018/2/layout/IconCircleList"/>
    <dgm:cxn modelId="{A57C7B86-68C4-40A1-9C5A-5E413F9E393A}" type="presOf" srcId="{8A071267-47D5-4A82-8E5F-FFFE17B6E7B1}" destId="{6870E57F-E5BC-4C90-9606-5FAA27DB9D7D}" srcOrd="0" destOrd="0" presId="urn:microsoft.com/office/officeart/2018/2/layout/IconCircleList"/>
    <dgm:cxn modelId="{7F35498E-BF9D-4E09-B983-6BC1B291A332}" type="presOf" srcId="{165B5709-4887-4587-B12F-E96E1C65DE34}" destId="{B6C09C94-4328-4E54-BBE3-EC763776E0B8}" srcOrd="0" destOrd="0" presId="urn:microsoft.com/office/officeart/2018/2/layout/IconCircleList"/>
    <dgm:cxn modelId="{EC2BCC95-62D8-4C42-A063-733F2CA2C3EB}" srcId="{DE2FD73B-9B27-47AE-88BB-6F14F69DF00A}" destId="{165B5709-4887-4587-B12F-E96E1C65DE34}" srcOrd="1" destOrd="0" parTransId="{2750213E-D10E-4BAE-98B9-46B0E76795CA}" sibTransId="{16A41630-495A-47AB-A99D-830BD0BB726F}"/>
    <dgm:cxn modelId="{6ABFB696-7AE9-4C66-85E1-C839078CAF18}" type="presOf" srcId="{FE1B411A-2F66-4D0A-99B0-49C4FB9BE775}" destId="{BB874719-0A57-4011-8770-5D19F8DA8A56}" srcOrd="0" destOrd="0" presId="urn:microsoft.com/office/officeart/2018/2/layout/IconCircleList"/>
    <dgm:cxn modelId="{34A9179C-1CFF-4766-8622-78A12DA4F4E7}" type="presOf" srcId="{9512229C-ECD7-48AF-BAD6-8DC28DB8EE62}" destId="{B05927BA-D7E7-43E3-AF8D-D87BC5CCBEB1}" srcOrd="0" destOrd="0" presId="urn:microsoft.com/office/officeart/2018/2/layout/IconCircleList"/>
    <dgm:cxn modelId="{E4B934A0-5B4A-474A-94E7-F00B85F23AD8}" type="presOf" srcId="{791FC0DC-4A6C-4995-94E6-43AB714EED84}" destId="{0D447831-B7DC-485F-9943-295B89FC4A0F}" srcOrd="0" destOrd="0" presId="urn:microsoft.com/office/officeart/2018/2/layout/IconCircleList"/>
    <dgm:cxn modelId="{E19DCEAA-BA79-4675-B946-42FE4F6A13C9}" type="presOf" srcId="{749659AD-A6A8-4E63-B6B1-D76BE5AE82EC}" destId="{0087354F-2B55-4BA4-9C55-71E23F5820C2}" srcOrd="0" destOrd="0" presId="urn:microsoft.com/office/officeart/2018/2/layout/IconCircleList"/>
    <dgm:cxn modelId="{155B2ED7-6589-4FD6-A7E8-32AF287B4D51}" srcId="{DE2FD73B-9B27-47AE-88BB-6F14F69DF00A}" destId="{9512229C-ECD7-48AF-BAD6-8DC28DB8EE62}" srcOrd="2" destOrd="0" parTransId="{A279FF77-16C9-42E6-B323-78EAB1E29766}" sibTransId="{F7AC5D13-FAAD-4BDB-89D2-74C68AEC64CF}"/>
    <dgm:cxn modelId="{400101DA-5B75-4CD5-AD02-587E06CADE4A}" type="presOf" srcId="{16A41630-495A-47AB-A99D-830BD0BB726F}" destId="{5725139E-3E7B-43B9-87C6-BF0D988DF576}" srcOrd="0" destOrd="0" presId="urn:microsoft.com/office/officeart/2018/2/layout/IconCircleList"/>
    <dgm:cxn modelId="{AD3E2706-C504-4E4C-93D1-7CBAD899550D}" type="presParOf" srcId="{7586986E-ACE4-4DC7-8EA2-9AD847372C62}" destId="{3191B3AD-B125-4D81-B146-51F5EB2D2A90}" srcOrd="0" destOrd="0" presId="urn:microsoft.com/office/officeart/2018/2/layout/IconCircleList"/>
    <dgm:cxn modelId="{6AA79FEE-186D-4E27-AF2B-13668D191213}" type="presParOf" srcId="{3191B3AD-B125-4D81-B146-51F5EB2D2A90}" destId="{7C66544C-8567-4618-B951-AD75D2D111F2}" srcOrd="0" destOrd="0" presId="urn:microsoft.com/office/officeart/2018/2/layout/IconCircleList"/>
    <dgm:cxn modelId="{C8D820CF-A771-4449-945B-459D974D26C7}" type="presParOf" srcId="{7C66544C-8567-4618-B951-AD75D2D111F2}" destId="{6F9BC7F3-D61B-4DAC-B79E-F00146F87152}" srcOrd="0" destOrd="0" presId="urn:microsoft.com/office/officeart/2018/2/layout/IconCircleList"/>
    <dgm:cxn modelId="{D4DD08C9-DE8A-47B9-A306-36AB1DAD5588}" type="presParOf" srcId="{7C66544C-8567-4618-B951-AD75D2D111F2}" destId="{E04F0A98-5299-48F2-B870-87981B235499}" srcOrd="1" destOrd="0" presId="urn:microsoft.com/office/officeart/2018/2/layout/IconCircleList"/>
    <dgm:cxn modelId="{3F358F4E-91AD-4919-B70C-401BF9C91B31}" type="presParOf" srcId="{7C66544C-8567-4618-B951-AD75D2D111F2}" destId="{9BE20BA9-3BE6-461D-A9A1-F4F651BD5B4B}" srcOrd="2" destOrd="0" presId="urn:microsoft.com/office/officeart/2018/2/layout/IconCircleList"/>
    <dgm:cxn modelId="{9B54C44F-EA8E-474A-9EE1-D29E3521181E}" type="presParOf" srcId="{7C66544C-8567-4618-B951-AD75D2D111F2}" destId="{2CED4281-9E90-4AE8-A357-99189A7DF6BD}" srcOrd="3" destOrd="0" presId="urn:microsoft.com/office/officeart/2018/2/layout/IconCircleList"/>
    <dgm:cxn modelId="{D10729AC-2E9B-40FE-86E7-B1196E08EEDE}" type="presParOf" srcId="{3191B3AD-B125-4D81-B146-51F5EB2D2A90}" destId="{523D0F57-BC41-44B7-A441-3031DCFCB561}" srcOrd="1" destOrd="0" presId="urn:microsoft.com/office/officeart/2018/2/layout/IconCircleList"/>
    <dgm:cxn modelId="{4ACC2B58-E07B-422B-B102-ACF04230A76E}" type="presParOf" srcId="{3191B3AD-B125-4D81-B146-51F5EB2D2A90}" destId="{42370C9F-2E7C-4256-A765-C77266C8B7DA}" srcOrd="2" destOrd="0" presId="urn:microsoft.com/office/officeart/2018/2/layout/IconCircleList"/>
    <dgm:cxn modelId="{AC1448DB-A8B5-468D-9125-89E3087307B9}" type="presParOf" srcId="{42370C9F-2E7C-4256-A765-C77266C8B7DA}" destId="{2A654CD8-671B-4DD8-9C88-24A94224E6B2}" srcOrd="0" destOrd="0" presId="urn:microsoft.com/office/officeart/2018/2/layout/IconCircleList"/>
    <dgm:cxn modelId="{CB95D8EB-3168-4F62-8AF5-3EF5848A230C}" type="presParOf" srcId="{42370C9F-2E7C-4256-A765-C77266C8B7DA}" destId="{50BB8F64-9E34-4B0A-A357-C0B6D8D936D6}" srcOrd="1" destOrd="0" presId="urn:microsoft.com/office/officeart/2018/2/layout/IconCircleList"/>
    <dgm:cxn modelId="{D5C0DC89-52B2-4E47-B228-A16ED260E821}" type="presParOf" srcId="{42370C9F-2E7C-4256-A765-C77266C8B7DA}" destId="{C2ADE432-EE3D-46EF-B439-7EDA119E30DE}" srcOrd="2" destOrd="0" presId="urn:microsoft.com/office/officeart/2018/2/layout/IconCircleList"/>
    <dgm:cxn modelId="{DC9C9E71-5DD1-42CD-9224-7E16FA9C70DC}" type="presParOf" srcId="{42370C9F-2E7C-4256-A765-C77266C8B7DA}" destId="{B6C09C94-4328-4E54-BBE3-EC763776E0B8}" srcOrd="3" destOrd="0" presId="urn:microsoft.com/office/officeart/2018/2/layout/IconCircleList"/>
    <dgm:cxn modelId="{16C2B9FC-7D43-44F4-9856-B2CEE8D72C92}" type="presParOf" srcId="{3191B3AD-B125-4D81-B146-51F5EB2D2A90}" destId="{5725139E-3E7B-43B9-87C6-BF0D988DF576}" srcOrd="3" destOrd="0" presId="urn:microsoft.com/office/officeart/2018/2/layout/IconCircleList"/>
    <dgm:cxn modelId="{D267F51C-E78A-41D8-8241-D5EE82B8261E}" type="presParOf" srcId="{3191B3AD-B125-4D81-B146-51F5EB2D2A90}" destId="{BA6E64F1-FD14-48B6-B834-3F61CCB64728}" srcOrd="4" destOrd="0" presId="urn:microsoft.com/office/officeart/2018/2/layout/IconCircleList"/>
    <dgm:cxn modelId="{77E2E5C8-0B49-4B5D-B5EE-2B3F58919934}" type="presParOf" srcId="{BA6E64F1-FD14-48B6-B834-3F61CCB64728}" destId="{41E25EEA-8F81-4A1A-AA00-9780B14E080D}" srcOrd="0" destOrd="0" presId="urn:microsoft.com/office/officeart/2018/2/layout/IconCircleList"/>
    <dgm:cxn modelId="{69AAE29B-F0A7-4F9C-B874-7EAEF0A66E69}" type="presParOf" srcId="{BA6E64F1-FD14-48B6-B834-3F61CCB64728}" destId="{5EFA1749-F81E-4173-9FCB-6ECF04D06D51}" srcOrd="1" destOrd="0" presId="urn:microsoft.com/office/officeart/2018/2/layout/IconCircleList"/>
    <dgm:cxn modelId="{4C89B3E9-4871-4FF5-BF09-25679D100D2B}" type="presParOf" srcId="{BA6E64F1-FD14-48B6-B834-3F61CCB64728}" destId="{C8815161-9A63-42C7-A776-CFFC0D70F52D}" srcOrd="2" destOrd="0" presId="urn:microsoft.com/office/officeart/2018/2/layout/IconCircleList"/>
    <dgm:cxn modelId="{9A431EF1-2FA4-4250-B153-824F98964F8E}" type="presParOf" srcId="{BA6E64F1-FD14-48B6-B834-3F61CCB64728}" destId="{B05927BA-D7E7-43E3-AF8D-D87BC5CCBEB1}" srcOrd="3" destOrd="0" presId="urn:microsoft.com/office/officeart/2018/2/layout/IconCircleList"/>
    <dgm:cxn modelId="{C4F2B202-5805-4255-96B9-8D49B49E4260}" type="presParOf" srcId="{3191B3AD-B125-4D81-B146-51F5EB2D2A90}" destId="{05827CDE-58E4-4D57-B45B-72CF55E2C4F1}" srcOrd="5" destOrd="0" presId="urn:microsoft.com/office/officeart/2018/2/layout/IconCircleList"/>
    <dgm:cxn modelId="{B90050C4-1575-4E8A-8FEB-F606E8261D64}" type="presParOf" srcId="{3191B3AD-B125-4D81-B146-51F5EB2D2A90}" destId="{6E92C4E7-65A2-4D29-A2B3-5FDF343E19B8}" srcOrd="6" destOrd="0" presId="urn:microsoft.com/office/officeart/2018/2/layout/IconCircleList"/>
    <dgm:cxn modelId="{6AA45B10-655F-48D9-A2F5-5EDF8930E8BC}" type="presParOf" srcId="{6E92C4E7-65A2-4D29-A2B3-5FDF343E19B8}" destId="{1A351DF6-55F6-434E-AF74-04C38945539B}" srcOrd="0" destOrd="0" presId="urn:microsoft.com/office/officeart/2018/2/layout/IconCircleList"/>
    <dgm:cxn modelId="{906644ED-B3E0-46B1-A75F-999E01A03981}" type="presParOf" srcId="{6E92C4E7-65A2-4D29-A2B3-5FDF343E19B8}" destId="{B2575C18-29EC-4262-8758-A332CF8C1DBA}" srcOrd="1" destOrd="0" presId="urn:microsoft.com/office/officeart/2018/2/layout/IconCircleList"/>
    <dgm:cxn modelId="{12959606-7E5A-4993-8232-0097C929177D}" type="presParOf" srcId="{6E92C4E7-65A2-4D29-A2B3-5FDF343E19B8}" destId="{0D418999-B66F-46C2-B8AC-DDEBFD922BBD}" srcOrd="2" destOrd="0" presId="urn:microsoft.com/office/officeart/2018/2/layout/IconCircleList"/>
    <dgm:cxn modelId="{ED3BDC9C-7CD8-4509-88C0-79757AFC9AD1}" type="presParOf" srcId="{6E92C4E7-65A2-4D29-A2B3-5FDF343E19B8}" destId="{0087354F-2B55-4BA4-9C55-71E23F5820C2}" srcOrd="3" destOrd="0" presId="urn:microsoft.com/office/officeart/2018/2/layout/IconCircleList"/>
    <dgm:cxn modelId="{C4733B95-68BC-4B02-AE83-F1DBC23F7E20}" type="presParOf" srcId="{3191B3AD-B125-4D81-B146-51F5EB2D2A90}" destId="{E734CA64-24F8-4C18-A7C1-26BA6AB123E6}" srcOrd="7" destOrd="0" presId="urn:microsoft.com/office/officeart/2018/2/layout/IconCircleList"/>
    <dgm:cxn modelId="{A3290E75-B5F6-4664-BAA0-1B210D06EED4}" type="presParOf" srcId="{3191B3AD-B125-4D81-B146-51F5EB2D2A90}" destId="{677AD73C-FC14-4C2A-9B51-F5414FAED6E1}" srcOrd="8" destOrd="0" presId="urn:microsoft.com/office/officeart/2018/2/layout/IconCircleList"/>
    <dgm:cxn modelId="{F689C1F5-F78B-41E7-AD74-556821C39D94}" type="presParOf" srcId="{677AD73C-FC14-4C2A-9B51-F5414FAED6E1}" destId="{292A5BF0-2593-47AC-A81A-DE0F44245625}" srcOrd="0" destOrd="0" presId="urn:microsoft.com/office/officeart/2018/2/layout/IconCircleList"/>
    <dgm:cxn modelId="{616B62BA-D321-4688-BD7B-A26822A2853D}" type="presParOf" srcId="{677AD73C-FC14-4C2A-9B51-F5414FAED6E1}" destId="{BBE2A4A1-4190-495A-BF88-5A09901A7691}" srcOrd="1" destOrd="0" presId="urn:microsoft.com/office/officeart/2018/2/layout/IconCircleList"/>
    <dgm:cxn modelId="{12D9CD4F-9790-4176-AE53-7D33FF80A3E9}" type="presParOf" srcId="{677AD73C-FC14-4C2A-9B51-F5414FAED6E1}" destId="{D449009F-0E62-4300-B667-69C4809C014F}" srcOrd="2" destOrd="0" presId="urn:microsoft.com/office/officeart/2018/2/layout/IconCircleList"/>
    <dgm:cxn modelId="{DB8F4C7C-07CB-4EC8-A5E4-1D1773E57B13}" type="presParOf" srcId="{677AD73C-FC14-4C2A-9B51-F5414FAED6E1}" destId="{0D447831-B7DC-485F-9943-295B89FC4A0F}" srcOrd="3" destOrd="0" presId="urn:microsoft.com/office/officeart/2018/2/layout/IconCircleList"/>
    <dgm:cxn modelId="{20B58415-BD90-4D88-9299-959BEB98F4A6}" type="presParOf" srcId="{3191B3AD-B125-4D81-B146-51F5EB2D2A90}" destId="{BB874719-0A57-4011-8770-5D19F8DA8A56}" srcOrd="9" destOrd="0" presId="urn:microsoft.com/office/officeart/2018/2/layout/IconCircleList"/>
    <dgm:cxn modelId="{7A5237EB-26CE-4288-B35E-B69DFD5033E6}" type="presParOf" srcId="{3191B3AD-B125-4D81-B146-51F5EB2D2A90}" destId="{A8448720-F71D-4538-A224-C7FB0C0BB8AA}" srcOrd="10" destOrd="0" presId="urn:microsoft.com/office/officeart/2018/2/layout/IconCircleList"/>
    <dgm:cxn modelId="{22E10AAE-2B28-45A1-A200-0F9323B736F8}" type="presParOf" srcId="{A8448720-F71D-4538-A224-C7FB0C0BB8AA}" destId="{B0E8751D-6015-4927-A474-7E2E4531C6CD}" srcOrd="0" destOrd="0" presId="urn:microsoft.com/office/officeart/2018/2/layout/IconCircleList"/>
    <dgm:cxn modelId="{D1D6D8EB-E436-4100-B0DD-6E805081BE8E}" type="presParOf" srcId="{A8448720-F71D-4538-A224-C7FB0C0BB8AA}" destId="{4976E05D-46B8-410D-A903-7DA5EB8E8936}" srcOrd="1" destOrd="0" presId="urn:microsoft.com/office/officeart/2018/2/layout/IconCircleList"/>
    <dgm:cxn modelId="{59261B7E-AD8C-468E-BB24-0A329A6A499C}" type="presParOf" srcId="{A8448720-F71D-4538-A224-C7FB0C0BB8AA}" destId="{2BA5551C-38B7-41E0-B85B-3596ED0898FE}" srcOrd="2" destOrd="0" presId="urn:microsoft.com/office/officeart/2018/2/layout/IconCircleList"/>
    <dgm:cxn modelId="{7C010F8B-A609-446C-83F7-D1FF7C2E1DBE}" type="presParOf" srcId="{A8448720-F71D-4538-A224-C7FB0C0BB8AA}" destId="{6870E57F-E5BC-4C90-9606-5FAA27DB9D7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EE0D0E-A874-42B2-8FD4-4D2826778780}">
      <dsp:nvSpPr>
        <dsp:cNvPr id="0" name=""/>
        <dsp:cNvSpPr/>
      </dsp:nvSpPr>
      <dsp:spPr>
        <a:xfrm>
          <a:off x="0" y="59134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Clinical governance breakdown: failure to act on clinicians’ repeated safety alerts (Lucas et al., 2022)</a:t>
          </a:r>
        </a:p>
      </dsp:txBody>
      <dsp:txXfrm>
        <a:off x="0" y="591343"/>
        <a:ext cx="2571749" cy="1543050"/>
      </dsp:txXfrm>
    </dsp:sp>
    <dsp:sp modelId="{6CA06519-E93F-4BD4-97CA-11254B2DE887}">
      <dsp:nvSpPr>
        <dsp:cNvPr id="0" name=""/>
        <dsp:cNvSpPr/>
      </dsp:nvSpPr>
      <dsp:spPr>
        <a:xfrm>
          <a:off x="2828925" y="59134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Incident reporting gaps: under-reporting of neonatal deaths and missing RCA documentation</a:t>
          </a:r>
        </a:p>
      </dsp:txBody>
      <dsp:txXfrm>
        <a:off x="2828925" y="591343"/>
        <a:ext cx="2571749" cy="1543050"/>
      </dsp:txXfrm>
    </dsp:sp>
    <dsp:sp modelId="{9C419FA8-EBA1-4961-87FA-68E59D50F5B3}">
      <dsp:nvSpPr>
        <dsp:cNvPr id="0" name=""/>
        <dsp:cNvSpPr/>
      </dsp:nvSpPr>
      <dsp:spPr>
        <a:xfrm>
          <a:off x="5657849" y="59134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Leadership inertia: board inaction despite rising mortality trend (Hibbert et al., 2023)</a:t>
          </a:r>
        </a:p>
      </dsp:txBody>
      <dsp:txXfrm>
        <a:off x="5657849" y="591343"/>
        <a:ext cx="2571749" cy="1543050"/>
      </dsp:txXfrm>
    </dsp:sp>
    <dsp:sp modelId="{0C7616EC-56FD-47F0-92BD-F16F2E4DB05E}">
      <dsp:nvSpPr>
        <dsp:cNvPr id="0" name=""/>
        <dsp:cNvSpPr/>
      </dsp:nvSpPr>
      <dsp:spPr>
        <a:xfrm>
          <a:off x="1414462" y="2391569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Staffing inadequacy: 22% shortfall in neonatal nurses compared to national benchmark</a:t>
          </a:r>
        </a:p>
      </dsp:txBody>
      <dsp:txXfrm>
        <a:off x="1414462" y="2391569"/>
        <a:ext cx="2571749" cy="1543050"/>
      </dsp:txXfrm>
    </dsp:sp>
    <dsp:sp modelId="{585A98AD-9210-491C-80BC-0A14A4A77485}">
      <dsp:nvSpPr>
        <dsp:cNvPr id="0" name=""/>
        <dsp:cNvSpPr/>
      </dsp:nvSpPr>
      <dsp:spPr>
        <a:xfrm>
          <a:off x="4243387" y="2391569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Absence of QA audits: lack of systematic review and learning from incidents</a:t>
          </a:r>
        </a:p>
      </dsp:txBody>
      <dsp:txXfrm>
        <a:off x="4243387" y="2391569"/>
        <a:ext cx="2571749" cy="15430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F6CCA8-07BE-4E6B-B4AA-933F33630525}">
      <dsp:nvSpPr>
        <dsp:cNvPr id="0" name=""/>
        <dsp:cNvSpPr/>
      </dsp:nvSpPr>
      <dsp:spPr>
        <a:xfrm>
          <a:off x="2088556" y="538924"/>
          <a:ext cx="4162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622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85498" y="582410"/>
        <a:ext cx="22341" cy="4468"/>
      </dsp:txXfrm>
    </dsp:sp>
    <dsp:sp modelId="{25CC86BE-B1DB-4283-B8CD-14ADAB16AF88}">
      <dsp:nvSpPr>
        <dsp:cNvPr id="0" name=""/>
        <dsp:cNvSpPr/>
      </dsp:nvSpPr>
      <dsp:spPr>
        <a:xfrm>
          <a:off x="147639" y="1829"/>
          <a:ext cx="1942716" cy="1165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195" tIns="99924" rIns="95195" bIns="9992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Root causes categorised under five domains:</a:t>
          </a:r>
        </a:p>
      </dsp:txBody>
      <dsp:txXfrm>
        <a:off x="147639" y="1829"/>
        <a:ext cx="1942716" cy="1165630"/>
      </dsp:txXfrm>
    </dsp:sp>
    <dsp:sp modelId="{8D97BFBB-FC6B-4832-9153-CF816C8E0ECD}">
      <dsp:nvSpPr>
        <dsp:cNvPr id="0" name=""/>
        <dsp:cNvSpPr/>
      </dsp:nvSpPr>
      <dsp:spPr>
        <a:xfrm>
          <a:off x="4478098" y="538924"/>
          <a:ext cx="4162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622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75040" y="582410"/>
        <a:ext cx="22341" cy="4468"/>
      </dsp:txXfrm>
    </dsp:sp>
    <dsp:sp modelId="{EA81E87F-BC20-46C5-A63A-CE3FCAF50E4C}">
      <dsp:nvSpPr>
        <dsp:cNvPr id="0" name=""/>
        <dsp:cNvSpPr/>
      </dsp:nvSpPr>
      <dsp:spPr>
        <a:xfrm>
          <a:off x="2537181" y="1829"/>
          <a:ext cx="1942716" cy="1165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195" tIns="99924" rIns="95195" bIns="9992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People: insufficient staff competency, lack of neonatal experience</a:t>
          </a:r>
        </a:p>
      </dsp:txBody>
      <dsp:txXfrm>
        <a:off x="2537181" y="1829"/>
        <a:ext cx="1942716" cy="1165630"/>
      </dsp:txXfrm>
    </dsp:sp>
    <dsp:sp modelId="{32373E78-7FDB-4A33-9B3D-CBBA9EF71619}">
      <dsp:nvSpPr>
        <dsp:cNvPr id="0" name=""/>
        <dsp:cNvSpPr/>
      </dsp:nvSpPr>
      <dsp:spPr>
        <a:xfrm>
          <a:off x="1118998" y="1165660"/>
          <a:ext cx="4779083" cy="416224"/>
        </a:xfrm>
        <a:custGeom>
          <a:avLst/>
          <a:gdLst/>
          <a:ahLst/>
          <a:cxnLst/>
          <a:rect l="0" t="0" r="0" b="0"/>
          <a:pathLst>
            <a:path>
              <a:moveTo>
                <a:pt x="4779083" y="0"/>
              </a:moveTo>
              <a:lnTo>
                <a:pt x="4779083" y="225212"/>
              </a:lnTo>
              <a:lnTo>
                <a:pt x="0" y="225212"/>
              </a:lnTo>
              <a:lnTo>
                <a:pt x="0" y="416224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88541" y="1371538"/>
        <a:ext cx="239996" cy="4468"/>
      </dsp:txXfrm>
    </dsp:sp>
    <dsp:sp modelId="{E853C7A8-5FEE-4136-9C1A-797913504489}">
      <dsp:nvSpPr>
        <dsp:cNvPr id="0" name=""/>
        <dsp:cNvSpPr/>
      </dsp:nvSpPr>
      <dsp:spPr>
        <a:xfrm>
          <a:off x="4926723" y="1829"/>
          <a:ext cx="1942716" cy="1165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195" tIns="99924" rIns="95195" bIns="9992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Process: inconsistent documentation, absence of escalation protocols</a:t>
          </a:r>
        </a:p>
      </dsp:txBody>
      <dsp:txXfrm>
        <a:off x="4926723" y="1829"/>
        <a:ext cx="1942716" cy="1165630"/>
      </dsp:txXfrm>
    </dsp:sp>
    <dsp:sp modelId="{0B1AC440-0BA1-4341-BA66-BF0C9C516190}">
      <dsp:nvSpPr>
        <dsp:cNvPr id="0" name=""/>
        <dsp:cNvSpPr/>
      </dsp:nvSpPr>
      <dsp:spPr>
        <a:xfrm>
          <a:off x="2088556" y="2151380"/>
          <a:ext cx="4162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622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85498" y="2194865"/>
        <a:ext cx="22341" cy="4468"/>
      </dsp:txXfrm>
    </dsp:sp>
    <dsp:sp modelId="{558A6680-94BE-48B1-8CBA-4C922B2FB222}">
      <dsp:nvSpPr>
        <dsp:cNvPr id="0" name=""/>
        <dsp:cNvSpPr/>
      </dsp:nvSpPr>
      <dsp:spPr>
        <a:xfrm>
          <a:off x="147639" y="1614284"/>
          <a:ext cx="1942716" cy="1165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195" tIns="99924" rIns="95195" bIns="9992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Policy: weak adherence to NHS safety and whistle-blowing standards</a:t>
          </a:r>
        </a:p>
      </dsp:txBody>
      <dsp:txXfrm>
        <a:off x="147639" y="1614284"/>
        <a:ext cx="1942716" cy="1165630"/>
      </dsp:txXfrm>
    </dsp:sp>
    <dsp:sp modelId="{073EC36F-5160-4F75-9450-C13590AEA585}">
      <dsp:nvSpPr>
        <dsp:cNvPr id="0" name=""/>
        <dsp:cNvSpPr/>
      </dsp:nvSpPr>
      <dsp:spPr>
        <a:xfrm>
          <a:off x="4478098" y="2151380"/>
          <a:ext cx="4162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622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75040" y="2194865"/>
        <a:ext cx="22341" cy="4468"/>
      </dsp:txXfrm>
    </dsp:sp>
    <dsp:sp modelId="{43BE3086-1839-4E98-8D36-2BDD731A0663}">
      <dsp:nvSpPr>
        <dsp:cNvPr id="0" name=""/>
        <dsp:cNvSpPr/>
      </dsp:nvSpPr>
      <dsp:spPr>
        <a:xfrm>
          <a:off x="2537181" y="1614284"/>
          <a:ext cx="1942716" cy="1165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195" tIns="99924" rIns="95195" bIns="9992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Environment: high workload, poor supervision in night shifts</a:t>
          </a:r>
        </a:p>
      </dsp:txBody>
      <dsp:txXfrm>
        <a:off x="2537181" y="1614284"/>
        <a:ext cx="1942716" cy="1165630"/>
      </dsp:txXfrm>
    </dsp:sp>
    <dsp:sp modelId="{46DE8C80-76F6-4A8B-AF0F-11CBB0A521E4}">
      <dsp:nvSpPr>
        <dsp:cNvPr id="0" name=""/>
        <dsp:cNvSpPr/>
      </dsp:nvSpPr>
      <dsp:spPr>
        <a:xfrm>
          <a:off x="1118998" y="2778115"/>
          <a:ext cx="4779083" cy="416224"/>
        </a:xfrm>
        <a:custGeom>
          <a:avLst/>
          <a:gdLst/>
          <a:ahLst/>
          <a:cxnLst/>
          <a:rect l="0" t="0" r="0" b="0"/>
          <a:pathLst>
            <a:path>
              <a:moveTo>
                <a:pt x="4779083" y="0"/>
              </a:moveTo>
              <a:lnTo>
                <a:pt x="4779083" y="225212"/>
              </a:lnTo>
              <a:lnTo>
                <a:pt x="0" y="225212"/>
              </a:lnTo>
              <a:lnTo>
                <a:pt x="0" y="416224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88541" y="2983993"/>
        <a:ext cx="239996" cy="4468"/>
      </dsp:txXfrm>
    </dsp:sp>
    <dsp:sp modelId="{651198B6-807B-4AC1-895B-1E43725A90A1}">
      <dsp:nvSpPr>
        <dsp:cNvPr id="0" name=""/>
        <dsp:cNvSpPr/>
      </dsp:nvSpPr>
      <dsp:spPr>
        <a:xfrm>
          <a:off x="4926723" y="1614284"/>
          <a:ext cx="1942716" cy="1165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195" tIns="99924" rIns="95195" bIns="9992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Equipment: inadequate monitoring systems, delayed maintenance</a:t>
          </a:r>
        </a:p>
      </dsp:txBody>
      <dsp:txXfrm>
        <a:off x="4926723" y="1614284"/>
        <a:ext cx="1942716" cy="1165630"/>
      </dsp:txXfrm>
    </dsp:sp>
    <dsp:sp modelId="{6C0D96E9-B12C-46B9-925D-46F05E10CE0B}">
      <dsp:nvSpPr>
        <dsp:cNvPr id="0" name=""/>
        <dsp:cNvSpPr/>
      </dsp:nvSpPr>
      <dsp:spPr>
        <a:xfrm>
          <a:off x="2088556" y="3763835"/>
          <a:ext cx="4162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622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85498" y="3807320"/>
        <a:ext cx="22341" cy="4468"/>
      </dsp:txXfrm>
    </dsp:sp>
    <dsp:sp modelId="{4959FF82-989D-445A-8050-F0513448F481}">
      <dsp:nvSpPr>
        <dsp:cNvPr id="0" name=""/>
        <dsp:cNvSpPr/>
      </dsp:nvSpPr>
      <dsp:spPr>
        <a:xfrm>
          <a:off x="147639" y="3226739"/>
          <a:ext cx="1942716" cy="1165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195" tIns="99924" rIns="95195" bIns="9992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Emphasises interconnectedness of errors (Kavanagh, 2017)</a:t>
          </a:r>
        </a:p>
      </dsp:txBody>
      <dsp:txXfrm>
        <a:off x="147639" y="3226739"/>
        <a:ext cx="1942716" cy="1165630"/>
      </dsp:txXfrm>
    </dsp:sp>
    <dsp:sp modelId="{E7DE9A46-B5DF-4327-B891-A1A52EA88D02}">
      <dsp:nvSpPr>
        <dsp:cNvPr id="0" name=""/>
        <dsp:cNvSpPr/>
      </dsp:nvSpPr>
      <dsp:spPr>
        <a:xfrm>
          <a:off x="2537181" y="3226739"/>
          <a:ext cx="1942716" cy="1165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195" tIns="99924" rIns="95195" bIns="9992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Supports systematic prevention through multi-factor learning (Amaniyan et al., 2020)</a:t>
          </a:r>
        </a:p>
      </dsp:txBody>
      <dsp:txXfrm>
        <a:off x="2537181" y="3226739"/>
        <a:ext cx="1942716" cy="116563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71F3B4-B04E-489F-A58C-83FEA4343093}">
      <dsp:nvSpPr>
        <dsp:cNvPr id="0" name=""/>
        <dsp:cNvSpPr/>
      </dsp:nvSpPr>
      <dsp:spPr>
        <a:xfrm>
          <a:off x="0" y="0"/>
          <a:ext cx="6072759" cy="7832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Quality: Seven preventable deaths; psychological trauma among staff and families</a:t>
          </a:r>
        </a:p>
      </dsp:txBody>
      <dsp:txXfrm>
        <a:off x="22940" y="22940"/>
        <a:ext cx="5135942" cy="737360"/>
      </dsp:txXfrm>
    </dsp:sp>
    <dsp:sp modelId="{F08D3489-2D1E-47F5-AEBA-F5EF910D01A0}">
      <dsp:nvSpPr>
        <dsp:cNvPr id="0" name=""/>
        <dsp:cNvSpPr/>
      </dsp:nvSpPr>
      <dsp:spPr>
        <a:xfrm>
          <a:off x="453485" y="892024"/>
          <a:ext cx="6072759" cy="78324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Efficiency: Millions spent on investigations and litigation, diverting care resources (Lucas et al., 2022)</a:t>
          </a:r>
        </a:p>
      </dsp:txBody>
      <dsp:txXfrm>
        <a:off x="476425" y="914964"/>
        <a:ext cx="5064287" cy="737360"/>
      </dsp:txXfrm>
    </dsp:sp>
    <dsp:sp modelId="{AF511093-E1F2-48A7-8F13-E33C56F7B26C}">
      <dsp:nvSpPr>
        <dsp:cNvPr id="0" name=""/>
        <dsp:cNvSpPr/>
      </dsp:nvSpPr>
      <dsp:spPr>
        <a:xfrm>
          <a:off x="906970" y="1784048"/>
          <a:ext cx="6072759" cy="78324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Equity: Disproportionate distress for vulnerable neonatal patients and families (Chauhan et al., 2020)</a:t>
          </a:r>
        </a:p>
      </dsp:txBody>
      <dsp:txXfrm>
        <a:off x="929910" y="1806988"/>
        <a:ext cx="5064287" cy="737360"/>
      </dsp:txXfrm>
    </dsp:sp>
    <dsp:sp modelId="{4C8FE1A5-92F5-48C2-85AF-9B885F1FA042}">
      <dsp:nvSpPr>
        <dsp:cNvPr id="0" name=""/>
        <dsp:cNvSpPr/>
      </dsp:nvSpPr>
      <dsp:spPr>
        <a:xfrm>
          <a:off x="1360455" y="2676072"/>
          <a:ext cx="6072759" cy="78324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Organisational trust erosion → national scrutiny on NHS QA frameworks</a:t>
          </a:r>
        </a:p>
      </dsp:txBody>
      <dsp:txXfrm>
        <a:off x="1383395" y="2699012"/>
        <a:ext cx="5064287" cy="737360"/>
      </dsp:txXfrm>
    </dsp:sp>
    <dsp:sp modelId="{4BD0D4C9-D28C-4EF5-8E1F-57FA261C09AB}">
      <dsp:nvSpPr>
        <dsp:cNvPr id="0" name=""/>
        <dsp:cNvSpPr/>
      </dsp:nvSpPr>
      <dsp:spPr>
        <a:xfrm>
          <a:off x="1813940" y="3568097"/>
          <a:ext cx="6072759" cy="78324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Highlights inequitable and unsafe service provision inconsistent with NHS core values</a:t>
          </a:r>
        </a:p>
      </dsp:txBody>
      <dsp:txXfrm>
        <a:off x="1836880" y="3591037"/>
        <a:ext cx="5064287" cy="737360"/>
      </dsp:txXfrm>
    </dsp:sp>
    <dsp:sp modelId="{EF045C61-012C-45A3-93BE-E4D6DF989548}">
      <dsp:nvSpPr>
        <dsp:cNvPr id="0" name=""/>
        <dsp:cNvSpPr/>
      </dsp:nvSpPr>
      <dsp:spPr>
        <a:xfrm>
          <a:off x="5563652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5678201" y="572200"/>
        <a:ext cx="280008" cy="383102"/>
      </dsp:txXfrm>
    </dsp:sp>
    <dsp:sp modelId="{87723E82-84E5-4D44-95CD-0213DF392BE1}">
      <dsp:nvSpPr>
        <dsp:cNvPr id="0" name=""/>
        <dsp:cNvSpPr/>
      </dsp:nvSpPr>
      <dsp:spPr>
        <a:xfrm>
          <a:off x="6017137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131686" y="1464225"/>
        <a:ext cx="280008" cy="383102"/>
      </dsp:txXfrm>
    </dsp:sp>
    <dsp:sp modelId="{0E4D80DC-2A6A-437D-833C-F87DC4CCB1E3}">
      <dsp:nvSpPr>
        <dsp:cNvPr id="0" name=""/>
        <dsp:cNvSpPr/>
      </dsp:nvSpPr>
      <dsp:spPr>
        <a:xfrm>
          <a:off x="6470622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585171" y="2343195"/>
        <a:ext cx="280008" cy="383102"/>
      </dsp:txXfrm>
    </dsp:sp>
    <dsp:sp modelId="{B584B164-F5C9-453B-ACFA-9BB840DC5FD5}">
      <dsp:nvSpPr>
        <dsp:cNvPr id="0" name=""/>
        <dsp:cNvSpPr/>
      </dsp:nvSpPr>
      <dsp:spPr>
        <a:xfrm>
          <a:off x="6924108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038657" y="3243922"/>
        <a:ext cx="280008" cy="3831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F83F81-F821-4A5A-9C98-FF96E61691F1}">
      <dsp:nvSpPr>
        <dsp:cNvPr id="0" name=""/>
        <dsp:cNvSpPr/>
      </dsp:nvSpPr>
      <dsp:spPr>
        <a:xfrm>
          <a:off x="1215672" y="376511"/>
          <a:ext cx="652587" cy="652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5ABEC1-0E36-457F-AF0B-F0987D70BD60}">
      <dsp:nvSpPr>
        <dsp:cNvPr id="0" name=""/>
        <dsp:cNvSpPr/>
      </dsp:nvSpPr>
      <dsp:spPr>
        <a:xfrm>
          <a:off x="816868" y="1280667"/>
          <a:ext cx="1450195" cy="634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Need for functional governance: Regular external audits and transparent reporting (Hut-Mossel et al., 2021)</a:t>
          </a:r>
        </a:p>
      </dsp:txBody>
      <dsp:txXfrm>
        <a:off x="816868" y="1280667"/>
        <a:ext cx="1450195" cy="634460"/>
      </dsp:txXfrm>
    </dsp:sp>
    <dsp:sp modelId="{19089C35-BD4B-48CA-A564-5A04F945810C}">
      <dsp:nvSpPr>
        <dsp:cNvPr id="0" name=""/>
        <dsp:cNvSpPr/>
      </dsp:nvSpPr>
      <dsp:spPr>
        <a:xfrm>
          <a:off x="2919651" y="376511"/>
          <a:ext cx="652587" cy="652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5454A6-4BAF-42A1-AD69-3275D4379FA0}">
      <dsp:nvSpPr>
        <dsp:cNvPr id="0" name=""/>
        <dsp:cNvSpPr/>
      </dsp:nvSpPr>
      <dsp:spPr>
        <a:xfrm>
          <a:off x="2520848" y="1280667"/>
          <a:ext cx="1450195" cy="634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Strengthening clinical supervision: Improves staff accountability and safety outcomes (Snowdon et al., 2016)</a:t>
          </a:r>
        </a:p>
      </dsp:txBody>
      <dsp:txXfrm>
        <a:off x="2520848" y="1280667"/>
        <a:ext cx="1450195" cy="634460"/>
      </dsp:txXfrm>
    </dsp:sp>
    <dsp:sp modelId="{BEDA66F5-40CA-4BB8-BBB3-73381A18740F}">
      <dsp:nvSpPr>
        <dsp:cNvPr id="0" name=""/>
        <dsp:cNvSpPr/>
      </dsp:nvSpPr>
      <dsp:spPr>
        <a:xfrm>
          <a:off x="4623631" y="376511"/>
          <a:ext cx="652587" cy="652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378A68-06F6-47C7-B02A-54094762D739}">
      <dsp:nvSpPr>
        <dsp:cNvPr id="0" name=""/>
        <dsp:cNvSpPr/>
      </dsp:nvSpPr>
      <dsp:spPr>
        <a:xfrm>
          <a:off x="4224827" y="1280667"/>
          <a:ext cx="1450195" cy="634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Technology integration: Electronic incident-tracking and automated alerts reduce human error (Alotaibi &amp; Federico, 2017)</a:t>
          </a:r>
        </a:p>
      </dsp:txBody>
      <dsp:txXfrm>
        <a:off x="4224827" y="1280667"/>
        <a:ext cx="1450195" cy="634460"/>
      </dsp:txXfrm>
    </dsp:sp>
    <dsp:sp modelId="{C6E4A90B-8E44-4547-BFCA-8678C781E65B}">
      <dsp:nvSpPr>
        <dsp:cNvPr id="0" name=""/>
        <dsp:cNvSpPr/>
      </dsp:nvSpPr>
      <dsp:spPr>
        <a:xfrm>
          <a:off x="6327610" y="376511"/>
          <a:ext cx="652587" cy="6525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350F83-6D54-4151-847C-55A92BFE9F5C}">
      <dsp:nvSpPr>
        <dsp:cNvPr id="0" name=""/>
        <dsp:cNvSpPr/>
      </dsp:nvSpPr>
      <dsp:spPr>
        <a:xfrm>
          <a:off x="5928807" y="1280667"/>
          <a:ext cx="1450195" cy="634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Promote just culture: Balance accountability with learning focus (Hibbert et al., 2023)</a:t>
          </a:r>
        </a:p>
      </dsp:txBody>
      <dsp:txXfrm>
        <a:off x="5928807" y="1280667"/>
        <a:ext cx="1450195" cy="634460"/>
      </dsp:txXfrm>
    </dsp:sp>
    <dsp:sp modelId="{2576B0AF-E875-4856-A9FC-1751AC479A3D}">
      <dsp:nvSpPr>
        <dsp:cNvPr id="0" name=""/>
        <dsp:cNvSpPr/>
      </dsp:nvSpPr>
      <dsp:spPr>
        <a:xfrm>
          <a:off x="3771641" y="2277676"/>
          <a:ext cx="652587" cy="6525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BAFBDA-6E1F-4BC7-AC1F-60020AC8CBA2}">
      <dsp:nvSpPr>
        <dsp:cNvPr id="0" name=""/>
        <dsp:cNvSpPr/>
      </dsp:nvSpPr>
      <dsp:spPr>
        <a:xfrm>
          <a:off x="3372837" y="3181833"/>
          <a:ext cx="1450195" cy="634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Embed continuous learning loops at both organisational and national levels</a:t>
          </a:r>
        </a:p>
      </dsp:txBody>
      <dsp:txXfrm>
        <a:off x="3372837" y="3181833"/>
        <a:ext cx="1450195" cy="6344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AFFD8A-2211-4A3A-AB10-908F18AB358D}">
      <dsp:nvSpPr>
        <dsp:cNvPr id="0" name=""/>
        <dsp:cNvSpPr/>
      </dsp:nvSpPr>
      <dsp:spPr>
        <a:xfrm>
          <a:off x="0" y="426"/>
          <a:ext cx="39355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38DC939-AC1F-4801-92B5-89B4F71F30DA}">
      <dsp:nvSpPr>
        <dsp:cNvPr id="0" name=""/>
        <dsp:cNvSpPr/>
      </dsp:nvSpPr>
      <dsp:spPr>
        <a:xfrm>
          <a:off x="0" y="426"/>
          <a:ext cx="3935505" cy="699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Implement real-time digital reporting systems with analytics dashboards (Kim et al., 2017)</a:t>
          </a:r>
        </a:p>
      </dsp:txBody>
      <dsp:txXfrm>
        <a:off x="0" y="426"/>
        <a:ext cx="3935505" cy="699204"/>
      </dsp:txXfrm>
    </dsp:sp>
    <dsp:sp modelId="{D135B63C-8BFE-4C13-BCA6-1E285D9D1095}">
      <dsp:nvSpPr>
        <dsp:cNvPr id="0" name=""/>
        <dsp:cNvSpPr/>
      </dsp:nvSpPr>
      <dsp:spPr>
        <a:xfrm>
          <a:off x="0" y="699631"/>
          <a:ext cx="39355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9A154C-C4E9-47F8-B0FF-7AE859D8B602}">
      <dsp:nvSpPr>
        <dsp:cNvPr id="0" name=""/>
        <dsp:cNvSpPr/>
      </dsp:nvSpPr>
      <dsp:spPr>
        <a:xfrm>
          <a:off x="0" y="699631"/>
          <a:ext cx="3935505" cy="699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Mandatory leadership training on QA, governance, and compassionate management (Majumdar &amp; Hussain, 2018)</a:t>
          </a:r>
        </a:p>
      </dsp:txBody>
      <dsp:txXfrm>
        <a:off x="0" y="699631"/>
        <a:ext cx="3935505" cy="699204"/>
      </dsp:txXfrm>
    </dsp:sp>
    <dsp:sp modelId="{8A66DB81-DF7A-4125-BF62-4A0EBB876DF5}">
      <dsp:nvSpPr>
        <dsp:cNvPr id="0" name=""/>
        <dsp:cNvSpPr/>
      </dsp:nvSpPr>
      <dsp:spPr>
        <a:xfrm>
          <a:off x="0" y="1398836"/>
          <a:ext cx="39355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F7B5091-3531-4CC3-B648-60CC33C18D56}">
      <dsp:nvSpPr>
        <dsp:cNvPr id="0" name=""/>
        <dsp:cNvSpPr/>
      </dsp:nvSpPr>
      <dsp:spPr>
        <a:xfrm>
          <a:off x="0" y="1398836"/>
          <a:ext cx="3935505" cy="699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Regular multidisciplinary audits using system-based approaches (Hut-Mossel et al., 2021)</a:t>
          </a:r>
        </a:p>
      </dsp:txBody>
      <dsp:txXfrm>
        <a:off x="0" y="1398836"/>
        <a:ext cx="3935505" cy="699204"/>
      </dsp:txXfrm>
    </dsp:sp>
    <dsp:sp modelId="{B426A753-9E81-41DA-AEA1-9EBDA7FBD5F1}">
      <dsp:nvSpPr>
        <dsp:cNvPr id="0" name=""/>
        <dsp:cNvSpPr/>
      </dsp:nvSpPr>
      <dsp:spPr>
        <a:xfrm>
          <a:off x="0" y="2098041"/>
          <a:ext cx="39355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C212E64-1526-476B-BF17-73A6B9485C7D}">
      <dsp:nvSpPr>
        <dsp:cNvPr id="0" name=""/>
        <dsp:cNvSpPr/>
      </dsp:nvSpPr>
      <dsp:spPr>
        <a:xfrm>
          <a:off x="0" y="2098041"/>
          <a:ext cx="3935505" cy="699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Enhanced clinical supervision structures to ensure early detection of anomalies (Snowdon et al., 2016)</a:t>
          </a:r>
        </a:p>
      </dsp:txBody>
      <dsp:txXfrm>
        <a:off x="0" y="2098041"/>
        <a:ext cx="3935505" cy="699204"/>
      </dsp:txXfrm>
    </dsp:sp>
    <dsp:sp modelId="{BC9FB991-87B1-44AD-A559-3C18E8613C0A}">
      <dsp:nvSpPr>
        <dsp:cNvPr id="0" name=""/>
        <dsp:cNvSpPr/>
      </dsp:nvSpPr>
      <dsp:spPr>
        <a:xfrm>
          <a:off x="0" y="2797246"/>
          <a:ext cx="39355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EA0CFB6-FEF3-4816-8296-23C73C0523B4}">
      <dsp:nvSpPr>
        <dsp:cNvPr id="0" name=""/>
        <dsp:cNvSpPr/>
      </dsp:nvSpPr>
      <dsp:spPr>
        <a:xfrm>
          <a:off x="0" y="2797246"/>
          <a:ext cx="3935505" cy="699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Equity-driven safety strategies addressing vulnerable patient groups (Chauhan et al., 2020)</a:t>
          </a:r>
        </a:p>
      </dsp:txBody>
      <dsp:txXfrm>
        <a:off x="0" y="2797246"/>
        <a:ext cx="3935505" cy="69920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9BC7F3-D61B-4DAC-B79E-F00146F87152}">
      <dsp:nvSpPr>
        <dsp:cNvPr id="0" name=""/>
        <dsp:cNvSpPr/>
      </dsp:nvSpPr>
      <dsp:spPr>
        <a:xfrm>
          <a:off x="616935" y="1100"/>
          <a:ext cx="921683" cy="92168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4F0A98-5299-48F2-B870-87981B235499}">
      <dsp:nvSpPr>
        <dsp:cNvPr id="0" name=""/>
        <dsp:cNvSpPr/>
      </dsp:nvSpPr>
      <dsp:spPr>
        <a:xfrm>
          <a:off x="810488" y="194654"/>
          <a:ext cx="534576" cy="5345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ED4281-9E90-4AE8-A357-99189A7DF6BD}">
      <dsp:nvSpPr>
        <dsp:cNvPr id="0" name=""/>
        <dsp:cNvSpPr/>
      </dsp:nvSpPr>
      <dsp:spPr>
        <a:xfrm>
          <a:off x="1736122" y="1100"/>
          <a:ext cx="2172539" cy="921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written report will expand:</a:t>
          </a:r>
        </a:p>
      </dsp:txBody>
      <dsp:txXfrm>
        <a:off x="1736122" y="1100"/>
        <a:ext cx="2172539" cy="921683"/>
      </dsp:txXfrm>
    </dsp:sp>
    <dsp:sp modelId="{2A654CD8-671B-4DD8-9C88-24A94224E6B2}">
      <dsp:nvSpPr>
        <dsp:cNvPr id="0" name=""/>
        <dsp:cNvSpPr/>
      </dsp:nvSpPr>
      <dsp:spPr>
        <a:xfrm>
          <a:off x="4287209" y="1100"/>
          <a:ext cx="921683" cy="92168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BB8F64-9E34-4B0A-A357-C0B6D8D936D6}">
      <dsp:nvSpPr>
        <dsp:cNvPr id="0" name=""/>
        <dsp:cNvSpPr/>
      </dsp:nvSpPr>
      <dsp:spPr>
        <a:xfrm>
          <a:off x="4480763" y="194654"/>
          <a:ext cx="534576" cy="5345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C09C94-4328-4E54-BBE3-EC763776E0B8}">
      <dsp:nvSpPr>
        <dsp:cNvPr id="0" name=""/>
        <dsp:cNvSpPr/>
      </dsp:nvSpPr>
      <dsp:spPr>
        <a:xfrm>
          <a:off x="5406396" y="1100"/>
          <a:ext cx="2172539" cy="921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Critical discussion of QA theories and their empirical application.</a:t>
          </a:r>
        </a:p>
      </dsp:txBody>
      <dsp:txXfrm>
        <a:off x="5406396" y="1100"/>
        <a:ext cx="2172539" cy="921683"/>
      </dsp:txXfrm>
    </dsp:sp>
    <dsp:sp modelId="{41E25EEA-8F81-4A1A-AA00-9780B14E080D}">
      <dsp:nvSpPr>
        <dsp:cNvPr id="0" name=""/>
        <dsp:cNvSpPr/>
      </dsp:nvSpPr>
      <dsp:spPr>
        <a:xfrm>
          <a:off x="616935" y="1635560"/>
          <a:ext cx="921683" cy="92168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FA1749-F81E-4173-9FCB-6ECF04D06D51}">
      <dsp:nvSpPr>
        <dsp:cNvPr id="0" name=""/>
        <dsp:cNvSpPr/>
      </dsp:nvSpPr>
      <dsp:spPr>
        <a:xfrm>
          <a:off x="810488" y="1829114"/>
          <a:ext cx="534576" cy="5345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5927BA-D7E7-43E3-AF8D-D87BC5CCBEB1}">
      <dsp:nvSpPr>
        <dsp:cNvPr id="0" name=""/>
        <dsp:cNvSpPr/>
      </dsp:nvSpPr>
      <dsp:spPr>
        <a:xfrm>
          <a:off x="1736122" y="1635560"/>
          <a:ext cx="2172539" cy="921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Policy analysis – NHS reforms, governance frameworks, and safety culture models.</a:t>
          </a:r>
        </a:p>
      </dsp:txBody>
      <dsp:txXfrm>
        <a:off x="1736122" y="1635560"/>
        <a:ext cx="2172539" cy="921683"/>
      </dsp:txXfrm>
    </dsp:sp>
    <dsp:sp modelId="{1A351DF6-55F6-434E-AF74-04C38945539B}">
      <dsp:nvSpPr>
        <dsp:cNvPr id="0" name=""/>
        <dsp:cNvSpPr/>
      </dsp:nvSpPr>
      <dsp:spPr>
        <a:xfrm>
          <a:off x="4287209" y="1635560"/>
          <a:ext cx="921683" cy="92168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575C18-29EC-4262-8758-A332CF8C1DBA}">
      <dsp:nvSpPr>
        <dsp:cNvPr id="0" name=""/>
        <dsp:cNvSpPr/>
      </dsp:nvSpPr>
      <dsp:spPr>
        <a:xfrm>
          <a:off x="4480763" y="1829114"/>
          <a:ext cx="534576" cy="5345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87354F-2B55-4BA4-9C55-71E23F5820C2}">
      <dsp:nvSpPr>
        <dsp:cNvPr id="0" name=""/>
        <dsp:cNvSpPr/>
      </dsp:nvSpPr>
      <dsp:spPr>
        <a:xfrm>
          <a:off x="5406396" y="1635560"/>
          <a:ext cx="2172539" cy="921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Root-cause evidence synthesis drawn from Swiss Cheese and Donabedian frameworks.</a:t>
          </a:r>
        </a:p>
      </dsp:txBody>
      <dsp:txXfrm>
        <a:off x="5406396" y="1635560"/>
        <a:ext cx="2172539" cy="921683"/>
      </dsp:txXfrm>
    </dsp:sp>
    <dsp:sp modelId="{292A5BF0-2593-47AC-A81A-DE0F44245625}">
      <dsp:nvSpPr>
        <dsp:cNvPr id="0" name=""/>
        <dsp:cNvSpPr/>
      </dsp:nvSpPr>
      <dsp:spPr>
        <a:xfrm>
          <a:off x="616935" y="3270020"/>
          <a:ext cx="921683" cy="92168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E2A4A1-4190-495A-BF88-5A09901A7691}">
      <dsp:nvSpPr>
        <dsp:cNvPr id="0" name=""/>
        <dsp:cNvSpPr/>
      </dsp:nvSpPr>
      <dsp:spPr>
        <a:xfrm>
          <a:off x="810488" y="3463574"/>
          <a:ext cx="534576" cy="53457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447831-B7DC-485F-9943-295B89FC4A0F}">
      <dsp:nvSpPr>
        <dsp:cNvPr id="0" name=""/>
        <dsp:cNvSpPr/>
      </dsp:nvSpPr>
      <dsp:spPr>
        <a:xfrm>
          <a:off x="1736122" y="3270020"/>
          <a:ext cx="2172539" cy="921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Service-improvement plan using data-driven, evidence-based QA interventions.</a:t>
          </a:r>
        </a:p>
      </dsp:txBody>
      <dsp:txXfrm>
        <a:off x="1736122" y="3270020"/>
        <a:ext cx="2172539" cy="921683"/>
      </dsp:txXfrm>
    </dsp:sp>
    <dsp:sp modelId="{B0E8751D-6015-4927-A474-7E2E4531C6CD}">
      <dsp:nvSpPr>
        <dsp:cNvPr id="0" name=""/>
        <dsp:cNvSpPr/>
      </dsp:nvSpPr>
      <dsp:spPr>
        <a:xfrm>
          <a:off x="4287209" y="3270020"/>
          <a:ext cx="921683" cy="92168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76E05D-46B8-410D-A903-7DA5EB8E8936}">
      <dsp:nvSpPr>
        <dsp:cNvPr id="0" name=""/>
        <dsp:cNvSpPr/>
      </dsp:nvSpPr>
      <dsp:spPr>
        <a:xfrm>
          <a:off x="4480763" y="3463574"/>
          <a:ext cx="534576" cy="53457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70E57F-E5BC-4C90-9606-5FAA27DB9D7D}">
      <dsp:nvSpPr>
        <dsp:cNvPr id="0" name=""/>
        <dsp:cNvSpPr/>
      </dsp:nvSpPr>
      <dsp:spPr>
        <a:xfrm>
          <a:off x="5406396" y="3270020"/>
          <a:ext cx="2172539" cy="921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Presentation provides the conceptual and analytical foundation for Component 2.</a:t>
          </a:r>
        </a:p>
      </dsp:txBody>
      <dsp:txXfrm>
        <a:off x="5406396" y="3270020"/>
        <a:ext cx="2172539" cy="9216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D2B9B1-118C-4318-9915-9F620DE92219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CA17E7-350E-4D54-9485-7DAD25F41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4913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9420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6409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5879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5225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1122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6697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3545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0858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2424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0230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8223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6726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7841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53972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3252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03084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0629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5089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9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2968/bjon.2017.26.3.159" TargetMode="External"/><Relationship Id="rId3" Type="http://schemas.openxmlformats.org/officeDocument/2006/relationships/hyperlink" Target="https://doi.org/10.1016/j.jemermed.2019.11.015" TargetMode="External"/><Relationship Id="rId7" Type="http://schemas.openxmlformats.org/officeDocument/2006/relationships/hyperlink" Target="https://doi.org/10.1371/journal.pone.0248677" TargetMode="External"/><Relationship Id="rId12" Type="http://schemas.openxmlformats.org/officeDocument/2006/relationships/hyperlink" Target="https://doi.org/10.1111/1468-0009.12166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93/intqhc/mzad088" TargetMode="External"/><Relationship Id="rId11" Type="http://schemas.openxmlformats.org/officeDocument/2006/relationships/hyperlink" Target="https://doi.org/10.1093/intqhc/mzw059" TargetMode="External"/><Relationship Id="rId5" Type="http://schemas.openxmlformats.org/officeDocument/2006/relationships/hyperlink" Target="https://doi.org/10.1186/s12939-020-01223-2" TargetMode="External"/><Relationship Id="rId10" Type="http://schemas.openxmlformats.org/officeDocument/2006/relationships/hyperlink" Target="https://doi.org/10.1108/IJHG-02-2022-0023" TargetMode="External"/><Relationship Id="rId4" Type="http://schemas.openxmlformats.org/officeDocument/2006/relationships/hyperlink" Target="https://pubmed.ncbi.nlm.nih.gov/26793642/" TargetMode="External"/><Relationship Id="rId9" Type="http://schemas.openxmlformats.org/officeDocument/2006/relationships/hyperlink" Target="https://doi.org/10.1093/jamia/ocw154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63B89-080C-BBBD-ACC9-8787A7522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340" y="308116"/>
            <a:ext cx="7963319" cy="740246"/>
          </a:xfr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US" sz="4000" b="1" dirty="0"/>
              <a:t>Title Slide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5B8FB-918F-07DC-3C25-5000978F9F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800" b="1" dirty="0"/>
              <a:t>Title: “Quality Failures and Patient Safety: Lessons from the Lucy Letby Case”</a:t>
            </a:r>
          </a:p>
          <a:p>
            <a:pPr marL="0" indent="0" algn="ctr">
              <a:buNone/>
            </a:pPr>
            <a:br>
              <a:rPr lang="en-US" sz="2800" dirty="0"/>
            </a:br>
            <a:r>
              <a:rPr lang="en-US" sz="2400" b="1" dirty="0"/>
              <a:t>Module Code: LCHS7006 </a:t>
            </a:r>
          </a:p>
          <a:p>
            <a:pPr marL="0" indent="0" algn="ctr">
              <a:buNone/>
            </a:pPr>
            <a:r>
              <a:rPr lang="en-US" sz="2600" b="1" dirty="0"/>
              <a:t>Module Title: Quality Assurance and Service Improvements</a:t>
            </a:r>
            <a:br>
              <a:rPr lang="en-US" sz="2600" b="1" dirty="0"/>
            </a:br>
            <a:endParaRPr lang="en-US" sz="2600" b="1" dirty="0"/>
          </a:p>
          <a:p>
            <a:pPr marL="0" indent="0">
              <a:buNone/>
            </a:pPr>
            <a:br>
              <a:rPr lang="en-US" sz="2000" dirty="0"/>
            </a:br>
            <a:r>
              <a:rPr lang="en-US" sz="2000" b="1" i="1" dirty="0"/>
              <a:t>Student Name:</a:t>
            </a:r>
            <a:r>
              <a:rPr lang="en-US" sz="2000" i="1" dirty="0"/>
              <a:t> </a:t>
            </a:r>
            <a:r>
              <a:rPr lang="en-US" sz="2000" i="1" dirty="0" err="1"/>
              <a:t>Hefzur</a:t>
            </a:r>
            <a:r>
              <a:rPr lang="en-US" sz="2000" i="1" dirty="0"/>
              <a:t> Rahman</a:t>
            </a:r>
            <a:br>
              <a:rPr lang="en-US" sz="2000" i="1" dirty="0"/>
            </a:br>
            <a:r>
              <a:rPr lang="en-US" sz="2000" b="1" i="1" dirty="0"/>
              <a:t>Student ID:</a:t>
            </a:r>
            <a:r>
              <a:rPr lang="en-US" sz="2000" i="1" dirty="0"/>
              <a:t> 2431586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248945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1675" cy="720045"/>
          </a:xfr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r>
              <a:rPr lang="en-US" sz="3200" b="1" dirty="0"/>
              <a:t>Introduction</a:t>
            </a:r>
            <a:endParaRPr sz="3200" b="1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0D952A2-042D-6E88-B1EF-F98961E5AE2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663771"/>
            <a:ext cx="4456444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GB" sz="1600" b="1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Focus:</a:t>
            </a:r>
            <a:r>
              <a:rPr kumimoji="0" lang="en-GB" sz="16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Examination of major quality-assurance and patient-safety failures at Countess of Chester Hospital during 2015–2016.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GB" sz="1600" b="1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Aim:</a:t>
            </a:r>
            <a:r>
              <a:rPr kumimoji="0" lang="en-GB" sz="16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 critically analyse root causes, governance weaknesses, and policy gaps using evidence-based QA frameworks.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GB" sz="1600" b="1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Frameworks Applied:</a:t>
            </a:r>
            <a:r>
              <a:rPr kumimoji="0" lang="en-GB" sz="16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Swiss Cheese Model, Fishbone Diagram, and Donabedian Model to interpret systemic failures.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GB" sz="1600" b="1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Key Themes:</a:t>
            </a:r>
            <a:r>
              <a:rPr kumimoji="0" lang="en-GB" sz="16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Leadership accountability, safety culture, whistle-blowing barriers, and service equity within the NHS.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GB" sz="1600" b="1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Purpose:</a:t>
            </a:r>
            <a:r>
              <a:rPr kumimoji="0" lang="en-GB" sz="16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 highlight how governance lapses and ineffective QA systems contributed to preventable harm and to identify lessons for sustainable service improvement.</a:t>
            </a:r>
          </a:p>
        </p:txBody>
      </p:sp>
      <p:pic>
        <p:nvPicPr>
          <p:cNvPr id="1027" name="Picture 3" descr="Emergency care at Lucy Letby hospital falls short of legal standards, CQC  finds | Lucy Letby | The Guardian">
            <a:extLst>
              <a:ext uri="{FF2B5EF4-FFF2-40B4-BE49-F238E27FC236}">
                <a16:creationId xmlns:a16="http://schemas.microsoft.com/office/drawing/2014/main" id="{2010C846-96B6-8298-C687-A06007CCF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0012" y="2147716"/>
            <a:ext cx="3415572" cy="355642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-5705"/>
            <a:ext cx="9143993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38" y="637762"/>
            <a:ext cx="7416372" cy="900131"/>
          </a:xfrm>
        </p:spPr>
        <p:txBody>
          <a:bodyPr anchor="t">
            <a:normAutofit/>
          </a:bodyPr>
          <a:lstStyle/>
          <a:p>
            <a:pPr algn="l"/>
            <a:r>
              <a:rPr lang="en-US" sz="3500">
                <a:solidFill>
                  <a:schemeClr val="bg1"/>
                </a:solidFill>
              </a:rPr>
              <a:t>Case Background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9143992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638" y="2010758"/>
            <a:ext cx="34289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422" y="2277373"/>
            <a:ext cx="5102060" cy="3959619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Between 2015–2016, seven infant deaths and six near-fatal incidents occurred in the neonatal unit at Countess of Chester Hospital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Subsequent inquiry (2023) identified serious failures in leadership, governance, and incident reporting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Hospital rated “requires improvement” by CQC (2018) for safety and management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The case represents a critical breach of clinical governance and patient safety systems (Majumdar &amp; Hussain, 2018)</a:t>
            </a:r>
          </a:p>
        </p:txBody>
      </p:sp>
      <p:pic>
        <p:nvPicPr>
          <p:cNvPr id="2050" name="Picture 2" descr="Letby case shows why NHS must empower nurses to speak up'">
            <a:extLst>
              <a:ext uri="{FF2B5EF4-FFF2-40B4-BE49-F238E27FC236}">
                <a16:creationId xmlns:a16="http://schemas.microsoft.com/office/drawing/2014/main" id="{D03DC2E4-456F-F5E6-3A91-6FA2EB5C04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3937" y="2613094"/>
            <a:ext cx="3196641" cy="22760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Identified Quality Concerns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C669CA-DF26-5FA0-CF13-F4F12AB50D0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1765" y="542610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US" sz="3500" b="1" dirty="0"/>
              <a:t>Systems-Based Safety Model (Swiss Cheese Model)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250852"/>
            <a:ext cx="4000647" cy="4506295"/>
          </a:xfrm>
        </p:spPr>
        <p:txBody>
          <a:bodyPr anchor="ctr">
            <a:normAutofit fontScale="92500"/>
          </a:bodyPr>
          <a:lstStyle/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2000" noProof="0" dirty="0"/>
              <a:t>Model demonstrates multi-layered defence failures (Reason, 1990 concept)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2000" noProof="0" dirty="0"/>
              <a:t>Latent conditions: weak governance, unclear accountability, poor communication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2000" noProof="0" dirty="0"/>
              <a:t>Active failures: neglect of clinician warnings, falsified medical records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2000" noProof="0" dirty="0"/>
              <a:t>Organisational factors: non-responsive board culture, absence of independent oversight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2000" noProof="0" dirty="0"/>
              <a:t>Alignment with system-level safety science (</a:t>
            </a:r>
            <a:r>
              <a:rPr lang="en-GB" sz="2000" noProof="0" dirty="0" err="1"/>
              <a:t>Amaniyan</a:t>
            </a:r>
            <a:r>
              <a:rPr lang="en-GB" sz="2000" noProof="0" dirty="0"/>
              <a:t> et al., 2020)</a:t>
            </a:r>
          </a:p>
        </p:txBody>
      </p:sp>
      <p:pic>
        <p:nvPicPr>
          <p:cNvPr id="3074" name="Picture 2" descr="24+ Thousand Doctor Warning Sign Royalty-Free Images, Stock Photos &amp;  Pictures | Shutterstock">
            <a:extLst>
              <a:ext uri="{FF2B5EF4-FFF2-40B4-BE49-F238E27FC236}">
                <a16:creationId xmlns:a16="http://schemas.microsoft.com/office/drawing/2014/main" id="{283A7B74-9F05-9979-68D2-6BE0A97C81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177" y="542610"/>
            <a:ext cx="4119824" cy="631538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1051" y="381935"/>
            <a:ext cx="7017080" cy="1200329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900"/>
              <a:t>Root Cause Analysis – Fishbone Diagram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45650" y="554152"/>
            <a:ext cx="430632" cy="1075866"/>
            <a:chOff x="10994200" y="554152"/>
            <a:chExt cx="574177" cy="1075866"/>
          </a:xfrm>
        </p:grpSpPr>
        <p:sp>
          <p:nvSpPr>
            <p:cNvPr id="12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7716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A565B7CA-52DB-3BD4-EB22-95DAB5A5FD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6300832"/>
              </p:ext>
            </p:extLst>
          </p:nvPr>
        </p:nvGraphicFramePr>
        <p:xfrm>
          <a:off x="891046" y="1825625"/>
          <a:ext cx="7017080" cy="439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0"/>
            <a:ext cx="8375586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/>
          <a:p>
            <a:r>
              <a:rPr lang="en-US" sz="3500"/>
              <a:t>Donabedian Model – Structure, Process, and Outcome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758952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943" y="2680629"/>
            <a:ext cx="4478902" cy="3695020"/>
          </a:xfrm>
        </p:spPr>
        <p:txBody>
          <a:bodyPr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900" dirty="0"/>
              <a:t>Structure: limited staffing, poor resource allocation, weak QA oversight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900" dirty="0"/>
              <a:t>Process: ineffective incident investigation and audit follow-up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900" dirty="0"/>
              <a:t>Outcome: increased mortality rate and loss of public trust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900" dirty="0"/>
              <a:t>The model highlights the relationship between care environment and outcomes (Majumdar &amp; Hussain, 2018)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900" dirty="0"/>
              <a:t>Indicates need for structural reinforcement to ensure safe and equitable service delivery</a:t>
            </a:r>
          </a:p>
        </p:txBody>
      </p:sp>
      <p:pic>
        <p:nvPicPr>
          <p:cNvPr id="4098" name="Picture 2" descr="General Surgery – Thumbay Hospital Day Care, University City Road">
            <a:extLst>
              <a:ext uri="{FF2B5EF4-FFF2-40B4-BE49-F238E27FC236}">
                <a16:creationId xmlns:a16="http://schemas.microsoft.com/office/drawing/2014/main" id="{C853E1FD-FE8F-C5F2-8F19-CF8E5B45BB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787" y="2680629"/>
            <a:ext cx="3690408" cy="342984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US" sz="3500" dirty="0">
                <a:solidFill>
                  <a:srgbClr val="FFFFFF"/>
                </a:solidFill>
              </a:rPr>
              <a:t>Systems Theory and Safety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853" y="2177002"/>
            <a:ext cx="4427556" cy="4492739"/>
          </a:xfrm>
        </p:spPr>
        <p:txBody>
          <a:bodyPr anchor="ctr">
            <a:normAutofit/>
          </a:bodyPr>
          <a:lstStyle/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800" noProof="0" dirty="0"/>
              <a:t>Health service as an interdependent system of human, technical, and organisational components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800" noProof="0" dirty="0"/>
              <a:t>System failure due to non-learning culture and poor feedback mechanisms (Hibbert et al., 2023)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800" noProof="0" dirty="0"/>
              <a:t>Hierarchical leadership discouraged open communication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800" noProof="0" dirty="0"/>
              <a:t>Weak safety culture comparable to findings in international reviews (Azami-</a:t>
            </a:r>
            <a:r>
              <a:rPr lang="en-GB" sz="1800" noProof="0" dirty="0" err="1"/>
              <a:t>Aghdash</a:t>
            </a:r>
            <a:r>
              <a:rPr lang="en-GB" sz="1800" noProof="0" dirty="0"/>
              <a:t> et al., 2015)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800" noProof="0" dirty="0"/>
              <a:t>Emphasises importance of continuous system learning and cultural reform (</a:t>
            </a:r>
            <a:r>
              <a:rPr lang="en-GB" sz="1800" noProof="0" dirty="0" err="1"/>
              <a:t>Amaniyan</a:t>
            </a:r>
            <a:r>
              <a:rPr lang="en-GB" sz="1800" noProof="0" dirty="0"/>
              <a:t> et al., 2020)</a:t>
            </a:r>
          </a:p>
        </p:txBody>
      </p:sp>
      <p:pic>
        <p:nvPicPr>
          <p:cNvPr id="5122" name="Picture 2" descr="Tedisel Medical in operating theatres - Tedisel Medical">
            <a:extLst>
              <a:ext uri="{FF2B5EF4-FFF2-40B4-BE49-F238E27FC236}">
                <a16:creationId xmlns:a16="http://schemas.microsoft.com/office/drawing/2014/main" id="{9F9FA9FA-B57E-7E78-D5C7-1B83C98A1F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6580" y="2607846"/>
            <a:ext cx="3858567" cy="322635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US" sz="4300"/>
              <a:t>Policy and Regulatory Context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2100" dirty="0"/>
              <a:t>NHS Patient Safety Strategy (2019; updated 2023): calls for proactive learning and just culture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2100" dirty="0"/>
              <a:t>Duty of </a:t>
            </a:r>
            <a:r>
              <a:rPr lang="en-US" sz="2100" dirty="0" err="1"/>
              <a:t>Candour</a:t>
            </a:r>
            <a:r>
              <a:rPr lang="en-US" sz="2100" dirty="0"/>
              <a:t> (Health and Social Care Act 2008): transparency in adverse incidents ignored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2100" dirty="0"/>
              <a:t>CQC Standards: breached in safety, governance, and leadership domains (Lucas et al., 2022)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2100" dirty="0"/>
              <a:t>Freedom to Speak Up (2016): ineffective whistle-blowing support mechanisms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2100" dirty="0"/>
              <a:t>Evidence reveals policy–practice gap contributing to QA breakdown (Hibbert et al., 2023)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US" sz="3500" dirty="0"/>
              <a:t>Governance and Leadership Failures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188437"/>
            <a:ext cx="4000647" cy="4398642"/>
          </a:xfrm>
        </p:spPr>
        <p:txBody>
          <a:bodyPr anchor="ctr">
            <a:normAutofit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800" b="1" dirty="0"/>
              <a:t>Board inaction:</a:t>
            </a:r>
            <a:r>
              <a:rPr lang="en-US" sz="1800" dirty="0"/>
              <a:t> Senior management dismissed repeated consultant warnings (Hibbert et al., 2023)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800" b="1" dirty="0"/>
              <a:t>Weak oversight:</a:t>
            </a:r>
            <a:r>
              <a:rPr lang="en-US" sz="1800" dirty="0"/>
              <a:t> Absence of independent QA review committees and poor data transparency (Lucas et al., 2022)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800" b="1" dirty="0"/>
              <a:t>Ineffective audits:</a:t>
            </a:r>
            <a:r>
              <a:rPr lang="en-US" sz="1800" dirty="0"/>
              <a:t> Internal reviews failed to detect mortality pattern (Hut-Mossel et al., 2021)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800" b="1" dirty="0"/>
              <a:t>Poor supervision:</a:t>
            </a:r>
            <a:r>
              <a:rPr lang="en-US" sz="1800" dirty="0"/>
              <a:t> Limited clinical oversight contributed to unsafe practice (Snowdon et al., 2016)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800" b="1" dirty="0"/>
              <a:t>Result:</a:t>
            </a:r>
            <a:r>
              <a:rPr lang="en-US" sz="1800" dirty="0"/>
              <a:t> Governance vacuum enabling prolonged systemic failure in neonatal care</a:t>
            </a:r>
          </a:p>
        </p:txBody>
      </p:sp>
      <p:pic>
        <p:nvPicPr>
          <p:cNvPr id="5" name="Picture 4" descr="Codes on papers">
            <a:extLst>
              <a:ext uri="{FF2B5EF4-FFF2-40B4-BE49-F238E27FC236}">
                <a16:creationId xmlns:a16="http://schemas.microsoft.com/office/drawing/2014/main" id="{D88BADF2-B10D-D2AA-8B9E-19822B2AA5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037" r="36142" b="-3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-5705"/>
            <a:ext cx="9143993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38" y="637762"/>
            <a:ext cx="7416372" cy="900131"/>
          </a:xfrm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000" dirty="0">
                <a:solidFill>
                  <a:schemeClr val="bg1"/>
                </a:solidFill>
              </a:rPr>
              <a:t>Whistle-Blowing and Safety Reporting Culture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9143992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638" y="2010758"/>
            <a:ext cx="34289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901" y="2477429"/>
            <a:ext cx="4278095" cy="3959619"/>
          </a:xfrm>
        </p:spPr>
        <p:txBody>
          <a:bodyPr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800" noProof="0" dirty="0"/>
              <a:t>Consultant escalation ignored—doctors raising concerns faced threats of suspension (Majumdar &amp; Hussain, 2018)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800" noProof="0" dirty="0"/>
              <a:t>Incident-reporting systems underused; data lacked analysis and feedback (Stavropoulou et al., 2015)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800" noProof="0" dirty="0"/>
              <a:t>Freedom to Speak Up Guardians (2016) not effectively operationalised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800" noProof="0" dirty="0"/>
              <a:t>Defensive culture prevented collective learning (Hibbert et al., 2023)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800" noProof="0" dirty="0"/>
              <a:t>Literature confirms under-reporting and weak feedback loops as persistent NHS challenges (Stavropoulou et al., 2015)</a:t>
            </a:r>
          </a:p>
        </p:txBody>
      </p:sp>
      <p:pic>
        <p:nvPicPr>
          <p:cNvPr id="6146" name="Picture 2" descr="Ethical Whistleblowing. What is whistle blowing? | by Gayal Balasooriya |  Medium">
            <a:extLst>
              <a:ext uri="{FF2B5EF4-FFF2-40B4-BE49-F238E27FC236}">
                <a16:creationId xmlns:a16="http://schemas.microsoft.com/office/drawing/2014/main" id="{962C8406-6193-B8D2-71E6-1F5EC510D9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5183" y="2273287"/>
            <a:ext cx="3778181" cy="416376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093EE937-3788-6532-7702-DF6FDF4584C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11921" t="9092" r="19893" b="-7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Impact on Quality, Efficiency &amp; Equity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41D44ADC-EF73-FE3C-2353-3222163F1C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168013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Lessons Learned from the Case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082A59-05CE-D5A2-DCDA-FE490AA5CD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8569851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63F432-CC38-2FAE-5226-64084076EB2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972" r="24055" b="-1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500"/>
              <a:t>Recommendations for Service Improvement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77E8F0-6EC0-A5C4-3D49-C5397D687E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8030657"/>
              </p:ext>
            </p:extLst>
          </p:nvPr>
        </p:nvGraphicFramePr>
        <p:xfrm>
          <a:off x="4586487" y="2743200"/>
          <a:ext cx="3935505" cy="34968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170" name="Picture 2" descr="Page 2 | Healthcare systems Photos - Download Free High-Quality Pictures |  Freepik">
            <a:extLst>
              <a:ext uri="{FF2B5EF4-FFF2-40B4-BE49-F238E27FC236}">
                <a16:creationId xmlns:a16="http://schemas.microsoft.com/office/drawing/2014/main" id="{F2018AD3-0F0D-7AEF-217C-8FBF5BDC6C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142999"/>
            <a:ext cx="4057627" cy="46958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Link to Component 2 (Written Report)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FAF6B9-23EC-7444-7029-BE4B04296E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9309857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4512" y="2379346"/>
            <a:ext cx="4377314" cy="3683358"/>
          </a:xfrm>
        </p:spPr>
        <p:txBody>
          <a:bodyPr anchor="ctr">
            <a:normAutofit fontScale="92500" lnSpcReduction="10000"/>
          </a:bodyPr>
          <a:lstStyle/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700" dirty="0"/>
              <a:t>The Lucy Letby case exposes multi-layered systemic failures in QA, governance, and culture.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700" dirty="0"/>
              <a:t>Poor leadership, weak auditing, and silenced reporting compromised safety (Hibbert et al., 2023; Stavropoulou et al., 2015).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700" dirty="0"/>
              <a:t>Reinforces need for robust clinical governance systems and inclusive, learning-oriented safety culture.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700" dirty="0"/>
              <a:t>Sustainable QA improvement requires policy adherence, technological support, and empowered staff.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700" dirty="0"/>
              <a:t>Ensuring patient safety demands continuous evaluation and accountability at every </a:t>
            </a:r>
            <a:r>
              <a:rPr lang="en-US" sz="1700" dirty="0" err="1"/>
              <a:t>organisational</a:t>
            </a:r>
            <a:r>
              <a:rPr lang="en-US" sz="1700" dirty="0"/>
              <a:t> level.</a:t>
            </a:r>
          </a:p>
        </p:txBody>
      </p:sp>
      <p:pic>
        <p:nvPicPr>
          <p:cNvPr id="8194" name="Picture 2" descr="Lucy Letby inquiry: Rise in baby deaths was 'inevitable' in unit, hospital  bosses warned">
            <a:extLst>
              <a:ext uri="{FF2B5EF4-FFF2-40B4-BE49-F238E27FC236}">
                <a16:creationId xmlns:a16="http://schemas.microsoft.com/office/drawing/2014/main" id="{32F556E4-C857-FE17-B694-52CC4E7CFE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652" y="2187191"/>
            <a:ext cx="3989194" cy="378028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3EFA7-017B-AF89-4B01-A5AC4A9698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DF37E-0172-28B4-7F36-CB843DD08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2712"/>
            <a:ext cx="8526026" cy="4980650"/>
          </a:xfrm>
        </p:spPr>
        <p:txBody>
          <a:bodyPr>
            <a:normAutofit/>
          </a:bodyPr>
          <a:lstStyle/>
          <a:p>
            <a:pPr marL="0" lvl="0" indent="0" algn="just">
              <a:buNone/>
            </a:pPr>
            <a:r>
              <a:rPr lang="en-GB" sz="1100" dirty="0"/>
              <a:t>Alotaibi, Y. K., and Federico, F. (2017). The impact of health information technology on patient safety. </a:t>
            </a:r>
            <a:r>
              <a:rPr lang="en-GB" sz="1100" i="1" dirty="0"/>
              <a:t>Saudi medical journal</a:t>
            </a:r>
            <a:r>
              <a:rPr lang="en-GB" sz="1100" dirty="0"/>
              <a:t>, </a:t>
            </a:r>
            <a:r>
              <a:rPr lang="en-GB" sz="1100" i="1" dirty="0"/>
              <a:t>38</a:t>
            </a:r>
            <a:r>
              <a:rPr lang="en-GB" sz="1100" dirty="0"/>
              <a:t>(12), 1173.</a:t>
            </a:r>
          </a:p>
          <a:p>
            <a:pPr marL="0" lvl="0" indent="0" algn="just">
              <a:buNone/>
            </a:pPr>
            <a:r>
              <a:rPr lang="en-GB" sz="1100" dirty="0" err="1"/>
              <a:t>Amaniyan</a:t>
            </a:r>
            <a:r>
              <a:rPr lang="en-GB" sz="1100" dirty="0"/>
              <a:t>, S., </a:t>
            </a:r>
            <a:r>
              <a:rPr lang="en-GB" sz="1100" dirty="0" err="1"/>
              <a:t>Faldaas</a:t>
            </a:r>
            <a:r>
              <a:rPr lang="en-GB" sz="1100" dirty="0"/>
              <a:t>, B. O., Logan, P. A., and </a:t>
            </a:r>
            <a:r>
              <a:rPr lang="en-GB" sz="1100" dirty="0" err="1"/>
              <a:t>Vaismoradi</a:t>
            </a:r>
            <a:r>
              <a:rPr lang="en-GB" sz="1100" dirty="0"/>
              <a:t>, M. (2020). Learning from patient safety incidents in the emergency department: a systematic review. </a:t>
            </a:r>
            <a:r>
              <a:rPr lang="en-GB" sz="1100" i="1" dirty="0"/>
              <a:t>The Journal of emergency medicine</a:t>
            </a:r>
            <a:r>
              <a:rPr lang="en-GB" sz="1100" dirty="0"/>
              <a:t>, </a:t>
            </a:r>
            <a:r>
              <a:rPr lang="en-GB" sz="1100" i="1" dirty="0"/>
              <a:t>58</a:t>
            </a:r>
            <a:r>
              <a:rPr lang="en-GB" sz="1100" dirty="0"/>
              <a:t>(2), 234-244. </a:t>
            </a:r>
            <a:r>
              <a:rPr lang="en-GB" sz="1100" u="sng" dirty="0">
                <a:hlinkClick r:id="rId3" tooltip="Persistent link using digital object identifier"/>
              </a:rPr>
              <a:t>https://doi.org/10.1016/j.jemermed.2019.11.015</a:t>
            </a:r>
            <a:endParaRPr lang="en-GB" sz="1100" dirty="0"/>
          </a:p>
          <a:p>
            <a:pPr marL="0" lvl="0" indent="0" algn="just">
              <a:buNone/>
            </a:pPr>
            <a:r>
              <a:rPr lang="en-GB" sz="1100" dirty="0"/>
              <a:t>Azami-</a:t>
            </a:r>
            <a:r>
              <a:rPr lang="en-GB" sz="1100" dirty="0" err="1"/>
              <a:t>Aghdash</a:t>
            </a:r>
            <a:r>
              <a:rPr lang="en-GB" sz="1100" dirty="0"/>
              <a:t>, S., Azar, F. E., Rezapour, A., Azami, A., Rasi, V., and </a:t>
            </a:r>
            <a:r>
              <a:rPr lang="en-GB" sz="1100" dirty="0" err="1"/>
              <a:t>Klvany</a:t>
            </a:r>
            <a:r>
              <a:rPr lang="en-GB" sz="1100" dirty="0"/>
              <a:t>, K. (2015). Patient safety culture in hospitals of Iran: a systematic review and meta-analysis. </a:t>
            </a:r>
            <a:r>
              <a:rPr lang="en-GB" sz="1100" i="1" dirty="0"/>
              <a:t>Medical journal of the Islamic Republic of Iran</a:t>
            </a:r>
            <a:r>
              <a:rPr lang="en-GB" sz="1100" dirty="0"/>
              <a:t>, </a:t>
            </a:r>
            <a:r>
              <a:rPr lang="en-GB" sz="1100" i="1" dirty="0"/>
              <a:t>29</a:t>
            </a:r>
            <a:r>
              <a:rPr lang="en-GB" sz="1100" dirty="0"/>
              <a:t>, 251. PMCID: PMC4715392  PMID: </a:t>
            </a:r>
            <a:r>
              <a:rPr lang="en-GB" sz="1100" u="sng" dirty="0">
                <a:hlinkClick r:id="rId4"/>
              </a:rPr>
              <a:t>26793642</a:t>
            </a:r>
            <a:endParaRPr lang="en-GB" sz="1100" dirty="0"/>
          </a:p>
          <a:p>
            <a:pPr marL="0" lvl="0" indent="0" algn="just">
              <a:buNone/>
            </a:pPr>
            <a:r>
              <a:rPr lang="en-GB" sz="1100" dirty="0"/>
              <a:t>Chauhan, A., Walton, M., Manias, E., </a:t>
            </a:r>
            <a:r>
              <a:rPr lang="en-GB" sz="1100" dirty="0" err="1"/>
              <a:t>Walpola</a:t>
            </a:r>
            <a:r>
              <a:rPr lang="en-GB" sz="1100" dirty="0"/>
              <a:t>, R. L., Seale, H., </a:t>
            </a:r>
            <a:r>
              <a:rPr lang="en-GB" sz="1100" dirty="0" err="1"/>
              <a:t>Latanik</a:t>
            </a:r>
            <a:r>
              <a:rPr lang="en-GB" sz="1100" dirty="0"/>
              <a:t>, M., ... and Harrison, R. (2020). The safety of health care for ethnic minority patients: a systematic review. </a:t>
            </a:r>
            <a:r>
              <a:rPr lang="en-GB" sz="1100" i="1" dirty="0"/>
              <a:t>International journal for equity in health</a:t>
            </a:r>
            <a:r>
              <a:rPr lang="en-GB" sz="1100" dirty="0"/>
              <a:t>, </a:t>
            </a:r>
            <a:r>
              <a:rPr lang="en-GB" sz="1100" i="1" dirty="0"/>
              <a:t>19</a:t>
            </a:r>
            <a:r>
              <a:rPr lang="en-GB" sz="1100" dirty="0"/>
              <a:t>(1), 118. </a:t>
            </a:r>
            <a:r>
              <a:rPr lang="en-GB" sz="1100" u="sng" dirty="0">
                <a:hlinkClick r:id="rId5"/>
              </a:rPr>
              <a:t>https://doi.org/10.1186/s12939-020-01223-2</a:t>
            </a:r>
            <a:endParaRPr lang="en-GB" sz="1100" dirty="0"/>
          </a:p>
          <a:p>
            <a:pPr marL="0" lvl="0" indent="0" algn="just">
              <a:buNone/>
            </a:pPr>
            <a:r>
              <a:rPr lang="en-GB" sz="1100" dirty="0"/>
              <a:t>Hibbert, P. D., Stewart, S., Wiles, L. K., Braithwaite, J., Runciman, W. B., and Thomas, M. J. (2023). Improving patient safety governance and systems through learning from successes and failures: qualitative surveys and interviews with international experts. </a:t>
            </a:r>
            <a:r>
              <a:rPr lang="en-GB" sz="1100" i="1" dirty="0"/>
              <a:t>International Journal for Quality in Health Care</a:t>
            </a:r>
            <a:r>
              <a:rPr lang="en-GB" sz="1100" dirty="0"/>
              <a:t>, </a:t>
            </a:r>
            <a:r>
              <a:rPr lang="en-GB" sz="1100" i="1" dirty="0"/>
              <a:t>35</a:t>
            </a:r>
            <a:r>
              <a:rPr lang="en-GB" sz="1100" dirty="0"/>
              <a:t>(4), 0. </a:t>
            </a:r>
            <a:r>
              <a:rPr lang="en-GB" sz="1100" dirty="0" err="1"/>
              <a:t>doi</a:t>
            </a:r>
            <a:r>
              <a:rPr lang="en-GB" sz="1100" dirty="0"/>
              <a:t>: </a:t>
            </a:r>
            <a:r>
              <a:rPr lang="en-GB" sz="1100" u="sng" dirty="0">
                <a:hlinkClick r:id="rId6"/>
              </a:rPr>
              <a:t>10.1093/</a:t>
            </a:r>
            <a:r>
              <a:rPr lang="en-GB" sz="1100" u="sng" dirty="0" err="1">
                <a:hlinkClick r:id="rId6"/>
              </a:rPr>
              <a:t>intqhc</a:t>
            </a:r>
            <a:r>
              <a:rPr lang="en-GB" sz="1100" u="sng" dirty="0">
                <a:hlinkClick r:id="rId6"/>
              </a:rPr>
              <a:t>/mzad088</a:t>
            </a:r>
            <a:endParaRPr lang="en-GB" sz="1100" dirty="0"/>
          </a:p>
          <a:p>
            <a:pPr marL="0" lvl="0" indent="0" algn="just">
              <a:buNone/>
            </a:pPr>
            <a:r>
              <a:rPr lang="en-GB" sz="1100" dirty="0"/>
              <a:t>Hut-Mossel, L., Ahaus, K., Welker, G., and Gans, R. (2021). Understanding how and why audits work in improving the quality of hospital care: a systematic realist review. </a:t>
            </a:r>
            <a:r>
              <a:rPr lang="en-GB" sz="1100" i="1" dirty="0" err="1"/>
              <a:t>PloS</a:t>
            </a:r>
            <a:r>
              <a:rPr lang="en-GB" sz="1100" i="1" dirty="0"/>
              <a:t> one</a:t>
            </a:r>
            <a:r>
              <a:rPr lang="en-GB" sz="1100" dirty="0"/>
              <a:t>, </a:t>
            </a:r>
            <a:r>
              <a:rPr lang="en-GB" sz="1100" i="1" dirty="0"/>
              <a:t>16</a:t>
            </a:r>
            <a:r>
              <a:rPr lang="en-GB" sz="1100" dirty="0"/>
              <a:t>(3), e0248677. </a:t>
            </a:r>
            <a:r>
              <a:rPr lang="en-GB" sz="1100" u="sng" dirty="0">
                <a:hlinkClick r:id="rId7"/>
              </a:rPr>
              <a:t>https://doi.org/10.1371/journal.pone.0248677</a:t>
            </a:r>
            <a:endParaRPr lang="en-GB" sz="1100" dirty="0"/>
          </a:p>
          <a:p>
            <a:pPr marL="0" lvl="0" indent="0" algn="just">
              <a:buNone/>
            </a:pPr>
            <a:r>
              <a:rPr lang="en-GB" sz="1100" dirty="0"/>
              <a:t>Kavanagh, C. (2017). Medication governance: preventing errors and promoting patient safety. </a:t>
            </a:r>
            <a:r>
              <a:rPr lang="en-GB" sz="1100" i="1" dirty="0"/>
              <a:t>British Journal of Nursing</a:t>
            </a:r>
            <a:r>
              <a:rPr lang="en-GB" sz="1100" dirty="0"/>
              <a:t>, </a:t>
            </a:r>
            <a:r>
              <a:rPr lang="en-GB" sz="1100" i="1" dirty="0"/>
              <a:t>26</a:t>
            </a:r>
            <a:r>
              <a:rPr lang="en-GB" sz="1100" dirty="0"/>
              <a:t>(3), 159-165. </a:t>
            </a:r>
            <a:r>
              <a:rPr lang="en-GB" sz="1100" u="sng" dirty="0">
                <a:hlinkClick r:id="rId8"/>
              </a:rPr>
              <a:t>https://doi.org/10.12968/bjon.2017.26.3.159</a:t>
            </a:r>
            <a:endParaRPr lang="en-GB" sz="1100" dirty="0"/>
          </a:p>
          <a:p>
            <a:pPr marL="0" lvl="0" indent="0" algn="just">
              <a:buNone/>
            </a:pPr>
            <a:r>
              <a:rPr lang="en-GB" sz="1100" dirty="0"/>
              <a:t>Kim, M. O., </a:t>
            </a:r>
            <a:r>
              <a:rPr lang="en-GB" sz="1100" dirty="0" err="1"/>
              <a:t>Coiera</a:t>
            </a:r>
            <a:r>
              <a:rPr lang="en-GB" sz="1100" dirty="0"/>
              <a:t>, E., and </a:t>
            </a:r>
            <a:r>
              <a:rPr lang="en-GB" sz="1100" dirty="0" err="1"/>
              <a:t>Magrabi</a:t>
            </a:r>
            <a:r>
              <a:rPr lang="en-GB" sz="1100" dirty="0"/>
              <a:t>, F. (2017). Problems with health information technology and their effects on care delivery and patient outcomes: a systematic review. </a:t>
            </a:r>
            <a:r>
              <a:rPr lang="en-GB" sz="1100" i="1" dirty="0"/>
              <a:t>Journal of the American Medical Informatics Association</a:t>
            </a:r>
            <a:r>
              <a:rPr lang="en-GB" sz="1100" dirty="0"/>
              <a:t>, </a:t>
            </a:r>
            <a:r>
              <a:rPr lang="en-GB" sz="1100" i="1" dirty="0"/>
              <a:t>24</a:t>
            </a:r>
            <a:r>
              <a:rPr lang="en-GB" sz="1100" dirty="0"/>
              <a:t>(2), 246-250.  </a:t>
            </a:r>
            <a:r>
              <a:rPr lang="en-GB" sz="1100" u="sng" dirty="0">
                <a:hlinkClick r:id="rId9"/>
              </a:rPr>
              <a:t>https://doi.org/10.1093/jamia/ocw154</a:t>
            </a:r>
            <a:endParaRPr lang="en-GB" sz="1100" dirty="0"/>
          </a:p>
          <a:p>
            <a:pPr marL="0" lvl="0" indent="0" algn="just">
              <a:buNone/>
            </a:pPr>
            <a:r>
              <a:rPr lang="en-GB" sz="1100" dirty="0"/>
              <a:t>Lucas, J., Leggat, S. G., and Taylor, N. F. (2022). Association between use of clinical governance systems at the frontline and patient safety: a pre-post study. </a:t>
            </a:r>
            <a:r>
              <a:rPr lang="en-GB" sz="1100" i="1" dirty="0"/>
              <a:t>International Journal of Health Governance</a:t>
            </a:r>
            <a:r>
              <a:rPr lang="en-GB" sz="1100" dirty="0"/>
              <a:t>, </a:t>
            </a:r>
            <a:r>
              <a:rPr lang="en-GB" sz="1100" i="1" dirty="0"/>
              <a:t>27</a:t>
            </a:r>
            <a:r>
              <a:rPr lang="en-GB" sz="1100" dirty="0"/>
              <a:t>(3), 282-295. </a:t>
            </a:r>
            <a:r>
              <a:rPr lang="en-GB" sz="1100" u="sng" dirty="0">
                <a:hlinkClick r:id="rId10"/>
              </a:rPr>
              <a:t>https://doi.org/10.1108/IJHG-02-2022-0023</a:t>
            </a:r>
            <a:endParaRPr lang="en-GB" sz="1100" dirty="0"/>
          </a:p>
          <a:p>
            <a:pPr marL="0" lvl="0" indent="0" algn="just">
              <a:buNone/>
            </a:pPr>
            <a:r>
              <a:rPr lang="en-GB" sz="1100" dirty="0"/>
              <a:t>Majumdar, S., and Hussain, S. M. (2018). Clinical Governance and its Role in Patient Safety and Quality Improvement. In </a:t>
            </a:r>
            <a:r>
              <a:rPr lang="en-GB" sz="1100" i="1" dirty="0"/>
              <a:t>Scott-Brown's Otorhinolaryngology and Head and Neck Surgery</a:t>
            </a:r>
            <a:r>
              <a:rPr lang="en-GB" sz="1100" dirty="0"/>
              <a:t> (pp. 389-394). CRC Press.</a:t>
            </a:r>
          </a:p>
          <a:p>
            <a:pPr marL="0" lvl="0" indent="0" algn="just">
              <a:buNone/>
            </a:pPr>
            <a:r>
              <a:rPr lang="en-GB" sz="1100" dirty="0"/>
              <a:t>Snowdon, D. A., Hau, R., Leggat, S. G., and Taylor, N. F. (2016). Does clinical supervision of health professionals improve patient safety? A systematic review and meta-analysis. </a:t>
            </a:r>
            <a:r>
              <a:rPr lang="en-GB" sz="1100" i="1" dirty="0"/>
              <a:t>International Journal for Quality in Health Care</a:t>
            </a:r>
            <a:r>
              <a:rPr lang="en-GB" sz="1100" dirty="0"/>
              <a:t>, </a:t>
            </a:r>
            <a:r>
              <a:rPr lang="en-GB" sz="1100" i="1" dirty="0"/>
              <a:t>28</a:t>
            </a:r>
            <a:r>
              <a:rPr lang="en-GB" sz="1100" dirty="0"/>
              <a:t>(4), 447-455.  </a:t>
            </a:r>
            <a:r>
              <a:rPr lang="en-GB" sz="1100" u="sng" dirty="0">
                <a:hlinkClick r:id="rId11"/>
              </a:rPr>
              <a:t>https://doi.org/10.1093/intqhc/mzw059</a:t>
            </a:r>
            <a:endParaRPr lang="en-GB" sz="1100" dirty="0"/>
          </a:p>
          <a:p>
            <a:pPr marL="0" lvl="0" indent="0" algn="just">
              <a:buNone/>
            </a:pPr>
            <a:r>
              <a:rPr lang="en-GB" sz="1100" dirty="0"/>
              <a:t>Stavropoulou, C., Doherty, C., and </a:t>
            </a:r>
            <a:r>
              <a:rPr lang="en-GB" sz="1100" dirty="0" err="1"/>
              <a:t>Tosey</a:t>
            </a:r>
            <a:r>
              <a:rPr lang="en-GB" sz="1100" dirty="0"/>
              <a:t>, P. (2015). How effective are incident‐reporting systems for improving patient safety? A systematic literature review. </a:t>
            </a:r>
            <a:r>
              <a:rPr lang="en-GB" sz="1100" i="1" dirty="0"/>
              <a:t>The Milbank Quarterly</a:t>
            </a:r>
            <a:r>
              <a:rPr lang="en-GB" sz="1100" dirty="0"/>
              <a:t>, </a:t>
            </a:r>
            <a:r>
              <a:rPr lang="en-GB" sz="1100" i="1" dirty="0"/>
              <a:t>93</a:t>
            </a:r>
            <a:r>
              <a:rPr lang="en-GB" sz="1100" dirty="0"/>
              <a:t>(4), 826-866. </a:t>
            </a:r>
            <a:r>
              <a:rPr lang="en-GB" sz="1100" b="1" u="sng" dirty="0">
                <a:hlinkClick r:id="rId12"/>
              </a:rPr>
              <a:t>https://doi.org/10.1111/1468-0009.12166</a:t>
            </a:r>
            <a:endParaRPr lang="en-GB" sz="1100" dirty="0"/>
          </a:p>
          <a:p>
            <a:pPr marL="0" indent="0" algn="just">
              <a:buNone/>
            </a:pPr>
            <a:endParaRPr lang="en-GB" sz="500" dirty="0"/>
          </a:p>
        </p:txBody>
      </p:sp>
    </p:spTree>
    <p:extLst>
      <p:ext uri="{BB962C8B-B14F-4D97-AF65-F5344CB8AC3E}">
        <p14:creationId xmlns:p14="http://schemas.microsoft.com/office/powerpoint/2010/main" val="11878027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918F4-CC94-6610-3188-01DA159C9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155172" cy="714190"/>
          </a:xfr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r>
              <a:rPr lang="en-US" b="1" dirty="0"/>
              <a:t>Q&amp;A</a:t>
            </a:r>
            <a:endParaRPr lang="en-GB" b="1" dirty="0"/>
          </a:p>
        </p:txBody>
      </p:sp>
      <p:pic>
        <p:nvPicPr>
          <p:cNvPr id="9218" name="Picture 2" descr="How to improve the Q&amp;A Session at Your Next Event">
            <a:extLst>
              <a:ext uri="{FF2B5EF4-FFF2-40B4-BE49-F238E27FC236}">
                <a16:creationId xmlns:a16="http://schemas.microsoft.com/office/drawing/2014/main" id="{3F8D00CA-76DD-50A7-BBB5-DBCAF59CDF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154" y="1418559"/>
            <a:ext cx="6053691" cy="4842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71598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1910</Words>
  <Application>Microsoft Office PowerPoint</Application>
  <PresentationFormat>On-screen Show (4:3)</PresentationFormat>
  <Paragraphs>130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Wingdings</vt:lpstr>
      <vt:lpstr>Office Theme</vt:lpstr>
      <vt:lpstr>Title Slide</vt:lpstr>
      <vt:lpstr>Introduction</vt:lpstr>
      <vt:lpstr>Case Background</vt:lpstr>
      <vt:lpstr>Identified Quality Concerns</vt:lpstr>
      <vt:lpstr>Systems-Based Safety Model (Swiss Cheese Model)</vt:lpstr>
      <vt:lpstr>Root Cause Analysis – Fishbone Diagram</vt:lpstr>
      <vt:lpstr>Donabedian Model – Structure, Process, and Outcome</vt:lpstr>
      <vt:lpstr>Systems Theory and Safety Culture</vt:lpstr>
      <vt:lpstr>Policy and Regulatory Context</vt:lpstr>
      <vt:lpstr>Governance and Leadership Failures</vt:lpstr>
      <vt:lpstr>Whistle-Blowing and Safety Reporting Culture</vt:lpstr>
      <vt:lpstr>Impact on Quality, Efficiency &amp; Equity</vt:lpstr>
      <vt:lpstr>Lessons Learned from the Case</vt:lpstr>
      <vt:lpstr>Recommendations for Service Improvement</vt:lpstr>
      <vt:lpstr>Link to Component 2 (Written Report)</vt:lpstr>
      <vt:lpstr>Conclusion</vt:lpstr>
      <vt:lpstr>References</vt:lpstr>
      <vt:lpstr>Q&amp;A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cp:keywords/>
  <cp:lastModifiedBy/>
  <cp:revision>1</cp:revision>
  <dcterms:created xsi:type="dcterms:W3CDTF">2025-11-13T18:39:59Z</dcterms:created>
  <dcterms:modified xsi:type="dcterms:W3CDTF">2025-11-13T18:40:09Z</dcterms:modified>
  <cp:category/>
</cp:coreProperties>
</file>