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56" r:id="rId2"/>
    <p:sldId id="336" r:id="rId3"/>
    <p:sldId id="337" r:id="rId4"/>
    <p:sldId id="339" r:id="rId5"/>
    <p:sldId id="340" r:id="rId6"/>
    <p:sldId id="341" r:id="rId7"/>
    <p:sldId id="414" r:id="rId8"/>
    <p:sldId id="342" r:id="rId9"/>
    <p:sldId id="344" r:id="rId10"/>
    <p:sldId id="413" r:id="rId11"/>
    <p:sldId id="343" r:id="rId12"/>
    <p:sldId id="403" r:id="rId13"/>
    <p:sldId id="345" r:id="rId14"/>
    <p:sldId id="346" r:id="rId15"/>
    <p:sldId id="405" r:id="rId16"/>
    <p:sldId id="404" r:id="rId17"/>
    <p:sldId id="406" r:id="rId18"/>
    <p:sldId id="408" r:id="rId19"/>
    <p:sldId id="416" r:id="rId20"/>
    <p:sldId id="356" r:id="rId21"/>
    <p:sldId id="273" r:id="rId22"/>
    <p:sldId id="276" r:id="rId23"/>
    <p:sldId id="277" r:id="rId24"/>
    <p:sldId id="286" r:id="rId25"/>
    <p:sldId id="370" r:id="rId26"/>
    <p:sldId id="371" r:id="rId27"/>
    <p:sldId id="380" r:id="rId28"/>
    <p:sldId id="410" r:id="rId29"/>
    <p:sldId id="415" r:id="rId30"/>
    <p:sldId id="381" r:id="rId31"/>
    <p:sldId id="285" r:id="rId32"/>
    <p:sldId id="267" r:id="rId33"/>
    <p:sldId id="265" r:id="rId34"/>
    <p:sldId id="412" r:id="rId35"/>
    <p:sldId id="269" r:id="rId36"/>
    <p:sldId id="409" r:id="rId37"/>
    <p:sldId id="417" r:id="rId38"/>
    <p:sldId id="418" r:id="rId39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8E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80" y="0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/>
          <a:lstStyle>
            <a:lvl1pPr algn="r">
              <a:defRPr sz="1200"/>
            </a:lvl1pPr>
          </a:lstStyle>
          <a:p>
            <a:fld id="{0EA5B3BD-85F4-422E-BDE1-58D22BAE3D5B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200" tIns="45100" rIns="90200" bIns="4510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4"/>
            <a:ext cx="5379720" cy="4398407"/>
          </a:xfrm>
          <a:prstGeom prst="rect">
            <a:avLst/>
          </a:prstGeom>
        </p:spPr>
        <p:txBody>
          <a:bodyPr vert="horz" lIns="90200" tIns="45100" rIns="90200" bIns="4510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29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80" y="9283829"/>
            <a:ext cx="2914015" cy="488712"/>
          </a:xfrm>
          <a:prstGeom prst="rect">
            <a:avLst/>
          </a:prstGeom>
        </p:spPr>
        <p:txBody>
          <a:bodyPr vert="horz" lIns="90200" tIns="45100" rIns="90200" bIns="45100" rtlCol="0" anchor="b"/>
          <a:lstStyle>
            <a:lvl1pPr algn="r">
              <a:defRPr sz="1200"/>
            </a:lvl1pPr>
          </a:lstStyle>
          <a:p>
            <a:fld id="{1C51F4B6-9F0F-4699-B70B-6940ABD01D7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797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</p:spPr>
        <p:txBody>
          <a:bodyPr/>
          <a:lstStyle/>
          <a:p>
            <a:endParaRPr lang="en-US" dirty="0" smtClean="0"/>
          </a:p>
        </p:txBody>
      </p:sp>
      <p:sp>
        <p:nvSpPr>
          <p:cNvPr id="634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</p:spTree>
    <p:extLst>
      <p:ext uri="{BB962C8B-B14F-4D97-AF65-F5344CB8AC3E}">
        <p14:creationId xmlns:p14="http://schemas.microsoft.com/office/powerpoint/2010/main" val="1593050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07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14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447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95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132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85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656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89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35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36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312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47F742-A298-4A5C-9295-77C935467A5C}" type="datetimeFigureOut">
              <a:rPr lang="en-GB" smtClean="0"/>
              <a:pPr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71A60-868D-48DF-85AA-D8410D1555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422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file:///C:\soundfiles\ANGELEYE.MID" TargetMode="External"/><Relationship Id="rId1" Type="http://schemas.openxmlformats.org/officeDocument/2006/relationships/tags" Target="../tags/tag3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2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wmf"/><Relationship Id="rId2" Type="http://schemas.openxmlformats.org/officeDocument/2006/relationships/tags" Target="../tags/tag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4.bin"/><Relationship Id="rId5" Type="http://schemas.openxmlformats.org/officeDocument/2006/relationships/image" Target="../media/image8.wmf"/><Relationship Id="rId4" Type="http://schemas.openxmlformats.org/officeDocument/2006/relationships/oleObject" Target="../embeddings/oleObject3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10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slideLayout" Target="../slideLayouts/slideLayout1.xml"/><Relationship Id="rId7" Type="http://schemas.openxmlformats.org/officeDocument/2006/relationships/oleObject" Target="../embeddings/oleObject7.bin"/><Relationship Id="rId12" Type="http://schemas.openxmlformats.org/officeDocument/2006/relationships/image" Target="../media/image14.wmf"/><Relationship Id="rId2" Type="http://schemas.openxmlformats.org/officeDocument/2006/relationships/tags" Target="../tags/tag9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13.wmf"/><Relationship Id="rId4" Type="http://schemas.openxmlformats.org/officeDocument/2006/relationships/image" Target="../media/image15.wmf"/><Relationship Id="rId9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xKSQ3X8p5L0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8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1fWPypBP0g" TargetMode="Externa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</p:spPr>
        <p:txBody>
          <a:bodyPr/>
          <a:lstStyle/>
          <a:p>
            <a:r>
              <a:rPr lang="en-GB" dirty="0" smtClean="0"/>
              <a:t>SHEAR STRENGTH of Soils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95736" y="4221088"/>
            <a:ext cx="6660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b="1" dirty="0" smtClean="0">
                <a:latin typeface="Lucida Sans Unicode" pitchFamily="34" charset="0"/>
                <a:cs typeface="Lucida Sans Unicode" pitchFamily="34" charset="0"/>
              </a:rPr>
              <a:t>WISA BUILT PORTFOLIO</a:t>
            </a:r>
          </a:p>
          <a:p>
            <a:pPr algn="r"/>
            <a:endParaRPr lang="en-US" b="1" dirty="0" smtClean="0">
              <a:latin typeface="Lucida Sans Unicode" pitchFamily="34" charset="0"/>
              <a:cs typeface="Lucida Sans Unicode" pitchFamily="34" charset="0"/>
            </a:endParaRPr>
          </a:p>
          <a:p>
            <a:pPr algn="r"/>
            <a:r>
              <a:rPr lang="en-US" b="1" dirty="0" smtClean="0">
                <a:latin typeface="Lucida Sans Unicode" pitchFamily="34" charset="0"/>
                <a:cs typeface="Lucida Sans Unicode" pitchFamily="34" charset="0"/>
              </a:rPr>
              <a:t>January 2020</a:t>
            </a:r>
          </a:p>
        </p:txBody>
      </p:sp>
    </p:spTree>
    <p:extLst>
      <p:ext uri="{BB962C8B-B14F-4D97-AF65-F5344CB8AC3E}">
        <p14:creationId xmlns:p14="http://schemas.microsoft.com/office/powerpoint/2010/main" val="169098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1597025" y="269875"/>
            <a:ext cx="54546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3200" b="0">
                <a:solidFill>
                  <a:schemeClr val="tx2"/>
                </a:solidFill>
                <a:latin typeface="Arial Black" pitchFamily="34" charset="0"/>
              </a:rPr>
              <a:t>Strength of different materials</a:t>
            </a:r>
            <a:endParaRPr lang="en-AU" sz="3200" b="0">
              <a:solidFill>
                <a:schemeClr val="tx2"/>
              </a:solidFill>
              <a:latin typeface="Arial Black" pitchFamily="34" charset="0"/>
            </a:endParaRP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411163" y="1303338"/>
            <a:ext cx="3778250" cy="3252787"/>
            <a:chOff x="259" y="821"/>
            <a:chExt cx="2380" cy="2049"/>
          </a:xfrm>
        </p:grpSpPr>
        <p:sp>
          <p:nvSpPr>
            <p:cNvPr id="20500" name="Rectangle 6"/>
            <p:cNvSpPr>
              <a:spLocks noChangeArrowheads="1"/>
            </p:cNvSpPr>
            <p:nvPr/>
          </p:nvSpPr>
          <p:spPr bwMode="auto">
            <a:xfrm>
              <a:off x="378" y="1348"/>
              <a:ext cx="901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ctr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Steel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501" name="Line 10"/>
            <p:cNvSpPr>
              <a:spLocks noChangeShapeType="1"/>
            </p:cNvSpPr>
            <p:nvPr/>
          </p:nvSpPr>
          <p:spPr bwMode="auto">
            <a:xfrm flipH="1">
              <a:off x="912" y="821"/>
              <a:ext cx="1727" cy="554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02" name="Rectangle 13"/>
            <p:cNvSpPr>
              <a:spLocks noChangeArrowheads="1"/>
            </p:cNvSpPr>
            <p:nvPr/>
          </p:nvSpPr>
          <p:spPr bwMode="auto">
            <a:xfrm>
              <a:off x="259" y="2274"/>
              <a:ext cx="1443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 sz="2800" b="0" dirty="0">
                  <a:solidFill>
                    <a:schemeClr val="tx2"/>
                  </a:solidFill>
                  <a:latin typeface="Arial Black" pitchFamily="34" charset="0"/>
                </a:rPr>
                <a:t>Tensile strength</a:t>
              </a:r>
              <a:endParaRPr lang="en-AU" sz="2800" b="0" dirty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503" name="Line 16"/>
            <p:cNvSpPr>
              <a:spLocks noChangeShapeType="1"/>
            </p:cNvSpPr>
            <p:nvPr/>
          </p:nvSpPr>
          <p:spPr bwMode="auto">
            <a:xfrm flipH="1">
              <a:off x="818" y="1629"/>
              <a:ext cx="11" cy="656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3" name="Group 25"/>
          <p:cNvGrpSpPr>
            <a:grpSpLocks/>
          </p:cNvGrpSpPr>
          <p:nvPr/>
        </p:nvGrpSpPr>
        <p:grpSpPr bwMode="auto">
          <a:xfrm>
            <a:off x="3502025" y="1335088"/>
            <a:ext cx="2711450" cy="3157537"/>
            <a:chOff x="2170" y="859"/>
            <a:chExt cx="1708" cy="1989"/>
          </a:xfrm>
        </p:grpSpPr>
        <p:sp>
          <p:nvSpPr>
            <p:cNvPr id="20496" name="Rectangle 7"/>
            <p:cNvSpPr>
              <a:spLocks noChangeArrowheads="1"/>
            </p:cNvSpPr>
            <p:nvPr/>
          </p:nvSpPr>
          <p:spPr bwMode="auto">
            <a:xfrm>
              <a:off x="2262" y="1348"/>
              <a:ext cx="1293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ctr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Concrete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497" name="Line 11"/>
            <p:cNvSpPr>
              <a:spLocks noChangeShapeType="1"/>
            </p:cNvSpPr>
            <p:nvPr/>
          </p:nvSpPr>
          <p:spPr bwMode="auto">
            <a:xfrm>
              <a:off x="2690" y="859"/>
              <a:ext cx="137" cy="498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498" name="Rectangle 14"/>
            <p:cNvSpPr>
              <a:spLocks noChangeArrowheads="1"/>
            </p:cNvSpPr>
            <p:nvPr/>
          </p:nvSpPr>
          <p:spPr bwMode="auto">
            <a:xfrm>
              <a:off x="2170" y="2252"/>
              <a:ext cx="1708" cy="5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 sz="2800" b="0">
                  <a:solidFill>
                    <a:schemeClr val="tx2"/>
                  </a:solidFill>
                  <a:latin typeface="Arial Black" pitchFamily="34" charset="0"/>
                </a:rPr>
                <a:t>Compressive strength</a:t>
              </a:r>
              <a:endParaRPr lang="en-AU" sz="2800" b="0">
                <a:solidFill>
                  <a:schemeClr val="tx2"/>
                </a:solidFill>
                <a:latin typeface="Arial Black" pitchFamily="34" charset="0"/>
              </a:endParaRPr>
            </a:p>
          </p:txBody>
        </p:sp>
        <p:sp>
          <p:nvSpPr>
            <p:cNvPr id="20499" name="Line 17"/>
            <p:cNvSpPr>
              <a:spLocks noChangeShapeType="1"/>
            </p:cNvSpPr>
            <p:nvPr/>
          </p:nvSpPr>
          <p:spPr bwMode="auto">
            <a:xfrm flipH="1">
              <a:off x="2896" y="1645"/>
              <a:ext cx="11" cy="656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31"/>
          <p:cNvGrpSpPr>
            <a:grpSpLocks/>
          </p:cNvGrpSpPr>
          <p:nvPr/>
        </p:nvGrpSpPr>
        <p:grpSpPr bwMode="auto">
          <a:xfrm>
            <a:off x="14288" y="1312863"/>
            <a:ext cx="9129712" cy="5516562"/>
            <a:chOff x="9" y="827"/>
            <a:chExt cx="5751" cy="3475"/>
          </a:xfrm>
        </p:grpSpPr>
        <p:grpSp>
          <p:nvGrpSpPr>
            <p:cNvPr id="5" name="Group 30"/>
            <p:cNvGrpSpPr>
              <a:grpSpLocks/>
            </p:cNvGrpSpPr>
            <p:nvPr/>
          </p:nvGrpSpPr>
          <p:grpSpPr bwMode="auto">
            <a:xfrm>
              <a:off x="1112" y="827"/>
              <a:ext cx="4648" cy="3405"/>
              <a:chOff x="1112" y="827"/>
              <a:chExt cx="4648" cy="3405"/>
            </a:xfrm>
          </p:grpSpPr>
          <p:sp>
            <p:nvSpPr>
              <p:cNvPr id="20488" name="Rectangle 8"/>
              <p:cNvSpPr>
                <a:spLocks noChangeArrowheads="1"/>
              </p:cNvSpPr>
              <p:nvPr/>
            </p:nvSpPr>
            <p:spPr bwMode="auto">
              <a:xfrm>
                <a:off x="4588" y="1353"/>
                <a:ext cx="901" cy="32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ctr">
                  <a:spcBef>
                    <a:spcPct val="0"/>
                  </a:spcBef>
                </a:pPr>
                <a:r>
                  <a:rPr lang="en-US" sz="2800" b="0">
                    <a:solidFill>
                      <a:schemeClr val="hlink"/>
                    </a:solidFill>
                    <a:latin typeface="Arial Black" pitchFamily="34" charset="0"/>
                  </a:rPr>
                  <a:t>Soil</a:t>
                </a:r>
                <a:endParaRPr lang="en-AU" sz="2800" b="0">
                  <a:solidFill>
                    <a:schemeClr val="hlink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20489" name="Line 12"/>
              <p:cNvSpPr>
                <a:spLocks noChangeShapeType="1"/>
              </p:cNvSpPr>
              <p:nvPr/>
            </p:nvSpPr>
            <p:spPr bwMode="auto">
              <a:xfrm>
                <a:off x="2831" y="827"/>
                <a:ext cx="2153" cy="548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0" name="Rectangle 15"/>
              <p:cNvSpPr>
                <a:spLocks noChangeArrowheads="1"/>
              </p:cNvSpPr>
              <p:nvPr/>
            </p:nvSpPr>
            <p:spPr bwMode="auto">
              <a:xfrm>
                <a:off x="4547" y="2264"/>
                <a:ext cx="1213" cy="59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800" b="0">
                    <a:solidFill>
                      <a:schemeClr val="hlink"/>
                    </a:solidFill>
                    <a:latin typeface="Arial Black" pitchFamily="34" charset="0"/>
                  </a:rPr>
                  <a:t>Shear strength</a:t>
                </a:r>
                <a:endParaRPr lang="en-AU" sz="2800" b="0">
                  <a:solidFill>
                    <a:schemeClr val="hlink"/>
                  </a:solidFill>
                  <a:latin typeface="Arial Black" pitchFamily="34" charset="0"/>
                </a:endParaRPr>
              </a:p>
            </p:txBody>
          </p:sp>
          <p:sp>
            <p:nvSpPr>
              <p:cNvPr id="20491" name="Line 18"/>
              <p:cNvSpPr>
                <a:spLocks noChangeShapeType="1"/>
              </p:cNvSpPr>
              <p:nvPr/>
            </p:nvSpPr>
            <p:spPr bwMode="auto">
              <a:xfrm flipH="1">
                <a:off x="5042" y="1635"/>
                <a:ext cx="11" cy="656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2" name="Oval 19"/>
              <p:cNvSpPr>
                <a:spLocks noChangeArrowheads="1"/>
              </p:cNvSpPr>
              <p:nvPr/>
            </p:nvSpPr>
            <p:spPr bwMode="auto">
              <a:xfrm>
                <a:off x="3301" y="3073"/>
                <a:ext cx="2374" cy="620"/>
              </a:xfrm>
              <a:prstGeom prst="ellipse">
                <a:avLst/>
              </a:prstGeom>
              <a:solidFill>
                <a:srgbClr val="FFFF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ctr">
                  <a:spcBef>
                    <a:spcPct val="0"/>
                  </a:spcBef>
                </a:pPr>
                <a:r>
                  <a:rPr lang="en-US" sz="2400">
                    <a:solidFill>
                      <a:schemeClr val="hlink"/>
                    </a:solidFill>
                  </a:rPr>
                  <a:t>Presence of pore water</a:t>
                </a:r>
              </a:p>
            </p:txBody>
          </p:sp>
          <p:sp>
            <p:nvSpPr>
              <p:cNvPr id="20493" name="Line 21"/>
              <p:cNvSpPr>
                <a:spLocks noChangeShapeType="1"/>
              </p:cNvSpPr>
              <p:nvPr/>
            </p:nvSpPr>
            <p:spPr bwMode="auto">
              <a:xfrm flipH="1">
                <a:off x="4429" y="2839"/>
                <a:ext cx="613" cy="293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494" name="AutoShape 22"/>
              <p:cNvSpPr>
                <a:spLocks noChangeArrowheads="1"/>
              </p:cNvSpPr>
              <p:nvPr/>
            </p:nvSpPr>
            <p:spPr bwMode="auto">
              <a:xfrm>
                <a:off x="1112" y="3182"/>
                <a:ext cx="2296" cy="1050"/>
              </a:xfrm>
              <a:prstGeom prst="irregularSeal1">
                <a:avLst/>
              </a:prstGeom>
              <a:solidFill>
                <a:schemeClr val="hlink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>
                  <a:spcBef>
                    <a:spcPct val="0"/>
                  </a:spcBef>
                </a:pPr>
                <a:r>
                  <a:rPr lang="en-US" sz="2400" dirty="0">
                    <a:solidFill>
                      <a:srgbClr val="FFFF00"/>
                    </a:solidFill>
                  </a:rPr>
                  <a:t>Complex</a:t>
                </a:r>
              </a:p>
              <a:p>
                <a:pPr algn="ctr">
                  <a:spcBef>
                    <a:spcPct val="0"/>
                  </a:spcBef>
                </a:pPr>
                <a:r>
                  <a:rPr lang="en-US" sz="2400" dirty="0" smtClean="0">
                    <a:solidFill>
                      <a:srgbClr val="FFFF00"/>
                    </a:solidFill>
                  </a:rPr>
                  <a:t>behaviour</a:t>
                </a:r>
                <a:endParaRPr lang="en-US" sz="2400" dirty="0">
                  <a:solidFill>
                    <a:srgbClr val="FFFF00"/>
                  </a:solidFill>
                </a:endParaRPr>
              </a:p>
            </p:txBody>
          </p:sp>
          <p:sp>
            <p:nvSpPr>
              <p:cNvPr id="20495" name="Line 23"/>
              <p:cNvSpPr>
                <a:spLocks noChangeShapeType="1"/>
              </p:cNvSpPr>
              <p:nvPr/>
            </p:nvSpPr>
            <p:spPr bwMode="auto">
              <a:xfrm flipH="1">
                <a:off x="3241" y="3565"/>
                <a:ext cx="604" cy="142"/>
              </a:xfrm>
              <a:prstGeom prst="line">
                <a:avLst/>
              </a:prstGeom>
              <a:noFill/>
              <a:ln w="50800">
                <a:solidFill>
                  <a:schemeClr val="hlink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pic>
          <p:nvPicPr>
            <p:cNvPr id="20487" name="Picture 29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" y="2979"/>
              <a:ext cx="1323" cy="1323"/>
            </a:xfrm>
            <a:prstGeom prst="rect">
              <a:avLst/>
            </a:prstGeom>
            <a:solidFill>
              <a:srgbClr val="FFFF00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24" name="TextBox 23"/>
          <p:cNvSpPr txBox="1"/>
          <p:nvPr/>
        </p:nvSpPr>
        <p:spPr>
          <a:xfrm>
            <a:off x="0" y="4509120"/>
            <a:ext cx="2051720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5"/>
          <p:cNvGrpSpPr>
            <a:grpSpLocks/>
          </p:cNvGrpSpPr>
          <p:nvPr/>
        </p:nvGrpSpPr>
        <p:grpSpPr bwMode="auto">
          <a:xfrm>
            <a:off x="4629150" y="2309813"/>
            <a:ext cx="4191000" cy="2667000"/>
            <a:chOff x="2916" y="1455"/>
            <a:chExt cx="2640" cy="1680"/>
          </a:xfrm>
        </p:grpSpPr>
        <p:grpSp>
          <p:nvGrpSpPr>
            <p:cNvPr id="3" name="Group 8"/>
            <p:cNvGrpSpPr>
              <a:grpSpLocks/>
            </p:cNvGrpSpPr>
            <p:nvPr/>
          </p:nvGrpSpPr>
          <p:grpSpPr bwMode="auto">
            <a:xfrm>
              <a:off x="2916" y="1455"/>
              <a:ext cx="2640" cy="1680"/>
              <a:chOff x="2736" y="1536"/>
              <a:chExt cx="2256" cy="1680"/>
            </a:xfrm>
          </p:grpSpPr>
          <p:sp>
            <p:nvSpPr>
              <p:cNvPr id="21550" name="Rectangle 9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51" name="AutoShape 10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52" name="Rectangle 11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21549" name="Text Box 16"/>
            <p:cNvSpPr txBox="1">
              <a:spLocks noChangeArrowheads="1"/>
            </p:cNvSpPr>
            <p:nvPr/>
          </p:nvSpPr>
          <p:spPr bwMode="auto">
            <a:xfrm>
              <a:off x="3060" y="1455"/>
              <a:ext cx="123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Embankment</a:t>
              </a:r>
              <a:endParaRPr lang="en-AU" sz="1800"/>
            </a:p>
          </p:txBody>
        </p:sp>
      </p:grpSp>
      <p:grpSp>
        <p:nvGrpSpPr>
          <p:cNvPr id="4" name="Group 43"/>
          <p:cNvGrpSpPr>
            <a:grpSpLocks/>
          </p:cNvGrpSpPr>
          <p:nvPr/>
        </p:nvGrpSpPr>
        <p:grpSpPr bwMode="auto">
          <a:xfrm>
            <a:off x="285750" y="2233613"/>
            <a:ext cx="3962400" cy="2728912"/>
            <a:chOff x="180" y="1407"/>
            <a:chExt cx="2496" cy="1719"/>
          </a:xfrm>
        </p:grpSpPr>
        <p:grpSp>
          <p:nvGrpSpPr>
            <p:cNvPr id="5" name="Group 4"/>
            <p:cNvGrpSpPr>
              <a:grpSpLocks/>
            </p:cNvGrpSpPr>
            <p:nvPr/>
          </p:nvGrpSpPr>
          <p:grpSpPr bwMode="auto">
            <a:xfrm>
              <a:off x="612" y="1407"/>
              <a:ext cx="624" cy="672"/>
              <a:chOff x="432" y="1488"/>
              <a:chExt cx="624" cy="672"/>
            </a:xfrm>
          </p:grpSpPr>
          <p:sp>
            <p:nvSpPr>
              <p:cNvPr id="21546" name="Rectangle 5" descr="Newsprint"/>
              <p:cNvSpPr>
                <a:spLocks noChangeArrowheads="1"/>
              </p:cNvSpPr>
              <p:nvPr/>
            </p:nvSpPr>
            <p:spPr bwMode="auto">
              <a:xfrm>
                <a:off x="432" y="2016"/>
                <a:ext cx="624" cy="144"/>
              </a:xfrm>
              <a:prstGeom prst="rect">
                <a:avLst/>
              </a:prstGeom>
              <a:blipFill dpi="0" rotWithShape="0">
                <a:blip r:embed="rId4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47" name="Rectangle 6" descr="Newsprint"/>
              <p:cNvSpPr>
                <a:spLocks noChangeArrowheads="1"/>
              </p:cNvSpPr>
              <p:nvPr/>
            </p:nvSpPr>
            <p:spPr bwMode="auto">
              <a:xfrm>
                <a:off x="672" y="1488"/>
                <a:ext cx="144" cy="528"/>
              </a:xfrm>
              <a:prstGeom prst="rect">
                <a:avLst/>
              </a:prstGeom>
              <a:blipFill dpi="0" rotWithShape="0">
                <a:blip r:embed="rId4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21544" name="Rectangle 7" descr="Recycled paper"/>
            <p:cNvSpPr>
              <a:spLocks noChangeArrowheads="1"/>
            </p:cNvSpPr>
            <p:nvPr/>
          </p:nvSpPr>
          <p:spPr bwMode="auto">
            <a:xfrm>
              <a:off x="180" y="2070"/>
              <a:ext cx="2496" cy="1056"/>
            </a:xfrm>
            <a:prstGeom prst="rect">
              <a:avLst/>
            </a:prstGeom>
            <a:blipFill dpi="0" rotWithShape="0">
              <a:blip r:embed="rId3" cstate="print"/>
              <a:srcRect/>
              <a:tile tx="0" ty="0" sx="100000" sy="100000" flip="none" algn="tl"/>
            </a:blip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21545" name="Text Box 15"/>
            <p:cNvSpPr txBox="1">
              <a:spLocks noChangeArrowheads="1"/>
            </p:cNvSpPr>
            <p:nvPr/>
          </p:nvSpPr>
          <p:spPr bwMode="auto">
            <a:xfrm>
              <a:off x="1188" y="1743"/>
              <a:ext cx="105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Strip footing</a:t>
              </a:r>
              <a:endParaRPr lang="en-AU" sz="1800"/>
            </a:p>
          </p:txBody>
        </p:sp>
      </p:grpSp>
      <p:sp>
        <p:nvSpPr>
          <p:cNvPr id="21508" name="Rectangle 2"/>
          <p:cNvSpPr>
            <a:spLocks noGrp="1" noChangeArrowheads="1"/>
          </p:cNvSpPr>
          <p:nvPr>
            <p:ph type="title"/>
          </p:nvPr>
        </p:nvSpPr>
        <p:spPr>
          <a:xfrm>
            <a:off x="904875" y="190500"/>
            <a:ext cx="7467600" cy="762000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Shear failure of soils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28850" y="1044575"/>
            <a:ext cx="6303590" cy="5461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2200" dirty="0" smtClean="0"/>
              <a:t>Cohesive  Soils generally fail in </a:t>
            </a:r>
            <a:r>
              <a:rPr lang="en-US" sz="2200" b="1" u="sng" dirty="0" smtClean="0"/>
              <a:t>rotational shear</a:t>
            </a:r>
            <a:endParaRPr lang="en-AU" sz="2200" b="1" u="sng" dirty="0" smtClean="0"/>
          </a:p>
        </p:txBody>
      </p:sp>
      <p:sp>
        <p:nvSpPr>
          <p:cNvPr id="1043" name="Text Box 19"/>
          <p:cNvSpPr txBox="1">
            <a:spLocks noChangeArrowheads="1"/>
          </p:cNvSpPr>
          <p:nvPr/>
        </p:nvSpPr>
        <p:spPr bwMode="auto">
          <a:xfrm>
            <a:off x="688975" y="5562600"/>
            <a:ext cx="77978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At failure, shear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stress builds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along the failure surface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and the mobilised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shear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resistance (a stress) reaches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shear strength of the bearing soil.</a:t>
            </a:r>
            <a:endParaRPr lang="en-AU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5"/>
          <p:cNvGrpSpPr>
            <a:grpSpLocks/>
          </p:cNvGrpSpPr>
          <p:nvPr/>
        </p:nvGrpSpPr>
        <p:grpSpPr bwMode="auto">
          <a:xfrm>
            <a:off x="895350" y="2573338"/>
            <a:ext cx="4686300" cy="2503487"/>
            <a:chOff x="564" y="1621"/>
            <a:chExt cx="2952" cy="1577"/>
          </a:xfrm>
        </p:grpSpPr>
        <p:grpSp>
          <p:nvGrpSpPr>
            <p:cNvPr id="7" name="Group 48"/>
            <p:cNvGrpSpPr>
              <a:grpSpLocks/>
            </p:cNvGrpSpPr>
            <p:nvPr/>
          </p:nvGrpSpPr>
          <p:grpSpPr bwMode="auto">
            <a:xfrm>
              <a:off x="2292" y="2319"/>
              <a:ext cx="1180" cy="405"/>
              <a:chOff x="2292" y="2319"/>
              <a:chExt cx="1180" cy="405"/>
            </a:xfrm>
          </p:grpSpPr>
          <p:sp>
            <p:nvSpPr>
              <p:cNvPr id="21541" name="Text Box 21"/>
              <p:cNvSpPr txBox="1">
                <a:spLocks noChangeArrowheads="1"/>
              </p:cNvSpPr>
              <p:nvPr/>
            </p:nvSpPr>
            <p:spPr bwMode="auto">
              <a:xfrm>
                <a:off x="2320" y="2493"/>
                <a:ext cx="1152" cy="23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800"/>
                  <a:t>Failure surface</a:t>
                </a:r>
                <a:endParaRPr lang="en-AU" sz="1800"/>
              </a:p>
            </p:txBody>
          </p:sp>
          <p:sp>
            <p:nvSpPr>
              <p:cNvPr id="21542" name="Line 22"/>
              <p:cNvSpPr>
                <a:spLocks noChangeShapeType="1"/>
              </p:cNvSpPr>
              <p:nvPr/>
            </p:nvSpPr>
            <p:spPr bwMode="auto">
              <a:xfrm flipH="1" flipV="1">
                <a:off x="2292" y="2319"/>
                <a:ext cx="144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8" name="Group 49"/>
            <p:cNvGrpSpPr>
              <a:grpSpLocks/>
            </p:cNvGrpSpPr>
            <p:nvPr/>
          </p:nvGrpSpPr>
          <p:grpSpPr bwMode="auto">
            <a:xfrm>
              <a:off x="1994" y="2682"/>
              <a:ext cx="1522" cy="516"/>
              <a:chOff x="1994" y="2682"/>
              <a:chExt cx="1522" cy="516"/>
            </a:xfrm>
          </p:grpSpPr>
          <p:sp>
            <p:nvSpPr>
              <p:cNvPr id="21539" name="Text Box 40"/>
              <p:cNvSpPr txBox="1">
                <a:spLocks noChangeArrowheads="1"/>
              </p:cNvSpPr>
              <p:nvPr/>
            </p:nvSpPr>
            <p:spPr bwMode="auto">
              <a:xfrm>
                <a:off x="2306" y="2794"/>
                <a:ext cx="1210" cy="40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800" dirty="0" smtClean="0"/>
                  <a:t>Mobilised </a:t>
                </a:r>
                <a:r>
                  <a:rPr lang="en-US" sz="1800" dirty="0"/>
                  <a:t>shear resistance</a:t>
                </a:r>
                <a:endParaRPr lang="en-AU" sz="1800" dirty="0"/>
              </a:p>
            </p:txBody>
          </p:sp>
          <p:sp>
            <p:nvSpPr>
              <p:cNvPr id="21540" name="Line 46"/>
              <p:cNvSpPr>
                <a:spLocks noChangeShapeType="1"/>
              </p:cNvSpPr>
              <p:nvPr/>
            </p:nvSpPr>
            <p:spPr bwMode="auto">
              <a:xfrm flipH="1" flipV="1">
                <a:off x="1994" y="2682"/>
                <a:ext cx="326" cy="23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9" name="Group 52"/>
            <p:cNvGrpSpPr>
              <a:grpSpLocks/>
            </p:cNvGrpSpPr>
            <p:nvPr/>
          </p:nvGrpSpPr>
          <p:grpSpPr bwMode="auto">
            <a:xfrm>
              <a:off x="564" y="1621"/>
              <a:ext cx="1870" cy="1240"/>
              <a:chOff x="564" y="1621"/>
              <a:chExt cx="1870" cy="1240"/>
            </a:xfrm>
          </p:grpSpPr>
          <p:grpSp>
            <p:nvGrpSpPr>
              <p:cNvPr id="10" name="Group 50"/>
              <p:cNvGrpSpPr>
                <a:grpSpLocks/>
              </p:cNvGrpSpPr>
              <p:nvPr/>
            </p:nvGrpSpPr>
            <p:grpSpPr bwMode="auto">
              <a:xfrm>
                <a:off x="645" y="1621"/>
                <a:ext cx="1566" cy="1240"/>
                <a:chOff x="645" y="1621"/>
                <a:chExt cx="1566" cy="1240"/>
              </a:xfrm>
            </p:grpSpPr>
            <p:sp>
              <p:nvSpPr>
                <p:cNvPr id="21537" name="Arc 13"/>
                <p:cNvSpPr>
                  <a:spLocks/>
                </p:cNvSpPr>
                <p:nvPr/>
              </p:nvSpPr>
              <p:spPr bwMode="auto">
                <a:xfrm rot="-3564977" flipH="1" flipV="1">
                  <a:off x="808" y="1458"/>
                  <a:ext cx="1240" cy="1566"/>
                </a:xfrm>
                <a:custGeom>
                  <a:avLst/>
                  <a:gdLst>
                    <a:gd name="T0" fmla="*/ 0 w 24166"/>
                    <a:gd name="T1" fmla="*/ 0 h 37091"/>
                    <a:gd name="T2" fmla="*/ 46 w 24166"/>
                    <a:gd name="T3" fmla="*/ 66 h 37091"/>
                    <a:gd name="T4" fmla="*/ 7 w 24166"/>
                    <a:gd name="T5" fmla="*/ 39 h 37091"/>
                    <a:gd name="T6" fmla="*/ 0 60000 65536"/>
                    <a:gd name="T7" fmla="*/ 0 60000 65536"/>
                    <a:gd name="T8" fmla="*/ 0 60000 65536"/>
                    <a:gd name="T9" fmla="*/ 0 w 24166"/>
                    <a:gd name="T10" fmla="*/ 0 h 37091"/>
                    <a:gd name="T11" fmla="*/ 24166 w 24166"/>
                    <a:gd name="T12" fmla="*/ 37091 h 3709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4166" h="37091" fill="none" extrusionOk="0">
                      <a:moveTo>
                        <a:pt x="-1" y="152"/>
                      </a:moveTo>
                      <a:cubicBezTo>
                        <a:pt x="851" y="51"/>
                        <a:pt x="1708" y="-1"/>
                        <a:pt x="2566" y="0"/>
                      </a:cubicBezTo>
                      <a:cubicBezTo>
                        <a:pt x="14495" y="0"/>
                        <a:pt x="24166" y="9670"/>
                        <a:pt x="24166" y="21600"/>
                      </a:cubicBezTo>
                      <a:cubicBezTo>
                        <a:pt x="24166" y="27436"/>
                        <a:pt x="21804" y="33023"/>
                        <a:pt x="17618" y="37090"/>
                      </a:cubicBezTo>
                    </a:path>
                    <a:path w="24166" h="37091" stroke="0" extrusionOk="0">
                      <a:moveTo>
                        <a:pt x="-1" y="152"/>
                      </a:moveTo>
                      <a:cubicBezTo>
                        <a:pt x="851" y="51"/>
                        <a:pt x="1708" y="-1"/>
                        <a:pt x="2566" y="0"/>
                      </a:cubicBezTo>
                      <a:cubicBezTo>
                        <a:pt x="14495" y="0"/>
                        <a:pt x="24166" y="9670"/>
                        <a:pt x="24166" y="21600"/>
                      </a:cubicBezTo>
                      <a:cubicBezTo>
                        <a:pt x="24166" y="27436"/>
                        <a:pt x="21804" y="33023"/>
                        <a:pt x="17618" y="37090"/>
                      </a:cubicBezTo>
                      <a:lnTo>
                        <a:pt x="2566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8" name="AutoShape 17"/>
                <p:cNvSpPr>
                  <a:spLocks noChangeArrowheads="1"/>
                </p:cNvSpPr>
                <p:nvPr/>
              </p:nvSpPr>
              <p:spPr bwMode="auto">
                <a:xfrm rot="21149376">
                  <a:off x="934" y="2181"/>
                  <a:ext cx="864" cy="288"/>
                </a:xfrm>
                <a:prstGeom prst="curvedUpArrow">
                  <a:avLst>
                    <a:gd name="adj1" fmla="val 60000"/>
                    <a:gd name="adj2" fmla="val 120000"/>
                    <a:gd name="adj3" fmla="val 33333"/>
                  </a:avLst>
                </a:prstGeom>
                <a:solidFill>
                  <a:srgbClr val="80000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grpSp>
            <p:nvGrpSpPr>
              <p:cNvPr id="11" name="Group 25"/>
              <p:cNvGrpSpPr>
                <a:grpSpLocks/>
              </p:cNvGrpSpPr>
              <p:nvPr/>
            </p:nvGrpSpPr>
            <p:grpSpPr bwMode="auto">
              <a:xfrm>
                <a:off x="564" y="2079"/>
                <a:ext cx="1870" cy="766"/>
                <a:chOff x="384" y="2160"/>
                <a:chExt cx="1870" cy="766"/>
              </a:xfrm>
            </p:grpSpPr>
            <p:sp>
              <p:nvSpPr>
                <p:cNvPr id="21530" name="Arc 26"/>
                <p:cNvSpPr>
                  <a:spLocks/>
                </p:cNvSpPr>
                <p:nvPr/>
              </p:nvSpPr>
              <p:spPr bwMode="auto">
                <a:xfrm rot="-1650377" flipH="1" flipV="1">
                  <a:off x="1296" y="2832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1" name="Arc 27"/>
                <p:cNvSpPr>
                  <a:spLocks/>
                </p:cNvSpPr>
                <p:nvPr/>
              </p:nvSpPr>
              <p:spPr bwMode="auto">
                <a:xfrm rot="3527599" flipH="1" flipV="1">
                  <a:off x="311" y="223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2" name="Arc 28"/>
                <p:cNvSpPr>
                  <a:spLocks/>
                </p:cNvSpPr>
                <p:nvPr/>
              </p:nvSpPr>
              <p:spPr bwMode="auto">
                <a:xfrm rot="694746" flipH="1" flipV="1">
                  <a:off x="768" y="2784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3" name="Arc 29"/>
                <p:cNvSpPr>
                  <a:spLocks/>
                </p:cNvSpPr>
                <p:nvPr/>
              </p:nvSpPr>
              <p:spPr bwMode="auto">
                <a:xfrm rot="1469440" flipH="1" flipV="1">
                  <a:off x="480" y="2544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4" name="Arc 30"/>
                <p:cNvSpPr>
                  <a:spLocks/>
                </p:cNvSpPr>
                <p:nvPr/>
              </p:nvSpPr>
              <p:spPr bwMode="auto">
                <a:xfrm rot="-4798030" flipH="1" flipV="1">
                  <a:off x="2087" y="223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5" name="Arc 31"/>
                <p:cNvSpPr>
                  <a:spLocks/>
                </p:cNvSpPr>
                <p:nvPr/>
              </p:nvSpPr>
              <p:spPr bwMode="auto">
                <a:xfrm rot="-2665665" flipH="1" flipV="1">
                  <a:off x="1632" y="2688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1536" name="Arc 32"/>
                <p:cNvSpPr>
                  <a:spLocks/>
                </p:cNvSpPr>
                <p:nvPr/>
              </p:nvSpPr>
              <p:spPr bwMode="auto">
                <a:xfrm rot="-3859552" flipH="1" flipV="1">
                  <a:off x="1895" y="2473"/>
                  <a:ext cx="240" cy="94"/>
                </a:xfrm>
                <a:custGeom>
                  <a:avLst/>
                  <a:gdLst>
                    <a:gd name="T0" fmla="*/ 1 w 21600"/>
                    <a:gd name="T1" fmla="*/ 0 h 21073"/>
                    <a:gd name="T2" fmla="*/ 3 w 21600"/>
                    <a:gd name="T3" fmla="*/ 0 h 21073"/>
                    <a:gd name="T4" fmla="*/ 0 w 21600"/>
                    <a:gd name="T5" fmla="*/ 0 h 21073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21073"/>
                    <a:gd name="T11" fmla="*/ 21600 w 21600"/>
                    <a:gd name="T12" fmla="*/ 21073 h 21073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21073" fill="none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</a:path>
                    <a:path w="21600" h="21073" stroke="0" extrusionOk="0">
                      <a:moveTo>
                        <a:pt x="4741" y="-1"/>
                      </a:moveTo>
                      <a:cubicBezTo>
                        <a:pt x="14597" y="2217"/>
                        <a:pt x="21600" y="10970"/>
                        <a:pt x="21600" y="21073"/>
                      </a:cubicBezTo>
                      <a:lnTo>
                        <a:pt x="0" y="21073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</p:grpSp>
      <p:grpSp>
        <p:nvGrpSpPr>
          <p:cNvPr id="12" name="Group 54"/>
          <p:cNvGrpSpPr>
            <a:grpSpLocks/>
          </p:cNvGrpSpPr>
          <p:nvPr/>
        </p:nvGrpSpPr>
        <p:grpSpPr bwMode="auto">
          <a:xfrm>
            <a:off x="5010150" y="1808163"/>
            <a:ext cx="3125788" cy="2741612"/>
            <a:chOff x="3156" y="1139"/>
            <a:chExt cx="1969" cy="1727"/>
          </a:xfrm>
        </p:grpSpPr>
        <p:sp>
          <p:nvSpPr>
            <p:cNvPr id="21513" name="Arc 14"/>
            <p:cNvSpPr>
              <a:spLocks/>
            </p:cNvSpPr>
            <p:nvPr/>
          </p:nvSpPr>
          <p:spPr bwMode="auto">
            <a:xfrm rot="-4212909" flipH="1" flipV="1">
              <a:off x="3418" y="976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3" name="Group 51"/>
            <p:cNvGrpSpPr>
              <a:grpSpLocks/>
            </p:cNvGrpSpPr>
            <p:nvPr/>
          </p:nvGrpSpPr>
          <p:grpSpPr bwMode="auto">
            <a:xfrm>
              <a:off x="3156" y="1551"/>
              <a:ext cx="1969" cy="1315"/>
              <a:chOff x="3156" y="1551"/>
              <a:chExt cx="1969" cy="1315"/>
            </a:xfrm>
          </p:grpSpPr>
          <p:sp>
            <p:nvSpPr>
              <p:cNvPr id="21515" name="AutoShape 18"/>
              <p:cNvSpPr>
                <a:spLocks noChangeArrowheads="1"/>
              </p:cNvSpPr>
              <p:nvPr/>
            </p:nvSpPr>
            <p:spPr bwMode="auto">
              <a:xfrm rot="8629054">
                <a:off x="3876" y="1935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1516" name="Line 23"/>
              <p:cNvSpPr>
                <a:spLocks noChangeShapeType="1"/>
              </p:cNvSpPr>
              <p:nvPr/>
            </p:nvSpPr>
            <p:spPr bwMode="auto">
              <a:xfrm flipV="1">
                <a:off x="3300" y="2367"/>
                <a:ext cx="192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grpSp>
            <p:nvGrpSpPr>
              <p:cNvPr id="14" name="Group 33"/>
              <p:cNvGrpSpPr>
                <a:grpSpLocks/>
              </p:cNvGrpSpPr>
              <p:nvPr/>
            </p:nvGrpSpPr>
            <p:grpSpPr bwMode="auto">
              <a:xfrm>
                <a:off x="3156" y="1551"/>
                <a:ext cx="1969" cy="913"/>
                <a:chOff x="2976" y="1632"/>
                <a:chExt cx="1969" cy="913"/>
              </a:xfrm>
            </p:grpSpPr>
            <p:sp>
              <p:nvSpPr>
                <p:cNvPr id="21519" name="Line 34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0" name="Line 35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1" name="Line 36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2" name="Line 37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3" name="Line 38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1524" name="Line 39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  <p:sp>
            <p:nvSpPr>
              <p:cNvPr id="21518" name="Line 47"/>
              <p:cNvSpPr>
                <a:spLocks noChangeShapeType="1"/>
              </p:cNvSpPr>
              <p:nvPr/>
            </p:nvSpPr>
            <p:spPr bwMode="auto">
              <a:xfrm flipV="1">
                <a:off x="3473" y="2511"/>
                <a:ext cx="345" cy="35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/>
      <p:bldP spid="10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1" descr="Recycled paper"/>
          <p:cNvSpPr>
            <a:spLocks noChangeArrowheads="1"/>
          </p:cNvSpPr>
          <p:nvPr/>
        </p:nvSpPr>
        <p:spPr bwMode="auto">
          <a:xfrm flipV="1">
            <a:off x="3265488" y="2489200"/>
            <a:ext cx="2654300" cy="1900238"/>
          </a:xfrm>
          <a:prstGeom prst="triangle">
            <a:avLst>
              <a:gd name="adj" fmla="val 12685"/>
            </a:avLst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5" name="AutoShape 22" descr="Recycled paper"/>
          <p:cNvSpPr>
            <a:spLocks noChangeArrowheads="1"/>
          </p:cNvSpPr>
          <p:nvPr/>
        </p:nvSpPr>
        <p:spPr bwMode="auto">
          <a:xfrm flipH="1">
            <a:off x="3587750" y="2335213"/>
            <a:ext cx="2389188" cy="2039937"/>
          </a:xfrm>
          <a:prstGeom prst="rtTriangle">
            <a:avLst/>
          </a:prstGeom>
          <a:blipFill dpi="0" rotWithShape="1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6" name="Rectangle 3" descr="Recycled paper"/>
          <p:cNvSpPr>
            <a:spLocks noChangeArrowheads="1"/>
          </p:cNvSpPr>
          <p:nvPr/>
        </p:nvSpPr>
        <p:spPr bwMode="auto">
          <a:xfrm>
            <a:off x="5965825" y="2343150"/>
            <a:ext cx="1658938" cy="1871663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7" name="Rectangle 4" descr="Recycled paper"/>
          <p:cNvSpPr>
            <a:spLocks noChangeArrowheads="1"/>
          </p:cNvSpPr>
          <p:nvPr/>
        </p:nvSpPr>
        <p:spPr bwMode="auto">
          <a:xfrm>
            <a:off x="2366963" y="4189413"/>
            <a:ext cx="5262562" cy="83185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8" name="Text Box 5"/>
          <p:cNvSpPr txBox="1">
            <a:spLocks noChangeArrowheads="1"/>
          </p:cNvSpPr>
          <p:nvPr/>
        </p:nvSpPr>
        <p:spPr bwMode="auto">
          <a:xfrm>
            <a:off x="1285874" y="2738675"/>
            <a:ext cx="1228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1800" dirty="0"/>
              <a:t>Retaining wall</a:t>
            </a:r>
            <a:endParaRPr lang="en-AU" sz="1800" dirty="0"/>
          </a:p>
        </p:txBody>
      </p:sp>
      <p:sp>
        <p:nvSpPr>
          <p:cNvPr id="23560" name="Rectangle 8"/>
          <p:cNvSpPr>
            <a:spLocks noGrp="1" noChangeArrowheads="1"/>
          </p:cNvSpPr>
          <p:nvPr>
            <p:ph type="title"/>
          </p:nvPr>
        </p:nvSpPr>
        <p:spPr>
          <a:xfrm>
            <a:off x="904875" y="190500"/>
            <a:ext cx="7467600" cy="762000"/>
          </a:xfrm>
        </p:spPr>
        <p:txBody>
          <a:bodyPr/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Shear failure of soils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sp>
        <p:nvSpPr>
          <p:cNvPr id="23562" name="AutoShape 18"/>
          <p:cNvSpPr>
            <a:spLocks noChangeArrowheads="1"/>
          </p:cNvSpPr>
          <p:nvPr/>
        </p:nvSpPr>
        <p:spPr bwMode="auto">
          <a:xfrm rot="-2406430">
            <a:off x="4090988" y="2865438"/>
            <a:ext cx="1055687" cy="296862"/>
          </a:xfrm>
          <a:prstGeom prst="leftArrow">
            <a:avLst>
              <a:gd name="adj1" fmla="val 50000"/>
              <a:gd name="adj2" fmla="val 88904"/>
            </a:avLst>
          </a:prstGeom>
          <a:solidFill>
            <a:srgbClr val="99336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grpSp>
        <p:nvGrpSpPr>
          <p:cNvPr id="2" name="Group 23"/>
          <p:cNvGrpSpPr>
            <a:grpSpLocks/>
          </p:cNvGrpSpPr>
          <p:nvPr/>
        </p:nvGrpSpPr>
        <p:grpSpPr bwMode="auto">
          <a:xfrm>
            <a:off x="3590925" y="2349500"/>
            <a:ext cx="3967163" cy="2039938"/>
            <a:chOff x="2262" y="1480"/>
            <a:chExt cx="2499" cy="1285"/>
          </a:xfrm>
        </p:grpSpPr>
        <p:sp>
          <p:nvSpPr>
            <p:cNvPr id="23566" name="Line 11"/>
            <p:cNvSpPr>
              <a:spLocks noChangeShapeType="1"/>
            </p:cNvSpPr>
            <p:nvPr/>
          </p:nvSpPr>
          <p:spPr bwMode="auto">
            <a:xfrm flipV="1">
              <a:off x="2262" y="1480"/>
              <a:ext cx="1492" cy="128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7" name="Line 12"/>
            <p:cNvSpPr>
              <a:spLocks noChangeShapeType="1"/>
            </p:cNvSpPr>
            <p:nvPr/>
          </p:nvSpPr>
          <p:spPr bwMode="auto">
            <a:xfrm flipH="1">
              <a:off x="2552" y="2356"/>
              <a:ext cx="272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8" name="Line 13"/>
            <p:cNvSpPr>
              <a:spLocks noChangeShapeType="1"/>
            </p:cNvSpPr>
            <p:nvPr/>
          </p:nvSpPr>
          <p:spPr bwMode="auto">
            <a:xfrm flipH="1">
              <a:off x="2887" y="2059"/>
              <a:ext cx="272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69" name="Line 14"/>
            <p:cNvSpPr>
              <a:spLocks noChangeShapeType="1"/>
            </p:cNvSpPr>
            <p:nvPr/>
          </p:nvSpPr>
          <p:spPr bwMode="auto">
            <a:xfrm flipH="1">
              <a:off x="3198" y="1796"/>
              <a:ext cx="273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0" name="Line 15"/>
            <p:cNvSpPr>
              <a:spLocks noChangeShapeType="1"/>
            </p:cNvSpPr>
            <p:nvPr/>
          </p:nvSpPr>
          <p:spPr bwMode="auto">
            <a:xfrm flipH="1">
              <a:off x="3478" y="1550"/>
              <a:ext cx="274" cy="238"/>
            </a:xfrm>
            <a:prstGeom prst="line">
              <a:avLst/>
            </a:prstGeom>
            <a:noFill/>
            <a:ln w="38100">
              <a:solidFill>
                <a:schemeClr val="hlink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1" name="Text Box 16"/>
            <p:cNvSpPr txBox="1">
              <a:spLocks noChangeArrowheads="1"/>
            </p:cNvSpPr>
            <p:nvPr/>
          </p:nvSpPr>
          <p:spPr bwMode="auto">
            <a:xfrm>
              <a:off x="3240" y="2353"/>
              <a:ext cx="74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dirty="0"/>
                <a:t>Failure surface</a:t>
              </a:r>
              <a:endParaRPr lang="en-AU" sz="1800" dirty="0"/>
            </a:p>
          </p:txBody>
        </p:sp>
        <p:sp>
          <p:nvSpPr>
            <p:cNvPr id="23572" name="Line 17"/>
            <p:cNvSpPr>
              <a:spLocks noChangeShapeType="1"/>
            </p:cNvSpPr>
            <p:nvPr/>
          </p:nvSpPr>
          <p:spPr bwMode="auto">
            <a:xfrm flipH="1" flipV="1">
              <a:off x="3023" y="2073"/>
              <a:ext cx="277" cy="315"/>
            </a:xfrm>
            <a:prstGeom prst="line">
              <a:avLst/>
            </a:prstGeom>
            <a:noFill/>
            <a:ln w="4127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3573" name="Rectangle 19"/>
            <p:cNvSpPr>
              <a:spLocks noChangeArrowheads="1"/>
            </p:cNvSpPr>
            <p:nvPr/>
          </p:nvSpPr>
          <p:spPr bwMode="auto">
            <a:xfrm>
              <a:off x="3575" y="1649"/>
              <a:ext cx="1186" cy="40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dirty="0" smtClean="0"/>
                <a:t>Mobilised </a:t>
              </a:r>
              <a:r>
                <a:rPr lang="en-US" sz="1800" dirty="0"/>
                <a:t>shear resistance</a:t>
              </a:r>
              <a:endParaRPr lang="en-US" sz="1800" b="0" dirty="0"/>
            </a:p>
          </p:txBody>
        </p:sp>
      </p:grpSp>
      <p:sp>
        <p:nvSpPr>
          <p:cNvPr id="23564" name="Rectangle 20"/>
          <p:cNvSpPr>
            <a:spLocks noGrp="1" noChangeArrowheads="1"/>
          </p:cNvSpPr>
          <p:nvPr>
            <p:ph type="body" idx="1"/>
          </p:nvPr>
        </p:nvSpPr>
        <p:spPr>
          <a:xfrm>
            <a:off x="1763688" y="1052736"/>
            <a:ext cx="6087566" cy="546100"/>
          </a:xfrm>
          <a:noFill/>
        </p:spPr>
        <p:txBody>
          <a:bodyPr>
            <a:normAutofit fontScale="70000" lnSpcReduction="20000"/>
          </a:bodyPr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dirty="0" smtClean="0"/>
              <a:t>Granular Soils generally fail in </a:t>
            </a:r>
            <a:r>
              <a:rPr lang="en-US" b="1" u="sng" dirty="0" smtClean="0"/>
              <a:t>slide or slump shear</a:t>
            </a:r>
            <a:endParaRPr lang="en-AU" b="1" u="sng" dirty="0" smtClean="0"/>
          </a:p>
        </p:txBody>
      </p:sp>
      <p:sp>
        <p:nvSpPr>
          <p:cNvPr id="23565" name="AutoShape 6" descr="Granite"/>
          <p:cNvSpPr>
            <a:spLocks noChangeArrowheads="1"/>
          </p:cNvSpPr>
          <p:nvPr/>
        </p:nvSpPr>
        <p:spPr bwMode="auto">
          <a:xfrm rot="4800000" flipV="1">
            <a:off x="2035969" y="3086894"/>
            <a:ext cx="2124075" cy="633413"/>
          </a:xfrm>
          <a:prstGeom prst="flowChartManualInput">
            <a:avLst/>
          </a:prstGeom>
          <a:blipFill dpi="0" rotWithShape="1">
            <a:blip r:embed="rId4" cstate="print"/>
            <a:srcRect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2226468" y="3200400"/>
            <a:ext cx="576263" cy="338137"/>
          </a:xfrm>
          <a:prstGeom prst="line">
            <a:avLst/>
          </a:prstGeom>
          <a:noFill/>
          <a:ln w="6985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title"/>
          </p:nvPr>
        </p:nvSpPr>
        <p:spPr>
          <a:xfrm>
            <a:off x="762000" y="447675"/>
            <a:ext cx="7791450" cy="762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 smtClean="0">
                <a:solidFill>
                  <a:srgbClr val="0070C0"/>
                </a:solidFill>
              </a:rPr>
              <a:t>Rotational Shear failure mechanism</a:t>
            </a:r>
            <a:endParaRPr lang="en-AU" b="1" dirty="0" smtClean="0">
              <a:solidFill>
                <a:srgbClr val="0070C0"/>
              </a:solidFill>
            </a:endParaRPr>
          </a:p>
        </p:txBody>
      </p:sp>
      <p:grpSp>
        <p:nvGrpSpPr>
          <p:cNvPr id="2" name="Group 70"/>
          <p:cNvGrpSpPr>
            <a:grpSpLocks/>
          </p:cNvGrpSpPr>
          <p:nvPr/>
        </p:nvGrpSpPr>
        <p:grpSpPr bwMode="auto">
          <a:xfrm>
            <a:off x="1181100" y="1701800"/>
            <a:ext cx="4191000" cy="3168650"/>
            <a:chOff x="2736" y="1220"/>
            <a:chExt cx="2640" cy="1996"/>
          </a:xfrm>
        </p:grpSpPr>
        <p:grpSp>
          <p:nvGrpSpPr>
            <p:cNvPr id="3" name="Group 69"/>
            <p:cNvGrpSpPr>
              <a:grpSpLocks/>
            </p:cNvGrpSpPr>
            <p:nvPr/>
          </p:nvGrpSpPr>
          <p:grpSpPr bwMode="auto">
            <a:xfrm>
              <a:off x="2736" y="1536"/>
              <a:ext cx="2640" cy="1680"/>
              <a:chOff x="2736" y="1536"/>
              <a:chExt cx="2640" cy="1680"/>
            </a:xfrm>
          </p:grpSpPr>
          <p:grpSp>
            <p:nvGrpSpPr>
              <p:cNvPr id="4" name="Group 24"/>
              <p:cNvGrpSpPr>
                <a:grpSpLocks/>
              </p:cNvGrpSpPr>
              <p:nvPr/>
            </p:nvGrpSpPr>
            <p:grpSpPr bwMode="auto">
              <a:xfrm>
                <a:off x="2736" y="1536"/>
                <a:ext cx="2640" cy="1680"/>
                <a:chOff x="2736" y="1536"/>
                <a:chExt cx="2256" cy="1680"/>
              </a:xfrm>
            </p:grpSpPr>
            <p:sp>
              <p:nvSpPr>
                <p:cNvPr id="24598" name="Rectangle 13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2736" y="2160"/>
                  <a:ext cx="2256" cy="1056"/>
                </a:xfrm>
                <a:prstGeom prst="rect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4599" name="AutoShape 14" descr="Recycled paper"/>
                <p:cNvSpPr>
                  <a:spLocks noChangeArrowheads="1"/>
                </p:cNvSpPr>
                <p:nvPr/>
              </p:nvSpPr>
              <p:spPr bwMode="auto">
                <a:xfrm flipH="1">
                  <a:off x="3216" y="1536"/>
                  <a:ext cx="912" cy="624"/>
                </a:xfrm>
                <a:prstGeom prst="rtTriangle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4600" name="Rectangle 15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4128" y="1536"/>
                  <a:ext cx="864" cy="624"/>
                </a:xfrm>
                <a:prstGeom prst="rect">
                  <a:avLst/>
                </a:prstGeom>
                <a:blipFill dpi="0" rotWithShape="0">
                  <a:blip r:embed="rId4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24590" name="AutoShape 23"/>
              <p:cNvSpPr>
                <a:spLocks noChangeArrowheads="1"/>
              </p:cNvSpPr>
              <p:nvPr/>
            </p:nvSpPr>
            <p:spPr bwMode="auto">
              <a:xfrm rot="8629054">
                <a:off x="3696" y="2016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5" name="Group 64"/>
              <p:cNvGrpSpPr>
                <a:grpSpLocks/>
              </p:cNvGrpSpPr>
              <p:nvPr/>
            </p:nvGrpSpPr>
            <p:grpSpPr bwMode="auto">
              <a:xfrm>
                <a:off x="2976" y="1632"/>
                <a:ext cx="1969" cy="913"/>
                <a:chOff x="2976" y="1632"/>
                <a:chExt cx="1969" cy="913"/>
              </a:xfrm>
            </p:grpSpPr>
            <p:sp>
              <p:nvSpPr>
                <p:cNvPr id="24592" name="Line 53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3" name="Line 54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4" name="Line 55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5" name="Line 57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6" name="Line 58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4597" name="Line 59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24588" name="Arc 18"/>
            <p:cNvSpPr>
              <a:spLocks/>
            </p:cNvSpPr>
            <p:nvPr/>
          </p:nvSpPr>
          <p:spPr bwMode="auto">
            <a:xfrm rot="-4212909" flipH="1" flipV="1">
              <a:off x="3238" y="1057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191" name="Oval 71"/>
          <p:cNvSpPr>
            <a:spLocks noChangeArrowheads="1"/>
          </p:cNvSpPr>
          <p:nvPr/>
        </p:nvSpPr>
        <p:spPr bwMode="auto">
          <a:xfrm>
            <a:off x="4229100" y="2728913"/>
            <a:ext cx="533400" cy="381000"/>
          </a:xfrm>
          <a:prstGeom prst="ellipse">
            <a:avLst/>
          </a:prstGeom>
          <a:noFill/>
          <a:ln w="9525">
            <a:solidFill>
              <a:srgbClr val="0000FF"/>
            </a:solidFill>
            <a:round/>
            <a:headEnd/>
            <a:tailEnd/>
          </a:ln>
        </p:spPr>
        <p:txBody>
          <a:bodyPr wrap="none" anchor="ctr"/>
          <a:lstStyle/>
          <a:p>
            <a:endParaRPr lang="id-ID"/>
          </a:p>
        </p:txBody>
      </p:sp>
      <p:sp>
        <p:nvSpPr>
          <p:cNvPr id="5199" name="Text Box 79"/>
          <p:cNvSpPr txBox="1">
            <a:spLocks noChangeArrowheads="1"/>
          </p:cNvSpPr>
          <p:nvPr/>
        </p:nvSpPr>
        <p:spPr bwMode="auto">
          <a:xfrm>
            <a:off x="5719763" y="3462338"/>
            <a:ext cx="318135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400" b="0">
                <a:latin typeface="Tahoma" pitchFamily="34" charset="0"/>
              </a:rPr>
              <a:t>The soil grains slide over each other along the failure surface.</a:t>
            </a:r>
            <a:endParaRPr lang="en-AU" sz="2400" b="0">
              <a:latin typeface="Tahoma" pitchFamily="34" charset="0"/>
            </a:endParaRPr>
          </a:p>
        </p:txBody>
      </p:sp>
      <p:sp>
        <p:nvSpPr>
          <p:cNvPr id="5200" name="Text Box 80"/>
          <p:cNvSpPr txBox="1">
            <a:spLocks noChangeArrowheads="1"/>
          </p:cNvSpPr>
          <p:nvPr/>
        </p:nvSpPr>
        <p:spPr bwMode="auto">
          <a:xfrm>
            <a:off x="5762625" y="4960938"/>
            <a:ext cx="25003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US" sz="2400" b="0">
                <a:latin typeface="Tahoma" pitchFamily="34" charset="0"/>
              </a:rPr>
              <a:t>No crushing of individual grains.</a:t>
            </a:r>
            <a:endParaRPr lang="en-AU" sz="2400" b="0">
              <a:latin typeface="Tahoma" pitchFamily="34" charset="0"/>
            </a:endParaRPr>
          </a:p>
        </p:txBody>
      </p:sp>
      <p:grpSp>
        <p:nvGrpSpPr>
          <p:cNvPr id="6" name="Group 82"/>
          <p:cNvGrpSpPr>
            <a:grpSpLocks/>
          </p:cNvGrpSpPr>
          <p:nvPr/>
        </p:nvGrpSpPr>
        <p:grpSpPr bwMode="auto">
          <a:xfrm>
            <a:off x="4838700" y="2957513"/>
            <a:ext cx="2209800" cy="366712"/>
            <a:chOff x="2400" y="1872"/>
            <a:chExt cx="1392" cy="231"/>
          </a:xfrm>
        </p:grpSpPr>
        <p:sp>
          <p:nvSpPr>
            <p:cNvPr id="24585" name="Text Box 78"/>
            <p:cNvSpPr txBox="1">
              <a:spLocks noChangeArrowheads="1"/>
            </p:cNvSpPr>
            <p:nvPr/>
          </p:nvSpPr>
          <p:spPr bwMode="auto">
            <a:xfrm>
              <a:off x="2736" y="1872"/>
              <a:ext cx="105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 u="sng">
                  <a:solidFill>
                    <a:srgbClr val="0000FF"/>
                  </a:solidFill>
                  <a:latin typeface="Tahoma" pitchFamily="34" charset="0"/>
                </a:rPr>
                <a:t>failure surface</a:t>
              </a:r>
              <a:endParaRPr lang="en-AU" sz="1800" b="0" u="sng">
                <a:solidFill>
                  <a:srgbClr val="0000FF"/>
                </a:solidFill>
                <a:latin typeface="Tahoma" pitchFamily="34" charset="0"/>
              </a:endParaRPr>
            </a:p>
          </p:txBody>
        </p:sp>
        <p:sp>
          <p:nvSpPr>
            <p:cNvPr id="24586" name="Line 81"/>
            <p:cNvSpPr>
              <a:spLocks noChangeShapeType="1"/>
            </p:cNvSpPr>
            <p:nvPr/>
          </p:nvSpPr>
          <p:spPr bwMode="auto">
            <a:xfrm flipH="1" flipV="1">
              <a:off x="2400" y="1920"/>
              <a:ext cx="336" cy="96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pic>
        <p:nvPicPr>
          <p:cNvPr id="5203" name="ANGELEYE.MID">
            <a:hlinkClick r:id="" action="ppaction://media"/>
          </p:cNvPr>
          <p:cNvPicPr>
            <a:picLocks noRot="1" noChangeAspect="1" noChangeArrowheads="1"/>
          </p:cNvPicPr>
          <p:nvPr>
            <a:audioFile r:link="rId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899525" y="6613525"/>
            <a:ext cx="244475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5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000"/>
                            </p:stCondLst>
                            <p:childTnLst>
                              <p:par>
                                <p:cTn id="2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" fill="hold"/>
                                        <p:tgtEl>
                                          <p:spTgt spid="520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8" showWhenStopped="0">
                <p:cTn id="23" repeatCount="indefinite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03"/>
                </p:tgtEl>
              </p:cMediaNode>
            </p:audio>
          </p:childTnLst>
        </p:cTn>
      </p:par>
    </p:tnLst>
    <p:bldLst>
      <p:bldP spid="5191" grpId="0" animBg="1"/>
      <p:bldP spid="5199" grpId="0" autoUpdateAnimBg="0"/>
      <p:bldP spid="5200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347663"/>
            <a:ext cx="8523287" cy="762000"/>
          </a:xfrm>
        </p:spPr>
        <p:txBody>
          <a:bodyPr/>
          <a:lstStyle/>
          <a:p>
            <a:pPr eaLnBrk="1" hangingPunct="1"/>
            <a:r>
              <a:rPr lang="en-US" dirty="0" smtClean="0"/>
              <a:t>Rotational Shear failure mechanism</a:t>
            </a:r>
            <a:endParaRPr lang="en-AU" dirty="0" smtClean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938213" y="1585913"/>
            <a:ext cx="4191000" cy="3168650"/>
            <a:chOff x="2736" y="1220"/>
            <a:chExt cx="2640" cy="1996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2736" y="1536"/>
              <a:ext cx="2640" cy="1680"/>
              <a:chOff x="2736" y="1536"/>
              <a:chExt cx="2640" cy="1680"/>
            </a:xfrm>
          </p:grpSpPr>
          <p:grpSp>
            <p:nvGrpSpPr>
              <p:cNvPr id="4" name="Group 5"/>
              <p:cNvGrpSpPr>
                <a:grpSpLocks/>
              </p:cNvGrpSpPr>
              <p:nvPr/>
            </p:nvGrpSpPr>
            <p:grpSpPr bwMode="auto">
              <a:xfrm>
                <a:off x="2736" y="1536"/>
                <a:ext cx="2640" cy="1680"/>
                <a:chOff x="2736" y="1536"/>
                <a:chExt cx="2256" cy="1680"/>
              </a:xfrm>
            </p:grpSpPr>
            <p:sp>
              <p:nvSpPr>
                <p:cNvPr id="25646" name="Rectangle 6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2736" y="2160"/>
                  <a:ext cx="2256" cy="1056"/>
                </a:xfrm>
                <a:prstGeom prst="rect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47" name="AutoShape 7" descr="Recycled paper"/>
                <p:cNvSpPr>
                  <a:spLocks noChangeArrowheads="1"/>
                </p:cNvSpPr>
                <p:nvPr/>
              </p:nvSpPr>
              <p:spPr bwMode="auto">
                <a:xfrm flipH="1">
                  <a:off x="3216" y="1536"/>
                  <a:ext cx="912" cy="624"/>
                </a:xfrm>
                <a:prstGeom prst="rtTriangle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48" name="Rectangle 8" descr="Recycled paper"/>
                <p:cNvSpPr>
                  <a:spLocks noChangeArrowheads="1"/>
                </p:cNvSpPr>
                <p:nvPr/>
              </p:nvSpPr>
              <p:spPr bwMode="auto">
                <a:xfrm>
                  <a:off x="4128" y="1536"/>
                  <a:ext cx="864" cy="624"/>
                </a:xfrm>
                <a:prstGeom prst="rect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noFill/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25638" name="AutoShape 9"/>
              <p:cNvSpPr>
                <a:spLocks noChangeArrowheads="1"/>
              </p:cNvSpPr>
              <p:nvPr/>
            </p:nvSpPr>
            <p:spPr bwMode="auto">
              <a:xfrm rot="8629054">
                <a:off x="3696" y="2016"/>
                <a:ext cx="773" cy="288"/>
              </a:xfrm>
              <a:prstGeom prst="curvedDownArrow">
                <a:avLst>
                  <a:gd name="adj1" fmla="val 53681"/>
                  <a:gd name="adj2" fmla="val 107361"/>
                  <a:gd name="adj3" fmla="val 33333"/>
                </a:avLst>
              </a:prstGeom>
              <a:solidFill>
                <a:srgbClr val="800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5" name="Group 10"/>
              <p:cNvGrpSpPr>
                <a:grpSpLocks/>
              </p:cNvGrpSpPr>
              <p:nvPr/>
            </p:nvGrpSpPr>
            <p:grpSpPr bwMode="auto">
              <a:xfrm>
                <a:off x="2976" y="1632"/>
                <a:ext cx="1969" cy="913"/>
                <a:chOff x="2976" y="1632"/>
                <a:chExt cx="1969" cy="913"/>
              </a:xfrm>
            </p:grpSpPr>
            <p:sp>
              <p:nvSpPr>
                <p:cNvPr id="25640" name="Line 11"/>
                <p:cNvSpPr>
                  <a:spLocks noChangeShapeType="1"/>
                </p:cNvSpPr>
                <p:nvPr/>
              </p:nvSpPr>
              <p:spPr bwMode="auto">
                <a:xfrm rot="887277">
                  <a:off x="340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1" name="Line 12"/>
                <p:cNvSpPr>
                  <a:spLocks noChangeShapeType="1"/>
                </p:cNvSpPr>
                <p:nvPr/>
              </p:nvSpPr>
              <p:spPr bwMode="auto">
                <a:xfrm rot="2017288">
                  <a:off x="2976" y="2352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2" name="Line 13"/>
                <p:cNvSpPr>
                  <a:spLocks noChangeShapeType="1"/>
                </p:cNvSpPr>
                <p:nvPr/>
              </p:nvSpPr>
              <p:spPr bwMode="auto">
                <a:xfrm rot="-491494">
                  <a:off x="3888" y="2544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3" name="Line 14"/>
                <p:cNvSpPr>
                  <a:spLocks noChangeShapeType="1"/>
                </p:cNvSpPr>
                <p:nvPr/>
              </p:nvSpPr>
              <p:spPr bwMode="auto">
                <a:xfrm rot="-4211172">
                  <a:off x="4801" y="1775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4" name="Line 15"/>
                <p:cNvSpPr>
                  <a:spLocks noChangeShapeType="1"/>
                </p:cNvSpPr>
                <p:nvPr/>
              </p:nvSpPr>
              <p:spPr bwMode="auto">
                <a:xfrm rot="-2919851">
                  <a:off x="4609" y="2111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45" name="Line 16"/>
                <p:cNvSpPr>
                  <a:spLocks noChangeShapeType="1"/>
                </p:cNvSpPr>
                <p:nvPr/>
              </p:nvSpPr>
              <p:spPr bwMode="auto">
                <a:xfrm rot="-1775794">
                  <a:off x="4272" y="2400"/>
                  <a:ext cx="288" cy="1"/>
                </a:xfrm>
                <a:prstGeom prst="line">
                  <a:avLst/>
                </a:prstGeom>
                <a:noFill/>
                <a:ln w="9525">
                  <a:solidFill>
                    <a:srgbClr val="FF0000"/>
                  </a:solidFill>
                  <a:round/>
                  <a:headEnd/>
                  <a:tailEnd type="triangle" w="sm" len="lg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</p:grpSp>
        </p:grpSp>
        <p:sp>
          <p:nvSpPr>
            <p:cNvPr id="25636" name="Arc 17"/>
            <p:cNvSpPr>
              <a:spLocks/>
            </p:cNvSpPr>
            <p:nvPr/>
          </p:nvSpPr>
          <p:spPr bwMode="auto">
            <a:xfrm rot="-4212909" flipH="1" flipV="1">
              <a:off x="3238" y="1057"/>
              <a:ext cx="1399" cy="1725"/>
            </a:xfrm>
            <a:custGeom>
              <a:avLst/>
              <a:gdLst>
                <a:gd name="T0" fmla="*/ 0 w 25164"/>
                <a:gd name="T1" fmla="*/ 1 h 31496"/>
                <a:gd name="T2" fmla="*/ 70 w 25164"/>
                <a:gd name="T3" fmla="*/ 94 h 31496"/>
                <a:gd name="T4" fmla="*/ 11 w 25164"/>
                <a:gd name="T5" fmla="*/ 65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608" name="Text Box 32"/>
          <p:cNvSpPr txBox="1">
            <a:spLocks noChangeArrowheads="1"/>
          </p:cNvSpPr>
          <p:nvPr/>
        </p:nvSpPr>
        <p:spPr bwMode="auto">
          <a:xfrm>
            <a:off x="383160" y="5949280"/>
            <a:ext cx="82801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At failure,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shear (inter-granular) stress </a:t>
            </a:r>
            <a:r>
              <a:rPr lang="en-AU" sz="2000" dirty="0" smtClean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, 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along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failure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surface reaches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b="0" dirty="0" smtClean="0">
                <a:latin typeface="Arial" panose="020B0604020202020204" pitchFamily="34" charset="0"/>
                <a:cs typeface="Arial" panose="020B0604020202020204" pitchFamily="34" charset="0"/>
              </a:rPr>
              <a:t>maximum shear 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strength (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</a:t>
            </a:r>
            <a:r>
              <a:rPr lang="en-US" sz="2000" b="0" baseline="-2500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f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  <a:sym typeface="Symbol" pitchFamily="18" charset="2"/>
              </a:rPr>
              <a:t>)</a:t>
            </a:r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AU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6" name="Group 56"/>
          <p:cNvGrpSpPr>
            <a:grpSpLocks/>
          </p:cNvGrpSpPr>
          <p:nvPr/>
        </p:nvGrpSpPr>
        <p:grpSpPr bwMode="auto">
          <a:xfrm>
            <a:off x="3986213" y="1920875"/>
            <a:ext cx="4114800" cy="2103438"/>
            <a:chOff x="2511" y="1210"/>
            <a:chExt cx="2592" cy="1325"/>
          </a:xfrm>
        </p:grpSpPr>
        <p:grpSp>
          <p:nvGrpSpPr>
            <p:cNvPr id="7" name="Group 38"/>
            <p:cNvGrpSpPr>
              <a:grpSpLocks/>
            </p:cNvGrpSpPr>
            <p:nvPr/>
          </p:nvGrpSpPr>
          <p:grpSpPr bwMode="auto">
            <a:xfrm>
              <a:off x="3759" y="1210"/>
              <a:ext cx="1344" cy="1325"/>
              <a:chOff x="3264" y="1363"/>
              <a:chExt cx="1344" cy="1325"/>
            </a:xfrm>
          </p:grpSpPr>
          <p:sp>
            <p:nvSpPr>
              <p:cNvPr id="25633" name="Oval 22" descr="Recycled paper"/>
              <p:cNvSpPr>
                <a:spLocks noChangeArrowheads="1"/>
              </p:cNvSpPr>
              <p:nvPr/>
            </p:nvSpPr>
            <p:spPr bwMode="auto">
              <a:xfrm rot="1058184">
                <a:off x="3264" y="1392"/>
                <a:ext cx="1344" cy="1296"/>
              </a:xfrm>
              <a:prstGeom prst="ellips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25634" name="Arc 25"/>
              <p:cNvSpPr>
                <a:spLocks/>
              </p:cNvSpPr>
              <p:nvPr/>
            </p:nvSpPr>
            <p:spPr bwMode="auto">
              <a:xfrm rot="1778748" flipV="1">
                <a:off x="3759" y="1363"/>
                <a:ext cx="189" cy="1249"/>
              </a:xfrm>
              <a:custGeom>
                <a:avLst/>
                <a:gdLst>
                  <a:gd name="T0" fmla="*/ 0 w 21600"/>
                  <a:gd name="T1" fmla="*/ 0 h 42821"/>
                  <a:gd name="T2" fmla="*/ 0 w 21600"/>
                  <a:gd name="T3" fmla="*/ 36 h 42821"/>
                  <a:gd name="T4" fmla="*/ 0 w 21600"/>
                  <a:gd name="T5" fmla="*/ 18 h 42821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42821"/>
                  <a:gd name="T11" fmla="*/ 21600 w 21600"/>
                  <a:gd name="T12" fmla="*/ 42821 h 42821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42821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1976"/>
                      <a:pt x="14222" y="40886"/>
                      <a:pt x="4028" y="42821"/>
                    </a:cubicBezTo>
                  </a:path>
                  <a:path w="21600" h="42821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cubicBezTo>
                      <a:pt x="21600" y="31976"/>
                      <a:pt x="14222" y="40886"/>
                      <a:pt x="4028" y="42821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5607" name="Oval 18"/>
            <p:cNvSpPr>
              <a:spLocks noChangeArrowheads="1"/>
            </p:cNvSpPr>
            <p:nvPr/>
          </p:nvSpPr>
          <p:spPr bwMode="auto">
            <a:xfrm>
              <a:off x="2511" y="1575"/>
              <a:ext cx="336" cy="240"/>
            </a:xfrm>
            <a:prstGeom prst="ellips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pSp>
          <p:nvGrpSpPr>
            <p:cNvPr id="8" name="Group 33"/>
            <p:cNvGrpSpPr>
              <a:grpSpLocks/>
            </p:cNvGrpSpPr>
            <p:nvPr/>
          </p:nvGrpSpPr>
          <p:grpSpPr bwMode="auto">
            <a:xfrm rot="1058184">
              <a:off x="3938" y="1587"/>
              <a:ext cx="480" cy="288"/>
              <a:chOff x="3408" y="1824"/>
              <a:chExt cx="480" cy="288"/>
            </a:xfrm>
          </p:grpSpPr>
          <p:sp>
            <p:nvSpPr>
              <p:cNvPr id="25631" name="Line 27"/>
              <p:cNvSpPr>
                <a:spLocks noChangeShapeType="1"/>
              </p:cNvSpPr>
              <p:nvPr/>
            </p:nvSpPr>
            <p:spPr bwMode="auto">
              <a:xfrm>
                <a:off x="3600" y="1968"/>
                <a:ext cx="28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32" name="Text Box 28"/>
              <p:cNvSpPr txBox="1">
                <a:spLocks noChangeArrowheads="1"/>
              </p:cNvSpPr>
              <p:nvPr/>
            </p:nvSpPr>
            <p:spPr bwMode="auto">
              <a:xfrm>
                <a:off x="3408" y="1824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</a:t>
                </a:r>
                <a:endParaRPr lang="en-AU" sz="2400" b="0">
                  <a:latin typeface="Times New Roman" pitchFamily="18" charset="0"/>
                </a:endParaRPr>
              </a:p>
            </p:txBody>
          </p:sp>
        </p:grpSp>
        <p:grpSp>
          <p:nvGrpSpPr>
            <p:cNvPr id="9" name="Group 34"/>
            <p:cNvGrpSpPr>
              <a:grpSpLocks/>
            </p:cNvGrpSpPr>
            <p:nvPr/>
          </p:nvGrpSpPr>
          <p:grpSpPr bwMode="auto">
            <a:xfrm rot="1058184">
              <a:off x="4237" y="1438"/>
              <a:ext cx="432" cy="912"/>
              <a:chOff x="3744" y="1584"/>
              <a:chExt cx="432" cy="912"/>
            </a:xfrm>
          </p:grpSpPr>
          <p:sp>
            <p:nvSpPr>
              <p:cNvPr id="25627" name="Line 26"/>
              <p:cNvSpPr>
                <a:spLocks noChangeShapeType="1"/>
              </p:cNvSpPr>
              <p:nvPr/>
            </p:nvSpPr>
            <p:spPr bwMode="auto">
              <a:xfrm flipV="1">
                <a:off x="3840" y="1824"/>
                <a:ext cx="96" cy="38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28" name="Text Box 29"/>
              <p:cNvSpPr txBox="1">
                <a:spLocks noChangeArrowheads="1"/>
              </p:cNvSpPr>
              <p:nvPr/>
            </p:nvSpPr>
            <p:spPr bwMode="auto">
              <a:xfrm>
                <a:off x="3744" y="1584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endParaRPr lang="en-AU" sz="2400" b="0">
                  <a:latin typeface="Times New Roman" pitchFamily="18" charset="0"/>
                </a:endParaRPr>
              </a:p>
            </p:txBody>
          </p:sp>
          <p:sp>
            <p:nvSpPr>
              <p:cNvPr id="25629" name="Line 30"/>
              <p:cNvSpPr>
                <a:spLocks noChangeShapeType="1"/>
              </p:cNvSpPr>
              <p:nvPr/>
            </p:nvSpPr>
            <p:spPr bwMode="auto">
              <a:xfrm flipH="1">
                <a:off x="3888" y="2016"/>
                <a:ext cx="96" cy="33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30" name="Text Box 31"/>
              <p:cNvSpPr txBox="1">
                <a:spLocks noChangeArrowheads="1"/>
              </p:cNvSpPr>
              <p:nvPr/>
            </p:nvSpPr>
            <p:spPr bwMode="auto">
              <a:xfrm>
                <a:off x="3936" y="2208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endParaRPr lang="en-AU" sz="2400" b="0">
                  <a:latin typeface="Times New Roman" pitchFamily="18" charset="0"/>
                </a:endParaRPr>
              </a:p>
            </p:txBody>
          </p:sp>
        </p:grpSp>
        <p:sp>
          <p:nvSpPr>
            <p:cNvPr id="25610" name="Line 39"/>
            <p:cNvSpPr>
              <a:spLocks noChangeShapeType="1"/>
            </p:cNvSpPr>
            <p:nvPr/>
          </p:nvSpPr>
          <p:spPr bwMode="auto">
            <a:xfrm flipV="1">
              <a:off x="2658" y="1221"/>
              <a:ext cx="1755" cy="34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5611" name="Line 40"/>
            <p:cNvSpPr>
              <a:spLocks noChangeShapeType="1"/>
            </p:cNvSpPr>
            <p:nvPr/>
          </p:nvSpPr>
          <p:spPr bwMode="auto">
            <a:xfrm>
              <a:off x="2568" y="1803"/>
              <a:ext cx="1640" cy="71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grpSp>
          <p:nvGrpSpPr>
            <p:cNvPr id="10" name="Group 55"/>
            <p:cNvGrpSpPr>
              <a:grpSpLocks/>
            </p:cNvGrpSpPr>
            <p:nvPr/>
          </p:nvGrpSpPr>
          <p:grpSpPr bwMode="auto">
            <a:xfrm>
              <a:off x="2511" y="1210"/>
              <a:ext cx="2592" cy="1325"/>
              <a:chOff x="2511" y="1363"/>
              <a:chExt cx="2592" cy="1325"/>
            </a:xfrm>
          </p:grpSpPr>
          <p:grpSp>
            <p:nvGrpSpPr>
              <p:cNvPr id="11" name="Group 41"/>
              <p:cNvGrpSpPr>
                <a:grpSpLocks/>
              </p:cNvGrpSpPr>
              <p:nvPr/>
            </p:nvGrpSpPr>
            <p:grpSpPr bwMode="auto">
              <a:xfrm>
                <a:off x="3759" y="1363"/>
                <a:ext cx="1344" cy="1325"/>
                <a:chOff x="3264" y="1363"/>
                <a:chExt cx="1344" cy="1325"/>
              </a:xfrm>
            </p:grpSpPr>
            <p:sp>
              <p:nvSpPr>
                <p:cNvPr id="25625" name="Oval 42" descr="Recycled paper"/>
                <p:cNvSpPr>
                  <a:spLocks noChangeArrowheads="1"/>
                </p:cNvSpPr>
                <p:nvPr/>
              </p:nvSpPr>
              <p:spPr bwMode="auto">
                <a:xfrm rot="1058184">
                  <a:off x="3264" y="1392"/>
                  <a:ext cx="1344" cy="1296"/>
                </a:xfrm>
                <a:prstGeom prst="ellipse">
                  <a:avLst/>
                </a:prstGeom>
                <a:blipFill dpi="0" rotWithShape="0">
                  <a:blip r:embed="rId3" cstate="print"/>
                  <a:srcRect/>
                  <a:tile tx="0" ty="0" sx="100000" sy="100000" flip="none" algn="tl"/>
                </a:blipFill>
                <a:ln w="9525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  <p:sp>
              <p:nvSpPr>
                <p:cNvPr id="25626" name="Arc 43"/>
                <p:cNvSpPr>
                  <a:spLocks/>
                </p:cNvSpPr>
                <p:nvPr/>
              </p:nvSpPr>
              <p:spPr bwMode="auto">
                <a:xfrm rot="1778748" flipV="1">
                  <a:off x="3759" y="1363"/>
                  <a:ext cx="189" cy="1249"/>
                </a:xfrm>
                <a:custGeom>
                  <a:avLst/>
                  <a:gdLst>
                    <a:gd name="T0" fmla="*/ 0 w 21600"/>
                    <a:gd name="T1" fmla="*/ 0 h 42821"/>
                    <a:gd name="T2" fmla="*/ 0 w 21600"/>
                    <a:gd name="T3" fmla="*/ 36 h 42821"/>
                    <a:gd name="T4" fmla="*/ 0 w 21600"/>
                    <a:gd name="T5" fmla="*/ 18 h 42821"/>
                    <a:gd name="T6" fmla="*/ 0 60000 65536"/>
                    <a:gd name="T7" fmla="*/ 0 60000 65536"/>
                    <a:gd name="T8" fmla="*/ 0 60000 65536"/>
                    <a:gd name="T9" fmla="*/ 0 w 21600"/>
                    <a:gd name="T10" fmla="*/ 0 h 42821"/>
                    <a:gd name="T11" fmla="*/ 21600 w 21600"/>
                    <a:gd name="T12" fmla="*/ 42821 h 4282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600" h="42821" fill="none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cubicBezTo>
                        <a:pt x="21600" y="31976"/>
                        <a:pt x="14222" y="40886"/>
                        <a:pt x="4028" y="42821"/>
                      </a:cubicBezTo>
                    </a:path>
                    <a:path w="21600" h="42821" stroke="0" extrusionOk="0">
                      <a:moveTo>
                        <a:pt x="-1" y="0"/>
                      </a:moveTo>
                      <a:cubicBezTo>
                        <a:pt x="11929" y="0"/>
                        <a:pt x="21600" y="9670"/>
                        <a:pt x="21600" y="21600"/>
                      </a:cubicBezTo>
                      <a:cubicBezTo>
                        <a:pt x="21600" y="31976"/>
                        <a:pt x="14222" y="40886"/>
                        <a:pt x="4028" y="42821"/>
                      </a:cubicBezTo>
                      <a:lnTo>
                        <a:pt x="0" y="21600"/>
                      </a:lnTo>
                      <a:close/>
                    </a:path>
                  </a:pathLst>
                </a:custGeom>
                <a:noFill/>
                <a:ln w="9525">
                  <a:solidFill>
                    <a:srgbClr val="FF0000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614" name="Oval 44"/>
              <p:cNvSpPr>
                <a:spLocks noChangeArrowheads="1"/>
              </p:cNvSpPr>
              <p:nvPr/>
            </p:nvSpPr>
            <p:spPr bwMode="auto">
              <a:xfrm>
                <a:off x="2511" y="1728"/>
                <a:ext cx="336" cy="240"/>
              </a:xfrm>
              <a:prstGeom prst="ellips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grpSp>
            <p:nvGrpSpPr>
              <p:cNvPr id="12" name="Group 45"/>
              <p:cNvGrpSpPr>
                <a:grpSpLocks/>
              </p:cNvGrpSpPr>
              <p:nvPr/>
            </p:nvGrpSpPr>
            <p:grpSpPr bwMode="auto">
              <a:xfrm rot="1058184">
                <a:off x="3937" y="1745"/>
                <a:ext cx="512" cy="288"/>
                <a:chOff x="3408" y="1824"/>
                <a:chExt cx="512" cy="288"/>
              </a:xfrm>
            </p:grpSpPr>
            <p:sp>
              <p:nvSpPr>
                <p:cNvPr id="25623" name="Line 46"/>
                <p:cNvSpPr>
                  <a:spLocks noChangeShapeType="1"/>
                </p:cNvSpPr>
                <p:nvPr/>
              </p:nvSpPr>
              <p:spPr bwMode="auto">
                <a:xfrm>
                  <a:off x="3632" y="1988"/>
                  <a:ext cx="28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4" name="Text Box 47"/>
                <p:cNvSpPr txBox="1">
                  <a:spLocks noChangeArrowheads="1"/>
                </p:cNvSpPr>
                <p:nvPr/>
              </p:nvSpPr>
              <p:spPr bwMode="auto">
                <a:xfrm>
                  <a:off x="3408" y="1824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 dirty="0">
                      <a:latin typeface="Times New Roman" pitchFamily="18" charset="0"/>
                      <a:sym typeface="Symbol" pitchFamily="18" charset="2"/>
                    </a:rPr>
                    <a:t></a:t>
                  </a:r>
                  <a:endParaRPr lang="en-AU" sz="2400" b="0" dirty="0">
                    <a:latin typeface="Times New Roman" pitchFamily="18" charset="0"/>
                  </a:endParaRPr>
                </a:p>
              </p:txBody>
            </p:sp>
          </p:grpSp>
          <p:grpSp>
            <p:nvGrpSpPr>
              <p:cNvPr id="13" name="Group 48"/>
              <p:cNvGrpSpPr>
                <a:grpSpLocks/>
              </p:cNvGrpSpPr>
              <p:nvPr/>
            </p:nvGrpSpPr>
            <p:grpSpPr bwMode="auto">
              <a:xfrm rot="1058184">
                <a:off x="4237" y="1591"/>
                <a:ext cx="432" cy="912"/>
                <a:chOff x="3744" y="1584"/>
                <a:chExt cx="432" cy="912"/>
              </a:xfrm>
            </p:grpSpPr>
            <p:sp>
              <p:nvSpPr>
                <p:cNvPr id="25619" name="Line 49"/>
                <p:cNvSpPr>
                  <a:spLocks noChangeShapeType="1"/>
                </p:cNvSpPr>
                <p:nvPr/>
              </p:nvSpPr>
              <p:spPr bwMode="auto">
                <a:xfrm flipV="1">
                  <a:off x="3822" y="1759"/>
                  <a:ext cx="96" cy="38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0" name="Text Box 50"/>
                <p:cNvSpPr txBox="1">
                  <a:spLocks noChangeArrowheads="1"/>
                </p:cNvSpPr>
                <p:nvPr/>
              </p:nvSpPr>
              <p:spPr bwMode="auto">
                <a:xfrm>
                  <a:off x="3744" y="1584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>
                      <a:latin typeface="Times New Roman" pitchFamily="18" charset="0"/>
                      <a:sym typeface="Symbol" pitchFamily="18" charset="2"/>
                    </a:rPr>
                    <a:t></a:t>
                  </a:r>
                  <a:endParaRPr lang="en-AU" sz="2400" b="0">
                    <a:latin typeface="Times New Roman" pitchFamily="18" charset="0"/>
                  </a:endParaRPr>
                </a:p>
              </p:txBody>
            </p:sp>
            <p:sp>
              <p:nvSpPr>
                <p:cNvPr id="25621" name="Line 51"/>
                <p:cNvSpPr>
                  <a:spLocks noChangeShapeType="1"/>
                </p:cNvSpPr>
                <p:nvPr/>
              </p:nvSpPr>
              <p:spPr bwMode="auto">
                <a:xfrm flipH="1">
                  <a:off x="3888" y="2016"/>
                  <a:ext cx="96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 wrap="none"/>
                <a:lstStyle/>
                <a:p>
                  <a:endParaRPr lang="en-GB"/>
                </a:p>
              </p:txBody>
            </p:sp>
            <p:sp>
              <p:nvSpPr>
                <p:cNvPr id="25622" name="Text Box 52"/>
                <p:cNvSpPr txBox="1">
                  <a:spLocks noChangeArrowheads="1"/>
                </p:cNvSpPr>
                <p:nvPr/>
              </p:nvSpPr>
              <p:spPr bwMode="auto">
                <a:xfrm>
                  <a:off x="3936" y="2208"/>
                  <a:ext cx="240" cy="28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AU" sz="2400" b="0" dirty="0">
                      <a:latin typeface="Times New Roman" pitchFamily="18" charset="0"/>
                      <a:sym typeface="Symbol" pitchFamily="18" charset="2"/>
                    </a:rPr>
                    <a:t></a:t>
                  </a:r>
                  <a:endParaRPr lang="en-AU" sz="2400" b="0" dirty="0">
                    <a:latin typeface="Times New Roman" pitchFamily="18" charset="0"/>
                  </a:endParaRPr>
                </a:p>
              </p:txBody>
            </p:sp>
          </p:grpSp>
          <p:sp>
            <p:nvSpPr>
              <p:cNvPr id="25617" name="Line 53"/>
              <p:cNvSpPr>
                <a:spLocks noChangeShapeType="1"/>
              </p:cNvSpPr>
              <p:nvPr/>
            </p:nvSpPr>
            <p:spPr bwMode="auto">
              <a:xfrm flipV="1">
                <a:off x="2658" y="1374"/>
                <a:ext cx="1755" cy="34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5618" name="Line 54"/>
              <p:cNvSpPr>
                <a:spLocks noChangeShapeType="1"/>
              </p:cNvSpPr>
              <p:nvPr/>
            </p:nvSpPr>
            <p:spPr bwMode="auto">
              <a:xfrm>
                <a:off x="2568" y="1956"/>
                <a:ext cx="1640" cy="71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sp>
        <p:nvSpPr>
          <p:cNvPr id="49" name="Rectangle 48"/>
          <p:cNvSpPr/>
          <p:nvPr/>
        </p:nvSpPr>
        <p:spPr>
          <a:xfrm>
            <a:off x="5508104" y="4077072"/>
            <a:ext cx="32480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sz="3600" dirty="0" smtClean="0">
                <a:latin typeface="Times New Roman" pitchFamily="18" charset="0"/>
                <a:sym typeface="Symbol" pitchFamily="18" charset="2"/>
              </a:rPr>
              <a:t></a:t>
            </a:r>
            <a:r>
              <a:rPr lang="en-AU" sz="2000" dirty="0" smtClean="0">
                <a:latin typeface="Times New Roman" pitchFamily="18" charset="0"/>
                <a:sym typeface="Symbol" pitchFamily="18" charset="2"/>
              </a:rPr>
              <a:t>(sigma)</a:t>
            </a:r>
            <a:r>
              <a:rPr lang="en-AU" sz="3600" dirty="0" smtClean="0">
                <a:latin typeface="Times New Roman" pitchFamily="18" charset="0"/>
                <a:sym typeface="Symbol" pitchFamily="18" charset="2"/>
              </a:rPr>
              <a:t> = </a:t>
            </a:r>
            <a:r>
              <a:rPr lang="en-AU" sz="2400" dirty="0" smtClean="0">
                <a:latin typeface="Times New Roman" pitchFamily="18" charset="0"/>
                <a:sym typeface="Symbol" pitchFamily="18" charset="2"/>
              </a:rPr>
              <a:t>Shear Stress</a:t>
            </a:r>
            <a:endParaRPr lang="en-GB" sz="3600" dirty="0"/>
          </a:p>
        </p:txBody>
      </p:sp>
      <p:sp>
        <p:nvSpPr>
          <p:cNvPr id="50" name="Rectangle 49"/>
          <p:cNvSpPr/>
          <p:nvPr/>
        </p:nvSpPr>
        <p:spPr>
          <a:xfrm>
            <a:off x="5486989" y="4863010"/>
            <a:ext cx="368376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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(Tau)     </a:t>
            </a:r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=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Shear Strength</a:t>
            </a:r>
            <a:r>
              <a:rPr lang="en-US" sz="36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 </a:t>
            </a: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282483" y="4723401"/>
            <a:ext cx="18397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Stress causing failure)</a:t>
            </a:r>
            <a:endParaRPr lang="en-GB" sz="1200" dirty="0"/>
          </a:p>
        </p:txBody>
      </p:sp>
      <p:sp>
        <p:nvSpPr>
          <p:cNvPr id="52" name="TextBox 51"/>
          <p:cNvSpPr txBox="1"/>
          <p:nvPr/>
        </p:nvSpPr>
        <p:spPr>
          <a:xfrm>
            <a:off x="6290445" y="5505493"/>
            <a:ext cx="226805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(The Strength  resisting failure)</a:t>
            </a:r>
            <a:endParaRPr lang="en-GB" sz="1200" dirty="0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1196752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3600" dirty="0" smtClean="0"/>
              <a:t>What did we say were the two forces that acted to hold a soil sample together?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043608" y="350100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COHESION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43608" y="422108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FRICTION</a:t>
            </a:r>
            <a:endParaRPr lang="en-US" sz="32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7584" y="5301208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 smtClean="0"/>
              <a:t>So…by definition…. </a:t>
            </a:r>
            <a:r>
              <a:rPr lang="en-GB" sz="2400" dirty="0" smtClean="0"/>
              <a:t>TAU is a measure of the extent to which cohesion and friction are acting, in a given soil sample under stress, to RESIST failure.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22970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>
          <a:xfrm>
            <a:off x="371475" y="84138"/>
            <a:ext cx="8229600" cy="1190625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2400" b="1" dirty="0" smtClean="0">
                <a:solidFill>
                  <a:schemeClr val="hlink"/>
                </a:solidFill>
              </a:rPr>
              <a:t>Total Stresses </a:t>
            </a:r>
            <a:r>
              <a:rPr lang="en-US" sz="2400" dirty="0" smtClean="0">
                <a:solidFill>
                  <a:schemeClr val="hlink"/>
                </a:solidFill>
              </a:rPr>
              <a:t>-</a:t>
            </a:r>
            <a:r>
              <a:rPr lang="en-US" sz="2400" b="1" dirty="0" smtClean="0">
                <a:solidFill>
                  <a:srgbClr val="0070C0"/>
                </a:solidFill>
              </a:rPr>
              <a:t>General for all Soils</a:t>
            </a:r>
            <a:endParaRPr lang="en-AU" sz="2400" b="1" dirty="0" smtClean="0">
              <a:solidFill>
                <a:srgbClr val="0070C0"/>
              </a:solidFill>
            </a:endParaRPr>
          </a:p>
        </p:txBody>
      </p:sp>
      <p:sp>
        <p:nvSpPr>
          <p:cNvPr id="1028" name="Text Box 12"/>
          <p:cNvSpPr txBox="1">
            <a:spLocks noChangeArrowheads="1"/>
          </p:cNvSpPr>
          <p:nvPr/>
        </p:nvSpPr>
        <p:spPr bwMode="auto">
          <a:xfrm>
            <a:off x="1547664" y="2060848"/>
            <a:ext cx="98655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r>
              <a:rPr lang="en-AU" sz="3200" b="0" dirty="0" smtClean="0">
                <a:latin typeface="Times New Roman" pitchFamily="18" charset="0"/>
                <a:sym typeface="Symbol" pitchFamily="18" charset="2"/>
              </a:rPr>
              <a:t></a:t>
            </a:r>
          </a:p>
          <a:p>
            <a:r>
              <a:rPr lang="en-AU" b="0" dirty="0" smtClean="0">
                <a:latin typeface="Times New Roman" pitchFamily="18" charset="0"/>
                <a:sym typeface="Symbol" pitchFamily="18" charset="2"/>
              </a:rPr>
              <a:t>       S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hear  Strength</a:t>
            </a:r>
            <a:endParaRPr lang="en-AU" b="0" dirty="0">
              <a:latin typeface="Times New Roman" pitchFamily="18" charset="0"/>
            </a:endParaRPr>
          </a:p>
        </p:txBody>
      </p:sp>
      <p:sp>
        <p:nvSpPr>
          <p:cNvPr id="6167" name="Text Box 23"/>
          <p:cNvSpPr txBox="1">
            <a:spLocks noChangeArrowheads="1"/>
          </p:cNvSpPr>
          <p:nvPr/>
        </p:nvSpPr>
        <p:spPr bwMode="auto">
          <a:xfrm>
            <a:off x="557213" y="5791200"/>
            <a:ext cx="825023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AU" sz="2400" b="1" dirty="0">
                <a:solidFill>
                  <a:srgbClr val="0070C0"/>
                </a:solidFill>
                <a:sym typeface="Symbol" pitchFamily="18" charset="2"/>
              </a:rPr>
              <a:t></a:t>
            </a:r>
            <a:r>
              <a:rPr lang="en-US" sz="2400" b="1" baseline="-25000" dirty="0">
                <a:solidFill>
                  <a:srgbClr val="0070C0"/>
                </a:solidFill>
                <a:sym typeface="Symbol" pitchFamily="18" charset="2"/>
              </a:rPr>
              <a:t>f</a:t>
            </a:r>
            <a:r>
              <a:rPr lang="en-US" sz="2400" b="1" dirty="0">
                <a:solidFill>
                  <a:srgbClr val="0070C0"/>
                </a:solidFill>
                <a:sym typeface="Symbol" pitchFamily="18" charset="2"/>
              </a:rPr>
              <a:t> is the maximum shear stress the soil can take without failure, under </a:t>
            </a:r>
            <a:r>
              <a:rPr lang="en-US" sz="2400" b="1" dirty="0" smtClean="0">
                <a:solidFill>
                  <a:srgbClr val="0070C0"/>
                </a:solidFill>
                <a:sym typeface="Symbol" pitchFamily="18" charset="2"/>
              </a:rPr>
              <a:t>normal(inter-granular) </a:t>
            </a:r>
            <a:r>
              <a:rPr lang="en-US" sz="2400" b="1" dirty="0">
                <a:solidFill>
                  <a:srgbClr val="0070C0"/>
                </a:solidFill>
                <a:sym typeface="Symbol" pitchFamily="18" charset="2"/>
              </a:rPr>
              <a:t>stress of .</a:t>
            </a:r>
            <a:endParaRPr lang="en-AU" sz="2400" b="1" dirty="0">
              <a:solidFill>
                <a:srgbClr val="0070C0"/>
              </a:solidFill>
            </a:endParaRPr>
          </a:p>
        </p:txBody>
      </p:sp>
      <p:grpSp>
        <p:nvGrpSpPr>
          <p:cNvPr id="2" name="Group 32"/>
          <p:cNvGrpSpPr>
            <a:grpSpLocks/>
          </p:cNvGrpSpPr>
          <p:nvPr/>
        </p:nvGrpSpPr>
        <p:grpSpPr bwMode="auto">
          <a:xfrm>
            <a:off x="1090613" y="1362075"/>
            <a:ext cx="6454775" cy="4343400"/>
            <a:chOff x="687" y="858"/>
            <a:chExt cx="4066" cy="2736"/>
          </a:xfrm>
        </p:grpSpPr>
        <p:sp>
          <p:nvSpPr>
            <p:cNvPr id="1031" name="Line 9"/>
            <p:cNvSpPr>
              <a:spLocks noChangeShapeType="1"/>
            </p:cNvSpPr>
            <p:nvPr/>
          </p:nvSpPr>
          <p:spPr bwMode="auto">
            <a:xfrm>
              <a:off x="783" y="3162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2" name="Line 10"/>
            <p:cNvSpPr>
              <a:spLocks noChangeShapeType="1"/>
            </p:cNvSpPr>
            <p:nvPr/>
          </p:nvSpPr>
          <p:spPr bwMode="auto">
            <a:xfrm flipV="1">
              <a:off x="1647" y="858"/>
              <a:ext cx="0" cy="27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3" name="Line 11"/>
            <p:cNvSpPr>
              <a:spLocks noChangeShapeType="1"/>
            </p:cNvSpPr>
            <p:nvPr/>
          </p:nvSpPr>
          <p:spPr bwMode="auto">
            <a:xfrm flipV="1">
              <a:off x="1647" y="1770"/>
              <a:ext cx="2448" cy="9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034" name="Text Box 13"/>
            <p:cNvSpPr txBox="1">
              <a:spLocks noChangeArrowheads="1"/>
            </p:cNvSpPr>
            <p:nvPr/>
          </p:nvSpPr>
          <p:spPr bwMode="auto">
            <a:xfrm>
              <a:off x="4513" y="3158"/>
              <a:ext cx="240" cy="3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3200" b="0" dirty="0">
                  <a:latin typeface="Times New Roman" pitchFamily="18" charset="0"/>
                  <a:sym typeface="Symbol" pitchFamily="18" charset="2"/>
                </a:rPr>
                <a:t></a:t>
              </a:r>
              <a:endParaRPr lang="en-AU" sz="3200" b="0" dirty="0">
                <a:latin typeface="Times New Roman" pitchFamily="18" charset="0"/>
              </a:endParaRPr>
            </a:p>
          </p:txBody>
        </p:sp>
        <p:graphicFrame>
          <p:nvGraphicFramePr>
            <p:cNvPr id="1026" name="Object 14"/>
            <p:cNvGraphicFramePr>
              <a:graphicFrameLocks noChangeAspect="1"/>
            </p:cNvGraphicFramePr>
            <p:nvPr/>
          </p:nvGraphicFramePr>
          <p:xfrm>
            <a:off x="2031" y="1146"/>
            <a:ext cx="2208" cy="54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6335" name="Equation" r:id="rId4" imgW="977900" imgH="241300" progId="Equation.3">
                    <p:embed/>
                  </p:oleObj>
                </mc:Choice>
                <mc:Fallback>
                  <p:oleObj name="Equation" r:id="rId4" imgW="977900" imgH="241300" progId="Equation.3">
                    <p:embed/>
                    <p:pic>
                      <p:nvPicPr>
                        <p:cNvPr id="0" name="Picture 5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31" y="1146"/>
                          <a:ext cx="2208" cy="54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35" name="Text Box 15"/>
            <p:cNvSpPr txBox="1">
              <a:spLocks noChangeArrowheads="1"/>
            </p:cNvSpPr>
            <p:nvPr/>
          </p:nvSpPr>
          <p:spPr bwMode="auto">
            <a:xfrm>
              <a:off x="1359" y="2778"/>
              <a:ext cx="19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grpSp>
          <p:nvGrpSpPr>
            <p:cNvPr id="3" name="Group 24"/>
            <p:cNvGrpSpPr>
              <a:grpSpLocks/>
            </p:cNvGrpSpPr>
            <p:nvPr/>
          </p:nvGrpSpPr>
          <p:grpSpPr bwMode="auto">
            <a:xfrm>
              <a:off x="3231" y="1962"/>
              <a:ext cx="624" cy="144"/>
              <a:chOff x="3168" y="2016"/>
              <a:chExt cx="624" cy="144"/>
            </a:xfrm>
          </p:grpSpPr>
          <p:sp>
            <p:nvSpPr>
              <p:cNvPr id="1047" name="Line 16"/>
              <p:cNvSpPr>
                <a:spLocks noChangeShapeType="1"/>
              </p:cNvSpPr>
              <p:nvPr/>
            </p:nvSpPr>
            <p:spPr bwMode="auto">
              <a:xfrm>
                <a:off x="3168" y="21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048" name="Arc 17"/>
              <p:cNvSpPr>
                <a:spLocks/>
              </p:cNvSpPr>
              <p:nvPr/>
            </p:nvSpPr>
            <p:spPr bwMode="auto">
              <a:xfrm>
                <a:off x="3600" y="2016"/>
                <a:ext cx="48" cy="144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1 h 21600"/>
                  <a:gd name="T4" fmla="*/ 0 w 21600"/>
                  <a:gd name="T5" fmla="*/ 1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037" name="Text Box 18"/>
            <p:cNvSpPr txBox="1">
              <a:spLocks noChangeArrowheads="1"/>
            </p:cNvSpPr>
            <p:nvPr/>
          </p:nvSpPr>
          <p:spPr bwMode="auto">
            <a:xfrm>
              <a:off x="3903" y="1818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</a:t>
              </a:r>
              <a:endParaRPr lang="en-AU" sz="2400" b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1038" name="Text Box 19"/>
            <p:cNvSpPr txBox="1">
              <a:spLocks noChangeArrowheads="1"/>
            </p:cNvSpPr>
            <p:nvPr/>
          </p:nvSpPr>
          <p:spPr bwMode="auto">
            <a:xfrm rot="20280000">
              <a:off x="2187" y="1865"/>
              <a:ext cx="186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en-US" sz="1800" b="1" dirty="0" smtClean="0">
                  <a:solidFill>
                    <a:srgbClr val="0070C0"/>
                  </a:solidFill>
                </a:rPr>
                <a:t>‘failure envelope’ </a:t>
              </a:r>
              <a:r>
                <a:rPr lang="en-US" sz="1200" b="1" dirty="0" smtClean="0">
                  <a:solidFill>
                    <a:srgbClr val="0070C0"/>
                  </a:solidFill>
                </a:rPr>
                <a:t>(rupture line)</a:t>
              </a:r>
              <a:endParaRPr lang="en-AU" sz="1200" b="1" dirty="0">
                <a:solidFill>
                  <a:srgbClr val="0070C0"/>
                </a:solidFill>
              </a:endParaRPr>
            </a:p>
          </p:txBody>
        </p:sp>
        <p:sp>
          <p:nvSpPr>
            <p:cNvPr id="1039" name="AutoShape 21"/>
            <p:cNvSpPr>
              <a:spLocks noChangeArrowheads="1"/>
            </p:cNvSpPr>
            <p:nvPr/>
          </p:nvSpPr>
          <p:spPr bwMode="auto">
            <a:xfrm>
              <a:off x="687" y="2490"/>
              <a:ext cx="768" cy="240"/>
            </a:xfrm>
            <a:prstGeom prst="wedgeRoundRectCallout">
              <a:avLst>
                <a:gd name="adj1" fmla="val 44273"/>
                <a:gd name="adj2" fmla="val 111667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Cohesion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1040" name="AutoShape 22"/>
            <p:cNvSpPr>
              <a:spLocks noChangeArrowheads="1"/>
            </p:cNvSpPr>
            <p:nvPr/>
          </p:nvSpPr>
          <p:spPr bwMode="auto">
            <a:xfrm>
              <a:off x="2947" y="2414"/>
              <a:ext cx="1052" cy="288"/>
            </a:xfrm>
            <a:prstGeom prst="wedgeRoundRectCallout">
              <a:avLst>
                <a:gd name="adj1" fmla="val 50949"/>
                <a:gd name="adj2" fmla="val -167361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Friction angle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1041" name="Line 26"/>
            <p:cNvSpPr>
              <a:spLocks noChangeShapeType="1"/>
            </p:cNvSpPr>
            <p:nvPr/>
          </p:nvSpPr>
          <p:spPr bwMode="auto">
            <a:xfrm>
              <a:off x="1573" y="2733"/>
              <a:ext cx="0" cy="435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1644" y="2350"/>
              <a:ext cx="952" cy="1091"/>
              <a:chOff x="1581" y="2404"/>
              <a:chExt cx="952" cy="1091"/>
            </a:xfrm>
          </p:grpSpPr>
          <p:sp>
            <p:nvSpPr>
              <p:cNvPr id="1043" name="Rectangle 27"/>
              <p:cNvSpPr>
                <a:spLocks noChangeArrowheads="1"/>
              </p:cNvSpPr>
              <p:nvPr/>
            </p:nvSpPr>
            <p:spPr bwMode="auto">
              <a:xfrm>
                <a:off x="2290" y="2659"/>
                <a:ext cx="243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>
                  <a:spcBef>
                    <a:spcPct val="0"/>
                  </a:spcBef>
                </a:pPr>
                <a:r>
                  <a:rPr lang="en-AU" sz="2400" b="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</a:t>
                </a:r>
                <a:r>
                  <a:rPr lang="en-US" sz="2400" b="0" baseline="-2500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f</a:t>
                </a:r>
              </a:p>
            </p:txBody>
          </p:sp>
          <p:sp>
            <p:nvSpPr>
              <p:cNvPr id="1044" name="Line 28"/>
              <p:cNvSpPr>
                <a:spLocks noChangeShapeType="1"/>
              </p:cNvSpPr>
              <p:nvPr/>
            </p:nvSpPr>
            <p:spPr bwMode="auto">
              <a:xfrm flipV="1">
                <a:off x="2532" y="2404"/>
                <a:ext cx="0" cy="811"/>
              </a:xfrm>
              <a:prstGeom prst="line">
                <a:avLst/>
              </a:prstGeom>
              <a:noFill/>
              <a:ln w="19050">
                <a:solidFill>
                  <a:srgbClr val="0000FF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045" name="Text Box 29"/>
              <p:cNvSpPr txBox="1">
                <a:spLocks noChangeArrowheads="1"/>
              </p:cNvSpPr>
              <p:nvPr/>
            </p:nvSpPr>
            <p:spPr bwMode="auto">
              <a:xfrm>
                <a:off x="1908" y="3207"/>
                <a:ext cx="240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solidFill>
                      <a:srgbClr val="0000FF"/>
                    </a:solidFill>
                    <a:latin typeface="Times New Roman" pitchFamily="18" charset="0"/>
                    <a:sym typeface="Symbol" pitchFamily="18" charset="2"/>
                  </a:rPr>
                  <a:t></a:t>
                </a:r>
                <a:endParaRPr lang="en-AU" sz="2400" b="0">
                  <a:solidFill>
                    <a:srgbClr val="0000FF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46" name="Line 30"/>
              <p:cNvSpPr>
                <a:spLocks noChangeShapeType="1"/>
              </p:cNvSpPr>
              <p:nvPr/>
            </p:nvSpPr>
            <p:spPr bwMode="auto">
              <a:xfrm>
                <a:off x="1581" y="3208"/>
                <a:ext cx="951" cy="0"/>
              </a:xfrm>
              <a:prstGeom prst="line">
                <a:avLst/>
              </a:prstGeom>
              <a:noFill/>
              <a:ln w="25400">
                <a:solidFill>
                  <a:srgbClr val="0000FF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sp>
        <p:nvSpPr>
          <p:cNvPr id="25" name="Rectangle 24"/>
          <p:cNvSpPr/>
          <p:nvPr/>
        </p:nvSpPr>
        <p:spPr>
          <a:xfrm>
            <a:off x="7236296" y="1052736"/>
            <a:ext cx="1800200" cy="47551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  <a:buSzPct val="100000"/>
            </a:pPr>
            <a:r>
              <a:rPr lang="tr-TR" sz="2000" dirty="0" smtClean="0"/>
              <a:t>The parameters </a:t>
            </a:r>
            <a:endParaRPr lang="en-GB" sz="2000" dirty="0" smtClean="0"/>
          </a:p>
          <a:p>
            <a:pPr algn="ctr">
              <a:spcBef>
                <a:spcPct val="50000"/>
              </a:spcBef>
              <a:buSzPct val="100000"/>
            </a:pPr>
            <a:r>
              <a:rPr lang="tr-TR" sz="2800" b="1" dirty="0" smtClean="0">
                <a:solidFill>
                  <a:srgbClr val="0070C0"/>
                </a:solidFill>
              </a:rPr>
              <a:t>c</a:t>
            </a:r>
            <a:r>
              <a:rPr lang="en-GB" sz="2000" dirty="0" smtClean="0"/>
              <a:t> and </a:t>
            </a:r>
            <a:r>
              <a:rPr lang="tr-TR" sz="2000" dirty="0" smtClean="0"/>
              <a:t> </a:t>
            </a:r>
            <a:r>
              <a:rPr lang="tr-TR" sz="2800" b="1" dirty="0" smtClean="0">
                <a:solidFill>
                  <a:srgbClr val="0070C0"/>
                </a:solidFill>
                <a:latin typeface="Symbol" pitchFamily="18" charset="2"/>
              </a:rPr>
              <a:t>f</a:t>
            </a:r>
            <a:r>
              <a:rPr lang="en-GB" sz="2000" dirty="0" smtClean="0">
                <a:latin typeface="Symbol" pitchFamily="18" charset="2"/>
              </a:rPr>
              <a:t> 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(PHI)</a:t>
            </a:r>
            <a:r>
              <a:rPr lang="tr-TR" sz="2000" dirty="0" smtClean="0"/>
              <a:t> </a:t>
            </a:r>
            <a:endParaRPr lang="en-GB" sz="2000" dirty="0" smtClean="0"/>
          </a:p>
          <a:p>
            <a:pPr algn="ctr">
              <a:buSzPct val="100000"/>
            </a:pPr>
            <a:r>
              <a:rPr lang="tr-TR" sz="2000" dirty="0" smtClean="0"/>
              <a:t>are</a:t>
            </a:r>
            <a:r>
              <a:rPr lang="en-GB" sz="2000" dirty="0" smtClean="0"/>
              <a:t> </a:t>
            </a:r>
            <a:r>
              <a:rPr lang="tr-TR" sz="2000" dirty="0" smtClean="0"/>
              <a:t>not soil constants. </a:t>
            </a:r>
            <a:r>
              <a:rPr lang="tr-TR" sz="2000" b="1" dirty="0" smtClean="0">
                <a:solidFill>
                  <a:srgbClr val="0070C0"/>
                </a:solidFill>
              </a:rPr>
              <a:t>They depend on</a:t>
            </a:r>
            <a:r>
              <a:rPr lang="en-GB" sz="2000" b="1" dirty="0" smtClean="0">
                <a:solidFill>
                  <a:srgbClr val="0070C0"/>
                </a:solidFill>
              </a:rPr>
              <a:t> the type of loading, drained or </a:t>
            </a:r>
          </a:p>
          <a:p>
            <a:pPr algn="ctr">
              <a:buSzPct val="100000"/>
            </a:pPr>
            <a:r>
              <a:rPr lang="en-GB" sz="2000" b="1" dirty="0" smtClean="0">
                <a:solidFill>
                  <a:srgbClr val="0070C0"/>
                </a:solidFill>
              </a:rPr>
              <a:t>un-drained</a:t>
            </a:r>
            <a:r>
              <a:rPr lang="en-GB" sz="2000" dirty="0" smtClean="0"/>
              <a:t>.</a:t>
            </a:r>
          </a:p>
          <a:p>
            <a:pPr algn="just">
              <a:spcBef>
                <a:spcPct val="50000"/>
              </a:spcBef>
              <a:buSzPct val="100000"/>
            </a:pPr>
            <a:endParaRPr lang="en-GB" dirty="0" smtClean="0"/>
          </a:p>
          <a:p>
            <a:pPr algn="just">
              <a:spcBef>
                <a:spcPct val="50000"/>
              </a:spcBef>
              <a:buSzPct val="100000"/>
            </a:pPr>
            <a:endParaRPr lang="en-GB" dirty="0" smtClean="0"/>
          </a:p>
          <a:p>
            <a:pPr algn="just">
              <a:spcBef>
                <a:spcPct val="50000"/>
              </a:spcBef>
              <a:buSzPct val="100000"/>
            </a:pPr>
            <a:endParaRPr lang="tr-TR" dirty="0" smtClean="0"/>
          </a:p>
        </p:txBody>
      </p:sp>
      <p:sp>
        <p:nvSpPr>
          <p:cNvPr id="26" name="TextBox 25"/>
          <p:cNvSpPr txBox="1"/>
          <p:nvPr/>
        </p:nvSpPr>
        <p:spPr>
          <a:xfrm>
            <a:off x="4067944" y="50851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Shear Stress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164388" y="122366"/>
            <a:ext cx="18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 smtClean="0">
                <a:solidFill>
                  <a:srgbClr val="0070C0"/>
                </a:solidFill>
              </a:rPr>
              <a:t>COPY DOWN</a:t>
            </a:r>
            <a:endParaRPr lang="en-GB" sz="2400" b="1" u="sng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82589" y="3430310"/>
            <a:ext cx="914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</a:t>
            </a:r>
            <a:r>
              <a:rPr lang="en-GB" baseline="30000" dirty="0" smtClean="0"/>
              <a:t>2</a:t>
            </a:r>
            <a:endParaRPr lang="en-GB" baseline="30000" dirty="0"/>
          </a:p>
        </p:txBody>
      </p:sp>
      <p:sp>
        <p:nvSpPr>
          <p:cNvPr id="29" name="TextBox 28"/>
          <p:cNvSpPr txBox="1"/>
          <p:nvPr/>
        </p:nvSpPr>
        <p:spPr>
          <a:xfrm>
            <a:off x="4950619" y="5301208"/>
            <a:ext cx="914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</a:t>
            </a:r>
            <a:r>
              <a:rPr lang="en-GB" baseline="30000" dirty="0" smtClean="0"/>
              <a:t>2</a:t>
            </a:r>
            <a:endParaRPr lang="en-GB" baseline="30000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Grp="1" noChangeArrowheads="1"/>
          </p:cNvSpPr>
          <p:nvPr>
            <p:ph type="title"/>
          </p:nvPr>
        </p:nvSpPr>
        <p:spPr>
          <a:xfrm>
            <a:off x="185738" y="260648"/>
            <a:ext cx="8229600" cy="641350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endParaRPr lang="en-AU" sz="3600" b="1" dirty="0" smtClean="0">
              <a:solidFill>
                <a:srgbClr val="0070C0"/>
              </a:solidFill>
            </a:endParaRPr>
          </a:p>
        </p:txBody>
      </p:sp>
      <p:graphicFrame>
        <p:nvGraphicFramePr>
          <p:cNvPr id="25608" name="Object 8"/>
          <p:cNvGraphicFramePr>
            <a:graphicFrameLocks noChangeAspect="1"/>
          </p:cNvGraphicFramePr>
          <p:nvPr/>
        </p:nvGraphicFramePr>
        <p:xfrm>
          <a:off x="4492625" y="3092450"/>
          <a:ext cx="3902075" cy="873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84" name="Equation" r:id="rId4" imgW="1079032" imgH="241195" progId="Equation.3">
                  <p:embed/>
                </p:oleObj>
              </mc:Choice>
              <mc:Fallback>
                <p:oleObj name="Equation" r:id="rId4" imgW="1079032" imgH="241195" progId="Equation.3">
                  <p:embed/>
                  <p:pic>
                    <p:nvPicPr>
                      <p:cNvPr id="0" name="Picture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2625" y="3092450"/>
                        <a:ext cx="3902075" cy="873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Text Box 17"/>
          <p:cNvSpPr txBox="1">
            <a:spLocks noChangeArrowheads="1"/>
          </p:cNvSpPr>
          <p:nvPr/>
        </p:nvSpPr>
        <p:spPr bwMode="auto">
          <a:xfrm>
            <a:off x="1371600" y="990600"/>
            <a:ext cx="60960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0" dirty="0" smtClean="0">
                <a:sym typeface="Symbol" pitchFamily="18" charset="2"/>
              </a:rPr>
              <a:t>Generally Shear </a:t>
            </a:r>
            <a:r>
              <a:rPr lang="en-US" sz="2400" b="0" dirty="0">
                <a:sym typeface="Symbol" pitchFamily="18" charset="2"/>
              </a:rPr>
              <a:t>strength consists of two components: </a:t>
            </a:r>
            <a:r>
              <a:rPr lang="en-US" sz="2400" b="1" dirty="0">
                <a:solidFill>
                  <a:srgbClr val="0000FF"/>
                </a:solidFill>
                <a:sym typeface="Symbol" pitchFamily="18" charset="2"/>
              </a:rPr>
              <a:t>cohesive</a:t>
            </a:r>
            <a:r>
              <a:rPr lang="en-US" sz="2400" b="0" dirty="0">
                <a:sym typeface="Symbol" pitchFamily="18" charset="2"/>
              </a:rPr>
              <a:t> and </a:t>
            </a:r>
            <a:r>
              <a:rPr lang="en-US" sz="2400" b="1" dirty="0">
                <a:solidFill>
                  <a:schemeClr val="accent1"/>
                </a:solidFill>
                <a:sym typeface="Symbol" pitchFamily="18" charset="2"/>
              </a:rPr>
              <a:t>frictional</a:t>
            </a:r>
            <a:r>
              <a:rPr lang="en-US" sz="2400" b="0" dirty="0">
                <a:sym typeface="Symbol" pitchFamily="18" charset="2"/>
              </a:rPr>
              <a:t>.</a:t>
            </a:r>
            <a:endParaRPr lang="en-AU" sz="2400" b="0" dirty="0"/>
          </a:p>
        </p:txBody>
      </p:sp>
      <p:grpSp>
        <p:nvGrpSpPr>
          <p:cNvPr id="2" name="Group 50"/>
          <p:cNvGrpSpPr>
            <a:grpSpLocks/>
          </p:cNvGrpSpPr>
          <p:nvPr/>
        </p:nvGrpSpPr>
        <p:grpSpPr bwMode="auto">
          <a:xfrm>
            <a:off x="0" y="1828800"/>
            <a:ext cx="5365750" cy="3962400"/>
            <a:chOff x="0" y="1152"/>
            <a:chExt cx="3380" cy="2496"/>
          </a:xfrm>
        </p:grpSpPr>
        <p:sp>
          <p:nvSpPr>
            <p:cNvPr id="3094" name="Line 19"/>
            <p:cNvSpPr>
              <a:spLocks noChangeShapeType="1"/>
            </p:cNvSpPr>
            <p:nvPr/>
          </p:nvSpPr>
          <p:spPr bwMode="auto">
            <a:xfrm>
              <a:off x="1728" y="2400"/>
              <a:ext cx="0" cy="86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95" name="Text Box 21"/>
            <p:cNvSpPr txBox="1">
              <a:spLocks noChangeArrowheads="1"/>
            </p:cNvSpPr>
            <p:nvPr/>
          </p:nvSpPr>
          <p:spPr bwMode="auto">
            <a:xfrm>
              <a:off x="1584" y="3216"/>
              <a:ext cx="42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latin typeface="Times New Roman" pitchFamily="18" charset="0"/>
                  <a:sym typeface="Symbol" pitchFamily="18" charset="2"/>
                </a:rPr>
                <a:t>’</a:t>
              </a:r>
              <a:r>
                <a:rPr lang="en-US" sz="2400" b="0" baseline="-25000" dirty="0">
                  <a:latin typeface="Times New Roman" pitchFamily="18" charset="0"/>
                  <a:sym typeface="Symbol" pitchFamily="18" charset="2"/>
                </a:rPr>
                <a:t>f</a:t>
              </a:r>
              <a:endParaRPr lang="en-AU" sz="2400" b="0" dirty="0">
                <a:latin typeface="Times New Roman" pitchFamily="18" charset="0"/>
              </a:endParaRPr>
            </a:p>
          </p:txBody>
        </p:sp>
        <p:grpSp>
          <p:nvGrpSpPr>
            <p:cNvPr id="3" name="Group 33"/>
            <p:cNvGrpSpPr>
              <a:grpSpLocks/>
            </p:cNvGrpSpPr>
            <p:nvPr/>
          </p:nvGrpSpPr>
          <p:grpSpPr bwMode="auto">
            <a:xfrm>
              <a:off x="384" y="2256"/>
              <a:ext cx="1392" cy="288"/>
              <a:chOff x="384" y="2256"/>
              <a:chExt cx="1392" cy="288"/>
            </a:xfrm>
          </p:grpSpPr>
          <p:sp>
            <p:nvSpPr>
              <p:cNvPr id="3106" name="Text Box 22"/>
              <p:cNvSpPr txBox="1">
                <a:spLocks noChangeArrowheads="1"/>
              </p:cNvSpPr>
              <p:nvPr/>
            </p:nvSpPr>
            <p:spPr bwMode="auto">
              <a:xfrm>
                <a:off x="384" y="2256"/>
                <a:ext cx="288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latin typeface="Times New Roman" pitchFamily="18" charset="0"/>
                    <a:sym typeface="Symbol" pitchFamily="18" charset="2"/>
                  </a:rPr>
                  <a:t></a:t>
                </a:r>
                <a:r>
                  <a:rPr lang="en-US" sz="2400" b="0" baseline="-25000">
                    <a:latin typeface="Times New Roman" pitchFamily="18" charset="0"/>
                    <a:sym typeface="Symbol" pitchFamily="18" charset="2"/>
                  </a:rPr>
                  <a:t>f</a:t>
                </a:r>
                <a:endParaRPr lang="en-AU" sz="2400" b="0">
                  <a:latin typeface="Times New Roman" pitchFamily="18" charset="0"/>
                </a:endParaRPr>
              </a:p>
            </p:txBody>
          </p:sp>
          <p:sp>
            <p:nvSpPr>
              <p:cNvPr id="3107" name="Line 23"/>
              <p:cNvSpPr>
                <a:spLocks noChangeShapeType="1"/>
              </p:cNvSpPr>
              <p:nvPr/>
            </p:nvSpPr>
            <p:spPr bwMode="auto">
              <a:xfrm>
                <a:off x="672" y="2400"/>
                <a:ext cx="1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3097" name="Line 20"/>
            <p:cNvSpPr>
              <a:spLocks noChangeShapeType="1"/>
            </p:cNvSpPr>
            <p:nvPr/>
          </p:nvSpPr>
          <p:spPr bwMode="auto">
            <a:xfrm>
              <a:off x="672" y="2880"/>
              <a:ext cx="105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098" name="Text Box 13"/>
            <p:cNvSpPr txBox="1">
              <a:spLocks noChangeArrowheads="1"/>
            </p:cNvSpPr>
            <p:nvPr/>
          </p:nvSpPr>
          <p:spPr bwMode="auto">
            <a:xfrm>
              <a:off x="960" y="2640"/>
              <a:ext cx="429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’</a:t>
              </a:r>
              <a:endParaRPr lang="en-AU" sz="2400" b="0" dirty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3099" name="Line 3"/>
            <p:cNvSpPr>
              <a:spLocks noChangeShapeType="1"/>
            </p:cNvSpPr>
            <p:nvPr/>
          </p:nvSpPr>
          <p:spPr bwMode="auto">
            <a:xfrm>
              <a:off x="0" y="3261"/>
              <a:ext cx="313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0" name="Line 4"/>
            <p:cNvSpPr>
              <a:spLocks noChangeShapeType="1"/>
            </p:cNvSpPr>
            <p:nvPr/>
          </p:nvSpPr>
          <p:spPr bwMode="auto">
            <a:xfrm flipV="1">
              <a:off x="687" y="1195"/>
              <a:ext cx="0" cy="245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1" name="Line 5"/>
            <p:cNvSpPr>
              <a:spLocks noChangeShapeType="1"/>
            </p:cNvSpPr>
            <p:nvPr/>
          </p:nvSpPr>
          <p:spPr bwMode="auto">
            <a:xfrm flipV="1">
              <a:off x="687" y="2013"/>
              <a:ext cx="1947" cy="8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102" name="Text Box 6"/>
            <p:cNvSpPr txBox="1">
              <a:spLocks noChangeArrowheads="1"/>
            </p:cNvSpPr>
            <p:nvPr/>
          </p:nvSpPr>
          <p:spPr bwMode="auto">
            <a:xfrm>
              <a:off x="420" y="1152"/>
              <a:ext cx="191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latin typeface="Times New Roman" pitchFamily="18" charset="0"/>
                  <a:sym typeface="Symbol" pitchFamily="18" charset="2"/>
                </a:rPr>
                <a:t></a:t>
              </a:r>
              <a:endParaRPr lang="en-AU" sz="2400" b="0">
                <a:latin typeface="Times New Roman" pitchFamily="18" charset="0"/>
              </a:endParaRPr>
            </a:p>
          </p:txBody>
        </p:sp>
        <p:sp>
          <p:nvSpPr>
            <p:cNvPr id="3103" name="Text Box 7"/>
            <p:cNvSpPr txBox="1">
              <a:spLocks noChangeArrowheads="1"/>
            </p:cNvSpPr>
            <p:nvPr/>
          </p:nvSpPr>
          <p:spPr bwMode="auto">
            <a:xfrm>
              <a:off x="2968" y="3241"/>
              <a:ext cx="41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latin typeface="Times New Roman" pitchFamily="18" charset="0"/>
                  <a:sym typeface="Symbol" pitchFamily="18" charset="2"/>
                </a:rPr>
                <a:t>'</a:t>
              </a:r>
              <a:endParaRPr lang="en-AU" sz="2400" b="0">
                <a:latin typeface="Times New Roman" pitchFamily="18" charset="0"/>
              </a:endParaRPr>
            </a:p>
          </p:txBody>
        </p:sp>
        <p:sp>
          <p:nvSpPr>
            <p:cNvPr id="3104" name="Text Box 9"/>
            <p:cNvSpPr txBox="1">
              <a:spLocks noChangeArrowheads="1"/>
            </p:cNvSpPr>
            <p:nvPr/>
          </p:nvSpPr>
          <p:spPr bwMode="auto">
            <a:xfrm>
              <a:off x="377" y="2925"/>
              <a:ext cx="41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c’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sp>
          <p:nvSpPr>
            <p:cNvPr id="3105" name="Line 24"/>
            <p:cNvSpPr>
              <a:spLocks noChangeShapeType="1"/>
            </p:cNvSpPr>
            <p:nvPr/>
          </p:nvSpPr>
          <p:spPr bwMode="auto">
            <a:xfrm>
              <a:off x="633" y="2880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52"/>
          <p:cNvGrpSpPr>
            <a:grpSpLocks/>
          </p:cNvGrpSpPr>
          <p:nvPr/>
        </p:nvGrpSpPr>
        <p:grpSpPr bwMode="auto">
          <a:xfrm>
            <a:off x="2743200" y="3162300"/>
            <a:ext cx="3738563" cy="2019300"/>
            <a:chOff x="1728" y="1992"/>
            <a:chExt cx="2355" cy="1272"/>
          </a:xfrm>
        </p:grpSpPr>
        <p:grpSp>
          <p:nvGrpSpPr>
            <p:cNvPr id="5" name="Group 36"/>
            <p:cNvGrpSpPr>
              <a:grpSpLocks/>
            </p:cNvGrpSpPr>
            <p:nvPr/>
          </p:nvGrpSpPr>
          <p:grpSpPr bwMode="auto">
            <a:xfrm>
              <a:off x="1728" y="2880"/>
              <a:ext cx="384" cy="384"/>
              <a:chOff x="1776" y="2880"/>
              <a:chExt cx="384" cy="384"/>
            </a:xfrm>
          </p:grpSpPr>
          <p:sp>
            <p:nvSpPr>
              <p:cNvPr id="3092" name="AutoShape 26"/>
              <p:cNvSpPr>
                <a:spLocks/>
              </p:cNvSpPr>
              <p:nvPr/>
            </p:nvSpPr>
            <p:spPr bwMode="auto">
              <a:xfrm>
                <a:off x="1776" y="2880"/>
                <a:ext cx="48" cy="384"/>
              </a:xfrm>
              <a:prstGeom prst="rightBrace">
                <a:avLst>
                  <a:gd name="adj1" fmla="val 66667"/>
                  <a:gd name="adj2" fmla="val 50000"/>
                </a:avLst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93" name="Text Box 29"/>
              <p:cNvSpPr txBox="1">
                <a:spLocks noChangeArrowheads="1"/>
              </p:cNvSpPr>
              <p:nvPr/>
            </p:nvSpPr>
            <p:spPr bwMode="auto">
              <a:xfrm>
                <a:off x="1824" y="2928"/>
                <a:ext cx="336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 b="0">
                    <a:solidFill>
                      <a:srgbClr val="0000FF"/>
                    </a:solidFill>
                    <a:latin typeface="Times New Roman" pitchFamily="18" charset="0"/>
                  </a:rPr>
                  <a:t>c’</a:t>
                </a:r>
                <a:endParaRPr lang="en-AU" sz="2400" b="0">
                  <a:solidFill>
                    <a:srgbClr val="0000FF"/>
                  </a:solidFill>
                  <a:latin typeface="Times New Roman" pitchFamily="18" charset="0"/>
                </a:endParaRPr>
              </a:p>
            </p:txBody>
          </p:sp>
        </p:grpSp>
        <p:sp>
          <p:nvSpPr>
            <p:cNvPr id="3089" name="Oval 37"/>
            <p:cNvSpPr>
              <a:spLocks noChangeArrowheads="1"/>
            </p:cNvSpPr>
            <p:nvPr/>
          </p:nvSpPr>
          <p:spPr bwMode="auto">
            <a:xfrm>
              <a:off x="3529" y="1992"/>
              <a:ext cx="291" cy="411"/>
            </a:xfrm>
            <a:prstGeom prst="ellipse">
              <a:avLst/>
            </a:prstGeom>
            <a:noFill/>
            <a:ln w="12700">
              <a:solidFill>
                <a:srgbClr val="0000FF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3090" name="Arc 40"/>
            <p:cNvSpPr>
              <a:spLocks/>
            </p:cNvSpPr>
            <p:nvPr/>
          </p:nvSpPr>
          <p:spPr bwMode="auto">
            <a:xfrm flipV="1">
              <a:off x="2039" y="2358"/>
              <a:ext cx="1585" cy="729"/>
            </a:xfrm>
            <a:custGeom>
              <a:avLst/>
              <a:gdLst>
                <a:gd name="T0" fmla="*/ 0 w 24306"/>
                <a:gd name="T1" fmla="*/ 0 h 21600"/>
                <a:gd name="T2" fmla="*/ 103 w 24306"/>
                <a:gd name="T3" fmla="*/ 23 h 21600"/>
                <a:gd name="T4" fmla="*/ 12 w 24306"/>
                <a:gd name="T5" fmla="*/ 25 h 21600"/>
                <a:gd name="T6" fmla="*/ 0 60000 65536"/>
                <a:gd name="T7" fmla="*/ 0 60000 65536"/>
                <a:gd name="T8" fmla="*/ 0 60000 65536"/>
                <a:gd name="T9" fmla="*/ 0 w 24306"/>
                <a:gd name="T10" fmla="*/ 0 h 21600"/>
                <a:gd name="T11" fmla="*/ 24306 w 24306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4306" h="21600" fill="none" extrusionOk="0">
                  <a:moveTo>
                    <a:pt x="-1" y="173"/>
                  </a:moveTo>
                  <a:cubicBezTo>
                    <a:pt x="906" y="58"/>
                    <a:pt x="1819" y="-1"/>
                    <a:pt x="2734" y="0"/>
                  </a:cubicBezTo>
                  <a:cubicBezTo>
                    <a:pt x="14237" y="0"/>
                    <a:pt x="23722" y="9015"/>
                    <a:pt x="24306" y="20503"/>
                  </a:cubicBezTo>
                </a:path>
                <a:path w="24306" h="21600" stroke="0" extrusionOk="0">
                  <a:moveTo>
                    <a:pt x="-1" y="173"/>
                  </a:moveTo>
                  <a:cubicBezTo>
                    <a:pt x="906" y="58"/>
                    <a:pt x="1819" y="-1"/>
                    <a:pt x="2734" y="0"/>
                  </a:cubicBezTo>
                  <a:cubicBezTo>
                    <a:pt x="14237" y="0"/>
                    <a:pt x="23722" y="9015"/>
                    <a:pt x="24306" y="20503"/>
                  </a:cubicBezTo>
                  <a:lnTo>
                    <a:pt x="2734" y="21600"/>
                  </a:lnTo>
                  <a:close/>
                </a:path>
              </a:pathLst>
            </a:custGeom>
            <a:noFill/>
            <a:ln w="9525">
              <a:solidFill>
                <a:srgbClr val="0000FF"/>
              </a:solidFill>
              <a:round/>
              <a:headEnd type="triangle" w="sm" len="lg"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1" name="Text Box 42"/>
            <p:cNvSpPr txBox="1">
              <a:spLocks noChangeArrowheads="1"/>
            </p:cNvSpPr>
            <p:nvPr/>
          </p:nvSpPr>
          <p:spPr bwMode="auto">
            <a:xfrm rot="-1200000">
              <a:off x="2497" y="2818"/>
              <a:ext cx="158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>
                  <a:solidFill>
                    <a:srgbClr val="0000FF"/>
                  </a:solidFill>
                  <a:latin typeface="Tahoma" pitchFamily="34" charset="0"/>
                </a:rPr>
                <a:t>cohesive component</a:t>
              </a:r>
              <a:endParaRPr lang="en-AU" sz="1800" b="0">
                <a:solidFill>
                  <a:srgbClr val="0000FF"/>
                </a:solidFill>
                <a:latin typeface="Tahoma" pitchFamily="34" charset="0"/>
              </a:endParaRPr>
            </a:p>
          </p:txBody>
        </p:sp>
      </p:grpSp>
      <p:grpSp>
        <p:nvGrpSpPr>
          <p:cNvPr id="6" name="Group 53"/>
          <p:cNvGrpSpPr>
            <a:grpSpLocks/>
          </p:cNvGrpSpPr>
          <p:nvPr/>
        </p:nvGrpSpPr>
        <p:grpSpPr bwMode="auto">
          <a:xfrm>
            <a:off x="2743200" y="3043238"/>
            <a:ext cx="6010275" cy="1541462"/>
            <a:chOff x="1728" y="1917"/>
            <a:chExt cx="3786" cy="971"/>
          </a:xfrm>
        </p:grpSpPr>
        <p:grpSp>
          <p:nvGrpSpPr>
            <p:cNvPr id="7" name="Group 51"/>
            <p:cNvGrpSpPr>
              <a:grpSpLocks/>
            </p:cNvGrpSpPr>
            <p:nvPr/>
          </p:nvGrpSpPr>
          <p:grpSpPr bwMode="auto">
            <a:xfrm>
              <a:off x="1728" y="1917"/>
              <a:ext cx="3786" cy="963"/>
              <a:chOff x="1728" y="1917"/>
              <a:chExt cx="3786" cy="963"/>
            </a:xfrm>
          </p:grpSpPr>
          <p:sp>
            <p:nvSpPr>
              <p:cNvPr id="3084" name="AutoShape 25"/>
              <p:cNvSpPr>
                <a:spLocks/>
              </p:cNvSpPr>
              <p:nvPr/>
            </p:nvSpPr>
            <p:spPr bwMode="auto">
              <a:xfrm>
                <a:off x="1728" y="2400"/>
                <a:ext cx="48" cy="480"/>
              </a:xfrm>
              <a:prstGeom prst="rightBrace">
                <a:avLst>
                  <a:gd name="adj1" fmla="val 83333"/>
                  <a:gd name="adj2" fmla="val 50000"/>
                </a:avLst>
              </a:prstGeom>
              <a:noFill/>
              <a:ln w="9525">
                <a:solidFill>
                  <a:srgbClr val="339966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85" name="Text Box 28"/>
              <p:cNvSpPr txBox="1">
                <a:spLocks noChangeArrowheads="1"/>
              </p:cNvSpPr>
              <p:nvPr/>
            </p:nvSpPr>
            <p:spPr bwMode="auto">
              <a:xfrm>
                <a:off x="1776" y="2496"/>
                <a:ext cx="933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AU" sz="2400" b="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’</a:t>
                </a:r>
                <a:r>
                  <a:rPr lang="en-US" sz="2400" b="0" baseline="-2500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f </a:t>
                </a:r>
                <a:r>
                  <a:rPr lang="en-US" sz="2400" b="0">
                    <a:solidFill>
                      <a:schemeClr val="accent1"/>
                    </a:solidFill>
                    <a:latin typeface="Times New Roman" pitchFamily="18" charset="0"/>
                    <a:sym typeface="Symbol" pitchFamily="18" charset="2"/>
                  </a:rPr>
                  <a:t>tan ’</a:t>
                </a:r>
                <a:endParaRPr lang="en-AU" sz="2400" b="0">
                  <a:solidFill>
                    <a:schemeClr val="accent1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3086" name="Oval 38"/>
              <p:cNvSpPr>
                <a:spLocks noChangeArrowheads="1"/>
              </p:cNvSpPr>
              <p:nvPr/>
            </p:nvSpPr>
            <p:spPr bwMode="auto">
              <a:xfrm>
                <a:off x="3924" y="1917"/>
                <a:ext cx="1590" cy="605"/>
              </a:xfrm>
              <a:prstGeom prst="ellipse">
                <a:avLst/>
              </a:prstGeom>
              <a:noFill/>
              <a:ln w="9525">
                <a:solidFill>
                  <a:srgbClr val="339966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3087" name="Arc 41"/>
              <p:cNvSpPr>
                <a:spLocks/>
              </p:cNvSpPr>
              <p:nvPr/>
            </p:nvSpPr>
            <p:spPr bwMode="auto">
              <a:xfrm flipV="1">
                <a:off x="2575" y="2408"/>
                <a:ext cx="1529" cy="267"/>
              </a:xfrm>
              <a:custGeom>
                <a:avLst/>
                <a:gdLst>
                  <a:gd name="T0" fmla="*/ 0 w 22525"/>
                  <a:gd name="T1" fmla="*/ 0 h 21600"/>
                  <a:gd name="T2" fmla="*/ 104 w 22525"/>
                  <a:gd name="T3" fmla="*/ 3 h 21600"/>
                  <a:gd name="T4" fmla="*/ 4 w 22525"/>
                  <a:gd name="T5" fmla="*/ 3 h 21600"/>
                  <a:gd name="T6" fmla="*/ 0 60000 65536"/>
                  <a:gd name="T7" fmla="*/ 0 60000 65536"/>
                  <a:gd name="T8" fmla="*/ 0 60000 65536"/>
                  <a:gd name="T9" fmla="*/ 0 w 22525"/>
                  <a:gd name="T10" fmla="*/ 0 h 21600"/>
                  <a:gd name="T11" fmla="*/ 22525 w 22525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2525" h="21600" fill="none" extrusionOk="0">
                    <a:moveTo>
                      <a:pt x="-1" y="19"/>
                    </a:moveTo>
                    <a:cubicBezTo>
                      <a:pt x="308" y="6"/>
                      <a:pt x="616" y="-1"/>
                      <a:pt x="925" y="0"/>
                    </a:cubicBezTo>
                    <a:cubicBezTo>
                      <a:pt x="12854" y="0"/>
                      <a:pt x="22525" y="9670"/>
                      <a:pt x="22525" y="21600"/>
                    </a:cubicBezTo>
                  </a:path>
                  <a:path w="22525" h="21600" stroke="0" extrusionOk="0">
                    <a:moveTo>
                      <a:pt x="-1" y="19"/>
                    </a:moveTo>
                    <a:cubicBezTo>
                      <a:pt x="308" y="6"/>
                      <a:pt x="616" y="-1"/>
                      <a:pt x="925" y="0"/>
                    </a:cubicBezTo>
                    <a:cubicBezTo>
                      <a:pt x="12854" y="0"/>
                      <a:pt x="22525" y="9670"/>
                      <a:pt x="22525" y="21600"/>
                    </a:cubicBezTo>
                    <a:lnTo>
                      <a:pt x="925" y="21600"/>
                    </a:lnTo>
                    <a:close/>
                  </a:path>
                </a:pathLst>
              </a:custGeom>
              <a:noFill/>
              <a:ln w="9525">
                <a:solidFill>
                  <a:srgbClr val="339966"/>
                </a:solidFill>
                <a:round/>
                <a:headEnd type="triangle" w="sm" len="lg"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083" name="Text Box 43"/>
            <p:cNvSpPr txBox="1">
              <a:spLocks noChangeArrowheads="1"/>
            </p:cNvSpPr>
            <p:nvPr/>
          </p:nvSpPr>
          <p:spPr bwMode="auto">
            <a:xfrm>
              <a:off x="4214" y="2522"/>
              <a:ext cx="782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 b="0">
                  <a:solidFill>
                    <a:schemeClr val="accent1"/>
                  </a:solidFill>
                  <a:latin typeface="Tahoma" pitchFamily="34" charset="0"/>
                </a:rPr>
                <a:t>frictional component</a:t>
              </a:r>
              <a:endParaRPr lang="en-AU" sz="1600" b="0">
                <a:solidFill>
                  <a:schemeClr val="accent1"/>
                </a:solidFill>
                <a:latin typeface="Tahoma" pitchFamily="34" charset="0"/>
              </a:endParaRPr>
            </a:p>
          </p:txBody>
        </p:sp>
      </p:grpSp>
      <p:sp>
        <p:nvSpPr>
          <p:cNvPr id="25654" name="Text Box 54"/>
          <p:cNvSpPr txBox="1">
            <a:spLocks noChangeArrowheads="1"/>
          </p:cNvSpPr>
          <p:nvPr/>
        </p:nvSpPr>
        <p:spPr bwMode="auto">
          <a:xfrm>
            <a:off x="838200" y="5882332"/>
            <a:ext cx="83058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400" b="0" dirty="0" smtClean="0">
                <a:latin typeface="Tahoma" pitchFamily="34" charset="0"/>
              </a:rPr>
              <a:t>C </a:t>
            </a:r>
            <a:r>
              <a:rPr lang="en-US" sz="1600" b="0" dirty="0" smtClean="0">
                <a:latin typeface="Tahoma" pitchFamily="34" charset="0"/>
              </a:rPr>
              <a:t>(cohesion) </a:t>
            </a:r>
            <a:r>
              <a:rPr lang="en-US" sz="2400" b="0" dirty="0">
                <a:latin typeface="Tahoma" pitchFamily="34" charset="0"/>
              </a:rPr>
              <a:t>and </a:t>
            </a:r>
            <a:r>
              <a:rPr lang="en-US" sz="2400" b="0" dirty="0" smtClean="0">
                <a:latin typeface="Tahoma" pitchFamily="34" charset="0"/>
                <a:sym typeface="Symbol" pitchFamily="18" charset="2"/>
              </a:rPr>
              <a:t> </a:t>
            </a:r>
            <a:r>
              <a:rPr lang="en-US" sz="1600" b="0" dirty="0" smtClean="0">
                <a:latin typeface="Tahoma" pitchFamily="34" charset="0"/>
                <a:sym typeface="Symbol" pitchFamily="18" charset="2"/>
              </a:rPr>
              <a:t>(friction angle)  </a:t>
            </a:r>
            <a:r>
              <a:rPr lang="en-US" sz="2400" b="0" dirty="0">
                <a:latin typeface="Tahoma" pitchFamily="34" charset="0"/>
                <a:sym typeface="Symbol" pitchFamily="18" charset="2"/>
              </a:rPr>
              <a:t>are measures of shear strength.</a:t>
            </a:r>
            <a:endParaRPr lang="en-AU" sz="2400" b="0" dirty="0">
              <a:latin typeface="Tahoma" pitchFamily="34" charset="0"/>
            </a:endParaRPr>
          </a:p>
        </p:txBody>
      </p:sp>
      <p:sp>
        <p:nvSpPr>
          <p:cNvPr id="25655" name="Text Box 55"/>
          <p:cNvSpPr txBox="1">
            <a:spLocks noChangeArrowheads="1"/>
          </p:cNvSpPr>
          <p:nvPr/>
        </p:nvSpPr>
        <p:spPr bwMode="auto">
          <a:xfrm>
            <a:off x="1647825" y="6316663"/>
            <a:ext cx="6437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b="0" dirty="0">
                <a:latin typeface="Tahoma" pitchFamily="34" charset="0"/>
              </a:rPr>
              <a:t>Higher the values, higher the</a:t>
            </a:r>
            <a:r>
              <a:rPr lang="en-US" sz="2400" b="0" dirty="0">
                <a:latin typeface="Tahoma" pitchFamily="34" charset="0"/>
                <a:sym typeface="Symbol" pitchFamily="18" charset="2"/>
              </a:rPr>
              <a:t> shear strength.</a:t>
            </a:r>
            <a:endParaRPr lang="en-AU" sz="2400" b="0" dirty="0">
              <a:latin typeface="Tahoma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67600" y="2132856"/>
            <a:ext cx="29475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876256" y="35814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5868144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39" name="TextBox 38"/>
          <p:cNvSpPr txBox="1"/>
          <p:nvPr/>
        </p:nvSpPr>
        <p:spPr>
          <a:xfrm>
            <a:off x="6660232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40" name="TextBox 39"/>
          <p:cNvSpPr txBox="1"/>
          <p:nvPr/>
        </p:nvSpPr>
        <p:spPr>
          <a:xfrm>
            <a:off x="8244408" y="3212976"/>
            <a:ext cx="184731" cy="215444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endParaRPr lang="en-GB" sz="800" dirty="0"/>
          </a:p>
        </p:txBody>
      </p:sp>
      <p:sp>
        <p:nvSpPr>
          <p:cNvPr id="10" name="TextBox 9"/>
          <p:cNvSpPr txBox="1"/>
          <p:nvPr/>
        </p:nvSpPr>
        <p:spPr>
          <a:xfrm>
            <a:off x="838200" y="4725144"/>
            <a:ext cx="92075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1776756" y="4321969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2806375" y="519085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4" name="TextBox 43"/>
          <p:cNvSpPr txBox="1"/>
          <p:nvPr/>
        </p:nvSpPr>
        <p:spPr>
          <a:xfrm>
            <a:off x="4975491" y="5263357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3059832" y="474224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3107703" y="4001398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7" name="TextBox 46"/>
          <p:cNvSpPr txBox="1"/>
          <p:nvPr/>
        </p:nvSpPr>
        <p:spPr>
          <a:xfrm>
            <a:off x="3921469" y="4024454"/>
            <a:ext cx="166344" cy="1738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9" name="Text Box 12"/>
          <p:cNvSpPr txBox="1">
            <a:spLocks noChangeArrowheads="1"/>
          </p:cNvSpPr>
          <p:nvPr/>
        </p:nvSpPr>
        <p:spPr bwMode="auto">
          <a:xfrm>
            <a:off x="0" y="1844824"/>
            <a:ext cx="986557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r"/>
            <a:endParaRPr lang="en-AU" sz="3200" b="0" dirty="0" smtClean="0">
              <a:latin typeface="Times New Roman" pitchFamily="18" charset="0"/>
              <a:sym typeface="Symbol" pitchFamily="18" charset="2"/>
            </a:endParaRPr>
          </a:p>
          <a:p>
            <a:r>
              <a:rPr lang="en-AU" b="0" dirty="0" smtClean="0">
                <a:latin typeface="Times New Roman" pitchFamily="18" charset="0"/>
                <a:sym typeface="Symbol" pitchFamily="18" charset="2"/>
              </a:rPr>
              <a:t>       S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hear  Strength</a:t>
            </a:r>
            <a:endParaRPr lang="en-AU" b="0" dirty="0">
              <a:latin typeface="Times New Roman" pitchFamily="18" charset="0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2771800" y="530120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Shear Stress</a:t>
            </a:r>
            <a:endParaRPr lang="en-GB" dirty="0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56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5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54" grpId="0" autoUpdateAnimBg="0"/>
      <p:bldP spid="25655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5556" y="1196752"/>
            <a:ext cx="7992888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• </a:t>
            </a:r>
            <a:r>
              <a:rPr lang="en-GB" sz="3200" b="1" dirty="0">
                <a:solidFill>
                  <a:srgbClr val="0070C0"/>
                </a:solidFill>
              </a:rPr>
              <a:t>D</a:t>
            </a:r>
            <a:r>
              <a:rPr lang="en-GB" sz="3200" b="1" dirty="0" smtClean="0">
                <a:solidFill>
                  <a:srgbClr val="0070C0"/>
                </a:solidFill>
              </a:rPr>
              <a:t>rained analysis </a:t>
            </a:r>
            <a:r>
              <a:rPr lang="en-GB" sz="2400" b="1" dirty="0" smtClean="0">
                <a:solidFill>
                  <a:srgbClr val="0070C0"/>
                </a:solidFill>
              </a:rPr>
              <a:t>( for Granular Soils) </a:t>
            </a:r>
            <a:r>
              <a:rPr lang="en-GB" dirty="0"/>
              <a:t>appropriate </a:t>
            </a:r>
            <a:r>
              <a:rPr lang="en-GB" dirty="0" smtClean="0"/>
              <a:t>when</a:t>
            </a:r>
          </a:p>
          <a:p>
            <a:endParaRPr lang="en-GB" dirty="0"/>
          </a:p>
          <a:p>
            <a:r>
              <a:rPr lang="en-GB" dirty="0" smtClean="0"/>
              <a:t>      – </a:t>
            </a:r>
            <a:r>
              <a:rPr lang="en-GB" dirty="0"/>
              <a:t>permeability is high</a:t>
            </a:r>
          </a:p>
          <a:p>
            <a:r>
              <a:rPr lang="en-GB" dirty="0" smtClean="0"/>
              <a:t>      – </a:t>
            </a:r>
            <a:r>
              <a:rPr lang="en-GB" dirty="0"/>
              <a:t>rate of loading is low</a:t>
            </a:r>
          </a:p>
          <a:p>
            <a:r>
              <a:rPr lang="en-GB" dirty="0" smtClean="0"/>
              <a:t>    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• </a:t>
            </a:r>
            <a:r>
              <a:rPr lang="en-GB" sz="2800" b="1" dirty="0" smtClean="0">
                <a:solidFill>
                  <a:srgbClr val="0070C0"/>
                </a:solidFill>
              </a:rPr>
              <a:t>Un-drained analysis (for Clay soils) </a:t>
            </a:r>
            <a:r>
              <a:rPr lang="en-GB" dirty="0"/>
              <a:t>appropriate </a:t>
            </a:r>
            <a:r>
              <a:rPr lang="en-GB" dirty="0" smtClean="0"/>
              <a:t>when</a:t>
            </a:r>
          </a:p>
          <a:p>
            <a:endParaRPr lang="en-GB" dirty="0"/>
          </a:p>
          <a:p>
            <a:r>
              <a:rPr lang="en-GB" dirty="0" smtClean="0"/>
              <a:t>      – </a:t>
            </a:r>
            <a:r>
              <a:rPr lang="en-GB" dirty="0"/>
              <a:t>permeability is </a:t>
            </a:r>
            <a:r>
              <a:rPr lang="en-GB" dirty="0" smtClean="0"/>
              <a:t>low.</a:t>
            </a:r>
          </a:p>
          <a:p>
            <a:r>
              <a:rPr lang="en-GB" dirty="0" smtClean="0"/>
              <a:t>      - rate </a:t>
            </a:r>
            <a:r>
              <a:rPr lang="en-GB" dirty="0"/>
              <a:t>of loading is high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Implications of un-drained soil behaviour:</a:t>
            </a:r>
          </a:p>
          <a:p>
            <a:r>
              <a:rPr lang="en-GB" dirty="0" smtClean="0"/>
              <a:t>      – </a:t>
            </a:r>
            <a:r>
              <a:rPr lang="en-GB" dirty="0"/>
              <a:t>Excess pore pressures are generated</a:t>
            </a:r>
          </a:p>
          <a:p>
            <a:r>
              <a:rPr lang="en-GB" dirty="0" smtClean="0"/>
              <a:t>      – There is no </a:t>
            </a:r>
            <a:r>
              <a:rPr lang="en-GB" dirty="0"/>
              <a:t>volume change</a:t>
            </a:r>
          </a:p>
        </p:txBody>
      </p:sp>
      <p:sp>
        <p:nvSpPr>
          <p:cNvPr id="3" name="Rectangle 2"/>
          <p:cNvSpPr/>
          <p:nvPr/>
        </p:nvSpPr>
        <p:spPr>
          <a:xfrm>
            <a:off x="575556" y="332656"/>
            <a:ext cx="640329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Un-drained and Drained Loading</a:t>
            </a:r>
          </a:p>
        </p:txBody>
      </p:sp>
    </p:spTree>
    <p:extLst>
      <p:ext uri="{BB962C8B-B14F-4D97-AF65-F5344CB8AC3E}">
        <p14:creationId xmlns:p14="http://schemas.microsoft.com/office/powerpoint/2010/main" val="352500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/>
          <p:cNvSpPr>
            <a:spLocks noGrp="1" noChangeArrowheads="1"/>
          </p:cNvSpPr>
          <p:nvPr>
            <p:ph type="title"/>
          </p:nvPr>
        </p:nvSpPr>
        <p:spPr>
          <a:xfrm>
            <a:off x="542925" y="133350"/>
            <a:ext cx="8382000" cy="1190625"/>
          </a:xfrm>
        </p:spPr>
        <p:txBody>
          <a:bodyPr/>
          <a:lstStyle/>
          <a:p>
            <a:pPr algn="l" eaLnBrk="1" hangingPunct="1"/>
            <a:r>
              <a:rPr lang="en-US" sz="3600" b="1" dirty="0" smtClean="0">
                <a:solidFill>
                  <a:srgbClr val="0070C0"/>
                </a:solidFill>
              </a:rPr>
              <a:t>Mohr-Coulomb Failure Criterion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(</a:t>
            </a:r>
            <a:r>
              <a:rPr lang="en-US" sz="2400" dirty="0" smtClean="0"/>
              <a:t>In terms of </a:t>
            </a:r>
            <a:r>
              <a:rPr lang="en-US" sz="2400" dirty="0" smtClean="0">
                <a:solidFill>
                  <a:schemeClr val="hlink"/>
                </a:solidFill>
              </a:rPr>
              <a:t>Effective stresses</a:t>
            </a:r>
            <a:r>
              <a:rPr lang="en-US" sz="3600" dirty="0" smtClean="0"/>
              <a:t>)(Drained Soil)</a:t>
            </a:r>
            <a:endParaRPr lang="en-AU" sz="3600" dirty="0" smtClean="0"/>
          </a:p>
        </p:txBody>
      </p:sp>
      <p:sp>
        <p:nvSpPr>
          <p:cNvPr id="56337" name="Text Box 17"/>
          <p:cNvSpPr txBox="1">
            <a:spLocks noChangeArrowheads="1"/>
          </p:cNvSpPr>
          <p:nvPr/>
        </p:nvSpPr>
        <p:spPr bwMode="auto">
          <a:xfrm>
            <a:off x="557213" y="5791200"/>
            <a:ext cx="825023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Low"/>
            <a:r>
              <a:rPr lang="en-AU" sz="2400" b="0">
                <a:sym typeface="Symbol" pitchFamily="18" charset="2"/>
              </a:rPr>
              <a:t></a:t>
            </a:r>
            <a:r>
              <a:rPr lang="en-US" sz="2400" b="0" baseline="-25000">
                <a:sym typeface="Symbol" pitchFamily="18" charset="2"/>
              </a:rPr>
              <a:t>f</a:t>
            </a:r>
            <a:r>
              <a:rPr lang="en-US" sz="2400" b="0">
                <a:sym typeface="Symbol" pitchFamily="18" charset="2"/>
              </a:rPr>
              <a:t> is the maximum shear stress the soil can take without failure, under normal effective stress of ’.</a:t>
            </a:r>
            <a:endParaRPr lang="en-AU" sz="2400" b="0"/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404813" y="1285875"/>
            <a:ext cx="6659562" cy="4419600"/>
            <a:chOff x="687" y="810"/>
            <a:chExt cx="4195" cy="2784"/>
          </a:xfrm>
        </p:grpSpPr>
        <p:sp>
          <p:nvSpPr>
            <p:cNvPr id="2056" name="Line 3"/>
            <p:cNvSpPr>
              <a:spLocks noChangeShapeType="1"/>
            </p:cNvSpPr>
            <p:nvPr/>
          </p:nvSpPr>
          <p:spPr bwMode="auto">
            <a:xfrm>
              <a:off x="783" y="3162"/>
              <a:ext cx="39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7" name="Line 4"/>
            <p:cNvSpPr>
              <a:spLocks noChangeShapeType="1"/>
            </p:cNvSpPr>
            <p:nvPr/>
          </p:nvSpPr>
          <p:spPr bwMode="auto">
            <a:xfrm flipV="1">
              <a:off x="1647" y="858"/>
              <a:ext cx="0" cy="27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8" name="Line 5"/>
            <p:cNvSpPr>
              <a:spLocks noChangeShapeType="1"/>
            </p:cNvSpPr>
            <p:nvPr/>
          </p:nvSpPr>
          <p:spPr bwMode="auto">
            <a:xfrm flipV="1">
              <a:off x="1647" y="1770"/>
              <a:ext cx="2448" cy="96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59" name="Text Box 6"/>
            <p:cNvSpPr txBox="1">
              <a:spLocks noChangeArrowheads="1"/>
            </p:cNvSpPr>
            <p:nvPr/>
          </p:nvSpPr>
          <p:spPr bwMode="auto">
            <a:xfrm>
              <a:off x="1311" y="810"/>
              <a:ext cx="240" cy="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800" b="0" dirty="0">
                  <a:latin typeface="Times New Roman" pitchFamily="18" charset="0"/>
                  <a:sym typeface="Symbol" pitchFamily="18" charset="2"/>
                </a:rPr>
                <a:t></a:t>
              </a:r>
              <a:endParaRPr lang="en-AU" sz="2800" b="0" dirty="0">
                <a:latin typeface="Times New Roman" pitchFamily="18" charset="0"/>
              </a:endParaRPr>
            </a:p>
          </p:txBody>
        </p:sp>
        <p:sp>
          <p:nvSpPr>
            <p:cNvPr id="2060" name="Text Box 7"/>
            <p:cNvSpPr txBox="1">
              <a:spLocks noChangeArrowheads="1"/>
            </p:cNvSpPr>
            <p:nvPr/>
          </p:nvSpPr>
          <p:spPr bwMode="auto">
            <a:xfrm>
              <a:off x="4527" y="3132"/>
              <a:ext cx="355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 dirty="0">
                  <a:latin typeface="Times New Roman" pitchFamily="18" charset="0"/>
                  <a:sym typeface="Symbol" pitchFamily="18" charset="2"/>
                </a:rPr>
                <a:t>’</a:t>
              </a:r>
              <a:endParaRPr lang="en-AU" sz="2400" b="0" dirty="0">
                <a:latin typeface="Times New Roman" pitchFamily="18" charset="0"/>
              </a:endParaRPr>
            </a:p>
          </p:txBody>
        </p:sp>
        <p:graphicFrame>
          <p:nvGraphicFramePr>
            <p:cNvPr id="2051" name="Object 8"/>
            <p:cNvGraphicFramePr>
              <a:graphicFrameLocks noChangeAspect="1"/>
            </p:cNvGraphicFramePr>
            <p:nvPr/>
          </p:nvGraphicFramePr>
          <p:xfrm>
            <a:off x="2003" y="1146"/>
            <a:ext cx="2265" cy="54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38" name="Equation" r:id="rId4" imgW="1002865" imgH="241195" progId="Equation.3">
                    <p:embed/>
                  </p:oleObj>
                </mc:Choice>
                <mc:Fallback>
                  <p:oleObj name="Equation" r:id="rId4" imgW="1002865" imgH="241195" progId="Equation.3">
                    <p:embed/>
                    <p:pic>
                      <p:nvPicPr>
                        <p:cNvPr id="0" name="Picture 11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03" y="1146"/>
                          <a:ext cx="2265" cy="54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61" name="Text Box 9"/>
            <p:cNvSpPr txBox="1">
              <a:spLocks noChangeArrowheads="1"/>
            </p:cNvSpPr>
            <p:nvPr/>
          </p:nvSpPr>
          <p:spPr bwMode="auto">
            <a:xfrm>
              <a:off x="1352" y="2778"/>
              <a:ext cx="33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b="0">
                  <a:solidFill>
                    <a:schemeClr val="hlink"/>
                  </a:solidFill>
                </a:rPr>
                <a:t>c’</a:t>
              </a:r>
              <a:endParaRPr lang="en-AU" sz="2400" b="0">
                <a:solidFill>
                  <a:schemeClr val="hlink"/>
                </a:solidFill>
              </a:endParaRPr>
            </a:p>
          </p:txBody>
        </p:sp>
        <p:grpSp>
          <p:nvGrpSpPr>
            <p:cNvPr id="3" name="Group 10"/>
            <p:cNvGrpSpPr>
              <a:grpSpLocks/>
            </p:cNvGrpSpPr>
            <p:nvPr/>
          </p:nvGrpSpPr>
          <p:grpSpPr bwMode="auto">
            <a:xfrm>
              <a:off x="3231" y="1962"/>
              <a:ext cx="624" cy="144"/>
              <a:chOff x="3168" y="2016"/>
              <a:chExt cx="624" cy="144"/>
            </a:xfrm>
          </p:grpSpPr>
          <p:sp>
            <p:nvSpPr>
              <p:cNvPr id="2072" name="Line 11"/>
              <p:cNvSpPr>
                <a:spLocks noChangeShapeType="1"/>
              </p:cNvSpPr>
              <p:nvPr/>
            </p:nvSpPr>
            <p:spPr bwMode="auto">
              <a:xfrm>
                <a:off x="3168" y="2160"/>
                <a:ext cx="62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2073" name="Arc 12"/>
              <p:cNvSpPr>
                <a:spLocks/>
              </p:cNvSpPr>
              <p:nvPr/>
            </p:nvSpPr>
            <p:spPr bwMode="auto">
              <a:xfrm>
                <a:off x="3600" y="2016"/>
                <a:ext cx="48" cy="144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1 h 21600"/>
                  <a:gd name="T4" fmla="*/ 0 w 21600"/>
                  <a:gd name="T5" fmla="*/ 1 h 21600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1600"/>
                  <a:gd name="T11" fmla="*/ 21600 w 216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1600" fill="none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</a:path>
                  <a:path w="21600" h="21600" stroke="0" extrusionOk="0">
                    <a:moveTo>
                      <a:pt x="-1" y="0"/>
                    </a:moveTo>
                    <a:cubicBezTo>
                      <a:pt x="11929" y="0"/>
                      <a:pt x="21600" y="9670"/>
                      <a:pt x="21600" y="21600"/>
                    </a:cubicBezTo>
                    <a:lnTo>
                      <a:pt x="0" y="21600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063" name="Text Box 13"/>
            <p:cNvSpPr txBox="1">
              <a:spLocks noChangeArrowheads="1"/>
            </p:cNvSpPr>
            <p:nvPr/>
          </p:nvSpPr>
          <p:spPr bwMode="auto">
            <a:xfrm>
              <a:off x="3903" y="1818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chemeClr val="hlink"/>
                  </a:solidFill>
                  <a:latin typeface="Times New Roman" pitchFamily="18" charset="0"/>
                  <a:sym typeface="Symbol" pitchFamily="18" charset="2"/>
                </a:rPr>
                <a:t>’</a:t>
              </a:r>
              <a:endParaRPr lang="en-AU" sz="2400" b="0">
                <a:solidFill>
                  <a:schemeClr val="hlink"/>
                </a:solidFill>
                <a:latin typeface="Times New Roman" pitchFamily="18" charset="0"/>
              </a:endParaRPr>
            </a:p>
          </p:txBody>
        </p:sp>
        <p:sp>
          <p:nvSpPr>
            <p:cNvPr id="2064" name="Text Box 14"/>
            <p:cNvSpPr txBox="1">
              <a:spLocks noChangeArrowheads="1"/>
            </p:cNvSpPr>
            <p:nvPr/>
          </p:nvSpPr>
          <p:spPr bwMode="auto">
            <a:xfrm rot="20280000">
              <a:off x="2228" y="2010"/>
              <a:ext cx="115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 b="0" dirty="0"/>
                <a:t>failure envelope</a:t>
              </a:r>
              <a:endParaRPr lang="en-AU" sz="1800" b="0" dirty="0"/>
            </a:p>
          </p:txBody>
        </p:sp>
        <p:sp>
          <p:nvSpPr>
            <p:cNvPr id="2065" name="AutoShape 15"/>
            <p:cNvSpPr>
              <a:spLocks noChangeArrowheads="1"/>
            </p:cNvSpPr>
            <p:nvPr/>
          </p:nvSpPr>
          <p:spPr bwMode="auto">
            <a:xfrm>
              <a:off x="687" y="2286"/>
              <a:ext cx="768" cy="444"/>
            </a:xfrm>
            <a:prstGeom prst="wedgeRoundRectCallout">
              <a:avLst>
                <a:gd name="adj1" fmla="val 44273"/>
                <a:gd name="adj2" fmla="val 83333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Effective cohesion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2066" name="AutoShape 16"/>
            <p:cNvSpPr>
              <a:spLocks noChangeArrowheads="1"/>
            </p:cNvSpPr>
            <p:nvPr/>
          </p:nvSpPr>
          <p:spPr bwMode="auto">
            <a:xfrm>
              <a:off x="2929" y="2425"/>
              <a:ext cx="1052" cy="430"/>
            </a:xfrm>
            <a:prstGeom prst="wedgeRoundRectCallout">
              <a:avLst>
                <a:gd name="adj1" fmla="val 48384"/>
                <a:gd name="adj2" fmla="val -132560"/>
                <a:gd name="adj3" fmla="val 16667"/>
              </a:avLst>
            </a:prstGeom>
            <a:solidFill>
              <a:srgbClr val="FFFFE3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Effective</a:t>
              </a:r>
            </a:p>
            <a:p>
              <a:pPr algn="ctr">
                <a:spcBef>
                  <a:spcPct val="0"/>
                </a:spcBef>
              </a:pPr>
              <a:r>
                <a:rPr lang="en-US" sz="1800" b="0">
                  <a:latin typeface="Tahoma" pitchFamily="34" charset="0"/>
                </a:rPr>
                <a:t>friction angle</a:t>
              </a:r>
              <a:endParaRPr lang="en-AU" sz="1800" b="0">
                <a:latin typeface="Tahoma" pitchFamily="34" charset="0"/>
              </a:endParaRPr>
            </a:p>
          </p:txBody>
        </p:sp>
        <p:sp>
          <p:nvSpPr>
            <p:cNvPr id="2067" name="Line 18"/>
            <p:cNvSpPr>
              <a:spLocks noChangeShapeType="1"/>
            </p:cNvSpPr>
            <p:nvPr/>
          </p:nvSpPr>
          <p:spPr bwMode="auto">
            <a:xfrm>
              <a:off x="1573" y="2733"/>
              <a:ext cx="0" cy="435"/>
            </a:xfrm>
            <a:prstGeom prst="line">
              <a:avLst/>
            </a:prstGeom>
            <a:noFill/>
            <a:ln w="9525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68" name="Rectangle 20"/>
            <p:cNvSpPr>
              <a:spLocks noChangeArrowheads="1"/>
            </p:cNvSpPr>
            <p:nvPr/>
          </p:nvSpPr>
          <p:spPr bwMode="auto">
            <a:xfrm>
              <a:off x="2353" y="2605"/>
              <a:ext cx="24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AU" sz="2400" b="0" dirty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</a:t>
              </a:r>
              <a:r>
                <a:rPr lang="en-US" sz="2400" b="0" baseline="-25000" dirty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f</a:t>
              </a:r>
            </a:p>
          </p:txBody>
        </p:sp>
        <p:sp>
          <p:nvSpPr>
            <p:cNvPr id="2069" name="Line 21"/>
            <p:cNvSpPr>
              <a:spLocks noChangeShapeType="1"/>
            </p:cNvSpPr>
            <p:nvPr/>
          </p:nvSpPr>
          <p:spPr bwMode="auto">
            <a:xfrm flipV="1">
              <a:off x="2595" y="2350"/>
              <a:ext cx="0" cy="81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2070" name="Text Box 22"/>
            <p:cNvSpPr txBox="1">
              <a:spLocks noChangeArrowheads="1"/>
            </p:cNvSpPr>
            <p:nvPr/>
          </p:nvSpPr>
          <p:spPr bwMode="auto">
            <a:xfrm>
              <a:off x="1971" y="3153"/>
              <a:ext cx="328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AU" sz="2400" b="0">
                  <a:solidFill>
                    <a:srgbClr val="0000FF"/>
                  </a:solidFill>
                  <a:latin typeface="Times New Roman" pitchFamily="18" charset="0"/>
                  <a:sym typeface="Symbol" pitchFamily="18" charset="2"/>
                </a:rPr>
                <a:t>’</a:t>
              </a:r>
              <a:endParaRPr lang="en-AU" sz="2400" b="0">
                <a:solidFill>
                  <a:srgbClr val="0000FF"/>
                </a:solidFill>
                <a:latin typeface="Times New Roman" pitchFamily="18" charset="0"/>
              </a:endParaRPr>
            </a:p>
          </p:txBody>
        </p:sp>
        <p:sp>
          <p:nvSpPr>
            <p:cNvPr id="2071" name="Line 23"/>
            <p:cNvSpPr>
              <a:spLocks noChangeShapeType="1"/>
            </p:cNvSpPr>
            <p:nvPr/>
          </p:nvSpPr>
          <p:spPr bwMode="auto">
            <a:xfrm>
              <a:off x="1644" y="3154"/>
              <a:ext cx="951" cy="0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prstDash val="sysDot"/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graphicFrame>
        <p:nvGraphicFramePr>
          <p:cNvPr id="2050" name="Object 45"/>
          <p:cNvGraphicFramePr>
            <a:graphicFrameLocks noGrp="1" noChangeAspect="1"/>
          </p:cNvGraphicFramePr>
          <p:nvPr>
            <p:ph idx="1"/>
          </p:nvPr>
        </p:nvGraphicFramePr>
        <p:xfrm>
          <a:off x="7037388" y="2478088"/>
          <a:ext cx="1552575" cy="477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439" name="Equation" r:id="rId6" imgW="660113" imgH="203112" progId="Equation.3">
                  <p:embed/>
                </p:oleObj>
              </mc:Choice>
              <mc:Fallback>
                <p:oleObj name="Equation" r:id="rId6" imgW="660113" imgH="203112" progId="Equation.3">
                  <p:embed/>
                  <p:pic>
                    <p:nvPicPr>
                      <p:cNvPr id="0" name="Picture 119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37388" y="2478088"/>
                        <a:ext cx="1552575" cy="4778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" name="Text Box 47"/>
          <p:cNvSpPr txBox="1">
            <a:spLocks noChangeArrowheads="1"/>
          </p:cNvSpPr>
          <p:nvPr/>
        </p:nvSpPr>
        <p:spPr bwMode="auto">
          <a:xfrm>
            <a:off x="7029450" y="3114675"/>
            <a:ext cx="19573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/>
            <a:r>
              <a:rPr lang="en-US" sz="2400" b="1" dirty="0">
                <a:solidFill>
                  <a:srgbClr val="0070C0"/>
                </a:solidFill>
                <a:latin typeface="Times New Roman" pitchFamily="18" charset="0"/>
              </a:rPr>
              <a:t>u = pore water pressure</a:t>
            </a:r>
          </a:p>
        </p:txBody>
      </p:sp>
      <p:sp>
        <p:nvSpPr>
          <p:cNvPr id="4" name="Rectangle 3"/>
          <p:cNvSpPr/>
          <p:nvPr/>
        </p:nvSpPr>
        <p:spPr>
          <a:xfrm>
            <a:off x="867422" y="2052751"/>
            <a:ext cx="1020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latin typeface="Times New Roman" pitchFamily="18" charset="0"/>
                <a:sym typeface="Symbol" pitchFamily="18" charset="2"/>
              </a:rPr>
              <a:t>Shear  Strength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108538" y="5095626"/>
            <a:ext cx="1326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Shear Stress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54799" y="1499967"/>
            <a:ext cx="1935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Identified by</a:t>
            </a:r>
            <a:endParaRPr lang="en-US" b="1" dirty="0"/>
          </a:p>
        </p:txBody>
      </p:sp>
      <p:cxnSp>
        <p:nvCxnSpPr>
          <p:cNvPr id="8" name="Straight Arrow Connector 7"/>
          <p:cNvCxnSpPr>
            <a:stCxn id="6" idx="1"/>
          </p:cNvCxnSpPr>
          <p:nvPr/>
        </p:nvCxnSpPr>
        <p:spPr>
          <a:xfrm flipH="1">
            <a:off x="6013555" y="1684633"/>
            <a:ext cx="641244" cy="3582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755576" y="0"/>
            <a:ext cx="7772400" cy="68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endParaRPr lang="tr-TR" sz="3600" b="1" dirty="0">
              <a:solidFill>
                <a:srgbClr val="0070C0"/>
              </a:solidFill>
            </a:endParaRPr>
          </a:p>
        </p:txBody>
      </p:sp>
      <p:graphicFrame>
        <p:nvGraphicFramePr>
          <p:cNvPr id="3074" name="Object 3"/>
          <p:cNvGraphicFramePr>
            <a:graphicFrameLocks/>
          </p:cNvGraphicFramePr>
          <p:nvPr/>
        </p:nvGraphicFramePr>
        <p:xfrm>
          <a:off x="2915816" y="2564904"/>
          <a:ext cx="6038850" cy="1062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4770" name="Equation" r:id="rId3" imgW="62078400" imgH="10861200" progId="Equation.3">
                  <p:embed/>
                </p:oleObj>
              </mc:Choice>
              <mc:Fallback>
                <p:oleObj name="Equation" r:id="rId3" imgW="62078400" imgH="10861200" progId="Equation.3">
                  <p:embed/>
                  <p:pic>
                    <p:nvPicPr>
                      <p:cNvPr id="0" name="Picture 62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564904"/>
                        <a:ext cx="6038850" cy="1062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304800" y="914400"/>
            <a:ext cx="8543925" cy="13824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just">
              <a:spcBef>
                <a:spcPct val="50000"/>
              </a:spcBef>
            </a:pPr>
            <a:r>
              <a:rPr lang="tr-TR" sz="2800" dirty="0">
                <a:solidFill>
                  <a:schemeClr val="tx1"/>
                </a:solidFill>
              </a:rPr>
              <a:t>If the soil is taken to failure at constant volume </a:t>
            </a:r>
            <a:r>
              <a:rPr lang="tr-TR" sz="2800" b="1" dirty="0">
                <a:solidFill>
                  <a:srgbClr val="0070C0"/>
                </a:solidFill>
              </a:rPr>
              <a:t>(undrained) </a:t>
            </a:r>
            <a:r>
              <a:rPr lang="tr-TR" sz="2800" dirty="0">
                <a:solidFill>
                  <a:schemeClr val="tx1"/>
                </a:solidFill>
              </a:rPr>
              <a:t>then the failure criterion can be written in terms of total stress </a:t>
            </a:r>
            <a:r>
              <a:rPr lang="tr-TR" sz="2800" dirty="0" smtClean="0">
                <a:solidFill>
                  <a:schemeClr val="tx1"/>
                </a:solidFill>
              </a:rPr>
              <a:t>as</a:t>
            </a:r>
            <a:r>
              <a:rPr lang="en-GB" sz="2800" dirty="0" smtClean="0">
                <a:solidFill>
                  <a:schemeClr val="tx1"/>
                </a:solidFill>
              </a:rPr>
              <a:t> :</a:t>
            </a:r>
            <a:endParaRPr lang="tr-TR" sz="2800" dirty="0">
              <a:solidFill>
                <a:schemeClr val="tx1"/>
              </a:solidFill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51520" y="3429000"/>
            <a:ext cx="8892480" cy="181331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2800" dirty="0">
                <a:solidFill>
                  <a:schemeClr val="tx1"/>
                </a:solidFill>
              </a:rPr>
              <a:t>c</a:t>
            </a:r>
            <a:r>
              <a:rPr lang="tr-TR" sz="2800" baseline="-25000" dirty="0">
                <a:solidFill>
                  <a:schemeClr val="tx1"/>
                </a:solidFill>
              </a:rPr>
              <a:t>u</a:t>
            </a:r>
            <a:r>
              <a:rPr lang="tr-TR" sz="2800" dirty="0">
                <a:solidFill>
                  <a:schemeClr val="tx1"/>
                </a:solidFill>
              </a:rPr>
              <a:t> and </a:t>
            </a:r>
            <a:r>
              <a:rPr lang="tr-TR" sz="2800" dirty="0">
                <a:solidFill>
                  <a:schemeClr val="tx1"/>
                </a:solidFill>
                <a:latin typeface="Symbol" pitchFamily="18" charset="2"/>
              </a:rPr>
              <a:t>f</a:t>
            </a:r>
            <a:r>
              <a:rPr lang="tr-TR" sz="2800" baseline="-25000" dirty="0">
                <a:solidFill>
                  <a:schemeClr val="tx1"/>
                </a:solidFill>
              </a:rPr>
              <a:t>u</a:t>
            </a:r>
            <a:r>
              <a:rPr lang="tr-TR" sz="2800" dirty="0">
                <a:solidFill>
                  <a:schemeClr val="tx1"/>
                </a:solidFill>
              </a:rPr>
              <a:t> are known as the </a:t>
            </a:r>
            <a:r>
              <a:rPr lang="en-GB" sz="2800" dirty="0" smtClean="0">
                <a:solidFill>
                  <a:schemeClr val="tx1"/>
                </a:solidFill>
              </a:rPr>
              <a:t>‘</a:t>
            </a:r>
            <a:r>
              <a:rPr lang="tr-TR" sz="2800" dirty="0" smtClean="0">
                <a:solidFill>
                  <a:schemeClr val="tx1"/>
                </a:solidFill>
              </a:rPr>
              <a:t>undrained strength</a:t>
            </a:r>
            <a:r>
              <a:rPr lang="en-GB" sz="2800" dirty="0" smtClean="0">
                <a:solidFill>
                  <a:schemeClr val="tx1"/>
                </a:solidFill>
              </a:rPr>
              <a:t> p</a:t>
            </a:r>
            <a:r>
              <a:rPr lang="tr-TR" sz="2800" dirty="0" smtClean="0">
                <a:solidFill>
                  <a:schemeClr val="tx1"/>
                </a:solidFill>
              </a:rPr>
              <a:t>arameters</a:t>
            </a:r>
            <a:r>
              <a:rPr lang="en-GB" sz="2800" dirty="0" smtClean="0">
                <a:solidFill>
                  <a:schemeClr val="tx1"/>
                </a:solidFill>
              </a:rPr>
              <a:t>’</a:t>
            </a:r>
            <a:endParaRPr lang="tr-TR" sz="2800" dirty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endParaRPr lang="tr-TR" sz="2800" dirty="0">
              <a:solidFill>
                <a:schemeClr val="tx1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tr-TR" sz="2800" dirty="0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51520" y="407707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 smtClean="0"/>
              <a:t>Again, </a:t>
            </a:r>
            <a:r>
              <a:rPr lang="en-GB" dirty="0"/>
              <a:t>t</a:t>
            </a:r>
            <a:r>
              <a:rPr lang="tr-TR" dirty="0" smtClean="0"/>
              <a:t>hese parameters are not soil constants, they depend strongly on the moisture content of the soil.</a:t>
            </a:r>
            <a:endParaRPr lang="tr-TR" dirty="0"/>
          </a:p>
        </p:txBody>
      </p:sp>
      <p:sp>
        <p:nvSpPr>
          <p:cNvPr id="7" name="Rectangle 6"/>
          <p:cNvSpPr/>
          <p:nvPr/>
        </p:nvSpPr>
        <p:spPr>
          <a:xfrm>
            <a:off x="256282" y="5013176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2400" b="1" dirty="0" smtClean="0">
                <a:solidFill>
                  <a:srgbClr val="0070C0"/>
                </a:solidFill>
              </a:rPr>
              <a:t>The undrained strength</a:t>
            </a:r>
            <a:r>
              <a:rPr lang="en-GB" sz="2400" b="1" dirty="0" smtClean="0">
                <a:solidFill>
                  <a:srgbClr val="0070C0"/>
                </a:solidFill>
              </a:rPr>
              <a:t> parameters</a:t>
            </a:r>
            <a:r>
              <a:rPr lang="tr-TR" sz="2400" b="1" dirty="0" smtClean="0">
                <a:solidFill>
                  <a:srgbClr val="0070C0"/>
                </a:solidFill>
              </a:rPr>
              <a:t> </a:t>
            </a:r>
            <a:r>
              <a:rPr lang="en-GB" sz="2400" b="1" dirty="0" smtClean="0">
                <a:solidFill>
                  <a:srgbClr val="0070C0"/>
                </a:solidFill>
              </a:rPr>
              <a:t>are</a:t>
            </a:r>
            <a:r>
              <a:rPr lang="tr-TR" sz="2400" b="1" dirty="0" smtClean="0">
                <a:solidFill>
                  <a:srgbClr val="0070C0"/>
                </a:solidFill>
              </a:rPr>
              <a:t> only relevant in practice to clay soils that in the short term remain undrained. </a:t>
            </a:r>
            <a:endParaRPr lang="en-GB" sz="2400" b="1" dirty="0" smtClean="0">
              <a:solidFill>
                <a:srgbClr val="0070C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68827" y="116632"/>
            <a:ext cx="63006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Mohr-Coulomb Failure Criterion</a:t>
            </a:r>
            <a:endParaRPr lang="en-GB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5220072" y="2924944"/>
            <a:ext cx="21602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124464" y="2838848"/>
            <a:ext cx="25359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0"/>
              </a:spcBef>
            </a:pPr>
            <a:r>
              <a:rPr lang="en-US" sz="2400" baseline="-25000" dirty="0">
                <a:latin typeface="Times New Roman" pitchFamily="18" charset="0"/>
                <a:sym typeface="Symbol" pitchFamily="18" charset="2"/>
              </a:rPr>
              <a:t>f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69199" y="2257051"/>
            <a:ext cx="1785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Identified by</a:t>
            </a:r>
            <a:endParaRPr lang="en-US" b="1" dirty="0"/>
          </a:p>
        </p:txBody>
      </p:sp>
      <p:cxnSp>
        <p:nvCxnSpPr>
          <p:cNvPr id="3" name="Straight Arrow Connector 2"/>
          <p:cNvCxnSpPr/>
          <p:nvPr/>
        </p:nvCxnSpPr>
        <p:spPr>
          <a:xfrm flipH="1">
            <a:off x="6626944" y="2564904"/>
            <a:ext cx="542255" cy="3799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10785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2"/>
          <p:cNvSpPr>
            <a:spLocks noChangeArrowheads="1"/>
          </p:cNvSpPr>
          <p:nvPr/>
        </p:nvSpPr>
        <p:spPr bwMode="auto">
          <a:xfrm>
            <a:off x="1895475" y="147638"/>
            <a:ext cx="54705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3600" b="0" dirty="0">
                <a:solidFill>
                  <a:srgbClr val="0070C0"/>
                </a:solidFill>
                <a:latin typeface="Arial Black" pitchFamily="34" charset="0"/>
              </a:rPr>
              <a:t>Mohr Circle of </a:t>
            </a:r>
            <a:r>
              <a:rPr lang="en-US" sz="3600" b="0" dirty="0" smtClean="0">
                <a:solidFill>
                  <a:srgbClr val="0070C0"/>
                </a:solidFill>
                <a:latin typeface="Arial Black" pitchFamily="34" charset="0"/>
              </a:rPr>
              <a:t>stress</a:t>
            </a:r>
            <a:endParaRPr lang="en-AU" sz="36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467544" y="2492896"/>
            <a:ext cx="3886200" cy="2736304"/>
            <a:chOff x="192" y="1781"/>
            <a:chExt cx="2448" cy="1559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192" y="1781"/>
              <a:ext cx="2448" cy="1559"/>
              <a:chOff x="2736" y="1536"/>
              <a:chExt cx="2256" cy="1680"/>
            </a:xfrm>
          </p:grpSpPr>
          <p:sp>
            <p:nvSpPr>
              <p:cNvPr id="4130" name="Rectangle 5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4131" name="AutoShape 6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  <p:sp>
            <p:nvSpPr>
              <p:cNvPr id="4132" name="Rectangle 7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4127" name="Text Box 12"/>
            <p:cNvSpPr txBox="1">
              <a:spLocks noChangeArrowheads="1"/>
            </p:cNvSpPr>
            <p:nvPr/>
          </p:nvSpPr>
          <p:spPr bwMode="auto">
            <a:xfrm>
              <a:off x="776" y="2774"/>
              <a:ext cx="105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/>
                <a:t>Soil element</a:t>
              </a:r>
              <a:endParaRPr lang="en-AU" sz="1800"/>
            </a:p>
          </p:txBody>
        </p:sp>
        <p:sp>
          <p:nvSpPr>
            <p:cNvPr id="4128" name="Rectangle 29" descr="Recycled paper"/>
            <p:cNvSpPr>
              <a:spLocks noChangeArrowheads="1"/>
            </p:cNvSpPr>
            <p:nvPr/>
          </p:nvSpPr>
          <p:spPr bwMode="auto">
            <a:xfrm>
              <a:off x="2003" y="2295"/>
              <a:ext cx="266" cy="284"/>
            </a:xfrm>
            <a:prstGeom prst="rect">
              <a:avLst/>
            </a:pr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9" name="Line 30"/>
            <p:cNvSpPr>
              <a:spLocks noChangeShapeType="1"/>
            </p:cNvSpPr>
            <p:nvPr/>
          </p:nvSpPr>
          <p:spPr bwMode="auto">
            <a:xfrm flipV="1">
              <a:off x="1719" y="2446"/>
              <a:ext cx="275" cy="35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4" name="Group 49"/>
          <p:cNvGrpSpPr>
            <a:grpSpLocks/>
          </p:cNvGrpSpPr>
          <p:nvPr/>
        </p:nvGrpSpPr>
        <p:grpSpPr bwMode="auto">
          <a:xfrm>
            <a:off x="3491880" y="2348880"/>
            <a:ext cx="4737100" cy="2867025"/>
            <a:chOff x="2251" y="604"/>
            <a:chExt cx="2984" cy="1806"/>
          </a:xfrm>
        </p:grpSpPr>
        <p:sp>
          <p:nvSpPr>
            <p:cNvPr id="4115" name="Rectangle 32" descr="Recycled paper"/>
            <p:cNvSpPr>
              <a:spLocks noChangeArrowheads="1"/>
            </p:cNvSpPr>
            <p:nvPr/>
          </p:nvSpPr>
          <p:spPr bwMode="auto">
            <a:xfrm>
              <a:off x="3738" y="1080"/>
              <a:ext cx="904" cy="922"/>
            </a:xfrm>
            <a:prstGeom prst="rect">
              <a:avLst/>
            </a:pr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6" name="Line 33"/>
            <p:cNvSpPr>
              <a:spLocks noChangeShapeType="1"/>
            </p:cNvSpPr>
            <p:nvPr/>
          </p:nvSpPr>
          <p:spPr bwMode="auto">
            <a:xfrm flipV="1">
              <a:off x="2251" y="1071"/>
              <a:ext cx="1471" cy="20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17" name="Line 34"/>
            <p:cNvSpPr>
              <a:spLocks noChangeShapeType="1"/>
            </p:cNvSpPr>
            <p:nvPr/>
          </p:nvSpPr>
          <p:spPr bwMode="auto">
            <a:xfrm>
              <a:off x="2260" y="1559"/>
              <a:ext cx="1463" cy="41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4118" name="AutoShape 35"/>
            <p:cNvSpPr>
              <a:spLocks noChangeArrowheads="1"/>
            </p:cNvSpPr>
            <p:nvPr/>
          </p:nvSpPr>
          <p:spPr bwMode="auto">
            <a:xfrm>
              <a:off x="4066" y="672"/>
              <a:ext cx="257" cy="407"/>
            </a:xfrm>
            <a:prstGeom prst="downArrow">
              <a:avLst>
                <a:gd name="adj1" fmla="val 50000"/>
                <a:gd name="adj2" fmla="val 39591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9" name="AutoShape 36"/>
            <p:cNvSpPr>
              <a:spLocks noChangeArrowheads="1"/>
            </p:cNvSpPr>
            <p:nvPr/>
          </p:nvSpPr>
          <p:spPr bwMode="auto">
            <a:xfrm rot="10800000">
              <a:off x="4074" y="2002"/>
              <a:ext cx="257" cy="408"/>
            </a:xfrm>
            <a:prstGeom prst="downArrow">
              <a:avLst>
                <a:gd name="adj1" fmla="val 50000"/>
                <a:gd name="adj2" fmla="val 39689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0" name="AutoShape 37"/>
            <p:cNvSpPr>
              <a:spLocks noChangeArrowheads="1"/>
            </p:cNvSpPr>
            <p:nvPr/>
          </p:nvSpPr>
          <p:spPr bwMode="auto">
            <a:xfrm rot="5400000">
              <a:off x="4641" y="1425"/>
              <a:ext cx="257" cy="248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1" name="AutoShape 38"/>
            <p:cNvSpPr>
              <a:spLocks noChangeArrowheads="1"/>
            </p:cNvSpPr>
            <p:nvPr/>
          </p:nvSpPr>
          <p:spPr bwMode="auto">
            <a:xfrm rot="16200000" flipH="1">
              <a:off x="3456" y="1393"/>
              <a:ext cx="257" cy="292"/>
            </a:xfrm>
            <a:prstGeom prst="downArrow">
              <a:avLst>
                <a:gd name="adj1" fmla="val 50000"/>
                <a:gd name="adj2" fmla="val 28405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22" name="Text Box 39"/>
            <p:cNvSpPr txBox="1">
              <a:spLocks noChangeArrowheads="1"/>
            </p:cNvSpPr>
            <p:nvPr/>
          </p:nvSpPr>
          <p:spPr bwMode="auto">
            <a:xfrm>
              <a:off x="3830" y="60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4123" name="Text Box 40"/>
            <p:cNvSpPr txBox="1">
              <a:spLocks noChangeArrowheads="1"/>
            </p:cNvSpPr>
            <p:nvPr/>
          </p:nvSpPr>
          <p:spPr bwMode="auto">
            <a:xfrm>
              <a:off x="3852" y="212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1</a:t>
              </a:r>
            </a:p>
          </p:txBody>
        </p:sp>
        <p:sp>
          <p:nvSpPr>
            <p:cNvPr id="4124" name="Text Box 41"/>
            <p:cNvSpPr txBox="1">
              <a:spLocks noChangeArrowheads="1"/>
            </p:cNvSpPr>
            <p:nvPr/>
          </p:nvSpPr>
          <p:spPr bwMode="auto">
            <a:xfrm>
              <a:off x="4924" y="1384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3</a:t>
              </a:r>
            </a:p>
          </p:txBody>
        </p:sp>
        <p:sp>
          <p:nvSpPr>
            <p:cNvPr id="4125" name="Text Box 42"/>
            <p:cNvSpPr txBox="1">
              <a:spLocks noChangeArrowheads="1"/>
            </p:cNvSpPr>
            <p:nvPr/>
          </p:nvSpPr>
          <p:spPr bwMode="auto">
            <a:xfrm>
              <a:off x="3099" y="1360"/>
              <a:ext cx="311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latin typeface="Symbol" pitchFamily="18" charset="2"/>
                </a:rPr>
                <a:t>s</a:t>
              </a:r>
              <a:r>
                <a:rPr lang="en-US"/>
                <a:t>’</a:t>
              </a:r>
              <a:r>
                <a:rPr lang="en-US" baseline="-25000">
                  <a:latin typeface="Times New Roman" pitchFamily="18" charset="0"/>
                </a:rPr>
                <a:t>3</a:t>
              </a:r>
            </a:p>
          </p:txBody>
        </p:sp>
      </p:grpSp>
      <p:grpSp>
        <p:nvGrpSpPr>
          <p:cNvPr id="5" name="Group 56"/>
          <p:cNvGrpSpPr>
            <a:grpSpLocks/>
          </p:cNvGrpSpPr>
          <p:nvPr/>
        </p:nvGrpSpPr>
        <p:grpSpPr bwMode="auto">
          <a:xfrm>
            <a:off x="5827441" y="3153098"/>
            <a:ext cx="1377951" cy="1414463"/>
            <a:chOff x="3765" y="1157"/>
            <a:chExt cx="868" cy="891"/>
          </a:xfrm>
        </p:grpSpPr>
        <p:grpSp>
          <p:nvGrpSpPr>
            <p:cNvPr id="6" name="Group 50"/>
            <p:cNvGrpSpPr>
              <a:grpSpLocks/>
            </p:cNvGrpSpPr>
            <p:nvPr/>
          </p:nvGrpSpPr>
          <p:grpSpPr bwMode="auto">
            <a:xfrm>
              <a:off x="3836" y="1364"/>
              <a:ext cx="797" cy="684"/>
              <a:chOff x="3836" y="1364"/>
              <a:chExt cx="797" cy="684"/>
            </a:xfrm>
          </p:grpSpPr>
          <p:sp>
            <p:nvSpPr>
              <p:cNvPr id="4112" name="Line 43"/>
              <p:cNvSpPr>
                <a:spLocks noChangeShapeType="1"/>
              </p:cNvSpPr>
              <p:nvPr/>
            </p:nvSpPr>
            <p:spPr bwMode="auto">
              <a:xfrm flipV="1">
                <a:off x="3836" y="1364"/>
                <a:ext cx="797" cy="63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4113" name="Text Box 44"/>
              <p:cNvSpPr txBox="1">
                <a:spLocks noChangeArrowheads="1"/>
              </p:cNvSpPr>
              <p:nvPr/>
            </p:nvSpPr>
            <p:spPr bwMode="auto">
              <a:xfrm>
                <a:off x="3981" y="1760"/>
                <a:ext cx="218" cy="2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q</a:t>
                </a:r>
                <a:endParaRPr lang="en-US" sz="2400" baseline="-25000">
                  <a:latin typeface="Times New Roman" pitchFamily="18" charset="0"/>
                </a:endParaRPr>
              </a:p>
            </p:txBody>
          </p:sp>
          <p:sp>
            <p:nvSpPr>
              <p:cNvPr id="4114" name="Arc 45"/>
              <p:cNvSpPr>
                <a:spLocks/>
              </p:cNvSpPr>
              <p:nvPr/>
            </p:nvSpPr>
            <p:spPr bwMode="auto">
              <a:xfrm flipV="1">
                <a:off x="4071" y="1800"/>
                <a:ext cx="137" cy="193"/>
              </a:xfrm>
              <a:custGeom>
                <a:avLst/>
                <a:gdLst>
                  <a:gd name="T0" fmla="*/ 1 w 21600"/>
                  <a:gd name="T1" fmla="*/ 0 h 23943"/>
                  <a:gd name="T2" fmla="*/ 0 w 21600"/>
                  <a:gd name="T3" fmla="*/ 2 h 23943"/>
                  <a:gd name="T4" fmla="*/ 0 w 21600"/>
                  <a:gd name="T5" fmla="*/ 0 h 23943"/>
                  <a:gd name="T6" fmla="*/ 0 60000 65536"/>
                  <a:gd name="T7" fmla="*/ 0 60000 65536"/>
                  <a:gd name="T8" fmla="*/ 0 60000 65536"/>
                  <a:gd name="T9" fmla="*/ 0 w 21600"/>
                  <a:gd name="T10" fmla="*/ 0 h 23943"/>
                  <a:gd name="T11" fmla="*/ 21600 w 21600"/>
                  <a:gd name="T12" fmla="*/ 23943 h 23943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1600" h="23943" fill="none" extrusionOk="0">
                    <a:moveTo>
                      <a:pt x="21443" y="0"/>
                    </a:moveTo>
                    <a:cubicBezTo>
                      <a:pt x="21547" y="860"/>
                      <a:pt x="21600" y="1726"/>
                      <a:pt x="21600" y="2593"/>
                    </a:cubicBezTo>
                    <a:cubicBezTo>
                      <a:pt x="21600" y="13256"/>
                      <a:pt x="13818" y="22323"/>
                      <a:pt x="3278" y="23942"/>
                    </a:cubicBezTo>
                  </a:path>
                  <a:path w="21600" h="23943" stroke="0" extrusionOk="0">
                    <a:moveTo>
                      <a:pt x="21443" y="0"/>
                    </a:moveTo>
                    <a:cubicBezTo>
                      <a:pt x="21547" y="860"/>
                      <a:pt x="21600" y="1726"/>
                      <a:pt x="21600" y="2593"/>
                    </a:cubicBezTo>
                    <a:cubicBezTo>
                      <a:pt x="21600" y="13256"/>
                      <a:pt x="13818" y="22323"/>
                      <a:pt x="3278" y="23942"/>
                    </a:cubicBezTo>
                    <a:lnTo>
                      <a:pt x="0" y="2593"/>
                    </a:lnTo>
                    <a:close/>
                  </a:path>
                </a:pathLst>
              </a:cu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108" name="AutoShape 51"/>
            <p:cNvSpPr>
              <a:spLocks noChangeArrowheads="1"/>
            </p:cNvSpPr>
            <p:nvPr/>
          </p:nvSpPr>
          <p:spPr bwMode="auto">
            <a:xfrm rot="-2183871">
              <a:off x="4017" y="1157"/>
              <a:ext cx="151" cy="425"/>
            </a:xfrm>
            <a:prstGeom prst="downArrow">
              <a:avLst>
                <a:gd name="adj1" fmla="val 50000"/>
                <a:gd name="adj2" fmla="val 7036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09" name="AutoShape 52"/>
            <p:cNvSpPr>
              <a:spLocks noChangeArrowheads="1"/>
            </p:cNvSpPr>
            <p:nvPr/>
          </p:nvSpPr>
          <p:spPr bwMode="auto">
            <a:xfrm rot="13849964">
              <a:off x="4173" y="1384"/>
              <a:ext cx="135" cy="425"/>
            </a:xfrm>
            <a:prstGeom prst="downArrow">
              <a:avLst>
                <a:gd name="adj1" fmla="val 50000"/>
                <a:gd name="adj2" fmla="val 78704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sp>
          <p:nvSpPr>
            <p:cNvPr id="4110" name="Rectangle 54"/>
            <p:cNvSpPr>
              <a:spLocks noChangeArrowheads="1"/>
            </p:cNvSpPr>
            <p:nvPr/>
          </p:nvSpPr>
          <p:spPr bwMode="auto">
            <a:xfrm>
              <a:off x="3765" y="1216"/>
              <a:ext cx="306" cy="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sz="2400" dirty="0">
                  <a:latin typeface="Symbol" pitchFamily="18" charset="2"/>
                </a:rPr>
                <a:t>s</a:t>
              </a:r>
              <a:r>
                <a:rPr lang="en-US" sz="2400" dirty="0"/>
                <a:t>’</a:t>
              </a:r>
              <a:endParaRPr lang="en-US" sz="2400" baseline="-25000" dirty="0"/>
            </a:p>
          </p:txBody>
        </p:sp>
        <p:sp>
          <p:nvSpPr>
            <p:cNvPr id="4111" name="Rectangle 55"/>
            <p:cNvSpPr>
              <a:spLocks noChangeArrowheads="1"/>
            </p:cNvSpPr>
            <p:nvPr/>
          </p:nvSpPr>
          <p:spPr bwMode="auto">
            <a:xfrm>
              <a:off x="3898" y="1537"/>
              <a:ext cx="20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>
                <a:latin typeface="Times New Roman" pitchFamily="18" charset="0"/>
              </a:endParaRPr>
            </a:p>
          </p:txBody>
        </p:sp>
      </p:grpSp>
      <p:sp>
        <p:nvSpPr>
          <p:cNvPr id="55353" name="Text Box 57"/>
          <p:cNvSpPr txBox="1">
            <a:spLocks noChangeArrowheads="1"/>
          </p:cNvSpPr>
          <p:nvPr/>
        </p:nvSpPr>
        <p:spPr bwMode="auto">
          <a:xfrm>
            <a:off x="107950" y="4038600"/>
            <a:ext cx="45862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b="0" u="sng" dirty="0"/>
          </a:p>
        </p:txBody>
      </p:sp>
      <p:sp>
        <p:nvSpPr>
          <p:cNvPr id="37" name="TextBox 36"/>
          <p:cNvSpPr txBox="1"/>
          <p:nvPr/>
        </p:nvSpPr>
        <p:spPr>
          <a:xfrm>
            <a:off x="5917055" y="1942555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Axial Stress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7740352" y="4005064"/>
            <a:ext cx="1115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Effective Stress</a:t>
            </a:r>
            <a:endParaRPr lang="en-GB" sz="2000" b="1" dirty="0">
              <a:solidFill>
                <a:srgbClr val="0070C0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308304" y="4615940"/>
            <a:ext cx="18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(Confining Stress)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77037" y="788988"/>
            <a:ext cx="3527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COPY DOWN</a:t>
            </a:r>
          </a:p>
          <a:p>
            <a:pPr algn="ctr"/>
            <a:r>
              <a:rPr lang="en-GB" sz="1600" b="1" dirty="0" smtClean="0">
                <a:solidFill>
                  <a:srgbClr val="0070C0"/>
                </a:solidFill>
              </a:rPr>
              <a:t>(Leave room below it)</a:t>
            </a:r>
            <a:endParaRPr lang="en-GB" sz="1600" b="1" dirty="0">
              <a:solidFill>
                <a:srgbClr val="0070C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373194" y="2420888"/>
            <a:ext cx="1223142" cy="994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308304" y="1844824"/>
            <a:ext cx="1169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Total</a:t>
            </a:r>
          </a:p>
          <a:p>
            <a:pPr algn="ctr"/>
            <a:r>
              <a:rPr lang="en-GB" dirty="0" smtClean="0"/>
              <a:t>Stress</a:t>
            </a:r>
            <a:endParaRPr lang="en-GB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6911522" y="3039653"/>
            <a:ext cx="745803" cy="569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7524328" y="2636912"/>
            <a:ext cx="1169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Shear</a:t>
            </a:r>
            <a:endParaRPr lang="en-GB" dirty="0" smtClean="0"/>
          </a:p>
          <a:p>
            <a:pPr algn="ctr"/>
            <a:r>
              <a:rPr lang="en-GB" dirty="0" smtClean="0"/>
              <a:t>Strength</a:t>
            </a:r>
            <a:endParaRPr lang="en-GB" dirty="0"/>
          </a:p>
        </p:txBody>
      </p:sp>
      <p:cxnSp>
        <p:nvCxnSpPr>
          <p:cNvPr id="52" name="Straight Arrow Connector 51"/>
          <p:cNvCxnSpPr/>
          <p:nvPr/>
        </p:nvCxnSpPr>
        <p:spPr>
          <a:xfrm flipV="1">
            <a:off x="5220072" y="4437112"/>
            <a:ext cx="100811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4788024" y="530120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Friction angle</a:t>
            </a:r>
            <a:endParaRPr lang="en-GB" dirty="0"/>
          </a:p>
        </p:txBody>
      </p:sp>
    </p:spTree>
    <p:custDataLst>
      <p:tags r:id="rId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53" grpId="0"/>
      <p:bldP spid="7" grpId="0"/>
      <p:bldP spid="12" grpId="0"/>
      <p:bldP spid="50" grpId="0"/>
      <p:bldP spid="5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2"/>
          <p:cNvSpPr>
            <a:spLocks noChangeArrowheads="1"/>
          </p:cNvSpPr>
          <p:nvPr/>
        </p:nvSpPr>
        <p:spPr bwMode="auto">
          <a:xfrm>
            <a:off x="1895475" y="147638"/>
            <a:ext cx="54705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3600" b="0" dirty="0">
                <a:solidFill>
                  <a:srgbClr val="0070C0"/>
                </a:solidFill>
                <a:latin typeface="Arial Black" pitchFamily="34" charset="0"/>
              </a:rPr>
              <a:t>Mohr Circle of stress</a:t>
            </a:r>
            <a:endParaRPr lang="en-AU" sz="36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5128" name="Picture 3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" y="800100"/>
            <a:ext cx="6851650" cy="245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51"/>
          <p:cNvGrpSpPr>
            <a:grpSpLocks/>
          </p:cNvGrpSpPr>
          <p:nvPr/>
        </p:nvGrpSpPr>
        <p:grpSpPr bwMode="auto">
          <a:xfrm>
            <a:off x="3059832" y="3429000"/>
            <a:ext cx="4438650" cy="3243262"/>
            <a:chOff x="2979" y="2133"/>
            <a:chExt cx="2796" cy="2043"/>
          </a:xfrm>
        </p:grpSpPr>
        <p:sp>
          <p:nvSpPr>
            <p:cNvPr id="5130" name="Line 39"/>
            <p:cNvSpPr>
              <a:spLocks noChangeShapeType="1"/>
            </p:cNvSpPr>
            <p:nvPr/>
          </p:nvSpPr>
          <p:spPr bwMode="auto">
            <a:xfrm>
              <a:off x="3195" y="2322"/>
              <a:ext cx="0" cy="185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5131" name="Line 40"/>
            <p:cNvSpPr>
              <a:spLocks noChangeShapeType="1"/>
            </p:cNvSpPr>
            <p:nvPr/>
          </p:nvSpPr>
          <p:spPr bwMode="auto">
            <a:xfrm>
              <a:off x="2979" y="3285"/>
              <a:ext cx="261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5132" name="Arc 42"/>
            <p:cNvSpPr>
              <a:spLocks/>
            </p:cNvSpPr>
            <p:nvPr/>
          </p:nvSpPr>
          <p:spPr bwMode="auto">
            <a:xfrm>
              <a:off x="3575" y="2521"/>
              <a:ext cx="1451" cy="767"/>
            </a:xfrm>
            <a:custGeom>
              <a:avLst/>
              <a:gdLst>
                <a:gd name="T0" fmla="*/ 0 w 43200"/>
                <a:gd name="T1" fmla="*/ 26 h 22656"/>
                <a:gd name="T2" fmla="*/ 49 w 43200"/>
                <a:gd name="T3" fmla="*/ 26 h 22656"/>
                <a:gd name="T4" fmla="*/ 24 w 43200"/>
                <a:gd name="T5" fmla="*/ 25 h 22656"/>
                <a:gd name="T6" fmla="*/ 0 60000 65536"/>
                <a:gd name="T7" fmla="*/ 0 60000 65536"/>
                <a:gd name="T8" fmla="*/ 0 60000 65536"/>
                <a:gd name="T9" fmla="*/ 0 w 43200"/>
                <a:gd name="T10" fmla="*/ 0 h 22656"/>
                <a:gd name="T11" fmla="*/ 43200 w 43200"/>
                <a:gd name="T12" fmla="*/ 22656 h 2265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2656" fill="none" extrusionOk="0">
                  <a:moveTo>
                    <a:pt x="19" y="22526"/>
                  </a:moveTo>
                  <a:cubicBezTo>
                    <a:pt x="6" y="22217"/>
                    <a:pt x="0" y="21908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21952"/>
                    <a:pt x="43191" y="22304"/>
                    <a:pt x="43174" y="22656"/>
                  </a:cubicBezTo>
                </a:path>
                <a:path w="43200" h="22656" stroke="0" extrusionOk="0">
                  <a:moveTo>
                    <a:pt x="19" y="22526"/>
                  </a:moveTo>
                  <a:cubicBezTo>
                    <a:pt x="6" y="22217"/>
                    <a:pt x="0" y="21908"/>
                    <a:pt x="0" y="21600"/>
                  </a:cubicBezTo>
                  <a:cubicBezTo>
                    <a:pt x="0" y="9670"/>
                    <a:pt x="9670" y="0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cubicBezTo>
                    <a:pt x="43200" y="21952"/>
                    <a:pt x="43191" y="22304"/>
                    <a:pt x="43174" y="22656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3" name="Text Box 43"/>
            <p:cNvSpPr txBox="1">
              <a:spLocks noChangeArrowheads="1"/>
            </p:cNvSpPr>
            <p:nvPr/>
          </p:nvSpPr>
          <p:spPr bwMode="auto">
            <a:xfrm>
              <a:off x="2988" y="2133"/>
              <a:ext cx="20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t</a:t>
              </a:r>
            </a:p>
          </p:txBody>
        </p:sp>
        <p:sp>
          <p:nvSpPr>
            <p:cNvPr id="5134" name="Text Box 44"/>
            <p:cNvSpPr txBox="1">
              <a:spLocks noChangeArrowheads="1"/>
            </p:cNvSpPr>
            <p:nvPr/>
          </p:nvSpPr>
          <p:spPr bwMode="auto">
            <a:xfrm>
              <a:off x="5451" y="3255"/>
              <a:ext cx="32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/>
                <a:t>’</a:t>
              </a:r>
            </a:p>
          </p:txBody>
        </p:sp>
        <p:sp>
          <p:nvSpPr>
            <p:cNvPr id="5135" name="Oval 45"/>
            <p:cNvSpPr>
              <a:spLocks noChangeArrowheads="1"/>
            </p:cNvSpPr>
            <p:nvPr/>
          </p:nvSpPr>
          <p:spPr bwMode="auto">
            <a:xfrm>
              <a:off x="4293" y="3267"/>
              <a:ext cx="45" cy="45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aphicFrame>
          <p:nvGraphicFramePr>
            <p:cNvPr id="5123" name="Object 46"/>
            <p:cNvGraphicFramePr>
              <a:graphicFrameLocks noChangeAspect="1"/>
            </p:cNvGraphicFramePr>
            <p:nvPr/>
          </p:nvGraphicFramePr>
          <p:xfrm>
            <a:off x="4048" y="3360"/>
            <a:ext cx="549" cy="45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67" name="Equation" r:id="rId5" imgW="508000" imgH="419100" progId="Equation.3">
                    <p:embed/>
                  </p:oleObj>
                </mc:Choice>
                <mc:Fallback>
                  <p:oleObj name="Equation" r:id="rId5" imgW="508000" imgH="419100" progId="Equation.3">
                    <p:embed/>
                    <p:pic>
                      <p:nvPicPr>
                        <p:cNvPr id="0" name="Picture 23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48" y="3360"/>
                          <a:ext cx="549" cy="45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124" name="Object 47"/>
            <p:cNvGraphicFramePr>
              <a:graphicFrameLocks noChangeAspect="1"/>
            </p:cNvGraphicFramePr>
            <p:nvPr/>
          </p:nvGraphicFramePr>
          <p:xfrm>
            <a:off x="4009" y="2703"/>
            <a:ext cx="462" cy="38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68" name="Equation" r:id="rId7" imgW="508000" imgH="419100" progId="Equation.3">
                    <p:embed/>
                  </p:oleObj>
                </mc:Choice>
                <mc:Fallback>
                  <p:oleObj name="Equation" r:id="rId7" imgW="508000" imgH="419100" progId="Equation.3">
                    <p:embed/>
                    <p:pic>
                      <p:nvPicPr>
                        <p:cNvPr id="0" name="Picture 23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009" y="2703"/>
                          <a:ext cx="462" cy="38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5136" name="Line 48"/>
            <p:cNvSpPr>
              <a:spLocks noChangeShapeType="1"/>
            </p:cNvSpPr>
            <p:nvPr/>
          </p:nvSpPr>
          <p:spPr bwMode="auto">
            <a:xfrm flipV="1">
              <a:off x="4320" y="2592"/>
              <a:ext cx="297" cy="69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graphicFrame>
          <p:nvGraphicFramePr>
            <p:cNvPr id="5125" name="Object 49"/>
            <p:cNvGraphicFramePr>
              <a:graphicFrameLocks noChangeAspect="1"/>
            </p:cNvGraphicFramePr>
            <p:nvPr/>
          </p:nvGraphicFramePr>
          <p:xfrm>
            <a:off x="3459" y="3317"/>
            <a:ext cx="264" cy="3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69" name="Equation" r:id="rId9" imgW="190417" imgH="241195" progId="Equation.3">
                    <p:embed/>
                  </p:oleObj>
                </mc:Choice>
                <mc:Fallback>
                  <p:oleObj name="Equation" r:id="rId9" imgW="190417" imgH="241195" progId="Equation.3">
                    <p:embed/>
                    <p:pic>
                      <p:nvPicPr>
                        <p:cNvPr id="0" name="Picture 23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59" y="3317"/>
                          <a:ext cx="264" cy="33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5126" name="Object 50"/>
            <p:cNvGraphicFramePr>
              <a:graphicFrameLocks noChangeAspect="1"/>
            </p:cNvGraphicFramePr>
            <p:nvPr/>
          </p:nvGraphicFramePr>
          <p:xfrm>
            <a:off x="4905" y="3314"/>
            <a:ext cx="246" cy="31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0670" name="Equation" r:id="rId11" imgW="177646" imgH="228402" progId="Equation.3">
                    <p:embed/>
                  </p:oleObj>
                </mc:Choice>
                <mc:Fallback>
                  <p:oleObj name="Equation" r:id="rId11" imgW="177646" imgH="228402" progId="Equation.3">
                    <p:embed/>
                    <p:pic>
                      <p:nvPicPr>
                        <p:cNvPr id="0" name="Picture 23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05" y="3314"/>
                          <a:ext cx="246" cy="31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cxnSp>
        <p:nvCxnSpPr>
          <p:cNvPr id="18" name="Straight Arrow Connector 17"/>
          <p:cNvCxnSpPr/>
          <p:nvPr/>
        </p:nvCxnSpPr>
        <p:spPr>
          <a:xfrm>
            <a:off x="3402732" y="6309320"/>
            <a:ext cx="180020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635896" y="573325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 smtClean="0"/>
              <a:t>Confining  Stress</a:t>
            </a:r>
            <a:endParaRPr lang="en-GB" sz="1200" b="1" dirty="0"/>
          </a:p>
        </p:txBody>
      </p:sp>
      <p:sp>
        <p:nvSpPr>
          <p:cNvPr id="4" name="Rectangle 3"/>
          <p:cNvSpPr/>
          <p:nvPr/>
        </p:nvSpPr>
        <p:spPr>
          <a:xfrm>
            <a:off x="5868144" y="5747541"/>
            <a:ext cx="102714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 smtClean="0"/>
              <a:t>Axial Stress</a:t>
            </a:r>
            <a:endParaRPr lang="en-GB" sz="1200" b="1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5181526" y="6093296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5148064" y="6093296"/>
            <a:ext cx="31402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2483768" y="3884064"/>
            <a:ext cx="826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Shear Strength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366000" y="5424375"/>
            <a:ext cx="8266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Shear Stress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779333" y="413286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Add in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156176" y="83671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Axial Stress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7380312" y="177281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Confining Stress</a:t>
            </a:r>
            <a:endParaRPr lang="en-GB" dirty="0"/>
          </a:p>
        </p:txBody>
      </p:sp>
      <p:sp>
        <p:nvSpPr>
          <p:cNvPr id="27" name="Rectangle 2"/>
          <p:cNvSpPr>
            <a:spLocks noChangeArrowheads="1"/>
          </p:cNvSpPr>
          <p:nvPr/>
        </p:nvSpPr>
        <p:spPr bwMode="auto">
          <a:xfrm>
            <a:off x="4302832" y="3747700"/>
            <a:ext cx="2399506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>
              <a:spcBef>
                <a:spcPct val="0"/>
              </a:spcBef>
            </a:pPr>
            <a:r>
              <a:rPr lang="en-US" sz="1200" b="0" dirty="0">
                <a:solidFill>
                  <a:srgbClr val="0070C0"/>
                </a:solidFill>
                <a:latin typeface="Arial Black" pitchFamily="34" charset="0"/>
              </a:rPr>
              <a:t>Mohr Circle of stress</a:t>
            </a:r>
            <a:endParaRPr lang="en-AU" sz="1200" b="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8" name="Right Arrow 27"/>
          <p:cNvSpPr/>
          <p:nvPr/>
        </p:nvSpPr>
        <p:spPr>
          <a:xfrm rot="19308878">
            <a:off x="5687326" y="1918628"/>
            <a:ext cx="811245" cy="30786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7" descr="Recycled paper"/>
          <p:cNvSpPr>
            <a:spLocks noChangeArrowheads="1"/>
          </p:cNvSpPr>
          <p:nvPr/>
        </p:nvSpPr>
        <p:spPr bwMode="auto">
          <a:xfrm>
            <a:off x="228600" y="2590800"/>
            <a:ext cx="2667000" cy="320040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Rectangle 2"/>
          <p:cNvSpPr>
            <a:spLocks noChangeArrowheads="1"/>
          </p:cNvSpPr>
          <p:nvPr/>
        </p:nvSpPr>
        <p:spPr bwMode="auto">
          <a:xfrm>
            <a:off x="381000" y="319088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28683" name="Text Box 11"/>
          <p:cNvSpPr txBox="1">
            <a:spLocks noChangeArrowheads="1"/>
          </p:cNvSpPr>
          <p:nvPr/>
        </p:nvSpPr>
        <p:spPr bwMode="auto">
          <a:xfrm>
            <a:off x="1371600" y="39624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8684" name="Text Box 12"/>
          <p:cNvSpPr txBox="1">
            <a:spLocks noChangeArrowheads="1"/>
          </p:cNvSpPr>
          <p:nvPr/>
        </p:nvSpPr>
        <p:spPr bwMode="auto">
          <a:xfrm>
            <a:off x="4932850" y="2146012"/>
            <a:ext cx="216024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AU" sz="1600" b="1" dirty="0" smtClean="0">
                <a:latin typeface="Arial" charset="0"/>
              </a:rPr>
              <a:t>The Effective (confining) stress</a:t>
            </a:r>
            <a:endParaRPr lang="en-AU" sz="1600" b="1" dirty="0">
              <a:latin typeface="Arial" charset="0"/>
            </a:endParaRP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4549928" y="2057400"/>
            <a:ext cx="4267200" cy="2667000"/>
            <a:chOff x="2832" y="1296"/>
            <a:chExt cx="2688" cy="1680"/>
          </a:xfrm>
        </p:grpSpPr>
        <p:sp>
          <p:nvSpPr>
            <p:cNvPr id="14378" name="Line 14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79" name="Line 15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80" name="Line 16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8693" name="Arc 21"/>
          <p:cNvSpPr>
            <a:spLocks/>
          </p:cNvSpPr>
          <p:nvPr/>
        </p:nvSpPr>
        <p:spPr bwMode="auto">
          <a:xfrm rot="-5400000">
            <a:off x="6591300" y="3009900"/>
            <a:ext cx="914400" cy="1752600"/>
          </a:xfrm>
          <a:custGeom>
            <a:avLst/>
            <a:gdLst>
              <a:gd name="T0" fmla="*/ 0 w 21600"/>
              <a:gd name="T1" fmla="*/ 0 h 43198"/>
              <a:gd name="T2" fmla="*/ 11896 w 21600"/>
              <a:gd name="T3" fmla="*/ 1752600 h 43198"/>
              <a:gd name="T4" fmla="*/ 0 w 21600"/>
              <a:gd name="T5" fmla="*/ 876341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8700" name="AutoShape 28"/>
          <p:cNvSpPr>
            <a:spLocks noChangeArrowheads="1"/>
          </p:cNvSpPr>
          <p:nvPr/>
        </p:nvSpPr>
        <p:spPr bwMode="auto">
          <a:xfrm flipV="1">
            <a:off x="685800" y="2286000"/>
            <a:ext cx="1600200" cy="304800"/>
          </a:xfrm>
          <a:custGeom>
            <a:avLst/>
            <a:gdLst>
              <a:gd name="T0" fmla="*/ 1487519 w 21600"/>
              <a:gd name="T1" fmla="*/ 152400 h 21600"/>
              <a:gd name="T2" fmla="*/ 800100 w 21600"/>
              <a:gd name="T3" fmla="*/ 304800 h 21600"/>
              <a:gd name="T4" fmla="*/ 112681 w 21600"/>
              <a:gd name="T5" fmla="*/ 152400 h 21600"/>
              <a:gd name="T6" fmla="*/ 8001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321 w 21600"/>
              <a:gd name="T13" fmla="*/ 3321 h 21600"/>
              <a:gd name="T14" fmla="*/ 18279 w 21600"/>
              <a:gd name="T15" fmla="*/ 18279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042" y="21600"/>
                </a:lnTo>
                <a:lnTo>
                  <a:pt x="18558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60"/>
          <p:cNvGrpSpPr>
            <a:grpSpLocks/>
          </p:cNvGrpSpPr>
          <p:nvPr/>
        </p:nvGrpSpPr>
        <p:grpSpPr bwMode="auto">
          <a:xfrm>
            <a:off x="1143000" y="3733800"/>
            <a:ext cx="762000" cy="838200"/>
            <a:chOff x="720" y="2352"/>
            <a:chExt cx="480" cy="528"/>
          </a:xfrm>
        </p:grpSpPr>
        <p:grpSp>
          <p:nvGrpSpPr>
            <p:cNvPr id="4" name="Group 32"/>
            <p:cNvGrpSpPr>
              <a:grpSpLocks/>
            </p:cNvGrpSpPr>
            <p:nvPr/>
          </p:nvGrpSpPr>
          <p:grpSpPr bwMode="auto">
            <a:xfrm>
              <a:off x="912" y="2352"/>
              <a:ext cx="96" cy="144"/>
              <a:chOff x="912" y="2352"/>
              <a:chExt cx="96" cy="144"/>
            </a:xfrm>
          </p:grpSpPr>
          <p:sp>
            <p:nvSpPr>
              <p:cNvPr id="14376" name="Line 29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7" name="Line 3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5" name="Group 33"/>
            <p:cNvGrpSpPr>
              <a:grpSpLocks/>
            </p:cNvGrpSpPr>
            <p:nvPr/>
          </p:nvGrpSpPr>
          <p:grpSpPr bwMode="auto">
            <a:xfrm rot="5400000">
              <a:off x="1080" y="2520"/>
              <a:ext cx="96" cy="144"/>
              <a:chOff x="912" y="2352"/>
              <a:chExt cx="96" cy="144"/>
            </a:xfrm>
          </p:grpSpPr>
          <p:sp>
            <p:nvSpPr>
              <p:cNvPr id="14374" name="Line 34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5" name="Line 35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6" name="Group 36"/>
            <p:cNvGrpSpPr>
              <a:grpSpLocks/>
            </p:cNvGrpSpPr>
            <p:nvPr/>
          </p:nvGrpSpPr>
          <p:grpSpPr bwMode="auto">
            <a:xfrm rot="-5400000">
              <a:off x="744" y="2520"/>
              <a:ext cx="96" cy="144"/>
              <a:chOff x="912" y="2352"/>
              <a:chExt cx="96" cy="144"/>
            </a:xfrm>
          </p:grpSpPr>
          <p:sp>
            <p:nvSpPr>
              <p:cNvPr id="14372" name="Line 37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3" name="Line 38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7" name="Group 39"/>
            <p:cNvGrpSpPr>
              <a:grpSpLocks/>
            </p:cNvGrpSpPr>
            <p:nvPr/>
          </p:nvGrpSpPr>
          <p:grpSpPr bwMode="auto">
            <a:xfrm rot="10800000">
              <a:off x="912" y="2736"/>
              <a:ext cx="96" cy="144"/>
              <a:chOff x="912" y="2352"/>
              <a:chExt cx="96" cy="144"/>
            </a:xfrm>
          </p:grpSpPr>
          <p:sp>
            <p:nvSpPr>
              <p:cNvPr id="14370" name="Line 40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71" name="Line 4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8" name="Group 61"/>
          <p:cNvGrpSpPr>
            <a:grpSpLocks/>
          </p:cNvGrpSpPr>
          <p:nvPr/>
        </p:nvGrpSpPr>
        <p:grpSpPr bwMode="auto">
          <a:xfrm>
            <a:off x="1447800" y="3352800"/>
            <a:ext cx="990600" cy="914400"/>
            <a:chOff x="912" y="2112"/>
            <a:chExt cx="624" cy="576"/>
          </a:xfrm>
        </p:grpSpPr>
        <p:sp>
          <p:nvSpPr>
            <p:cNvPr id="14364" name="Text Box 42"/>
            <p:cNvSpPr txBox="1">
              <a:spLocks noChangeArrowheads="1"/>
            </p:cNvSpPr>
            <p:nvPr/>
          </p:nvSpPr>
          <p:spPr bwMode="auto">
            <a:xfrm>
              <a:off x="912" y="2112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  <p:sp>
          <p:nvSpPr>
            <p:cNvPr id="14365" name="Text Box 43"/>
            <p:cNvSpPr txBox="1">
              <a:spLocks noChangeArrowheads="1"/>
            </p:cNvSpPr>
            <p:nvPr/>
          </p:nvSpPr>
          <p:spPr bwMode="auto">
            <a:xfrm>
              <a:off x="1200" y="2400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</p:grpSp>
      <p:sp>
        <p:nvSpPr>
          <p:cNvPr id="28717" name="Text Box 45"/>
          <p:cNvSpPr txBox="1">
            <a:spLocks noChangeArrowheads="1"/>
          </p:cNvSpPr>
          <p:nvPr/>
        </p:nvSpPr>
        <p:spPr bwMode="auto">
          <a:xfrm>
            <a:off x="5943600" y="42672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>
                <a:sym typeface="Symbol" pitchFamily="18" charset="2"/>
              </a:rPr>
              <a:t></a:t>
            </a:r>
            <a:r>
              <a:rPr lang="en-US" baseline="-25000" dirty="0">
                <a:sym typeface="Symbol" pitchFamily="18" charset="2"/>
              </a:rPr>
              <a:t>c</a:t>
            </a:r>
            <a:endParaRPr lang="en-AU" dirty="0"/>
          </a:p>
        </p:txBody>
      </p:sp>
      <p:sp>
        <p:nvSpPr>
          <p:cNvPr id="28718" name="Oval 46"/>
          <p:cNvSpPr>
            <a:spLocks noChangeArrowheads="1"/>
          </p:cNvSpPr>
          <p:nvPr/>
        </p:nvSpPr>
        <p:spPr bwMode="auto">
          <a:xfrm>
            <a:off x="6096000" y="4221088"/>
            <a:ext cx="132184" cy="1588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" name="Group 62"/>
          <p:cNvGrpSpPr>
            <a:grpSpLocks/>
          </p:cNvGrpSpPr>
          <p:nvPr/>
        </p:nvGrpSpPr>
        <p:grpSpPr bwMode="auto">
          <a:xfrm>
            <a:off x="1446213" y="2997200"/>
            <a:ext cx="1185862" cy="469900"/>
            <a:chOff x="911" y="1888"/>
            <a:chExt cx="747" cy="296"/>
          </a:xfrm>
        </p:grpSpPr>
        <p:grpSp>
          <p:nvGrpSpPr>
            <p:cNvPr id="10" name="Group 47"/>
            <p:cNvGrpSpPr>
              <a:grpSpLocks/>
            </p:cNvGrpSpPr>
            <p:nvPr/>
          </p:nvGrpSpPr>
          <p:grpSpPr bwMode="auto">
            <a:xfrm>
              <a:off x="911" y="1968"/>
              <a:ext cx="96" cy="216"/>
              <a:chOff x="912" y="2352"/>
              <a:chExt cx="96" cy="144"/>
            </a:xfrm>
          </p:grpSpPr>
          <p:sp>
            <p:nvSpPr>
              <p:cNvPr id="14362" name="Line 48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4363" name="Line 49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14361" name="Text Box 50"/>
            <p:cNvSpPr txBox="1">
              <a:spLocks noChangeArrowheads="1"/>
            </p:cNvSpPr>
            <p:nvPr/>
          </p:nvSpPr>
          <p:spPr bwMode="auto">
            <a:xfrm>
              <a:off x="1202" y="1888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 dirty="0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 dirty="0">
                <a:solidFill>
                  <a:schemeClr val="folHlink"/>
                </a:solidFill>
              </a:endParaRPr>
            </a:p>
          </p:txBody>
        </p:sp>
      </p:grpSp>
      <p:sp>
        <p:nvSpPr>
          <p:cNvPr id="28723" name="Text Box 51"/>
          <p:cNvSpPr txBox="1">
            <a:spLocks noChangeArrowheads="1"/>
          </p:cNvSpPr>
          <p:nvPr/>
        </p:nvSpPr>
        <p:spPr bwMode="auto">
          <a:xfrm>
            <a:off x="6012160" y="4653136"/>
            <a:ext cx="1181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>
                <a:sym typeface="Symbol" pitchFamily="18" charset="2"/>
              </a:rPr>
              <a:t></a:t>
            </a:r>
            <a:r>
              <a:rPr lang="en-US" baseline="-25000" dirty="0">
                <a:sym typeface="Symbol" pitchFamily="18" charset="2"/>
              </a:rPr>
              <a:t>c</a:t>
            </a:r>
            <a:r>
              <a:rPr lang="en-US" dirty="0">
                <a:sym typeface="Symbol" pitchFamily="18" charset="2"/>
              </a:rPr>
              <a:t>+</a:t>
            </a:r>
            <a:r>
              <a:rPr lang="en-US" dirty="0">
                <a:solidFill>
                  <a:schemeClr val="folHlink"/>
                </a:solidFill>
                <a:sym typeface="Symbol" pitchFamily="18" charset="2"/>
              </a:rPr>
              <a:t></a:t>
            </a:r>
            <a:endParaRPr lang="en-AU" dirty="0">
              <a:solidFill>
                <a:schemeClr val="folHlink"/>
              </a:solidFill>
            </a:endParaRPr>
          </a:p>
        </p:txBody>
      </p:sp>
      <p:grpSp>
        <p:nvGrpSpPr>
          <p:cNvPr id="11" name="Group 59"/>
          <p:cNvGrpSpPr>
            <a:grpSpLocks/>
          </p:cNvGrpSpPr>
          <p:nvPr/>
        </p:nvGrpSpPr>
        <p:grpSpPr bwMode="auto">
          <a:xfrm>
            <a:off x="6156176" y="4941168"/>
            <a:ext cx="1752600" cy="571500"/>
            <a:chOff x="3888" y="2903"/>
            <a:chExt cx="1104" cy="360"/>
          </a:xfrm>
        </p:grpSpPr>
        <p:sp>
          <p:nvSpPr>
            <p:cNvPr id="14356" name="Line 53"/>
            <p:cNvSpPr>
              <a:spLocks noChangeShapeType="1"/>
            </p:cNvSpPr>
            <p:nvPr/>
          </p:nvSpPr>
          <p:spPr bwMode="auto">
            <a:xfrm>
              <a:off x="3888" y="3191"/>
              <a:ext cx="1104" cy="0"/>
            </a:xfrm>
            <a:prstGeom prst="line">
              <a:avLst/>
            </a:prstGeom>
            <a:noFill/>
            <a:ln w="9525">
              <a:solidFill>
                <a:srgbClr val="800000"/>
              </a:solidFill>
              <a:round/>
              <a:headEnd type="triangle" w="sm" len="lg"/>
              <a:tailEnd type="triangle" w="sm" len="lg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57" name="Text Box 54"/>
            <p:cNvSpPr txBox="1">
              <a:spLocks noChangeArrowheads="1"/>
            </p:cNvSpPr>
            <p:nvPr/>
          </p:nvSpPr>
          <p:spPr bwMode="auto">
            <a:xfrm>
              <a:off x="4248" y="2903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 dirty="0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 dirty="0">
                <a:solidFill>
                  <a:schemeClr val="folHlink"/>
                </a:solidFill>
              </a:endParaRPr>
            </a:p>
          </p:txBody>
        </p:sp>
        <p:sp>
          <p:nvSpPr>
            <p:cNvPr id="14358" name="Line 57"/>
            <p:cNvSpPr>
              <a:spLocks noChangeShapeType="1"/>
            </p:cNvSpPr>
            <p:nvPr/>
          </p:nvSpPr>
          <p:spPr bwMode="auto">
            <a:xfrm>
              <a:off x="3888" y="3119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4359" name="Line 58"/>
            <p:cNvSpPr>
              <a:spLocks noChangeShapeType="1"/>
            </p:cNvSpPr>
            <p:nvPr/>
          </p:nvSpPr>
          <p:spPr bwMode="auto">
            <a:xfrm>
              <a:off x="4992" y="3119"/>
              <a:ext cx="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8738" name="AutoShape 66"/>
          <p:cNvSpPr>
            <a:spLocks/>
          </p:cNvSpPr>
          <p:nvPr/>
        </p:nvSpPr>
        <p:spPr bwMode="auto">
          <a:xfrm>
            <a:off x="2699792" y="980728"/>
            <a:ext cx="3429000" cy="868362"/>
          </a:xfrm>
          <a:prstGeom prst="callout1">
            <a:avLst>
              <a:gd name="adj1" fmla="val 13162"/>
              <a:gd name="adj2" fmla="val -2222"/>
              <a:gd name="adj3" fmla="val 336931"/>
              <a:gd name="adj4" fmla="val -31667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latin typeface="Arial" charset="0"/>
              </a:rPr>
              <a:t>The soil element does not fail if the Mohr circle is contained within the envelope</a:t>
            </a:r>
            <a:endParaRPr lang="en-AU" sz="1800" dirty="0">
              <a:latin typeface="Arial" charset="0"/>
            </a:endParaRPr>
          </a:p>
        </p:txBody>
      </p:sp>
      <p:sp>
        <p:nvSpPr>
          <p:cNvPr id="14354" name="Line 67"/>
          <p:cNvSpPr>
            <a:spLocks noChangeShapeType="1"/>
          </p:cNvSpPr>
          <p:nvPr/>
        </p:nvSpPr>
        <p:spPr bwMode="auto">
          <a:xfrm>
            <a:off x="228600" y="259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4355" name="Text Box 68"/>
          <p:cNvSpPr txBox="1">
            <a:spLocks noChangeArrowheads="1"/>
          </p:cNvSpPr>
          <p:nvPr/>
        </p:nvSpPr>
        <p:spPr bwMode="auto">
          <a:xfrm>
            <a:off x="2895600" y="240665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GL</a:t>
            </a:r>
            <a:endParaRPr lang="en-AU" sz="1800"/>
          </a:p>
        </p:txBody>
      </p:sp>
      <p:cxnSp>
        <p:nvCxnSpPr>
          <p:cNvPr id="46" name="Straight Arrow Connector 45"/>
          <p:cNvCxnSpPr/>
          <p:nvPr/>
        </p:nvCxnSpPr>
        <p:spPr>
          <a:xfrm>
            <a:off x="6012160" y="2780928"/>
            <a:ext cx="116632" cy="1410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5004048" y="4725144"/>
            <a:ext cx="28803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 Box 12"/>
          <p:cNvSpPr txBox="1">
            <a:spLocks noChangeArrowheads="1"/>
          </p:cNvSpPr>
          <p:nvPr/>
        </p:nvSpPr>
        <p:spPr bwMode="auto">
          <a:xfrm>
            <a:off x="7093090" y="1370102"/>
            <a:ext cx="216024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AU" sz="1600" b="1" dirty="0" smtClean="0">
                <a:latin typeface="Arial" charset="0"/>
              </a:rPr>
              <a:t>The Axial stress </a:t>
            </a:r>
            <a:br>
              <a:rPr lang="en-AU" sz="1600" b="1" dirty="0" smtClean="0">
                <a:latin typeface="Arial" charset="0"/>
              </a:rPr>
            </a:br>
            <a:r>
              <a:rPr lang="en-AU" sz="1600" b="1" dirty="0" smtClean="0">
                <a:latin typeface="Arial" charset="0"/>
              </a:rPr>
              <a:t>(confining stress + deviator stress)</a:t>
            </a:r>
            <a:endParaRPr lang="en-AU" sz="1600" b="1" dirty="0">
              <a:latin typeface="Arial" charset="0"/>
            </a:endParaRPr>
          </a:p>
        </p:txBody>
      </p:sp>
      <p:cxnSp>
        <p:nvCxnSpPr>
          <p:cNvPr id="55" name="Straight Arrow Connector 54"/>
          <p:cNvCxnSpPr/>
          <p:nvPr/>
        </p:nvCxnSpPr>
        <p:spPr>
          <a:xfrm flipH="1">
            <a:off x="7956376" y="2201099"/>
            <a:ext cx="576064" cy="20199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8"/>
          <p:cNvSpPr/>
          <p:nvPr/>
        </p:nvSpPr>
        <p:spPr>
          <a:xfrm>
            <a:off x="7686496" y="4283804"/>
            <a:ext cx="413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AU" dirty="0" smtClean="0">
                <a:sym typeface="Symbol" pitchFamily="18" charset="2"/>
              </a:rPr>
              <a:t></a:t>
            </a:r>
            <a:r>
              <a:rPr lang="en-US" baseline="-25000" dirty="0" smtClean="0">
                <a:sym typeface="Symbol" pitchFamily="18" charset="2"/>
              </a:rPr>
              <a:t>A</a:t>
            </a:r>
            <a:endParaRPr lang="en-AU" dirty="0"/>
          </a:p>
        </p:txBody>
      </p:sp>
      <p:sp>
        <p:nvSpPr>
          <p:cNvPr id="61" name="Oval 46"/>
          <p:cNvSpPr>
            <a:spLocks noChangeArrowheads="1"/>
          </p:cNvSpPr>
          <p:nvPr/>
        </p:nvSpPr>
        <p:spPr bwMode="auto">
          <a:xfrm flipV="1">
            <a:off x="7812360" y="4221086"/>
            <a:ext cx="144016" cy="14401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6228184" y="5512668"/>
            <a:ext cx="16561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solidFill>
                  <a:srgbClr val="0070C0"/>
                </a:solidFill>
              </a:rPr>
              <a:t>Deviator  Stress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51" name="Text Box 14"/>
          <p:cNvSpPr txBox="1">
            <a:spLocks noChangeArrowheads="1"/>
          </p:cNvSpPr>
          <p:nvPr/>
        </p:nvSpPr>
        <p:spPr bwMode="auto">
          <a:xfrm rot="20280000">
            <a:off x="6278860" y="2733098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 b="0" dirty="0"/>
              <a:t>failure envelope</a:t>
            </a:r>
            <a:endParaRPr lang="en-AU" sz="1800" b="0" dirty="0"/>
          </a:p>
        </p:txBody>
      </p:sp>
    </p:spTree>
    <p:custDataLst>
      <p:tags r:id="rId1"/>
    </p:custDataLst>
  </p:cSld>
  <p:clrMapOvr>
    <a:masterClrMapping/>
  </p:clrMapOvr>
  <p:transition spd="med" advClick="0" advTm="43000">
    <p:fade thruBlk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381000" y="319088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304800" y="2362200"/>
            <a:ext cx="3886200" cy="2940050"/>
            <a:chOff x="96" y="1296"/>
            <a:chExt cx="2448" cy="1852"/>
          </a:xfrm>
        </p:grpSpPr>
        <p:grpSp>
          <p:nvGrpSpPr>
            <p:cNvPr id="3" name="Group 9"/>
            <p:cNvGrpSpPr>
              <a:grpSpLocks/>
            </p:cNvGrpSpPr>
            <p:nvPr/>
          </p:nvGrpSpPr>
          <p:grpSpPr bwMode="auto">
            <a:xfrm>
              <a:off x="96" y="1589"/>
              <a:ext cx="2448" cy="1559"/>
              <a:chOff x="2736" y="1536"/>
              <a:chExt cx="2256" cy="1680"/>
            </a:xfrm>
          </p:grpSpPr>
          <p:sp>
            <p:nvSpPr>
              <p:cNvPr id="13338" name="Rectangle 10" descr="Recycled paper"/>
              <p:cNvSpPr>
                <a:spLocks noChangeArrowheads="1"/>
              </p:cNvSpPr>
              <p:nvPr/>
            </p:nvSpPr>
            <p:spPr bwMode="auto">
              <a:xfrm>
                <a:off x="2736" y="2160"/>
                <a:ext cx="2256" cy="1056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39" name="AutoShape 11" descr="Recycled paper"/>
              <p:cNvSpPr>
                <a:spLocks noChangeArrowheads="1"/>
              </p:cNvSpPr>
              <p:nvPr/>
            </p:nvSpPr>
            <p:spPr bwMode="auto">
              <a:xfrm flipH="1">
                <a:off x="3216" y="1536"/>
                <a:ext cx="912" cy="624"/>
              </a:xfrm>
              <a:prstGeom prst="rtTriangle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3340" name="Rectangle 12" descr="Recycled paper"/>
              <p:cNvSpPr>
                <a:spLocks noChangeArrowheads="1"/>
              </p:cNvSpPr>
              <p:nvPr/>
            </p:nvSpPr>
            <p:spPr bwMode="auto">
              <a:xfrm>
                <a:off x="4128" y="1536"/>
                <a:ext cx="864" cy="624"/>
              </a:xfrm>
              <a:prstGeom prst="rect">
                <a:avLst/>
              </a:prstGeom>
              <a:blipFill dpi="0" rotWithShape="0">
                <a:blip r:embed="rId3" cstate="print"/>
                <a:srcRect/>
                <a:tile tx="0" ty="0" sx="100000" sy="100000" flip="none" algn="tl"/>
              </a:blipFill>
              <a:ln w="9525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13336" name="AutoShape 13"/>
            <p:cNvSpPr>
              <a:spLocks noChangeArrowheads="1"/>
            </p:cNvSpPr>
            <p:nvPr/>
          </p:nvSpPr>
          <p:spPr bwMode="auto">
            <a:xfrm rot="8629054">
              <a:off x="986" y="2034"/>
              <a:ext cx="717" cy="268"/>
            </a:xfrm>
            <a:prstGeom prst="curvedDownArrow">
              <a:avLst>
                <a:gd name="adj1" fmla="val 53507"/>
                <a:gd name="adj2" fmla="val 107015"/>
                <a:gd name="adj3" fmla="val 33333"/>
              </a:avLst>
            </a:prstGeom>
            <a:solidFill>
              <a:srgbClr val="8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7" name="Arc 21"/>
            <p:cNvSpPr>
              <a:spLocks/>
            </p:cNvSpPr>
            <p:nvPr/>
          </p:nvSpPr>
          <p:spPr bwMode="auto">
            <a:xfrm rot="-4212909" flipH="1" flipV="1">
              <a:off x="561" y="1145"/>
              <a:ext cx="1298" cy="1600"/>
            </a:xfrm>
            <a:custGeom>
              <a:avLst/>
              <a:gdLst>
                <a:gd name="T0" fmla="*/ 0 w 25164"/>
                <a:gd name="T1" fmla="*/ 15 h 31496"/>
                <a:gd name="T2" fmla="*/ 1174 w 25164"/>
                <a:gd name="T3" fmla="*/ 1600 h 31496"/>
                <a:gd name="T4" fmla="*/ 184 w 25164"/>
                <a:gd name="T5" fmla="*/ 1097 h 31496"/>
                <a:gd name="T6" fmla="*/ 0 60000 65536"/>
                <a:gd name="T7" fmla="*/ 0 60000 65536"/>
                <a:gd name="T8" fmla="*/ 0 60000 65536"/>
                <a:gd name="T9" fmla="*/ 0 w 25164"/>
                <a:gd name="T10" fmla="*/ 0 h 31496"/>
                <a:gd name="T11" fmla="*/ 25164 w 25164"/>
                <a:gd name="T12" fmla="*/ 31496 h 3149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164" h="31496" fill="none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</a:path>
                <a:path w="25164" h="31496" stroke="0" extrusionOk="0">
                  <a:moveTo>
                    <a:pt x="0" y="296"/>
                  </a:moveTo>
                  <a:cubicBezTo>
                    <a:pt x="1177" y="99"/>
                    <a:pt x="2369" y="-1"/>
                    <a:pt x="3564" y="0"/>
                  </a:cubicBezTo>
                  <a:cubicBezTo>
                    <a:pt x="15493" y="0"/>
                    <a:pt x="25164" y="9670"/>
                    <a:pt x="25164" y="21600"/>
                  </a:cubicBezTo>
                  <a:cubicBezTo>
                    <a:pt x="25164" y="25042"/>
                    <a:pt x="24341" y="28435"/>
                    <a:pt x="22763" y="31495"/>
                  </a:cubicBezTo>
                  <a:lnTo>
                    <a:pt x="3564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6647" name="Text Box 23"/>
          <p:cNvSpPr txBox="1">
            <a:spLocks noChangeArrowheads="1"/>
          </p:cNvSpPr>
          <p:nvPr/>
        </p:nvSpPr>
        <p:spPr bwMode="auto">
          <a:xfrm>
            <a:off x="1219200" y="40386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hlink"/>
                </a:solidFill>
                <a:latin typeface="Arial" charset="0"/>
              </a:rPr>
              <a:t>X</a:t>
            </a:r>
            <a:endParaRPr lang="en-AU" sz="160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26648" name="Text Box 24"/>
          <p:cNvSpPr txBox="1">
            <a:spLocks noChangeArrowheads="1"/>
          </p:cNvSpPr>
          <p:nvPr/>
        </p:nvSpPr>
        <p:spPr bwMode="auto">
          <a:xfrm>
            <a:off x="533400" y="44958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6649" name="Text Box 25"/>
          <p:cNvSpPr txBox="1">
            <a:spLocks noChangeArrowheads="1"/>
          </p:cNvSpPr>
          <p:nvPr/>
        </p:nvSpPr>
        <p:spPr bwMode="auto">
          <a:xfrm>
            <a:off x="381000" y="4572000"/>
            <a:ext cx="262644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 dirty="0">
                <a:latin typeface="Arial" charset="0"/>
              </a:rPr>
              <a:t>Soil elements at </a:t>
            </a:r>
          </a:p>
          <a:p>
            <a:pPr algn="ctr">
              <a:spcBef>
                <a:spcPct val="50000"/>
              </a:spcBef>
            </a:pPr>
            <a:r>
              <a:rPr lang="en-US" sz="1600" dirty="0">
                <a:latin typeface="Arial" charset="0"/>
              </a:rPr>
              <a:t>different </a:t>
            </a:r>
            <a:r>
              <a:rPr lang="en-US" sz="1600" dirty="0" smtClean="0">
                <a:latin typeface="Arial" charset="0"/>
              </a:rPr>
              <a:t>location depths</a:t>
            </a:r>
            <a:endParaRPr lang="en-AU" sz="1600" dirty="0">
              <a:latin typeface="Arial" charset="0"/>
            </a:endParaRPr>
          </a:p>
        </p:txBody>
      </p:sp>
      <p:grpSp>
        <p:nvGrpSpPr>
          <p:cNvPr id="4" name="Group 40"/>
          <p:cNvGrpSpPr>
            <a:grpSpLocks/>
          </p:cNvGrpSpPr>
          <p:nvPr/>
        </p:nvGrpSpPr>
        <p:grpSpPr bwMode="auto">
          <a:xfrm>
            <a:off x="4495800" y="2057400"/>
            <a:ext cx="4267200" cy="2667000"/>
            <a:chOff x="2832" y="1296"/>
            <a:chExt cx="2688" cy="1680"/>
          </a:xfrm>
        </p:grpSpPr>
        <p:sp>
          <p:nvSpPr>
            <p:cNvPr id="13332" name="Line 26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3333" name="Line 27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3334" name="Line 31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5" name="Group 38"/>
          <p:cNvGrpSpPr>
            <a:grpSpLocks/>
          </p:cNvGrpSpPr>
          <p:nvPr/>
        </p:nvGrpSpPr>
        <p:grpSpPr bwMode="auto">
          <a:xfrm>
            <a:off x="5410200" y="3581400"/>
            <a:ext cx="1447800" cy="762000"/>
            <a:chOff x="3408" y="2256"/>
            <a:chExt cx="912" cy="480"/>
          </a:xfrm>
        </p:grpSpPr>
        <p:sp>
          <p:nvSpPr>
            <p:cNvPr id="13330" name="Arc 29"/>
            <p:cNvSpPr>
              <a:spLocks/>
            </p:cNvSpPr>
            <p:nvPr/>
          </p:nvSpPr>
          <p:spPr bwMode="auto">
            <a:xfrm rot="-5400000">
              <a:off x="3624" y="2040"/>
              <a:ext cx="480" cy="912"/>
            </a:xfrm>
            <a:custGeom>
              <a:avLst/>
              <a:gdLst>
                <a:gd name="T0" fmla="*/ 0 w 21600"/>
                <a:gd name="T1" fmla="*/ 0 h 43198"/>
                <a:gd name="T2" fmla="*/ 6 w 21600"/>
                <a:gd name="T3" fmla="*/ 912 h 43198"/>
                <a:gd name="T4" fmla="*/ 0 w 21600"/>
                <a:gd name="T5" fmla="*/ 456 h 43198"/>
                <a:gd name="T6" fmla="*/ 0 60000 65536"/>
                <a:gd name="T7" fmla="*/ 0 60000 65536"/>
                <a:gd name="T8" fmla="*/ 0 60000 65536"/>
                <a:gd name="T9" fmla="*/ 0 w 21600"/>
                <a:gd name="T10" fmla="*/ 0 h 43198"/>
                <a:gd name="T11" fmla="*/ 21600 w 21600"/>
                <a:gd name="T12" fmla="*/ 43198 h 4319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43198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</a:path>
                <a:path w="21600" h="43198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31" name="Text Box 32"/>
            <p:cNvSpPr txBox="1">
              <a:spLocks noChangeArrowheads="1"/>
            </p:cNvSpPr>
            <p:nvPr/>
          </p:nvSpPr>
          <p:spPr bwMode="auto">
            <a:xfrm>
              <a:off x="3456" y="2448"/>
              <a:ext cx="24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>
                  <a:solidFill>
                    <a:schemeClr val="hlink"/>
                  </a:solidFill>
                </a:rPr>
                <a:t>X</a:t>
              </a:r>
              <a:endParaRPr lang="en-AU">
                <a:solidFill>
                  <a:schemeClr val="hlink"/>
                </a:solidFill>
              </a:endParaRPr>
            </a:p>
          </p:txBody>
        </p:sp>
      </p:grpSp>
      <p:grpSp>
        <p:nvGrpSpPr>
          <p:cNvPr id="6" name="Group 39"/>
          <p:cNvGrpSpPr>
            <a:grpSpLocks/>
          </p:cNvGrpSpPr>
          <p:nvPr/>
        </p:nvGrpSpPr>
        <p:grpSpPr bwMode="auto">
          <a:xfrm>
            <a:off x="6629400" y="3429000"/>
            <a:ext cx="1752600" cy="914400"/>
            <a:chOff x="4176" y="2160"/>
            <a:chExt cx="1104" cy="576"/>
          </a:xfrm>
        </p:grpSpPr>
        <p:sp>
          <p:nvSpPr>
            <p:cNvPr id="13328" name="Arc 30"/>
            <p:cNvSpPr>
              <a:spLocks/>
            </p:cNvSpPr>
            <p:nvPr/>
          </p:nvSpPr>
          <p:spPr bwMode="auto">
            <a:xfrm rot="-5400000">
              <a:off x="4440" y="1896"/>
              <a:ext cx="576" cy="1104"/>
            </a:xfrm>
            <a:custGeom>
              <a:avLst/>
              <a:gdLst>
                <a:gd name="T0" fmla="*/ 0 w 21600"/>
                <a:gd name="T1" fmla="*/ 0 h 43198"/>
                <a:gd name="T2" fmla="*/ 7 w 21600"/>
                <a:gd name="T3" fmla="*/ 1104 h 43198"/>
                <a:gd name="T4" fmla="*/ 0 w 21600"/>
                <a:gd name="T5" fmla="*/ 552 h 43198"/>
                <a:gd name="T6" fmla="*/ 0 60000 65536"/>
                <a:gd name="T7" fmla="*/ 0 60000 65536"/>
                <a:gd name="T8" fmla="*/ 0 60000 65536"/>
                <a:gd name="T9" fmla="*/ 0 w 21600"/>
                <a:gd name="T10" fmla="*/ 0 h 43198"/>
                <a:gd name="T11" fmla="*/ 21600 w 21600"/>
                <a:gd name="T12" fmla="*/ 43198 h 4319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43198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</a:path>
                <a:path w="21600" h="43198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33419"/>
                    <a:pt x="12099" y="43044"/>
                    <a:pt x="281" y="43198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339966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329" name="Text Box 33"/>
            <p:cNvSpPr txBox="1">
              <a:spLocks noChangeArrowheads="1"/>
            </p:cNvSpPr>
            <p:nvPr/>
          </p:nvSpPr>
          <p:spPr bwMode="auto">
            <a:xfrm>
              <a:off x="4752" y="2256"/>
              <a:ext cx="24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>
                  <a:solidFill>
                    <a:schemeClr val="accent1"/>
                  </a:solidFill>
                </a:rPr>
                <a:t>Y</a:t>
              </a:r>
              <a:endParaRPr lang="en-AU">
                <a:solidFill>
                  <a:schemeClr val="accent1"/>
                </a:solidFill>
              </a:endParaRPr>
            </a:p>
          </p:txBody>
        </p:sp>
      </p:grpSp>
      <p:sp>
        <p:nvSpPr>
          <p:cNvPr id="26658" name="Text Box 34"/>
          <p:cNvSpPr txBox="1">
            <a:spLocks noChangeArrowheads="1"/>
          </p:cNvSpPr>
          <p:nvPr/>
        </p:nvSpPr>
        <p:spPr bwMode="auto">
          <a:xfrm>
            <a:off x="4953000" y="5029200"/>
            <a:ext cx="381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600" dirty="0">
                <a:solidFill>
                  <a:schemeClr val="hlink"/>
                </a:solidFill>
              </a:rPr>
              <a:t>X</a:t>
            </a:r>
            <a:endParaRPr lang="en-AU" sz="3600" dirty="0">
              <a:solidFill>
                <a:schemeClr val="hlink"/>
              </a:solidFill>
            </a:endParaRPr>
          </a:p>
        </p:txBody>
      </p:sp>
      <p:sp>
        <p:nvSpPr>
          <p:cNvPr id="26659" name="Text Box 35"/>
          <p:cNvSpPr txBox="1">
            <a:spLocks noChangeArrowheads="1"/>
          </p:cNvSpPr>
          <p:nvPr/>
        </p:nvSpPr>
        <p:spPr bwMode="auto">
          <a:xfrm>
            <a:off x="4953000" y="5638800"/>
            <a:ext cx="381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200" b="1" dirty="0">
                <a:solidFill>
                  <a:schemeClr val="accent1"/>
                </a:solidFill>
              </a:rPr>
              <a:t>Y</a:t>
            </a:r>
            <a:endParaRPr lang="en-AU" sz="3200" b="1" dirty="0">
              <a:solidFill>
                <a:schemeClr val="accent1"/>
              </a:solidFill>
            </a:endParaRPr>
          </a:p>
        </p:txBody>
      </p:sp>
      <p:sp>
        <p:nvSpPr>
          <p:cNvPr id="26660" name="Text Box 36"/>
          <p:cNvSpPr txBox="1">
            <a:spLocks noChangeArrowheads="1"/>
          </p:cNvSpPr>
          <p:nvPr/>
        </p:nvSpPr>
        <p:spPr bwMode="auto">
          <a:xfrm>
            <a:off x="5652120" y="5157192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Tahoma" pitchFamily="34" charset="0"/>
              </a:rPr>
              <a:t>~ failure</a:t>
            </a:r>
            <a:endParaRPr lang="en-AU" dirty="0">
              <a:latin typeface="Tahoma" pitchFamily="34" charset="0"/>
            </a:endParaRPr>
          </a:p>
        </p:txBody>
      </p:sp>
      <p:sp>
        <p:nvSpPr>
          <p:cNvPr id="26661" name="Text Box 37"/>
          <p:cNvSpPr txBox="1">
            <a:spLocks noChangeArrowheads="1"/>
          </p:cNvSpPr>
          <p:nvPr/>
        </p:nvSpPr>
        <p:spPr bwMode="auto">
          <a:xfrm>
            <a:off x="5652120" y="5661248"/>
            <a:ext cx="1828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Tahoma" pitchFamily="34" charset="0"/>
              </a:rPr>
              <a:t>~ stable</a:t>
            </a:r>
            <a:endParaRPr lang="en-AU" dirty="0">
              <a:latin typeface="Tahoma" pitchFamily="34" charset="0"/>
            </a:endParaRPr>
          </a:p>
        </p:txBody>
      </p:sp>
      <p:sp>
        <p:nvSpPr>
          <p:cNvPr id="13326" name="Rectangle 41"/>
          <p:cNvSpPr>
            <a:spLocks noChangeArrowheads="1"/>
          </p:cNvSpPr>
          <p:nvPr/>
        </p:nvSpPr>
        <p:spPr bwMode="auto">
          <a:xfrm>
            <a:off x="4540250" y="1860550"/>
            <a:ext cx="317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>
                <a:sym typeface="Symbol" pitchFamily="18" charset="2"/>
              </a:rPr>
              <a:t></a:t>
            </a:r>
            <a:endParaRPr lang="en-US">
              <a:sym typeface="Symbol" pitchFamily="18" charset="2"/>
            </a:endParaRPr>
          </a:p>
        </p:txBody>
      </p:sp>
      <p:sp>
        <p:nvSpPr>
          <p:cNvPr id="13327" name="Rectangle 42"/>
          <p:cNvSpPr>
            <a:spLocks noChangeArrowheads="1"/>
          </p:cNvSpPr>
          <p:nvPr/>
        </p:nvSpPr>
        <p:spPr bwMode="auto">
          <a:xfrm>
            <a:off x="8448675" y="4327525"/>
            <a:ext cx="368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AU">
                <a:sym typeface="Symbol" pitchFamily="18" charset="2"/>
              </a:rPr>
              <a:t></a:t>
            </a:r>
            <a:endParaRPr lang="en-US">
              <a:sym typeface="Symbol" pitchFamily="18" charset="2"/>
            </a:endParaRPr>
          </a:p>
        </p:txBody>
      </p:sp>
      <p:sp>
        <p:nvSpPr>
          <p:cNvPr id="29" name="AutoShape 66"/>
          <p:cNvSpPr>
            <a:spLocks/>
          </p:cNvSpPr>
          <p:nvPr/>
        </p:nvSpPr>
        <p:spPr bwMode="auto">
          <a:xfrm>
            <a:off x="2693188" y="908720"/>
            <a:ext cx="3429000" cy="868362"/>
          </a:xfrm>
          <a:prstGeom prst="callout1">
            <a:avLst>
              <a:gd name="adj1" fmla="val 114526"/>
              <a:gd name="adj2" fmla="val 99460"/>
              <a:gd name="adj3" fmla="val 288708"/>
              <a:gd name="adj4" fmla="val 135311"/>
            </a:avLst>
          </a:prstGeom>
          <a:solidFill>
            <a:srgbClr val="FFFFE3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latin typeface="Arial" charset="0"/>
              </a:rPr>
              <a:t>The soil element does not fail if the Mohr circle is contained within the envelope</a:t>
            </a:r>
            <a:endParaRPr lang="en-AU" sz="1800" dirty="0">
              <a:latin typeface="Arial" charset="0"/>
            </a:endParaRPr>
          </a:p>
        </p:txBody>
      </p:sp>
      <p:sp>
        <p:nvSpPr>
          <p:cNvPr id="30" name="Text Box 14"/>
          <p:cNvSpPr txBox="1">
            <a:spLocks noChangeArrowheads="1"/>
          </p:cNvSpPr>
          <p:nvPr/>
        </p:nvSpPr>
        <p:spPr bwMode="auto">
          <a:xfrm rot="20280000">
            <a:off x="5207788" y="3182125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800" b="0" dirty="0"/>
              <a:t>failure envelope</a:t>
            </a:r>
            <a:endParaRPr lang="en-AU" sz="1800" b="0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6084168" y="1860550"/>
            <a:ext cx="1258124" cy="156844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2843808" y="4384675"/>
            <a:ext cx="2642592" cy="70050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custDataLst>
      <p:tags r:id="rId1"/>
    </p:custDataLst>
  </p:cSld>
  <p:clrMapOvr>
    <a:masterClrMapping/>
  </p:clrMapOvr>
  <p:transition spd="med" advClick="0" advTm="33000">
    <p:fade thruBlk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 descr="Recycled paper"/>
          <p:cNvSpPr>
            <a:spLocks noChangeArrowheads="1"/>
          </p:cNvSpPr>
          <p:nvPr/>
        </p:nvSpPr>
        <p:spPr bwMode="auto">
          <a:xfrm>
            <a:off x="228600" y="2590800"/>
            <a:ext cx="2667000" cy="3200400"/>
          </a:xfrm>
          <a:prstGeom prst="rect">
            <a:avLst/>
          </a:prstGeom>
          <a:blipFill dpi="0" rotWithShape="0">
            <a:blip r:embed="rId3" cstate="print"/>
            <a:srcRect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381000" y="19985"/>
            <a:ext cx="8382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en-US" sz="3600" dirty="0">
                <a:solidFill>
                  <a:srgbClr val="0070C0"/>
                </a:solidFill>
                <a:latin typeface="Arial Black" pitchFamily="34" charset="0"/>
              </a:rPr>
              <a:t>Mohr Circles &amp; Failure Envelope</a:t>
            </a:r>
            <a:endParaRPr lang="en-AU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1371600" y="3962400"/>
            <a:ext cx="304800" cy="346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600">
                <a:solidFill>
                  <a:schemeClr val="accent1"/>
                </a:solidFill>
                <a:latin typeface="Arial" charset="0"/>
              </a:rPr>
              <a:t>Y</a:t>
            </a:r>
            <a:endParaRPr lang="en-AU" sz="1600">
              <a:solidFill>
                <a:schemeClr val="accent1"/>
              </a:solidFill>
              <a:latin typeface="Arial" charset="0"/>
            </a:endParaRPr>
          </a:p>
        </p:txBody>
      </p:sp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4495800" y="2057400"/>
            <a:ext cx="4267200" cy="2667000"/>
            <a:chOff x="2832" y="1296"/>
            <a:chExt cx="2688" cy="1680"/>
          </a:xfrm>
        </p:grpSpPr>
        <p:sp>
          <p:nvSpPr>
            <p:cNvPr id="15404" name="Line 7"/>
            <p:cNvSpPr>
              <a:spLocks noChangeShapeType="1"/>
            </p:cNvSpPr>
            <p:nvPr/>
          </p:nvSpPr>
          <p:spPr bwMode="auto">
            <a:xfrm>
              <a:off x="2832" y="2736"/>
              <a:ext cx="26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5405" name="Line 8"/>
            <p:cNvSpPr>
              <a:spLocks noChangeShapeType="1"/>
            </p:cNvSpPr>
            <p:nvPr/>
          </p:nvSpPr>
          <p:spPr bwMode="auto">
            <a:xfrm flipV="1">
              <a:off x="3120" y="1296"/>
              <a:ext cx="0" cy="16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15406" name="Line 9"/>
            <p:cNvSpPr>
              <a:spLocks noChangeShapeType="1"/>
            </p:cNvSpPr>
            <p:nvPr/>
          </p:nvSpPr>
          <p:spPr bwMode="auto">
            <a:xfrm flipV="1">
              <a:off x="3120" y="1632"/>
              <a:ext cx="2112" cy="9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29706" name="Arc 10"/>
          <p:cNvSpPr>
            <a:spLocks/>
          </p:cNvSpPr>
          <p:nvPr/>
        </p:nvSpPr>
        <p:spPr bwMode="auto">
          <a:xfrm rot="-5400000">
            <a:off x="6591300" y="3009900"/>
            <a:ext cx="914400" cy="1752600"/>
          </a:xfrm>
          <a:custGeom>
            <a:avLst/>
            <a:gdLst>
              <a:gd name="T0" fmla="*/ 0 w 21600"/>
              <a:gd name="T1" fmla="*/ 0 h 43198"/>
              <a:gd name="T2" fmla="*/ 11896 w 21600"/>
              <a:gd name="T3" fmla="*/ 1752600 h 43198"/>
              <a:gd name="T4" fmla="*/ 0 w 21600"/>
              <a:gd name="T5" fmla="*/ 876341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AutoShape 11"/>
          <p:cNvSpPr>
            <a:spLocks noChangeArrowheads="1"/>
          </p:cNvSpPr>
          <p:nvPr/>
        </p:nvSpPr>
        <p:spPr bwMode="auto">
          <a:xfrm flipV="1">
            <a:off x="685800" y="2406650"/>
            <a:ext cx="1600200" cy="184150"/>
          </a:xfrm>
          <a:custGeom>
            <a:avLst/>
            <a:gdLst>
              <a:gd name="T0" fmla="*/ 1519227 w 21600"/>
              <a:gd name="T1" fmla="*/ 92075 h 21600"/>
              <a:gd name="T2" fmla="*/ 800100 w 21600"/>
              <a:gd name="T3" fmla="*/ 184150 h 21600"/>
              <a:gd name="T4" fmla="*/ 80973 w 21600"/>
              <a:gd name="T5" fmla="*/ 92075 h 21600"/>
              <a:gd name="T6" fmla="*/ 8001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2893 w 21600"/>
              <a:gd name="T13" fmla="*/ 2893 h 21600"/>
              <a:gd name="T14" fmla="*/ 18707 w 21600"/>
              <a:gd name="T15" fmla="*/ 1870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2185" y="21600"/>
                </a:lnTo>
                <a:lnTo>
                  <a:pt x="19415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12"/>
          <p:cNvGrpSpPr>
            <a:grpSpLocks/>
          </p:cNvGrpSpPr>
          <p:nvPr/>
        </p:nvGrpSpPr>
        <p:grpSpPr bwMode="auto">
          <a:xfrm>
            <a:off x="1143000" y="3733800"/>
            <a:ext cx="762000" cy="838200"/>
            <a:chOff x="720" y="2352"/>
            <a:chExt cx="480" cy="528"/>
          </a:xfrm>
        </p:grpSpPr>
        <p:grpSp>
          <p:nvGrpSpPr>
            <p:cNvPr id="4" name="Group 13"/>
            <p:cNvGrpSpPr>
              <a:grpSpLocks/>
            </p:cNvGrpSpPr>
            <p:nvPr/>
          </p:nvGrpSpPr>
          <p:grpSpPr bwMode="auto">
            <a:xfrm>
              <a:off x="912" y="2352"/>
              <a:ext cx="96" cy="144"/>
              <a:chOff x="912" y="2352"/>
              <a:chExt cx="96" cy="144"/>
            </a:xfrm>
          </p:grpSpPr>
          <p:sp>
            <p:nvSpPr>
              <p:cNvPr id="15402" name="Line 14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403" name="Line 15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5" name="Group 16"/>
            <p:cNvGrpSpPr>
              <a:grpSpLocks/>
            </p:cNvGrpSpPr>
            <p:nvPr/>
          </p:nvGrpSpPr>
          <p:grpSpPr bwMode="auto">
            <a:xfrm rot="5400000">
              <a:off x="1080" y="2520"/>
              <a:ext cx="96" cy="144"/>
              <a:chOff x="912" y="2352"/>
              <a:chExt cx="96" cy="144"/>
            </a:xfrm>
          </p:grpSpPr>
          <p:sp>
            <p:nvSpPr>
              <p:cNvPr id="15400" name="Line 17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401" name="Line 18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6" name="Group 19"/>
            <p:cNvGrpSpPr>
              <a:grpSpLocks/>
            </p:cNvGrpSpPr>
            <p:nvPr/>
          </p:nvGrpSpPr>
          <p:grpSpPr bwMode="auto">
            <a:xfrm rot="-5400000">
              <a:off x="744" y="2520"/>
              <a:ext cx="96" cy="144"/>
              <a:chOff x="912" y="2352"/>
              <a:chExt cx="96" cy="144"/>
            </a:xfrm>
          </p:grpSpPr>
          <p:sp>
            <p:nvSpPr>
              <p:cNvPr id="15398" name="Line 20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99" name="Line 21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7" name="Group 22"/>
            <p:cNvGrpSpPr>
              <a:grpSpLocks/>
            </p:cNvGrpSpPr>
            <p:nvPr/>
          </p:nvGrpSpPr>
          <p:grpSpPr bwMode="auto">
            <a:xfrm rot="10800000">
              <a:off x="912" y="2736"/>
              <a:ext cx="96" cy="144"/>
              <a:chOff x="912" y="2352"/>
              <a:chExt cx="96" cy="144"/>
            </a:xfrm>
          </p:grpSpPr>
          <p:sp>
            <p:nvSpPr>
              <p:cNvPr id="15396" name="Line 23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97" name="Line 24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8" name="Group 25"/>
          <p:cNvGrpSpPr>
            <a:grpSpLocks/>
          </p:cNvGrpSpPr>
          <p:nvPr/>
        </p:nvGrpSpPr>
        <p:grpSpPr bwMode="auto">
          <a:xfrm>
            <a:off x="1447800" y="3352800"/>
            <a:ext cx="990600" cy="914400"/>
            <a:chOff x="912" y="2112"/>
            <a:chExt cx="624" cy="576"/>
          </a:xfrm>
        </p:grpSpPr>
        <p:sp>
          <p:nvSpPr>
            <p:cNvPr id="15390" name="Text Box 26"/>
            <p:cNvSpPr txBox="1">
              <a:spLocks noChangeArrowheads="1"/>
            </p:cNvSpPr>
            <p:nvPr/>
          </p:nvSpPr>
          <p:spPr bwMode="auto">
            <a:xfrm>
              <a:off x="912" y="2112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  <p:sp>
          <p:nvSpPr>
            <p:cNvPr id="15391" name="Text Box 27"/>
            <p:cNvSpPr txBox="1">
              <a:spLocks noChangeArrowheads="1"/>
            </p:cNvSpPr>
            <p:nvPr/>
          </p:nvSpPr>
          <p:spPr bwMode="auto">
            <a:xfrm>
              <a:off x="1200" y="2400"/>
              <a:ext cx="33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ym typeface="Symbol" pitchFamily="18" charset="2"/>
                </a:rPr>
                <a:t></a:t>
              </a:r>
              <a:r>
                <a:rPr lang="en-US" baseline="-25000">
                  <a:sym typeface="Symbol" pitchFamily="18" charset="2"/>
                </a:rPr>
                <a:t>c</a:t>
              </a:r>
              <a:endParaRPr lang="en-AU"/>
            </a:p>
          </p:txBody>
        </p:sp>
      </p:grpSp>
      <p:sp>
        <p:nvSpPr>
          <p:cNvPr id="15370" name="Text Box 28"/>
          <p:cNvSpPr txBox="1">
            <a:spLocks noChangeArrowheads="1"/>
          </p:cNvSpPr>
          <p:nvPr/>
        </p:nvSpPr>
        <p:spPr bwMode="auto">
          <a:xfrm>
            <a:off x="5943600" y="4267200"/>
            <a:ext cx="53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AU">
                <a:sym typeface="Symbol" pitchFamily="18" charset="2"/>
              </a:rPr>
              <a:t></a:t>
            </a:r>
            <a:r>
              <a:rPr lang="en-US" baseline="-25000">
                <a:sym typeface="Symbol" pitchFamily="18" charset="2"/>
              </a:rPr>
              <a:t>c</a:t>
            </a:r>
            <a:endParaRPr lang="en-AU"/>
          </a:p>
        </p:txBody>
      </p:sp>
      <p:sp>
        <p:nvSpPr>
          <p:cNvPr id="15371" name="Oval 29"/>
          <p:cNvSpPr>
            <a:spLocks noChangeArrowheads="1"/>
          </p:cNvSpPr>
          <p:nvPr/>
        </p:nvSpPr>
        <p:spPr bwMode="auto">
          <a:xfrm>
            <a:off x="6096000" y="4303713"/>
            <a:ext cx="76200" cy="76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9" name="Group 30"/>
          <p:cNvGrpSpPr>
            <a:grpSpLocks/>
          </p:cNvGrpSpPr>
          <p:nvPr/>
        </p:nvGrpSpPr>
        <p:grpSpPr bwMode="auto">
          <a:xfrm>
            <a:off x="1446213" y="3009900"/>
            <a:ext cx="992187" cy="457200"/>
            <a:chOff x="911" y="1896"/>
            <a:chExt cx="625" cy="288"/>
          </a:xfrm>
        </p:grpSpPr>
        <p:grpSp>
          <p:nvGrpSpPr>
            <p:cNvPr id="10" name="Group 31"/>
            <p:cNvGrpSpPr>
              <a:grpSpLocks/>
            </p:cNvGrpSpPr>
            <p:nvPr/>
          </p:nvGrpSpPr>
          <p:grpSpPr bwMode="auto">
            <a:xfrm>
              <a:off x="911" y="1968"/>
              <a:ext cx="96" cy="216"/>
              <a:chOff x="912" y="2352"/>
              <a:chExt cx="96" cy="144"/>
            </a:xfrm>
          </p:grpSpPr>
          <p:sp>
            <p:nvSpPr>
              <p:cNvPr id="15388" name="Line 32"/>
              <p:cNvSpPr>
                <a:spLocks noChangeShapeType="1"/>
              </p:cNvSpPr>
              <p:nvPr/>
            </p:nvSpPr>
            <p:spPr bwMode="auto">
              <a:xfrm>
                <a:off x="912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  <p:sp>
            <p:nvSpPr>
              <p:cNvPr id="15389" name="Line 33"/>
              <p:cNvSpPr>
                <a:spLocks noChangeShapeType="1"/>
              </p:cNvSpPr>
              <p:nvPr/>
            </p:nvSpPr>
            <p:spPr bwMode="auto">
              <a:xfrm>
                <a:off x="1008" y="2352"/>
                <a:ext cx="0" cy="144"/>
              </a:xfrm>
              <a:prstGeom prst="line">
                <a:avLst/>
              </a:prstGeom>
              <a:noFill/>
              <a:ln w="9525">
                <a:solidFill>
                  <a:srgbClr val="80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sp>
          <p:nvSpPr>
            <p:cNvPr id="15387" name="Text Box 34"/>
            <p:cNvSpPr txBox="1">
              <a:spLocks noChangeArrowheads="1"/>
            </p:cNvSpPr>
            <p:nvPr/>
          </p:nvSpPr>
          <p:spPr bwMode="auto">
            <a:xfrm>
              <a:off x="1080" y="1896"/>
              <a:ext cx="45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AU">
                  <a:solidFill>
                    <a:schemeClr val="folHlink"/>
                  </a:solidFill>
                  <a:sym typeface="Symbol" pitchFamily="18" charset="2"/>
                </a:rPr>
                <a:t></a:t>
              </a:r>
              <a:endParaRPr lang="en-AU">
                <a:solidFill>
                  <a:schemeClr val="folHlink"/>
                </a:solidFill>
              </a:endParaRPr>
            </a:p>
          </p:txBody>
        </p:sp>
      </p:grpSp>
      <p:sp>
        <p:nvSpPr>
          <p:cNvPr id="29737" name="Line 41"/>
          <p:cNvSpPr>
            <a:spLocks noChangeShapeType="1"/>
          </p:cNvSpPr>
          <p:nvPr/>
        </p:nvSpPr>
        <p:spPr bwMode="auto">
          <a:xfrm flipV="1">
            <a:off x="6705600" y="3429000"/>
            <a:ext cx="990600" cy="6715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5374" name="Line 43"/>
          <p:cNvSpPr>
            <a:spLocks noChangeShapeType="1"/>
          </p:cNvSpPr>
          <p:nvPr/>
        </p:nvSpPr>
        <p:spPr bwMode="auto">
          <a:xfrm>
            <a:off x="228600" y="2590800"/>
            <a:ext cx="2667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15375" name="Text Box 44"/>
          <p:cNvSpPr txBox="1">
            <a:spLocks noChangeArrowheads="1"/>
          </p:cNvSpPr>
          <p:nvPr/>
        </p:nvSpPr>
        <p:spPr bwMode="auto">
          <a:xfrm>
            <a:off x="2895600" y="2406650"/>
            <a:ext cx="914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800"/>
              <a:t>GL</a:t>
            </a:r>
            <a:endParaRPr lang="en-AU" sz="1800"/>
          </a:p>
        </p:txBody>
      </p:sp>
      <p:sp>
        <p:nvSpPr>
          <p:cNvPr id="29741" name="Arc 45"/>
          <p:cNvSpPr>
            <a:spLocks/>
          </p:cNvSpPr>
          <p:nvPr/>
        </p:nvSpPr>
        <p:spPr bwMode="auto">
          <a:xfrm rot="-5400000">
            <a:off x="6457950" y="3371850"/>
            <a:ext cx="685800" cy="1257300"/>
          </a:xfrm>
          <a:custGeom>
            <a:avLst/>
            <a:gdLst>
              <a:gd name="T0" fmla="*/ 0 w 21600"/>
              <a:gd name="T1" fmla="*/ 0 h 43198"/>
              <a:gd name="T2" fmla="*/ 8922 w 21600"/>
              <a:gd name="T3" fmla="*/ 1257300 h 43198"/>
              <a:gd name="T4" fmla="*/ 0 w 21600"/>
              <a:gd name="T5" fmla="*/ 62867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Arc 46"/>
          <p:cNvSpPr>
            <a:spLocks/>
          </p:cNvSpPr>
          <p:nvPr/>
        </p:nvSpPr>
        <p:spPr bwMode="auto">
          <a:xfrm rot="-5400000">
            <a:off x="6318250" y="3954463"/>
            <a:ext cx="241300" cy="533400"/>
          </a:xfrm>
          <a:custGeom>
            <a:avLst/>
            <a:gdLst>
              <a:gd name="T0" fmla="*/ 0 w 21600"/>
              <a:gd name="T1" fmla="*/ 0 h 43198"/>
              <a:gd name="T2" fmla="*/ 3139 w 21600"/>
              <a:gd name="T3" fmla="*/ 533400 h 43198"/>
              <a:gd name="T4" fmla="*/ 0 w 21600"/>
              <a:gd name="T5" fmla="*/ 266712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Arc 47"/>
          <p:cNvSpPr>
            <a:spLocks/>
          </p:cNvSpPr>
          <p:nvPr/>
        </p:nvSpPr>
        <p:spPr bwMode="auto">
          <a:xfrm rot="-5400000">
            <a:off x="6362700" y="3695700"/>
            <a:ext cx="457200" cy="838200"/>
          </a:xfrm>
          <a:custGeom>
            <a:avLst/>
            <a:gdLst>
              <a:gd name="T0" fmla="*/ 0 w 21600"/>
              <a:gd name="T1" fmla="*/ 0 h 43198"/>
              <a:gd name="T2" fmla="*/ 5948 w 21600"/>
              <a:gd name="T3" fmla="*/ 838200 h 43198"/>
              <a:gd name="T4" fmla="*/ 0 w 21600"/>
              <a:gd name="T5" fmla="*/ 41911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339966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AutoShape 49"/>
          <p:cNvSpPr>
            <a:spLocks/>
          </p:cNvSpPr>
          <p:nvPr/>
        </p:nvSpPr>
        <p:spPr bwMode="auto">
          <a:xfrm>
            <a:off x="3276600" y="960438"/>
            <a:ext cx="3124200" cy="639762"/>
          </a:xfrm>
          <a:prstGeom prst="borderCallout2">
            <a:avLst>
              <a:gd name="adj1" fmla="val 17866"/>
              <a:gd name="adj2" fmla="val 102440"/>
              <a:gd name="adj3" fmla="val 17866"/>
              <a:gd name="adj4" fmla="val 112907"/>
              <a:gd name="adj5" fmla="val 433250"/>
              <a:gd name="adj6" fmla="val 123731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>
                <a:solidFill>
                  <a:schemeClr val="accent1"/>
                </a:solidFill>
                <a:latin typeface="Arial" charset="0"/>
              </a:rPr>
              <a:t>As loading progresses, Mohr circle becomes larger…</a:t>
            </a:r>
            <a:endParaRPr lang="en-AU" sz="1800">
              <a:solidFill>
                <a:schemeClr val="accent1"/>
              </a:solidFill>
              <a:latin typeface="Arial" charset="0"/>
            </a:endParaRPr>
          </a:p>
        </p:txBody>
      </p:sp>
      <p:sp>
        <p:nvSpPr>
          <p:cNvPr id="29746" name="Arc 50"/>
          <p:cNvSpPr>
            <a:spLocks/>
          </p:cNvSpPr>
          <p:nvPr/>
        </p:nvSpPr>
        <p:spPr bwMode="auto">
          <a:xfrm rot="-5400000">
            <a:off x="6611143" y="2685257"/>
            <a:ext cx="1255713" cy="2133600"/>
          </a:xfrm>
          <a:custGeom>
            <a:avLst/>
            <a:gdLst>
              <a:gd name="T0" fmla="*/ 0 w 21600"/>
              <a:gd name="T1" fmla="*/ 0 h 43198"/>
              <a:gd name="T2" fmla="*/ 16336 w 21600"/>
              <a:gd name="T3" fmla="*/ 2133600 h 43198"/>
              <a:gd name="T4" fmla="*/ 0 w 21600"/>
              <a:gd name="T5" fmla="*/ 1066849 h 43198"/>
              <a:gd name="T6" fmla="*/ 0 60000 65536"/>
              <a:gd name="T7" fmla="*/ 0 60000 65536"/>
              <a:gd name="T8" fmla="*/ 0 60000 65536"/>
              <a:gd name="T9" fmla="*/ 0 w 21600"/>
              <a:gd name="T10" fmla="*/ 0 h 43198"/>
              <a:gd name="T11" fmla="*/ 21600 w 21600"/>
              <a:gd name="T12" fmla="*/ 43198 h 4319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43198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</a:path>
              <a:path w="21600" h="43198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cubicBezTo>
                  <a:pt x="21600" y="33419"/>
                  <a:pt x="12099" y="43044"/>
                  <a:pt x="281" y="43198"/>
                </a:cubicBezTo>
                <a:lnTo>
                  <a:pt x="0" y="21600"/>
                </a:lnTo>
                <a:close/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AutoShape 52"/>
          <p:cNvSpPr>
            <a:spLocks/>
          </p:cNvSpPr>
          <p:nvPr/>
        </p:nvSpPr>
        <p:spPr bwMode="auto">
          <a:xfrm>
            <a:off x="4067944" y="4797152"/>
            <a:ext cx="3217863" cy="893763"/>
          </a:xfrm>
          <a:prstGeom prst="borderCallout2">
            <a:avLst>
              <a:gd name="adj1" fmla="val 12787"/>
              <a:gd name="adj2" fmla="val 102366"/>
              <a:gd name="adj3" fmla="val 12787"/>
              <a:gd name="adj4" fmla="val 112333"/>
              <a:gd name="adj5" fmla="val -142097"/>
              <a:gd name="adj6" fmla="val 122741"/>
            </a:avLst>
          </a:prstGeom>
          <a:solidFill>
            <a:srgbClr val="FFFFE3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dirty="0">
                <a:solidFill>
                  <a:schemeClr val="hlink"/>
                </a:solidFill>
                <a:latin typeface="Arial" charset="0"/>
              </a:rPr>
              <a:t>.. and finally failure occurs when Mohr circle touches the envelope</a:t>
            </a:r>
            <a:endParaRPr lang="en-AU" sz="1800" dirty="0">
              <a:solidFill>
                <a:schemeClr val="hlink"/>
              </a:solidFill>
              <a:latin typeface="Arial" charset="0"/>
            </a:endParaRPr>
          </a:p>
        </p:txBody>
      </p:sp>
      <p:sp>
        <p:nvSpPr>
          <p:cNvPr id="29749" name="AutoShape 53"/>
          <p:cNvSpPr>
            <a:spLocks noChangeArrowheads="1"/>
          </p:cNvSpPr>
          <p:nvPr/>
        </p:nvSpPr>
        <p:spPr bwMode="auto">
          <a:xfrm flipV="1">
            <a:off x="857250" y="2286000"/>
            <a:ext cx="1276350" cy="120650"/>
          </a:xfrm>
          <a:custGeom>
            <a:avLst/>
            <a:gdLst>
              <a:gd name="T0" fmla="*/ 1221573 w 21600"/>
              <a:gd name="T1" fmla="*/ 60325 h 21600"/>
              <a:gd name="T2" fmla="*/ 638175 w 21600"/>
              <a:gd name="T3" fmla="*/ 120650 h 21600"/>
              <a:gd name="T4" fmla="*/ 54777 w 21600"/>
              <a:gd name="T5" fmla="*/ 60325 h 21600"/>
              <a:gd name="T6" fmla="*/ 638175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2727 w 21600"/>
              <a:gd name="T13" fmla="*/ 2727 h 21600"/>
              <a:gd name="T14" fmla="*/ 18873 w 21600"/>
              <a:gd name="T15" fmla="*/ 18873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1853" y="21600"/>
                </a:lnTo>
                <a:lnTo>
                  <a:pt x="19747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AutoShape 54"/>
          <p:cNvSpPr>
            <a:spLocks noChangeArrowheads="1"/>
          </p:cNvSpPr>
          <p:nvPr/>
        </p:nvSpPr>
        <p:spPr bwMode="auto">
          <a:xfrm flipV="1">
            <a:off x="914400" y="2133600"/>
            <a:ext cx="1143000" cy="196850"/>
          </a:xfrm>
          <a:custGeom>
            <a:avLst/>
            <a:gdLst>
              <a:gd name="T0" fmla="*/ 1042988 w 21600"/>
              <a:gd name="T1" fmla="*/ 98425 h 21600"/>
              <a:gd name="T2" fmla="*/ 571500 w 21600"/>
              <a:gd name="T3" fmla="*/ 196850 h 21600"/>
              <a:gd name="T4" fmla="*/ 100012 w 21600"/>
              <a:gd name="T5" fmla="*/ 98425 h 21600"/>
              <a:gd name="T6" fmla="*/ 571500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690 w 21600"/>
              <a:gd name="T13" fmla="*/ 3690 h 21600"/>
              <a:gd name="T14" fmla="*/ 17910 w 21600"/>
              <a:gd name="T15" fmla="*/ 1791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779" y="21600"/>
                </a:lnTo>
                <a:lnTo>
                  <a:pt x="17821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80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29751" name="Picture 55" descr="A:\SHOCK1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2363" y="915988"/>
            <a:ext cx="1544637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52" name="Picture 56" descr="A:\lightning1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42175" y="2047875"/>
            <a:ext cx="266700" cy="96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Down Arrow 49"/>
          <p:cNvSpPr/>
          <p:nvPr/>
        </p:nvSpPr>
        <p:spPr>
          <a:xfrm>
            <a:off x="1259632" y="1196752"/>
            <a:ext cx="432048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TextBox 50"/>
          <p:cNvSpPr txBox="1"/>
          <p:nvPr/>
        </p:nvSpPr>
        <p:spPr>
          <a:xfrm>
            <a:off x="649585" y="827420"/>
            <a:ext cx="2053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INCREASING LOAD</a:t>
            </a:r>
            <a:endParaRPr lang="en-GB" dirty="0"/>
          </a:p>
        </p:txBody>
      </p:sp>
      <p:sp>
        <p:nvSpPr>
          <p:cNvPr id="53" name="Down Arrow 52"/>
          <p:cNvSpPr/>
          <p:nvPr/>
        </p:nvSpPr>
        <p:spPr>
          <a:xfrm>
            <a:off x="1403648" y="2348880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custDataLst>
      <p:tags r:id="rId1"/>
    </p:custDataLst>
  </p:cSld>
  <p:clrMapOvr>
    <a:masterClrMapping/>
  </p:clrMapOvr>
  <p:transition spd="med" advClick="0" advTm="45000">
    <p:fade thruBlk="1"/>
  </p:transition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2" presetClass="entr" presetSubtype="4" fill="hold" grpId="0" nodeType="clickEffect" p14:presetBounceEnd="10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100000">
                                          <p:cBhvr additive="base">
                                            <p:cTn id="15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100000">
                                          <p:cBhvr additive="base">
                                            <p:cTn id="16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0" grpId="0" animBg="1"/>
          <p:bldP spid="53" grpId="0" animBg="1"/>
        </p:bld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31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1000" fill="hold"/>
                                            <p:tgtEl>
                                              <p:spTgt spid="50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9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1000"/>
                                            <p:tgtEl>
                                              <p:spTgt spid="50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1" fill="hold">
                          <p:stCondLst>
                            <p:cond delay="indefinite"/>
                          </p:stCondLst>
                          <p:childTnLst>
                            <p:par>
                              <p:cTn id="12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3" presetID="2" presetClass="entr" presetSubtype="4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500" fill="hold"/>
                                            <p:tgtEl>
                                              <p:spTgt spid="5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50" grpId="0" animBg="1"/>
          <p:bldP spid="53" grpId="0" animBg="1"/>
        </p:bldLst>
      </p:timing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35696" y="2996952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 smtClean="0">
                <a:hlinkClick r:id="rId2"/>
              </a:rPr>
              <a:t>http://www.youtube.com/watch?v=xKSQ3X8p5L0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196752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Mohr’s Circle example calculation  with SAND sample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084168" y="522920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 Mins. 36 sec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2825750" y="2501900"/>
            <a:ext cx="2806700" cy="3111500"/>
          </a:xfrm>
          <a:prstGeom prst="rect">
            <a:avLst/>
          </a:prstGeom>
          <a:solidFill>
            <a:srgbClr val="00B7A5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685800" y="0"/>
            <a:ext cx="7772400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Tests to measure soil strength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28600" y="514350"/>
            <a:ext cx="8848725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2800">
                <a:solidFill>
                  <a:schemeClr val="tx1"/>
                </a:solidFill>
              </a:rPr>
              <a:t>2.   The Triaxial Test</a:t>
            </a: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816350" y="3835400"/>
            <a:ext cx="825500" cy="1549400"/>
          </a:xfrm>
          <a:prstGeom prst="rect">
            <a:avLst/>
          </a:prstGeom>
          <a:pattFill prst="pct10">
            <a:fgClr>
              <a:srgbClr val="414141"/>
            </a:fgClr>
            <a:bgClr>
              <a:schemeClr val="tx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3816350" y="36449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816350" y="53975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2597150" y="5626100"/>
            <a:ext cx="3263900" cy="901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27495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56451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4140200" y="1739900"/>
            <a:ext cx="139700" cy="1739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26162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2926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4" name="Oval 14"/>
          <p:cNvSpPr>
            <a:spLocks noChangeArrowheads="1"/>
          </p:cNvSpPr>
          <p:nvPr/>
        </p:nvSpPr>
        <p:spPr bwMode="auto">
          <a:xfrm>
            <a:off x="4140200" y="3492500"/>
            <a:ext cx="139700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>
            <a:off x="379095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464820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7" name="Oval 17"/>
          <p:cNvSpPr>
            <a:spLocks noChangeArrowheads="1"/>
          </p:cNvSpPr>
          <p:nvPr/>
        </p:nvSpPr>
        <p:spPr bwMode="auto">
          <a:xfrm>
            <a:off x="3657600" y="37338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8" name="Oval 18"/>
          <p:cNvSpPr>
            <a:spLocks noChangeArrowheads="1"/>
          </p:cNvSpPr>
          <p:nvPr/>
        </p:nvSpPr>
        <p:spPr bwMode="auto">
          <a:xfrm>
            <a:off x="4686300" y="36957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9" name="Oval 19"/>
          <p:cNvSpPr>
            <a:spLocks noChangeArrowheads="1"/>
          </p:cNvSpPr>
          <p:nvPr/>
        </p:nvSpPr>
        <p:spPr bwMode="auto">
          <a:xfrm>
            <a:off x="3676650" y="542925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0" name="Oval 20"/>
          <p:cNvSpPr>
            <a:spLocks noChangeArrowheads="1"/>
          </p:cNvSpPr>
          <p:nvPr/>
        </p:nvSpPr>
        <p:spPr bwMode="auto">
          <a:xfrm>
            <a:off x="4686300" y="54483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1" name="Rectangle 21"/>
          <p:cNvSpPr>
            <a:spLocks noChangeArrowheads="1"/>
          </p:cNvSpPr>
          <p:nvPr/>
        </p:nvSpPr>
        <p:spPr bwMode="auto">
          <a:xfrm>
            <a:off x="4159250" y="5397500"/>
            <a:ext cx="44450" cy="7302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4216400" y="6083300"/>
            <a:ext cx="1644650" cy="444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3" name="Rectangle 23"/>
          <p:cNvSpPr>
            <a:spLocks noChangeArrowheads="1"/>
          </p:cNvSpPr>
          <p:nvPr/>
        </p:nvSpPr>
        <p:spPr bwMode="auto">
          <a:xfrm>
            <a:off x="3206750" y="5626100"/>
            <a:ext cx="44450" cy="40640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 bwMode="auto">
          <a:xfrm>
            <a:off x="2597150" y="5949950"/>
            <a:ext cx="577850" cy="825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 bwMode="auto">
          <a:xfrm>
            <a:off x="438150" y="5314950"/>
            <a:ext cx="15144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pressure</a:t>
            </a:r>
          </a:p>
        </p:txBody>
      </p:sp>
      <p:sp>
        <p:nvSpPr>
          <p:cNvPr id="40986" name="Rectangle 26"/>
          <p:cNvSpPr>
            <a:spLocks noChangeArrowheads="1"/>
          </p:cNvSpPr>
          <p:nvPr/>
        </p:nvSpPr>
        <p:spPr bwMode="auto">
          <a:xfrm>
            <a:off x="6553200" y="5638800"/>
            <a:ext cx="2219325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Pore pressure and volume change</a:t>
            </a:r>
          </a:p>
        </p:txBody>
      </p:sp>
      <p:sp>
        <p:nvSpPr>
          <p:cNvPr id="40987" name="Rectangle 27"/>
          <p:cNvSpPr>
            <a:spLocks noChangeArrowheads="1"/>
          </p:cNvSpPr>
          <p:nvPr/>
        </p:nvSpPr>
        <p:spPr bwMode="auto">
          <a:xfrm>
            <a:off x="6286500" y="3067050"/>
            <a:ext cx="21812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Rubber membrane</a:t>
            </a:r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685800" y="2705100"/>
            <a:ext cx="16859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water</a:t>
            </a:r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533400" y="3676650"/>
            <a:ext cx="16287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O-ring seals</a:t>
            </a:r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V="1">
            <a:off x="1790700" y="3810000"/>
            <a:ext cx="1847850" cy="323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1809750" y="4133850"/>
            <a:ext cx="1847850" cy="1295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 flipH="1">
            <a:off x="4686300" y="3429000"/>
            <a:ext cx="1600200" cy="990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3" name="Line 33"/>
          <p:cNvSpPr>
            <a:spLocks noChangeShapeType="1"/>
          </p:cNvSpPr>
          <p:nvPr/>
        </p:nvSpPr>
        <p:spPr bwMode="auto">
          <a:xfrm>
            <a:off x="1828800" y="6000750"/>
            <a:ext cx="57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4" name="Line 34"/>
          <p:cNvSpPr>
            <a:spLocks noChangeShapeType="1"/>
          </p:cNvSpPr>
          <p:nvPr/>
        </p:nvSpPr>
        <p:spPr bwMode="auto">
          <a:xfrm flipH="1" flipV="1">
            <a:off x="5981700" y="6115050"/>
            <a:ext cx="571500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5" name="Line 35"/>
          <p:cNvSpPr>
            <a:spLocks noChangeShapeType="1"/>
          </p:cNvSpPr>
          <p:nvPr/>
        </p:nvSpPr>
        <p:spPr bwMode="auto">
          <a:xfrm>
            <a:off x="2171700" y="2952750"/>
            <a:ext cx="1276350" cy="133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 bwMode="auto">
          <a:xfrm>
            <a:off x="3835400" y="5321300"/>
            <a:ext cx="768350" cy="82550"/>
          </a:xfrm>
          <a:prstGeom prst="rect">
            <a:avLst/>
          </a:prstGeom>
          <a:solidFill>
            <a:srgbClr val="767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97" name="Line 37"/>
          <p:cNvSpPr>
            <a:spLocks noChangeShapeType="1"/>
          </p:cNvSpPr>
          <p:nvPr/>
        </p:nvSpPr>
        <p:spPr bwMode="auto">
          <a:xfrm flipH="1">
            <a:off x="4514850" y="4781550"/>
            <a:ext cx="2095500" cy="552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8" name="Rectangle 38"/>
          <p:cNvSpPr>
            <a:spLocks noChangeArrowheads="1"/>
          </p:cNvSpPr>
          <p:nvPr/>
        </p:nvSpPr>
        <p:spPr bwMode="auto">
          <a:xfrm>
            <a:off x="6705600" y="4457700"/>
            <a:ext cx="22002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Porous filter disc</a:t>
            </a:r>
          </a:p>
        </p:txBody>
      </p:sp>
      <p:sp>
        <p:nvSpPr>
          <p:cNvPr id="40999" name="Rectangle 39"/>
          <p:cNvSpPr>
            <a:spLocks noChangeArrowheads="1"/>
          </p:cNvSpPr>
          <p:nvPr/>
        </p:nvSpPr>
        <p:spPr bwMode="auto">
          <a:xfrm>
            <a:off x="6362700" y="1962150"/>
            <a:ext cx="23336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Confining cylinder</a:t>
            </a:r>
          </a:p>
        </p:txBody>
      </p:sp>
      <p:sp>
        <p:nvSpPr>
          <p:cNvPr id="41000" name="Line 40"/>
          <p:cNvSpPr>
            <a:spLocks noChangeShapeType="1"/>
          </p:cNvSpPr>
          <p:nvPr/>
        </p:nvSpPr>
        <p:spPr bwMode="auto">
          <a:xfrm flipH="1">
            <a:off x="5715000" y="2343150"/>
            <a:ext cx="647700" cy="495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1" name="Line 41"/>
          <p:cNvSpPr>
            <a:spLocks noChangeShapeType="1"/>
          </p:cNvSpPr>
          <p:nvPr/>
        </p:nvSpPr>
        <p:spPr bwMode="auto">
          <a:xfrm>
            <a:off x="4191000" y="1123950"/>
            <a:ext cx="0" cy="4953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4400550" y="933450"/>
            <a:ext cx="246697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smtClean="0">
                <a:solidFill>
                  <a:schemeClr val="tx1"/>
                </a:solidFill>
              </a:rPr>
              <a:t>AXIAL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3924300" y="4191000"/>
            <a:ext cx="6953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rgbClr val="414141"/>
                </a:solidFill>
              </a:rPr>
              <a:t>Soil</a:t>
            </a:r>
          </a:p>
        </p:txBody>
      </p:sp>
    </p:spTree>
    <p:extLst>
      <p:ext uri="{BB962C8B-B14F-4D97-AF65-F5344CB8AC3E}">
        <p14:creationId xmlns:p14="http://schemas.microsoft.com/office/powerpoint/2010/main" val="38059675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400050" y="5338763"/>
            <a:ext cx="4157663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>
              <a:spcBef>
                <a:spcPct val="0"/>
              </a:spcBef>
            </a:pPr>
            <a:r>
              <a:rPr lang="en-AU" sz="1800"/>
              <a:t>Other laboratory tests include,</a:t>
            </a:r>
          </a:p>
          <a:p>
            <a:pPr algn="just">
              <a:spcBef>
                <a:spcPct val="0"/>
              </a:spcBef>
            </a:pPr>
            <a:r>
              <a:rPr lang="en-AU" sz="1800"/>
              <a:t>Direct simple shear test, torsional ring shear test, plane strain triaxial test, laboratory vane shear test, laboratory fall cone test</a:t>
            </a:r>
          </a:p>
        </p:txBody>
      </p:sp>
      <p:sp>
        <p:nvSpPr>
          <p:cNvPr id="30723" name="Rectangle 4"/>
          <p:cNvSpPr>
            <a:spLocks noChangeArrowheads="1"/>
          </p:cNvSpPr>
          <p:nvPr/>
        </p:nvSpPr>
        <p:spPr bwMode="auto">
          <a:xfrm>
            <a:off x="381000" y="242153"/>
            <a:ext cx="8428038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sz="2400" b="0" dirty="0">
                <a:solidFill>
                  <a:schemeClr val="tx2"/>
                </a:solidFill>
                <a:latin typeface="Arial Black" pitchFamily="34" charset="0"/>
              </a:rPr>
              <a:t>Determination of shear strength parameters of soils </a:t>
            </a:r>
            <a:r>
              <a:rPr lang="en-US" sz="2400" dirty="0">
                <a:solidFill>
                  <a:schemeClr val="tx2"/>
                </a:solidFill>
                <a:latin typeface="Arial Black" pitchFamily="34" charset="0"/>
              </a:rPr>
              <a:t>(</a:t>
            </a:r>
            <a:r>
              <a:rPr lang="en-US" sz="2400" dirty="0">
                <a:solidFill>
                  <a:srgbClr val="0000FF"/>
                </a:solidFill>
                <a:latin typeface="Arial Black" pitchFamily="34" charset="0"/>
              </a:rPr>
              <a:t>c, </a:t>
            </a:r>
            <a:r>
              <a:rPr lang="en-US" sz="2400" dirty="0">
                <a:solidFill>
                  <a:srgbClr val="0000FF"/>
                </a:solidFill>
                <a:latin typeface="Symbol" pitchFamily="18" charset="2"/>
              </a:rPr>
              <a:t>f</a:t>
            </a:r>
            <a:r>
              <a:rPr lang="en-US" sz="2400" dirty="0">
                <a:solidFill>
                  <a:schemeClr val="tx2"/>
                </a:solidFill>
                <a:latin typeface="Symbol" pitchFamily="18" charset="2"/>
              </a:rPr>
              <a:t> </a:t>
            </a:r>
            <a:r>
              <a:rPr lang="en-US" sz="2400" b="1" dirty="0">
                <a:solidFill>
                  <a:schemeClr val="tx2"/>
                </a:solidFill>
              </a:rPr>
              <a:t>)</a:t>
            </a:r>
            <a:endParaRPr lang="en-AU" sz="2400" b="1" dirty="0">
              <a:latin typeface="Symbol" pitchFamily="18" charset="2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468313" y="1123951"/>
            <a:ext cx="7726363" cy="1704976"/>
            <a:chOff x="295" y="708"/>
            <a:chExt cx="4867" cy="1074"/>
          </a:xfrm>
        </p:grpSpPr>
        <p:grpSp>
          <p:nvGrpSpPr>
            <p:cNvPr id="3" name="Group 12"/>
            <p:cNvGrpSpPr>
              <a:grpSpLocks/>
            </p:cNvGrpSpPr>
            <p:nvPr/>
          </p:nvGrpSpPr>
          <p:grpSpPr bwMode="auto">
            <a:xfrm>
              <a:off x="295" y="708"/>
              <a:ext cx="2655" cy="1074"/>
              <a:chOff x="295" y="708"/>
              <a:chExt cx="2655" cy="1074"/>
            </a:xfrm>
          </p:grpSpPr>
          <p:sp>
            <p:nvSpPr>
              <p:cNvPr id="30735" name="Rectangle 5"/>
              <p:cNvSpPr>
                <a:spLocks noChangeArrowheads="1"/>
              </p:cNvSpPr>
              <p:nvPr/>
            </p:nvSpPr>
            <p:spPr bwMode="auto">
              <a:xfrm>
                <a:off x="295" y="1026"/>
                <a:ext cx="2655" cy="756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wrap="square"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400" dirty="0">
                    <a:solidFill>
                      <a:schemeClr val="hlink"/>
                    </a:solidFill>
                  </a:rPr>
                  <a:t>Laboratory tests</a:t>
                </a:r>
                <a:r>
                  <a:rPr lang="en-US" sz="2400" dirty="0">
                    <a:solidFill>
                      <a:schemeClr val="tx2"/>
                    </a:solidFill>
                  </a:rPr>
                  <a:t> on specimens taken from representative undisturbed samples</a:t>
                </a:r>
                <a:endParaRPr lang="en-AU" sz="2400" dirty="0"/>
              </a:p>
            </p:txBody>
          </p:sp>
          <p:sp>
            <p:nvSpPr>
              <p:cNvPr id="30736" name="Line 10"/>
              <p:cNvSpPr>
                <a:spLocks noChangeShapeType="1"/>
              </p:cNvSpPr>
              <p:nvPr/>
            </p:nvSpPr>
            <p:spPr bwMode="auto">
              <a:xfrm flipH="1">
                <a:off x="1565" y="708"/>
                <a:ext cx="1225" cy="272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  <p:grpSp>
          <p:nvGrpSpPr>
            <p:cNvPr id="4" name="Group 18"/>
            <p:cNvGrpSpPr>
              <a:grpSpLocks/>
            </p:cNvGrpSpPr>
            <p:nvPr/>
          </p:nvGrpSpPr>
          <p:grpSpPr bwMode="auto">
            <a:xfrm>
              <a:off x="2971" y="708"/>
              <a:ext cx="2191" cy="697"/>
              <a:chOff x="2971" y="708"/>
              <a:chExt cx="2191" cy="697"/>
            </a:xfrm>
          </p:grpSpPr>
          <p:sp>
            <p:nvSpPr>
              <p:cNvPr id="30733" name="Rectangle 6"/>
              <p:cNvSpPr>
                <a:spLocks noChangeArrowheads="1"/>
              </p:cNvSpPr>
              <p:nvPr/>
            </p:nvSpPr>
            <p:spPr bwMode="auto">
              <a:xfrm>
                <a:off x="3923" y="1117"/>
                <a:ext cx="1239" cy="288"/>
              </a:xfrm>
              <a:prstGeom prst="rect">
                <a:avLst/>
              </a:prstGeom>
              <a:solidFill>
                <a:srgbClr val="FFFF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anchor="b">
                <a:spAutoFit/>
              </a:bodyPr>
              <a:lstStyle/>
              <a:p>
                <a:pPr algn="just">
                  <a:spcBef>
                    <a:spcPct val="0"/>
                  </a:spcBef>
                </a:pPr>
                <a:r>
                  <a:rPr lang="en-US" sz="2400" dirty="0">
                    <a:solidFill>
                      <a:schemeClr val="hlink"/>
                    </a:solidFill>
                  </a:rPr>
                  <a:t>Field tests</a:t>
                </a:r>
                <a:endParaRPr lang="en-AU" sz="2400" dirty="0"/>
              </a:p>
            </p:txBody>
          </p:sp>
          <p:sp>
            <p:nvSpPr>
              <p:cNvPr id="30734" name="Line 11"/>
              <p:cNvSpPr>
                <a:spLocks noChangeShapeType="1"/>
              </p:cNvSpPr>
              <p:nvPr/>
            </p:nvSpPr>
            <p:spPr bwMode="auto">
              <a:xfrm>
                <a:off x="2971" y="708"/>
                <a:ext cx="1451" cy="363"/>
              </a:xfrm>
              <a:prstGeom prst="line">
                <a:avLst/>
              </a:prstGeom>
              <a:noFill/>
              <a:ln w="8890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 wrap="none"/>
              <a:lstStyle/>
              <a:p>
                <a:endParaRPr lang="en-GB"/>
              </a:p>
            </p:txBody>
          </p:sp>
        </p:grp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467544" y="2925390"/>
            <a:ext cx="4186237" cy="2247900"/>
            <a:chOff x="289" y="1855"/>
            <a:chExt cx="2637" cy="1416"/>
          </a:xfrm>
        </p:grpSpPr>
        <p:sp>
          <p:nvSpPr>
            <p:cNvPr id="30729" name="Rectangle 8"/>
            <p:cNvSpPr>
              <a:spLocks noChangeArrowheads="1"/>
            </p:cNvSpPr>
            <p:nvPr/>
          </p:nvSpPr>
          <p:spPr bwMode="auto">
            <a:xfrm>
              <a:off x="289" y="2061"/>
              <a:ext cx="2637" cy="1210"/>
            </a:xfrm>
            <a:prstGeom prst="rect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algn="just">
                <a:spcBef>
                  <a:spcPct val="0"/>
                </a:spcBef>
              </a:pPr>
              <a:r>
                <a:rPr lang="en-US">
                  <a:solidFill>
                    <a:srgbClr val="FFFF00"/>
                  </a:solidFill>
                </a:rPr>
                <a:t>Most common laboratory tests to determine the shear strength parameters are,</a:t>
              </a:r>
            </a:p>
            <a:p>
              <a:pPr algn="just">
                <a:spcBef>
                  <a:spcPct val="0"/>
                </a:spcBef>
              </a:pPr>
              <a:endParaRPr lang="en-US">
                <a:solidFill>
                  <a:srgbClr val="FFFF00"/>
                </a:solidFill>
              </a:endParaRPr>
            </a:p>
            <a:p>
              <a:pPr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Direct shear test</a:t>
              </a:r>
            </a:p>
            <a:p>
              <a:pPr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Triaxial shear test</a:t>
              </a:r>
            </a:p>
          </p:txBody>
        </p:sp>
        <p:sp>
          <p:nvSpPr>
            <p:cNvPr id="30730" name="Line 13"/>
            <p:cNvSpPr>
              <a:spLocks noChangeShapeType="1"/>
            </p:cNvSpPr>
            <p:nvPr/>
          </p:nvSpPr>
          <p:spPr bwMode="auto">
            <a:xfrm>
              <a:off x="1559" y="1855"/>
              <a:ext cx="9" cy="315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grpSp>
        <p:nvGrpSpPr>
          <p:cNvPr id="6" name="Group 19"/>
          <p:cNvGrpSpPr>
            <a:grpSpLocks/>
          </p:cNvGrpSpPr>
          <p:nvPr/>
        </p:nvGrpSpPr>
        <p:grpSpPr bwMode="auto">
          <a:xfrm>
            <a:off x="5214938" y="2276476"/>
            <a:ext cx="3743325" cy="3240088"/>
            <a:chOff x="3285" y="1434"/>
            <a:chExt cx="2358" cy="2041"/>
          </a:xfrm>
        </p:grpSpPr>
        <p:sp>
          <p:nvSpPr>
            <p:cNvPr id="30727" name="Rectangle 16"/>
            <p:cNvSpPr>
              <a:spLocks noChangeArrowheads="1"/>
            </p:cNvSpPr>
            <p:nvPr/>
          </p:nvSpPr>
          <p:spPr bwMode="auto">
            <a:xfrm>
              <a:off x="3285" y="2073"/>
              <a:ext cx="2358" cy="1402"/>
            </a:xfrm>
            <a:prstGeom prst="rect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 anchor="b">
              <a:spAutoFit/>
            </a:bodyPr>
            <a:lstStyle/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Vane shear test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Torvane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Pocket penetrometer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Fall cone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Pressuremeter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Static cone penetrometer</a:t>
              </a:r>
            </a:p>
            <a:p>
              <a:pPr marL="457200" indent="-457200" algn="just">
                <a:spcBef>
                  <a:spcPct val="0"/>
                </a:spcBef>
                <a:buFontTx/>
                <a:buAutoNum type="arabicPeriod"/>
              </a:pPr>
              <a:r>
                <a:rPr lang="en-US">
                  <a:solidFill>
                    <a:srgbClr val="FFFF00"/>
                  </a:solidFill>
                </a:rPr>
                <a:t>Standard penetration test</a:t>
              </a:r>
            </a:p>
          </p:txBody>
        </p:sp>
        <p:sp>
          <p:nvSpPr>
            <p:cNvPr id="30728" name="Line 17"/>
            <p:cNvSpPr>
              <a:spLocks noChangeShapeType="1"/>
            </p:cNvSpPr>
            <p:nvPr/>
          </p:nvSpPr>
          <p:spPr bwMode="auto">
            <a:xfrm>
              <a:off x="4422" y="1434"/>
              <a:ext cx="0" cy="726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2825750" y="2501900"/>
            <a:ext cx="2806700" cy="3111500"/>
          </a:xfrm>
          <a:prstGeom prst="rect">
            <a:avLst/>
          </a:prstGeom>
          <a:solidFill>
            <a:srgbClr val="00B7A5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685800" y="0"/>
            <a:ext cx="7772400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Tests to measure soil strength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228600" y="514350"/>
            <a:ext cx="8848725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2800">
                <a:solidFill>
                  <a:schemeClr val="tx1"/>
                </a:solidFill>
              </a:rPr>
              <a:t>2.   The Triaxial Test</a:t>
            </a: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3816350" y="3835400"/>
            <a:ext cx="825500" cy="1549400"/>
          </a:xfrm>
          <a:prstGeom prst="rect">
            <a:avLst/>
          </a:prstGeom>
          <a:pattFill prst="pct10">
            <a:fgClr>
              <a:srgbClr val="414141"/>
            </a:fgClr>
            <a:bgClr>
              <a:schemeClr val="tx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3816350" y="36449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3816350" y="5397500"/>
            <a:ext cx="825500" cy="2159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8" name="Rectangle 8"/>
          <p:cNvSpPr>
            <a:spLocks noChangeArrowheads="1"/>
          </p:cNvSpPr>
          <p:nvPr/>
        </p:nvSpPr>
        <p:spPr bwMode="auto">
          <a:xfrm>
            <a:off x="2597150" y="5626100"/>
            <a:ext cx="3263900" cy="901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27495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0" name="Rectangle 10"/>
          <p:cNvSpPr>
            <a:spLocks noChangeArrowheads="1"/>
          </p:cNvSpPr>
          <p:nvPr/>
        </p:nvSpPr>
        <p:spPr bwMode="auto">
          <a:xfrm>
            <a:off x="5645150" y="2501900"/>
            <a:ext cx="63500" cy="3111500"/>
          </a:xfrm>
          <a:prstGeom prst="rect">
            <a:avLst/>
          </a:prstGeom>
          <a:solidFill>
            <a:srgbClr val="500093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 bwMode="auto">
          <a:xfrm>
            <a:off x="4140200" y="1739900"/>
            <a:ext cx="139700" cy="17399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2" name="Rectangle 12"/>
          <p:cNvSpPr>
            <a:spLocks noChangeArrowheads="1"/>
          </p:cNvSpPr>
          <p:nvPr/>
        </p:nvSpPr>
        <p:spPr bwMode="auto">
          <a:xfrm>
            <a:off x="26162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 bwMode="auto">
          <a:xfrm>
            <a:off x="4292600" y="2349500"/>
            <a:ext cx="1511300" cy="139700"/>
          </a:xfrm>
          <a:prstGeom prst="rect">
            <a:avLst/>
          </a:prstGeom>
          <a:solidFill>
            <a:schemeClr val="fol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4" name="Oval 14"/>
          <p:cNvSpPr>
            <a:spLocks noChangeArrowheads="1"/>
          </p:cNvSpPr>
          <p:nvPr/>
        </p:nvSpPr>
        <p:spPr bwMode="auto">
          <a:xfrm>
            <a:off x="4140200" y="3492500"/>
            <a:ext cx="139700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5" name="Line 15"/>
          <p:cNvSpPr>
            <a:spLocks noChangeShapeType="1"/>
          </p:cNvSpPr>
          <p:nvPr/>
        </p:nvSpPr>
        <p:spPr bwMode="auto">
          <a:xfrm>
            <a:off x="379095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4648200" y="3657600"/>
            <a:ext cx="0" cy="1924050"/>
          </a:xfrm>
          <a:prstGeom prst="line">
            <a:avLst/>
          </a:prstGeom>
          <a:noFill/>
          <a:ln w="50800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77" name="Oval 17"/>
          <p:cNvSpPr>
            <a:spLocks noChangeArrowheads="1"/>
          </p:cNvSpPr>
          <p:nvPr/>
        </p:nvSpPr>
        <p:spPr bwMode="auto">
          <a:xfrm>
            <a:off x="3657600" y="37338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8" name="Oval 18"/>
          <p:cNvSpPr>
            <a:spLocks noChangeArrowheads="1"/>
          </p:cNvSpPr>
          <p:nvPr/>
        </p:nvSpPr>
        <p:spPr bwMode="auto">
          <a:xfrm>
            <a:off x="4686300" y="36957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79" name="Oval 19"/>
          <p:cNvSpPr>
            <a:spLocks noChangeArrowheads="1"/>
          </p:cNvSpPr>
          <p:nvPr/>
        </p:nvSpPr>
        <p:spPr bwMode="auto">
          <a:xfrm>
            <a:off x="3676650" y="542925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0" name="Oval 20"/>
          <p:cNvSpPr>
            <a:spLocks noChangeArrowheads="1"/>
          </p:cNvSpPr>
          <p:nvPr/>
        </p:nvSpPr>
        <p:spPr bwMode="auto">
          <a:xfrm>
            <a:off x="4686300" y="5448300"/>
            <a:ext cx="76200" cy="114300"/>
          </a:xfrm>
          <a:prstGeom prst="ellipse">
            <a:avLst/>
          </a:prstGeom>
          <a:solidFill>
            <a:srgbClr val="414141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1" name="Rectangle 21"/>
          <p:cNvSpPr>
            <a:spLocks noChangeArrowheads="1"/>
          </p:cNvSpPr>
          <p:nvPr/>
        </p:nvSpPr>
        <p:spPr bwMode="auto">
          <a:xfrm>
            <a:off x="4159250" y="5397500"/>
            <a:ext cx="44450" cy="7302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2" name="Rectangle 22"/>
          <p:cNvSpPr>
            <a:spLocks noChangeArrowheads="1"/>
          </p:cNvSpPr>
          <p:nvPr/>
        </p:nvSpPr>
        <p:spPr bwMode="auto">
          <a:xfrm>
            <a:off x="4216400" y="6083300"/>
            <a:ext cx="1644650" cy="444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3" name="Rectangle 23"/>
          <p:cNvSpPr>
            <a:spLocks noChangeArrowheads="1"/>
          </p:cNvSpPr>
          <p:nvPr/>
        </p:nvSpPr>
        <p:spPr bwMode="auto">
          <a:xfrm>
            <a:off x="3206750" y="5626100"/>
            <a:ext cx="44450" cy="40640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4" name="Rectangle 24"/>
          <p:cNvSpPr>
            <a:spLocks noChangeArrowheads="1"/>
          </p:cNvSpPr>
          <p:nvPr/>
        </p:nvSpPr>
        <p:spPr bwMode="auto">
          <a:xfrm>
            <a:off x="2597150" y="5949950"/>
            <a:ext cx="577850" cy="82550"/>
          </a:xfrm>
          <a:prstGeom prst="rect">
            <a:avLst/>
          </a:prstGeom>
          <a:solidFill>
            <a:schemeClr val="tx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85" name="Rectangle 25"/>
          <p:cNvSpPr>
            <a:spLocks noChangeArrowheads="1"/>
          </p:cNvSpPr>
          <p:nvPr/>
        </p:nvSpPr>
        <p:spPr bwMode="auto">
          <a:xfrm>
            <a:off x="438150" y="5314950"/>
            <a:ext cx="15144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pressure</a:t>
            </a:r>
          </a:p>
        </p:txBody>
      </p:sp>
      <p:sp>
        <p:nvSpPr>
          <p:cNvPr id="40986" name="Rectangle 26"/>
          <p:cNvSpPr>
            <a:spLocks noChangeArrowheads="1"/>
          </p:cNvSpPr>
          <p:nvPr/>
        </p:nvSpPr>
        <p:spPr bwMode="auto">
          <a:xfrm>
            <a:off x="6553200" y="5638800"/>
            <a:ext cx="2219325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Pore pressure and volume change</a:t>
            </a:r>
          </a:p>
        </p:txBody>
      </p:sp>
      <p:sp>
        <p:nvSpPr>
          <p:cNvPr id="40987" name="Rectangle 27"/>
          <p:cNvSpPr>
            <a:spLocks noChangeArrowheads="1"/>
          </p:cNvSpPr>
          <p:nvPr/>
        </p:nvSpPr>
        <p:spPr bwMode="auto">
          <a:xfrm>
            <a:off x="6286500" y="3067050"/>
            <a:ext cx="21812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Rubber membrane</a:t>
            </a:r>
          </a:p>
        </p:txBody>
      </p:sp>
      <p:sp>
        <p:nvSpPr>
          <p:cNvPr id="40988" name="Rectangle 28"/>
          <p:cNvSpPr>
            <a:spLocks noChangeArrowheads="1"/>
          </p:cNvSpPr>
          <p:nvPr/>
        </p:nvSpPr>
        <p:spPr bwMode="auto">
          <a:xfrm>
            <a:off x="685800" y="2705100"/>
            <a:ext cx="16859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Cell water</a:t>
            </a:r>
          </a:p>
        </p:txBody>
      </p:sp>
      <p:sp>
        <p:nvSpPr>
          <p:cNvPr id="40989" name="Rectangle 29"/>
          <p:cNvSpPr>
            <a:spLocks noChangeArrowheads="1"/>
          </p:cNvSpPr>
          <p:nvPr/>
        </p:nvSpPr>
        <p:spPr bwMode="auto">
          <a:xfrm>
            <a:off x="533400" y="3676650"/>
            <a:ext cx="16287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O-ring seals</a:t>
            </a:r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V="1">
            <a:off x="1790700" y="3810000"/>
            <a:ext cx="1847850" cy="323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1809750" y="4133850"/>
            <a:ext cx="1847850" cy="1295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 flipH="1">
            <a:off x="4686300" y="3429000"/>
            <a:ext cx="1600200" cy="990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3" name="Line 33"/>
          <p:cNvSpPr>
            <a:spLocks noChangeShapeType="1"/>
          </p:cNvSpPr>
          <p:nvPr/>
        </p:nvSpPr>
        <p:spPr bwMode="auto">
          <a:xfrm>
            <a:off x="1828800" y="6000750"/>
            <a:ext cx="5715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4" name="Line 34"/>
          <p:cNvSpPr>
            <a:spLocks noChangeShapeType="1"/>
          </p:cNvSpPr>
          <p:nvPr/>
        </p:nvSpPr>
        <p:spPr bwMode="auto">
          <a:xfrm flipH="1" flipV="1">
            <a:off x="5981700" y="6115050"/>
            <a:ext cx="571500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5" name="Line 35"/>
          <p:cNvSpPr>
            <a:spLocks noChangeShapeType="1"/>
          </p:cNvSpPr>
          <p:nvPr/>
        </p:nvSpPr>
        <p:spPr bwMode="auto">
          <a:xfrm>
            <a:off x="2171700" y="2952750"/>
            <a:ext cx="1276350" cy="133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6" name="Rectangle 36"/>
          <p:cNvSpPr>
            <a:spLocks noChangeArrowheads="1"/>
          </p:cNvSpPr>
          <p:nvPr/>
        </p:nvSpPr>
        <p:spPr bwMode="auto">
          <a:xfrm>
            <a:off x="3835400" y="5321300"/>
            <a:ext cx="768350" cy="82550"/>
          </a:xfrm>
          <a:prstGeom prst="rect">
            <a:avLst/>
          </a:prstGeom>
          <a:solidFill>
            <a:srgbClr val="7679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0997" name="Line 37"/>
          <p:cNvSpPr>
            <a:spLocks noChangeShapeType="1"/>
          </p:cNvSpPr>
          <p:nvPr/>
        </p:nvSpPr>
        <p:spPr bwMode="auto">
          <a:xfrm flipH="1">
            <a:off x="4514850" y="4781550"/>
            <a:ext cx="2095500" cy="552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0998" name="Rectangle 38"/>
          <p:cNvSpPr>
            <a:spLocks noChangeArrowheads="1"/>
          </p:cNvSpPr>
          <p:nvPr/>
        </p:nvSpPr>
        <p:spPr bwMode="auto">
          <a:xfrm>
            <a:off x="6705600" y="4457700"/>
            <a:ext cx="220027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Porous filter disc</a:t>
            </a:r>
          </a:p>
        </p:txBody>
      </p:sp>
      <p:sp>
        <p:nvSpPr>
          <p:cNvPr id="40999" name="Rectangle 39"/>
          <p:cNvSpPr>
            <a:spLocks noChangeArrowheads="1"/>
          </p:cNvSpPr>
          <p:nvPr/>
        </p:nvSpPr>
        <p:spPr bwMode="auto">
          <a:xfrm>
            <a:off x="6362700" y="1962150"/>
            <a:ext cx="23336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Confining cylinder</a:t>
            </a:r>
          </a:p>
        </p:txBody>
      </p:sp>
      <p:sp>
        <p:nvSpPr>
          <p:cNvPr id="41000" name="Line 40"/>
          <p:cNvSpPr>
            <a:spLocks noChangeShapeType="1"/>
          </p:cNvSpPr>
          <p:nvPr/>
        </p:nvSpPr>
        <p:spPr bwMode="auto">
          <a:xfrm flipH="1">
            <a:off x="5715000" y="2343150"/>
            <a:ext cx="647700" cy="4953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1" name="Line 41"/>
          <p:cNvSpPr>
            <a:spLocks noChangeShapeType="1"/>
          </p:cNvSpPr>
          <p:nvPr/>
        </p:nvSpPr>
        <p:spPr bwMode="auto">
          <a:xfrm>
            <a:off x="4191000" y="1123950"/>
            <a:ext cx="0" cy="4953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1002" name="Rectangle 42"/>
          <p:cNvSpPr>
            <a:spLocks noChangeArrowheads="1"/>
          </p:cNvSpPr>
          <p:nvPr/>
        </p:nvSpPr>
        <p:spPr bwMode="auto">
          <a:xfrm>
            <a:off x="4400550" y="933450"/>
            <a:ext cx="246697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smtClean="0">
                <a:solidFill>
                  <a:schemeClr val="tx1"/>
                </a:solidFill>
              </a:rPr>
              <a:t>AXIAL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41003" name="Rectangle 43"/>
          <p:cNvSpPr>
            <a:spLocks noChangeArrowheads="1"/>
          </p:cNvSpPr>
          <p:nvPr/>
        </p:nvSpPr>
        <p:spPr bwMode="auto">
          <a:xfrm>
            <a:off x="3924300" y="4191000"/>
            <a:ext cx="6953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rgbClr val="414141"/>
                </a:solidFill>
              </a:rPr>
              <a:t>Soil</a:t>
            </a:r>
          </a:p>
        </p:txBody>
      </p:sp>
    </p:spTree>
    <p:extLst>
      <p:ext uri="{BB962C8B-B14F-4D97-AF65-F5344CB8AC3E}">
        <p14:creationId xmlns:p14="http://schemas.microsoft.com/office/powerpoint/2010/main" val="155349651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685800" y="76200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Stresses in triaxial specimens</a:t>
            </a:r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2978150" y="1911350"/>
            <a:ext cx="1816100" cy="22733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2" name="Oval 4"/>
          <p:cNvSpPr>
            <a:spLocks noChangeArrowheads="1"/>
          </p:cNvSpPr>
          <p:nvPr/>
        </p:nvSpPr>
        <p:spPr bwMode="auto">
          <a:xfrm>
            <a:off x="2978150" y="1606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3" name="Oval 5"/>
          <p:cNvSpPr>
            <a:spLocks noChangeArrowheads="1"/>
          </p:cNvSpPr>
          <p:nvPr/>
        </p:nvSpPr>
        <p:spPr bwMode="auto">
          <a:xfrm>
            <a:off x="2978150" y="3892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43014" name="Line 6"/>
          <p:cNvSpPr>
            <a:spLocks noChangeShapeType="1"/>
          </p:cNvSpPr>
          <p:nvPr/>
        </p:nvSpPr>
        <p:spPr bwMode="auto">
          <a:xfrm flipV="1">
            <a:off x="32766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5" name="Line 7"/>
          <p:cNvSpPr>
            <a:spLocks noChangeShapeType="1"/>
          </p:cNvSpPr>
          <p:nvPr/>
        </p:nvSpPr>
        <p:spPr bwMode="auto">
          <a:xfrm flipV="1">
            <a:off x="3810000" y="42672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6" name="Line 8"/>
          <p:cNvSpPr>
            <a:spLocks noChangeShapeType="1"/>
          </p:cNvSpPr>
          <p:nvPr/>
        </p:nvSpPr>
        <p:spPr bwMode="auto">
          <a:xfrm flipV="1">
            <a:off x="41148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7" name="Line 9"/>
          <p:cNvSpPr>
            <a:spLocks noChangeShapeType="1"/>
          </p:cNvSpPr>
          <p:nvPr/>
        </p:nvSpPr>
        <p:spPr bwMode="auto">
          <a:xfrm flipV="1">
            <a:off x="44958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8" name="Line 10"/>
          <p:cNvSpPr>
            <a:spLocks noChangeShapeType="1"/>
          </p:cNvSpPr>
          <p:nvPr/>
        </p:nvSpPr>
        <p:spPr bwMode="auto">
          <a:xfrm flipV="1">
            <a:off x="35814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19" name="Line 11"/>
          <p:cNvSpPr>
            <a:spLocks noChangeShapeType="1"/>
          </p:cNvSpPr>
          <p:nvPr/>
        </p:nvSpPr>
        <p:spPr bwMode="auto">
          <a:xfrm>
            <a:off x="3886200" y="762000"/>
            <a:ext cx="0" cy="1066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0" name="Line 12"/>
          <p:cNvSpPr>
            <a:spLocks noChangeShapeType="1"/>
          </p:cNvSpPr>
          <p:nvPr/>
        </p:nvSpPr>
        <p:spPr bwMode="auto">
          <a:xfrm flipV="1">
            <a:off x="2743200" y="24384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1" name="Line 13"/>
          <p:cNvSpPr>
            <a:spLocks noChangeShapeType="1"/>
          </p:cNvSpPr>
          <p:nvPr/>
        </p:nvSpPr>
        <p:spPr bwMode="auto">
          <a:xfrm flipV="1">
            <a:off x="2743200" y="29718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2" name="Line 14"/>
          <p:cNvSpPr>
            <a:spLocks noChangeShapeType="1"/>
          </p:cNvSpPr>
          <p:nvPr/>
        </p:nvSpPr>
        <p:spPr bwMode="auto">
          <a:xfrm flipV="1">
            <a:off x="2743200" y="35052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3" name="Line 15"/>
          <p:cNvSpPr>
            <a:spLocks noChangeShapeType="1"/>
          </p:cNvSpPr>
          <p:nvPr/>
        </p:nvSpPr>
        <p:spPr bwMode="auto">
          <a:xfrm>
            <a:off x="4648200" y="2362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4" name="Line 16"/>
          <p:cNvSpPr>
            <a:spLocks noChangeShapeType="1"/>
          </p:cNvSpPr>
          <p:nvPr/>
        </p:nvSpPr>
        <p:spPr bwMode="auto">
          <a:xfrm>
            <a:off x="4648200" y="29718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5" name="Line 17"/>
          <p:cNvSpPr>
            <a:spLocks noChangeShapeType="1"/>
          </p:cNvSpPr>
          <p:nvPr/>
        </p:nvSpPr>
        <p:spPr bwMode="auto">
          <a:xfrm>
            <a:off x="4648200" y="3505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6" name="Rectangle 18"/>
          <p:cNvSpPr>
            <a:spLocks noChangeArrowheads="1"/>
          </p:cNvSpPr>
          <p:nvPr/>
        </p:nvSpPr>
        <p:spPr bwMode="auto">
          <a:xfrm>
            <a:off x="2057400" y="26670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43028" name="Rectangle 20"/>
          <p:cNvSpPr>
            <a:spLocks noChangeArrowheads="1"/>
          </p:cNvSpPr>
          <p:nvPr/>
        </p:nvSpPr>
        <p:spPr bwMode="auto">
          <a:xfrm>
            <a:off x="3657600" y="4724400"/>
            <a:ext cx="32861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baseline="-25000" dirty="0">
                <a:solidFill>
                  <a:schemeClr val="tx1"/>
                </a:solidFill>
              </a:rPr>
              <a:t>a</a:t>
            </a:r>
            <a:r>
              <a:rPr lang="tr-TR" dirty="0">
                <a:solidFill>
                  <a:schemeClr val="tx1"/>
                </a:solidFill>
              </a:rPr>
              <a:t>  = </a:t>
            </a:r>
            <a:r>
              <a:rPr lang="tr-TR" b="1" dirty="0">
                <a:solidFill>
                  <a:schemeClr val="tx1"/>
                </a:solidFill>
              </a:rPr>
              <a:t>Axial stress</a:t>
            </a:r>
          </a:p>
        </p:txBody>
      </p:sp>
      <p:sp>
        <p:nvSpPr>
          <p:cNvPr id="43029" name="Rectangle 21"/>
          <p:cNvSpPr>
            <a:spLocks noChangeArrowheads="1"/>
          </p:cNvSpPr>
          <p:nvPr/>
        </p:nvSpPr>
        <p:spPr bwMode="auto">
          <a:xfrm>
            <a:off x="4038600" y="685800"/>
            <a:ext cx="3701752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 =  </a:t>
            </a:r>
            <a:r>
              <a:rPr lang="en-GB" dirty="0" smtClean="0">
                <a:solidFill>
                  <a:schemeClr val="tx1"/>
                </a:solidFill>
              </a:rPr>
              <a:t>Application of a 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43030" name="Line 22"/>
          <p:cNvSpPr>
            <a:spLocks noChangeShapeType="1"/>
          </p:cNvSpPr>
          <p:nvPr/>
        </p:nvSpPr>
        <p:spPr bwMode="auto">
          <a:xfrm>
            <a:off x="33528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31" name="Line 23"/>
          <p:cNvSpPr>
            <a:spLocks noChangeShapeType="1"/>
          </p:cNvSpPr>
          <p:nvPr/>
        </p:nvSpPr>
        <p:spPr bwMode="auto">
          <a:xfrm>
            <a:off x="43434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32" name="Rectangle 24"/>
          <p:cNvSpPr>
            <a:spLocks noChangeArrowheads="1"/>
          </p:cNvSpPr>
          <p:nvPr/>
        </p:nvSpPr>
        <p:spPr bwMode="auto">
          <a:xfrm>
            <a:off x="2895600" y="9906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US" baseline="-25000" dirty="0" smtClean="0"/>
              <a:t>a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043608" y="5373216"/>
            <a:ext cx="67687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3200" dirty="0"/>
              <a:t>The </a:t>
            </a:r>
            <a:r>
              <a:rPr lang="en-GB" sz="3200" dirty="0" smtClean="0"/>
              <a:t>A</a:t>
            </a:r>
            <a:r>
              <a:rPr lang="tr-TR" sz="3200" dirty="0" smtClean="0"/>
              <a:t>xial </a:t>
            </a:r>
            <a:r>
              <a:rPr lang="tr-TR" sz="3200" dirty="0"/>
              <a:t>and </a:t>
            </a:r>
            <a:r>
              <a:rPr lang="en-GB" sz="3200" dirty="0" smtClean="0"/>
              <a:t>Effective (</a:t>
            </a:r>
            <a:r>
              <a:rPr lang="en-US" sz="3200" dirty="0" smtClean="0"/>
              <a:t>confining</a:t>
            </a:r>
            <a:r>
              <a:rPr lang="en-GB" sz="3200" dirty="0" smtClean="0"/>
              <a:t>)</a:t>
            </a:r>
            <a:r>
              <a:rPr lang="tr-TR" sz="3200" dirty="0" smtClean="0"/>
              <a:t> </a:t>
            </a:r>
            <a:r>
              <a:rPr lang="tr-TR" sz="3200" dirty="0"/>
              <a:t>stresses are </a:t>
            </a:r>
            <a:r>
              <a:rPr lang="en-GB" sz="3200" b="1" dirty="0" smtClean="0">
                <a:solidFill>
                  <a:srgbClr val="0070C0"/>
                </a:solidFill>
              </a:rPr>
              <a:t>‘</a:t>
            </a:r>
            <a:r>
              <a:rPr lang="tr-TR" sz="3200" b="1" dirty="0" smtClean="0">
                <a:solidFill>
                  <a:srgbClr val="0070C0"/>
                </a:solidFill>
              </a:rPr>
              <a:t>principal stresses</a:t>
            </a:r>
            <a:r>
              <a:rPr lang="en-GB" sz="3200" b="1" dirty="0" smtClean="0">
                <a:solidFill>
                  <a:srgbClr val="0070C0"/>
                </a:solidFill>
              </a:rPr>
              <a:t>’</a:t>
            </a:r>
            <a:endParaRPr lang="tr-TR" sz="3200" b="1" dirty="0">
              <a:solidFill>
                <a:srgbClr val="0070C0"/>
              </a:solidFill>
            </a:endParaRPr>
          </a:p>
        </p:txBody>
      </p:sp>
      <p:sp>
        <p:nvSpPr>
          <p:cNvPr id="26" name="Rectangle 19"/>
          <p:cNvSpPr>
            <a:spLocks noChangeArrowheads="1"/>
          </p:cNvSpPr>
          <p:nvPr/>
        </p:nvSpPr>
        <p:spPr bwMode="auto">
          <a:xfrm>
            <a:off x="5508104" y="2708920"/>
            <a:ext cx="3923928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r>
              <a:rPr lang="tr-TR" dirty="0" smtClean="0">
                <a:solidFill>
                  <a:schemeClr val="tx1"/>
                </a:solidFill>
              </a:rPr>
              <a:t>   =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GB" b="1" dirty="0" smtClean="0"/>
              <a:t>Effective (or Confining) s</a:t>
            </a:r>
            <a:r>
              <a:rPr lang="tr-TR" b="1" dirty="0" smtClean="0">
                <a:solidFill>
                  <a:schemeClr val="tx1"/>
                </a:solidFill>
              </a:rPr>
              <a:t>tress</a:t>
            </a:r>
            <a:endParaRPr lang="en-GB" b="1" dirty="0" smtClean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 </a:t>
            </a:r>
            <a:r>
              <a:rPr lang="en-GB" dirty="0" smtClean="0"/>
              <a:t>       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    </a:t>
            </a:r>
            <a:r>
              <a:rPr lang="tr-TR" dirty="0" smtClean="0">
                <a:solidFill>
                  <a:schemeClr val="tx1"/>
                </a:solidFill>
              </a:rPr>
              <a:t>(</a:t>
            </a:r>
            <a:r>
              <a:rPr lang="en-GB" dirty="0" smtClean="0">
                <a:solidFill>
                  <a:schemeClr val="tx1"/>
                </a:solidFill>
              </a:rPr>
              <a:t>this is the </a:t>
            </a:r>
            <a:r>
              <a:rPr lang="tr-TR" dirty="0" smtClean="0">
                <a:solidFill>
                  <a:schemeClr val="tx1"/>
                </a:solidFill>
              </a:rPr>
              <a:t>cell</a:t>
            </a:r>
            <a:r>
              <a:rPr lang="en-GB" dirty="0" smtClean="0">
                <a:solidFill>
                  <a:schemeClr val="tx1"/>
                </a:solidFill>
              </a:rPr>
              <a:t> p</a:t>
            </a:r>
            <a:r>
              <a:rPr lang="tr-TR" dirty="0" smtClean="0">
                <a:solidFill>
                  <a:schemeClr val="tx1"/>
                </a:solidFill>
              </a:rPr>
              <a:t>ressure</a:t>
            </a:r>
            <a:r>
              <a:rPr lang="tr-TR" dirty="0">
                <a:solidFill>
                  <a:schemeClr val="tx1"/>
                </a:solidFill>
              </a:rPr>
              <a:t>)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3923928" y="980728"/>
            <a:ext cx="571872" cy="381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9766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30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ChangeArrowheads="1"/>
          </p:cNvSpPr>
          <p:nvPr/>
        </p:nvSpPr>
        <p:spPr bwMode="auto">
          <a:xfrm>
            <a:off x="685800" y="76200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Stresses in triaxial specimens</a:t>
            </a:r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2978150" y="1911350"/>
            <a:ext cx="1816100" cy="22733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49" name="Oval 4"/>
          <p:cNvSpPr>
            <a:spLocks noChangeArrowheads="1"/>
          </p:cNvSpPr>
          <p:nvPr/>
        </p:nvSpPr>
        <p:spPr bwMode="auto">
          <a:xfrm>
            <a:off x="2978150" y="1606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0" name="Oval 5"/>
          <p:cNvSpPr>
            <a:spLocks noChangeArrowheads="1"/>
          </p:cNvSpPr>
          <p:nvPr/>
        </p:nvSpPr>
        <p:spPr bwMode="auto">
          <a:xfrm>
            <a:off x="2978150" y="3892550"/>
            <a:ext cx="1816100" cy="520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6151" name="Line 6"/>
          <p:cNvSpPr>
            <a:spLocks noChangeShapeType="1"/>
          </p:cNvSpPr>
          <p:nvPr/>
        </p:nvSpPr>
        <p:spPr bwMode="auto">
          <a:xfrm flipV="1">
            <a:off x="32766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2" name="Line 7"/>
          <p:cNvSpPr>
            <a:spLocks noChangeShapeType="1"/>
          </p:cNvSpPr>
          <p:nvPr/>
        </p:nvSpPr>
        <p:spPr bwMode="auto">
          <a:xfrm flipV="1">
            <a:off x="3810000" y="42672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3" name="Line 8"/>
          <p:cNvSpPr>
            <a:spLocks noChangeShapeType="1"/>
          </p:cNvSpPr>
          <p:nvPr/>
        </p:nvSpPr>
        <p:spPr bwMode="auto">
          <a:xfrm flipV="1">
            <a:off x="41148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4" name="Line 9"/>
          <p:cNvSpPr>
            <a:spLocks noChangeShapeType="1"/>
          </p:cNvSpPr>
          <p:nvPr/>
        </p:nvSpPr>
        <p:spPr bwMode="auto">
          <a:xfrm flipV="1">
            <a:off x="4495800" y="41910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5" name="Line 10"/>
          <p:cNvSpPr>
            <a:spLocks noChangeShapeType="1"/>
          </p:cNvSpPr>
          <p:nvPr/>
        </p:nvSpPr>
        <p:spPr bwMode="auto">
          <a:xfrm flipV="1">
            <a:off x="3581400" y="4038600"/>
            <a:ext cx="0" cy="5334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6" name="Line 11"/>
          <p:cNvSpPr>
            <a:spLocks noChangeShapeType="1"/>
          </p:cNvSpPr>
          <p:nvPr/>
        </p:nvSpPr>
        <p:spPr bwMode="auto">
          <a:xfrm>
            <a:off x="3886200" y="762000"/>
            <a:ext cx="0" cy="106680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7" name="Line 12"/>
          <p:cNvSpPr>
            <a:spLocks noChangeShapeType="1"/>
          </p:cNvSpPr>
          <p:nvPr/>
        </p:nvSpPr>
        <p:spPr bwMode="auto">
          <a:xfrm flipV="1">
            <a:off x="2743200" y="24384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8" name="Line 13"/>
          <p:cNvSpPr>
            <a:spLocks noChangeShapeType="1"/>
          </p:cNvSpPr>
          <p:nvPr/>
        </p:nvSpPr>
        <p:spPr bwMode="auto">
          <a:xfrm flipV="1">
            <a:off x="2743200" y="29718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59" name="Line 14"/>
          <p:cNvSpPr>
            <a:spLocks noChangeShapeType="1"/>
          </p:cNvSpPr>
          <p:nvPr/>
        </p:nvSpPr>
        <p:spPr bwMode="auto">
          <a:xfrm flipV="1">
            <a:off x="2743200" y="3505200"/>
            <a:ext cx="5334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0" name="Line 15"/>
          <p:cNvSpPr>
            <a:spLocks noChangeShapeType="1"/>
          </p:cNvSpPr>
          <p:nvPr/>
        </p:nvSpPr>
        <p:spPr bwMode="auto">
          <a:xfrm>
            <a:off x="4648200" y="2362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1" name="Line 16"/>
          <p:cNvSpPr>
            <a:spLocks noChangeShapeType="1"/>
          </p:cNvSpPr>
          <p:nvPr/>
        </p:nvSpPr>
        <p:spPr bwMode="auto">
          <a:xfrm>
            <a:off x="4648200" y="29718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2" name="Line 17"/>
          <p:cNvSpPr>
            <a:spLocks noChangeShapeType="1"/>
          </p:cNvSpPr>
          <p:nvPr/>
        </p:nvSpPr>
        <p:spPr bwMode="auto">
          <a:xfrm>
            <a:off x="4648200" y="3505200"/>
            <a:ext cx="609600" cy="76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3" name="Rectangle 18"/>
          <p:cNvSpPr>
            <a:spLocks noChangeArrowheads="1"/>
          </p:cNvSpPr>
          <p:nvPr/>
        </p:nvSpPr>
        <p:spPr bwMode="auto">
          <a:xfrm>
            <a:off x="2057400" y="26670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sp>
        <p:nvSpPr>
          <p:cNvPr id="6164" name="Rectangle 19"/>
          <p:cNvSpPr>
            <a:spLocks noChangeArrowheads="1"/>
          </p:cNvSpPr>
          <p:nvPr/>
        </p:nvSpPr>
        <p:spPr bwMode="auto">
          <a:xfrm>
            <a:off x="5334000" y="2667000"/>
            <a:ext cx="3626296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GB" baseline="-25000" dirty="0"/>
              <a:t>c</a:t>
            </a:r>
            <a:r>
              <a:rPr lang="tr-TR" dirty="0" smtClean="0">
                <a:solidFill>
                  <a:schemeClr val="tx1"/>
                </a:solidFill>
              </a:rPr>
              <a:t>   </a:t>
            </a:r>
            <a:r>
              <a:rPr lang="tr-TR" dirty="0">
                <a:solidFill>
                  <a:schemeClr val="tx1"/>
                </a:solidFill>
              </a:rPr>
              <a:t>= </a:t>
            </a:r>
            <a:r>
              <a:rPr lang="en-GB" b="1" dirty="0" smtClean="0"/>
              <a:t>Effective (or Confining) </a:t>
            </a:r>
            <a:r>
              <a:rPr lang="tr-TR" b="1" dirty="0" smtClean="0">
                <a:solidFill>
                  <a:schemeClr val="tx1"/>
                </a:solidFill>
              </a:rPr>
              <a:t>stress</a:t>
            </a:r>
            <a:endParaRPr lang="en-GB" b="1" dirty="0" smtClean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 </a:t>
            </a:r>
            <a:r>
              <a:rPr lang="en-GB" dirty="0" smtClean="0"/>
              <a:t>                    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tr-TR" dirty="0" smtClean="0">
                <a:solidFill>
                  <a:schemeClr val="tx1"/>
                </a:solidFill>
              </a:rPr>
              <a:t>(</a:t>
            </a:r>
            <a:r>
              <a:rPr lang="tr-TR" dirty="0">
                <a:solidFill>
                  <a:schemeClr val="tx1"/>
                </a:solidFill>
              </a:rPr>
              <a:t>cell </a:t>
            </a:r>
            <a:r>
              <a:rPr lang="tr-TR" dirty="0" smtClean="0">
                <a:solidFill>
                  <a:schemeClr val="tx1"/>
                </a:solidFill>
              </a:rPr>
              <a:t>pressure</a:t>
            </a:r>
            <a:r>
              <a:rPr lang="tr-TR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6165" name="Rectangle 20"/>
          <p:cNvSpPr>
            <a:spLocks noChangeArrowheads="1"/>
          </p:cNvSpPr>
          <p:nvPr/>
        </p:nvSpPr>
        <p:spPr bwMode="auto">
          <a:xfrm>
            <a:off x="3657600" y="4724400"/>
            <a:ext cx="32861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baseline="-25000" dirty="0">
                <a:solidFill>
                  <a:schemeClr val="tx1"/>
                </a:solidFill>
              </a:rPr>
              <a:t>a</a:t>
            </a:r>
            <a:r>
              <a:rPr lang="tr-TR" dirty="0">
                <a:solidFill>
                  <a:schemeClr val="tx1"/>
                </a:solidFill>
              </a:rPr>
              <a:t>  = </a:t>
            </a:r>
            <a:r>
              <a:rPr lang="tr-TR" b="1" dirty="0">
                <a:solidFill>
                  <a:schemeClr val="tx1"/>
                </a:solidFill>
              </a:rPr>
              <a:t>Axial stress</a:t>
            </a:r>
          </a:p>
        </p:txBody>
      </p:sp>
      <p:sp>
        <p:nvSpPr>
          <p:cNvPr id="6166" name="Rectangle 21"/>
          <p:cNvSpPr>
            <a:spLocks noChangeArrowheads="1"/>
          </p:cNvSpPr>
          <p:nvPr/>
        </p:nvSpPr>
        <p:spPr bwMode="auto">
          <a:xfrm>
            <a:off x="4038600" y="685800"/>
            <a:ext cx="3485728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 =  </a:t>
            </a:r>
            <a:r>
              <a:rPr lang="en-GB" dirty="0" smtClean="0">
                <a:solidFill>
                  <a:schemeClr val="tx1"/>
                </a:solidFill>
              </a:rPr>
              <a:t>Application of a </a:t>
            </a:r>
            <a:r>
              <a:rPr lang="tr-TR" dirty="0" smtClean="0">
                <a:solidFill>
                  <a:schemeClr val="tx1"/>
                </a:solidFill>
              </a:rPr>
              <a:t>Deviator </a:t>
            </a:r>
            <a:r>
              <a:rPr lang="tr-TR" dirty="0">
                <a:solidFill>
                  <a:schemeClr val="tx1"/>
                </a:solidFill>
              </a:rPr>
              <a:t>load</a:t>
            </a:r>
          </a:p>
        </p:txBody>
      </p:sp>
      <p:sp>
        <p:nvSpPr>
          <p:cNvPr id="6167" name="Line 22"/>
          <p:cNvSpPr>
            <a:spLocks noChangeShapeType="1"/>
          </p:cNvSpPr>
          <p:nvPr/>
        </p:nvSpPr>
        <p:spPr bwMode="auto">
          <a:xfrm>
            <a:off x="33528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8" name="Line 23"/>
          <p:cNvSpPr>
            <a:spLocks noChangeShapeType="1"/>
          </p:cNvSpPr>
          <p:nvPr/>
        </p:nvSpPr>
        <p:spPr bwMode="auto">
          <a:xfrm>
            <a:off x="4343400" y="1371600"/>
            <a:ext cx="0" cy="45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6169" name="Rectangle 24"/>
          <p:cNvSpPr>
            <a:spLocks noChangeArrowheads="1"/>
          </p:cNvSpPr>
          <p:nvPr/>
        </p:nvSpPr>
        <p:spPr bwMode="auto">
          <a:xfrm>
            <a:off x="2895600" y="990600"/>
            <a:ext cx="542925" cy="36676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en-US" baseline="-25000" dirty="0" smtClean="0"/>
              <a:t>a</a:t>
            </a:r>
            <a:endParaRPr lang="tr-TR" baseline="-25000" dirty="0">
              <a:solidFill>
                <a:schemeClr val="tx1"/>
              </a:solidFill>
            </a:endParaRPr>
          </a:p>
        </p:txBody>
      </p:sp>
      <p:graphicFrame>
        <p:nvGraphicFramePr>
          <p:cNvPr id="6146" name="Object 2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7754060"/>
              </p:ext>
            </p:extLst>
          </p:nvPr>
        </p:nvGraphicFramePr>
        <p:xfrm>
          <a:off x="3886200" y="5438775"/>
          <a:ext cx="2884488" cy="111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28" name="Equation" r:id="rId3" imgW="195089400" imgH="130067280" progId="Equation.3">
                  <p:embed/>
                </p:oleObj>
              </mc:Choice>
              <mc:Fallback>
                <p:oleObj name="Equation" r:id="rId3" imgW="195089400" imgH="130067280" progId="Equation.3">
                  <p:embed/>
                  <p:pic>
                    <p:nvPicPr>
                      <p:cNvPr id="0" name="Picture 6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79266" b="87900"/>
                      <a:stretch>
                        <a:fillRect/>
                      </a:stretch>
                    </p:blipFill>
                    <p:spPr bwMode="auto">
                      <a:xfrm>
                        <a:off x="3886200" y="5438775"/>
                        <a:ext cx="2884488" cy="1114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70" name="Rectangle 26"/>
          <p:cNvSpPr>
            <a:spLocks noChangeArrowheads="1"/>
          </p:cNvSpPr>
          <p:nvPr/>
        </p:nvSpPr>
        <p:spPr bwMode="auto">
          <a:xfrm>
            <a:off x="371475" y="5753733"/>
            <a:ext cx="36671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From </a:t>
            </a:r>
            <a:r>
              <a:rPr lang="en-GB" dirty="0" smtClean="0">
                <a:solidFill>
                  <a:schemeClr val="tx1"/>
                </a:solidFill>
              </a:rPr>
              <a:t>an </a:t>
            </a:r>
            <a:r>
              <a:rPr lang="tr-TR" dirty="0" smtClean="0">
                <a:solidFill>
                  <a:schemeClr val="tx1"/>
                </a:solidFill>
              </a:rPr>
              <a:t>equilibrium</a:t>
            </a:r>
            <a:r>
              <a:rPr lang="en-GB" b="1" dirty="0" smtClean="0">
                <a:solidFill>
                  <a:srgbClr val="0070C0"/>
                </a:solidFill>
              </a:rPr>
              <a:t>, with an additional axial load</a:t>
            </a:r>
            <a:r>
              <a:rPr lang="tr-TR" dirty="0" smtClean="0">
                <a:solidFill>
                  <a:schemeClr val="tx1"/>
                </a:solidFill>
              </a:rPr>
              <a:t> </a:t>
            </a:r>
            <a:r>
              <a:rPr lang="tr-TR" dirty="0">
                <a:solidFill>
                  <a:schemeClr val="tx1"/>
                </a:solidFill>
              </a:rPr>
              <a:t>we </a:t>
            </a:r>
            <a:r>
              <a:rPr lang="tr-TR" dirty="0" smtClean="0">
                <a:solidFill>
                  <a:schemeClr val="tx1"/>
                </a:solidFill>
              </a:rPr>
              <a:t>have</a:t>
            </a:r>
            <a:r>
              <a:rPr lang="en-GB" dirty="0" smtClean="0">
                <a:solidFill>
                  <a:schemeClr val="tx1"/>
                </a:solidFill>
              </a:rPr>
              <a:t>……</a:t>
            </a:r>
            <a:endParaRPr lang="tr-TR" dirty="0">
              <a:solidFill>
                <a:schemeClr val="tx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943725" y="5085184"/>
            <a:ext cx="20165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sz="2400" dirty="0"/>
              <a:t>F/A is known as the </a:t>
            </a:r>
            <a:r>
              <a:rPr lang="en-GB" sz="2400" b="1" dirty="0" smtClean="0">
                <a:solidFill>
                  <a:srgbClr val="0070C0"/>
                </a:solidFill>
              </a:rPr>
              <a:t>“</a:t>
            </a:r>
            <a:r>
              <a:rPr lang="en-GB" sz="2400" b="1" dirty="0">
                <a:solidFill>
                  <a:srgbClr val="0070C0"/>
                </a:solidFill>
              </a:rPr>
              <a:t>D</a:t>
            </a:r>
            <a:r>
              <a:rPr lang="tr-TR" sz="2400" b="1" dirty="0" smtClean="0">
                <a:solidFill>
                  <a:srgbClr val="0070C0"/>
                </a:solidFill>
              </a:rPr>
              <a:t>eviator </a:t>
            </a:r>
            <a:r>
              <a:rPr lang="en-GB" sz="2400" b="1" dirty="0">
                <a:solidFill>
                  <a:srgbClr val="0070C0"/>
                </a:solidFill>
              </a:rPr>
              <a:t>S</a:t>
            </a:r>
            <a:r>
              <a:rPr lang="tr-TR" sz="2400" b="1" dirty="0" smtClean="0">
                <a:solidFill>
                  <a:srgbClr val="0070C0"/>
                </a:solidFill>
              </a:rPr>
              <a:t>tress</a:t>
            </a:r>
            <a:r>
              <a:rPr lang="en-GB" sz="2400" b="1" dirty="0" smtClean="0">
                <a:solidFill>
                  <a:srgbClr val="0070C0"/>
                </a:solidFill>
              </a:rPr>
              <a:t>”</a:t>
            </a:r>
            <a:endParaRPr lang="tr-TR" sz="2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256076" y="5877272"/>
            <a:ext cx="108012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C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6127231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251520" y="76200"/>
            <a:ext cx="5830416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r>
              <a:rPr lang="tr-TR" sz="3200" b="1" dirty="0">
                <a:solidFill>
                  <a:srgbClr val="0070C0"/>
                </a:solidFill>
              </a:rPr>
              <a:t>Typical triaxial </a:t>
            </a:r>
            <a:r>
              <a:rPr lang="tr-TR" sz="3200" b="1" dirty="0" smtClean="0">
                <a:solidFill>
                  <a:srgbClr val="0070C0"/>
                </a:solidFill>
              </a:rPr>
              <a:t>result</a:t>
            </a:r>
            <a:r>
              <a:rPr lang="en-GB" sz="3200" b="1" dirty="0" smtClean="0">
                <a:solidFill>
                  <a:srgbClr val="0070C0"/>
                </a:solidFill>
              </a:rPr>
              <a:t>s…</a:t>
            </a:r>
          </a:p>
        </p:txBody>
      </p:sp>
      <p:sp>
        <p:nvSpPr>
          <p:cNvPr id="46083" name="Line 3"/>
          <p:cNvSpPr>
            <a:spLocks noChangeShapeType="1"/>
          </p:cNvSpPr>
          <p:nvPr/>
        </p:nvSpPr>
        <p:spPr bwMode="auto">
          <a:xfrm>
            <a:off x="1828800" y="1104900"/>
            <a:ext cx="0" cy="37528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>
            <a:off x="1752600" y="4781550"/>
            <a:ext cx="449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5" name="Arc 5"/>
          <p:cNvSpPr>
            <a:spLocks/>
          </p:cNvSpPr>
          <p:nvPr/>
        </p:nvSpPr>
        <p:spPr bwMode="auto">
          <a:xfrm rot="10740000">
            <a:off x="1790700" y="1409700"/>
            <a:ext cx="3105150" cy="3371850"/>
          </a:xfrm>
          <a:custGeom>
            <a:avLst/>
            <a:gdLst>
              <a:gd name="T0" fmla="*/ 3105150 w 21600"/>
              <a:gd name="T1" fmla="*/ 0 h 21600"/>
              <a:gd name="T2" fmla="*/ 0 w 21600"/>
              <a:gd name="T3" fmla="*/ 337185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</a:path>
              <a:path w="21600" h="21600" stroke="0" extrusionOk="0">
                <a:moveTo>
                  <a:pt x="21600" y="0"/>
                </a:moveTo>
                <a:cubicBezTo>
                  <a:pt x="21600" y="11929"/>
                  <a:pt x="11929" y="21599"/>
                  <a:pt x="0" y="21600"/>
                </a:cubicBezTo>
                <a:lnTo>
                  <a:pt x="0" y="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6" name="Arc 6"/>
          <p:cNvSpPr>
            <a:spLocks/>
          </p:cNvSpPr>
          <p:nvPr/>
        </p:nvSpPr>
        <p:spPr bwMode="auto">
          <a:xfrm rot="10740000">
            <a:off x="1797050" y="2311400"/>
            <a:ext cx="3140075" cy="2471738"/>
          </a:xfrm>
          <a:custGeom>
            <a:avLst/>
            <a:gdLst>
              <a:gd name="T0" fmla="*/ 3140075 w 21600"/>
              <a:gd name="T1" fmla="*/ 0 h 21614"/>
              <a:gd name="T2" fmla="*/ 0 w 21600"/>
              <a:gd name="T3" fmla="*/ 2471738 h 21614"/>
              <a:gd name="T4" fmla="*/ 0 w 21600"/>
              <a:gd name="T5" fmla="*/ 1601 h 21614"/>
              <a:gd name="T6" fmla="*/ 0 60000 65536"/>
              <a:gd name="T7" fmla="*/ 0 60000 65536"/>
              <a:gd name="T8" fmla="*/ 0 60000 65536"/>
              <a:gd name="T9" fmla="*/ 0 w 21600"/>
              <a:gd name="T10" fmla="*/ 0 h 21614"/>
              <a:gd name="T11" fmla="*/ 21600 w 21600"/>
              <a:gd name="T12" fmla="*/ 21614 h 2161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14" fill="none" extrusionOk="0">
                <a:moveTo>
                  <a:pt x="21599" y="0"/>
                </a:moveTo>
                <a:cubicBezTo>
                  <a:pt x="21599" y="4"/>
                  <a:pt x="21600" y="9"/>
                  <a:pt x="21600" y="14"/>
                </a:cubicBezTo>
                <a:cubicBezTo>
                  <a:pt x="21600" y="11943"/>
                  <a:pt x="11929" y="21613"/>
                  <a:pt x="0" y="21614"/>
                </a:cubicBezTo>
              </a:path>
              <a:path w="21600" h="21614" stroke="0" extrusionOk="0">
                <a:moveTo>
                  <a:pt x="21599" y="0"/>
                </a:moveTo>
                <a:cubicBezTo>
                  <a:pt x="21599" y="4"/>
                  <a:pt x="21600" y="9"/>
                  <a:pt x="21600" y="14"/>
                </a:cubicBezTo>
                <a:cubicBezTo>
                  <a:pt x="21600" y="11943"/>
                  <a:pt x="11929" y="21613"/>
                  <a:pt x="0" y="21614"/>
                </a:cubicBezTo>
                <a:lnTo>
                  <a:pt x="0" y="14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7" name="Arc 7"/>
          <p:cNvSpPr>
            <a:spLocks/>
          </p:cNvSpPr>
          <p:nvPr/>
        </p:nvSpPr>
        <p:spPr bwMode="auto">
          <a:xfrm rot="10740000">
            <a:off x="1803400" y="3143250"/>
            <a:ext cx="3143250" cy="1638300"/>
          </a:xfrm>
          <a:custGeom>
            <a:avLst/>
            <a:gdLst>
              <a:gd name="T0" fmla="*/ 3143250 w 21611"/>
              <a:gd name="T1" fmla="*/ 0 h 21621"/>
              <a:gd name="T2" fmla="*/ 0 w 21611"/>
              <a:gd name="T3" fmla="*/ 1638300 h 21621"/>
              <a:gd name="T4" fmla="*/ 1600 w 21611"/>
              <a:gd name="T5" fmla="*/ 1591 h 21621"/>
              <a:gd name="T6" fmla="*/ 0 60000 65536"/>
              <a:gd name="T7" fmla="*/ 0 60000 65536"/>
              <a:gd name="T8" fmla="*/ 0 60000 65536"/>
              <a:gd name="T9" fmla="*/ 0 w 21611"/>
              <a:gd name="T10" fmla="*/ 0 h 21621"/>
              <a:gd name="T11" fmla="*/ 21611 w 21611"/>
              <a:gd name="T12" fmla="*/ 21621 h 2162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11" h="21621" fill="none" extrusionOk="0">
                <a:moveTo>
                  <a:pt x="21610" y="0"/>
                </a:moveTo>
                <a:cubicBezTo>
                  <a:pt x="21610" y="7"/>
                  <a:pt x="21611" y="14"/>
                  <a:pt x="21611" y="21"/>
                </a:cubicBezTo>
                <a:cubicBezTo>
                  <a:pt x="21611" y="11950"/>
                  <a:pt x="11940" y="21621"/>
                  <a:pt x="11" y="21621"/>
                </a:cubicBezTo>
                <a:cubicBezTo>
                  <a:pt x="7" y="21621"/>
                  <a:pt x="3" y="21620"/>
                  <a:pt x="0" y="21620"/>
                </a:cubicBezTo>
              </a:path>
              <a:path w="21611" h="21621" stroke="0" extrusionOk="0">
                <a:moveTo>
                  <a:pt x="21610" y="0"/>
                </a:moveTo>
                <a:cubicBezTo>
                  <a:pt x="21610" y="7"/>
                  <a:pt x="21611" y="14"/>
                  <a:pt x="21611" y="21"/>
                </a:cubicBezTo>
                <a:cubicBezTo>
                  <a:pt x="21611" y="11950"/>
                  <a:pt x="11940" y="21621"/>
                  <a:pt x="11" y="21621"/>
                </a:cubicBezTo>
                <a:cubicBezTo>
                  <a:pt x="7" y="21621"/>
                  <a:pt x="3" y="21620"/>
                  <a:pt x="0" y="21620"/>
                </a:cubicBezTo>
                <a:lnTo>
                  <a:pt x="11" y="21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6088" name="Rectangle 8"/>
          <p:cNvSpPr>
            <a:spLocks noChangeArrowheads="1"/>
          </p:cNvSpPr>
          <p:nvPr/>
        </p:nvSpPr>
        <p:spPr bwMode="auto">
          <a:xfrm>
            <a:off x="757358" y="1045850"/>
            <a:ext cx="864096" cy="459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>
                <a:solidFill>
                  <a:schemeClr val="tx1"/>
                </a:solidFill>
              </a:rPr>
              <a:t>F/A</a:t>
            </a:r>
            <a:endParaRPr lang="tr-TR" sz="2400" dirty="0">
              <a:solidFill>
                <a:schemeClr val="tx1"/>
              </a:solidFill>
            </a:endParaRPr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V="1">
            <a:off x="7020272" y="1355420"/>
            <a:ext cx="0" cy="2114550"/>
          </a:xfrm>
          <a:prstGeom prst="line">
            <a:avLst/>
          </a:prstGeom>
          <a:ln>
            <a:headEnd/>
            <a:tailEnd type="triangle" w="med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/>
          <a:lstStyle/>
          <a:p>
            <a:endParaRPr lang="en-GB" sz="2800" dirty="0"/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 bwMode="auto">
          <a:xfrm>
            <a:off x="6732240" y="1418053"/>
            <a:ext cx="223837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tr-TR" b="1" dirty="0">
                <a:solidFill>
                  <a:schemeClr val="tx1"/>
                </a:solidFill>
              </a:rPr>
              <a:t>Increasing cell pressure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1623715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Deviator 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Stress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556551" y="5004955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Axial Strain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436096" y="1382860"/>
            <a:ext cx="0" cy="171276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580112" y="162371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Different</a:t>
            </a:r>
          </a:p>
          <a:p>
            <a:r>
              <a:rPr lang="en-GB" b="1" dirty="0" smtClean="0"/>
              <a:t>Confining Stresses</a:t>
            </a:r>
            <a:endParaRPr lang="en-GB" b="1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4960707" y="1382860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5005217" y="2267738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4960707" y="3115946"/>
            <a:ext cx="475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283968" y="17934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Plot Deviator Stress against the Axial Strain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771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4"/>
          <p:cNvGrpSpPr>
            <a:grpSpLocks/>
          </p:cNvGrpSpPr>
          <p:nvPr/>
        </p:nvGrpSpPr>
        <p:grpSpPr bwMode="auto">
          <a:xfrm>
            <a:off x="980944" y="37225"/>
            <a:ext cx="5596452" cy="6200087"/>
            <a:chOff x="1146" y="210"/>
            <a:chExt cx="2995" cy="2327"/>
          </a:xfrm>
        </p:grpSpPr>
        <p:sp>
          <p:nvSpPr>
            <p:cNvPr id="45096" name="Line 4"/>
            <p:cNvSpPr>
              <a:spLocks noChangeShapeType="1"/>
            </p:cNvSpPr>
            <p:nvPr/>
          </p:nvSpPr>
          <p:spPr bwMode="auto">
            <a:xfrm>
              <a:off x="1465" y="643"/>
              <a:ext cx="0" cy="155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7" name="Line 5"/>
            <p:cNvSpPr>
              <a:spLocks noChangeShapeType="1"/>
            </p:cNvSpPr>
            <p:nvPr/>
          </p:nvSpPr>
          <p:spPr bwMode="auto">
            <a:xfrm>
              <a:off x="1465" y="2203"/>
              <a:ext cx="2676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8" name="Text Box 6"/>
            <p:cNvSpPr txBox="1">
              <a:spLocks noChangeArrowheads="1"/>
            </p:cNvSpPr>
            <p:nvPr/>
          </p:nvSpPr>
          <p:spPr bwMode="auto">
            <a:xfrm rot="10800000">
              <a:off x="1146" y="210"/>
              <a:ext cx="296" cy="173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Deviator stress, Ds</a:t>
              </a:r>
              <a:r>
                <a:rPr lang="en-US" sz="2400" baseline="-25000" dirty="0"/>
                <a:t>d</a:t>
              </a:r>
            </a:p>
          </p:txBody>
        </p:sp>
        <p:sp>
          <p:nvSpPr>
            <p:cNvPr id="45099" name="Text Box 7"/>
            <p:cNvSpPr txBox="1">
              <a:spLocks noChangeArrowheads="1"/>
            </p:cNvSpPr>
            <p:nvPr/>
          </p:nvSpPr>
          <p:spPr bwMode="auto">
            <a:xfrm rot="16200000">
              <a:off x="2728" y="1891"/>
              <a:ext cx="308" cy="98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dirty="0"/>
                <a:t>Axial strain</a:t>
              </a:r>
              <a:endParaRPr lang="en-US" dirty="0">
                <a:latin typeface="Symbol" pitchFamily="18" charset="2"/>
              </a:endParaRPr>
            </a:p>
          </p:txBody>
        </p:sp>
      </p:grpSp>
      <p:grpSp>
        <p:nvGrpSpPr>
          <p:cNvPr id="3" name="Group 46"/>
          <p:cNvGrpSpPr>
            <a:grpSpLocks/>
          </p:cNvGrpSpPr>
          <p:nvPr/>
        </p:nvGrpSpPr>
        <p:grpSpPr bwMode="auto">
          <a:xfrm>
            <a:off x="1547664" y="1223962"/>
            <a:ext cx="6470799" cy="4149253"/>
            <a:chOff x="1465" y="771"/>
            <a:chExt cx="3568" cy="1436"/>
          </a:xfrm>
        </p:grpSpPr>
        <p:sp>
          <p:nvSpPr>
            <p:cNvPr id="45091" name="Freeform 9"/>
            <p:cNvSpPr>
              <a:spLocks/>
            </p:cNvSpPr>
            <p:nvPr/>
          </p:nvSpPr>
          <p:spPr bwMode="auto">
            <a:xfrm>
              <a:off x="1465" y="794"/>
              <a:ext cx="2402" cy="1400"/>
            </a:xfrm>
            <a:custGeom>
              <a:avLst/>
              <a:gdLst>
                <a:gd name="T0" fmla="*/ 0 w 2402"/>
                <a:gd name="T1" fmla="*/ 1400 h 1400"/>
                <a:gd name="T2" fmla="*/ 585 w 2402"/>
                <a:gd name="T3" fmla="*/ 168 h 1400"/>
                <a:gd name="T4" fmla="*/ 1453 w 2402"/>
                <a:gd name="T5" fmla="*/ 390 h 1400"/>
                <a:gd name="T6" fmla="*/ 2402 w 2402"/>
                <a:gd name="T7" fmla="*/ 425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2" name="Text Box 10"/>
            <p:cNvSpPr txBox="1">
              <a:spLocks noChangeArrowheads="1"/>
            </p:cNvSpPr>
            <p:nvPr/>
          </p:nvSpPr>
          <p:spPr bwMode="auto">
            <a:xfrm>
              <a:off x="3908" y="771"/>
              <a:ext cx="1125" cy="12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 smtClean="0">
                  <a:solidFill>
                    <a:schemeClr val="hlink"/>
                  </a:solidFill>
                </a:rPr>
                <a:t>Compacted </a:t>
              </a:r>
              <a:r>
                <a:rPr lang="en-US" dirty="0">
                  <a:solidFill>
                    <a:schemeClr val="hlink"/>
                  </a:solidFill>
                </a:rPr>
                <a:t>clay</a:t>
              </a:r>
            </a:p>
          </p:txBody>
        </p:sp>
        <p:sp>
          <p:nvSpPr>
            <p:cNvPr id="45093" name="Line 11"/>
            <p:cNvSpPr>
              <a:spLocks noChangeShapeType="1"/>
            </p:cNvSpPr>
            <p:nvPr/>
          </p:nvSpPr>
          <p:spPr bwMode="auto">
            <a:xfrm flipH="1">
              <a:off x="3418" y="949"/>
              <a:ext cx="490" cy="26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4" name="Line 12"/>
            <p:cNvSpPr>
              <a:spLocks noChangeShapeType="1"/>
            </p:cNvSpPr>
            <p:nvPr/>
          </p:nvSpPr>
          <p:spPr bwMode="auto">
            <a:xfrm flipH="1">
              <a:off x="2190" y="911"/>
              <a:ext cx="9" cy="12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095" name="Text Box 13"/>
            <p:cNvSpPr txBox="1">
              <a:spLocks noChangeArrowheads="1"/>
            </p:cNvSpPr>
            <p:nvPr/>
          </p:nvSpPr>
          <p:spPr bwMode="auto">
            <a:xfrm>
              <a:off x="1937" y="1331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>
                  <a:solidFill>
                    <a:schemeClr val="hlink"/>
                  </a:solidFill>
                  <a:latin typeface="Symbol" pitchFamily="18" charset="2"/>
                </a:rPr>
                <a:t>(</a:t>
              </a:r>
              <a:r>
                <a:rPr lang="en-US" sz="2400" dirty="0" err="1">
                  <a:solidFill>
                    <a:schemeClr val="hlink"/>
                  </a:solidFill>
                  <a:latin typeface="Symbol" pitchFamily="18" charset="2"/>
                </a:rPr>
                <a:t>Ds</a:t>
              </a:r>
              <a:r>
                <a:rPr lang="en-US" sz="2400" baseline="-25000" dirty="0" err="1">
                  <a:solidFill>
                    <a:schemeClr val="hlink"/>
                  </a:solidFill>
                </a:rPr>
                <a:t>d</a:t>
              </a:r>
              <a:r>
                <a:rPr lang="en-US" sz="2400" dirty="0">
                  <a:solidFill>
                    <a:schemeClr val="hlink"/>
                  </a:solidFill>
                </a:rPr>
                <a:t>)</a:t>
              </a:r>
              <a:r>
                <a:rPr lang="en-US" sz="2400" baseline="-25000" dirty="0">
                  <a:solidFill>
                    <a:schemeClr val="hlink"/>
                  </a:solidFill>
                </a:rPr>
                <a:t>f</a:t>
              </a:r>
            </a:p>
          </p:txBody>
        </p:sp>
      </p:grpSp>
      <p:sp>
        <p:nvSpPr>
          <p:cNvPr id="45063" name="Text Box 42"/>
          <p:cNvSpPr txBox="1">
            <a:spLocks noChangeArrowheads="1"/>
          </p:cNvSpPr>
          <p:nvPr/>
        </p:nvSpPr>
        <p:spPr bwMode="auto">
          <a:xfrm>
            <a:off x="2348919" y="795049"/>
            <a:ext cx="5389563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dirty="0">
                <a:solidFill>
                  <a:schemeClr val="hlink"/>
                </a:solidFill>
              </a:rPr>
              <a:t>Stress-strain relationship during shearing</a:t>
            </a:r>
          </a:p>
        </p:txBody>
      </p:sp>
      <p:sp>
        <p:nvSpPr>
          <p:cNvPr id="45064" name="Rectangle 43"/>
          <p:cNvSpPr>
            <a:spLocks noChangeArrowheads="1"/>
          </p:cNvSpPr>
          <p:nvPr/>
        </p:nvSpPr>
        <p:spPr bwMode="auto">
          <a:xfrm>
            <a:off x="120126" y="185163"/>
            <a:ext cx="1156744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3200" dirty="0" smtClean="0">
                <a:solidFill>
                  <a:srgbClr val="0000FF"/>
                </a:solidFill>
              </a:rPr>
              <a:t>Expected  Consolidated- Drained </a:t>
            </a:r>
            <a:r>
              <a:rPr lang="en-US" sz="3200" dirty="0">
                <a:solidFill>
                  <a:srgbClr val="0000FF"/>
                </a:solidFill>
              </a:rPr>
              <a:t>test </a:t>
            </a:r>
            <a:r>
              <a:rPr lang="en-US" sz="3200" dirty="0" smtClean="0">
                <a:solidFill>
                  <a:srgbClr val="0000FF"/>
                </a:solidFill>
              </a:rPr>
              <a:t>Results(CD </a:t>
            </a:r>
            <a:r>
              <a:rPr lang="en-US" sz="3200" dirty="0">
                <a:solidFill>
                  <a:srgbClr val="0000FF"/>
                </a:solidFill>
              </a:rPr>
              <a:t>Test)</a:t>
            </a:r>
            <a:endParaRPr lang="en-AU" sz="3200" dirty="0">
              <a:solidFill>
                <a:srgbClr val="0000FF"/>
              </a:solidFill>
            </a:endParaRPr>
          </a:p>
        </p:txBody>
      </p:sp>
      <p:grpSp>
        <p:nvGrpSpPr>
          <p:cNvPr id="11" name="Group 56"/>
          <p:cNvGrpSpPr>
            <a:grpSpLocks/>
          </p:cNvGrpSpPr>
          <p:nvPr/>
        </p:nvGrpSpPr>
        <p:grpSpPr bwMode="auto">
          <a:xfrm>
            <a:off x="1602001" y="3889655"/>
            <a:ext cx="5735638" cy="2346325"/>
            <a:chOff x="1462" y="1286"/>
            <a:chExt cx="3613" cy="1478"/>
          </a:xfrm>
        </p:grpSpPr>
        <p:grpSp>
          <p:nvGrpSpPr>
            <p:cNvPr id="12" name="Group 53"/>
            <p:cNvGrpSpPr>
              <a:grpSpLocks/>
            </p:cNvGrpSpPr>
            <p:nvPr/>
          </p:nvGrpSpPr>
          <p:grpSpPr bwMode="auto">
            <a:xfrm>
              <a:off x="1462" y="1286"/>
              <a:ext cx="3613" cy="1478"/>
              <a:chOff x="1462" y="1286"/>
              <a:chExt cx="3613" cy="1478"/>
            </a:xfrm>
          </p:grpSpPr>
          <p:sp>
            <p:nvSpPr>
              <p:cNvPr id="45068" name="Line 15"/>
              <p:cNvSpPr>
                <a:spLocks noChangeShapeType="1"/>
              </p:cNvSpPr>
              <p:nvPr/>
            </p:nvSpPr>
            <p:spPr bwMode="auto">
              <a:xfrm flipH="1" flipV="1">
                <a:off x="3630" y="1324"/>
                <a:ext cx="307" cy="172"/>
              </a:xfrm>
              <a:prstGeom prst="line">
                <a:avLst/>
              </a:prstGeom>
              <a:noFill/>
              <a:ln w="50800">
                <a:solidFill>
                  <a:srgbClr val="0000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3" name="Group 50"/>
              <p:cNvGrpSpPr>
                <a:grpSpLocks/>
              </p:cNvGrpSpPr>
              <p:nvPr/>
            </p:nvGrpSpPr>
            <p:grpSpPr bwMode="auto">
              <a:xfrm>
                <a:off x="1462" y="1286"/>
                <a:ext cx="3613" cy="1478"/>
                <a:chOff x="1462" y="1286"/>
                <a:chExt cx="3613" cy="1478"/>
              </a:xfrm>
            </p:grpSpPr>
            <p:sp>
              <p:nvSpPr>
                <p:cNvPr id="45070" name="Arc 17"/>
                <p:cNvSpPr>
                  <a:spLocks/>
                </p:cNvSpPr>
                <p:nvPr/>
              </p:nvSpPr>
              <p:spPr bwMode="auto">
                <a:xfrm flipH="1">
                  <a:off x="1462" y="1286"/>
                  <a:ext cx="2379" cy="1478"/>
                </a:xfrm>
                <a:custGeom>
                  <a:avLst/>
                  <a:gdLst>
                    <a:gd name="T0" fmla="*/ 0 w 20235"/>
                    <a:gd name="T1" fmla="*/ 0 h 21600"/>
                    <a:gd name="T2" fmla="*/ 280 w 20235"/>
                    <a:gd name="T3" fmla="*/ 63 h 21600"/>
                    <a:gd name="T4" fmla="*/ 3 w 20235"/>
                    <a:gd name="T5" fmla="*/ 101 h 21600"/>
                    <a:gd name="T6" fmla="*/ 0 60000 65536"/>
                    <a:gd name="T7" fmla="*/ 0 60000 65536"/>
                    <a:gd name="T8" fmla="*/ 0 60000 65536"/>
                    <a:gd name="T9" fmla="*/ 0 w 20235"/>
                    <a:gd name="T10" fmla="*/ 0 h 21600"/>
                    <a:gd name="T11" fmla="*/ 20235 w 20235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0235" h="21600" fill="none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</a:path>
                    <a:path w="20235" h="21600" stroke="0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  <a:lnTo>
                        <a:pt x="232" y="21600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4" name="Group 49"/>
                <p:cNvGrpSpPr>
                  <a:grpSpLocks/>
                </p:cNvGrpSpPr>
                <p:nvPr/>
              </p:nvGrpSpPr>
              <p:grpSpPr bwMode="auto">
                <a:xfrm>
                  <a:off x="3437" y="1314"/>
                  <a:ext cx="1638" cy="883"/>
                  <a:chOff x="3437" y="1314"/>
                  <a:chExt cx="1638" cy="883"/>
                </a:xfrm>
              </p:grpSpPr>
              <p:sp>
                <p:nvSpPr>
                  <p:cNvPr id="45072" name="Text Box 1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43" y="1372"/>
                    <a:ext cx="1132" cy="233"/>
                  </a:xfrm>
                  <a:prstGeom prst="rect">
                    <a:avLst/>
                  </a:prstGeom>
                  <a:noFill/>
                  <a:ln w="9525" algn="ctr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en-US" dirty="0">
                        <a:solidFill>
                          <a:srgbClr val="0000FF"/>
                        </a:solidFill>
                      </a:rPr>
                      <a:t>Loose </a:t>
                    </a:r>
                    <a:r>
                      <a:rPr lang="en-US" dirty="0" smtClean="0">
                        <a:solidFill>
                          <a:srgbClr val="0000FF"/>
                        </a:solidFill>
                      </a:rPr>
                      <a:t>sand</a:t>
                    </a:r>
                    <a:endParaRPr lang="en-US" dirty="0">
                      <a:solidFill>
                        <a:srgbClr val="0000FF"/>
                      </a:solidFill>
                    </a:endParaRPr>
                  </a:p>
                </p:txBody>
              </p:sp>
              <p:sp>
                <p:nvSpPr>
                  <p:cNvPr id="45073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3437" y="1314"/>
                    <a:ext cx="1" cy="883"/>
                  </a:xfrm>
                  <a:prstGeom prst="line">
                    <a:avLst/>
                  </a:prstGeom>
                  <a:noFill/>
                  <a:ln w="38100">
                    <a:solidFill>
                      <a:srgbClr val="0000FF"/>
                    </a:solidFill>
                    <a:prstDash val="dash"/>
                    <a:round/>
                    <a:headEnd type="triangle" w="med" len="med"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45067" name="Text Box 44"/>
            <p:cNvSpPr txBox="1">
              <a:spLocks noChangeArrowheads="1"/>
            </p:cNvSpPr>
            <p:nvPr/>
          </p:nvSpPr>
          <p:spPr bwMode="auto">
            <a:xfrm>
              <a:off x="3114" y="1579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rgbClr val="0000FF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rgbClr val="0000FF"/>
                  </a:solidFill>
                </a:rPr>
                <a:t>d</a:t>
              </a:r>
              <a:r>
                <a:rPr lang="en-US" sz="2400">
                  <a:solidFill>
                    <a:srgbClr val="0000FF"/>
                  </a:solidFill>
                </a:rPr>
                <a:t>)</a:t>
              </a:r>
              <a:r>
                <a:rPr lang="en-US" sz="2400" baseline="-25000">
                  <a:solidFill>
                    <a:srgbClr val="0000FF"/>
                  </a:solidFill>
                </a:rPr>
                <a:t>f</a:t>
              </a:r>
            </a:p>
          </p:txBody>
        </p:sp>
      </p:grpSp>
      <p:sp>
        <p:nvSpPr>
          <p:cNvPr id="4" name="TextBox 3"/>
          <p:cNvSpPr txBox="1"/>
          <p:nvPr/>
        </p:nvSpPr>
        <p:spPr>
          <a:xfrm>
            <a:off x="3737279" y="2899800"/>
            <a:ext cx="2003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Deviator Stress at failure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3359798" y="3068960"/>
            <a:ext cx="49212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5292080" y="4509120"/>
            <a:ext cx="2003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Deviator Stress at failure</a:t>
            </a:r>
            <a:endParaRPr lang="en-GB" b="1" dirty="0">
              <a:solidFill>
                <a:srgbClr val="0070C0"/>
              </a:solidFill>
            </a:endParaRPr>
          </a:p>
        </p:txBody>
      </p:sp>
      <p:cxnSp>
        <p:nvCxnSpPr>
          <p:cNvPr id="27" name="Straight Arrow Connector 26"/>
          <p:cNvCxnSpPr/>
          <p:nvPr/>
        </p:nvCxnSpPr>
        <p:spPr>
          <a:xfrm flipH="1">
            <a:off x="4932040" y="4797152"/>
            <a:ext cx="49212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"/>
          <p:cNvSpPr>
            <a:spLocks noChangeArrowheads="1"/>
          </p:cNvSpPr>
          <p:nvPr/>
        </p:nvSpPr>
        <p:spPr bwMode="auto">
          <a:xfrm>
            <a:off x="112712" y="19790"/>
            <a:ext cx="3475038" cy="126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000" dirty="0" smtClean="0">
                <a:solidFill>
                  <a:srgbClr val="0000FF"/>
                </a:solidFill>
              </a:rPr>
              <a:t>Consolidated -  </a:t>
            </a:r>
          </a:p>
          <a:p>
            <a:pPr algn="just">
              <a:spcBef>
                <a:spcPct val="0"/>
              </a:spcBef>
            </a:pPr>
            <a:r>
              <a:rPr lang="en-US" sz="2000" dirty="0" smtClean="0">
                <a:solidFill>
                  <a:srgbClr val="0000FF"/>
                </a:solidFill>
              </a:rPr>
              <a:t>Drained test</a:t>
            </a:r>
          </a:p>
          <a:p>
            <a:pPr algn="just">
              <a:spcBef>
                <a:spcPct val="0"/>
              </a:spcBef>
            </a:pPr>
            <a:r>
              <a:rPr lang="en-US" sz="3600" dirty="0" smtClean="0">
                <a:solidFill>
                  <a:srgbClr val="0000FF"/>
                </a:solidFill>
              </a:rPr>
              <a:t> </a:t>
            </a:r>
            <a:endParaRPr lang="en-AU" sz="3600" dirty="0">
              <a:solidFill>
                <a:srgbClr val="0000FF"/>
              </a:solidFill>
            </a:endParaRPr>
          </a:p>
        </p:txBody>
      </p:sp>
      <p:sp>
        <p:nvSpPr>
          <p:cNvPr id="46083" name="Text Box 11"/>
          <p:cNvSpPr txBox="1">
            <a:spLocks noChangeArrowheads="1"/>
          </p:cNvSpPr>
          <p:nvPr/>
        </p:nvSpPr>
        <p:spPr bwMode="auto">
          <a:xfrm>
            <a:off x="1836167" y="42287"/>
            <a:ext cx="7467153" cy="5232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hlink"/>
                </a:solidFill>
              </a:rPr>
              <a:t>How to determine strength parameters c and </a:t>
            </a:r>
            <a:r>
              <a:rPr lang="en-US" sz="2800" dirty="0">
                <a:solidFill>
                  <a:schemeClr val="hlink"/>
                </a:solidFill>
                <a:latin typeface="Symbol" pitchFamily="18" charset="2"/>
              </a:rPr>
              <a:t>f</a:t>
            </a:r>
          </a:p>
        </p:txBody>
      </p:sp>
      <p:grpSp>
        <p:nvGrpSpPr>
          <p:cNvPr id="2" name="Group 78"/>
          <p:cNvGrpSpPr>
            <a:grpSpLocks/>
          </p:cNvGrpSpPr>
          <p:nvPr/>
        </p:nvGrpSpPr>
        <p:grpSpPr bwMode="auto">
          <a:xfrm>
            <a:off x="478632" y="413544"/>
            <a:ext cx="4176713" cy="2997200"/>
            <a:chOff x="301" y="261"/>
            <a:chExt cx="2631" cy="1888"/>
          </a:xfrm>
        </p:grpSpPr>
        <p:sp>
          <p:nvSpPr>
            <p:cNvPr id="46139" name="Line 13"/>
            <p:cNvSpPr>
              <a:spLocks noChangeShapeType="1"/>
            </p:cNvSpPr>
            <p:nvPr/>
          </p:nvSpPr>
          <p:spPr bwMode="auto">
            <a:xfrm>
              <a:off x="618" y="490"/>
              <a:ext cx="0" cy="136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40" name="Line 14"/>
            <p:cNvSpPr>
              <a:spLocks noChangeShapeType="1"/>
            </p:cNvSpPr>
            <p:nvPr/>
          </p:nvSpPr>
          <p:spPr bwMode="auto">
            <a:xfrm>
              <a:off x="618" y="1859"/>
              <a:ext cx="224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41" name="Text Box 15"/>
            <p:cNvSpPr txBox="1">
              <a:spLocks noChangeArrowheads="1"/>
            </p:cNvSpPr>
            <p:nvPr/>
          </p:nvSpPr>
          <p:spPr bwMode="auto">
            <a:xfrm rot="10800000">
              <a:off x="301" y="261"/>
              <a:ext cx="291" cy="161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800" b="1" dirty="0"/>
                <a:t>Deviator stress, Ds</a:t>
              </a:r>
              <a:r>
                <a:rPr lang="en-US" sz="1800" b="1" baseline="-25000" dirty="0"/>
                <a:t>d</a:t>
              </a:r>
            </a:p>
          </p:txBody>
        </p:sp>
        <p:sp>
          <p:nvSpPr>
            <p:cNvPr id="46142" name="Text Box 16"/>
            <p:cNvSpPr txBox="1">
              <a:spLocks noChangeArrowheads="1"/>
            </p:cNvSpPr>
            <p:nvPr/>
          </p:nvSpPr>
          <p:spPr bwMode="auto">
            <a:xfrm rot="-5400000">
              <a:off x="2404" y="1620"/>
              <a:ext cx="270" cy="78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600"/>
                <a:t>Axial strain</a:t>
              </a:r>
              <a:endParaRPr lang="en-US" sz="1600">
                <a:latin typeface="Symbol" pitchFamily="18" charset="2"/>
              </a:endParaRPr>
            </a:p>
          </p:txBody>
        </p:sp>
      </p:grpSp>
      <p:grpSp>
        <p:nvGrpSpPr>
          <p:cNvPr id="3" name="Group 82"/>
          <p:cNvGrpSpPr>
            <a:grpSpLocks/>
          </p:cNvGrpSpPr>
          <p:nvPr/>
        </p:nvGrpSpPr>
        <p:grpSpPr bwMode="auto">
          <a:xfrm>
            <a:off x="341313" y="3167063"/>
            <a:ext cx="8802688" cy="2881312"/>
            <a:chOff x="215" y="1995"/>
            <a:chExt cx="5545" cy="1815"/>
          </a:xfrm>
        </p:grpSpPr>
        <p:sp>
          <p:nvSpPr>
            <p:cNvPr id="46135" name="Line 30"/>
            <p:cNvSpPr>
              <a:spLocks noChangeShapeType="1"/>
            </p:cNvSpPr>
            <p:nvPr/>
          </p:nvSpPr>
          <p:spPr bwMode="auto">
            <a:xfrm>
              <a:off x="615" y="1995"/>
              <a:ext cx="9" cy="16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6" name="Line 31"/>
            <p:cNvSpPr>
              <a:spLocks noChangeShapeType="1"/>
            </p:cNvSpPr>
            <p:nvPr/>
          </p:nvSpPr>
          <p:spPr bwMode="auto">
            <a:xfrm>
              <a:off x="624" y="3692"/>
              <a:ext cx="434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7" name="Text Box 32"/>
            <p:cNvSpPr txBox="1">
              <a:spLocks noChangeArrowheads="1"/>
            </p:cNvSpPr>
            <p:nvPr/>
          </p:nvSpPr>
          <p:spPr bwMode="auto">
            <a:xfrm rot="10800000">
              <a:off x="215" y="2042"/>
              <a:ext cx="349" cy="153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Shear </a:t>
              </a:r>
              <a:r>
                <a:rPr lang="en-US" sz="2400" dirty="0" smtClean="0"/>
                <a:t>strength,</a:t>
              </a:r>
              <a:r>
                <a:rPr lang="en-US" sz="2400" dirty="0" smtClean="0">
                  <a:latin typeface="Symbol" pitchFamily="18" charset="2"/>
                </a:rPr>
                <a:t> </a:t>
              </a: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/>
            </a:p>
          </p:txBody>
        </p:sp>
        <p:sp>
          <p:nvSpPr>
            <p:cNvPr id="46138" name="Text Box 33"/>
            <p:cNvSpPr txBox="1">
              <a:spLocks noChangeArrowheads="1"/>
            </p:cNvSpPr>
            <p:nvPr/>
          </p:nvSpPr>
          <p:spPr bwMode="auto">
            <a:xfrm rot="-5400000">
              <a:off x="5173" y="3223"/>
              <a:ext cx="385" cy="789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800">
                  <a:latin typeface="Symbol" pitchFamily="18" charset="2"/>
                </a:rPr>
                <a:t>s </a:t>
              </a:r>
              <a:r>
                <a:rPr lang="en-US" sz="2800"/>
                <a:t>or</a:t>
              </a:r>
              <a:r>
                <a:rPr lang="en-US" sz="2800">
                  <a:latin typeface="Symbol" pitchFamily="18" charset="2"/>
                </a:rPr>
                <a:t> s</a:t>
              </a:r>
              <a:r>
                <a:rPr lang="en-US" sz="2800"/>
                <a:t>’</a:t>
              </a:r>
              <a:endParaRPr lang="en-US" sz="2800">
                <a:latin typeface="Symbol" pitchFamily="18" charset="2"/>
              </a:endParaRPr>
            </a:p>
          </p:txBody>
        </p:sp>
      </p:grpSp>
      <p:grpSp>
        <p:nvGrpSpPr>
          <p:cNvPr id="4" name="Group 77"/>
          <p:cNvGrpSpPr>
            <a:grpSpLocks/>
          </p:cNvGrpSpPr>
          <p:nvPr/>
        </p:nvGrpSpPr>
        <p:grpSpPr bwMode="auto">
          <a:xfrm>
            <a:off x="979488" y="3033713"/>
            <a:ext cx="6096000" cy="2825750"/>
            <a:chOff x="617" y="1911"/>
            <a:chExt cx="3840" cy="1780"/>
          </a:xfrm>
        </p:grpSpPr>
        <p:sp>
          <p:nvSpPr>
            <p:cNvPr id="46129" name="Line 38"/>
            <p:cNvSpPr>
              <a:spLocks noChangeShapeType="1"/>
            </p:cNvSpPr>
            <p:nvPr/>
          </p:nvSpPr>
          <p:spPr bwMode="auto">
            <a:xfrm flipV="1">
              <a:off x="617" y="1911"/>
              <a:ext cx="3699" cy="178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0" name="Line 39"/>
            <p:cNvSpPr>
              <a:spLocks noChangeShapeType="1"/>
            </p:cNvSpPr>
            <p:nvPr/>
          </p:nvSpPr>
          <p:spPr bwMode="auto">
            <a:xfrm>
              <a:off x="3340" y="2385"/>
              <a:ext cx="111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31" name="Arc 40"/>
            <p:cNvSpPr>
              <a:spLocks/>
            </p:cNvSpPr>
            <p:nvPr/>
          </p:nvSpPr>
          <p:spPr bwMode="auto">
            <a:xfrm rot="17250268" flipV="1">
              <a:off x="3955" y="2091"/>
              <a:ext cx="252" cy="308"/>
            </a:xfrm>
            <a:custGeom>
              <a:avLst/>
              <a:gdLst>
                <a:gd name="T0" fmla="*/ 0 w 21572"/>
                <a:gd name="T1" fmla="*/ 0 h 21381"/>
                <a:gd name="T2" fmla="*/ 3 w 21572"/>
                <a:gd name="T3" fmla="*/ 4 h 21381"/>
                <a:gd name="T4" fmla="*/ 0 w 21572"/>
                <a:gd name="T5" fmla="*/ 4 h 21381"/>
                <a:gd name="T6" fmla="*/ 0 60000 65536"/>
                <a:gd name="T7" fmla="*/ 0 60000 65536"/>
                <a:gd name="T8" fmla="*/ 0 60000 65536"/>
                <a:gd name="T9" fmla="*/ 0 w 21572"/>
                <a:gd name="T10" fmla="*/ 0 h 21381"/>
                <a:gd name="T11" fmla="*/ 21572 w 21572"/>
                <a:gd name="T12" fmla="*/ 21381 h 21381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572" h="21381" fill="none" extrusionOk="0">
                  <a:moveTo>
                    <a:pt x="3067" y="-1"/>
                  </a:moveTo>
                  <a:cubicBezTo>
                    <a:pt x="13289" y="1466"/>
                    <a:pt x="21043" y="9962"/>
                    <a:pt x="21571" y="20276"/>
                  </a:cubicBezTo>
                </a:path>
                <a:path w="21572" h="21381" stroke="0" extrusionOk="0">
                  <a:moveTo>
                    <a:pt x="3067" y="-1"/>
                  </a:moveTo>
                  <a:cubicBezTo>
                    <a:pt x="13289" y="1466"/>
                    <a:pt x="21043" y="9962"/>
                    <a:pt x="21571" y="20276"/>
                  </a:cubicBezTo>
                  <a:lnTo>
                    <a:pt x="0" y="21381"/>
                  </a:lnTo>
                  <a:close/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32" name="Text Box 41"/>
            <p:cNvSpPr txBox="1">
              <a:spLocks noChangeArrowheads="1"/>
            </p:cNvSpPr>
            <p:nvPr/>
          </p:nvSpPr>
          <p:spPr bwMode="auto">
            <a:xfrm>
              <a:off x="3871" y="2064"/>
              <a:ext cx="186" cy="32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800" dirty="0">
                  <a:latin typeface="Symbol" pitchFamily="18" charset="2"/>
                </a:rPr>
                <a:t>f</a:t>
              </a:r>
            </a:p>
          </p:txBody>
        </p:sp>
        <p:sp>
          <p:nvSpPr>
            <p:cNvPr id="46133" name="Text Box 42"/>
            <p:cNvSpPr txBox="1">
              <a:spLocks noChangeArrowheads="1"/>
            </p:cNvSpPr>
            <p:nvPr/>
          </p:nvSpPr>
          <p:spPr bwMode="auto">
            <a:xfrm>
              <a:off x="738" y="2347"/>
              <a:ext cx="1400" cy="442"/>
            </a:xfrm>
            <a:prstGeom prst="rect">
              <a:avLst/>
            </a:prstGeom>
            <a:solidFill>
              <a:srgbClr val="FFFF00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solidFill>
                    <a:schemeClr val="hlink"/>
                  </a:solidFill>
                </a:rPr>
                <a:t>Mohr – Coulomb failure envelope</a:t>
              </a:r>
            </a:p>
          </p:txBody>
        </p:sp>
        <p:sp>
          <p:nvSpPr>
            <p:cNvPr id="46134" name="Line 43"/>
            <p:cNvSpPr>
              <a:spLocks noChangeShapeType="1"/>
            </p:cNvSpPr>
            <p:nvPr/>
          </p:nvSpPr>
          <p:spPr bwMode="auto">
            <a:xfrm flipV="1">
              <a:off x="2099" y="2451"/>
              <a:ext cx="1081" cy="9"/>
            </a:xfrm>
            <a:prstGeom prst="line">
              <a:avLst/>
            </a:prstGeom>
            <a:noFill/>
            <a:ln w="50800">
              <a:solidFill>
                <a:srgbClr val="0000FF"/>
              </a:solidFill>
              <a:prstDash val="dash"/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4"/>
          <p:cNvGrpSpPr>
            <a:grpSpLocks/>
          </p:cNvGrpSpPr>
          <p:nvPr/>
        </p:nvGrpSpPr>
        <p:grpSpPr bwMode="auto">
          <a:xfrm>
            <a:off x="989013" y="1566863"/>
            <a:ext cx="5818187" cy="1403350"/>
            <a:chOff x="614" y="1257"/>
            <a:chExt cx="3665" cy="884"/>
          </a:xfrm>
        </p:grpSpPr>
        <p:sp>
          <p:nvSpPr>
            <p:cNvPr id="46123" name="Rectangle 3"/>
            <p:cNvSpPr>
              <a:spLocks noChangeArrowheads="1"/>
            </p:cNvSpPr>
            <p:nvPr/>
          </p:nvSpPr>
          <p:spPr bwMode="auto">
            <a:xfrm>
              <a:off x="2709" y="1257"/>
              <a:ext cx="966" cy="79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  <p:grpSp>
          <p:nvGrpSpPr>
            <p:cNvPr id="6" name="Group 53"/>
            <p:cNvGrpSpPr>
              <a:grpSpLocks/>
            </p:cNvGrpSpPr>
            <p:nvPr/>
          </p:nvGrpSpPr>
          <p:grpSpPr bwMode="auto">
            <a:xfrm>
              <a:off x="614" y="1353"/>
              <a:ext cx="3665" cy="788"/>
              <a:chOff x="614" y="1353"/>
              <a:chExt cx="3665" cy="788"/>
            </a:xfrm>
          </p:grpSpPr>
          <p:sp>
            <p:nvSpPr>
              <p:cNvPr id="46125" name="Freeform 7"/>
              <p:cNvSpPr>
                <a:spLocks/>
              </p:cNvSpPr>
              <p:nvPr/>
            </p:nvSpPr>
            <p:spPr bwMode="auto">
              <a:xfrm>
                <a:off x="614" y="1353"/>
                <a:ext cx="3026" cy="785"/>
              </a:xfrm>
              <a:custGeom>
                <a:avLst/>
                <a:gdLst>
                  <a:gd name="T0" fmla="*/ 0 w 2402"/>
                  <a:gd name="T1" fmla="*/ 785 h 1400"/>
                  <a:gd name="T2" fmla="*/ 737 w 2402"/>
                  <a:gd name="T3" fmla="*/ 94 h 1400"/>
                  <a:gd name="T4" fmla="*/ 1830 w 2402"/>
                  <a:gd name="T5" fmla="*/ 219 h 1400"/>
                  <a:gd name="T6" fmla="*/ 3026 w 2402"/>
                  <a:gd name="T7" fmla="*/ 238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26" name="Line 8"/>
              <p:cNvSpPr>
                <a:spLocks noChangeShapeType="1"/>
              </p:cNvSpPr>
              <p:nvPr/>
            </p:nvSpPr>
            <p:spPr bwMode="auto">
              <a:xfrm flipH="1">
                <a:off x="1597" y="1440"/>
                <a:ext cx="7" cy="70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27" name="Text Box 6"/>
              <p:cNvSpPr txBox="1">
                <a:spLocks noChangeArrowheads="1"/>
              </p:cNvSpPr>
              <p:nvPr/>
            </p:nvSpPr>
            <p:spPr bwMode="auto">
              <a:xfrm>
                <a:off x="1456" y="1757"/>
                <a:ext cx="584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>
                    <a:solidFill>
                      <a:schemeClr val="hlink"/>
                    </a:solidFill>
                    <a:latin typeface="Symbol" pitchFamily="18" charset="2"/>
                  </a:rPr>
                  <a:t>(Ds</a:t>
                </a:r>
                <a:r>
                  <a:rPr lang="en-US" baseline="-25000">
                    <a:solidFill>
                      <a:schemeClr val="hlink"/>
                    </a:solidFill>
                  </a:rPr>
                  <a:t>d</a:t>
                </a:r>
                <a:r>
                  <a:rPr lang="en-US">
                    <a:solidFill>
                      <a:schemeClr val="hlink"/>
                    </a:solidFill>
                  </a:rPr>
                  <a:t>)</a:t>
                </a:r>
                <a:r>
                  <a:rPr lang="en-US" baseline="-25000">
                    <a:solidFill>
                      <a:schemeClr val="hlink"/>
                    </a:solidFill>
                  </a:rPr>
                  <a:t>fa</a:t>
                </a:r>
              </a:p>
            </p:txBody>
          </p:sp>
          <p:sp>
            <p:nvSpPr>
              <p:cNvPr id="46128" name="Text Box 9"/>
              <p:cNvSpPr txBox="1">
                <a:spLocks noChangeArrowheads="1"/>
              </p:cNvSpPr>
              <p:nvPr/>
            </p:nvSpPr>
            <p:spPr bwMode="auto">
              <a:xfrm>
                <a:off x="2720" y="1489"/>
                <a:ext cx="1559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/>
                  <a:t>Confining stress </a:t>
                </a:r>
                <a:r>
                  <a:rPr lang="en-US"/>
                  <a:t>= </a:t>
                </a:r>
                <a:r>
                  <a:rPr lang="en-US">
                    <a:latin typeface="Symbol" pitchFamily="18" charset="2"/>
                  </a:rPr>
                  <a:t>s</a:t>
                </a:r>
                <a:r>
                  <a:rPr lang="en-US" baseline="-25000"/>
                  <a:t>3a</a:t>
                </a:r>
              </a:p>
            </p:txBody>
          </p:sp>
        </p:grpSp>
      </p:grpSp>
      <p:grpSp>
        <p:nvGrpSpPr>
          <p:cNvPr id="7" name="Group 55"/>
          <p:cNvGrpSpPr>
            <a:grpSpLocks/>
          </p:cNvGrpSpPr>
          <p:nvPr/>
        </p:nvGrpSpPr>
        <p:grpSpPr bwMode="auto">
          <a:xfrm>
            <a:off x="993775" y="1258888"/>
            <a:ext cx="5961063" cy="1671637"/>
            <a:chOff x="626" y="1063"/>
            <a:chExt cx="3755" cy="1053"/>
          </a:xfrm>
        </p:grpSpPr>
        <p:sp>
          <p:nvSpPr>
            <p:cNvPr id="46119" name="Freeform 19"/>
            <p:cNvSpPr>
              <a:spLocks/>
            </p:cNvSpPr>
            <p:nvPr/>
          </p:nvSpPr>
          <p:spPr bwMode="auto">
            <a:xfrm>
              <a:off x="626" y="1063"/>
              <a:ext cx="2016" cy="1042"/>
            </a:xfrm>
            <a:custGeom>
              <a:avLst/>
              <a:gdLst>
                <a:gd name="T0" fmla="*/ 0 w 2402"/>
                <a:gd name="T1" fmla="*/ 1042 h 1400"/>
                <a:gd name="T2" fmla="*/ 491 w 2402"/>
                <a:gd name="T3" fmla="*/ 125 h 1400"/>
                <a:gd name="T4" fmla="*/ 1220 w 2402"/>
                <a:gd name="T5" fmla="*/ 290 h 1400"/>
                <a:gd name="T6" fmla="*/ 2016 w 2402"/>
                <a:gd name="T7" fmla="*/ 316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20" name="Line 20"/>
            <p:cNvSpPr>
              <a:spLocks noChangeShapeType="1"/>
            </p:cNvSpPr>
            <p:nvPr/>
          </p:nvSpPr>
          <p:spPr bwMode="auto">
            <a:xfrm flipH="1">
              <a:off x="1235" y="1167"/>
              <a:ext cx="7" cy="949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21" name="Text Box 21"/>
            <p:cNvSpPr txBox="1">
              <a:spLocks noChangeArrowheads="1"/>
            </p:cNvSpPr>
            <p:nvPr/>
          </p:nvSpPr>
          <p:spPr bwMode="auto">
            <a:xfrm>
              <a:off x="1054" y="1558"/>
              <a:ext cx="539" cy="231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800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sz="1800" baseline="-25000">
                  <a:solidFill>
                    <a:schemeClr val="hlink"/>
                  </a:solidFill>
                </a:rPr>
                <a:t>d</a:t>
              </a:r>
              <a:r>
                <a:rPr lang="en-US" sz="1800">
                  <a:solidFill>
                    <a:schemeClr val="hlink"/>
                  </a:solidFill>
                </a:rPr>
                <a:t>)</a:t>
              </a:r>
              <a:r>
                <a:rPr lang="en-US" sz="1800" baseline="-25000">
                  <a:solidFill>
                    <a:schemeClr val="hlink"/>
                  </a:solidFill>
                </a:rPr>
                <a:t>fb</a:t>
              </a:r>
            </a:p>
          </p:txBody>
        </p:sp>
        <p:sp>
          <p:nvSpPr>
            <p:cNvPr id="46122" name="Text Box 22"/>
            <p:cNvSpPr txBox="1">
              <a:spLocks noChangeArrowheads="1"/>
            </p:cNvSpPr>
            <p:nvPr/>
          </p:nvSpPr>
          <p:spPr bwMode="auto">
            <a:xfrm>
              <a:off x="2645" y="1252"/>
              <a:ext cx="1736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3b</a:t>
              </a:r>
            </a:p>
          </p:txBody>
        </p:sp>
      </p:grpSp>
      <p:grpSp>
        <p:nvGrpSpPr>
          <p:cNvPr id="8" name="Group 56"/>
          <p:cNvGrpSpPr>
            <a:grpSpLocks/>
          </p:cNvGrpSpPr>
          <p:nvPr/>
        </p:nvGrpSpPr>
        <p:grpSpPr bwMode="auto">
          <a:xfrm>
            <a:off x="974725" y="549275"/>
            <a:ext cx="5130800" cy="2413000"/>
            <a:chOff x="614" y="616"/>
            <a:chExt cx="3232" cy="1520"/>
          </a:xfrm>
        </p:grpSpPr>
        <p:sp>
          <p:nvSpPr>
            <p:cNvPr id="46114" name="Text Box 44"/>
            <p:cNvSpPr txBox="1">
              <a:spLocks noChangeArrowheads="1"/>
            </p:cNvSpPr>
            <p:nvPr/>
          </p:nvSpPr>
          <p:spPr bwMode="auto">
            <a:xfrm>
              <a:off x="1055" y="616"/>
              <a:ext cx="583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baseline="-25000">
                  <a:solidFill>
                    <a:schemeClr val="hlink"/>
                  </a:solidFill>
                </a:rPr>
                <a:t>d</a:t>
              </a:r>
              <a:r>
                <a:rPr lang="en-US">
                  <a:solidFill>
                    <a:schemeClr val="hlink"/>
                  </a:solidFill>
                </a:rPr>
                <a:t>)</a:t>
              </a:r>
              <a:r>
                <a:rPr lang="en-US" baseline="-25000">
                  <a:solidFill>
                    <a:schemeClr val="hlink"/>
                  </a:solidFill>
                </a:rPr>
                <a:t>fc</a:t>
              </a:r>
            </a:p>
          </p:txBody>
        </p:sp>
        <p:grpSp>
          <p:nvGrpSpPr>
            <p:cNvPr id="9" name="Group 46"/>
            <p:cNvGrpSpPr>
              <a:grpSpLocks/>
            </p:cNvGrpSpPr>
            <p:nvPr/>
          </p:nvGrpSpPr>
          <p:grpSpPr bwMode="auto">
            <a:xfrm>
              <a:off x="614" y="750"/>
              <a:ext cx="1635" cy="1386"/>
              <a:chOff x="614" y="750"/>
              <a:chExt cx="1635" cy="1386"/>
            </a:xfrm>
          </p:grpSpPr>
          <p:sp>
            <p:nvSpPr>
              <p:cNvPr id="46117" name="Freeform 25"/>
              <p:cNvSpPr>
                <a:spLocks/>
              </p:cNvSpPr>
              <p:nvPr/>
            </p:nvSpPr>
            <p:spPr bwMode="auto">
              <a:xfrm>
                <a:off x="614" y="750"/>
                <a:ext cx="1635" cy="1379"/>
              </a:xfrm>
              <a:custGeom>
                <a:avLst/>
                <a:gdLst>
                  <a:gd name="T0" fmla="*/ 0 w 2402"/>
                  <a:gd name="T1" fmla="*/ 1379 h 1400"/>
                  <a:gd name="T2" fmla="*/ 398 w 2402"/>
                  <a:gd name="T3" fmla="*/ 165 h 1400"/>
                  <a:gd name="T4" fmla="*/ 989 w 2402"/>
                  <a:gd name="T5" fmla="*/ 384 h 1400"/>
                  <a:gd name="T6" fmla="*/ 1635 w 2402"/>
                  <a:gd name="T7" fmla="*/ 419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118" name="Line 26"/>
              <p:cNvSpPr>
                <a:spLocks noChangeShapeType="1"/>
              </p:cNvSpPr>
              <p:nvPr/>
            </p:nvSpPr>
            <p:spPr bwMode="auto">
              <a:xfrm flipH="1">
                <a:off x="1079" y="867"/>
                <a:ext cx="7" cy="1269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6116" name="Text Box 28"/>
            <p:cNvSpPr txBox="1">
              <a:spLocks noChangeArrowheads="1"/>
            </p:cNvSpPr>
            <p:nvPr/>
          </p:nvSpPr>
          <p:spPr bwMode="auto">
            <a:xfrm>
              <a:off x="2312" y="1026"/>
              <a:ext cx="1534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3c</a:t>
              </a:r>
            </a:p>
          </p:txBody>
        </p:sp>
      </p:grpSp>
      <p:grpSp>
        <p:nvGrpSpPr>
          <p:cNvPr id="10" name="Group 92"/>
          <p:cNvGrpSpPr>
            <a:grpSpLocks/>
          </p:cNvGrpSpPr>
          <p:nvPr/>
        </p:nvGrpSpPr>
        <p:grpSpPr bwMode="auto">
          <a:xfrm>
            <a:off x="3392488" y="3951288"/>
            <a:ext cx="4295775" cy="2260600"/>
            <a:chOff x="2137" y="2489"/>
            <a:chExt cx="2706" cy="1424"/>
          </a:xfrm>
        </p:grpSpPr>
        <p:sp>
          <p:nvSpPr>
            <p:cNvPr id="46111" name="Arc 61"/>
            <p:cNvSpPr>
              <a:spLocks/>
            </p:cNvSpPr>
            <p:nvPr/>
          </p:nvSpPr>
          <p:spPr bwMode="auto">
            <a:xfrm rot="10800000" flipV="1">
              <a:off x="2260" y="2489"/>
              <a:ext cx="2241" cy="1214"/>
            </a:xfrm>
            <a:custGeom>
              <a:avLst/>
              <a:gdLst>
                <a:gd name="T0" fmla="*/ 0 w 43199"/>
                <a:gd name="T1" fmla="*/ 68 h 21600"/>
                <a:gd name="T2" fmla="*/ 116 w 43199"/>
                <a:gd name="T3" fmla="*/ 68 h 21600"/>
                <a:gd name="T4" fmla="*/ 58 w 43199"/>
                <a:gd name="T5" fmla="*/ 68 h 21600"/>
                <a:gd name="T6" fmla="*/ 0 60000 65536"/>
                <a:gd name="T7" fmla="*/ 0 60000 65536"/>
                <a:gd name="T8" fmla="*/ 0 60000 65536"/>
                <a:gd name="T9" fmla="*/ 0 w 43199"/>
                <a:gd name="T10" fmla="*/ 0 h 21600"/>
                <a:gd name="T11" fmla="*/ 43199 w 43199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9" h="21600" fill="none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</a:path>
                <a:path w="43199" h="21600" stroke="0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  <a:lnTo>
                    <a:pt x="21599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12" name="Text Box 64"/>
            <p:cNvSpPr txBox="1">
              <a:spLocks noChangeArrowheads="1"/>
            </p:cNvSpPr>
            <p:nvPr/>
          </p:nvSpPr>
          <p:spPr bwMode="auto">
            <a:xfrm>
              <a:off x="2137" y="3609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3c</a:t>
              </a:r>
            </a:p>
          </p:txBody>
        </p:sp>
        <p:sp>
          <p:nvSpPr>
            <p:cNvPr id="46113" name="Text Box 67"/>
            <p:cNvSpPr txBox="1">
              <a:spLocks noChangeArrowheads="1"/>
            </p:cNvSpPr>
            <p:nvPr/>
          </p:nvSpPr>
          <p:spPr bwMode="auto">
            <a:xfrm>
              <a:off x="4372" y="3625"/>
              <a:ext cx="471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1c</a:t>
              </a:r>
            </a:p>
          </p:txBody>
        </p:sp>
      </p:grpSp>
      <p:grpSp>
        <p:nvGrpSpPr>
          <p:cNvPr id="11" name="Group 90"/>
          <p:cNvGrpSpPr>
            <a:grpSpLocks/>
          </p:cNvGrpSpPr>
          <p:nvPr/>
        </p:nvGrpSpPr>
        <p:grpSpPr bwMode="auto">
          <a:xfrm>
            <a:off x="2011363" y="4916488"/>
            <a:ext cx="2643187" cy="1712912"/>
            <a:chOff x="1267" y="3097"/>
            <a:chExt cx="1665" cy="1079"/>
          </a:xfrm>
        </p:grpSpPr>
        <p:sp>
          <p:nvSpPr>
            <p:cNvPr id="46106" name="Arc 59"/>
            <p:cNvSpPr>
              <a:spLocks/>
            </p:cNvSpPr>
            <p:nvPr/>
          </p:nvSpPr>
          <p:spPr bwMode="auto">
            <a:xfrm rot="10800000" flipV="1">
              <a:off x="1402" y="3097"/>
              <a:ext cx="1222" cy="603"/>
            </a:xfrm>
            <a:custGeom>
              <a:avLst/>
              <a:gdLst>
                <a:gd name="T0" fmla="*/ 0 w 43190"/>
                <a:gd name="T1" fmla="*/ 16 h 21600"/>
                <a:gd name="T2" fmla="*/ 35 w 43190"/>
                <a:gd name="T3" fmla="*/ 17 h 21600"/>
                <a:gd name="T4" fmla="*/ 17 w 43190"/>
                <a:gd name="T5" fmla="*/ 17 h 21600"/>
                <a:gd name="T6" fmla="*/ 0 60000 65536"/>
                <a:gd name="T7" fmla="*/ 0 60000 65536"/>
                <a:gd name="T8" fmla="*/ 0 60000 65536"/>
                <a:gd name="T9" fmla="*/ 0 w 43190"/>
                <a:gd name="T10" fmla="*/ 0 h 21600"/>
                <a:gd name="T11" fmla="*/ 43190 w 4319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0" h="21600" fill="none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</a:path>
                <a:path w="43190" h="21600" stroke="0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  <a:lnTo>
                    <a:pt x="2159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07" name="Text Box 62"/>
            <p:cNvSpPr txBox="1">
              <a:spLocks noChangeArrowheads="1"/>
            </p:cNvSpPr>
            <p:nvPr/>
          </p:nvSpPr>
          <p:spPr bwMode="auto">
            <a:xfrm>
              <a:off x="1267" y="3612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3a</a:t>
              </a:r>
            </a:p>
          </p:txBody>
        </p:sp>
        <p:sp>
          <p:nvSpPr>
            <p:cNvPr id="46108" name="Text Box 65"/>
            <p:cNvSpPr txBox="1">
              <a:spLocks noChangeArrowheads="1"/>
            </p:cNvSpPr>
            <p:nvPr/>
          </p:nvSpPr>
          <p:spPr bwMode="auto">
            <a:xfrm>
              <a:off x="2515" y="3618"/>
              <a:ext cx="417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1a</a:t>
              </a:r>
            </a:p>
          </p:txBody>
        </p:sp>
        <p:sp>
          <p:nvSpPr>
            <p:cNvPr id="46109" name="Line 69"/>
            <p:cNvSpPr>
              <a:spLocks noChangeShapeType="1"/>
            </p:cNvSpPr>
            <p:nvPr/>
          </p:nvSpPr>
          <p:spPr bwMode="auto">
            <a:xfrm>
              <a:off x="1391" y="4004"/>
              <a:ext cx="1241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10" name="Text Box 70"/>
            <p:cNvSpPr txBox="1">
              <a:spLocks noChangeArrowheads="1"/>
            </p:cNvSpPr>
            <p:nvPr/>
          </p:nvSpPr>
          <p:spPr bwMode="auto">
            <a:xfrm>
              <a:off x="1705" y="3888"/>
              <a:ext cx="674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/>
                <a:t>(</a:t>
              </a:r>
              <a:r>
                <a:rPr lang="en-US" sz="2400">
                  <a:latin typeface="Symbol" pitchFamily="18" charset="2"/>
                </a:rPr>
                <a:t>Ds</a:t>
              </a:r>
              <a:r>
                <a:rPr lang="en-US" sz="2400" baseline="-25000"/>
                <a:t>d</a:t>
              </a:r>
              <a:r>
                <a:rPr lang="en-US" sz="2400"/>
                <a:t>)</a:t>
              </a:r>
              <a:r>
                <a:rPr lang="en-US" sz="2400" baseline="-25000"/>
                <a:t>fa</a:t>
              </a:r>
            </a:p>
          </p:txBody>
        </p:sp>
      </p:grpSp>
      <p:grpSp>
        <p:nvGrpSpPr>
          <p:cNvPr id="12" name="Group 91"/>
          <p:cNvGrpSpPr>
            <a:grpSpLocks/>
          </p:cNvGrpSpPr>
          <p:nvPr/>
        </p:nvGrpSpPr>
        <p:grpSpPr bwMode="auto">
          <a:xfrm>
            <a:off x="2792413" y="4322763"/>
            <a:ext cx="3773487" cy="2459037"/>
            <a:chOff x="1759" y="2723"/>
            <a:chExt cx="2377" cy="1549"/>
          </a:xfrm>
        </p:grpSpPr>
        <p:sp>
          <p:nvSpPr>
            <p:cNvPr id="46101" name="Arc 60"/>
            <p:cNvSpPr>
              <a:spLocks/>
            </p:cNvSpPr>
            <p:nvPr/>
          </p:nvSpPr>
          <p:spPr bwMode="auto">
            <a:xfrm rot="10800000" flipV="1">
              <a:off x="1894" y="2723"/>
              <a:ext cx="1922" cy="974"/>
            </a:xfrm>
            <a:custGeom>
              <a:avLst/>
              <a:gdLst>
                <a:gd name="T0" fmla="*/ 0 w 43200"/>
                <a:gd name="T1" fmla="*/ 44 h 21600"/>
                <a:gd name="T2" fmla="*/ 86 w 43200"/>
                <a:gd name="T3" fmla="*/ 44 h 21600"/>
                <a:gd name="T4" fmla="*/ 43 w 43200"/>
                <a:gd name="T5" fmla="*/ 44 h 21600"/>
                <a:gd name="T6" fmla="*/ 0 60000 65536"/>
                <a:gd name="T7" fmla="*/ 0 60000 65536"/>
                <a:gd name="T8" fmla="*/ 0 60000 65536"/>
                <a:gd name="T9" fmla="*/ 0 w 43200"/>
                <a:gd name="T10" fmla="*/ 0 h 21600"/>
                <a:gd name="T11" fmla="*/ 43200 w 432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1600" fill="none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</a:path>
                <a:path w="43200" h="21600" stroke="0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102" name="Text Box 63"/>
            <p:cNvSpPr txBox="1">
              <a:spLocks noChangeArrowheads="1"/>
            </p:cNvSpPr>
            <p:nvPr/>
          </p:nvSpPr>
          <p:spPr bwMode="auto">
            <a:xfrm>
              <a:off x="1759" y="3618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46103" name="Text Box 66"/>
            <p:cNvSpPr txBox="1">
              <a:spLocks noChangeArrowheads="1"/>
            </p:cNvSpPr>
            <p:nvPr/>
          </p:nvSpPr>
          <p:spPr bwMode="auto">
            <a:xfrm>
              <a:off x="3682" y="3624"/>
              <a:ext cx="454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  <p:sp>
          <p:nvSpPr>
            <p:cNvPr id="46104" name="Line 75"/>
            <p:cNvSpPr>
              <a:spLocks noChangeShapeType="1"/>
            </p:cNvSpPr>
            <p:nvPr/>
          </p:nvSpPr>
          <p:spPr bwMode="auto">
            <a:xfrm>
              <a:off x="1888" y="4187"/>
              <a:ext cx="1940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105" name="Text Box 76"/>
            <p:cNvSpPr txBox="1">
              <a:spLocks noChangeArrowheads="1"/>
            </p:cNvSpPr>
            <p:nvPr/>
          </p:nvSpPr>
          <p:spPr bwMode="auto">
            <a:xfrm>
              <a:off x="2773" y="3984"/>
              <a:ext cx="684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/>
                <a:t>(</a:t>
              </a:r>
              <a:r>
                <a:rPr lang="en-US" sz="2400">
                  <a:latin typeface="Symbol" pitchFamily="18" charset="2"/>
                </a:rPr>
                <a:t>Ds</a:t>
              </a:r>
              <a:r>
                <a:rPr lang="en-US" sz="2400" baseline="-25000"/>
                <a:t>d</a:t>
              </a:r>
              <a:r>
                <a:rPr lang="en-US" sz="2400"/>
                <a:t>)</a:t>
              </a:r>
              <a:r>
                <a:rPr lang="en-US" sz="2400" baseline="-25000"/>
                <a:t>fb</a:t>
              </a:r>
            </a:p>
          </p:txBody>
        </p:sp>
      </p:grpSp>
      <p:grpSp>
        <p:nvGrpSpPr>
          <p:cNvPr id="13" name="Group 95"/>
          <p:cNvGrpSpPr>
            <a:grpSpLocks/>
          </p:cNvGrpSpPr>
          <p:nvPr/>
        </p:nvGrpSpPr>
        <p:grpSpPr bwMode="auto">
          <a:xfrm>
            <a:off x="7166553" y="657658"/>
            <a:ext cx="1957387" cy="2060575"/>
            <a:chOff x="4493" y="428"/>
            <a:chExt cx="1233" cy="1298"/>
          </a:xfrm>
        </p:grpSpPr>
        <p:grpSp>
          <p:nvGrpSpPr>
            <p:cNvPr id="14" name="Group 93"/>
            <p:cNvGrpSpPr>
              <a:grpSpLocks/>
            </p:cNvGrpSpPr>
            <p:nvPr/>
          </p:nvGrpSpPr>
          <p:grpSpPr bwMode="auto">
            <a:xfrm>
              <a:off x="4493" y="428"/>
              <a:ext cx="1233" cy="1298"/>
              <a:chOff x="4493" y="428"/>
              <a:chExt cx="1233" cy="1298"/>
            </a:xfrm>
          </p:grpSpPr>
          <p:sp>
            <p:nvSpPr>
              <p:cNvPr id="46096" name="Line 84"/>
              <p:cNvSpPr>
                <a:spLocks noChangeShapeType="1"/>
              </p:cNvSpPr>
              <p:nvPr/>
            </p:nvSpPr>
            <p:spPr bwMode="auto">
              <a:xfrm>
                <a:off x="4718" y="742"/>
                <a:ext cx="0" cy="305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097" name="Line 85"/>
              <p:cNvSpPr>
                <a:spLocks noChangeShapeType="1"/>
              </p:cNvSpPr>
              <p:nvPr/>
            </p:nvSpPr>
            <p:spPr bwMode="auto">
              <a:xfrm rot="16200000" flipV="1">
                <a:off x="5104" y="1274"/>
                <a:ext cx="0" cy="257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098" name="Text Box 86"/>
              <p:cNvSpPr txBox="1">
                <a:spLocks noChangeArrowheads="1"/>
              </p:cNvSpPr>
              <p:nvPr/>
            </p:nvSpPr>
            <p:spPr bwMode="auto">
              <a:xfrm>
                <a:off x="4535" y="428"/>
                <a:ext cx="1191" cy="25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dirty="0">
                    <a:latin typeface="Symbol" pitchFamily="18" charset="2"/>
                  </a:rPr>
                  <a:t>s</a:t>
                </a:r>
                <a:r>
                  <a:rPr lang="en-US" baseline="-25000" dirty="0"/>
                  <a:t>1 </a:t>
                </a:r>
                <a:r>
                  <a:rPr lang="en-US" dirty="0"/>
                  <a:t>= </a:t>
                </a:r>
                <a:r>
                  <a:rPr lang="en-US" dirty="0">
                    <a:latin typeface="Symbol" pitchFamily="18" charset="2"/>
                  </a:rPr>
                  <a:t>s</a:t>
                </a:r>
                <a:r>
                  <a:rPr lang="en-US" baseline="-25000" dirty="0"/>
                  <a:t>3</a:t>
                </a:r>
                <a:r>
                  <a:rPr lang="en-US" dirty="0"/>
                  <a:t> + (</a:t>
                </a:r>
                <a:r>
                  <a:rPr lang="en-US" dirty="0" err="1">
                    <a:latin typeface="Symbol" pitchFamily="18" charset="2"/>
                  </a:rPr>
                  <a:t>Ds</a:t>
                </a:r>
                <a:r>
                  <a:rPr lang="en-US" baseline="-25000" dirty="0" err="1"/>
                  <a:t>d</a:t>
                </a:r>
                <a:r>
                  <a:rPr lang="en-US" dirty="0"/>
                  <a:t>)</a:t>
                </a:r>
                <a:r>
                  <a:rPr lang="en-US" baseline="-25000" dirty="0"/>
                  <a:t>f</a:t>
                </a:r>
                <a:r>
                  <a:rPr lang="en-US" dirty="0">
                    <a:latin typeface="Symbol" pitchFamily="18" charset="2"/>
                  </a:rPr>
                  <a:t> </a:t>
                </a:r>
              </a:p>
            </p:txBody>
          </p:sp>
          <p:sp>
            <p:nvSpPr>
              <p:cNvPr id="46099" name="Text Box 87"/>
              <p:cNvSpPr txBox="1">
                <a:spLocks noChangeArrowheads="1"/>
              </p:cNvSpPr>
              <p:nvPr/>
            </p:nvSpPr>
            <p:spPr bwMode="auto">
              <a:xfrm>
                <a:off x="5218" y="1226"/>
                <a:ext cx="331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s</a:t>
                </a:r>
                <a:r>
                  <a:rPr lang="en-US" sz="2400" baseline="-25000"/>
                  <a:t>3</a:t>
                </a:r>
                <a:endParaRPr lang="en-US" sz="2400"/>
              </a:p>
            </p:txBody>
          </p:sp>
          <p:sp>
            <p:nvSpPr>
              <p:cNvPr id="46100" name="Rectangle 88" descr="Stationery"/>
              <p:cNvSpPr>
                <a:spLocks noChangeArrowheads="1"/>
              </p:cNvSpPr>
              <p:nvPr/>
            </p:nvSpPr>
            <p:spPr bwMode="auto">
              <a:xfrm>
                <a:off x="4493" y="1066"/>
                <a:ext cx="468" cy="660"/>
              </a:xfrm>
              <a:prstGeom prst="rect">
                <a:avLst/>
              </a:prstGeom>
              <a:blipFill dpi="0" rotWithShape="1">
                <a:blip r:embed="rId2" cstate="print"/>
                <a:srcRect/>
                <a:tile tx="0" ty="0" sx="100000" sy="100000" flip="none" algn="tl"/>
              </a:blipFill>
              <a:ln w="9525" algn="ctr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id-ID"/>
              </a:p>
            </p:txBody>
          </p:sp>
        </p:grpSp>
        <p:sp>
          <p:nvSpPr>
            <p:cNvPr id="46095" name="Line 94"/>
            <p:cNvSpPr>
              <a:spLocks noChangeShapeType="1"/>
            </p:cNvSpPr>
            <p:nvPr/>
          </p:nvSpPr>
          <p:spPr bwMode="auto">
            <a:xfrm flipH="1">
              <a:off x="4493" y="1178"/>
              <a:ext cx="461" cy="43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" name="TextBox 62"/>
          <p:cNvSpPr txBox="1"/>
          <p:nvPr/>
        </p:nvSpPr>
        <p:spPr>
          <a:xfrm>
            <a:off x="3563888" y="38550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558ED5"/>
                </a:solidFill>
              </a:rPr>
              <a:t>In the Tri-axial test</a:t>
            </a:r>
            <a:endParaRPr lang="en-GB" sz="2800" dirty="0">
              <a:solidFill>
                <a:srgbClr val="558ED5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683569" y="769938"/>
            <a:ext cx="6060926" cy="4891310"/>
            <a:chOff x="1141" y="485"/>
            <a:chExt cx="3089" cy="2052"/>
          </a:xfrm>
        </p:grpSpPr>
        <p:sp>
          <p:nvSpPr>
            <p:cNvPr id="54310" name="Line 3"/>
            <p:cNvSpPr>
              <a:spLocks noChangeShapeType="1"/>
            </p:cNvSpPr>
            <p:nvPr/>
          </p:nvSpPr>
          <p:spPr bwMode="auto">
            <a:xfrm>
              <a:off x="1465" y="643"/>
              <a:ext cx="0" cy="155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11" name="Line 4"/>
            <p:cNvSpPr>
              <a:spLocks noChangeShapeType="1"/>
            </p:cNvSpPr>
            <p:nvPr/>
          </p:nvSpPr>
          <p:spPr bwMode="auto">
            <a:xfrm>
              <a:off x="1465" y="2203"/>
              <a:ext cx="2676" cy="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12" name="Text Box 5"/>
            <p:cNvSpPr txBox="1">
              <a:spLocks noChangeArrowheads="1"/>
            </p:cNvSpPr>
            <p:nvPr/>
          </p:nvSpPr>
          <p:spPr bwMode="auto">
            <a:xfrm rot="10800000">
              <a:off x="1141" y="485"/>
              <a:ext cx="308" cy="173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dirty="0"/>
                <a:t>Deviator stress,</a:t>
              </a:r>
              <a:r>
                <a:rPr lang="en-US" dirty="0">
                  <a:latin typeface="Symbol" pitchFamily="18" charset="2"/>
                </a:rPr>
                <a:t> Ds</a:t>
              </a:r>
              <a:r>
                <a:rPr lang="en-US" baseline="-25000" dirty="0"/>
                <a:t>d</a:t>
              </a:r>
            </a:p>
          </p:txBody>
        </p:sp>
        <p:sp>
          <p:nvSpPr>
            <p:cNvPr id="54313" name="Text Box 6"/>
            <p:cNvSpPr txBox="1">
              <a:spLocks noChangeArrowheads="1"/>
            </p:cNvSpPr>
            <p:nvPr/>
          </p:nvSpPr>
          <p:spPr bwMode="auto">
            <a:xfrm rot="-5400000">
              <a:off x="3585" y="1891"/>
              <a:ext cx="308" cy="98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/>
                <a:t>Axial strain</a:t>
              </a:r>
              <a:endParaRPr lang="en-US">
                <a:latin typeface="Symbol" pitchFamily="18" charset="2"/>
              </a:endParaRPr>
            </a:p>
          </p:txBody>
        </p:sp>
      </p:grpSp>
      <p:grpSp>
        <p:nvGrpSpPr>
          <p:cNvPr id="3" name="Group 7"/>
          <p:cNvGrpSpPr>
            <a:grpSpLocks/>
          </p:cNvGrpSpPr>
          <p:nvPr/>
        </p:nvGrpSpPr>
        <p:grpSpPr bwMode="auto">
          <a:xfrm>
            <a:off x="1331640" y="691428"/>
            <a:ext cx="6942485" cy="4113804"/>
            <a:chOff x="1465" y="794"/>
            <a:chExt cx="3566" cy="1413"/>
          </a:xfrm>
        </p:grpSpPr>
        <p:sp>
          <p:nvSpPr>
            <p:cNvPr id="54305" name="Freeform 8"/>
            <p:cNvSpPr>
              <a:spLocks/>
            </p:cNvSpPr>
            <p:nvPr/>
          </p:nvSpPr>
          <p:spPr bwMode="auto">
            <a:xfrm>
              <a:off x="1465" y="794"/>
              <a:ext cx="2402" cy="1400"/>
            </a:xfrm>
            <a:custGeom>
              <a:avLst/>
              <a:gdLst>
                <a:gd name="T0" fmla="*/ 0 w 2402"/>
                <a:gd name="T1" fmla="*/ 1400 h 1400"/>
                <a:gd name="T2" fmla="*/ 585 w 2402"/>
                <a:gd name="T3" fmla="*/ 168 h 1400"/>
                <a:gd name="T4" fmla="*/ 1453 w 2402"/>
                <a:gd name="T5" fmla="*/ 390 h 1400"/>
                <a:gd name="T6" fmla="*/ 2402 w 2402"/>
                <a:gd name="T7" fmla="*/ 425 h 14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402"/>
                <a:gd name="T13" fmla="*/ 0 h 1400"/>
                <a:gd name="T14" fmla="*/ 2402 w 2402"/>
                <a:gd name="T15" fmla="*/ 1400 h 14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402" h="1400">
                  <a:moveTo>
                    <a:pt x="0" y="1400"/>
                  </a:moveTo>
                  <a:cubicBezTo>
                    <a:pt x="171" y="868"/>
                    <a:pt x="343" y="336"/>
                    <a:pt x="585" y="168"/>
                  </a:cubicBezTo>
                  <a:cubicBezTo>
                    <a:pt x="827" y="0"/>
                    <a:pt x="1150" y="347"/>
                    <a:pt x="1453" y="390"/>
                  </a:cubicBezTo>
                  <a:cubicBezTo>
                    <a:pt x="1756" y="433"/>
                    <a:pt x="2211" y="438"/>
                    <a:pt x="2402" y="425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6" name="Text Box 9"/>
            <p:cNvSpPr txBox="1">
              <a:spLocks noChangeArrowheads="1"/>
            </p:cNvSpPr>
            <p:nvPr/>
          </p:nvSpPr>
          <p:spPr bwMode="auto">
            <a:xfrm>
              <a:off x="3906" y="844"/>
              <a:ext cx="1125" cy="12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 smtClean="0">
                  <a:solidFill>
                    <a:schemeClr val="hlink"/>
                  </a:solidFill>
                </a:rPr>
                <a:t> Compacted </a:t>
              </a:r>
              <a:r>
                <a:rPr lang="en-US" dirty="0">
                  <a:solidFill>
                    <a:schemeClr val="hlink"/>
                  </a:solidFill>
                </a:rPr>
                <a:t>clay</a:t>
              </a:r>
            </a:p>
          </p:txBody>
        </p:sp>
        <p:sp>
          <p:nvSpPr>
            <p:cNvPr id="54307" name="Line 10"/>
            <p:cNvSpPr>
              <a:spLocks noChangeShapeType="1"/>
            </p:cNvSpPr>
            <p:nvPr/>
          </p:nvSpPr>
          <p:spPr bwMode="auto">
            <a:xfrm flipH="1">
              <a:off x="3418" y="949"/>
              <a:ext cx="490" cy="260"/>
            </a:xfrm>
            <a:prstGeom prst="line">
              <a:avLst/>
            </a:prstGeom>
            <a:noFill/>
            <a:ln w="50800">
              <a:solidFill>
                <a:schemeClr val="hlink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8" name="Line 11"/>
            <p:cNvSpPr>
              <a:spLocks noChangeShapeType="1"/>
            </p:cNvSpPr>
            <p:nvPr/>
          </p:nvSpPr>
          <p:spPr bwMode="auto">
            <a:xfrm flipH="1">
              <a:off x="2190" y="911"/>
              <a:ext cx="9" cy="129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dash"/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309" name="Text Box 12"/>
            <p:cNvSpPr txBox="1">
              <a:spLocks noChangeArrowheads="1"/>
            </p:cNvSpPr>
            <p:nvPr/>
          </p:nvSpPr>
          <p:spPr bwMode="auto">
            <a:xfrm>
              <a:off x="1920" y="1132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chemeClr val="hlink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chemeClr val="hlink"/>
                  </a:solidFill>
                </a:rPr>
                <a:t>d</a:t>
              </a:r>
              <a:r>
                <a:rPr lang="en-US" sz="2400">
                  <a:solidFill>
                    <a:schemeClr val="hlink"/>
                  </a:solidFill>
                </a:rPr>
                <a:t>)</a:t>
              </a:r>
              <a:r>
                <a:rPr lang="en-US" sz="2400" baseline="-25000">
                  <a:solidFill>
                    <a:schemeClr val="hlink"/>
                  </a:solidFill>
                </a:rPr>
                <a:t>f</a:t>
              </a:r>
            </a:p>
          </p:txBody>
        </p:sp>
      </p:grpSp>
      <p:sp>
        <p:nvSpPr>
          <p:cNvPr id="54279" name="Text Box 33"/>
          <p:cNvSpPr txBox="1">
            <a:spLocks noChangeArrowheads="1"/>
          </p:cNvSpPr>
          <p:nvPr/>
        </p:nvSpPr>
        <p:spPr bwMode="auto">
          <a:xfrm>
            <a:off x="130660" y="571500"/>
            <a:ext cx="5389563" cy="3968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dirty="0">
                <a:solidFill>
                  <a:schemeClr val="hlink"/>
                </a:solidFill>
              </a:rPr>
              <a:t>Stress-strain relationship during shearing</a:t>
            </a:r>
          </a:p>
        </p:txBody>
      </p:sp>
      <p:sp>
        <p:nvSpPr>
          <p:cNvPr id="54280" name="Rectangle 34"/>
          <p:cNvSpPr>
            <a:spLocks noChangeArrowheads="1"/>
          </p:cNvSpPr>
          <p:nvPr/>
        </p:nvSpPr>
        <p:spPr bwMode="auto">
          <a:xfrm>
            <a:off x="125679" y="101245"/>
            <a:ext cx="86871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800" dirty="0" smtClean="0">
                <a:solidFill>
                  <a:srgbClr val="0000FF"/>
                </a:solidFill>
              </a:rPr>
              <a:t>Expected Consolidated- Un drained </a:t>
            </a:r>
            <a:r>
              <a:rPr lang="en-US" sz="2800" dirty="0">
                <a:solidFill>
                  <a:srgbClr val="0000FF"/>
                </a:solidFill>
              </a:rPr>
              <a:t>test </a:t>
            </a:r>
            <a:r>
              <a:rPr lang="en-US" sz="2800" dirty="0" smtClean="0">
                <a:solidFill>
                  <a:srgbClr val="0000FF"/>
                </a:solidFill>
              </a:rPr>
              <a:t>results (CU </a:t>
            </a:r>
            <a:r>
              <a:rPr lang="en-US" sz="2800" dirty="0">
                <a:solidFill>
                  <a:srgbClr val="0000FF"/>
                </a:solidFill>
              </a:rPr>
              <a:t>Test)</a:t>
            </a:r>
            <a:endParaRPr lang="en-AU" sz="2800" dirty="0">
              <a:solidFill>
                <a:srgbClr val="0000FF"/>
              </a:solidFill>
            </a:endParaRPr>
          </a:p>
        </p:txBody>
      </p:sp>
      <p:grpSp>
        <p:nvGrpSpPr>
          <p:cNvPr id="9" name="Group 35"/>
          <p:cNvGrpSpPr>
            <a:grpSpLocks/>
          </p:cNvGrpSpPr>
          <p:nvPr/>
        </p:nvGrpSpPr>
        <p:grpSpPr bwMode="auto">
          <a:xfrm>
            <a:off x="1331639" y="2036619"/>
            <a:ext cx="7198456" cy="4488726"/>
            <a:chOff x="1462" y="1286"/>
            <a:chExt cx="3653" cy="1478"/>
          </a:xfrm>
        </p:grpSpPr>
        <p:grpSp>
          <p:nvGrpSpPr>
            <p:cNvPr id="10" name="Group 36"/>
            <p:cNvGrpSpPr>
              <a:grpSpLocks/>
            </p:cNvGrpSpPr>
            <p:nvPr/>
          </p:nvGrpSpPr>
          <p:grpSpPr bwMode="auto">
            <a:xfrm>
              <a:off x="1462" y="1286"/>
              <a:ext cx="3653" cy="1478"/>
              <a:chOff x="1462" y="1286"/>
              <a:chExt cx="3653" cy="1478"/>
            </a:xfrm>
          </p:grpSpPr>
          <p:sp>
            <p:nvSpPr>
              <p:cNvPr id="54284" name="Line 37"/>
              <p:cNvSpPr>
                <a:spLocks noChangeShapeType="1"/>
              </p:cNvSpPr>
              <p:nvPr/>
            </p:nvSpPr>
            <p:spPr bwMode="auto">
              <a:xfrm flipH="1" flipV="1">
                <a:off x="3630" y="1324"/>
                <a:ext cx="307" cy="172"/>
              </a:xfrm>
              <a:prstGeom prst="line">
                <a:avLst/>
              </a:prstGeom>
              <a:noFill/>
              <a:ln w="50800">
                <a:solidFill>
                  <a:srgbClr val="0000FF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1" name="Group 38"/>
              <p:cNvGrpSpPr>
                <a:grpSpLocks/>
              </p:cNvGrpSpPr>
              <p:nvPr/>
            </p:nvGrpSpPr>
            <p:grpSpPr bwMode="auto">
              <a:xfrm>
                <a:off x="1462" y="1286"/>
                <a:ext cx="3653" cy="1478"/>
                <a:chOff x="1462" y="1286"/>
                <a:chExt cx="3653" cy="1478"/>
              </a:xfrm>
            </p:grpSpPr>
            <p:sp>
              <p:nvSpPr>
                <p:cNvPr id="54286" name="Arc 39"/>
                <p:cNvSpPr>
                  <a:spLocks/>
                </p:cNvSpPr>
                <p:nvPr/>
              </p:nvSpPr>
              <p:spPr bwMode="auto">
                <a:xfrm flipH="1">
                  <a:off x="1462" y="1286"/>
                  <a:ext cx="2379" cy="1478"/>
                </a:xfrm>
                <a:custGeom>
                  <a:avLst/>
                  <a:gdLst>
                    <a:gd name="T0" fmla="*/ 0 w 20235"/>
                    <a:gd name="T1" fmla="*/ 0 h 21600"/>
                    <a:gd name="T2" fmla="*/ 280 w 20235"/>
                    <a:gd name="T3" fmla="*/ 63 h 21600"/>
                    <a:gd name="T4" fmla="*/ 3 w 20235"/>
                    <a:gd name="T5" fmla="*/ 101 h 21600"/>
                    <a:gd name="T6" fmla="*/ 0 60000 65536"/>
                    <a:gd name="T7" fmla="*/ 0 60000 65536"/>
                    <a:gd name="T8" fmla="*/ 0 60000 65536"/>
                    <a:gd name="T9" fmla="*/ 0 w 20235"/>
                    <a:gd name="T10" fmla="*/ 0 h 21600"/>
                    <a:gd name="T11" fmla="*/ 20235 w 20235"/>
                    <a:gd name="T12" fmla="*/ 21600 h 21600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0235" h="21600" fill="none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</a:path>
                    <a:path w="20235" h="21600" stroke="0" extrusionOk="0">
                      <a:moveTo>
                        <a:pt x="0" y="1"/>
                      </a:moveTo>
                      <a:cubicBezTo>
                        <a:pt x="77" y="0"/>
                        <a:pt x="154" y="-1"/>
                        <a:pt x="232" y="0"/>
                      </a:cubicBezTo>
                      <a:cubicBezTo>
                        <a:pt x="9013" y="0"/>
                        <a:pt x="16920" y="5316"/>
                        <a:pt x="20234" y="13448"/>
                      </a:cubicBezTo>
                      <a:lnTo>
                        <a:pt x="232" y="21600"/>
                      </a:lnTo>
                      <a:close/>
                    </a:path>
                  </a:pathLst>
                </a:custGeom>
                <a:noFill/>
                <a:ln w="25400">
                  <a:solidFill>
                    <a:srgbClr val="0000FF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12" name="Group 40"/>
                <p:cNvGrpSpPr>
                  <a:grpSpLocks/>
                </p:cNvGrpSpPr>
                <p:nvPr/>
              </p:nvGrpSpPr>
              <p:grpSpPr bwMode="auto">
                <a:xfrm>
                  <a:off x="3437" y="1314"/>
                  <a:ext cx="1678" cy="883"/>
                  <a:chOff x="3437" y="1314"/>
                  <a:chExt cx="1678" cy="883"/>
                </a:xfrm>
              </p:grpSpPr>
              <p:sp>
                <p:nvSpPr>
                  <p:cNvPr id="54288" name="Text Box 4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83" y="1460"/>
                    <a:ext cx="1132" cy="122"/>
                  </a:xfrm>
                  <a:prstGeom prst="rect">
                    <a:avLst/>
                  </a:prstGeom>
                  <a:noFill/>
                  <a:ln w="9525" algn="ctr">
                    <a:noFill/>
                    <a:miter lim="800000"/>
                    <a:headEnd/>
                    <a:tailEnd/>
                  </a:ln>
                </p:spPr>
                <p:txBody>
                  <a:bodyPr>
                    <a:spAutoFit/>
                  </a:bodyPr>
                  <a:lstStyle/>
                  <a:p>
                    <a:r>
                      <a:rPr lang="en-US" dirty="0">
                        <a:solidFill>
                          <a:srgbClr val="0000FF"/>
                        </a:solidFill>
                      </a:rPr>
                      <a:t>Loose </a:t>
                    </a:r>
                    <a:r>
                      <a:rPr lang="en-US" dirty="0" smtClean="0">
                        <a:solidFill>
                          <a:srgbClr val="0000FF"/>
                        </a:solidFill>
                      </a:rPr>
                      <a:t>sand</a:t>
                    </a:r>
                    <a:endParaRPr lang="en-US" dirty="0">
                      <a:solidFill>
                        <a:srgbClr val="0000FF"/>
                      </a:solidFill>
                    </a:endParaRPr>
                  </a:p>
                </p:txBody>
              </p:sp>
              <p:sp>
                <p:nvSpPr>
                  <p:cNvPr id="54289" name="Line 42"/>
                  <p:cNvSpPr>
                    <a:spLocks noChangeShapeType="1"/>
                  </p:cNvSpPr>
                  <p:nvPr/>
                </p:nvSpPr>
                <p:spPr bwMode="auto">
                  <a:xfrm>
                    <a:off x="3437" y="1314"/>
                    <a:ext cx="1" cy="883"/>
                  </a:xfrm>
                  <a:prstGeom prst="line">
                    <a:avLst/>
                  </a:prstGeom>
                  <a:noFill/>
                  <a:ln w="38100">
                    <a:solidFill>
                      <a:srgbClr val="0000FF"/>
                    </a:solidFill>
                    <a:prstDash val="dash"/>
                    <a:round/>
                    <a:headEnd type="triangle" w="med" len="med"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</p:grpSp>
        </p:grpSp>
        <p:sp>
          <p:nvSpPr>
            <p:cNvPr id="54283" name="Text Box 43"/>
            <p:cNvSpPr txBox="1">
              <a:spLocks noChangeArrowheads="1"/>
            </p:cNvSpPr>
            <p:nvPr/>
          </p:nvSpPr>
          <p:spPr bwMode="auto">
            <a:xfrm>
              <a:off x="3114" y="1579"/>
              <a:ext cx="646" cy="28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solidFill>
                    <a:srgbClr val="0000FF"/>
                  </a:solidFill>
                  <a:latin typeface="Symbol" pitchFamily="18" charset="2"/>
                </a:rPr>
                <a:t>(Ds</a:t>
              </a:r>
              <a:r>
                <a:rPr lang="en-US" sz="2400" baseline="-25000">
                  <a:solidFill>
                    <a:srgbClr val="0000FF"/>
                  </a:solidFill>
                </a:rPr>
                <a:t>d</a:t>
              </a:r>
              <a:r>
                <a:rPr lang="en-US" sz="2400">
                  <a:solidFill>
                    <a:srgbClr val="0000FF"/>
                  </a:solidFill>
                </a:rPr>
                <a:t>)</a:t>
              </a:r>
              <a:r>
                <a:rPr lang="en-US" sz="2400" baseline="-25000">
                  <a:solidFill>
                    <a:srgbClr val="0000FF"/>
                  </a:solidFill>
                </a:rPr>
                <a:t>f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91264" cy="648072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 smtClean="0">
                <a:solidFill>
                  <a:srgbClr val="0070C0"/>
                </a:solidFill>
              </a:rPr>
              <a:t>Example 1: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8206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 smtClean="0"/>
              <a:t>A series of tests were performed on a soil. Each test was carried out until the sample sheared. The principal stresses for each test were as follows.</a:t>
            </a:r>
            <a:endParaRPr lang="en-GB" sz="26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001446"/>
              </p:ext>
            </p:extLst>
          </p:nvPr>
        </p:nvGraphicFramePr>
        <p:xfrm>
          <a:off x="395535" y="2420888"/>
          <a:ext cx="8208912" cy="205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Test No.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dirty="0" smtClean="0">
                          <a:latin typeface="Symbol" pitchFamily="18" charset="2"/>
                        </a:rPr>
                        <a:t>s</a:t>
                      </a:r>
                      <a:r>
                        <a:rPr lang="en-US" sz="3200" baseline="-25000" dirty="0" smtClean="0"/>
                        <a:t>3</a:t>
                      </a:r>
                      <a:r>
                        <a:rPr lang="en-US" sz="2400" baseline="-25000" dirty="0" smtClean="0"/>
                        <a:t> </a:t>
                      </a:r>
                      <a:r>
                        <a:rPr lang="en-US" sz="2400" baseline="0" dirty="0" smtClean="0"/>
                        <a:t> KN/m2</a:t>
                      </a:r>
                      <a:endParaRPr lang="en-US" sz="2400" baseline="-25000" dirty="0" smtClean="0"/>
                    </a:p>
                    <a:p>
                      <a:pPr algn="ctr"/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smtClean="0">
                          <a:latin typeface="Symbol" pitchFamily="18" charset="2"/>
                        </a:rPr>
                        <a:t>s</a:t>
                      </a:r>
                      <a:r>
                        <a:rPr lang="en-US" sz="3200" baseline="-25000" dirty="0" smtClean="0">
                          <a:latin typeface="+mn-lt"/>
                        </a:rPr>
                        <a:t>1</a:t>
                      </a:r>
                      <a:r>
                        <a:rPr lang="en-US" sz="3200" baseline="-25000" dirty="0" smtClean="0"/>
                        <a:t>  </a:t>
                      </a:r>
                      <a:r>
                        <a:rPr lang="en-US" sz="3600" baseline="-25000" dirty="0" smtClean="0"/>
                        <a:t>KN/m2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875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1162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67544" y="486916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Plot the Mohr’s stress circles for the soil and hence determine: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position of the strength envelope 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Angle of Internal Friction of the soil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Cohesion value</a:t>
            </a:r>
          </a:p>
          <a:p>
            <a:pPr marL="342900" indent="-342900">
              <a:buAutoNum type="arabicPeriod"/>
            </a:pPr>
            <a:r>
              <a:rPr lang="en-GB" sz="2000" b="1" dirty="0" smtClean="0"/>
              <a:t>The values of shear strength and normal stress on the plane of failure for Test 3</a:t>
            </a:r>
            <a:endParaRPr lang="en-GB" sz="20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347864" y="2924944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</a:rPr>
              <a:t>Effective (Confining)  Stress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660232" y="2996952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solidFill>
                  <a:schemeClr val="bg1"/>
                </a:solidFill>
              </a:rPr>
              <a:t>     Axial Stress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294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>
            <a:off x="1187624" y="1124744"/>
            <a:ext cx="0" cy="45365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1187624" y="5580856"/>
            <a:ext cx="6688360" cy="8039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323528" y="1285875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sz="2800" b="0" dirty="0">
                <a:latin typeface="Times New Roman" pitchFamily="18" charset="0"/>
                <a:sym typeface="Symbol" pitchFamily="18" charset="2"/>
              </a:rPr>
              <a:t></a:t>
            </a:r>
            <a:endParaRPr lang="en-AU" sz="2800" b="0" dirty="0">
              <a:latin typeface="Times New Roman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66787" y="1916831"/>
            <a:ext cx="10208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>
                <a:latin typeface="Times New Roman" pitchFamily="18" charset="0"/>
                <a:sym typeface="Symbol" pitchFamily="18" charset="2"/>
              </a:rPr>
              <a:t>Shear  </a:t>
            </a:r>
            <a:r>
              <a:rPr lang="en-AU" dirty="0" smtClean="0">
                <a:latin typeface="Times New Roman" pitchFamily="18" charset="0"/>
                <a:sym typeface="Symbol" pitchFamily="18" charset="2"/>
              </a:rPr>
              <a:t>Stress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7921451" y="5521870"/>
            <a:ext cx="5635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AU" sz="2400" b="0" dirty="0" smtClean="0">
                <a:latin typeface="Times New Roman" pitchFamily="18" charset="0"/>
                <a:sym typeface="Symbol" pitchFamily="18" charset="2"/>
              </a:rPr>
              <a:t></a:t>
            </a:r>
            <a:endParaRPr lang="en-AU" sz="2400" b="0" dirty="0">
              <a:latin typeface="Times New Roman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236295" y="5788699"/>
            <a:ext cx="19338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dirty="0" smtClean="0">
                <a:latin typeface="Times New Roman" pitchFamily="18" charset="0"/>
                <a:sym typeface="Symbol" pitchFamily="18" charset="2"/>
              </a:rPr>
              <a:t>Effective (Normal) Principal Stress</a:t>
            </a:r>
            <a:endParaRPr lang="en-AU" dirty="0">
              <a:latin typeface="Times New Roman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59632" y="260648"/>
            <a:ext cx="62673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>
                <a:solidFill>
                  <a:srgbClr val="0070C0"/>
                </a:solidFill>
              </a:rPr>
              <a:t>Example 1</a:t>
            </a:r>
            <a:r>
              <a:rPr lang="en-GB" b="1" u="sng" dirty="0" smtClean="0">
                <a:solidFill>
                  <a:srgbClr val="0070C0"/>
                </a:solidFill>
              </a:rPr>
              <a:t>: </a:t>
            </a:r>
            <a:r>
              <a:rPr lang="en-GB" b="1" dirty="0" smtClean="0">
                <a:solidFill>
                  <a:srgbClr val="0070C0"/>
                </a:solidFill>
              </a:rPr>
              <a:t>      </a:t>
            </a:r>
            <a:r>
              <a:rPr lang="en-GB" sz="2800" dirty="0" smtClean="0"/>
              <a:t>Mohr’s </a:t>
            </a:r>
            <a:r>
              <a:rPr lang="en-GB" sz="2800" dirty="0"/>
              <a:t>stress circles for the soil </a:t>
            </a:r>
          </a:p>
        </p:txBody>
      </p:sp>
      <p:grpSp>
        <p:nvGrpSpPr>
          <p:cNvPr id="13" name="Group 90"/>
          <p:cNvGrpSpPr>
            <a:grpSpLocks/>
          </p:cNvGrpSpPr>
          <p:nvPr/>
        </p:nvGrpSpPr>
        <p:grpSpPr bwMode="auto">
          <a:xfrm>
            <a:off x="1920081" y="4737001"/>
            <a:ext cx="2643187" cy="1284287"/>
            <a:chOff x="1267" y="3097"/>
            <a:chExt cx="1665" cy="809"/>
          </a:xfrm>
        </p:grpSpPr>
        <p:sp>
          <p:nvSpPr>
            <p:cNvPr id="14" name="Arc 59"/>
            <p:cNvSpPr>
              <a:spLocks/>
            </p:cNvSpPr>
            <p:nvPr/>
          </p:nvSpPr>
          <p:spPr bwMode="auto">
            <a:xfrm rot="10800000" flipV="1">
              <a:off x="1402" y="3097"/>
              <a:ext cx="1222" cy="603"/>
            </a:xfrm>
            <a:custGeom>
              <a:avLst/>
              <a:gdLst>
                <a:gd name="T0" fmla="*/ 0 w 43190"/>
                <a:gd name="T1" fmla="*/ 16 h 21600"/>
                <a:gd name="T2" fmla="*/ 35 w 43190"/>
                <a:gd name="T3" fmla="*/ 17 h 21600"/>
                <a:gd name="T4" fmla="*/ 17 w 43190"/>
                <a:gd name="T5" fmla="*/ 17 h 21600"/>
                <a:gd name="T6" fmla="*/ 0 60000 65536"/>
                <a:gd name="T7" fmla="*/ 0 60000 65536"/>
                <a:gd name="T8" fmla="*/ 0 60000 65536"/>
                <a:gd name="T9" fmla="*/ 0 w 43190"/>
                <a:gd name="T10" fmla="*/ 0 h 21600"/>
                <a:gd name="T11" fmla="*/ 43190 w 4319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0" h="21600" fill="none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</a:path>
                <a:path w="43190" h="21600" stroke="0" extrusionOk="0">
                  <a:moveTo>
                    <a:pt x="0" y="20929"/>
                  </a:moveTo>
                  <a:cubicBezTo>
                    <a:pt x="362" y="9266"/>
                    <a:pt x="9921" y="-1"/>
                    <a:pt x="21590" y="0"/>
                  </a:cubicBezTo>
                  <a:cubicBezTo>
                    <a:pt x="33519" y="0"/>
                    <a:pt x="43190" y="9670"/>
                    <a:pt x="43190" y="21600"/>
                  </a:cubicBezTo>
                  <a:lnTo>
                    <a:pt x="2159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" name="Text Box 62"/>
            <p:cNvSpPr txBox="1">
              <a:spLocks noChangeArrowheads="1"/>
            </p:cNvSpPr>
            <p:nvPr/>
          </p:nvSpPr>
          <p:spPr bwMode="auto">
            <a:xfrm>
              <a:off x="1267" y="3612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 smtClean="0">
                  <a:latin typeface="Symbol" pitchFamily="18" charset="2"/>
                </a:rPr>
                <a:t>s</a:t>
              </a:r>
              <a:r>
                <a:rPr lang="en-US" sz="2400" baseline="-25000" dirty="0" smtClean="0"/>
                <a:t>3</a:t>
              </a:r>
              <a:endParaRPr lang="en-US" sz="2400" baseline="-25000" dirty="0"/>
            </a:p>
          </p:txBody>
        </p:sp>
        <p:sp>
          <p:nvSpPr>
            <p:cNvPr id="16" name="Text Box 65"/>
            <p:cNvSpPr txBox="1">
              <a:spLocks noChangeArrowheads="1"/>
            </p:cNvSpPr>
            <p:nvPr/>
          </p:nvSpPr>
          <p:spPr bwMode="auto">
            <a:xfrm>
              <a:off x="2515" y="3618"/>
              <a:ext cx="417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 dirty="0" smtClean="0">
                  <a:latin typeface="Symbol" pitchFamily="18" charset="2"/>
                </a:rPr>
                <a:t>s</a:t>
              </a:r>
              <a:r>
                <a:rPr lang="en-US" sz="2400" baseline="-25000" dirty="0" smtClean="0"/>
                <a:t>1</a:t>
              </a:r>
              <a:endParaRPr lang="en-US" sz="2400" baseline="-25000" dirty="0"/>
            </a:p>
          </p:txBody>
        </p:sp>
      </p:grpSp>
      <p:grpSp>
        <p:nvGrpSpPr>
          <p:cNvPr id="19" name="Group 91"/>
          <p:cNvGrpSpPr>
            <a:grpSpLocks/>
          </p:cNvGrpSpPr>
          <p:nvPr/>
        </p:nvGrpSpPr>
        <p:grpSpPr bwMode="auto">
          <a:xfrm>
            <a:off x="2997200" y="4077074"/>
            <a:ext cx="3773487" cy="1887538"/>
            <a:chOff x="1759" y="2723"/>
            <a:chExt cx="2377" cy="1189"/>
          </a:xfrm>
        </p:grpSpPr>
        <p:sp>
          <p:nvSpPr>
            <p:cNvPr id="20" name="Arc 60"/>
            <p:cNvSpPr>
              <a:spLocks/>
            </p:cNvSpPr>
            <p:nvPr/>
          </p:nvSpPr>
          <p:spPr bwMode="auto">
            <a:xfrm rot="10800000" flipV="1">
              <a:off x="1894" y="2723"/>
              <a:ext cx="1922" cy="974"/>
            </a:xfrm>
            <a:custGeom>
              <a:avLst/>
              <a:gdLst>
                <a:gd name="T0" fmla="*/ 0 w 43200"/>
                <a:gd name="T1" fmla="*/ 44 h 21600"/>
                <a:gd name="T2" fmla="*/ 86 w 43200"/>
                <a:gd name="T3" fmla="*/ 44 h 21600"/>
                <a:gd name="T4" fmla="*/ 43 w 43200"/>
                <a:gd name="T5" fmla="*/ 44 h 21600"/>
                <a:gd name="T6" fmla="*/ 0 60000 65536"/>
                <a:gd name="T7" fmla="*/ 0 60000 65536"/>
                <a:gd name="T8" fmla="*/ 0 60000 65536"/>
                <a:gd name="T9" fmla="*/ 0 w 43200"/>
                <a:gd name="T10" fmla="*/ 0 h 21600"/>
                <a:gd name="T11" fmla="*/ 43200 w 432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200" h="21600" fill="none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</a:path>
                <a:path w="43200" h="21600" stroke="0" extrusionOk="0">
                  <a:moveTo>
                    <a:pt x="0" y="21531"/>
                  </a:moveTo>
                  <a:cubicBezTo>
                    <a:pt x="38" y="9628"/>
                    <a:pt x="9697" y="-1"/>
                    <a:pt x="21600" y="0"/>
                  </a:cubicBezTo>
                  <a:cubicBezTo>
                    <a:pt x="33529" y="0"/>
                    <a:pt x="43200" y="9670"/>
                    <a:pt x="43200" y="21600"/>
                  </a:cubicBezTo>
                  <a:lnTo>
                    <a:pt x="21600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" name="Text Box 63"/>
            <p:cNvSpPr txBox="1">
              <a:spLocks noChangeArrowheads="1"/>
            </p:cNvSpPr>
            <p:nvPr/>
          </p:nvSpPr>
          <p:spPr bwMode="auto">
            <a:xfrm>
              <a:off x="1759" y="3618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22" name="Text Box 66"/>
            <p:cNvSpPr txBox="1">
              <a:spLocks noChangeArrowheads="1"/>
            </p:cNvSpPr>
            <p:nvPr/>
          </p:nvSpPr>
          <p:spPr bwMode="auto">
            <a:xfrm>
              <a:off x="3682" y="3624"/>
              <a:ext cx="454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</p:grpSp>
      <p:cxnSp>
        <p:nvCxnSpPr>
          <p:cNvPr id="26" name="Straight Connector 25"/>
          <p:cNvCxnSpPr/>
          <p:nvPr/>
        </p:nvCxnSpPr>
        <p:spPr>
          <a:xfrm flipH="1">
            <a:off x="1187624" y="3212976"/>
            <a:ext cx="5222700" cy="22322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/>
          <p:cNvSpPr txBox="1"/>
          <p:nvPr/>
        </p:nvSpPr>
        <p:spPr>
          <a:xfrm rot="20191669">
            <a:off x="4932040" y="3131818"/>
            <a:ext cx="18386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Failure Line</a:t>
            </a:r>
            <a:endParaRPr lang="en-GB" dirty="0"/>
          </a:p>
        </p:txBody>
      </p:sp>
      <p:cxnSp>
        <p:nvCxnSpPr>
          <p:cNvPr id="24" name="Straight Connector 23"/>
          <p:cNvCxnSpPr/>
          <p:nvPr/>
        </p:nvCxnSpPr>
        <p:spPr>
          <a:xfrm flipV="1">
            <a:off x="5220072" y="3645024"/>
            <a:ext cx="2376264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/>
          <p:cNvSpPr/>
          <p:nvPr/>
        </p:nvSpPr>
        <p:spPr>
          <a:xfrm>
            <a:off x="6372200" y="3212976"/>
            <a:ext cx="304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>
                <a:latin typeface="Symbol" pitchFamily="18" charset="2"/>
              </a:rPr>
              <a:t>f</a:t>
            </a:r>
            <a:endParaRPr lang="en-US" dirty="0">
              <a:latin typeface="Symbol" pitchFamily="18" charset="2"/>
            </a:endParaRPr>
          </a:p>
        </p:txBody>
      </p:sp>
      <p:cxnSp>
        <p:nvCxnSpPr>
          <p:cNvPr id="33" name="Straight Arrow Connector 32"/>
          <p:cNvCxnSpPr/>
          <p:nvPr/>
        </p:nvCxnSpPr>
        <p:spPr>
          <a:xfrm>
            <a:off x="971600" y="5445224"/>
            <a:ext cx="0" cy="216024"/>
          </a:xfrm>
          <a:prstGeom prst="straightConnector1">
            <a:avLst/>
          </a:prstGeom>
          <a:ln w="1270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9552" y="537321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10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8" grpId="0"/>
      <p:bldP spid="3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-5441" y="-238373"/>
            <a:ext cx="195821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b">
            <a:spAutoFit/>
          </a:bodyPr>
          <a:lstStyle/>
          <a:p>
            <a:pPr algn="just">
              <a:spcBef>
                <a:spcPct val="0"/>
              </a:spcBef>
            </a:pPr>
            <a:r>
              <a:rPr lang="en-US" sz="2000" b="1" dirty="0" smtClean="0">
                <a:solidFill>
                  <a:srgbClr val="0070C0"/>
                </a:solidFill>
              </a:rPr>
              <a:t>Consolidated</a:t>
            </a:r>
            <a:r>
              <a:rPr lang="en-US" sz="2000" dirty="0" smtClean="0">
                <a:solidFill>
                  <a:srgbClr val="0000FF"/>
                </a:solidFill>
              </a:rPr>
              <a:t> </a:t>
            </a:r>
            <a:r>
              <a:rPr lang="en-US" sz="3600" dirty="0" smtClean="0">
                <a:solidFill>
                  <a:srgbClr val="0000FF"/>
                </a:solidFill>
              </a:rPr>
              <a:t>  </a:t>
            </a:r>
            <a:endParaRPr lang="en-AU" sz="3600" dirty="0">
              <a:solidFill>
                <a:srgbClr val="0000FF"/>
              </a:solidFill>
            </a:endParaRPr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1840665" y="93739"/>
            <a:ext cx="7262742" cy="5232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hlink"/>
                </a:solidFill>
              </a:rPr>
              <a:t>How to determine strength parameters c and </a:t>
            </a:r>
            <a:r>
              <a:rPr lang="en-US" sz="2800" dirty="0">
                <a:solidFill>
                  <a:schemeClr val="hlink"/>
                </a:solidFill>
                <a:latin typeface="Symbol" pitchFamily="18" charset="2"/>
              </a:rPr>
              <a:t>f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9425" y="414338"/>
            <a:ext cx="4175125" cy="2997200"/>
            <a:chOff x="302" y="261"/>
            <a:chExt cx="2630" cy="1888"/>
          </a:xfrm>
        </p:grpSpPr>
        <p:sp>
          <p:nvSpPr>
            <p:cNvPr id="55353" name="Line 5"/>
            <p:cNvSpPr>
              <a:spLocks noChangeShapeType="1"/>
            </p:cNvSpPr>
            <p:nvPr/>
          </p:nvSpPr>
          <p:spPr bwMode="auto">
            <a:xfrm>
              <a:off x="618" y="490"/>
              <a:ext cx="0" cy="1361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4" name="Line 6"/>
            <p:cNvSpPr>
              <a:spLocks noChangeShapeType="1"/>
            </p:cNvSpPr>
            <p:nvPr/>
          </p:nvSpPr>
          <p:spPr bwMode="auto">
            <a:xfrm>
              <a:off x="618" y="1859"/>
              <a:ext cx="224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5" name="Text Box 7"/>
            <p:cNvSpPr txBox="1">
              <a:spLocks noChangeArrowheads="1"/>
            </p:cNvSpPr>
            <p:nvPr/>
          </p:nvSpPr>
          <p:spPr bwMode="auto">
            <a:xfrm rot="10800000">
              <a:off x="302" y="261"/>
              <a:ext cx="289" cy="161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800" dirty="0"/>
                <a:t>Deviator stress,</a:t>
              </a:r>
              <a:r>
                <a:rPr lang="en-US" sz="1800" dirty="0">
                  <a:latin typeface="Symbol" pitchFamily="18" charset="2"/>
                </a:rPr>
                <a:t> Ds</a:t>
              </a:r>
              <a:r>
                <a:rPr lang="en-US" sz="1800" baseline="-25000" dirty="0"/>
                <a:t>d</a:t>
              </a:r>
            </a:p>
          </p:txBody>
        </p:sp>
        <p:sp>
          <p:nvSpPr>
            <p:cNvPr id="55356" name="Text Box 8"/>
            <p:cNvSpPr txBox="1">
              <a:spLocks noChangeArrowheads="1"/>
            </p:cNvSpPr>
            <p:nvPr/>
          </p:nvSpPr>
          <p:spPr bwMode="auto">
            <a:xfrm rot="-5400000">
              <a:off x="2404" y="1620"/>
              <a:ext cx="270" cy="787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1600"/>
                <a:t>Axial strain</a:t>
              </a:r>
              <a:endParaRPr lang="en-US" sz="1600">
                <a:latin typeface="Symbol" pitchFamily="18" charset="2"/>
              </a:endParaRPr>
            </a:p>
          </p:txBody>
        </p:sp>
      </p:grpSp>
      <p:grpSp>
        <p:nvGrpSpPr>
          <p:cNvPr id="3" name="Group 76"/>
          <p:cNvGrpSpPr>
            <a:grpSpLocks/>
          </p:cNvGrpSpPr>
          <p:nvPr/>
        </p:nvGrpSpPr>
        <p:grpSpPr bwMode="auto">
          <a:xfrm>
            <a:off x="169863" y="2970213"/>
            <a:ext cx="8974138" cy="3078162"/>
            <a:chOff x="107" y="1871"/>
            <a:chExt cx="5653" cy="1939"/>
          </a:xfrm>
        </p:grpSpPr>
        <p:sp>
          <p:nvSpPr>
            <p:cNvPr id="55349" name="Line 10"/>
            <p:cNvSpPr>
              <a:spLocks noChangeShapeType="1"/>
            </p:cNvSpPr>
            <p:nvPr/>
          </p:nvSpPr>
          <p:spPr bwMode="auto">
            <a:xfrm>
              <a:off x="615" y="1995"/>
              <a:ext cx="9" cy="1689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triangle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0" name="Line 11"/>
            <p:cNvSpPr>
              <a:spLocks noChangeShapeType="1"/>
            </p:cNvSpPr>
            <p:nvPr/>
          </p:nvSpPr>
          <p:spPr bwMode="auto">
            <a:xfrm>
              <a:off x="624" y="3692"/>
              <a:ext cx="4347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351" name="Text Box 12"/>
            <p:cNvSpPr txBox="1">
              <a:spLocks noChangeArrowheads="1"/>
            </p:cNvSpPr>
            <p:nvPr/>
          </p:nvSpPr>
          <p:spPr bwMode="auto">
            <a:xfrm rot="10800000">
              <a:off x="107" y="1871"/>
              <a:ext cx="349" cy="153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400" dirty="0"/>
                <a:t>Shear </a:t>
              </a:r>
              <a:r>
                <a:rPr lang="en-US" sz="2400" dirty="0" smtClean="0"/>
                <a:t>strength,</a:t>
              </a:r>
              <a:r>
                <a:rPr lang="en-US" sz="2400" dirty="0" smtClean="0">
                  <a:latin typeface="Symbol" pitchFamily="18" charset="2"/>
                </a:rPr>
                <a:t> </a:t>
              </a:r>
              <a:r>
                <a:rPr lang="en-US" sz="2400" dirty="0">
                  <a:latin typeface="Symbol" pitchFamily="18" charset="2"/>
                </a:rPr>
                <a:t>t</a:t>
              </a:r>
              <a:endParaRPr lang="en-US" sz="2400" baseline="-25000" dirty="0"/>
            </a:p>
          </p:txBody>
        </p:sp>
        <p:sp>
          <p:nvSpPr>
            <p:cNvPr id="55352" name="Text Box 13"/>
            <p:cNvSpPr txBox="1">
              <a:spLocks noChangeArrowheads="1"/>
            </p:cNvSpPr>
            <p:nvPr/>
          </p:nvSpPr>
          <p:spPr bwMode="auto">
            <a:xfrm rot="-5400000">
              <a:off x="5173" y="3223"/>
              <a:ext cx="385" cy="789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vert="eaVert">
              <a:spAutoFit/>
            </a:bodyPr>
            <a:lstStyle/>
            <a:p>
              <a:r>
                <a:rPr lang="en-US" sz="2800">
                  <a:latin typeface="Symbol" pitchFamily="18" charset="2"/>
                </a:rPr>
                <a:t>s </a:t>
              </a:r>
              <a:r>
                <a:rPr lang="en-US" sz="2800"/>
                <a:t>or</a:t>
              </a:r>
              <a:r>
                <a:rPr lang="en-US" sz="2800">
                  <a:latin typeface="Symbol" pitchFamily="18" charset="2"/>
                </a:rPr>
                <a:t> s</a:t>
              </a:r>
              <a:r>
                <a:rPr lang="en-US" sz="2800"/>
                <a:t>’</a:t>
              </a:r>
              <a:endParaRPr lang="en-US" sz="2800">
                <a:latin typeface="Symbol" pitchFamily="18" charset="2"/>
              </a:endParaRPr>
            </a:p>
          </p:txBody>
        </p:sp>
      </p:grpSp>
      <p:grpSp>
        <p:nvGrpSpPr>
          <p:cNvPr id="4" name="Group 71"/>
          <p:cNvGrpSpPr>
            <a:grpSpLocks/>
          </p:cNvGrpSpPr>
          <p:nvPr/>
        </p:nvGrpSpPr>
        <p:grpSpPr bwMode="auto">
          <a:xfrm>
            <a:off x="974725" y="549275"/>
            <a:ext cx="4116388" cy="2413000"/>
            <a:chOff x="614" y="346"/>
            <a:chExt cx="2593" cy="1520"/>
          </a:xfrm>
        </p:grpSpPr>
        <p:sp>
          <p:nvSpPr>
            <p:cNvPr id="55344" name="Text Box 34"/>
            <p:cNvSpPr txBox="1">
              <a:spLocks noChangeArrowheads="1"/>
            </p:cNvSpPr>
            <p:nvPr/>
          </p:nvSpPr>
          <p:spPr bwMode="auto">
            <a:xfrm>
              <a:off x="1055" y="346"/>
              <a:ext cx="583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dirty="0">
                  <a:solidFill>
                    <a:schemeClr val="hlink"/>
                  </a:solidFill>
                  <a:latin typeface="Symbol" pitchFamily="18" charset="2"/>
                </a:rPr>
                <a:t>(</a:t>
              </a:r>
              <a:r>
                <a:rPr lang="en-US" dirty="0" err="1">
                  <a:solidFill>
                    <a:schemeClr val="hlink"/>
                  </a:solidFill>
                  <a:latin typeface="Symbol" pitchFamily="18" charset="2"/>
                </a:rPr>
                <a:t>Ds</a:t>
              </a:r>
              <a:r>
                <a:rPr lang="en-US" baseline="-25000" dirty="0" err="1">
                  <a:solidFill>
                    <a:schemeClr val="hlink"/>
                  </a:solidFill>
                </a:rPr>
                <a:t>d</a:t>
              </a:r>
              <a:r>
                <a:rPr lang="en-US" dirty="0">
                  <a:solidFill>
                    <a:schemeClr val="hlink"/>
                  </a:solidFill>
                </a:rPr>
                <a:t>)</a:t>
              </a:r>
              <a:r>
                <a:rPr lang="en-US" baseline="-25000" dirty="0" err="1">
                  <a:solidFill>
                    <a:schemeClr val="hlink"/>
                  </a:solidFill>
                </a:rPr>
                <a:t>fb</a:t>
              </a:r>
              <a:endParaRPr lang="en-US" baseline="-25000" dirty="0">
                <a:solidFill>
                  <a:schemeClr val="hlink"/>
                </a:solidFill>
              </a:endParaRPr>
            </a:p>
          </p:txBody>
        </p:sp>
        <p:grpSp>
          <p:nvGrpSpPr>
            <p:cNvPr id="5" name="Group 35"/>
            <p:cNvGrpSpPr>
              <a:grpSpLocks/>
            </p:cNvGrpSpPr>
            <p:nvPr/>
          </p:nvGrpSpPr>
          <p:grpSpPr bwMode="auto">
            <a:xfrm>
              <a:off x="614" y="480"/>
              <a:ext cx="1635" cy="1386"/>
              <a:chOff x="614" y="750"/>
              <a:chExt cx="1635" cy="1386"/>
            </a:xfrm>
          </p:grpSpPr>
          <p:sp>
            <p:nvSpPr>
              <p:cNvPr id="55347" name="Freeform 36"/>
              <p:cNvSpPr>
                <a:spLocks/>
              </p:cNvSpPr>
              <p:nvPr/>
            </p:nvSpPr>
            <p:spPr bwMode="auto">
              <a:xfrm>
                <a:off x="614" y="750"/>
                <a:ext cx="1635" cy="1379"/>
              </a:xfrm>
              <a:custGeom>
                <a:avLst/>
                <a:gdLst>
                  <a:gd name="T0" fmla="*/ 0 w 2402"/>
                  <a:gd name="T1" fmla="*/ 1379 h 1400"/>
                  <a:gd name="T2" fmla="*/ 398 w 2402"/>
                  <a:gd name="T3" fmla="*/ 165 h 1400"/>
                  <a:gd name="T4" fmla="*/ 989 w 2402"/>
                  <a:gd name="T5" fmla="*/ 384 h 1400"/>
                  <a:gd name="T6" fmla="*/ 1635 w 2402"/>
                  <a:gd name="T7" fmla="*/ 419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48" name="Line 37"/>
              <p:cNvSpPr>
                <a:spLocks noChangeShapeType="1"/>
              </p:cNvSpPr>
              <p:nvPr/>
            </p:nvSpPr>
            <p:spPr bwMode="auto">
              <a:xfrm flipH="1">
                <a:off x="1079" y="867"/>
                <a:ext cx="7" cy="1269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5346" name="Text Box 38"/>
            <p:cNvSpPr txBox="1">
              <a:spLocks noChangeArrowheads="1"/>
            </p:cNvSpPr>
            <p:nvPr/>
          </p:nvSpPr>
          <p:spPr bwMode="auto">
            <a:xfrm>
              <a:off x="1673" y="639"/>
              <a:ext cx="1534" cy="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1600"/>
                <a:t>Confining stress </a:t>
              </a:r>
              <a:r>
                <a:rPr lang="en-US"/>
                <a:t>= </a:t>
              </a:r>
              <a:r>
                <a:rPr lang="en-US">
                  <a:latin typeface="Symbol" pitchFamily="18" charset="2"/>
                </a:rPr>
                <a:t>s</a:t>
              </a:r>
              <a:r>
                <a:rPr lang="en-US" baseline="-25000"/>
                <a:t>3b</a:t>
              </a:r>
            </a:p>
          </p:txBody>
        </p:sp>
      </p:grpSp>
      <p:grpSp>
        <p:nvGrpSpPr>
          <p:cNvPr id="6" name="Group 39"/>
          <p:cNvGrpSpPr>
            <a:grpSpLocks/>
          </p:cNvGrpSpPr>
          <p:nvPr/>
        </p:nvGrpSpPr>
        <p:grpSpPr bwMode="auto">
          <a:xfrm>
            <a:off x="3392488" y="3951288"/>
            <a:ext cx="4295775" cy="2260600"/>
            <a:chOff x="2137" y="2489"/>
            <a:chExt cx="2706" cy="1424"/>
          </a:xfrm>
        </p:grpSpPr>
        <p:sp>
          <p:nvSpPr>
            <p:cNvPr id="55341" name="Arc 40"/>
            <p:cNvSpPr>
              <a:spLocks/>
            </p:cNvSpPr>
            <p:nvPr/>
          </p:nvSpPr>
          <p:spPr bwMode="auto">
            <a:xfrm rot="10800000" flipV="1">
              <a:off x="2260" y="2489"/>
              <a:ext cx="2241" cy="1214"/>
            </a:xfrm>
            <a:custGeom>
              <a:avLst/>
              <a:gdLst>
                <a:gd name="T0" fmla="*/ 0 w 43199"/>
                <a:gd name="T1" fmla="*/ 68 h 21600"/>
                <a:gd name="T2" fmla="*/ 116 w 43199"/>
                <a:gd name="T3" fmla="*/ 68 h 21600"/>
                <a:gd name="T4" fmla="*/ 58 w 43199"/>
                <a:gd name="T5" fmla="*/ 68 h 21600"/>
                <a:gd name="T6" fmla="*/ 0 60000 65536"/>
                <a:gd name="T7" fmla="*/ 0 60000 65536"/>
                <a:gd name="T8" fmla="*/ 0 60000 65536"/>
                <a:gd name="T9" fmla="*/ 0 w 43199"/>
                <a:gd name="T10" fmla="*/ 0 h 21600"/>
                <a:gd name="T11" fmla="*/ 43199 w 43199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3199" h="21600" fill="none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</a:path>
                <a:path w="43199" h="21600" stroke="0" extrusionOk="0">
                  <a:moveTo>
                    <a:pt x="0" y="21383"/>
                  </a:moveTo>
                  <a:cubicBezTo>
                    <a:pt x="119" y="9538"/>
                    <a:pt x="9754" y="-1"/>
                    <a:pt x="21599" y="0"/>
                  </a:cubicBezTo>
                  <a:cubicBezTo>
                    <a:pt x="33528" y="0"/>
                    <a:pt x="43199" y="9670"/>
                    <a:pt x="43199" y="21600"/>
                  </a:cubicBezTo>
                  <a:lnTo>
                    <a:pt x="21599" y="21600"/>
                  </a:lnTo>
                  <a:close/>
                </a:path>
              </a:pathLst>
            </a:cu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342" name="Text Box 41"/>
            <p:cNvSpPr txBox="1">
              <a:spLocks noChangeArrowheads="1"/>
            </p:cNvSpPr>
            <p:nvPr/>
          </p:nvSpPr>
          <p:spPr bwMode="auto">
            <a:xfrm>
              <a:off x="2137" y="3609"/>
              <a:ext cx="382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3b</a:t>
              </a:r>
            </a:p>
          </p:txBody>
        </p:sp>
        <p:sp>
          <p:nvSpPr>
            <p:cNvPr id="55343" name="Text Box 42"/>
            <p:cNvSpPr txBox="1">
              <a:spLocks noChangeArrowheads="1"/>
            </p:cNvSpPr>
            <p:nvPr/>
          </p:nvSpPr>
          <p:spPr bwMode="auto">
            <a:xfrm>
              <a:off x="4372" y="3625"/>
              <a:ext cx="471" cy="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sz="2400">
                  <a:latin typeface="Symbol" pitchFamily="18" charset="2"/>
                </a:rPr>
                <a:t>s</a:t>
              </a:r>
              <a:r>
                <a:rPr lang="en-US" sz="2400" baseline="-25000"/>
                <a:t>1b</a:t>
              </a:r>
            </a:p>
          </p:txBody>
        </p:sp>
      </p:grpSp>
      <p:grpSp>
        <p:nvGrpSpPr>
          <p:cNvPr id="7" name="Group 78"/>
          <p:cNvGrpSpPr>
            <a:grpSpLocks/>
          </p:cNvGrpSpPr>
          <p:nvPr/>
        </p:nvGrpSpPr>
        <p:grpSpPr bwMode="auto">
          <a:xfrm>
            <a:off x="2563813" y="4322763"/>
            <a:ext cx="3773487" cy="2244725"/>
            <a:chOff x="1615" y="2723"/>
            <a:chExt cx="2377" cy="1414"/>
          </a:xfrm>
        </p:grpSpPr>
        <p:grpSp>
          <p:nvGrpSpPr>
            <p:cNvPr id="8" name="Group 77"/>
            <p:cNvGrpSpPr>
              <a:grpSpLocks/>
            </p:cNvGrpSpPr>
            <p:nvPr/>
          </p:nvGrpSpPr>
          <p:grpSpPr bwMode="auto">
            <a:xfrm>
              <a:off x="1615" y="3618"/>
              <a:ext cx="2377" cy="294"/>
              <a:chOff x="1615" y="3618"/>
              <a:chExt cx="2377" cy="294"/>
            </a:xfrm>
          </p:grpSpPr>
          <p:sp>
            <p:nvSpPr>
              <p:cNvPr id="55339" name="Text Box 51"/>
              <p:cNvSpPr txBox="1">
                <a:spLocks noChangeArrowheads="1"/>
              </p:cNvSpPr>
              <p:nvPr/>
            </p:nvSpPr>
            <p:spPr bwMode="auto">
              <a:xfrm>
                <a:off x="1615" y="3618"/>
                <a:ext cx="382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 dirty="0">
                    <a:latin typeface="Symbol" pitchFamily="18" charset="2"/>
                  </a:rPr>
                  <a:t>s</a:t>
                </a:r>
                <a:r>
                  <a:rPr lang="en-US" sz="2400" baseline="-25000" dirty="0"/>
                  <a:t>3a</a:t>
                </a:r>
              </a:p>
            </p:txBody>
          </p:sp>
          <p:sp>
            <p:nvSpPr>
              <p:cNvPr id="55340" name="Text Box 52"/>
              <p:cNvSpPr txBox="1">
                <a:spLocks noChangeArrowheads="1"/>
              </p:cNvSpPr>
              <p:nvPr/>
            </p:nvSpPr>
            <p:spPr bwMode="auto">
              <a:xfrm>
                <a:off x="3538" y="3624"/>
                <a:ext cx="454" cy="288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400">
                    <a:latin typeface="Symbol" pitchFamily="18" charset="2"/>
                  </a:rPr>
                  <a:t>s</a:t>
                </a:r>
                <a:r>
                  <a:rPr lang="en-US" sz="2400" baseline="-25000"/>
                  <a:t>1a</a:t>
                </a:r>
              </a:p>
            </p:txBody>
          </p:sp>
        </p:grpSp>
        <p:grpSp>
          <p:nvGrpSpPr>
            <p:cNvPr id="9" name="Group 75"/>
            <p:cNvGrpSpPr>
              <a:grpSpLocks/>
            </p:cNvGrpSpPr>
            <p:nvPr/>
          </p:nvGrpSpPr>
          <p:grpSpPr bwMode="auto">
            <a:xfrm>
              <a:off x="1744" y="2723"/>
              <a:ext cx="1940" cy="1414"/>
              <a:chOff x="1744" y="2723"/>
              <a:chExt cx="1940" cy="1414"/>
            </a:xfrm>
          </p:grpSpPr>
          <p:sp>
            <p:nvSpPr>
              <p:cNvPr id="55335" name="Arc 50"/>
              <p:cNvSpPr>
                <a:spLocks/>
              </p:cNvSpPr>
              <p:nvPr/>
            </p:nvSpPr>
            <p:spPr bwMode="auto">
              <a:xfrm rot="10800000" flipV="1">
                <a:off x="1750" y="2723"/>
                <a:ext cx="1922" cy="974"/>
              </a:xfrm>
              <a:custGeom>
                <a:avLst/>
                <a:gdLst>
                  <a:gd name="T0" fmla="*/ 0 w 43200"/>
                  <a:gd name="T1" fmla="*/ 44 h 21600"/>
                  <a:gd name="T2" fmla="*/ 86 w 43200"/>
                  <a:gd name="T3" fmla="*/ 44 h 21600"/>
                  <a:gd name="T4" fmla="*/ 43 w 43200"/>
                  <a:gd name="T5" fmla="*/ 44 h 21600"/>
                  <a:gd name="T6" fmla="*/ 0 60000 65536"/>
                  <a:gd name="T7" fmla="*/ 0 60000 65536"/>
                  <a:gd name="T8" fmla="*/ 0 60000 65536"/>
                  <a:gd name="T9" fmla="*/ 0 w 43200"/>
                  <a:gd name="T10" fmla="*/ 0 h 21600"/>
                  <a:gd name="T11" fmla="*/ 43200 w 43200"/>
                  <a:gd name="T12" fmla="*/ 21600 h 2160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3200" h="21600" fill="none" extrusionOk="0">
                    <a:moveTo>
                      <a:pt x="0" y="21531"/>
                    </a:moveTo>
                    <a:cubicBezTo>
                      <a:pt x="38" y="9628"/>
                      <a:pt x="9697" y="-1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</a:path>
                  <a:path w="43200" h="21600" stroke="0" extrusionOk="0">
                    <a:moveTo>
                      <a:pt x="0" y="21531"/>
                    </a:moveTo>
                    <a:cubicBezTo>
                      <a:pt x="38" y="9628"/>
                      <a:pt x="9697" y="-1"/>
                      <a:pt x="21600" y="0"/>
                    </a:cubicBezTo>
                    <a:cubicBezTo>
                      <a:pt x="33529" y="0"/>
                      <a:pt x="43200" y="9670"/>
                      <a:pt x="43200" y="21600"/>
                    </a:cubicBezTo>
                    <a:lnTo>
                      <a:pt x="21600" y="21600"/>
                    </a:lnTo>
                    <a:close/>
                  </a:path>
                </a:pathLst>
              </a:custGeom>
              <a:noFill/>
              <a:ln w="381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10" name="Group 66"/>
              <p:cNvGrpSpPr>
                <a:grpSpLocks/>
              </p:cNvGrpSpPr>
              <p:nvPr/>
            </p:nvGrpSpPr>
            <p:grpSpPr bwMode="auto">
              <a:xfrm>
                <a:off x="1744" y="3849"/>
                <a:ext cx="1940" cy="288"/>
                <a:chOff x="1744" y="3849"/>
                <a:chExt cx="1940" cy="288"/>
              </a:xfrm>
            </p:grpSpPr>
            <p:sp>
              <p:nvSpPr>
                <p:cNvPr id="55337" name="Line 53"/>
                <p:cNvSpPr>
                  <a:spLocks noChangeShapeType="1"/>
                </p:cNvSpPr>
                <p:nvPr/>
              </p:nvSpPr>
              <p:spPr bwMode="auto">
                <a:xfrm>
                  <a:off x="1744" y="4052"/>
                  <a:ext cx="1940" cy="0"/>
                </a:xfrm>
                <a:prstGeom prst="line">
                  <a:avLst/>
                </a:prstGeom>
                <a:noFill/>
                <a:ln w="38100">
                  <a:solidFill>
                    <a:srgbClr val="0000FF"/>
                  </a:solidFill>
                  <a:round/>
                  <a:headEnd type="triangle" w="med" len="med"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38" name="Text Box 54"/>
                <p:cNvSpPr txBox="1">
                  <a:spLocks noChangeArrowheads="1"/>
                </p:cNvSpPr>
                <p:nvPr/>
              </p:nvSpPr>
              <p:spPr bwMode="auto">
                <a:xfrm>
                  <a:off x="2629" y="3849"/>
                  <a:ext cx="684" cy="288"/>
                </a:xfrm>
                <a:prstGeom prst="rect">
                  <a:avLst/>
                </a:prstGeom>
                <a:solidFill>
                  <a:schemeClr val="bg1"/>
                </a:solidFill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400"/>
                    <a:t>(</a:t>
                  </a:r>
                  <a:r>
                    <a:rPr lang="en-US" sz="2400">
                      <a:latin typeface="Symbol" pitchFamily="18" charset="2"/>
                    </a:rPr>
                    <a:t>Ds</a:t>
                  </a:r>
                  <a:r>
                    <a:rPr lang="en-US" sz="2400" baseline="-25000"/>
                    <a:t>d</a:t>
                  </a:r>
                  <a:r>
                    <a:rPr lang="en-US" sz="2400"/>
                    <a:t>)</a:t>
                  </a:r>
                  <a:r>
                    <a:rPr lang="en-US" sz="2400" baseline="-25000"/>
                    <a:t>fa</a:t>
                  </a:r>
                </a:p>
              </p:txBody>
            </p:sp>
          </p:grpSp>
        </p:grpSp>
      </p:grpSp>
      <p:grpSp>
        <p:nvGrpSpPr>
          <p:cNvPr id="11" name="Group 81"/>
          <p:cNvGrpSpPr>
            <a:grpSpLocks/>
          </p:cNvGrpSpPr>
          <p:nvPr/>
        </p:nvGrpSpPr>
        <p:grpSpPr bwMode="auto">
          <a:xfrm>
            <a:off x="257175" y="3205163"/>
            <a:ext cx="6989763" cy="2801937"/>
            <a:chOff x="162" y="2019"/>
            <a:chExt cx="4403" cy="1765"/>
          </a:xfrm>
        </p:grpSpPr>
        <p:sp>
          <p:nvSpPr>
            <p:cNvPr id="55323" name="Line 67"/>
            <p:cNvSpPr>
              <a:spLocks noChangeShapeType="1"/>
            </p:cNvSpPr>
            <p:nvPr/>
          </p:nvSpPr>
          <p:spPr bwMode="auto">
            <a:xfrm>
              <a:off x="558" y="3411"/>
              <a:ext cx="0" cy="315"/>
            </a:xfrm>
            <a:prstGeom prst="line">
              <a:avLst/>
            </a:prstGeom>
            <a:noFill/>
            <a:ln w="25400">
              <a:solidFill>
                <a:schemeClr val="hlink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2" name="Group 80"/>
            <p:cNvGrpSpPr>
              <a:grpSpLocks/>
            </p:cNvGrpSpPr>
            <p:nvPr/>
          </p:nvGrpSpPr>
          <p:grpSpPr bwMode="auto">
            <a:xfrm>
              <a:off x="162" y="2019"/>
              <a:ext cx="4403" cy="1765"/>
              <a:chOff x="162" y="2019"/>
              <a:chExt cx="4403" cy="1765"/>
            </a:xfrm>
          </p:grpSpPr>
          <p:grpSp>
            <p:nvGrpSpPr>
              <p:cNvPr id="13" name="Group 79"/>
              <p:cNvGrpSpPr>
                <a:grpSpLocks/>
              </p:cNvGrpSpPr>
              <p:nvPr/>
            </p:nvGrpSpPr>
            <p:grpSpPr bwMode="auto">
              <a:xfrm>
                <a:off x="608" y="2019"/>
                <a:ext cx="3957" cy="1411"/>
                <a:chOff x="608" y="2019"/>
                <a:chExt cx="3957" cy="1411"/>
              </a:xfrm>
            </p:grpSpPr>
            <p:sp>
              <p:nvSpPr>
                <p:cNvPr id="55327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608" y="2019"/>
                  <a:ext cx="3842" cy="1411"/>
                </a:xfrm>
                <a:prstGeom prst="line">
                  <a:avLst/>
                </a:prstGeom>
                <a:noFill/>
                <a:ln w="38100">
                  <a:solidFill>
                    <a:srgbClr val="FF66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8" name="Line 16"/>
                <p:cNvSpPr>
                  <a:spLocks noChangeShapeType="1"/>
                </p:cNvSpPr>
                <p:nvPr/>
              </p:nvSpPr>
              <p:spPr bwMode="auto">
                <a:xfrm>
                  <a:off x="3438" y="2392"/>
                  <a:ext cx="1127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9" name="Arc 17"/>
                <p:cNvSpPr>
                  <a:spLocks/>
                </p:cNvSpPr>
                <p:nvPr/>
              </p:nvSpPr>
              <p:spPr bwMode="auto">
                <a:xfrm rot="17250268" flipV="1">
                  <a:off x="4073" y="2110"/>
                  <a:ext cx="228" cy="311"/>
                </a:xfrm>
                <a:custGeom>
                  <a:avLst/>
                  <a:gdLst>
                    <a:gd name="T0" fmla="*/ 0 w 21195"/>
                    <a:gd name="T1" fmla="*/ 0 h 21381"/>
                    <a:gd name="T2" fmla="*/ 2 w 21195"/>
                    <a:gd name="T3" fmla="*/ 4 h 21381"/>
                    <a:gd name="T4" fmla="*/ 0 w 21195"/>
                    <a:gd name="T5" fmla="*/ 5 h 21381"/>
                    <a:gd name="T6" fmla="*/ 0 60000 65536"/>
                    <a:gd name="T7" fmla="*/ 0 60000 65536"/>
                    <a:gd name="T8" fmla="*/ 0 60000 65536"/>
                    <a:gd name="T9" fmla="*/ 0 w 21195"/>
                    <a:gd name="T10" fmla="*/ 0 h 21381"/>
                    <a:gd name="T11" fmla="*/ 21195 w 21195"/>
                    <a:gd name="T12" fmla="*/ 21381 h 21381"/>
                  </a:gdLst>
                  <a:ahLst/>
                  <a:cxnLst>
                    <a:cxn ang="T6">
                      <a:pos x="T0" y="T1"/>
                    </a:cxn>
                    <a:cxn ang="T7">
                      <a:pos x="T2" y="T3"/>
                    </a:cxn>
                    <a:cxn ang="T8">
                      <a:pos x="T4" y="T5"/>
                    </a:cxn>
                  </a:cxnLst>
                  <a:rect l="T9" t="T10" r="T11" b="T12"/>
                  <a:pathLst>
                    <a:path w="21195" h="21381" fill="none" extrusionOk="0">
                      <a:moveTo>
                        <a:pt x="3067" y="-1"/>
                      </a:moveTo>
                      <a:cubicBezTo>
                        <a:pt x="12155" y="1303"/>
                        <a:pt x="19426" y="8210"/>
                        <a:pt x="21195" y="17219"/>
                      </a:cubicBezTo>
                    </a:path>
                    <a:path w="21195" h="21381" stroke="0" extrusionOk="0">
                      <a:moveTo>
                        <a:pt x="3067" y="-1"/>
                      </a:moveTo>
                      <a:cubicBezTo>
                        <a:pt x="12155" y="1303"/>
                        <a:pt x="19426" y="8210"/>
                        <a:pt x="21195" y="17219"/>
                      </a:cubicBezTo>
                      <a:lnTo>
                        <a:pt x="0" y="21381"/>
                      </a:lnTo>
                      <a:close/>
                    </a:path>
                  </a:pathLst>
                </a:cu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55330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3911" y="2061"/>
                  <a:ext cx="412" cy="327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800" dirty="0" smtClean="0">
                      <a:solidFill>
                        <a:schemeClr val="hlink"/>
                      </a:solidFill>
                      <a:latin typeface="Symbol" pitchFamily="18" charset="2"/>
                    </a:rPr>
                    <a:t>f</a:t>
                  </a:r>
                  <a:r>
                    <a:rPr lang="en-US" sz="2800" baseline="-25000" dirty="0" smtClean="0">
                      <a:solidFill>
                        <a:schemeClr val="hlink"/>
                      </a:solidFill>
                    </a:rPr>
                    <a:t>u</a:t>
                  </a:r>
                  <a:endParaRPr lang="en-US" sz="2800" baseline="-25000" dirty="0">
                    <a:solidFill>
                      <a:schemeClr val="hlink"/>
                    </a:solidFill>
                  </a:endParaRPr>
                </a:p>
              </p:txBody>
            </p:sp>
            <p:sp>
              <p:nvSpPr>
                <p:cNvPr id="55331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743" y="2194"/>
                  <a:ext cx="1499" cy="520"/>
                </a:xfrm>
                <a:prstGeom prst="rect">
                  <a:avLst/>
                </a:prstGeom>
                <a:solidFill>
                  <a:srgbClr val="FFFF00"/>
                </a:solidFill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pPr algn="just"/>
                  <a:r>
                    <a:rPr lang="en-US" sz="1600" dirty="0">
                      <a:solidFill>
                        <a:schemeClr val="hlink"/>
                      </a:solidFill>
                    </a:rPr>
                    <a:t>Mohr – Coulomb failure envelope in terms of total stresses</a:t>
                  </a:r>
                </a:p>
              </p:txBody>
            </p:sp>
            <p:sp>
              <p:nvSpPr>
                <p:cNvPr id="55332" name="Line 20"/>
                <p:cNvSpPr>
                  <a:spLocks noChangeShapeType="1"/>
                </p:cNvSpPr>
                <p:nvPr/>
              </p:nvSpPr>
              <p:spPr bwMode="auto">
                <a:xfrm>
                  <a:off x="2206" y="2321"/>
                  <a:ext cx="1115" cy="95"/>
                </a:xfrm>
                <a:prstGeom prst="line">
                  <a:avLst/>
                </a:prstGeom>
                <a:noFill/>
                <a:ln w="50800">
                  <a:solidFill>
                    <a:srgbClr val="0000FF"/>
                  </a:solidFill>
                  <a:prstDash val="dash"/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5326" name="Text Box 68"/>
              <p:cNvSpPr txBox="1">
                <a:spLocks noChangeArrowheads="1"/>
              </p:cNvSpPr>
              <p:nvPr/>
            </p:nvSpPr>
            <p:spPr bwMode="auto">
              <a:xfrm>
                <a:off x="162" y="3454"/>
                <a:ext cx="495" cy="33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2800" dirty="0" smtClean="0">
                    <a:solidFill>
                      <a:schemeClr val="hlink"/>
                    </a:solidFill>
                  </a:rPr>
                  <a:t>c</a:t>
                </a:r>
                <a:r>
                  <a:rPr lang="en-US" sz="2800" baseline="-25000" dirty="0" smtClean="0">
                    <a:solidFill>
                      <a:schemeClr val="hlink"/>
                    </a:solidFill>
                  </a:rPr>
                  <a:t>u</a:t>
                </a:r>
                <a:endParaRPr lang="en-US" sz="2800" baseline="-25000" dirty="0">
                  <a:solidFill>
                    <a:schemeClr val="hlink"/>
                  </a:solidFill>
                </a:endParaRPr>
              </a:p>
            </p:txBody>
          </p:sp>
        </p:grpSp>
      </p:grpSp>
      <p:grpSp>
        <p:nvGrpSpPr>
          <p:cNvPr id="14" name="Group 70"/>
          <p:cNvGrpSpPr>
            <a:grpSpLocks/>
          </p:cNvGrpSpPr>
          <p:nvPr/>
        </p:nvGrpSpPr>
        <p:grpSpPr bwMode="auto">
          <a:xfrm>
            <a:off x="5951538" y="608013"/>
            <a:ext cx="2736850" cy="2419350"/>
            <a:chOff x="4136" y="428"/>
            <a:chExt cx="1724" cy="1524"/>
          </a:xfrm>
        </p:grpSpPr>
        <p:grpSp>
          <p:nvGrpSpPr>
            <p:cNvPr id="15" name="Group 55"/>
            <p:cNvGrpSpPr>
              <a:grpSpLocks/>
            </p:cNvGrpSpPr>
            <p:nvPr/>
          </p:nvGrpSpPr>
          <p:grpSpPr bwMode="auto">
            <a:xfrm>
              <a:off x="4493" y="428"/>
              <a:ext cx="1233" cy="1298"/>
              <a:chOff x="4493" y="428"/>
              <a:chExt cx="1233" cy="1298"/>
            </a:xfrm>
          </p:grpSpPr>
          <p:grpSp>
            <p:nvGrpSpPr>
              <p:cNvPr id="16" name="Group 56"/>
              <p:cNvGrpSpPr>
                <a:grpSpLocks/>
              </p:cNvGrpSpPr>
              <p:nvPr/>
            </p:nvGrpSpPr>
            <p:grpSpPr bwMode="auto">
              <a:xfrm>
                <a:off x="4493" y="428"/>
                <a:ext cx="1233" cy="1298"/>
                <a:chOff x="4493" y="428"/>
                <a:chExt cx="1233" cy="1298"/>
              </a:xfrm>
            </p:grpSpPr>
            <p:sp>
              <p:nvSpPr>
                <p:cNvPr id="55318" name="Line 57"/>
                <p:cNvSpPr>
                  <a:spLocks noChangeShapeType="1"/>
                </p:cNvSpPr>
                <p:nvPr/>
              </p:nvSpPr>
              <p:spPr bwMode="auto">
                <a:xfrm>
                  <a:off x="4718" y="742"/>
                  <a:ext cx="0" cy="305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19" name="Line 58"/>
                <p:cNvSpPr>
                  <a:spLocks noChangeShapeType="1"/>
                </p:cNvSpPr>
                <p:nvPr/>
              </p:nvSpPr>
              <p:spPr bwMode="auto">
                <a:xfrm rot="16200000" flipV="1">
                  <a:off x="5104" y="1274"/>
                  <a:ext cx="0" cy="257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320" name="Text Box 59"/>
                <p:cNvSpPr txBox="1">
                  <a:spLocks noChangeArrowheads="1"/>
                </p:cNvSpPr>
                <p:nvPr/>
              </p:nvSpPr>
              <p:spPr bwMode="auto">
                <a:xfrm>
                  <a:off x="4535" y="428"/>
                  <a:ext cx="1191" cy="250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>
                      <a:latin typeface="Symbol" pitchFamily="18" charset="2"/>
                    </a:rPr>
                    <a:t>s</a:t>
                  </a:r>
                  <a:r>
                    <a:rPr lang="en-US" baseline="-25000"/>
                    <a:t>1 </a:t>
                  </a:r>
                  <a:r>
                    <a:rPr lang="en-US"/>
                    <a:t>= </a:t>
                  </a:r>
                  <a:r>
                    <a:rPr lang="en-US">
                      <a:latin typeface="Symbol" pitchFamily="18" charset="2"/>
                    </a:rPr>
                    <a:t>s</a:t>
                  </a:r>
                  <a:r>
                    <a:rPr lang="en-US" baseline="-25000"/>
                    <a:t>3</a:t>
                  </a:r>
                  <a:r>
                    <a:rPr lang="en-US"/>
                    <a:t> + (</a:t>
                  </a:r>
                  <a:r>
                    <a:rPr lang="en-US">
                      <a:latin typeface="Symbol" pitchFamily="18" charset="2"/>
                    </a:rPr>
                    <a:t>Ds</a:t>
                  </a:r>
                  <a:r>
                    <a:rPr lang="en-US" baseline="-25000"/>
                    <a:t>d</a:t>
                  </a:r>
                  <a:r>
                    <a:rPr lang="en-US"/>
                    <a:t>)</a:t>
                  </a:r>
                  <a:r>
                    <a:rPr lang="en-US" baseline="-25000"/>
                    <a:t>f</a:t>
                  </a:r>
                  <a:r>
                    <a:rPr lang="en-US">
                      <a:latin typeface="Symbol" pitchFamily="18" charset="2"/>
                    </a:rPr>
                    <a:t> </a:t>
                  </a:r>
                </a:p>
              </p:txBody>
            </p:sp>
            <p:sp>
              <p:nvSpPr>
                <p:cNvPr id="55321" name="Text Box 60"/>
                <p:cNvSpPr txBox="1">
                  <a:spLocks noChangeArrowheads="1"/>
                </p:cNvSpPr>
                <p:nvPr/>
              </p:nvSpPr>
              <p:spPr bwMode="auto">
                <a:xfrm>
                  <a:off x="5218" y="1226"/>
                  <a:ext cx="331" cy="288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r>
                    <a:rPr lang="en-US" sz="2400">
                      <a:latin typeface="Symbol" pitchFamily="18" charset="2"/>
                    </a:rPr>
                    <a:t>s</a:t>
                  </a:r>
                  <a:r>
                    <a:rPr lang="en-US" sz="2400" baseline="-25000"/>
                    <a:t>3</a:t>
                  </a:r>
                  <a:endParaRPr lang="en-US" sz="2400"/>
                </a:p>
              </p:txBody>
            </p:sp>
            <p:sp>
              <p:nvSpPr>
                <p:cNvPr id="55322" name="Rectangle 61" descr="Stationery"/>
                <p:cNvSpPr>
                  <a:spLocks noChangeArrowheads="1"/>
                </p:cNvSpPr>
                <p:nvPr/>
              </p:nvSpPr>
              <p:spPr bwMode="auto">
                <a:xfrm>
                  <a:off x="4493" y="1066"/>
                  <a:ext cx="468" cy="660"/>
                </a:xfrm>
                <a:prstGeom prst="rect">
                  <a:avLst/>
                </a:prstGeom>
                <a:blipFill dpi="0" rotWithShape="1">
                  <a:blip r:embed="rId2" cstate="print"/>
                  <a:srcRect/>
                  <a:tile tx="0" ty="0" sx="100000" sy="100000" flip="none" algn="tl"/>
                </a:blipFill>
                <a:ln w="9525" algn="ctr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id-ID"/>
                </a:p>
              </p:txBody>
            </p:sp>
          </p:grpSp>
          <p:sp>
            <p:nvSpPr>
              <p:cNvPr id="55317" name="Line 62"/>
              <p:cNvSpPr>
                <a:spLocks noChangeShapeType="1"/>
              </p:cNvSpPr>
              <p:nvPr/>
            </p:nvSpPr>
            <p:spPr bwMode="auto">
              <a:xfrm flipH="1">
                <a:off x="4493" y="1178"/>
                <a:ext cx="461" cy="43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5315" name="Text Box 69"/>
            <p:cNvSpPr txBox="1">
              <a:spLocks noChangeArrowheads="1"/>
            </p:cNvSpPr>
            <p:nvPr/>
          </p:nvSpPr>
          <p:spPr bwMode="auto">
            <a:xfrm>
              <a:off x="4136" y="1721"/>
              <a:ext cx="1724" cy="231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 sz="1800"/>
                <a:t>Total stresses at failure</a:t>
              </a:r>
            </a:p>
          </p:txBody>
        </p:sp>
      </p:grpSp>
      <p:grpSp>
        <p:nvGrpSpPr>
          <p:cNvPr id="17" name="Group 74"/>
          <p:cNvGrpSpPr>
            <a:grpSpLocks/>
          </p:cNvGrpSpPr>
          <p:nvPr/>
        </p:nvGrpSpPr>
        <p:grpSpPr bwMode="auto">
          <a:xfrm>
            <a:off x="989013" y="1492250"/>
            <a:ext cx="4887912" cy="1477963"/>
            <a:chOff x="623" y="940"/>
            <a:chExt cx="3079" cy="931"/>
          </a:xfrm>
        </p:grpSpPr>
        <p:grpSp>
          <p:nvGrpSpPr>
            <p:cNvPr id="18" name="Group 72"/>
            <p:cNvGrpSpPr>
              <a:grpSpLocks/>
            </p:cNvGrpSpPr>
            <p:nvPr/>
          </p:nvGrpSpPr>
          <p:grpSpPr bwMode="auto">
            <a:xfrm>
              <a:off x="623" y="940"/>
              <a:ext cx="3026" cy="931"/>
              <a:chOff x="623" y="940"/>
              <a:chExt cx="3026" cy="931"/>
            </a:xfrm>
          </p:grpSpPr>
          <p:sp>
            <p:nvSpPr>
              <p:cNvPr id="55310" name="Freeform 24"/>
              <p:cNvSpPr>
                <a:spLocks/>
              </p:cNvSpPr>
              <p:nvPr/>
            </p:nvSpPr>
            <p:spPr bwMode="auto">
              <a:xfrm>
                <a:off x="623" y="1083"/>
                <a:ext cx="3026" cy="785"/>
              </a:xfrm>
              <a:custGeom>
                <a:avLst/>
                <a:gdLst>
                  <a:gd name="T0" fmla="*/ 0 w 2402"/>
                  <a:gd name="T1" fmla="*/ 785 h 1400"/>
                  <a:gd name="T2" fmla="*/ 737 w 2402"/>
                  <a:gd name="T3" fmla="*/ 94 h 1400"/>
                  <a:gd name="T4" fmla="*/ 1830 w 2402"/>
                  <a:gd name="T5" fmla="*/ 219 h 1400"/>
                  <a:gd name="T6" fmla="*/ 3026 w 2402"/>
                  <a:gd name="T7" fmla="*/ 238 h 14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402"/>
                  <a:gd name="T13" fmla="*/ 0 h 1400"/>
                  <a:gd name="T14" fmla="*/ 2402 w 2402"/>
                  <a:gd name="T15" fmla="*/ 1400 h 14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402" h="1400">
                    <a:moveTo>
                      <a:pt x="0" y="1400"/>
                    </a:moveTo>
                    <a:cubicBezTo>
                      <a:pt x="171" y="868"/>
                      <a:pt x="343" y="336"/>
                      <a:pt x="585" y="168"/>
                    </a:cubicBezTo>
                    <a:cubicBezTo>
                      <a:pt x="827" y="0"/>
                      <a:pt x="1150" y="347"/>
                      <a:pt x="1453" y="390"/>
                    </a:cubicBezTo>
                    <a:cubicBezTo>
                      <a:pt x="1756" y="433"/>
                      <a:pt x="2211" y="438"/>
                      <a:pt x="2402" y="425"/>
                    </a:cubicBezTo>
                  </a:path>
                </a:pathLst>
              </a:custGeom>
              <a:noFill/>
              <a:ln w="25400">
                <a:solidFill>
                  <a:srgbClr val="FF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1" name="Line 25"/>
              <p:cNvSpPr>
                <a:spLocks noChangeShapeType="1"/>
              </p:cNvSpPr>
              <p:nvPr/>
            </p:nvSpPr>
            <p:spPr bwMode="auto">
              <a:xfrm flipH="1">
                <a:off x="1606" y="1170"/>
                <a:ext cx="7" cy="701"/>
              </a:xfrm>
              <a:prstGeom prst="line">
                <a:avLst/>
              </a:prstGeom>
              <a:noFill/>
              <a:ln w="38100">
                <a:solidFill>
                  <a:srgbClr val="FF0000"/>
                </a:solidFill>
                <a:prstDash val="dash"/>
                <a:round/>
                <a:headEnd type="triangle" w="med" len="med"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312" name="Text Box 26"/>
              <p:cNvSpPr txBox="1">
                <a:spLocks noChangeArrowheads="1"/>
              </p:cNvSpPr>
              <p:nvPr/>
            </p:nvSpPr>
            <p:spPr bwMode="auto">
              <a:xfrm>
                <a:off x="1465" y="1487"/>
                <a:ext cx="584" cy="250"/>
              </a:xfrm>
              <a:prstGeom prst="rect">
                <a:avLst/>
              </a:prstGeom>
              <a:solidFill>
                <a:schemeClr val="bg1"/>
              </a:solidFill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>
                    <a:solidFill>
                      <a:schemeClr val="hlink"/>
                    </a:solidFill>
                    <a:latin typeface="Symbol" pitchFamily="18" charset="2"/>
                  </a:rPr>
                  <a:t>(Ds</a:t>
                </a:r>
                <a:r>
                  <a:rPr lang="en-US" baseline="-25000">
                    <a:solidFill>
                      <a:schemeClr val="hlink"/>
                    </a:solidFill>
                  </a:rPr>
                  <a:t>d</a:t>
                </a:r>
                <a:r>
                  <a:rPr lang="en-US">
                    <a:solidFill>
                      <a:schemeClr val="hlink"/>
                    </a:solidFill>
                  </a:rPr>
                  <a:t>)</a:t>
                </a:r>
                <a:r>
                  <a:rPr lang="en-US" baseline="-25000">
                    <a:solidFill>
                      <a:schemeClr val="hlink"/>
                    </a:solidFill>
                  </a:rPr>
                  <a:t>fa</a:t>
                </a:r>
              </a:p>
            </p:txBody>
          </p:sp>
          <p:sp>
            <p:nvSpPr>
              <p:cNvPr id="55313" name="Text Box 27"/>
              <p:cNvSpPr txBox="1">
                <a:spLocks noChangeArrowheads="1"/>
              </p:cNvSpPr>
              <p:nvPr/>
            </p:nvSpPr>
            <p:spPr bwMode="auto">
              <a:xfrm>
                <a:off x="1685" y="940"/>
                <a:ext cx="1559" cy="25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US" sz="1600"/>
                  <a:t>Confining stress </a:t>
                </a:r>
                <a:r>
                  <a:rPr lang="en-US"/>
                  <a:t>= </a:t>
                </a:r>
                <a:r>
                  <a:rPr lang="en-US">
                    <a:latin typeface="Symbol" pitchFamily="18" charset="2"/>
                  </a:rPr>
                  <a:t>s</a:t>
                </a:r>
                <a:r>
                  <a:rPr lang="en-US" baseline="-25000"/>
                  <a:t>3a</a:t>
                </a:r>
              </a:p>
            </p:txBody>
          </p:sp>
        </p:grpSp>
        <p:sp>
          <p:nvSpPr>
            <p:cNvPr id="55309" name="Rectangle 22"/>
            <p:cNvSpPr>
              <a:spLocks noChangeArrowheads="1"/>
            </p:cNvSpPr>
            <p:nvPr/>
          </p:nvSpPr>
          <p:spPr bwMode="auto">
            <a:xfrm>
              <a:off x="2646" y="1230"/>
              <a:ext cx="1056" cy="348"/>
            </a:xfrm>
            <a:prstGeom prst="rect">
              <a:avLst/>
            </a:prstGeom>
            <a:solidFill>
              <a:schemeClr val="bg1"/>
            </a:solidFill>
            <a:ln w="9525" algn="ctr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id-ID"/>
            </a:p>
          </p:txBody>
        </p:sp>
      </p:grpSp>
      <p:sp>
        <p:nvSpPr>
          <p:cNvPr id="19" name="TextBox 18"/>
          <p:cNvSpPr txBox="1"/>
          <p:nvPr/>
        </p:nvSpPr>
        <p:spPr>
          <a:xfrm>
            <a:off x="-19644" y="216849"/>
            <a:ext cx="2004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>
                <a:solidFill>
                  <a:srgbClr val="0070C0"/>
                </a:solidFill>
              </a:rPr>
              <a:t>Undrained</a:t>
            </a:r>
            <a:r>
              <a:rPr lang="en-GB" sz="2000" b="1" dirty="0" smtClean="0">
                <a:solidFill>
                  <a:srgbClr val="0070C0"/>
                </a:solidFill>
              </a:rPr>
              <a:t> test - </a:t>
            </a:r>
            <a:endParaRPr lang="en-GB" sz="2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11560" y="1111220"/>
            <a:ext cx="7772400" cy="5238750"/>
          </a:xfrm>
          <a:noFill/>
          <a:ln w="12700"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tr-TR" sz="2400" dirty="0" smtClean="0"/>
              <a:t>Specimens are subjected to (approximately) uniform stresses and strains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The complete stress-strain-strength behaviour can be investigated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Drained and undrained tests can be performed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Pore water pressures can be measured in undrained tests, allowing effective stresses to be determined</a:t>
            </a:r>
          </a:p>
          <a:p>
            <a:pPr>
              <a:buFont typeface="Monotype Sorts" charset="2"/>
              <a:buNone/>
            </a:pPr>
            <a:endParaRPr lang="tr-TR" sz="2400" dirty="0" smtClean="0"/>
          </a:p>
          <a:p>
            <a:r>
              <a:rPr lang="tr-TR" sz="2400" dirty="0" smtClean="0"/>
              <a:t>Different combinations of cell pressure</a:t>
            </a:r>
            <a:r>
              <a:rPr lang="en-GB" sz="2400" dirty="0" smtClean="0"/>
              <a:t> (Effective stress)</a:t>
            </a:r>
            <a:r>
              <a:rPr lang="tr-TR" sz="2400" dirty="0" smtClean="0"/>
              <a:t> and axial stress can be </a:t>
            </a:r>
            <a:r>
              <a:rPr lang="tr-TR" sz="2400" dirty="0" smtClean="0"/>
              <a:t>applied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      For testing Fine Grained Soils primarily</a:t>
            </a:r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539552" y="332656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dirty="0">
                <a:solidFill>
                  <a:schemeClr val="tx2"/>
                </a:solidFill>
              </a:rPr>
              <a:t>Advantages of  the triaxial test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012160" y="616530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      </a:t>
            </a:r>
            <a:r>
              <a:rPr lang="en-GB" sz="2400" dirty="0" smtClean="0"/>
              <a:t>Copy Down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18798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277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528" y="741090"/>
            <a:ext cx="8640960" cy="6000278"/>
          </a:xfrm>
          <a:noFill/>
          <a:ln w="12700">
            <a:miter lim="800000"/>
            <a:headEnd/>
            <a:tailEnd/>
          </a:ln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  <a:normAutofit/>
          </a:bodyPr>
          <a:lstStyle/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sample is placed into a square box which is spilt in half horizontally. The box is 60mm square. A dead weight is applied to the top of the sample, and a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shear force is applied by forcing the two halves of the box in opposite directions until failure occurs.</a:t>
            </a:r>
          </a:p>
          <a:p>
            <a:pPr algn="just"/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is repeated under different normal loads and a plot is obtained of shear strength against normal stress on the horizontal failure surface.</a:t>
            </a:r>
          </a:p>
          <a:p>
            <a:pPr algn="just"/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Usually only relatively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slow drained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soil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tests are performed in shear box apparatus.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For sands and gravels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tests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can be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performed quickly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T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ests on sands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and gravels are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usually performed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dry</a:t>
            </a:r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>
              <a:buFont typeface="Monotype Sorts" charset="2"/>
              <a:buNone/>
            </a:pPr>
            <a:endParaRPr lang="tr-TR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tr-TR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stresses thus define an 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stress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failure envelope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which the effective (drained) </a:t>
            </a:r>
            <a:endParaRPr lang="en-GB" sz="1600" b="1" dirty="0" smtClean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 parameters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cohesion and </a:t>
            </a:r>
          </a:p>
          <a:p>
            <a:pPr marL="0" indent="0" algn="just">
              <a:buNone/>
            </a:pP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friction</a:t>
            </a: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</a:t>
            </a:r>
            <a:r>
              <a:rPr lang="en-GB" sz="1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tr-TR" sz="16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determined.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475645" y="188640"/>
            <a:ext cx="8494712" cy="552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r>
              <a:rPr lang="en-US" sz="4000" b="1" dirty="0" smtClean="0">
                <a:solidFill>
                  <a:srgbClr val="0070C0"/>
                </a:solidFill>
              </a:rPr>
              <a:t>2. </a:t>
            </a:r>
            <a:r>
              <a:rPr lang="tr-TR" sz="4000" b="1" dirty="0" smtClean="0">
                <a:solidFill>
                  <a:srgbClr val="0070C0"/>
                </a:solidFill>
              </a:rPr>
              <a:t>Shear </a:t>
            </a:r>
            <a:r>
              <a:rPr lang="tr-TR" sz="4000" b="1" dirty="0">
                <a:solidFill>
                  <a:srgbClr val="0070C0"/>
                </a:solidFill>
              </a:rPr>
              <a:t>box </a:t>
            </a:r>
            <a:r>
              <a:rPr lang="tr-TR" sz="4000" b="1" dirty="0" smtClean="0">
                <a:solidFill>
                  <a:srgbClr val="0070C0"/>
                </a:solidFill>
              </a:rPr>
              <a:t>test</a:t>
            </a:r>
            <a:r>
              <a:rPr lang="en-GB" sz="4000" b="1" dirty="0">
                <a:solidFill>
                  <a:srgbClr val="0070C0"/>
                </a:solidFill>
              </a:rPr>
              <a:t> </a:t>
            </a:r>
            <a:r>
              <a:rPr lang="en-GB" sz="4000" b="1" dirty="0" smtClean="0">
                <a:solidFill>
                  <a:srgbClr val="0070C0"/>
                </a:solidFill>
              </a:rPr>
              <a:t>– </a:t>
            </a:r>
            <a:r>
              <a:rPr lang="en-GB" sz="2800" b="1" dirty="0" smtClean="0">
                <a:solidFill>
                  <a:srgbClr val="0070C0"/>
                </a:solidFill>
              </a:rPr>
              <a:t>for granular soils primarily</a:t>
            </a:r>
            <a:endParaRPr lang="tr-TR" sz="2800" b="1" dirty="0">
              <a:solidFill>
                <a:srgbClr val="0070C0"/>
              </a:solidFill>
            </a:endParaRPr>
          </a:p>
        </p:txBody>
      </p:sp>
      <p:pic>
        <p:nvPicPr>
          <p:cNvPr id="4" name="Picture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140968"/>
            <a:ext cx="4157464" cy="295232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339275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3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3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33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33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33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33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33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33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33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uiExpand="1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685800" y="57150"/>
            <a:ext cx="7772400" cy="552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endParaRPr lang="tr-TR" sz="3200" dirty="0">
              <a:solidFill>
                <a:schemeClr val="tx2"/>
              </a:solidFill>
            </a:endParaRP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228599" y="331643"/>
            <a:ext cx="88487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/>
              <a:t>2</a:t>
            </a:r>
            <a:r>
              <a:rPr lang="tr-TR" sz="3600" dirty="0" smtClean="0">
                <a:solidFill>
                  <a:schemeClr val="tx1"/>
                </a:solidFill>
              </a:rPr>
              <a:t>.  </a:t>
            </a:r>
            <a:r>
              <a:rPr lang="tr-TR" sz="3600" dirty="0">
                <a:solidFill>
                  <a:schemeClr val="tx1"/>
                </a:solidFill>
              </a:rPr>
              <a:t>Shear Box </a:t>
            </a:r>
            <a:r>
              <a:rPr lang="tr-TR" sz="3600" dirty="0" smtClean="0">
                <a:solidFill>
                  <a:schemeClr val="tx1"/>
                </a:solidFill>
              </a:rPr>
              <a:t>Test</a:t>
            </a:r>
            <a:r>
              <a:rPr lang="en-GB" sz="3600" dirty="0" smtClean="0">
                <a:solidFill>
                  <a:schemeClr val="tx1"/>
                </a:solidFill>
              </a:rPr>
              <a:t> box</a:t>
            </a:r>
            <a:endParaRPr lang="tr-TR" sz="3600" dirty="0">
              <a:solidFill>
                <a:schemeClr val="tx1"/>
              </a:solidFill>
            </a:endParaRP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1758950" y="2825750"/>
            <a:ext cx="3721100" cy="1816100"/>
          </a:xfrm>
          <a:prstGeom prst="rect">
            <a:avLst/>
          </a:prstGeom>
          <a:solidFill>
            <a:srgbClr val="00B7A5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1758950" y="2825750"/>
            <a:ext cx="215900" cy="1816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1987550" y="4349750"/>
            <a:ext cx="3492500" cy="292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5264150" y="2825750"/>
            <a:ext cx="215900" cy="1816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2292350" y="3740150"/>
            <a:ext cx="139700" cy="596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4730750" y="3740150"/>
            <a:ext cx="139700" cy="596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8" name="Rectangle 10"/>
          <p:cNvSpPr>
            <a:spLocks noChangeArrowheads="1"/>
          </p:cNvSpPr>
          <p:nvPr/>
        </p:nvSpPr>
        <p:spPr bwMode="auto">
          <a:xfrm>
            <a:off x="2292350" y="3130550"/>
            <a:ext cx="139700" cy="520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 bwMode="auto">
          <a:xfrm>
            <a:off x="4730750" y="3130550"/>
            <a:ext cx="139700" cy="520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0" name="Rectangle 12"/>
          <p:cNvSpPr>
            <a:spLocks noChangeArrowheads="1"/>
          </p:cNvSpPr>
          <p:nvPr/>
        </p:nvSpPr>
        <p:spPr bwMode="auto">
          <a:xfrm>
            <a:off x="4883150" y="2292350"/>
            <a:ext cx="139700" cy="1358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 bwMode="auto">
          <a:xfrm>
            <a:off x="5035550" y="2292350"/>
            <a:ext cx="1054100" cy="1397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2" name="Rectangle 14"/>
          <p:cNvSpPr>
            <a:spLocks noChangeArrowheads="1"/>
          </p:cNvSpPr>
          <p:nvPr/>
        </p:nvSpPr>
        <p:spPr bwMode="auto">
          <a:xfrm>
            <a:off x="5873750" y="2444750"/>
            <a:ext cx="215900" cy="14351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 bwMode="auto">
          <a:xfrm>
            <a:off x="2444750" y="4121150"/>
            <a:ext cx="2273300" cy="215900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4" name="Rectangle 16"/>
          <p:cNvSpPr>
            <a:spLocks noChangeArrowheads="1"/>
          </p:cNvSpPr>
          <p:nvPr/>
        </p:nvSpPr>
        <p:spPr bwMode="auto">
          <a:xfrm>
            <a:off x="2444750" y="3130550"/>
            <a:ext cx="2273300" cy="215900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5" name="AutoShape 17"/>
          <p:cNvSpPr>
            <a:spLocks noChangeArrowheads="1"/>
          </p:cNvSpPr>
          <p:nvPr/>
        </p:nvSpPr>
        <p:spPr bwMode="auto">
          <a:xfrm flipV="1">
            <a:off x="2443163" y="2673350"/>
            <a:ext cx="2274887" cy="444500"/>
          </a:xfrm>
          <a:custGeom>
            <a:avLst/>
            <a:gdLst>
              <a:gd name="T0" fmla="*/ 1990526 w 21600"/>
              <a:gd name="T1" fmla="*/ 222250 h 21600"/>
              <a:gd name="T2" fmla="*/ 1137444 w 21600"/>
              <a:gd name="T3" fmla="*/ 444500 h 21600"/>
              <a:gd name="T4" fmla="*/ 284361 w 21600"/>
              <a:gd name="T5" fmla="*/ 222250 h 21600"/>
              <a:gd name="T6" fmla="*/ 1137444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399" y="21600"/>
                </a:lnTo>
                <a:lnTo>
                  <a:pt x="16201" y="21600"/>
                </a:lnTo>
                <a:lnTo>
                  <a:pt x="21600" y="0"/>
                </a:lnTo>
                <a:close/>
              </a:path>
            </a:pathLst>
          </a:cu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6" name="Rectangle 18"/>
          <p:cNvSpPr>
            <a:spLocks noChangeArrowheads="1"/>
          </p:cNvSpPr>
          <p:nvPr/>
        </p:nvSpPr>
        <p:spPr bwMode="auto">
          <a:xfrm>
            <a:off x="1987550" y="4121150"/>
            <a:ext cx="292100" cy="215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 bwMode="auto">
          <a:xfrm>
            <a:off x="4883150" y="4121150"/>
            <a:ext cx="368300" cy="215900"/>
          </a:xfrm>
          <a:prstGeom prst="rect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8" name="Rectangle 20"/>
          <p:cNvSpPr>
            <a:spLocks noChangeArrowheads="1"/>
          </p:cNvSpPr>
          <p:nvPr/>
        </p:nvSpPr>
        <p:spPr bwMode="auto">
          <a:xfrm>
            <a:off x="2444750" y="3359150"/>
            <a:ext cx="2273300" cy="749300"/>
          </a:xfrm>
          <a:prstGeom prst="rect">
            <a:avLst/>
          </a:prstGeom>
          <a:pattFill prst="pct10">
            <a:fgClr>
              <a:srgbClr val="767900"/>
            </a:fgClr>
            <a:bgClr>
              <a:schemeClr val="tx1"/>
            </a:bgClr>
          </a:patt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89" name="Oval 21"/>
          <p:cNvSpPr>
            <a:spLocks noChangeArrowheads="1"/>
          </p:cNvSpPr>
          <p:nvPr/>
        </p:nvSpPr>
        <p:spPr bwMode="auto">
          <a:xfrm>
            <a:off x="3511550" y="2597150"/>
            <a:ext cx="215900" cy="1397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0" name="Oval 22"/>
          <p:cNvSpPr>
            <a:spLocks noChangeArrowheads="1"/>
          </p:cNvSpPr>
          <p:nvPr/>
        </p:nvSpPr>
        <p:spPr bwMode="auto">
          <a:xfrm>
            <a:off x="1600200" y="3581400"/>
            <a:ext cx="228600" cy="228600"/>
          </a:xfrm>
          <a:prstGeom prst="ellipse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1" name="Oval 23"/>
          <p:cNvSpPr>
            <a:spLocks noChangeArrowheads="1"/>
          </p:cNvSpPr>
          <p:nvPr/>
        </p:nvSpPr>
        <p:spPr bwMode="auto">
          <a:xfrm>
            <a:off x="6019800" y="3581400"/>
            <a:ext cx="228600" cy="228600"/>
          </a:xfrm>
          <a:prstGeom prst="ellipse">
            <a:avLst/>
          </a:prstGeom>
          <a:pattFill prst="wdUpDiag">
            <a:fgClr>
              <a:schemeClr val="tx1"/>
            </a:fgClr>
            <a:bgClr>
              <a:srgbClr val="414141"/>
            </a:bgClr>
          </a:patt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2" name="Line 24"/>
          <p:cNvSpPr>
            <a:spLocks noChangeShapeType="1"/>
          </p:cNvSpPr>
          <p:nvPr/>
        </p:nvSpPr>
        <p:spPr bwMode="auto">
          <a:xfrm flipH="1">
            <a:off x="457200" y="3695700"/>
            <a:ext cx="106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3" name="Line 25"/>
          <p:cNvSpPr>
            <a:spLocks noChangeShapeType="1"/>
          </p:cNvSpPr>
          <p:nvPr/>
        </p:nvSpPr>
        <p:spPr bwMode="auto">
          <a:xfrm>
            <a:off x="6324600" y="3733800"/>
            <a:ext cx="1143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4" name="Line 26"/>
          <p:cNvSpPr>
            <a:spLocks noChangeShapeType="1"/>
          </p:cNvSpPr>
          <p:nvPr/>
        </p:nvSpPr>
        <p:spPr bwMode="auto">
          <a:xfrm flipV="1">
            <a:off x="3638550" y="1752600"/>
            <a:ext cx="0" cy="762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795" name="Oval 27"/>
          <p:cNvSpPr>
            <a:spLocks noChangeArrowheads="1"/>
          </p:cNvSpPr>
          <p:nvPr/>
        </p:nvSpPr>
        <p:spPr bwMode="auto">
          <a:xfrm>
            <a:off x="1911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6" name="Oval 28"/>
          <p:cNvSpPr>
            <a:spLocks noChangeArrowheads="1"/>
          </p:cNvSpPr>
          <p:nvPr/>
        </p:nvSpPr>
        <p:spPr bwMode="auto">
          <a:xfrm>
            <a:off x="2216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7" name="Oval 29"/>
          <p:cNvSpPr>
            <a:spLocks noChangeArrowheads="1"/>
          </p:cNvSpPr>
          <p:nvPr/>
        </p:nvSpPr>
        <p:spPr bwMode="auto">
          <a:xfrm>
            <a:off x="25209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8" name="Oval 30"/>
          <p:cNvSpPr>
            <a:spLocks noChangeArrowheads="1"/>
          </p:cNvSpPr>
          <p:nvPr/>
        </p:nvSpPr>
        <p:spPr bwMode="auto">
          <a:xfrm>
            <a:off x="28257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799" name="Oval 31"/>
          <p:cNvSpPr>
            <a:spLocks noChangeArrowheads="1"/>
          </p:cNvSpPr>
          <p:nvPr/>
        </p:nvSpPr>
        <p:spPr bwMode="auto">
          <a:xfrm>
            <a:off x="31305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0" name="Oval 32"/>
          <p:cNvSpPr>
            <a:spLocks noChangeArrowheads="1"/>
          </p:cNvSpPr>
          <p:nvPr/>
        </p:nvSpPr>
        <p:spPr bwMode="auto">
          <a:xfrm>
            <a:off x="3435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1" name="Oval 33"/>
          <p:cNvSpPr>
            <a:spLocks noChangeArrowheads="1"/>
          </p:cNvSpPr>
          <p:nvPr/>
        </p:nvSpPr>
        <p:spPr bwMode="auto">
          <a:xfrm>
            <a:off x="3740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2" name="Oval 34"/>
          <p:cNvSpPr>
            <a:spLocks noChangeArrowheads="1"/>
          </p:cNvSpPr>
          <p:nvPr/>
        </p:nvSpPr>
        <p:spPr bwMode="auto">
          <a:xfrm>
            <a:off x="40449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3" name="Oval 35"/>
          <p:cNvSpPr>
            <a:spLocks noChangeArrowheads="1"/>
          </p:cNvSpPr>
          <p:nvPr/>
        </p:nvSpPr>
        <p:spPr bwMode="auto">
          <a:xfrm>
            <a:off x="43497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4" name="Oval 36"/>
          <p:cNvSpPr>
            <a:spLocks noChangeArrowheads="1"/>
          </p:cNvSpPr>
          <p:nvPr/>
        </p:nvSpPr>
        <p:spPr bwMode="auto">
          <a:xfrm>
            <a:off x="46545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5" name="Oval 37"/>
          <p:cNvSpPr>
            <a:spLocks noChangeArrowheads="1"/>
          </p:cNvSpPr>
          <p:nvPr/>
        </p:nvSpPr>
        <p:spPr bwMode="auto">
          <a:xfrm>
            <a:off x="49593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6" name="Oval 38"/>
          <p:cNvSpPr>
            <a:spLocks noChangeArrowheads="1"/>
          </p:cNvSpPr>
          <p:nvPr/>
        </p:nvSpPr>
        <p:spPr bwMode="auto">
          <a:xfrm>
            <a:off x="5264150" y="4654550"/>
            <a:ext cx="139700" cy="139700"/>
          </a:xfrm>
          <a:prstGeom prst="ellipse">
            <a:avLst/>
          </a:prstGeom>
          <a:solidFill>
            <a:schemeClr val="tx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32807" name="Line 39"/>
          <p:cNvSpPr>
            <a:spLocks noChangeShapeType="1"/>
          </p:cNvSpPr>
          <p:nvPr/>
        </p:nvSpPr>
        <p:spPr bwMode="auto">
          <a:xfrm>
            <a:off x="1219200" y="4800600"/>
            <a:ext cx="5257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08" name="Line 40"/>
          <p:cNvSpPr>
            <a:spLocks noChangeShapeType="1"/>
          </p:cNvSpPr>
          <p:nvPr/>
        </p:nvSpPr>
        <p:spPr bwMode="auto">
          <a:xfrm flipH="1">
            <a:off x="1143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09" name="Line 41"/>
          <p:cNvSpPr>
            <a:spLocks noChangeShapeType="1"/>
          </p:cNvSpPr>
          <p:nvPr/>
        </p:nvSpPr>
        <p:spPr bwMode="auto">
          <a:xfrm flipH="1">
            <a:off x="1295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0" name="Line 42"/>
          <p:cNvSpPr>
            <a:spLocks noChangeShapeType="1"/>
          </p:cNvSpPr>
          <p:nvPr/>
        </p:nvSpPr>
        <p:spPr bwMode="auto">
          <a:xfrm flipH="1">
            <a:off x="14478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1" name="Line 43"/>
          <p:cNvSpPr>
            <a:spLocks noChangeShapeType="1"/>
          </p:cNvSpPr>
          <p:nvPr/>
        </p:nvSpPr>
        <p:spPr bwMode="auto">
          <a:xfrm flipH="1">
            <a:off x="16002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2" name="Line 44"/>
          <p:cNvSpPr>
            <a:spLocks noChangeShapeType="1"/>
          </p:cNvSpPr>
          <p:nvPr/>
        </p:nvSpPr>
        <p:spPr bwMode="auto">
          <a:xfrm flipH="1">
            <a:off x="1752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3" name="Line 45"/>
          <p:cNvSpPr>
            <a:spLocks noChangeShapeType="1"/>
          </p:cNvSpPr>
          <p:nvPr/>
        </p:nvSpPr>
        <p:spPr bwMode="auto">
          <a:xfrm flipH="1">
            <a:off x="1905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4" name="Line 46"/>
          <p:cNvSpPr>
            <a:spLocks noChangeShapeType="1"/>
          </p:cNvSpPr>
          <p:nvPr/>
        </p:nvSpPr>
        <p:spPr bwMode="auto">
          <a:xfrm flipH="1">
            <a:off x="2057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5" name="Line 47"/>
          <p:cNvSpPr>
            <a:spLocks noChangeShapeType="1"/>
          </p:cNvSpPr>
          <p:nvPr/>
        </p:nvSpPr>
        <p:spPr bwMode="auto">
          <a:xfrm flipH="1">
            <a:off x="5181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6" name="Line 48"/>
          <p:cNvSpPr>
            <a:spLocks noChangeShapeType="1"/>
          </p:cNvSpPr>
          <p:nvPr/>
        </p:nvSpPr>
        <p:spPr bwMode="auto">
          <a:xfrm flipH="1">
            <a:off x="5334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7" name="Line 49"/>
          <p:cNvSpPr>
            <a:spLocks noChangeShapeType="1"/>
          </p:cNvSpPr>
          <p:nvPr/>
        </p:nvSpPr>
        <p:spPr bwMode="auto">
          <a:xfrm flipH="1">
            <a:off x="54864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8" name="Line 50"/>
          <p:cNvSpPr>
            <a:spLocks noChangeShapeType="1"/>
          </p:cNvSpPr>
          <p:nvPr/>
        </p:nvSpPr>
        <p:spPr bwMode="auto">
          <a:xfrm flipH="1">
            <a:off x="56388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19" name="Line 51"/>
          <p:cNvSpPr>
            <a:spLocks noChangeShapeType="1"/>
          </p:cNvSpPr>
          <p:nvPr/>
        </p:nvSpPr>
        <p:spPr bwMode="auto">
          <a:xfrm flipH="1">
            <a:off x="57912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0" name="Line 52"/>
          <p:cNvSpPr>
            <a:spLocks noChangeShapeType="1"/>
          </p:cNvSpPr>
          <p:nvPr/>
        </p:nvSpPr>
        <p:spPr bwMode="auto">
          <a:xfrm flipH="1">
            <a:off x="59436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1" name="Line 53"/>
          <p:cNvSpPr>
            <a:spLocks noChangeShapeType="1"/>
          </p:cNvSpPr>
          <p:nvPr/>
        </p:nvSpPr>
        <p:spPr bwMode="auto">
          <a:xfrm flipH="1">
            <a:off x="6096000" y="4800600"/>
            <a:ext cx="228600" cy="228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2" name="Rectangle 54"/>
          <p:cNvSpPr>
            <a:spLocks noChangeArrowheads="1"/>
          </p:cNvSpPr>
          <p:nvPr/>
        </p:nvSpPr>
        <p:spPr bwMode="auto">
          <a:xfrm>
            <a:off x="76200" y="2819400"/>
            <a:ext cx="1228725" cy="8223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Motor drive</a:t>
            </a:r>
          </a:p>
        </p:txBody>
      </p:sp>
      <p:sp>
        <p:nvSpPr>
          <p:cNvPr id="32823" name="Rectangle 55"/>
          <p:cNvSpPr>
            <a:spLocks noChangeArrowheads="1"/>
          </p:cNvSpPr>
          <p:nvPr/>
        </p:nvSpPr>
        <p:spPr bwMode="auto">
          <a:xfrm>
            <a:off x="6705600" y="2438400"/>
            <a:ext cx="1914525" cy="11874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Load cell to measure Shear Force</a:t>
            </a:r>
          </a:p>
        </p:txBody>
      </p:sp>
      <p:sp>
        <p:nvSpPr>
          <p:cNvPr id="32824" name="Rectangle 56"/>
          <p:cNvSpPr>
            <a:spLocks noChangeArrowheads="1"/>
          </p:cNvSpPr>
          <p:nvPr/>
        </p:nvSpPr>
        <p:spPr bwMode="auto">
          <a:xfrm>
            <a:off x="2895600" y="1371600"/>
            <a:ext cx="19145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Normal load</a:t>
            </a:r>
          </a:p>
        </p:txBody>
      </p:sp>
      <p:sp>
        <p:nvSpPr>
          <p:cNvPr id="32825" name="Rectangle 57"/>
          <p:cNvSpPr>
            <a:spLocks noChangeArrowheads="1"/>
          </p:cNvSpPr>
          <p:nvPr/>
        </p:nvSpPr>
        <p:spPr bwMode="auto">
          <a:xfrm>
            <a:off x="3371850" y="5257800"/>
            <a:ext cx="19716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Rollers</a:t>
            </a:r>
          </a:p>
        </p:txBody>
      </p:sp>
      <p:sp>
        <p:nvSpPr>
          <p:cNvPr id="32826" name="Line 58"/>
          <p:cNvSpPr>
            <a:spLocks noChangeShapeType="1"/>
          </p:cNvSpPr>
          <p:nvPr/>
        </p:nvSpPr>
        <p:spPr bwMode="auto">
          <a:xfrm flipH="1" flipV="1">
            <a:off x="2667000" y="4743450"/>
            <a:ext cx="647700" cy="7048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27" name="Rectangle 59"/>
          <p:cNvSpPr>
            <a:spLocks noChangeArrowheads="1"/>
          </p:cNvSpPr>
          <p:nvPr/>
        </p:nvSpPr>
        <p:spPr bwMode="auto">
          <a:xfrm>
            <a:off x="3276600" y="3524250"/>
            <a:ext cx="695325" cy="457200"/>
          </a:xfrm>
          <a:prstGeom prst="rect">
            <a:avLst/>
          </a:prstGeom>
          <a:solidFill>
            <a:schemeClr val="tx1"/>
          </a:solidFill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rgbClr val="414141"/>
                </a:solidFill>
              </a:rPr>
              <a:t>Soil</a:t>
            </a:r>
          </a:p>
        </p:txBody>
      </p:sp>
      <p:sp>
        <p:nvSpPr>
          <p:cNvPr id="32828" name="Rectangle 60"/>
          <p:cNvSpPr>
            <a:spLocks noChangeArrowheads="1"/>
          </p:cNvSpPr>
          <p:nvPr/>
        </p:nvSpPr>
        <p:spPr bwMode="auto">
          <a:xfrm>
            <a:off x="6762750" y="4210050"/>
            <a:ext cx="20669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Porous plates</a:t>
            </a:r>
          </a:p>
        </p:txBody>
      </p:sp>
      <p:sp>
        <p:nvSpPr>
          <p:cNvPr id="32829" name="Line 61"/>
          <p:cNvSpPr>
            <a:spLocks noChangeShapeType="1"/>
          </p:cNvSpPr>
          <p:nvPr/>
        </p:nvSpPr>
        <p:spPr bwMode="auto">
          <a:xfrm flipH="1" flipV="1">
            <a:off x="4400550" y="3219450"/>
            <a:ext cx="2247900" cy="1162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0" name="Line 62"/>
          <p:cNvSpPr>
            <a:spLocks noChangeShapeType="1"/>
          </p:cNvSpPr>
          <p:nvPr/>
        </p:nvSpPr>
        <p:spPr bwMode="auto">
          <a:xfrm flipH="1" flipV="1">
            <a:off x="4495800" y="4210050"/>
            <a:ext cx="2152650" cy="190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1" name="Rectangle 63"/>
          <p:cNvSpPr>
            <a:spLocks noChangeArrowheads="1"/>
          </p:cNvSpPr>
          <p:nvPr/>
        </p:nvSpPr>
        <p:spPr bwMode="auto">
          <a:xfrm>
            <a:off x="609600" y="1771650"/>
            <a:ext cx="18954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Top platen</a:t>
            </a:r>
          </a:p>
        </p:txBody>
      </p:sp>
      <p:sp>
        <p:nvSpPr>
          <p:cNvPr id="32832" name="Line 64"/>
          <p:cNvSpPr>
            <a:spLocks noChangeShapeType="1"/>
          </p:cNvSpPr>
          <p:nvPr/>
        </p:nvSpPr>
        <p:spPr bwMode="auto">
          <a:xfrm>
            <a:off x="2209800" y="2038350"/>
            <a:ext cx="914400" cy="762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2833" name="Rectangle 65"/>
          <p:cNvSpPr>
            <a:spLocks noChangeArrowheads="1"/>
          </p:cNvSpPr>
          <p:nvPr/>
        </p:nvSpPr>
        <p:spPr bwMode="auto">
          <a:xfrm>
            <a:off x="685800" y="5848350"/>
            <a:ext cx="7953375" cy="78226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Measure 	relative horizontal displacement, dx </a:t>
            </a:r>
          </a:p>
          <a:p>
            <a:pPr>
              <a:spcBef>
                <a:spcPct val="50000"/>
              </a:spcBef>
            </a:pPr>
            <a:r>
              <a:rPr lang="tr-TR" dirty="0" smtClean="0">
                <a:solidFill>
                  <a:schemeClr val="tx1"/>
                </a:solidFill>
              </a:rPr>
              <a:t>vertical </a:t>
            </a:r>
            <a:r>
              <a:rPr lang="tr-TR" dirty="0">
                <a:solidFill>
                  <a:schemeClr val="tx1"/>
                </a:solidFill>
              </a:rPr>
              <a:t>displacement of top platen, dy</a:t>
            </a:r>
          </a:p>
        </p:txBody>
      </p:sp>
    </p:spTree>
    <p:extLst>
      <p:ext uri="{BB962C8B-B14F-4D97-AF65-F5344CB8AC3E}">
        <p14:creationId xmlns:p14="http://schemas.microsoft.com/office/powerpoint/2010/main" val="57715893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06761" y="1556792"/>
            <a:ext cx="43924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4000" b="1" dirty="0">
                <a:solidFill>
                  <a:srgbClr val="0070C0"/>
                </a:solidFill>
              </a:rPr>
              <a:t>Shear Box Test</a:t>
            </a:r>
          </a:p>
        </p:txBody>
      </p:sp>
      <p:sp>
        <p:nvSpPr>
          <p:cNvPr id="3" name="Rectangle 2"/>
          <p:cNvSpPr/>
          <p:nvPr/>
        </p:nvSpPr>
        <p:spPr>
          <a:xfrm>
            <a:off x="2339752" y="2492896"/>
            <a:ext cx="55263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u="sng" dirty="0">
                <a:hlinkClick r:id="rId2"/>
              </a:rPr>
              <a:t>http://www.youtube.com/watch?v=L1fWPypBP0g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5229200"/>
            <a:ext cx="80648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400" dirty="0" smtClean="0">
                <a:latin typeface="Arial" panose="020B0604020202020204" pitchFamily="34" charset="0"/>
              </a:rPr>
              <a:t>The </a:t>
            </a:r>
            <a:r>
              <a:rPr lang="en-GB" sz="1400" dirty="0">
                <a:latin typeface="Arial" panose="020B0604020202020204" pitchFamily="34" charset="0"/>
              </a:rPr>
              <a:t>tendency of a compacted dense granular material is to </a:t>
            </a:r>
            <a:r>
              <a:rPr lang="en-GB" sz="1400" b="1" dirty="0">
                <a:latin typeface="Arial" panose="020B0604020202020204" pitchFamily="34" charset="0"/>
              </a:rPr>
              <a:t>dilate</a:t>
            </a:r>
            <a:r>
              <a:rPr lang="en-GB" sz="1400" dirty="0">
                <a:latin typeface="Arial" panose="020B0604020202020204" pitchFamily="34" charset="0"/>
              </a:rPr>
              <a:t> (expand in volume</a:t>
            </a:r>
            <a:r>
              <a:rPr lang="en-GB" sz="1400" dirty="0" smtClean="0">
                <a:latin typeface="Arial" panose="020B0604020202020204" pitchFamily="34" charset="0"/>
              </a:rPr>
              <a:t>)(</a:t>
            </a:r>
            <a:r>
              <a:rPr lang="en-GB" sz="1400" dirty="0" err="1" smtClean="0">
                <a:latin typeface="Arial" panose="020B0604020202020204" pitchFamily="34" charset="0"/>
              </a:rPr>
              <a:t>Dilatancy</a:t>
            </a:r>
            <a:r>
              <a:rPr lang="en-GB" sz="1400" dirty="0" smtClean="0">
                <a:latin typeface="Arial" panose="020B0604020202020204" pitchFamily="34" charset="0"/>
              </a:rPr>
              <a:t>) </a:t>
            </a:r>
            <a:r>
              <a:rPr lang="en-GB" sz="1400" dirty="0">
                <a:latin typeface="Arial" panose="020B0604020202020204" pitchFamily="34" charset="0"/>
              </a:rPr>
              <a:t>as it is sheared. This occurs because the grains in a compacted state are interlocking and therefore do not have the freedom to move around one another. When stressed, a lever motion occurs between </a:t>
            </a:r>
            <a:r>
              <a:rPr lang="en-GB" sz="1400" dirty="0" smtClean="0">
                <a:latin typeface="Arial" panose="020B0604020202020204" pitchFamily="34" charset="0"/>
              </a:rPr>
              <a:t>neighbouring </a:t>
            </a:r>
            <a:r>
              <a:rPr lang="en-GB" sz="1400" dirty="0">
                <a:latin typeface="Arial" panose="020B0604020202020204" pitchFamily="34" charset="0"/>
              </a:rPr>
              <a:t>grains, which produces a bulk expansion of the material.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5644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704850" y="476250"/>
            <a:ext cx="7772400" cy="68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b="1" dirty="0">
                <a:solidFill>
                  <a:srgbClr val="0070C0"/>
                </a:solidFill>
              </a:rPr>
              <a:t>Typical drained shear box </a:t>
            </a:r>
            <a:r>
              <a:rPr lang="tr-TR" sz="3200" b="1" dirty="0" smtClean="0">
                <a:solidFill>
                  <a:srgbClr val="0070C0"/>
                </a:solidFill>
              </a:rPr>
              <a:t>results</a:t>
            </a:r>
            <a:r>
              <a:rPr lang="en-GB" sz="3200" b="1" dirty="0" smtClean="0">
                <a:solidFill>
                  <a:srgbClr val="0070C0"/>
                </a:solidFill>
              </a:rPr>
              <a:t> for a clay soil sample</a:t>
            </a:r>
            <a:endParaRPr lang="tr-TR" sz="3200" b="1" dirty="0">
              <a:solidFill>
                <a:srgbClr val="0070C0"/>
              </a:solidFill>
            </a:endParaRPr>
          </a:p>
        </p:txBody>
      </p:sp>
      <p:sp>
        <p:nvSpPr>
          <p:cNvPr id="36867" name="Line 3"/>
          <p:cNvSpPr>
            <a:spLocks noChangeShapeType="1"/>
          </p:cNvSpPr>
          <p:nvPr/>
        </p:nvSpPr>
        <p:spPr bwMode="auto">
          <a:xfrm>
            <a:off x="1866900" y="1447800"/>
            <a:ext cx="0" cy="38671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68" name="Line 4"/>
          <p:cNvSpPr>
            <a:spLocks noChangeShapeType="1"/>
          </p:cNvSpPr>
          <p:nvPr/>
        </p:nvSpPr>
        <p:spPr bwMode="auto">
          <a:xfrm>
            <a:off x="1619250" y="4895850"/>
            <a:ext cx="5715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69" name="Line 5"/>
          <p:cNvSpPr>
            <a:spLocks noChangeShapeType="1"/>
          </p:cNvSpPr>
          <p:nvPr/>
        </p:nvSpPr>
        <p:spPr bwMode="auto">
          <a:xfrm flipV="1">
            <a:off x="1905000" y="1714500"/>
            <a:ext cx="4362450" cy="23241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928688" y="1162050"/>
            <a:ext cx="69056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t</a:t>
            </a:r>
            <a:r>
              <a:rPr lang="tr-TR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6896100" y="4972050"/>
            <a:ext cx="1876425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sz="3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6873" name="Line 9"/>
          <p:cNvSpPr>
            <a:spLocks noChangeShapeType="1"/>
          </p:cNvSpPr>
          <p:nvPr/>
        </p:nvSpPr>
        <p:spPr bwMode="auto">
          <a:xfrm>
            <a:off x="3562350" y="3162300"/>
            <a:ext cx="0" cy="173355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4" name="Line 10"/>
          <p:cNvSpPr>
            <a:spLocks noChangeShapeType="1"/>
          </p:cNvSpPr>
          <p:nvPr/>
        </p:nvSpPr>
        <p:spPr bwMode="auto">
          <a:xfrm>
            <a:off x="4762500" y="2514600"/>
            <a:ext cx="0" cy="2381250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 bwMode="auto">
          <a:xfrm>
            <a:off x="6267450" y="1346414"/>
            <a:ext cx="86677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dirty="0">
                <a:solidFill>
                  <a:schemeClr val="tx1"/>
                </a:solidFill>
              </a:rPr>
              <a:t>Peak</a:t>
            </a:r>
          </a:p>
        </p:txBody>
      </p:sp>
      <p:sp>
        <p:nvSpPr>
          <p:cNvPr id="16397" name="AutoShape 13"/>
          <p:cNvSpPr>
            <a:spLocks noChangeArrowheads="1"/>
          </p:cNvSpPr>
          <p:nvPr/>
        </p:nvSpPr>
        <p:spPr bwMode="auto">
          <a:xfrm>
            <a:off x="3511550" y="3054350"/>
            <a:ext cx="139700" cy="158750"/>
          </a:xfrm>
          <a:prstGeom prst="star5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16398" name="AutoShape 14"/>
          <p:cNvSpPr>
            <a:spLocks noChangeArrowheads="1"/>
          </p:cNvSpPr>
          <p:nvPr/>
        </p:nvSpPr>
        <p:spPr bwMode="auto">
          <a:xfrm>
            <a:off x="4654550" y="2444750"/>
            <a:ext cx="139700" cy="158750"/>
          </a:xfrm>
          <a:prstGeom prst="star5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GB" dirty="0"/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3333750" y="5029200"/>
            <a:ext cx="7334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</a:t>
            </a:r>
            <a:r>
              <a:rPr lang="tr-TR" baseline="-2500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6882" name="Rectangle 18"/>
          <p:cNvSpPr>
            <a:spLocks noChangeArrowheads="1"/>
          </p:cNvSpPr>
          <p:nvPr/>
        </p:nvSpPr>
        <p:spPr bwMode="auto">
          <a:xfrm>
            <a:off x="4552950" y="5010150"/>
            <a:ext cx="733425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>
                <a:solidFill>
                  <a:schemeClr val="tx1"/>
                </a:solidFill>
              </a:rPr>
              <a:t>N</a:t>
            </a:r>
            <a:r>
              <a:rPr lang="tr-TR" baseline="-2500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9552" y="2204864"/>
            <a:ext cx="10796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Shear Stress</a:t>
            </a:r>
            <a:endParaRPr lang="en-GB" sz="2800" dirty="0"/>
          </a:p>
        </p:txBody>
      </p:sp>
      <p:sp>
        <p:nvSpPr>
          <p:cNvPr id="3" name="Rectangle 2"/>
          <p:cNvSpPr/>
          <p:nvPr/>
        </p:nvSpPr>
        <p:spPr>
          <a:xfrm>
            <a:off x="2559679" y="5627636"/>
            <a:ext cx="39865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smtClean="0"/>
              <a:t>Normal ( Confining) Stress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 rot="19963628">
            <a:off x="3207777" y="2345324"/>
            <a:ext cx="16667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Failure Envelope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1381520" y="4221088"/>
            <a:ext cx="489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1763688" y="4038600"/>
            <a:ext cx="0" cy="7585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4919662" y="2444750"/>
            <a:ext cx="15096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5868144" y="1844824"/>
            <a:ext cx="37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tr-TR" sz="2800" dirty="0">
                <a:latin typeface="Symbol" pitchFamily="18" charset="2"/>
              </a:rPr>
              <a:t>f</a:t>
            </a:r>
            <a:endParaRPr lang="en-GB" sz="2800" dirty="0"/>
          </a:p>
        </p:txBody>
      </p:sp>
      <p:sp>
        <p:nvSpPr>
          <p:cNvPr id="11" name="TextBox 10"/>
          <p:cNvSpPr txBox="1"/>
          <p:nvPr/>
        </p:nvSpPr>
        <p:spPr>
          <a:xfrm>
            <a:off x="683990" y="1714500"/>
            <a:ext cx="1079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KN/m2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6711673" y="5494893"/>
            <a:ext cx="8451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KN/m2</a:t>
            </a:r>
          </a:p>
        </p:txBody>
      </p:sp>
    </p:spTree>
    <p:extLst>
      <p:ext uri="{BB962C8B-B14F-4D97-AF65-F5344CB8AC3E}">
        <p14:creationId xmlns:p14="http://schemas.microsoft.com/office/powerpoint/2010/main" val="27990657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2389430"/>
              </p:ext>
            </p:extLst>
          </p:nvPr>
        </p:nvGraphicFramePr>
        <p:xfrm>
          <a:off x="1115616" y="1815129"/>
          <a:ext cx="7416824" cy="3204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Test No.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Normal Stress </a:t>
                      </a:r>
                    </a:p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KN/m2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</a:rPr>
                        <a:t>Shear Stress  at Failure KN/m2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92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135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170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400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218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22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79512" y="36240"/>
            <a:ext cx="85689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70C0"/>
                </a:solidFill>
              </a:rPr>
              <a:t>Example 2 : </a:t>
            </a:r>
          </a:p>
          <a:p>
            <a:r>
              <a:rPr lang="en-GB" sz="2600" dirty="0" smtClean="0"/>
              <a:t>A shear box test was carried out on a series of soil samples from a site, with the following results for the principal stresses:</a:t>
            </a:r>
            <a:endParaRPr lang="en-GB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5019204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</a:t>
            </a:r>
            <a:r>
              <a:rPr lang="en-GB" sz="2800" dirty="0" smtClean="0"/>
              <a:t>etermine :</a:t>
            </a:r>
          </a:p>
          <a:p>
            <a:r>
              <a:rPr lang="en-GB" sz="2800" dirty="0" smtClean="0"/>
              <a:t>1. The Failure envelope</a:t>
            </a:r>
          </a:p>
          <a:p>
            <a:r>
              <a:rPr lang="en-GB" sz="2800" dirty="0" smtClean="0"/>
              <a:t>2. The overall cohesion (C) </a:t>
            </a:r>
          </a:p>
          <a:p>
            <a:r>
              <a:rPr lang="en-GB" sz="2800" dirty="0" smtClean="0"/>
              <a:t>3. The angle of friction of the soil (</a:t>
            </a:r>
            <a:r>
              <a:rPr lang="tr-TR" sz="2800" dirty="0" smtClean="0">
                <a:latin typeface="Symbol" pitchFamily="18" charset="2"/>
              </a:rPr>
              <a:t>f</a:t>
            </a:r>
            <a:r>
              <a:rPr lang="en-GB" sz="2800" dirty="0" smtClean="0">
                <a:latin typeface="Symbol" pitchFamily="18" charset="2"/>
              </a:rPr>
              <a:t>)</a:t>
            </a:r>
            <a:endParaRPr lang="en-GB" sz="2800" dirty="0"/>
          </a:p>
          <a:p>
            <a:pPr algn="ctr"/>
            <a:endParaRPr lang="en-GB" sz="2800" dirty="0"/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4221882" y="1268760"/>
            <a:ext cx="48421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s</a:t>
            </a:r>
            <a:r>
              <a:rPr lang="tr-TR" sz="36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7020272" y="1260417"/>
            <a:ext cx="575642" cy="64376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r>
              <a:rPr lang="tr-TR" sz="3600" dirty="0">
                <a:solidFill>
                  <a:schemeClr val="tx1"/>
                </a:solidFill>
                <a:latin typeface="Symbol" pitchFamily="18" charset="2"/>
              </a:rPr>
              <a:t>t</a:t>
            </a:r>
            <a:r>
              <a:rPr lang="tr-TR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546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539552" y="332656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tr-TR" sz="3200" dirty="0">
                <a:solidFill>
                  <a:schemeClr val="tx2"/>
                </a:solidFill>
              </a:rPr>
              <a:t>Advantages of  the </a:t>
            </a:r>
            <a:r>
              <a:rPr lang="en-GB" sz="3200" dirty="0" smtClean="0">
                <a:solidFill>
                  <a:schemeClr val="tx2"/>
                </a:solidFill>
              </a:rPr>
              <a:t>Shear Box</a:t>
            </a:r>
            <a:r>
              <a:rPr lang="tr-TR" sz="3200" dirty="0" smtClean="0">
                <a:solidFill>
                  <a:schemeClr val="tx2"/>
                </a:solidFill>
              </a:rPr>
              <a:t> </a:t>
            </a:r>
            <a:r>
              <a:rPr lang="tr-TR" sz="3200" dirty="0">
                <a:solidFill>
                  <a:schemeClr val="tx2"/>
                </a:solidFill>
              </a:rPr>
              <a:t>test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980728"/>
            <a:ext cx="820891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of the advantages of the direct shear tests are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fontAlgn="base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Direct measurement of shear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• Relatively easy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procedure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Simple and easy sample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preparation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Quick consolidation procedure due to the small thickness of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specimen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Almost all soil types can be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tested</a:t>
            </a:r>
          </a:p>
          <a:p>
            <a:pPr fontAlgn="base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Partially saturated soil specimens can be tested with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</a:t>
            </a:r>
          </a:p>
          <a:p>
            <a:pPr fontAlgn="base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74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539552" y="332656"/>
            <a:ext cx="77724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b"/>
          <a:lstStyle/>
          <a:p>
            <a:pPr algn="ctr"/>
            <a:r>
              <a:rPr lang="en-GB" sz="3200" dirty="0" smtClean="0">
                <a:solidFill>
                  <a:schemeClr val="tx2"/>
                </a:solidFill>
              </a:rPr>
              <a:t>Dis-a</a:t>
            </a:r>
            <a:r>
              <a:rPr lang="tr-TR" sz="3200" dirty="0" smtClean="0">
                <a:solidFill>
                  <a:schemeClr val="tx2"/>
                </a:solidFill>
              </a:rPr>
              <a:t>dvantages </a:t>
            </a:r>
            <a:r>
              <a:rPr lang="tr-TR" sz="3200" dirty="0">
                <a:solidFill>
                  <a:schemeClr val="tx2"/>
                </a:solidFill>
              </a:rPr>
              <a:t>of  the </a:t>
            </a:r>
            <a:r>
              <a:rPr lang="en-GB" sz="3200" dirty="0" smtClean="0">
                <a:solidFill>
                  <a:schemeClr val="tx2"/>
                </a:solidFill>
              </a:rPr>
              <a:t>Shear Box</a:t>
            </a:r>
            <a:r>
              <a:rPr lang="tr-TR" sz="3200" dirty="0" smtClean="0">
                <a:solidFill>
                  <a:schemeClr val="tx2"/>
                </a:solidFill>
              </a:rPr>
              <a:t> </a:t>
            </a:r>
            <a:r>
              <a:rPr lang="tr-TR" sz="3200" dirty="0">
                <a:solidFill>
                  <a:schemeClr val="tx2"/>
                </a:solidFill>
              </a:rPr>
              <a:t>test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1196752"/>
            <a:ext cx="790548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Shear strength is measured only on a predefined shear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Distribution of stresses along the shear plane is not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uniform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P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water pressures cannot be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measured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There is no control of the drainage, therefore only drained tests can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performed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 The continual decrease in the contact surface of the two halves during the test produces a small error on the shear and normal stress and affects the Mohr-Coulomb failure envelope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error is generally ignored.</a:t>
            </a:r>
          </a:p>
        </p:txBody>
      </p:sp>
    </p:spTree>
    <p:extLst>
      <p:ext uri="{BB962C8B-B14F-4D97-AF65-F5344CB8AC3E}">
        <p14:creationId xmlns:p14="http://schemas.microsoft.com/office/powerpoint/2010/main" val="32093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WER3D TRANSITION" val="DemoShutup.p3d 0"/>
  <p:tag name="POWER3D OPTIONS" val="Fast "/>
  <p:tag name="POWER3D IMAGE0" val="PWRTRANS.TGA"/>
  <p:tag name="POWER3D SOUND" val="Shut Up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2027</TotalTime>
  <Words>2045</Words>
  <Application>Microsoft Office PowerPoint</Application>
  <PresentationFormat>On-screen Show (4:3)</PresentationFormat>
  <Paragraphs>466</Paragraphs>
  <Slides>38</Slides>
  <Notes>1</Notes>
  <HiddenSlides>5</HiddenSlides>
  <MMClips>1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Arial</vt:lpstr>
      <vt:lpstr>Arial Black</vt:lpstr>
      <vt:lpstr>Calibri</vt:lpstr>
      <vt:lpstr>Lucida Sans Unicode</vt:lpstr>
      <vt:lpstr>Monotype Sorts</vt:lpstr>
      <vt:lpstr>Symbol</vt:lpstr>
      <vt:lpstr>Tahoma</vt:lpstr>
      <vt:lpstr>Times New Roman</vt:lpstr>
      <vt:lpstr>Wingdings</vt:lpstr>
      <vt:lpstr>Office Theme</vt:lpstr>
      <vt:lpstr>Equation</vt:lpstr>
      <vt:lpstr>SHEAR STRENGTH of Soils</vt:lpstr>
      <vt:lpstr>PowerPoint Presentation</vt:lpstr>
      <vt:lpstr>Shear failure of soils</vt:lpstr>
      <vt:lpstr>Shear failure of soils</vt:lpstr>
      <vt:lpstr>Rotational Shear failure mechanism</vt:lpstr>
      <vt:lpstr>Rotational Shear failure mechanism</vt:lpstr>
      <vt:lpstr>PowerPoint Presentation</vt:lpstr>
      <vt:lpstr>Mohr-Coulomb Failure Criterion Total Stresses -General for all Soils</vt:lpstr>
      <vt:lpstr>Mohr-Coulomb Failure Criterion</vt:lpstr>
      <vt:lpstr>PowerPoint Presentation</vt:lpstr>
      <vt:lpstr>Mohr-Coulomb Failure Criterion (In terms of Effective stresses)(Drained Soil)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1: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Nantel, Allan</dc:creator>
  <cp:lastModifiedBy>Alan Nantel</cp:lastModifiedBy>
  <cp:revision>154</cp:revision>
  <cp:lastPrinted>2020-03-01T18:01:59Z</cp:lastPrinted>
  <dcterms:created xsi:type="dcterms:W3CDTF">2014-02-20T09:55:14Z</dcterms:created>
  <dcterms:modified xsi:type="dcterms:W3CDTF">2020-03-02T11:27:14Z</dcterms:modified>
</cp:coreProperties>
</file>