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0651C3A-4460-11DB-9652-00E08161165F}">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g278c061df1a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0" name="Google Shape;310;g278c061df1a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just">
              <a:lnSpc>
                <a:spcPct val="150000"/>
              </a:lnSpc>
              <a:spcBef>
                <a:spcPts val="0"/>
              </a:spcBef>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Greetings, everybody. Our project management strategy for the building of 6 new hostel blocks at UWTSD is something we are really excited to present today. As the number of students at the university continues to rise, we understand the need for more up-to-date and comfortable accommodation. Our plan makes sure that the construction process goes smoothly and successfully, putting the needs of students first and giving UWTSD long-term value.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974173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a:extLst>
            <a:ext uri="{FF2B5EF4-FFF2-40B4-BE49-F238E27FC236}">
              <a16:creationId xmlns:a16="http://schemas.microsoft.com/office/drawing/2014/main" id="{E7B118FA-7F21-B6AC-2CF1-5C5E77B86487}"/>
            </a:ext>
          </a:extLst>
        </p:cNvPr>
        <p:cNvGrpSpPr/>
        <p:nvPr/>
      </p:nvGrpSpPr>
      <p:grpSpPr>
        <a:xfrm>
          <a:off x="0" y="0"/>
          <a:ext cx="0" cy="0"/>
          <a:chOff x="0" y="0"/>
          <a:chExt cx="0" cy="0"/>
        </a:xfrm>
      </p:grpSpPr>
      <p:sp>
        <p:nvSpPr>
          <p:cNvPr id="365" name="Google Shape;365;g184d99d1a72_0_15:notes">
            <a:extLst>
              <a:ext uri="{FF2B5EF4-FFF2-40B4-BE49-F238E27FC236}">
                <a16:creationId xmlns:a16="http://schemas.microsoft.com/office/drawing/2014/main" id="{74F921FF-D4FC-8504-8063-9EB22A3E0D1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 name="Google Shape;366;g184d99d1a72_0_15:notes">
            <a:extLst>
              <a:ext uri="{FF2B5EF4-FFF2-40B4-BE49-F238E27FC236}">
                <a16:creationId xmlns:a16="http://schemas.microsoft.com/office/drawing/2014/main" id="{8378879E-F692-74BF-6B7F-227E43B8032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967890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a:extLst>
            <a:ext uri="{FF2B5EF4-FFF2-40B4-BE49-F238E27FC236}">
              <a16:creationId xmlns:a16="http://schemas.microsoft.com/office/drawing/2014/main" id="{4CD6C5F2-1D85-DED0-8D41-21CFD0F22313}"/>
            </a:ext>
          </a:extLst>
        </p:cNvPr>
        <p:cNvGrpSpPr/>
        <p:nvPr/>
      </p:nvGrpSpPr>
      <p:grpSpPr>
        <a:xfrm>
          <a:off x="0" y="0"/>
          <a:ext cx="0" cy="0"/>
          <a:chOff x="0" y="0"/>
          <a:chExt cx="0" cy="0"/>
        </a:xfrm>
      </p:grpSpPr>
      <p:sp>
        <p:nvSpPr>
          <p:cNvPr id="365" name="Google Shape;365;g184d99d1a72_0_15:notes">
            <a:extLst>
              <a:ext uri="{FF2B5EF4-FFF2-40B4-BE49-F238E27FC236}">
                <a16:creationId xmlns:a16="http://schemas.microsoft.com/office/drawing/2014/main" id="{64C40452-565E-33FF-5896-02488D1F1AB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 name="Google Shape;366;g184d99d1a72_0_15:notes">
            <a:extLst>
              <a:ext uri="{FF2B5EF4-FFF2-40B4-BE49-F238E27FC236}">
                <a16:creationId xmlns:a16="http://schemas.microsoft.com/office/drawing/2014/main" id="{8DA1ADA0-3448-FC3A-6B47-AE8B6C020F6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effectLst/>
                <a:latin typeface="Times New Roman" panose="02020603050405020304" pitchFamily="18" charset="0"/>
                <a:ea typeface="Calibri" panose="020F0502020204030204" pitchFamily="34" charset="0"/>
              </a:rPr>
              <a:t>A significant increase in the student cohort is being faced by UWTSD, which demands construction of 6 new hostel blocks for housing of the increasing student population. The scope of the project is to build these hostel blocks and include them with some modern amenities and sustainable practices. The architectural design will also contribute to making the university's overall aesthetic ambiance. It is a major project because it not only deals with the high student numbers but also contributes to the students’ needs. The most crucial objective is to increase the students’ satisfaction with the project. The university expects that the project will improve its reputation and maintain its commitment to provide an outstanding teaching and learning environment. The project can increase room options for students to live in sensible and inviting surroundings, and this can produce a conducive learning environment. The new hostel blocks will be instrumental in the university's mission to be at par with the top institutions known for quality education and betterment of the students’ experience.</a:t>
            </a:r>
            <a:endParaRPr dirty="0"/>
          </a:p>
        </p:txBody>
      </p:sp>
    </p:spTree>
    <p:extLst>
      <p:ext uri="{BB962C8B-B14F-4D97-AF65-F5344CB8AC3E}">
        <p14:creationId xmlns:p14="http://schemas.microsoft.com/office/powerpoint/2010/main" val="3100601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a:extLst>
            <a:ext uri="{FF2B5EF4-FFF2-40B4-BE49-F238E27FC236}">
              <a16:creationId xmlns:a16="http://schemas.microsoft.com/office/drawing/2014/main" id="{A30741EE-8527-B60E-6F14-6D0BE294800E}"/>
            </a:ext>
          </a:extLst>
        </p:cNvPr>
        <p:cNvGrpSpPr/>
        <p:nvPr/>
      </p:nvGrpSpPr>
      <p:grpSpPr>
        <a:xfrm>
          <a:off x="0" y="0"/>
          <a:ext cx="0" cy="0"/>
          <a:chOff x="0" y="0"/>
          <a:chExt cx="0" cy="0"/>
        </a:xfrm>
      </p:grpSpPr>
      <p:sp>
        <p:nvSpPr>
          <p:cNvPr id="389" name="Google Shape;389;g184d99d1a72_0_2:notes">
            <a:extLst>
              <a:ext uri="{FF2B5EF4-FFF2-40B4-BE49-F238E27FC236}">
                <a16:creationId xmlns:a16="http://schemas.microsoft.com/office/drawing/2014/main" id="{13A864BF-52CB-B646-EBAC-1BDE9BCA68B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184d99d1a72_0_2:notes">
            <a:extLst>
              <a:ext uri="{FF2B5EF4-FFF2-40B4-BE49-F238E27FC236}">
                <a16:creationId xmlns:a16="http://schemas.microsoft.com/office/drawing/2014/main" id="{A92F4F28-7421-E25E-AD60-4DDDF191DA4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a:effectLst/>
                <a:latin typeface="Times New Roman" panose="02020603050405020304" pitchFamily="18" charset="0"/>
                <a:ea typeface="Calibri" panose="020F0502020204030204" pitchFamily="34" charset="0"/>
              </a:rPr>
              <a:t>The Work Breakdown Structure </a:t>
            </a:r>
            <a:r>
              <a:rPr lang="en-US" sz="1100" dirty="0">
                <a:effectLst/>
                <a:latin typeface="Times New Roman" panose="02020603050405020304" pitchFamily="18" charset="0"/>
                <a:ea typeface="Calibri" panose="020F0502020204030204" pitchFamily="34" charset="0"/>
              </a:rPr>
              <a:t>is the component that shows the project with its tasks as well as sub tasks in a clear manner, providing the project management and coordination. The design and architectural planning phase include tasks such as conceptualization, structural and MEP planning, as well as material selection and procurement. Site preparation and foundation work involves activities like clearing and leveling the construction site, excavation, and foundation preparation, as well as soil testing and compaction. The construction of the hostel blocks encompasses tasks such as building the structural framework, installing walls, floors, and roofs, as well as plumbing, electrical installations, and interior finishing and painting. Overall installation of the utilities and amenities includes all the installation of electric works, plumbing and sanitation, air conditioning and ventilation systems, and firefighting systems. Lastly, the landscaping and outdoor facilities stage comes with building greenery and gardens, creation of pathways, outdoor seating areas, association of sports and recreational facilities, installation of lighting and security equipment as well. This simplifies the project planning, resource allocation, and monitoring of the progress towards each task and subtask thanks to the breakdown.</a:t>
            </a:r>
            <a:endParaRPr dirty="0"/>
          </a:p>
        </p:txBody>
      </p:sp>
    </p:spTree>
    <p:extLst>
      <p:ext uri="{BB962C8B-B14F-4D97-AF65-F5344CB8AC3E}">
        <p14:creationId xmlns:p14="http://schemas.microsoft.com/office/powerpoint/2010/main" val="4018990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a:extLst>
            <a:ext uri="{FF2B5EF4-FFF2-40B4-BE49-F238E27FC236}">
              <a16:creationId xmlns:a16="http://schemas.microsoft.com/office/drawing/2014/main" id="{4B8E5D41-11C0-8B77-9E03-7626EBDA40A2}"/>
            </a:ext>
          </a:extLst>
        </p:cNvPr>
        <p:cNvGrpSpPr/>
        <p:nvPr/>
      </p:nvGrpSpPr>
      <p:grpSpPr>
        <a:xfrm>
          <a:off x="0" y="0"/>
          <a:ext cx="0" cy="0"/>
          <a:chOff x="0" y="0"/>
          <a:chExt cx="0" cy="0"/>
        </a:xfrm>
      </p:grpSpPr>
      <p:sp>
        <p:nvSpPr>
          <p:cNvPr id="325" name="Google Shape;325;gd431007ba2_0_215:notes">
            <a:extLst>
              <a:ext uri="{FF2B5EF4-FFF2-40B4-BE49-F238E27FC236}">
                <a16:creationId xmlns:a16="http://schemas.microsoft.com/office/drawing/2014/main" id="{BD48FD4A-60D1-B5F3-2487-5C60502A92B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6" name="Google Shape;326;gd431007ba2_0_215:notes">
            <a:extLst>
              <a:ext uri="{FF2B5EF4-FFF2-40B4-BE49-F238E27FC236}">
                <a16:creationId xmlns:a16="http://schemas.microsoft.com/office/drawing/2014/main" id="{8B1F5B58-3E05-A646-FFB9-42C62D94216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dirty="0">
              <a:solidFill>
                <a:srgbClr val="595959"/>
              </a:solidFill>
              <a:latin typeface="Anaheim"/>
              <a:ea typeface="Anaheim"/>
              <a:cs typeface="Anaheim"/>
              <a:sym typeface="Anaheim"/>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 project success criteria stand as an essential component as they are an unbiased way of measuring whether the established goals and the satisfaction of all stakeholders were met. These criteria include:</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High quality:</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Ensuring the construction process of hostel blocks is up to the mark of top-class quality regarding the materials, quality of work, and timely completion.</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Completion on time:</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The completion of the project within the set timeline, at all stages and deadlines, without failures.</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Budget adherence:</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Successful management of project funds to keep costs within the budget and without the cost overrunning.</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Meeting student needs and expectations:</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The new hostel blocks should accommodate the needs and expectations of the students. The rooms should be comfortable and possess the given amenities.</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Positive stakeholder feedback:</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Getting positive feedback and fulfilment from the specified individuals who include the university management, students and other interested parties in the project.</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With these success criteria, the project will improve student satisfaction, improve the reputation of the university as well as meet the objectives of the stakeholders.</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955601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8">
          <a:extLst>
            <a:ext uri="{FF2B5EF4-FFF2-40B4-BE49-F238E27FC236}">
              <a16:creationId xmlns:a16="http://schemas.microsoft.com/office/drawing/2014/main" id="{C9A76418-EB3E-C615-3F07-B653DA7F0CA6}"/>
            </a:ext>
          </a:extLst>
        </p:cNvPr>
        <p:cNvGrpSpPr/>
        <p:nvPr/>
      </p:nvGrpSpPr>
      <p:grpSpPr>
        <a:xfrm>
          <a:off x="0" y="0"/>
          <a:ext cx="0" cy="0"/>
          <a:chOff x="0" y="0"/>
          <a:chExt cx="0" cy="0"/>
        </a:xfrm>
      </p:grpSpPr>
      <p:sp>
        <p:nvSpPr>
          <p:cNvPr id="449" name="Google Shape;449;g54dda1946d_4_2720:notes">
            <a:extLst>
              <a:ext uri="{FF2B5EF4-FFF2-40B4-BE49-F238E27FC236}">
                <a16:creationId xmlns:a16="http://schemas.microsoft.com/office/drawing/2014/main" id="{5D35D63B-30FF-80D4-DA96-A6BA54AF3E5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0" name="Google Shape;450;g54dda1946d_4_2720:notes">
            <a:extLst>
              <a:ext uri="{FF2B5EF4-FFF2-40B4-BE49-F238E27FC236}">
                <a16:creationId xmlns:a16="http://schemas.microsoft.com/office/drawing/2014/main" id="{B7D40314-8D5B-684C-D172-3A9CE261855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 management of the projects is completed with various steps and procedures. It starts with the project initiation in which the objectives are established, and the required resources are procured. The second step is planning that leads to planning and scheduling of activities and timelines. Resource management guarantees the responsible management and efficient application of resources. Communication and collaboration bring forth efficient means of communication between team members and shareholders. Quality assurance deals with maintaining a good and appropriate adherence to set standards. A monitoring and control approach tracks progress and deals with deviations. The final stage of the project involves completing the deliverables, conducting reviews and documenting lessons learned. By embracing such an all-rounder strategy, we can make sure to realize our project successfully through to the end.</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172204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Google Shape;365;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 name="Google Shape;366;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 funding and budgeting dimension of the project consists of transparency in allocating the funds based on the standards and best practices of the industry. Cost-cutting measures such as value engineering and competitive bidding principles are used to make sure that the resources applied to the project are properly managed. The possible funding sources of our project may include the university budget allocation, external grants and sponsorships, as well as contributed funds. Funds and budgeting are essential to make sure that there are sufficient resources to carry out the project effectively and accomplish the desired goals.</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a:extLst>
            <a:ext uri="{FF2B5EF4-FFF2-40B4-BE49-F238E27FC236}">
              <a16:creationId xmlns:a16="http://schemas.microsoft.com/office/drawing/2014/main" id="{D0565A2D-E888-D43C-0262-4054C05C0141}"/>
            </a:ext>
          </a:extLst>
        </p:cNvPr>
        <p:cNvGrpSpPr/>
        <p:nvPr/>
      </p:nvGrpSpPr>
      <p:grpSpPr>
        <a:xfrm>
          <a:off x="0" y="0"/>
          <a:ext cx="0" cy="0"/>
          <a:chOff x="0" y="0"/>
          <a:chExt cx="0" cy="0"/>
        </a:xfrm>
      </p:grpSpPr>
      <p:sp>
        <p:nvSpPr>
          <p:cNvPr id="356" name="Google Shape;356;g54dda1946d_6_332:notes">
            <a:extLst>
              <a:ext uri="{FF2B5EF4-FFF2-40B4-BE49-F238E27FC236}">
                <a16:creationId xmlns:a16="http://schemas.microsoft.com/office/drawing/2014/main" id="{FB9C0A16-79A5-9629-7B9C-529D8FD54B8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54dda1946d_6_332:notes">
            <a:extLst>
              <a:ext uri="{FF2B5EF4-FFF2-40B4-BE49-F238E27FC236}">
                <a16:creationId xmlns:a16="http://schemas.microsoft.com/office/drawing/2014/main" id="{C128F340-4960-E4A5-6F1E-C829BF79C9C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Project risks are those things that may occur and delay the project execution. Strategies for mitigation are aimed to reduce the impact of or opportunities for the occurrence of these things. Possible project risks are delays resulting from unfavorable weather conditions or unexpected events, budget overruns, shortage in the workforce, and scope changes. Some means of mitigating these challenges may include allocating some extra time and resources in the project plan as buffers, having built-in contingency plans for when things go wrong, maintain free communication with all members of the project team and solve problems quickly, employ a proactive risk management plan that finds and reduces risks early on. Risk assessment should be done beforehand in intention to reduce negative impacts from these risks and increase the probability of completing the project.</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266025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a:extLst>
            <a:ext uri="{FF2B5EF4-FFF2-40B4-BE49-F238E27FC236}">
              <a16:creationId xmlns:a16="http://schemas.microsoft.com/office/drawing/2014/main" id="{320CBA23-D1BF-B278-B0B3-E00FD3BEDD2D}"/>
            </a:ext>
          </a:extLst>
        </p:cNvPr>
        <p:cNvGrpSpPr/>
        <p:nvPr/>
      </p:nvGrpSpPr>
      <p:grpSpPr>
        <a:xfrm>
          <a:off x="0" y="0"/>
          <a:ext cx="0" cy="0"/>
          <a:chOff x="0" y="0"/>
          <a:chExt cx="0" cy="0"/>
        </a:xfrm>
      </p:grpSpPr>
      <p:sp>
        <p:nvSpPr>
          <p:cNvPr id="376" name="Google Shape;376;g184d99d1a72_0_57:notes">
            <a:extLst>
              <a:ext uri="{FF2B5EF4-FFF2-40B4-BE49-F238E27FC236}">
                <a16:creationId xmlns:a16="http://schemas.microsoft.com/office/drawing/2014/main" id="{92270B3E-D04F-CEA6-2C2E-43F03C7AE92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7" name="Google Shape;377;g184d99d1a72_0_57:notes">
            <a:extLst>
              <a:ext uri="{FF2B5EF4-FFF2-40B4-BE49-F238E27FC236}">
                <a16:creationId xmlns:a16="http://schemas.microsoft.com/office/drawing/2014/main" id="{9DC67FA0-180F-A13B-6CE8-FDC8D4522CA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effectLst/>
                <a:latin typeface="Times New Roman" panose="02020603050405020304" pitchFamily="18" charset="0"/>
                <a:ea typeface="Calibri" panose="020F0502020204030204" pitchFamily="34" charset="0"/>
              </a:rPr>
              <a:t>The Quad Chart shows the current status of the project, its significant achievements, its challenges, and the forthcoming key milestones. The project is in the planning phase now, with the main objectives of detailed planning and a strategic plan. Major milestones we have achieved are successfully completing a site assessment, determining and reaching out to the stakeholders, establishing a general framework of the budget, and assembling a project planning team. The project faces many challenges, including obtaining regulatory approvals, identifying the site at which the project shall be located, shaping the budget, and making sure the project keeps in line with sustainability standards. further ambitions include obtaining the necessary permits by the end of this quarter, choosing a final position and budget, and detailing the next plan. This critical milestone will mark our significant progress towards accomplishing the task at hand.</a:t>
            </a:r>
            <a:endParaRPr dirty="0"/>
          </a:p>
        </p:txBody>
      </p:sp>
    </p:spTree>
    <p:extLst>
      <p:ext uri="{BB962C8B-B14F-4D97-AF65-F5344CB8AC3E}">
        <p14:creationId xmlns:p14="http://schemas.microsoft.com/office/powerpoint/2010/main" val="21594028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a:extLst>
            <a:ext uri="{FF2B5EF4-FFF2-40B4-BE49-F238E27FC236}">
              <a16:creationId xmlns:a16="http://schemas.microsoft.com/office/drawing/2014/main" id="{B5213891-6B72-3445-D2F4-1EDF79738D4B}"/>
            </a:ext>
          </a:extLst>
        </p:cNvPr>
        <p:cNvGrpSpPr/>
        <p:nvPr/>
      </p:nvGrpSpPr>
      <p:grpSpPr>
        <a:xfrm>
          <a:off x="0" y="0"/>
          <a:ext cx="0" cy="0"/>
          <a:chOff x="0" y="0"/>
          <a:chExt cx="0" cy="0"/>
        </a:xfrm>
      </p:grpSpPr>
      <p:sp>
        <p:nvSpPr>
          <p:cNvPr id="365" name="Google Shape;365;g184d99d1a72_0_15:notes">
            <a:extLst>
              <a:ext uri="{FF2B5EF4-FFF2-40B4-BE49-F238E27FC236}">
                <a16:creationId xmlns:a16="http://schemas.microsoft.com/office/drawing/2014/main" id="{0FC00954-187A-6DA3-2FEE-F4496674E18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 name="Google Shape;366;g184d99d1a72_0_15:notes">
            <a:extLst>
              <a:ext uri="{FF2B5EF4-FFF2-40B4-BE49-F238E27FC236}">
                <a16:creationId xmlns:a16="http://schemas.microsoft.com/office/drawing/2014/main" id="{BAFCE084-DADD-C82A-00C2-B1BFE466089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In conclusion, we are certain that by adhering to the given project management plan, we will be able to bring forth 6 modern hostel blocks which are not harmful to the nature of our environment. These blocks will improve student's experience significantly at UWTSD. We believe this project will brighten student's mood, increase the number of students who will join the classes and improve the general university sustainability. We have a clear aim and a well-thought-out plan to complete a project that will benefit current and future students and the institution as a whole.</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8361556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a:extLst>
            <a:ext uri="{FF2B5EF4-FFF2-40B4-BE49-F238E27FC236}">
              <a16:creationId xmlns:a16="http://schemas.microsoft.com/office/drawing/2014/main" id="{818F395D-3EA2-D9EF-BA99-33E177EECBBC}"/>
            </a:ext>
          </a:extLst>
        </p:cNvPr>
        <p:cNvGrpSpPr/>
        <p:nvPr/>
      </p:nvGrpSpPr>
      <p:grpSpPr>
        <a:xfrm>
          <a:off x="0" y="0"/>
          <a:ext cx="0" cy="0"/>
          <a:chOff x="0" y="0"/>
          <a:chExt cx="0" cy="0"/>
        </a:xfrm>
      </p:grpSpPr>
      <p:sp>
        <p:nvSpPr>
          <p:cNvPr id="365" name="Google Shape;365;g184d99d1a72_0_15:notes">
            <a:extLst>
              <a:ext uri="{FF2B5EF4-FFF2-40B4-BE49-F238E27FC236}">
                <a16:creationId xmlns:a16="http://schemas.microsoft.com/office/drawing/2014/main" id="{68689538-5FBF-F19E-9546-AA5552D6E9A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 name="Google Shape;366;g184d99d1a72_0_15:notes">
            <a:extLst>
              <a:ext uri="{FF2B5EF4-FFF2-40B4-BE49-F238E27FC236}">
                <a16:creationId xmlns:a16="http://schemas.microsoft.com/office/drawing/2014/main" id="{14C57CF8-C07F-CE55-E671-501E79A5C36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214170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398000" y="1325700"/>
            <a:ext cx="6348000" cy="1908600"/>
          </a:xfrm>
          <a:prstGeom prst="rect">
            <a:avLst/>
          </a:prstGeom>
        </p:spPr>
        <p:txBody>
          <a:bodyPr spcFirstLastPara="1" wrap="square" lIns="91425" tIns="91425" rIns="91425" bIns="91425" anchor="b" anchorCtr="0">
            <a:noAutofit/>
          </a:bodyPr>
          <a:lstStyle>
            <a:lvl1pPr lvl="0" algn="ctr">
              <a:lnSpc>
                <a:spcPct val="80000"/>
              </a:lnSpc>
              <a:spcBef>
                <a:spcPts val="0"/>
              </a:spcBef>
              <a:spcAft>
                <a:spcPts val="0"/>
              </a:spcAft>
              <a:buClr>
                <a:srgbClr val="191919"/>
              </a:buClr>
              <a:buSzPts val="5200"/>
              <a:buNone/>
              <a:defRPr sz="7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2307600" y="3386700"/>
            <a:ext cx="4528800" cy="431100"/>
          </a:xfrm>
          <a:prstGeom prst="rect">
            <a:avLst/>
          </a:prstGeom>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472526" y="-633225"/>
            <a:ext cx="9950010" cy="6283935"/>
            <a:chOff x="-472526" y="-633225"/>
            <a:chExt cx="9950010" cy="6283935"/>
          </a:xfrm>
        </p:grpSpPr>
        <p:sp>
          <p:nvSpPr>
            <p:cNvPr id="12" name="Google Shape;12;p2"/>
            <p:cNvSpPr/>
            <p:nvPr/>
          </p:nvSpPr>
          <p:spPr>
            <a:xfrm>
              <a:off x="8430784" y="-239658"/>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157883" y="4604010"/>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472526" y="3499108"/>
              <a:ext cx="1104900" cy="1104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3988989" y="-633225"/>
              <a:ext cx="1104900" cy="1104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 name="Google Shape;16;p2"/>
            <p:cNvGrpSpPr/>
            <p:nvPr/>
          </p:nvGrpSpPr>
          <p:grpSpPr>
            <a:xfrm>
              <a:off x="233992" y="469926"/>
              <a:ext cx="1046709" cy="1046700"/>
              <a:chOff x="233992" y="469926"/>
              <a:chExt cx="1046709" cy="1046700"/>
            </a:xfrm>
          </p:grpSpPr>
          <p:sp>
            <p:nvSpPr>
              <p:cNvPr id="17" name="Google Shape;17;p2"/>
              <p:cNvSpPr/>
              <p:nvPr/>
            </p:nvSpPr>
            <p:spPr>
              <a:xfrm>
                <a:off x="233992" y="46992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rot="1732915">
                <a:off x="1018472" y="544821"/>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 name="Google Shape;19;p2"/>
            <p:cNvGrpSpPr/>
            <p:nvPr/>
          </p:nvGrpSpPr>
          <p:grpSpPr>
            <a:xfrm>
              <a:off x="7569203" y="3634752"/>
              <a:ext cx="1500300" cy="1500300"/>
              <a:chOff x="7569203" y="3634752"/>
              <a:chExt cx="1500300" cy="1500300"/>
            </a:xfrm>
          </p:grpSpPr>
          <p:sp>
            <p:nvSpPr>
              <p:cNvPr id="20" name="Google Shape;20;p2"/>
              <p:cNvSpPr/>
              <p:nvPr/>
            </p:nvSpPr>
            <p:spPr>
              <a:xfrm rot="1729220">
                <a:off x="7767041" y="383259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rot="1732915">
                <a:off x="7869997" y="3857671"/>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sp>
        <p:nvSpPr>
          <p:cNvPr id="49" name="Google Shape;49;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0" name="Google Shape;50;p5"/>
          <p:cNvSpPr txBox="1">
            <a:spLocks noGrp="1"/>
          </p:cNvSpPr>
          <p:nvPr>
            <p:ph type="subTitle" idx="1"/>
          </p:nvPr>
        </p:nvSpPr>
        <p:spPr>
          <a:xfrm>
            <a:off x="4777671" y="2357077"/>
            <a:ext cx="3097500" cy="1293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51" name="Google Shape;51;p5"/>
          <p:cNvSpPr txBox="1">
            <a:spLocks noGrp="1"/>
          </p:cNvSpPr>
          <p:nvPr>
            <p:ph type="subTitle" idx="2"/>
          </p:nvPr>
        </p:nvSpPr>
        <p:spPr>
          <a:xfrm>
            <a:off x="1268827" y="2357075"/>
            <a:ext cx="3097500" cy="1293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52" name="Google Shape;52;p5"/>
          <p:cNvSpPr txBox="1">
            <a:spLocks noGrp="1"/>
          </p:cNvSpPr>
          <p:nvPr>
            <p:ph type="subTitle" idx="3"/>
          </p:nvPr>
        </p:nvSpPr>
        <p:spPr>
          <a:xfrm>
            <a:off x="1268827" y="1971575"/>
            <a:ext cx="30975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53" name="Google Shape;53;p5"/>
          <p:cNvSpPr txBox="1">
            <a:spLocks noGrp="1"/>
          </p:cNvSpPr>
          <p:nvPr>
            <p:ph type="subTitle" idx="4"/>
          </p:nvPr>
        </p:nvSpPr>
        <p:spPr>
          <a:xfrm>
            <a:off x="4777673" y="1971575"/>
            <a:ext cx="30975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grpSp>
        <p:nvGrpSpPr>
          <p:cNvPr id="54" name="Google Shape;54;p5"/>
          <p:cNvGrpSpPr/>
          <p:nvPr/>
        </p:nvGrpSpPr>
        <p:grpSpPr>
          <a:xfrm>
            <a:off x="-644946" y="-880994"/>
            <a:ext cx="10372540" cy="6686871"/>
            <a:chOff x="-644946" y="-880994"/>
            <a:chExt cx="10372540" cy="6686871"/>
          </a:xfrm>
        </p:grpSpPr>
        <p:sp>
          <p:nvSpPr>
            <p:cNvPr id="55" name="Google Shape;55;p5"/>
            <p:cNvSpPr/>
            <p:nvPr/>
          </p:nvSpPr>
          <p:spPr>
            <a:xfrm>
              <a:off x="-644946" y="39622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5"/>
            <p:cNvSpPr/>
            <p:nvPr/>
          </p:nvSpPr>
          <p:spPr>
            <a:xfrm rot="1729220">
              <a:off x="515666" y="450341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 name="Google Shape;57;p5"/>
            <p:cNvGrpSpPr/>
            <p:nvPr/>
          </p:nvGrpSpPr>
          <p:grpSpPr>
            <a:xfrm rot="-1347408">
              <a:off x="8520617" y="3759429"/>
              <a:ext cx="1046746" cy="1046736"/>
              <a:chOff x="8423992" y="16151"/>
              <a:chExt cx="1046709" cy="1046700"/>
            </a:xfrm>
          </p:grpSpPr>
          <p:sp>
            <p:nvSpPr>
              <p:cNvPr id="58" name="Google Shape;58;p5"/>
              <p:cNvSpPr/>
              <p:nvPr/>
            </p:nvSpPr>
            <p:spPr>
              <a:xfrm flipH="1">
                <a:off x="8424001" y="161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rot="-1732915" flipH="1">
                <a:off x="8463863" y="910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 name="Google Shape;60;p5"/>
            <p:cNvGrpSpPr/>
            <p:nvPr/>
          </p:nvGrpSpPr>
          <p:grpSpPr>
            <a:xfrm rot="-10673116">
              <a:off x="7679640" y="-853824"/>
              <a:ext cx="1500272" cy="1500272"/>
              <a:chOff x="-780297" y="-119498"/>
              <a:chExt cx="1500300" cy="1500300"/>
            </a:xfrm>
          </p:grpSpPr>
          <p:sp>
            <p:nvSpPr>
              <p:cNvPr id="61" name="Google Shape;61;p5"/>
              <p:cNvSpPr/>
              <p:nvPr/>
            </p:nvSpPr>
            <p:spPr>
              <a:xfrm rot="-1729220" flipH="1">
                <a:off x="-582459" y="7834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5"/>
              <p:cNvSpPr/>
              <p:nvPr/>
            </p:nvSpPr>
            <p:spPr>
              <a:xfrm rot="-1732915" flipH="1">
                <a:off x="196852" y="103421"/>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3"/>
        <p:cNvGrpSpPr/>
        <p:nvPr/>
      </p:nvGrpSpPr>
      <p:grpSpPr>
        <a:xfrm>
          <a:off x="0" y="0"/>
          <a:ext cx="0" cy="0"/>
          <a:chOff x="0" y="0"/>
          <a:chExt cx="0" cy="0"/>
        </a:xfrm>
      </p:grpSpPr>
      <p:sp>
        <p:nvSpPr>
          <p:cNvPr id="64" name="Google Shape;64;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65" name="Google Shape;65;p6"/>
          <p:cNvGrpSpPr/>
          <p:nvPr/>
        </p:nvGrpSpPr>
        <p:grpSpPr>
          <a:xfrm>
            <a:off x="-554659" y="-351123"/>
            <a:ext cx="10181375" cy="6249950"/>
            <a:chOff x="-554659" y="-351123"/>
            <a:chExt cx="10181375" cy="6249950"/>
          </a:xfrm>
        </p:grpSpPr>
        <p:sp>
          <p:nvSpPr>
            <p:cNvPr id="66" name="Google Shape;66;p6"/>
            <p:cNvSpPr/>
            <p:nvPr/>
          </p:nvSpPr>
          <p:spPr>
            <a:xfrm>
              <a:off x="-498258" y="397330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rot="1729220">
              <a:off x="7863841" y="45963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8" name="Google Shape;68;p6"/>
            <p:cNvGrpSpPr/>
            <p:nvPr/>
          </p:nvGrpSpPr>
          <p:grpSpPr>
            <a:xfrm>
              <a:off x="8268015" y="12625"/>
              <a:ext cx="1358700" cy="1358700"/>
              <a:chOff x="8268015" y="12625"/>
              <a:chExt cx="1358700" cy="1358700"/>
            </a:xfrm>
          </p:grpSpPr>
          <p:sp>
            <p:nvSpPr>
              <p:cNvPr id="69" name="Google Shape;69;p6"/>
              <p:cNvSpPr/>
              <p:nvPr/>
            </p:nvSpPr>
            <p:spPr>
              <a:xfrm rot="-6696558" flipH="1">
                <a:off x="8423980" y="168590"/>
                <a:ext cx="1046771" cy="1046771"/>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6"/>
              <p:cNvSpPr/>
              <p:nvPr/>
            </p:nvSpPr>
            <p:spPr>
              <a:xfrm rot="-8431863" flipH="1">
                <a:off x="8659724" y="1051030"/>
                <a:ext cx="222289" cy="222289"/>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 name="Google Shape;71;p6"/>
            <p:cNvGrpSpPr/>
            <p:nvPr/>
          </p:nvGrpSpPr>
          <p:grpSpPr>
            <a:xfrm>
              <a:off x="-554659" y="-351123"/>
              <a:ext cx="1506300" cy="1506300"/>
              <a:chOff x="-554659" y="-351123"/>
              <a:chExt cx="1506300" cy="1506300"/>
            </a:xfrm>
          </p:grpSpPr>
          <p:sp>
            <p:nvSpPr>
              <p:cNvPr id="72" name="Google Shape;72;p6"/>
              <p:cNvSpPr/>
              <p:nvPr/>
            </p:nvSpPr>
            <p:spPr>
              <a:xfrm rot="3621445" flipH="1">
                <a:off x="-353787" y="-150251"/>
                <a:ext cx="1104556" cy="1104556"/>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6"/>
              <p:cNvSpPr/>
              <p:nvPr/>
            </p:nvSpPr>
            <p:spPr>
              <a:xfrm rot="3617035" flipH="1">
                <a:off x="508408" y="623204"/>
                <a:ext cx="222109" cy="222109"/>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88"/>
        <p:cNvGrpSpPr/>
        <p:nvPr/>
      </p:nvGrpSpPr>
      <p:grpSpPr>
        <a:xfrm>
          <a:off x="0" y="0"/>
          <a:ext cx="0" cy="0"/>
          <a:chOff x="0" y="0"/>
          <a:chExt cx="0" cy="0"/>
        </a:xfrm>
      </p:grpSpPr>
      <p:grpSp>
        <p:nvGrpSpPr>
          <p:cNvPr id="89" name="Google Shape;89;p8"/>
          <p:cNvGrpSpPr/>
          <p:nvPr/>
        </p:nvGrpSpPr>
        <p:grpSpPr>
          <a:xfrm>
            <a:off x="-36922" y="-263374"/>
            <a:ext cx="9536856" cy="5929333"/>
            <a:chOff x="-36922" y="-263374"/>
            <a:chExt cx="9536856" cy="5929333"/>
          </a:xfrm>
        </p:grpSpPr>
        <p:sp>
          <p:nvSpPr>
            <p:cNvPr id="90" name="Google Shape;90;p8"/>
            <p:cNvSpPr/>
            <p:nvPr/>
          </p:nvSpPr>
          <p:spPr>
            <a:xfrm flipH="1">
              <a:off x="299164" y="393582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rot="-1729220" flipH="1">
              <a:off x="7947916" y="36800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2" name="Google Shape;92;p8"/>
            <p:cNvGrpSpPr/>
            <p:nvPr/>
          </p:nvGrpSpPr>
          <p:grpSpPr>
            <a:xfrm rot="-577856" flipH="1">
              <a:off x="3386905" y="4050740"/>
              <a:ext cx="1500291" cy="1500291"/>
              <a:chOff x="3192228" y="3995427"/>
              <a:chExt cx="1500300" cy="1500300"/>
            </a:xfrm>
          </p:grpSpPr>
          <p:sp>
            <p:nvSpPr>
              <p:cNvPr id="93" name="Google Shape;93;p8"/>
              <p:cNvSpPr/>
              <p:nvPr/>
            </p:nvSpPr>
            <p:spPr>
              <a:xfrm rot="1729220">
                <a:off x="3390066" y="41932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8"/>
              <p:cNvSpPr/>
              <p:nvPr/>
            </p:nvSpPr>
            <p:spPr>
              <a:xfrm rot="1732915">
                <a:off x="3493022" y="4218346"/>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 name="Google Shape;95;p8"/>
            <p:cNvGrpSpPr/>
            <p:nvPr/>
          </p:nvGrpSpPr>
          <p:grpSpPr>
            <a:xfrm rot="-1737233" flipH="1">
              <a:off x="8265297" y="752847"/>
              <a:ext cx="1046698" cy="1046688"/>
              <a:chOff x="-451458" y="162251"/>
              <a:chExt cx="1046709" cy="1046700"/>
            </a:xfrm>
          </p:grpSpPr>
          <p:sp>
            <p:nvSpPr>
              <p:cNvPr id="96" name="Google Shape;96;p8"/>
              <p:cNvSpPr/>
              <p:nvPr/>
            </p:nvSpPr>
            <p:spPr>
              <a:xfrm>
                <a:off x="-451458" y="1622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8"/>
              <p:cNvSpPr/>
              <p:nvPr/>
            </p:nvSpPr>
            <p:spPr>
              <a:xfrm rot="1732915">
                <a:off x="333022" y="2371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8" name="Google Shape;98;p8"/>
            <p:cNvSpPr/>
            <p:nvPr/>
          </p:nvSpPr>
          <p:spPr>
            <a:xfrm rot="-1729220" flipH="1">
              <a:off x="160916" y="5883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8"/>
            <p:cNvSpPr/>
            <p:nvPr/>
          </p:nvSpPr>
          <p:spPr>
            <a:xfrm flipH="1">
              <a:off x="4756864" y="-263374"/>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0" name="Google Shape;100;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01"/>
        <p:cNvGrpSpPr/>
        <p:nvPr/>
      </p:nvGrpSpPr>
      <p:grpSpPr>
        <a:xfrm>
          <a:off x="0" y="0"/>
          <a:ext cx="0" cy="0"/>
          <a:chOff x="0" y="0"/>
          <a:chExt cx="0" cy="0"/>
        </a:xfrm>
      </p:grpSpPr>
      <p:grpSp>
        <p:nvGrpSpPr>
          <p:cNvPr id="102" name="Google Shape;102;p9"/>
          <p:cNvGrpSpPr/>
          <p:nvPr/>
        </p:nvGrpSpPr>
        <p:grpSpPr>
          <a:xfrm>
            <a:off x="4870" y="-266361"/>
            <a:ext cx="9686093" cy="6086613"/>
            <a:chOff x="4870" y="-266361"/>
            <a:chExt cx="9686093" cy="6086613"/>
          </a:xfrm>
        </p:grpSpPr>
        <p:sp>
          <p:nvSpPr>
            <p:cNvPr id="103" name="Google Shape;103;p9"/>
            <p:cNvSpPr/>
            <p:nvPr/>
          </p:nvSpPr>
          <p:spPr>
            <a:xfrm flipH="1">
              <a:off x="7957264" y="448007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9"/>
            <p:cNvSpPr/>
            <p:nvPr/>
          </p:nvSpPr>
          <p:spPr>
            <a:xfrm rot="-1729220" flipH="1">
              <a:off x="2532641" y="451779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5" name="Google Shape;105;p9"/>
            <p:cNvGrpSpPr/>
            <p:nvPr/>
          </p:nvGrpSpPr>
          <p:grpSpPr>
            <a:xfrm rot="-2955234">
              <a:off x="7882886" y="947198"/>
              <a:ext cx="1500281" cy="1500281"/>
              <a:chOff x="3192228" y="3995427"/>
              <a:chExt cx="1500300" cy="1500300"/>
            </a:xfrm>
          </p:grpSpPr>
          <p:sp>
            <p:nvSpPr>
              <p:cNvPr id="106" name="Google Shape;106;p9"/>
              <p:cNvSpPr/>
              <p:nvPr/>
            </p:nvSpPr>
            <p:spPr>
              <a:xfrm rot="1729220">
                <a:off x="3390066" y="41932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9"/>
              <p:cNvSpPr/>
              <p:nvPr/>
            </p:nvSpPr>
            <p:spPr>
              <a:xfrm rot="1732915">
                <a:off x="3493022" y="4218346"/>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 name="Google Shape;108;p9"/>
            <p:cNvGrpSpPr/>
            <p:nvPr/>
          </p:nvGrpSpPr>
          <p:grpSpPr>
            <a:xfrm rot="1689547">
              <a:off x="189898" y="2781658"/>
              <a:ext cx="1046661" cy="1046652"/>
              <a:chOff x="-451458" y="162251"/>
              <a:chExt cx="1046709" cy="1046700"/>
            </a:xfrm>
          </p:grpSpPr>
          <p:sp>
            <p:nvSpPr>
              <p:cNvPr id="109" name="Google Shape;109;p9"/>
              <p:cNvSpPr/>
              <p:nvPr/>
            </p:nvSpPr>
            <p:spPr>
              <a:xfrm>
                <a:off x="-451458" y="1622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9"/>
              <p:cNvSpPr/>
              <p:nvPr/>
            </p:nvSpPr>
            <p:spPr>
              <a:xfrm rot="1732915">
                <a:off x="333022" y="2371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1" name="Google Shape;111;p9"/>
            <p:cNvSpPr/>
            <p:nvPr/>
          </p:nvSpPr>
          <p:spPr>
            <a:xfrm rot="-1729220" flipH="1">
              <a:off x="330041" y="1311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9"/>
            <p:cNvSpPr/>
            <p:nvPr/>
          </p:nvSpPr>
          <p:spPr>
            <a:xfrm flipH="1">
              <a:off x="4604464" y="-26636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3" name="Google Shape;113;p9"/>
          <p:cNvSpPr txBox="1">
            <a:spLocks noGrp="1"/>
          </p:cNvSpPr>
          <p:nvPr>
            <p:ph type="title"/>
          </p:nvPr>
        </p:nvSpPr>
        <p:spPr>
          <a:xfrm>
            <a:off x="2135550" y="1189100"/>
            <a:ext cx="48729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15000"/>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114" name="Google Shape;114;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15"/>
        <p:cNvGrpSpPr/>
        <p:nvPr/>
      </p:nvGrpSpPr>
      <p:grpSpPr>
        <a:xfrm>
          <a:off x="0" y="0"/>
          <a:ext cx="0" cy="0"/>
          <a:chOff x="0" y="0"/>
          <a:chExt cx="0" cy="0"/>
        </a:xfrm>
      </p:grpSpPr>
      <p:sp>
        <p:nvSpPr>
          <p:cNvPr id="116" name="Google Shape;116;p10"/>
          <p:cNvSpPr>
            <a:spLocks noGrp="1"/>
          </p:cNvSpPr>
          <p:nvPr>
            <p:ph type="pic" idx="2"/>
          </p:nvPr>
        </p:nvSpPr>
        <p:spPr>
          <a:xfrm>
            <a:off x="0" y="0"/>
            <a:ext cx="9144000" cy="5143500"/>
          </a:xfrm>
          <a:prstGeom prst="rect">
            <a:avLst/>
          </a:prstGeom>
          <a:noFill/>
          <a:ln>
            <a:noFill/>
          </a:ln>
        </p:spPr>
      </p:sp>
      <p:sp>
        <p:nvSpPr>
          <p:cNvPr id="117" name="Google Shape;117;p10"/>
          <p:cNvSpPr txBox="1">
            <a:spLocks noGrp="1"/>
          </p:cNvSpPr>
          <p:nvPr>
            <p:ph type="title"/>
          </p:nvPr>
        </p:nvSpPr>
        <p:spPr>
          <a:xfrm>
            <a:off x="720000" y="4014450"/>
            <a:ext cx="7704000" cy="572700"/>
          </a:xfrm>
          <a:prstGeom prst="rect">
            <a:avLst/>
          </a:prstGeom>
          <a:solidFill>
            <a:schemeClr val="lt1"/>
          </a:solidFill>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32"/>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133"/>
        <p:cNvGrpSpPr/>
        <p:nvPr/>
      </p:nvGrpSpPr>
      <p:grpSpPr>
        <a:xfrm>
          <a:off x="0" y="0"/>
          <a:ext cx="0" cy="0"/>
          <a:chOff x="0" y="0"/>
          <a:chExt cx="0" cy="0"/>
        </a:xfrm>
      </p:grpSpPr>
      <p:sp>
        <p:nvSpPr>
          <p:cNvPr id="134" name="Google Shape;134;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35" name="Google Shape;135;p13"/>
          <p:cNvSpPr txBox="1">
            <a:spLocks noGrp="1"/>
          </p:cNvSpPr>
          <p:nvPr>
            <p:ph type="title" idx="2" hasCustomPrompt="1"/>
          </p:nvPr>
        </p:nvSpPr>
        <p:spPr>
          <a:xfrm>
            <a:off x="1578711" y="1389425"/>
            <a:ext cx="750300" cy="6465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36" name="Google Shape;136;p13"/>
          <p:cNvSpPr txBox="1">
            <a:spLocks noGrp="1"/>
          </p:cNvSpPr>
          <p:nvPr>
            <p:ph type="title" idx="3" hasCustomPrompt="1"/>
          </p:nvPr>
        </p:nvSpPr>
        <p:spPr>
          <a:xfrm>
            <a:off x="1578711" y="2822833"/>
            <a:ext cx="750300" cy="6465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37" name="Google Shape;137;p13"/>
          <p:cNvSpPr txBox="1">
            <a:spLocks noGrp="1"/>
          </p:cNvSpPr>
          <p:nvPr>
            <p:ph type="title" idx="4" hasCustomPrompt="1"/>
          </p:nvPr>
        </p:nvSpPr>
        <p:spPr>
          <a:xfrm>
            <a:off x="4206434" y="1389425"/>
            <a:ext cx="750300" cy="6465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38" name="Google Shape;138;p13"/>
          <p:cNvSpPr txBox="1">
            <a:spLocks noGrp="1"/>
          </p:cNvSpPr>
          <p:nvPr>
            <p:ph type="title" idx="5" hasCustomPrompt="1"/>
          </p:nvPr>
        </p:nvSpPr>
        <p:spPr>
          <a:xfrm>
            <a:off x="4206434" y="2822833"/>
            <a:ext cx="750300" cy="6465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39" name="Google Shape;139;p13"/>
          <p:cNvSpPr txBox="1">
            <a:spLocks noGrp="1"/>
          </p:cNvSpPr>
          <p:nvPr>
            <p:ph type="title" idx="6" hasCustomPrompt="1"/>
          </p:nvPr>
        </p:nvSpPr>
        <p:spPr>
          <a:xfrm>
            <a:off x="6834982" y="1389425"/>
            <a:ext cx="750300" cy="6465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40" name="Google Shape;140;p13"/>
          <p:cNvSpPr txBox="1">
            <a:spLocks noGrp="1"/>
          </p:cNvSpPr>
          <p:nvPr>
            <p:ph type="title" idx="7" hasCustomPrompt="1"/>
          </p:nvPr>
        </p:nvSpPr>
        <p:spPr>
          <a:xfrm>
            <a:off x="6834982" y="2822833"/>
            <a:ext cx="750300" cy="6465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41" name="Google Shape;141;p13"/>
          <p:cNvSpPr txBox="1">
            <a:spLocks noGrp="1"/>
          </p:cNvSpPr>
          <p:nvPr>
            <p:ph type="subTitle" idx="1"/>
          </p:nvPr>
        </p:nvSpPr>
        <p:spPr>
          <a:xfrm>
            <a:off x="740061" y="1959724"/>
            <a:ext cx="24276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DM Serif Text"/>
              <a:buNone/>
              <a:defRPr sz="1800">
                <a:solidFill>
                  <a:schemeClr val="dk1"/>
                </a:solidFill>
                <a:latin typeface="Ramabhadra"/>
                <a:ea typeface="Ramabhadra"/>
                <a:cs typeface="Ramabhadra"/>
                <a:sym typeface="Ramabhadra"/>
              </a:defRPr>
            </a:lvl1pPr>
            <a:lvl2pPr lvl="1"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2pPr>
            <a:lvl3pPr lvl="2"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3pPr>
            <a:lvl4pPr lvl="3"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4pPr>
            <a:lvl5pPr lvl="4"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5pPr>
            <a:lvl6pPr lvl="5"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6pPr>
            <a:lvl7pPr lvl="6"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7pPr>
            <a:lvl8pPr lvl="7"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8pPr>
            <a:lvl9pPr lvl="8"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9pPr>
          </a:lstStyle>
          <a:p>
            <a:endParaRPr/>
          </a:p>
        </p:txBody>
      </p:sp>
      <p:sp>
        <p:nvSpPr>
          <p:cNvPr id="142" name="Google Shape;142;p13"/>
          <p:cNvSpPr txBox="1">
            <a:spLocks noGrp="1"/>
          </p:cNvSpPr>
          <p:nvPr>
            <p:ph type="subTitle" idx="8"/>
          </p:nvPr>
        </p:nvSpPr>
        <p:spPr>
          <a:xfrm>
            <a:off x="3367784" y="1959704"/>
            <a:ext cx="24276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DM Serif Text"/>
              <a:buNone/>
              <a:defRPr sz="1800">
                <a:solidFill>
                  <a:schemeClr val="dk1"/>
                </a:solidFill>
                <a:latin typeface="Ramabhadra"/>
                <a:ea typeface="Ramabhadra"/>
                <a:cs typeface="Ramabhadra"/>
                <a:sym typeface="Ramabhadra"/>
              </a:defRPr>
            </a:lvl1pPr>
            <a:lvl2pPr lvl="1"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2pPr>
            <a:lvl3pPr lvl="2"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3pPr>
            <a:lvl4pPr lvl="3"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4pPr>
            <a:lvl5pPr lvl="4"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5pPr>
            <a:lvl6pPr lvl="5"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6pPr>
            <a:lvl7pPr lvl="6"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7pPr>
            <a:lvl8pPr lvl="7"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8pPr>
            <a:lvl9pPr lvl="8"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9pPr>
          </a:lstStyle>
          <a:p>
            <a:endParaRPr/>
          </a:p>
        </p:txBody>
      </p:sp>
      <p:sp>
        <p:nvSpPr>
          <p:cNvPr id="143" name="Google Shape;143;p13"/>
          <p:cNvSpPr txBox="1">
            <a:spLocks noGrp="1"/>
          </p:cNvSpPr>
          <p:nvPr>
            <p:ph type="subTitle" idx="9"/>
          </p:nvPr>
        </p:nvSpPr>
        <p:spPr>
          <a:xfrm>
            <a:off x="5996332" y="1959724"/>
            <a:ext cx="24276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DM Serif Text"/>
              <a:buNone/>
              <a:defRPr sz="1800">
                <a:solidFill>
                  <a:schemeClr val="dk1"/>
                </a:solidFill>
                <a:latin typeface="Ramabhadra"/>
                <a:ea typeface="Ramabhadra"/>
                <a:cs typeface="Ramabhadra"/>
                <a:sym typeface="Ramabhadra"/>
              </a:defRPr>
            </a:lvl1pPr>
            <a:lvl2pPr lvl="1"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2pPr>
            <a:lvl3pPr lvl="2"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3pPr>
            <a:lvl4pPr lvl="3"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4pPr>
            <a:lvl5pPr lvl="4"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5pPr>
            <a:lvl6pPr lvl="5"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6pPr>
            <a:lvl7pPr lvl="6"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7pPr>
            <a:lvl8pPr lvl="7"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8pPr>
            <a:lvl9pPr lvl="8"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9pPr>
          </a:lstStyle>
          <a:p>
            <a:endParaRPr/>
          </a:p>
        </p:txBody>
      </p:sp>
      <p:sp>
        <p:nvSpPr>
          <p:cNvPr id="144" name="Google Shape;144;p13"/>
          <p:cNvSpPr txBox="1">
            <a:spLocks noGrp="1"/>
          </p:cNvSpPr>
          <p:nvPr>
            <p:ph type="subTitle" idx="13"/>
          </p:nvPr>
        </p:nvSpPr>
        <p:spPr>
          <a:xfrm>
            <a:off x="742311" y="3393125"/>
            <a:ext cx="24231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DM Serif Text"/>
              <a:buNone/>
              <a:defRPr sz="1800">
                <a:solidFill>
                  <a:schemeClr val="dk1"/>
                </a:solidFill>
                <a:latin typeface="Ramabhadra"/>
                <a:ea typeface="Ramabhadra"/>
                <a:cs typeface="Ramabhadra"/>
                <a:sym typeface="Ramabhadra"/>
              </a:defRPr>
            </a:lvl1pPr>
            <a:lvl2pPr lvl="1"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2pPr>
            <a:lvl3pPr lvl="2"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3pPr>
            <a:lvl4pPr lvl="3"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4pPr>
            <a:lvl5pPr lvl="4"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5pPr>
            <a:lvl6pPr lvl="5"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6pPr>
            <a:lvl7pPr lvl="6"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7pPr>
            <a:lvl8pPr lvl="7"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8pPr>
            <a:lvl9pPr lvl="8"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9pPr>
          </a:lstStyle>
          <a:p>
            <a:endParaRPr/>
          </a:p>
        </p:txBody>
      </p:sp>
      <p:sp>
        <p:nvSpPr>
          <p:cNvPr id="145" name="Google Shape;145;p13"/>
          <p:cNvSpPr txBox="1">
            <a:spLocks noGrp="1"/>
          </p:cNvSpPr>
          <p:nvPr>
            <p:ph type="subTitle" idx="14"/>
          </p:nvPr>
        </p:nvSpPr>
        <p:spPr>
          <a:xfrm>
            <a:off x="3367784" y="3393150"/>
            <a:ext cx="24276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DM Serif Text"/>
              <a:buNone/>
              <a:defRPr sz="1800">
                <a:solidFill>
                  <a:schemeClr val="dk1"/>
                </a:solidFill>
                <a:latin typeface="Ramabhadra"/>
                <a:ea typeface="Ramabhadra"/>
                <a:cs typeface="Ramabhadra"/>
                <a:sym typeface="Ramabhadra"/>
              </a:defRPr>
            </a:lvl1pPr>
            <a:lvl2pPr lvl="1"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2pPr>
            <a:lvl3pPr lvl="2"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3pPr>
            <a:lvl4pPr lvl="3"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4pPr>
            <a:lvl5pPr lvl="4"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5pPr>
            <a:lvl6pPr lvl="5"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6pPr>
            <a:lvl7pPr lvl="6"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7pPr>
            <a:lvl8pPr lvl="7"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8pPr>
            <a:lvl9pPr lvl="8"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9pPr>
          </a:lstStyle>
          <a:p>
            <a:endParaRPr/>
          </a:p>
        </p:txBody>
      </p:sp>
      <p:sp>
        <p:nvSpPr>
          <p:cNvPr id="146" name="Google Shape;146;p13"/>
          <p:cNvSpPr txBox="1">
            <a:spLocks noGrp="1"/>
          </p:cNvSpPr>
          <p:nvPr>
            <p:ph type="subTitle" idx="15"/>
          </p:nvPr>
        </p:nvSpPr>
        <p:spPr>
          <a:xfrm>
            <a:off x="5996932" y="3393130"/>
            <a:ext cx="24264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DM Serif Text"/>
              <a:buNone/>
              <a:defRPr sz="1800">
                <a:solidFill>
                  <a:schemeClr val="dk1"/>
                </a:solidFill>
                <a:latin typeface="Ramabhadra"/>
                <a:ea typeface="Ramabhadra"/>
                <a:cs typeface="Ramabhadra"/>
                <a:sym typeface="Ramabhadra"/>
              </a:defRPr>
            </a:lvl1pPr>
            <a:lvl2pPr lvl="1"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2pPr>
            <a:lvl3pPr lvl="2"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3pPr>
            <a:lvl4pPr lvl="3"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4pPr>
            <a:lvl5pPr lvl="4"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5pPr>
            <a:lvl6pPr lvl="5"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6pPr>
            <a:lvl7pPr lvl="6"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7pPr>
            <a:lvl8pPr lvl="7"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8pPr>
            <a:lvl9pPr lvl="8"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9pPr>
          </a:lstStyle>
          <a:p>
            <a:endParaRPr/>
          </a:p>
        </p:txBody>
      </p:sp>
      <p:grpSp>
        <p:nvGrpSpPr>
          <p:cNvPr id="147" name="Google Shape;147;p13"/>
          <p:cNvGrpSpPr/>
          <p:nvPr/>
        </p:nvGrpSpPr>
        <p:grpSpPr>
          <a:xfrm>
            <a:off x="-714409" y="-601672"/>
            <a:ext cx="10368815" cy="6243770"/>
            <a:chOff x="-714409" y="-601672"/>
            <a:chExt cx="10368815" cy="6243770"/>
          </a:xfrm>
        </p:grpSpPr>
        <p:sp>
          <p:nvSpPr>
            <p:cNvPr id="148" name="Google Shape;148;p13"/>
            <p:cNvSpPr/>
            <p:nvPr/>
          </p:nvSpPr>
          <p:spPr>
            <a:xfrm rot="10800000" flipH="1">
              <a:off x="189867" y="-601672"/>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3"/>
            <p:cNvSpPr/>
            <p:nvPr/>
          </p:nvSpPr>
          <p:spPr>
            <a:xfrm rot="9070780" flipH="1">
              <a:off x="8321041" y="7834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0" name="Google Shape;150;p13"/>
            <p:cNvGrpSpPr/>
            <p:nvPr/>
          </p:nvGrpSpPr>
          <p:grpSpPr>
            <a:xfrm>
              <a:off x="8240206" y="4227898"/>
              <a:ext cx="1414200" cy="1414200"/>
              <a:chOff x="8240206" y="4227898"/>
              <a:chExt cx="1414200" cy="1414200"/>
            </a:xfrm>
          </p:grpSpPr>
          <p:sp>
            <p:nvSpPr>
              <p:cNvPr id="151" name="Google Shape;151;p13"/>
              <p:cNvSpPr/>
              <p:nvPr/>
            </p:nvSpPr>
            <p:spPr>
              <a:xfrm rot="-7068816">
                <a:off x="8423942" y="4411634"/>
                <a:ext cx="1046728" cy="1046728"/>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3"/>
              <p:cNvSpPr/>
              <p:nvPr/>
            </p:nvSpPr>
            <p:spPr>
              <a:xfrm rot="-5335057">
                <a:off x="8364171" y="4651934"/>
                <a:ext cx="222340" cy="22234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 name="Google Shape;153;p13"/>
            <p:cNvGrpSpPr/>
            <p:nvPr/>
          </p:nvGrpSpPr>
          <p:grpSpPr>
            <a:xfrm>
              <a:off x="-714409" y="4159611"/>
              <a:ext cx="1368600" cy="1368600"/>
              <a:chOff x="-714409" y="4159611"/>
              <a:chExt cx="1368600" cy="1368600"/>
            </a:xfrm>
          </p:grpSpPr>
          <p:sp>
            <p:nvSpPr>
              <p:cNvPr id="154" name="Google Shape;154;p13"/>
              <p:cNvSpPr/>
              <p:nvPr/>
            </p:nvSpPr>
            <p:spPr>
              <a:xfrm rot="9829168">
                <a:off x="-582385" y="4291635"/>
                <a:ext cx="1104553" cy="1104553"/>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13"/>
              <p:cNvSpPr/>
              <p:nvPr/>
            </p:nvSpPr>
            <p:spPr>
              <a:xfrm rot="9831809">
                <a:off x="391967" y="4787806"/>
                <a:ext cx="222361" cy="222361"/>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2">
  <p:cSld name="TITLE_ONLY_2">
    <p:spTree>
      <p:nvGrpSpPr>
        <p:cNvPr id="1" name="Shape 166"/>
        <p:cNvGrpSpPr/>
        <p:nvPr/>
      </p:nvGrpSpPr>
      <p:grpSpPr>
        <a:xfrm>
          <a:off x="0" y="0"/>
          <a:ext cx="0" cy="0"/>
          <a:chOff x="0" y="0"/>
          <a:chExt cx="0" cy="0"/>
        </a:xfrm>
      </p:grpSpPr>
      <p:sp>
        <p:nvSpPr>
          <p:cNvPr id="167" name="Google Shape;167;p1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68" name="Google Shape;168;p15"/>
          <p:cNvSpPr/>
          <p:nvPr/>
        </p:nvSpPr>
        <p:spPr>
          <a:xfrm rot="10800000" flipH="1">
            <a:off x="125667" y="-548847"/>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15"/>
          <p:cNvSpPr/>
          <p:nvPr/>
        </p:nvSpPr>
        <p:spPr>
          <a:xfrm rot="9070780" flipH="1">
            <a:off x="375316" y="465139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0" name="Google Shape;170;p15"/>
          <p:cNvGrpSpPr/>
          <p:nvPr/>
        </p:nvGrpSpPr>
        <p:grpSpPr>
          <a:xfrm>
            <a:off x="8445067" y="3670849"/>
            <a:ext cx="1309200" cy="1309200"/>
            <a:chOff x="8445067" y="3670849"/>
            <a:chExt cx="1309200" cy="1309200"/>
          </a:xfrm>
        </p:grpSpPr>
        <p:sp>
          <p:nvSpPr>
            <p:cNvPr id="171" name="Google Shape;171;p15"/>
            <p:cNvSpPr/>
            <p:nvPr/>
          </p:nvSpPr>
          <p:spPr>
            <a:xfrm rot="-4368693">
              <a:off x="8576344" y="3802126"/>
              <a:ext cx="1046645" cy="1046645"/>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5"/>
            <p:cNvSpPr/>
            <p:nvPr/>
          </p:nvSpPr>
          <p:spPr>
            <a:xfrm rot="-2634402">
              <a:off x="8776356" y="3758974"/>
              <a:ext cx="222355" cy="222355"/>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3" name="Google Shape;173;p15"/>
          <p:cNvGrpSpPr/>
          <p:nvPr/>
        </p:nvGrpSpPr>
        <p:grpSpPr>
          <a:xfrm>
            <a:off x="8496041" y="293586"/>
            <a:ext cx="1368600" cy="1368600"/>
            <a:chOff x="8496041" y="293586"/>
            <a:chExt cx="1368600" cy="1368600"/>
          </a:xfrm>
        </p:grpSpPr>
        <p:sp>
          <p:nvSpPr>
            <p:cNvPr id="174" name="Google Shape;174;p15"/>
            <p:cNvSpPr/>
            <p:nvPr/>
          </p:nvSpPr>
          <p:spPr>
            <a:xfrm rot="-9829168" flipH="1">
              <a:off x="8628065" y="425610"/>
              <a:ext cx="1104553" cy="1104553"/>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5"/>
            <p:cNvSpPr/>
            <p:nvPr/>
          </p:nvSpPr>
          <p:spPr>
            <a:xfrm rot="-9831809" flipH="1">
              <a:off x="8535904" y="921781"/>
              <a:ext cx="222361" cy="222361"/>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206"/>
        <p:cNvGrpSpPr/>
        <p:nvPr/>
      </p:nvGrpSpPr>
      <p:grpSpPr>
        <a:xfrm>
          <a:off x="0" y="0"/>
          <a:ext cx="0" cy="0"/>
          <a:chOff x="0" y="0"/>
          <a:chExt cx="0" cy="0"/>
        </a:xfrm>
      </p:grpSpPr>
      <p:sp>
        <p:nvSpPr>
          <p:cNvPr id="207" name="Google Shape;207;p1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08" name="Google Shape;208;p19"/>
          <p:cNvSpPr txBox="1">
            <a:spLocks noGrp="1"/>
          </p:cNvSpPr>
          <p:nvPr>
            <p:ph type="subTitle" idx="1"/>
          </p:nvPr>
        </p:nvSpPr>
        <p:spPr>
          <a:xfrm>
            <a:off x="949460" y="2403425"/>
            <a:ext cx="2306400" cy="1477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09" name="Google Shape;209;p19"/>
          <p:cNvSpPr txBox="1">
            <a:spLocks noGrp="1"/>
          </p:cNvSpPr>
          <p:nvPr>
            <p:ph type="subTitle" idx="2"/>
          </p:nvPr>
        </p:nvSpPr>
        <p:spPr>
          <a:xfrm>
            <a:off x="3418796" y="2403425"/>
            <a:ext cx="2306400" cy="1477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10" name="Google Shape;210;p19"/>
          <p:cNvSpPr txBox="1">
            <a:spLocks noGrp="1"/>
          </p:cNvSpPr>
          <p:nvPr>
            <p:ph type="subTitle" idx="3"/>
          </p:nvPr>
        </p:nvSpPr>
        <p:spPr>
          <a:xfrm>
            <a:off x="5888132" y="2403425"/>
            <a:ext cx="2306400" cy="1477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11" name="Google Shape;211;p19"/>
          <p:cNvSpPr txBox="1">
            <a:spLocks noGrp="1"/>
          </p:cNvSpPr>
          <p:nvPr>
            <p:ph type="subTitle" idx="4"/>
          </p:nvPr>
        </p:nvSpPr>
        <p:spPr>
          <a:xfrm>
            <a:off x="949460" y="1740725"/>
            <a:ext cx="2306400" cy="7389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12" name="Google Shape;212;p19"/>
          <p:cNvSpPr txBox="1">
            <a:spLocks noGrp="1"/>
          </p:cNvSpPr>
          <p:nvPr>
            <p:ph type="subTitle" idx="5"/>
          </p:nvPr>
        </p:nvSpPr>
        <p:spPr>
          <a:xfrm>
            <a:off x="3418800" y="1740725"/>
            <a:ext cx="2306400" cy="7389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13" name="Google Shape;213;p19"/>
          <p:cNvSpPr txBox="1">
            <a:spLocks noGrp="1"/>
          </p:cNvSpPr>
          <p:nvPr>
            <p:ph type="subTitle" idx="6"/>
          </p:nvPr>
        </p:nvSpPr>
        <p:spPr>
          <a:xfrm>
            <a:off x="5888140" y="1740725"/>
            <a:ext cx="2306400" cy="7389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grpSp>
        <p:nvGrpSpPr>
          <p:cNvPr id="214" name="Google Shape;214;p19"/>
          <p:cNvGrpSpPr/>
          <p:nvPr/>
        </p:nvGrpSpPr>
        <p:grpSpPr>
          <a:xfrm>
            <a:off x="-1078006" y="-112409"/>
            <a:ext cx="10994013" cy="6087436"/>
            <a:chOff x="-1078006" y="-112409"/>
            <a:chExt cx="10994013" cy="6087436"/>
          </a:xfrm>
        </p:grpSpPr>
        <p:sp>
          <p:nvSpPr>
            <p:cNvPr id="215" name="Google Shape;215;p19"/>
            <p:cNvSpPr/>
            <p:nvPr/>
          </p:nvSpPr>
          <p:spPr>
            <a:xfrm>
              <a:off x="-553471" y="401140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19"/>
            <p:cNvSpPr/>
            <p:nvPr/>
          </p:nvSpPr>
          <p:spPr>
            <a:xfrm rot="1729220">
              <a:off x="7940041" y="46725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7" name="Google Shape;217;p19"/>
            <p:cNvGrpSpPr/>
            <p:nvPr/>
          </p:nvGrpSpPr>
          <p:grpSpPr>
            <a:xfrm rot="-2700000">
              <a:off x="8652533" y="397213"/>
              <a:ext cx="1046699" cy="1046690"/>
              <a:chOff x="8423992" y="16151"/>
              <a:chExt cx="1046709" cy="1046700"/>
            </a:xfrm>
          </p:grpSpPr>
          <p:sp>
            <p:nvSpPr>
              <p:cNvPr id="218" name="Google Shape;218;p19"/>
              <p:cNvSpPr/>
              <p:nvPr/>
            </p:nvSpPr>
            <p:spPr>
              <a:xfrm flipH="1">
                <a:off x="8424001" y="161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19"/>
              <p:cNvSpPr/>
              <p:nvPr/>
            </p:nvSpPr>
            <p:spPr>
              <a:xfrm rot="-1732915" flipH="1">
                <a:off x="8463863" y="910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0" name="Google Shape;220;p19"/>
            <p:cNvGrpSpPr/>
            <p:nvPr/>
          </p:nvGrpSpPr>
          <p:grpSpPr>
            <a:xfrm rot="3238206">
              <a:off x="-780262" y="185335"/>
              <a:ext cx="1500281" cy="1500281"/>
              <a:chOff x="-780297" y="-119498"/>
              <a:chExt cx="1500300" cy="1500300"/>
            </a:xfrm>
          </p:grpSpPr>
          <p:sp>
            <p:nvSpPr>
              <p:cNvPr id="221" name="Google Shape;221;p19"/>
              <p:cNvSpPr/>
              <p:nvPr/>
            </p:nvSpPr>
            <p:spPr>
              <a:xfrm rot="-1729220" flipH="1">
                <a:off x="-582459" y="7834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9"/>
              <p:cNvSpPr/>
              <p:nvPr/>
            </p:nvSpPr>
            <p:spPr>
              <a:xfrm rot="-1732915" flipH="1">
                <a:off x="196852" y="103421"/>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223"/>
        <p:cNvGrpSpPr/>
        <p:nvPr/>
      </p:nvGrpSpPr>
      <p:grpSpPr>
        <a:xfrm>
          <a:off x="0" y="0"/>
          <a:ext cx="0" cy="0"/>
          <a:chOff x="0" y="0"/>
          <a:chExt cx="0" cy="0"/>
        </a:xfrm>
      </p:grpSpPr>
      <p:sp>
        <p:nvSpPr>
          <p:cNvPr id="224" name="Google Shape;224;p20"/>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25" name="Google Shape;225;p20"/>
          <p:cNvSpPr txBox="1">
            <a:spLocks noGrp="1"/>
          </p:cNvSpPr>
          <p:nvPr>
            <p:ph type="subTitle" idx="1"/>
          </p:nvPr>
        </p:nvSpPr>
        <p:spPr>
          <a:xfrm>
            <a:off x="1285127" y="1825850"/>
            <a:ext cx="30744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26" name="Google Shape;226;p20"/>
          <p:cNvSpPr txBox="1">
            <a:spLocks noGrp="1"/>
          </p:cNvSpPr>
          <p:nvPr>
            <p:ph type="subTitle" idx="2"/>
          </p:nvPr>
        </p:nvSpPr>
        <p:spPr>
          <a:xfrm>
            <a:off x="4784474" y="1825850"/>
            <a:ext cx="30744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27" name="Google Shape;227;p20"/>
          <p:cNvSpPr txBox="1">
            <a:spLocks noGrp="1"/>
          </p:cNvSpPr>
          <p:nvPr>
            <p:ph type="subTitle" idx="3"/>
          </p:nvPr>
        </p:nvSpPr>
        <p:spPr>
          <a:xfrm>
            <a:off x="1285127" y="3257900"/>
            <a:ext cx="30723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28" name="Google Shape;228;p20"/>
          <p:cNvSpPr txBox="1">
            <a:spLocks noGrp="1"/>
          </p:cNvSpPr>
          <p:nvPr>
            <p:ph type="subTitle" idx="4"/>
          </p:nvPr>
        </p:nvSpPr>
        <p:spPr>
          <a:xfrm>
            <a:off x="4784474" y="3257900"/>
            <a:ext cx="30744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29" name="Google Shape;229;p20"/>
          <p:cNvSpPr txBox="1">
            <a:spLocks noGrp="1"/>
          </p:cNvSpPr>
          <p:nvPr>
            <p:ph type="subTitle" idx="5"/>
          </p:nvPr>
        </p:nvSpPr>
        <p:spPr>
          <a:xfrm>
            <a:off x="1285126" y="1440350"/>
            <a:ext cx="30744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30" name="Google Shape;230;p20"/>
          <p:cNvSpPr txBox="1">
            <a:spLocks noGrp="1"/>
          </p:cNvSpPr>
          <p:nvPr>
            <p:ph type="subTitle" idx="6"/>
          </p:nvPr>
        </p:nvSpPr>
        <p:spPr>
          <a:xfrm>
            <a:off x="1285127" y="2872400"/>
            <a:ext cx="30723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31" name="Google Shape;231;p20"/>
          <p:cNvSpPr txBox="1">
            <a:spLocks noGrp="1"/>
          </p:cNvSpPr>
          <p:nvPr>
            <p:ph type="subTitle" idx="7"/>
          </p:nvPr>
        </p:nvSpPr>
        <p:spPr>
          <a:xfrm>
            <a:off x="4784445" y="1440350"/>
            <a:ext cx="30744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32" name="Google Shape;232;p20"/>
          <p:cNvSpPr txBox="1">
            <a:spLocks noGrp="1"/>
          </p:cNvSpPr>
          <p:nvPr>
            <p:ph type="subTitle" idx="8"/>
          </p:nvPr>
        </p:nvSpPr>
        <p:spPr>
          <a:xfrm>
            <a:off x="4784445" y="2872400"/>
            <a:ext cx="30744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grpSp>
        <p:nvGrpSpPr>
          <p:cNvPr id="233" name="Google Shape;233;p20"/>
          <p:cNvGrpSpPr/>
          <p:nvPr/>
        </p:nvGrpSpPr>
        <p:grpSpPr>
          <a:xfrm>
            <a:off x="-780297" y="-352448"/>
            <a:ext cx="10542675" cy="6048724"/>
            <a:chOff x="-780297" y="-352448"/>
            <a:chExt cx="10542675" cy="6048724"/>
          </a:xfrm>
        </p:grpSpPr>
        <p:sp>
          <p:nvSpPr>
            <p:cNvPr id="234" name="Google Shape;234;p20"/>
            <p:cNvSpPr/>
            <p:nvPr/>
          </p:nvSpPr>
          <p:spPr>
            <a:xfrm>
              <a:off x="7955467" y="464957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0"/>
            <p:cNvSpPr/>
            <p:nvPr/>
          </p:nvSpPr>
          <p:spPr>
            <a:xfrm rot="1729220">
              <a:off x="8459916" y="-15461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6" name="Google Shape;236;p20"/>
            <p:cNvGrpSpPr/>
            <p:nvPr/>
          </p:nvGrpSpPr>
          <p:grpSpPr>
            <a:xfrm rot="6461851" flipH="1">
              <a:off x="-358021" y="234454"/>
              <a:ext cx="1046737" cy="1046728"/>
              <a:chOff x="8423992" y="16151"/>
              <a:chExt cx="1046709" cy="1046700"/>
            </a:xfrm>
          </p:grpSpPr>
          <p:sp>
            <p:nvSpPr>
              <p:cNvPr id="237" name="Google Shape;237;p20"/>
              <p:cNvSpPr/>
              <p:nvPr/>
            </p:nvSpPr>
            <p:spPr>
              <a:xfrm flipH="1">
                <a:off x="8424001" y="161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20"/>
              <p:cNvSpPr/>
              <p:nvPr/>
            </p:nvSpPr>
            <p:spPr>
              <a:xfrm rot="-1732915" flipH="1">
                <a:off x="8463863" y="910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p20"/>
            <p:cNvGrpSpPr/>
            <p:nvPr/>
          </p:nvGrpSpPr>
          <p:grpSpPr>
            <a:xfrm>
              <a:off x="-780297" y="3853852"/>
              <a:ext cx="1500300" cy="1500300"/>
              <a:chOff x="-780297" y="-119498"/>
              <a:chExt cx="1500300" cy="1500300"/>
            </a:xfrm>
          </p:grpSpPr>
          <p:sp>
            <p:nvSpPr>
              <p:cNvPr id="240" name="Google Shape;240;p20"/>
              <p:cNvSpPr/>
              <p:nvPr/>
            </p:nvSpPr>
            <p:spPr>
              <a:xfrm rot="-1729220" flipH="1">
                <a:off x="-582459" y="7834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0"/>
              <p:cNvSpPr/>
              <p:nvPr/>
            </p:nvSpPr>
            <p:spPr>
              <a:xfrm rot="-1732915" flipH="1">
                <a:off x="196852" y="103421"/>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six columns">
  <p:cSld name="CUSTOM_7">
    <p:spTree>
      <p:nvGrpSpPr>
        <p:cNvPr id="1" name="Shape 242"/>
        <p:cNvGrpSpPr/>
        <p:nvPr/>
      </p:nvGrpSpPr>
      <p:grpSpPr>
        <a:xfrm>
          <a:off x="0" y="0"/>
          <a:ext cx="0" cy="0"/>
          <a:chOff x="0" y="0"/>
          <a:chExt cx="0" cy="0"/>
        </a:xfrm>
      </p:grpSpPr>
      <p:sp>
        <p:nvSpPr>
          <p:cNvPr id="243" name="Google Shape;243;p21"/>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44" name="Google Shape;244;p21"/>
          <p:cNvSpPr txBox="1">
            <a:spLocks noGrp="1"/>
          </p:cNvSpPr>
          <p:nvPr>
            <p:ph type="subTitle" idx="1"/>
          </p:nvPr>
        </p:nvSpPr>
        <p:spPr>
          <a:xfrm>
            <a:off x="713226" y="1801621"/>
            <a:ext cx="24567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45" name="Google Shape;245;p21"/>
          <p:cNvSpPr txBox="1">
            <a:spLocks noGrp="1"/>
          </p:cNvSpPr>
          <p:nvPr>
            <p:ph type="subTitle" idx="2"/>
          </p:nvPr>
        </p:nvSpPr>
        <p:spPr>
          <a:xfrm>
            <a:off x="3343650" y="1801599"/>
            <a:ext cx="24567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46" name="Google Shape;246;p21"/>
          <p:cNvSpPr txBox="1">
            <a:spLocks noGrp="1"/>
          </p:cNvSpPr>
          <p:nvPr>
            <p:ph type="subTitle" idx="3"/>
          </p:nvPr>
        </p:nvSpPr>
        <p:spPr>
          <a:xfrm>
            <a:off x="713226" y="3282176"/>
            <a:ext cx="24567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47" name="Google Shape;247;p21"/>
          <p:cNvSpPr txBox="1">
            <a:spLocks noGrp="1"/>
          </p:cNvSpPr>
          <p:nvPr>
            <p:ph type="subTitle" idx="4"/>
          </p:nvPr>
        </p:nvSpPr>
        <p:spPr>
          <a:xfrm>
            <a:off x="3343649" y="3282169"/>
            <a:ext cx="24567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48" name="Google Shape;248;p21"/>
          <p:cNvSpPr txBox="1">
            <a:spLocks noGrp="1"/>
          </p:cNvSpPr>
          <p:nvPr>
            <p:ph type="subTitle" idx="5"/>
          </p:nvPr>
        </p:nvSpPr>
        <p:spPr>
          <a:xfrm>
            <a:off x="5974074" y="1801599"/>
            <a:ext cx="24567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49" name="Google Shape;249;p21"/>
          <p:cNvSpPr txBox="1">
            <a:spLocks noGrp="1"/>
          </p:cNvSpPr>
          <p:nvPr>
            <p:ph type="subTitle" idx="6"/>
          </p:nvPr>
        </p:nvSpPr>
        <p:spPr>
          <a:xfrm>
            <a:off x="5974072" y="3282172"/>
            <a:ext cx="24567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50" name="Google Shape;250;p21"/>
          <p:cNvSpPr txBox="1">
            <a:spLocks noGrp="1"/>
          </p:cNvSpPr>
          <p:nvPr>
            <p:ph type="subTitle" idx="7"/>
          </p:nvPr>
        </p:nvSpPr>
        <p:spPr>
          <a:xfrm>
            <a:off x="713226" y="1416100"/>
            <a:ext cx="24567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51" name="Google Shape;251;p21"/>
          <p:cNvSpPr txBox="1">
            <a:spLocks noGrp="1"/>
          </p:cNvSpPr>
          <p:nvPr>
            <p:ph type="subTitle" idx="8"/>
          </p:nvPr>
        </p:nvSpPr>
        <p:spPr>
          <a:xfrm>
            <a:off x="3343646" y="1416100"/>
            <a:ext cx="24567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52" name="Google Shape;252;p21"/>
          <p:cNvSpPr txBox="1">
            <a:spLocks noGrp="1"/>
          </p:cNvSpPr>
          <p:nvPr>
            <p:ph type="subTitle" idx="9"/>
          </p:nvPr>
        </p:nvSpPr>
        <p:spPr>
          <a:xfrm>
            <a:off x="5974066" y="1416100"/>
            <a:ext cx="24567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53" name="Google Shape;253;p21"/>
          <p:cNvSpPr txBox="1">
            <a:spLocks noGrp="1"/>
          </p:cNvSpPr>
          <p:nvPr>
            <p:ph type="subTitle" idx="13"/>
          </p:nvPr>
        </p:nvSpPr>
        <p:spPr>
          <a:xfrm>
            <a:off x="713226" y="2896670"/>
            <a:ext cx="24567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54" name="Google Shape;254;p21"/>
          <p:cNvSpPr txBox="1">
            <a:spLocks noGrp="1"/>
          </p:cNvSpPr>
          <p:nvPr>
            <p:ph type="subTitle" idx="14"/>
          </p:nvPr>
        </p:nvSpPr>
        <p:spPr>
          <a:xfrm>
            <a:off x="3343646" y="2896670"/>
            <a:ext cx="24567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55" name="Google Shape;255;p21"/>
          <p:cNvSpPr txBox="1">
            <a:spLocks noGrp="1"/>
          </p:cNvSpPr>
          <p:nvPr>
            <p:ph type="subTitle" idx="15"/>
          </p:nvPr>
        </p:nvSpPr>
        <p:spPr>
          <a:xfrm>
            <a:off x="5974066" y="2896670"/>
            <a:ext cx="24567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grpSp>
        <p:nvGrpSpPr>
          <p:cNvPr id="256" name="Google Shape;256;p21"/>
          <p:cNvGrpSpPr/>
          <p:nvPr/>
        </p:nvGrpSpPr>
        <p:grpSpPr>
          <a:xfrm>
            <a:off x="-857093" y="-899298"/>
            <a:ext cx="10561360" cy="6804475"/>
            <a:chOff x="-857093" y="-899298"/>
            <a:chExt cx="10561360" cy="6804475"/>
          </a:xfrm>
        </p:grpSpPr>
        <p:sp>
          <p:nvSpPr>
            <p:cNvPr id="257" name="Google Shape;257;p21"/>
            <p:cNvSpPr/>
            <p:nvPr/>
          </p:nvSpPr>
          <p:spPr>
            <a:xfrm>
              <a:off x="8657567" y="69670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21"/>
            <p:cNvSpPr/>
            <p:nvPr/>
          </p:nvSpPr>
          <p:spPr>
            <a:xfrm rot="1729220">
              <a:off x="69141" y="-70146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9" name="Google Shape;259;p21"/>
            <p:cNvGrpSpPr/>
            <p:nvPr/>
          </p:nvGrpSpPr>
          <p:grpSpPr>
            <a:xfrm rot="2390359" flipH="1">
              <a:off x="-643328" y="3724588"/>
              <a:ext cx="1046649" cy="1046640"/>
              <a:chOff x="8423992" y="16151"/>
              <a:chExt cx="1046709" cy="1046700"/>
            </a:xfrm>
          </p:grpSpPr>
          <p:sp>
            <p:nvSpPr>
              <p:cNvPr id="260" name="Google Shape;260;p21"/>
              <p:cNvSpPr/>
              <p:nvPr/>
            </p:nvSpPr>
            <p:spPr>
              <a:xfrm flipH="1">
                <a:off x="8424001" y="161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21"/>
              <p:cNvSpPr/>
              <p:nvPr/>
            </p:nvSpPr>
            <p:spPr>
              <a:xfrm rot="-1732915" flipH="1">
                <a:off x="8463863" y="910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2" name="Google Shape;262;p21"/>
            <p:cNvGrpSpPr/>
            <p:nvPr/>
          </p:nvGrpSpPr>
          <p:grpSpPr>
            <a:xfrm flipH="1">
              <a:off x="7577028" y="4404877"/>
              <a:ext cx="1500300" cy="1500300"/>
              <a:chOff x="-780297" y="-119498"/>
              <a:chExt cx="1500300" cy="1500300"/>
            </a:xfrm>
          </p:grpSpPr>
          <p:sp>
            <p:nvSpPr>
              <p:cNvPr id="263" name="Google Shape;263;p21"/>
              <p:cNvSpPr/>
              <p:nvPr/>
            </p:nvSpPr>
            <p:spPr>
              <a:xfrm rot="-1729220" flipH="1">
                <a:off x="-582459" y="7834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21"/>
              <p:cNvSpPr/>
              <p:nvPr/>
            </p:nvSpPr>
            <p:spPr>
              <a:xfrm rot="-1732915" flipH="1">
                <a:off x="196852" y="103421"/>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80"/>
        <p:cNvGrpSpPr/>
        <p:nvPr/>
      </p:nvGrpSpPr>
      <p:grpSpPr>
        <a:xfrm>
          <a:off x="0" y="0"/>
          <a:ext cx="0" cy="0"/>
          <a:chOff x="0" y="0"/>
          <a:chExt cx="0" cy="0"/>
        </a:xfrm>
      </p:grpSpPr>
      <p:grpSp>
        <p:nvGrpSpPr>
          <p:cNvPr id="281" name="Google Shape;281;p23"/>
          <p:cNvGrpSpPr/>
          <p:nvPr/>
        </p:nvGrpSpPr>
        <p:grpSpPr>
          <a:xfrm>
            <a:off x="-313572" y="-689723"/>
            <a:ext cx="9935411" cy="5893982"/>
            <a:chOff x="-313572" y="-689723"/>
            <a:chExt cx="9935411" cy="5893982"/>
          </a:xfrm>
        </p:grpSpPr>
        <p:sp>
          <p:nvSpPr>
            <p:cNvPr id="282" name="Google Shape;282;p23"/>
            <p:cNvSpPr/>
            <p:nvPr/>
          </p:nvSpPr>
          <p:spPr>
            <a:xfrm flipH="1">
              <a:off x="189864" y="19382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23"/>
            <p:cNvSpPr/>
            <p:nvPr/>
          </p:nvSpPr>
          <p:spPr>
            <a:xfrm rot="-1729220" flipH="1">
              <a:off x="3975991" y="-49188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4" name="Google Shape;284;p23"/>
            <p:cNvGrpSpPr/>
            <p:nvPr/>
          </p:nvGrpSpPr>
          <p:grpSpPr>
            <a:xfrm rot="-7959454" flipH="1">
              <a:off x="7587346" y="366418"/>
              <a:ext cx="1500266" cy="1500266"/>
              <a:chOff x="3192228" y="3995427"/>
              <a:chExt cx="1500300" cy="1500300"/>
            </a:xfrm>
          </p:grpSpPr>
          <p:sp>
            <p:nvSpPr>
              <p:cNvPr id="285" name="Google Shape;285;p23"/>
              <p:cNvSpPr/>
              <p:nvPr/>
            </p:nvSpPr>
            <p:spPr>
              <a:xfrm rot="1729220">
                <a:off x="3390066" y="41932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23"/>
              <p:cNvSpPr/>
              <p:nvPr/>
            </p:nvSpPr>
            <p:spPr>
              <a:xfrm rot="1732915">
                <a:off x="3493022" y="4218346"/>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7" name="Google Shape;287;p23"/>
            <p:cNvGrpSpPr/>
            <p:nvPr/>
          </p:nvGrpSpPr>
          <p:grpSpPr>
            <a:xfrm rot="3417689" flipH="1">
              <a:off x="3100062" y="3956853"/>
              <a:ext cx="1046704" cy="1046695"/>
              <a:chOff x="-451458" y="162251"/>
              <a:chExt cx="1046709" cy="1046700"/>
            </a:xfrm>
          </p:grpSpPr>
          <p:sp>
            <p:nvSpPr>
              <p:cNvPr id="288" name="Google Shape;288;p23"/>
              <p:cNvSpPr/>
              <p:nvPr/>
            </p:nvSpPr>
            <p:spPr>
              <a:xfrm>
                <a:off x="-451458" y="1622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23"/>
              <p:cNvSpPr/>
              <p:nvPr/>
            </p:nvSpPr>
            <p:spPr>
              <a:xfrm rot="1732915">
                <a:off x="333022" y="2371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0" name="Google Shape;290;p23"/>
            <p:cNvSpPr/>
            <p:nvPr/>
          </p:nvSpPr>
          <p:spPr>
            <a:xfrm rot="-1729220" flipH="1">
              <a:off x="-115734" y="293151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3"/>
            <p:cNvSpPr/>
            <p:nvPr/>
          </p:nvSpPr>
          <p:spPr>
            <a:xfrm flipH="1">
              <a:off x="8575139" y="38609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292"/>
        <p:cNvGrpSpPr/>
        <p:nvPr/>
      </p:nvGrpSpPr>
      <p:grpSpPr>
        <a:xfrm>
          <a:off x="0" y="0"/>
          <a:ext cx="0" cy="0"/>
          <a:chOff x="0" y="0"/>
          <a:chExt cx="0" cy="0"/>
        </a:xfrm>
      </p:grpSpPr>
      <p:grpSp>
        <p:nvGrpSpPr>
          <p:cNvPr id="293" name="Google Shape;293;p24"/>
          <p:cNvGrpSpPr/>
          <p:nvPr/>
        </p:nvGrpSpPr>
        <p:grpSpPr>
          <a:xfrm>
            <a:off x="-812588" y="-817259"/>
            <a:ext cx="9902691" cy="6297408"/>
            <a:chOff x="-812588" y="-817259"/>
            <a:chExt cx="9902691" cy="6297408"/>
          </a:xfrm>
        </p:grpSpPr>
        <p:sp>
          <p:nvSpPr>
            <p:cNvPr id="294" name="Google Shape;294;p24"/>
            <p:cNvSpPr/>
            <p:nvPr/>
          </p:nvSpPr>
          <p:spPr>
            <a:xfrm rot="10800000" flipH="1">
              <a:off x="-467746" y="213967"/>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24"/>
            <p:cNvSpPr/>
            <p:nvPr/>
          </p:nvSpPr>
          <p:spPr>
            <a:xfrm rot="9070780" flipH="1">
              <a:off x="7787641" y="-61942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6" name="Google Shape;296;p24"/>
            <p:cNvGrpSpPr/>
            <p:nvPr/>
          </p:nvGrpSpPr>
          <p:grpSpPr>
            <a:xfrm rot="-5628433" flipH="1">
              <a:off x="7242540" y="4399842"/>
              <a:ext cx="1046716" cy="1046707"/>
              <a:chOff x="8423992" y="16151"/>
              <a:chExt cx="1046709" cy="1046700"/>
            </a:xfrm>
          </p:grpSpPr>
          <p:sp>
            <p:nvSpPr>
              <p:cNvPr id="297" name="Google Shape;297;p24"/>
              <p:cNvSpPr/>
              <p:nvPr/>
            </p:nvSpPr>
            <p:spPr>
              <a:xfrm flipH="1">
                <a:off x="8424001" y="161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4"/>
              <p:cNvSpPr/>
              <p:nvPr/>
            </p:nvSpPr>
            <p:spPr>
              <a:xfrm rot="-1732915" flipH="1">
                <a:off x="8463863" y="910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9" name="Google Shape;299;p24"/>
            <p:cNvGrpSpPr/>
            <p:nvPr/>
          </p:nvGrpSpPr>
          <p:grpSpPr>
            <a:xfrm rot="4805077" flipH="1">
              <a:off x="-694618" y="3405447"/>
              <a:ext cx="1500356" cy="1500356"/>
              <a:chOff x="-780297" y="-119498"/>
              <a:chExt cx="1500300" cy="1500300"/>
            </a:xfrm>
          </p:grpSpPr>
          <p:sp>
            <p:nvSpPr>
              <p:cNvPr id="300" name="Google Shape;300;p24"/>
              <p:cNvSpPr/>
              <p:nvPr/>
            </p:nvSpPr>
            <p:spPr>
              <a:xfrm rot="-1729220" flipH="1">
                <a:off x="-582459" y="7834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24"/>
              <p:cNvSpPr/>
              <p:nvPr/>
            </p:nvSpPr>
            <p:spPr>
              <a:xfrm rot="-1732915" flipH="1">
                <a:off x="196852" y="103421"/>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000"/>
              <a:buFont typeface="Ramabhadra"/>
              <a:buNone/>
              <a:defRPr sz="3000">
                <a:solidFill>
                  <a:schemeClr val="dk1"/>
                </a:solidFill>
                <a:latin typeface="Ramabhadra"/>
                <a:ea typeface="Ramabhadra"/>
                <a:cs typeface="Ramabhadra"/>
                <a:sym typeface="Ramabhadra"/>
              </a:defRPr>
            </a:lvl1pPr>
            <a:lvl2pPr lvl="1"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2pPr>
            <a:lvl3pPr lvl="2"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3pPr>
            <a:lvl4pPr lvl="3"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4pPr>
            <a:lvl5pPr lvl="4"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5pPr>
            <a:lvl6pPr lvl="5"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6pPr>
            <a:lvl7pPr lvl="6"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7pPr>
            <a:lvl8pPr lvl="7"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8pPr>
            <a:lvl9pPr lvl="8"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1pPr>
            <a:lvl2pPr marL="914400" lvl="1"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2pPr>
            <a:lvl3pPr marL="1371600" lvl="2"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3pPr>
            <a:lvl4pPr marL="1828800" lvl="3"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4pPr>
            <a:lvl5pPr marL="2286000" lvl="4"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5pPr>
            <a:lvl6pPr marL="2743200" lvl="5"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6pPr>
            <a:lvl7pPr marL="3200400" lvl="6"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7pPr>
            <a:lvl8pPr marL="3657600" lvl="7"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8pPr>
            <a:lvl9pPr marL="4114800" lvl="8"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4" r:id="rId4"/>
    <p:sldLayoutId id="2147483655" r:id="rId5"/>
    <p:sldLayoutId id="2147483656" r:id="rId6"/>
    <p:sldLayoutId id="2147483658" r:id="rId7"/>
    <p:sldLayoutId id="2147483659" r:id="rId8"/>
    <p:sldLayoutId id="2147483661" r:id="rId9"/>
    <p:sldLayoutId id="2147483665" r:id="rId10"/>
    <p:sldLayoutId id="2147483666" r:id="rId11"/>
    <p:sldLayoutId id="2147483667" r:id="rId12"/>
    <p:sldLayoutId id="2147483669" r:id="rId13"/>
    <p:sldLayoutId id="2147483670" r:id="rId1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11"/>
        <p:cNvGrpSpPr/>
        <p:nvPr/>
      </p:nvGrpSpPr>
      <p:grpSpPr>
        <a:xfrm>
          <a:off x="0" y="0"/>
          <a:ext cx="0" cy="0"/>
          <a:chOff x="0" y="0"/>
          <a:chExt cx="0" cy="0"/>
        </a:xfrm>
      </p:grpSpPr>
      <p:sp>
        <p:nvSpPr>
          <p:cNvPr id="312" name="Google Shape;312;p28"/>
          <p:cNvSpPr txBox="1">
            <a:spLocks noGrp="1"/>
          </p:cNvSpPr>
          <p:nvPr>
            <p:ph type="ctrTitle"/>
          </p:nvPr>
        </p:nvSpPr>
        <p:spPr>
          <a:xfrm>
            <a:off x="1397999" y="1325700"/>
            <a:ext cx="7132683" cy="2346768"/>
          </a:xfrm>
          <a:prstGeom prst="rect">
            <a:avLst/>
          </a:prstGeom>
        </p:spPr>
        <p:txBody>
          <a:bodyPr spcFirstLastPara="1" wrap="square" lIns="91425" tIns="91425" rIns="91425" bIns="91425" anchor="b" anchorCtr="0">
            <a:noAutofit/>
          </a:bodyPr>
          <a:lstStyle/>
          <a:p>
            <a:pPr lvl="0" algn="l" rtl="0">
              <a:spcBef>
                <a:spcPts val="0"/>
              </a:spcBef>
              <a:spcAft>
                <a:spcPts val="0"/>
              </a:spcAft>
            </a:pPr>
            <a:r>
              <a:rPr lang="en-US" sz="3600" dirty="0"/>
              <a:t>                      BMSW5104 </a:t>
            </a:r>
            <a:br>
              <a:rPr lang="en-US" sz="3600" dirty="0"/>
            </a:br>
            <a:br>
              <a:rPr lang="en-US" sz="3600" dirty="0"/>
            </a:br>
            <a:r>
              <a:rPr lang="en-US" sz="3600" dirty="0"/>
              <a:t>Managing Projects in the Workplace</a:t>
            </a:r>
            <a:br>
              <a:rPr lang="en-US" sz="3600" dirty="0"/>
            </a:br>
            <a:r>
              <a:rPr lang="en-US" sz="3600" dirty="0"/>
              <a:t>                        Task 1</a:t>
            </a:r>
            <a:br>
              <a:rPr lang="en-US" sz="3600" dirty="0"/>
            </a:br>
            <a:r>
              <a:rPr lang="en-US" sz="2000" dirty="0"/>
              <a:t>Lecturer name-</a:t>
            </a:r>
            <a:r>
              <a:rPr lang="en-GB" sz="2000" dirty="0" err="1">
                <a:effectLst/>
                <a:ea typeface="SimSun" panose="02010600030101010101" pitchFamily="2" charset="-122"/>
                <a:cs typeface="Times New Roman" panose="02020603050405020304" pitchFamily="18" charset="0"/>
              </a:rPr>
              <a:t>Aderemi</a:t>
            </a:r>
            <a:r>
              <a:rPr lang="en-GB" sz="2000" dirty="0">
                <a:effectLst/>
                <a:ea typeface="SimSun" panose="02010600030101010101" pitchFamily="2" charset="-122"/>
                <a:cs typeface="Times New Roman" panose="02020603050405020304" pitchFamily="18" charset="0"/>
              </a:rPr>
              <a:t> </a:t>
            </a:r>
            <a:r>
              <a:rPr lang="en-GB" sz="2000" dirty="0" err="1">
                <a:effectLst/>
                <a:ea typeface="SimSun" panose="02010600030101010101" pitchFamily="2" charset="-122"/>
                <a:cs typeface="Times New Roman" panose="02020603050405020304" pitchFamily="18" charset="0"/>
              </a:rPr>
              <a:t>Ojebode</a:t>
            </a:r>
            <a:br>
              <a:rPr lang="en-US" sz="3600" dirty="0"/>
            </a:br>
            <a:r>
              <a:rPr lang="en-US" sz="2000" dirty="0"/>
              <a:t>Teodora Stoyanova-2125443</a:t>
            </a:r>
            <a:br>
              <a:rPr lang="en-US" sz="3600" dirty="0"/>
            </a:br>
            <a:r>
              <a:rPr lang="en-US" sz="2000" dirty="0" err="1"/>
              <a:t>Petko</a:t>
            </a:r>
            <a:r>
              <a:rPr lang="en-US" sz="2000" dirty="0"/>
              <a:t> Petkov-2125440</a:t>
            </a:r>
            <a:br>
              <a:rPr lang="en-US" sz="2000" dirty="0"/>
            </a:br>
            <a:r>
              <a:rPr lang="en-US" sz="2000" dirty="0" err="1"/>
              <a:t>Asen</a:t>
            </a:r>
            <a:r>
              <a:rPr lang="en-US" sz="2000" dirty="0"/>
              <a:t> Chipilov-2128091</a:t>
            </a:r>
            <a:endParaRPr sz="3600" dirty="0"/>
          </a:p>
        </p:txBody>
      </p:sp>
      <p:cxnSp>
        <p:nvCxnSpPr>
          <p:cNvPr id="314" name="Google Shape;314;p28"/>
          <p:cNvCxnSpPr/>
          <p:nvPr/>
        </p:nvCxnSpPr>
        <p:spPr>
          <a:xfrm>
            <a:off x="1479900" y="3310500"/>
            <a:ext cx="6184200" cy="0"/>
          </a:xfrm>
          <a:prstGeom prst="straightConnector1">
            <a:avLst/>
          </a:prstGeom>
          <a:noFill/>
          <a:ln w="9525" cap="flat" cmpd="sng">
            <a:solidFill>
              <a:schemeClr val="dk2"/>
            </a:solidFill>
            <a:prstDash val="solid"/>
            <a:round/>
            <a:headEnd type="none" w="med" len="med"/>
            <a:tailEnd type="none" w="med" len="med"/>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74F687-237A-A502-8797-09196B514D5E}"/>
              </a:ext>
            </a:extLst>
          </p:cNvPr>
          <p:cNvSpPr>
            <a:spLocks noGrp="1"/>
          </p:cNvSpPr>
          <p:nvPr>
            <p:ph type="title"/>
          </p:nvPr>
        </p:nvSpPr>
        <p:spPr>
          <a:xfrm>
            <a:off x="719999" y="4131200"/>
            <a:ext cx="8059670" cy="890856"/>
          </a:xfrm>
        </p:spPr>
        <p:style>
          <a:lnRef idx="3">
            <a:schemeClr val="lt1"/>
          </a:lnRef>
          <a:fillRef idx="1">
            <a:schemeClr val="accent1"/>
          </a:fillRef>
          <a:effectRef idx="1">
            <a:schemeClr val="accent1"/>
          </a:effectRef>
          <a:fontRef idx="minor">
            <a:schemeClr val="lt1"/>
          </a:fontRef>
        </p:style>
        <p:txBody>
          <a:bodyPr/>
          <a:lstStyle/>
          <a:p>
            <a:r>
              <a:rPr lang="en-US" sz="2400" b="1" dirty="0">
                <a:latin typeface="Times New Roman" panose="02020603050405020304" pitchFamily="18" charset="0"/>
                <a:cs typeface="Times New Roman" panose="02020603050405020304" pitchFamily="18" charset="0"/>
              </a:rPr>
              <a:t>Building the Future: A Project Management Plan for UWTSD's New Hostel</a:t>
            </a:r>
          </a:p>
        </p:txBody>
      </p:sp>
      <p:pic>
        <p:nvPicPr>
          <p:cNvPr id="5" name="Picture 4">
            <a:extLst>
              <a:ext uri="{FF2B5EF4-FFF2-40B4-BE49-F238E27FC236}">
                <a16:creationId xmlns:a16="http://schemas.microsoft.com/office/drawing/2014/main" id="{21E99D95-981F-F4A3-555A-D456E65917E6}"/>
              </a:ext>
            </a:extLst>
          </p:cNvPr>
          <p:cNvPicPr>
            <a:picLocks noChangeAspect="1"/>
          </p:cNvPicPr>
          <p:nvPr/>
        </p:nvPicPr>
        <p:blipFill>
          <a:blip r:embed="rId3"/>
          <a:stretch>
            <a:fillRect/>
          </a:stretch>
        </p:blipFill>
        <p:spPr>
          <a:xfrm>
            <a:off x="2271712" y="261937"/>
            <a:ext cx="4600575" cy="366712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735736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67">
          <a:extLst>
            <a:ext uri="{FF2B5EF4-FFF2-40B4-BE49-F238E27FC236}">
              <a16:creationId xmlns:a16="http://schemas.microsoft.com/office/drawing/2014/main" id="{654E5466-B46A-67CF-3658-7866A1D5D6A0}"/>
            </a:ext>
          </a:extLst>
        </p:cNvPr>
        <p:cNvGrpSpPr/>
        <p:nvPr/>
      </p:nvGrpSpPr>
      <p:grpSpPr>
        <a:xfrm>
          <a:off x="0" y="0"/>
          <a:ext cx="0" cy="0"/>
          <a:chOff x="0" y="0"/>
          <a:chExt cx="0" cy="0"/>
        </a:xfrm>
      </p:grpSpPr>
      <p:sp>
        <p:nvSpPr>
          <p:cNvPr id="368" name="Google Shape;368;p34">
            <a:extLst>
              <a:ext uri="{FF2B5EF4-FFF2-40B4-BE49-F238E27FC236}">
                <a16:creationId xmlns:a16="http://schemas.microsoft.com/office/drawing/2014/main" id="{E468A0D9-CE56-EB25-6C0B-28824AFB8AD4}"/>
              </a:ext>
            </a:extLst>
          </p:cNvPr>
          <p:cNvSpPr txBox="1">
            <a:spLocks noGrp="1"/>
          </p:cNvSpPr>
          <p:nvPr>
            <p:ph type="title"/>
          </p:nvPr>
        </p:nvSpPr>
        <p:spPr>
          <a:xfrm>
            <a:off x="720000" y="242889"/>
            <a:ext cx="7704000" cy="607218"/>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Table of Contents</a:t>
            </a:r>
            <a:endParaRPr b="1" dirty="0">
              <a:latin typeface="Times New Roman" panose="02020603050405020304" pitchFamily="18" charset="0"/>
              <a:cs typeface="Times New Roman" panose="02020603050405020304" pitchFamily="18" charset="0"/>
            </a:endParaRPr>
          </a:p>
        </p:txBody>
      </p:sp>
      <p:graphicFrame>
        <p:nvGraphicFramePr>
          <p:cNvPr id="14" name="Table 13">
            <a:extLst>
              <a:ext uri="{FF2B5EF4-FFF2-40B4-BE49-F238E27FC236}">
                <a16:creationId xmlns:a16="http://schemas.microsoft.com/office/drawing/2014/main" id="{960C03FE-286E-49E4-970F-CDCA61666C92}"/>
              </a:ext>
            </a:extLst>
          </p:cNvPr>
          <p:cNvGraphicFramePr>
            <a:graphicFrameLocks noGrp="1"/>
          </p:cNvGraphicFramePr>
          <p:nvPr>
            <p:extLst>
              <p:ext uri="{D42A27DB-BD31-4B8C-83A1-F6EECF244321}">
                <p14:modId xmlns:p14="http://schemas.microsoft.com/office/powerpoint/2010/main" val="1999349578"/>
              </p:ext>
            </p:extLst>
          </p:nvPr>
        </p:nvGraphicFramePr>
        <p:xfrm>
          <a:off x="773906" y="982663"/>
          <a:ext cx="7650093" cy="3708400"/>
        </p:xfrm>
        <a:graphic>
          <a:graphicData uri="http://schemas.openxmlformats.org/drawingml/2006/table">
            <a:tbl>
              <a:tblPr firstRow="1" bandRow="1">
                <a:tableStyleId>{3C2FFA5D-87B4-456A-9821-1D502468CF0F}</a:tableStyleId>
              </a:tblPr>
              <a:tblGrid>
                <a:gridCol w="733425">
                  <a:extLst>
                    <a:ext uri="{9D8B030D-6E8A-4147-A177-3AD203B41FA5}">
                      <a16:colId xmlns:a16="http://schemas.microsoft.com/office/drawing/2014/main" val="3326429693"/>
                    </a:ext>
                  </a:extLst>
                </a:gridCol>
                <a:gridCol w="5936457">
                  <a:extLst>
                    <a:ext uri="{9D8B030D-6E8A-4147-A177-3AD203B41FA5}">
                      <a16:colId xmlns:a16="http://schemas.microsoft.com/office/drawing/2014/main" val="3394630442"/>
                    </a:ext>
                  </a:extLst>
                </a:gridCol>
                <a:gridCol w="980211">
                  <a:extLst>
                    <a:ext uri="{9D8B030D-6E8A-4147-A177-3AD203B41FA5}">
                      <a16:colId xmlns:a16="http://schemas.microsoft.com/office/drawing/2014/main" val="3486439439"/>
                    </a:ext>
                  </a:extLst>
                </a:gridCol>
              </a:tblGrid>
              <a:tr h="370840">
                <a:tc>
                  <a:txBody>
                    <a:bodyPr/>
                    <a:lstStyle/>
                    <a:p>
                      <a:pPr algn="ctr"/>
                      <a:r>
                        <a:rPr lang="en-US" sz="1600" dirty="0">
                          <a:solidFill>
                            <a:schemeClr val="tx1"/>
                          </a:solidFill>
                          <a:latin typeface="Times New Roman" panose="02020603050405020304" pitchFamily="18" charset="0"/>
                          <a:cs typeface="Times New Roman" panose="02020603050405020304" pitchFamily="18" charset="0"/>
                        </a:rPr>
                        <a:t>S/L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solidFill>
                            <a:schemeClr val="tx1"/>
                          </a:solidFill>
                          <a:latin typeface="Times New Roman" panose="02020603050405020304" pitchFamily="18" charset="0"/>
                          <a:cs typeface="Times New Roman" panose="02020603050405020304" pitchFamily="18" charset="0"/>
                        </a:rPr>
                        <a:t>Title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solidFill>
                            <a:schemeClr val="tx1"/>
                          </a:solidFill>
                          <a:latin typeface="Times New Roman" panose="02020603050405020304" pitchFamily="18" charset="0"/>
                          <a:cs typeface="Times New Roman" panose="02020603050405020304" pitchFamily="18" charset="0"/>
                        </a:rPr>
                        <a:t>Page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63501587"/>
                  </a:ext>
                </a:extLst>
              </a:tr>
              <a:tr h="370840">
                <a:tc>
                  <a:txBody>
                    <a:bodyPr/>
                    <a:lstStyle/>
                    <a:p>
                      <a:pPr algn="ctr"/>
                      <a:r>
                        <a:rPr lang="en-US" sz="1600" dirty="0">
                          <a:latin typeface="Times New Roman" panose="02020603050405020304" pitchFamily="18" charset="0"/>
                          <a:cs typeface="Times New Roman" panose="02020603050405020304" pitchFamily="18" charset="0"/>
                        </a:rPr>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Project Overview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802568192"/>
                  </a:ext>
                </a:extLst>
              </a:tr>
              <a:tr h="370840">
                <a:tc>
                  <a:txBody>
                    <a:bodyPr/>
                    <a:lstStyle/>
                    <a:p>
                      <a:pPr algn="ctr"/>
                      <a:r>
                        <a:rPr lang="en-US" sz="1600" dirty="0">
                          <a:latin typeface="Times New Roman" panose="02020603050405020304" pitchFamily="18" charset="0"/>
                          <a:cs typeface="Times New Roman" panose="02020603050405020304" pitchFamily="18" charset="0"/>
                        </a:rPr>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Work Breakdown Structure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65895006"/>
                  </a:ext>
                </a:extLst>
              </a:tr>
              <a:tr h="370840">
                <a:tc>
                  <a:txBody>
                    <a:bodyPr/>
                    <a:lstStyle/>
                    <a:p>
                      <a:pPr algn="ctr"/>
                      <a:r>
                        <a:rPr lang="en-US" sz="1600" dirty="0">
                          <a:latin typeface="Times New Roman" panose="02020603050405020304" pitchFamily="18" charset="0"/>
                          <a:cs typeface="Times New Roman" panose="02020603050405020304" pitchFamily="18" charset="0"/>
                        </a:rPr>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Project Success Criteria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747410432"/>
                  </a:ext>
                </a:extLst>
              </a:tr>
              <a:tr h="370840">
                <a:tc>
                  <a:txBody>
                    <a:bodyPr/>
                    <a:lstStyle/>
                    <a:p>
                      <a:pPr algn="ctr"/>
                      <a:r>
                        <a:rPr lang="en-US" sz="1600" dirty="0">
                          <a:latin typeface="Times New Roman" panose="02020603050405020304" pitchFamily="18" charset="0"/>
                          <a:cs typeface="Times New Roman" panose="02020603050405020304" pitchFamily="18" charset="0"/>
                        </a:rPr>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Project Management Approach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135357712"/>
                  </a:ext>
                </a:extLst>
              </a:tr>
              <a:tr h="370840">
                <a:tc>
                  <a:txBody>
                    <a:bodyPr/>
                    <a:lstStyle/>
                    <a:p>
                      <a:pPr algn="ctr"/>
                      <a:r>
                        <a:rPr lang="en-US" sz="1600" dirty="0">
                          <a:latin typeface="Times New Roman" panose="02020603050405020304" pitchFamily="18" charset="0"/>
                          <a:cs typeface="Times New Roman" panose="02020603050405020304" pitchFamily="18" charset="0"/>
                        </a:rPr>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Funding and Budget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983661728"/>
                  </a:ext>
                </a:extLst>
              </a:tr>
              <a:tr h="370840">
                <a:tc>
                  <a:txBody>
                    <a:bodyPr/>
                    <a:lstStyle/>
                    <a:p>
                      <a:pPr algn="ctr"/>
                      <a:r>
                        <a:rPr lang="en-US" sz="1600" dirty="0">
                          <a:latin typeface="Times New Roman" panose="02020603050405020304" pitchFamily="18" charset="0"/>
                          <a:cs typeface="Times New Roman" panose="02020603050405020304" pitchFamily="18" charset="0"/>
                        </a:rPr>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Project Risks and Mitigation Strategies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9488896"/>
                  </a:ext>
                </a:extLst>
              </a:tr>
              <a:tr h="370840">
                <a:tc>
                  <a:txBody>
                    <a:bodyPr/>
                    <a:lstStyle/>
                    <a:p>
                      <a:pPr algn="ctr"/>
                      <a:r>
                        <a:rPr lang="en-US" sz="1600" dirty="0">
                          <a:latin typeface="Times New Roman" panose="02020603050405020304" pitchFamily="18" charset="0"/>
                          <a:cs typeface="Times New Roman" panose="02020603050405020304" pitchFamily="18" charset="0"/>
                        </a:rPr>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Quad Chart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541921371"/>
                  </a:ext>
                </a:extLst>
              </a:tr>
              <a:tr h="370840">
                <a:tc>
                  <a:txBody>
                    <a:bodyPr/>
                    <a:lstStyle/>
                    <a:p>
                      <a:pPr algn="ctr"/>
                      <a:r>
                        <a:rPr lang="en-US" sz="1600" dirty="0">
                          <a:latin typeface="Times New Roman" panose="02020603050405020304" pitchFamily="18" charset="0"/>
                          <a:cs typeface="Times New Roman" panose="02020603050405020304" pitchFamily="18" charset="0"/>
                        </a:rPr>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Conclusion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832895588"/>
                  </a:ext>
                </a:extLst>
              </a:tr>
              <a:tr h="370840">
                <a:tc>
                  <a:txBody>
                    <a:bodyPr/>
                    <a:lstStyle/>
                    <a:p>
                      <a:pPr algn="ctr"/>
                      <a:r>
                        <a:rPr lang="en-US" sz="1600" dirty="0">
                          <a:latin typeface="Times New Roman" panose="02020603050405020304" pitchFamily="18" charset="0"/>
                          <a:cs typeface="Times New Roman" panose="02020603050405020304" pitchFamily="18" charset="0"/>
                        </a:rPr>
                        <a:t>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References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12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15292673"/>
                  </a:ext>
                </a:extLst>
              </a:tr>
            </a:tbl>
          </a:graphicData>
        </a:graphic>
      </p:graphicFrame>
    </p:spTree>
    <p:extLst>
      <p:ext uri="{BB962C8B-B14F-4D97-AF65-F5344CB8AC3E}">
        <p14:creationId xmlns:p14="http://schemas.microsoft.com/office/powerpoint/2010/main" val="428236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67">
          <a:extLst>
            <a:ext uri="{FF2B5EF4-FFF2-40B4-BE49-F238E27FC236}">
              <a16:creationId xmlns:a16="http://schemas.microsoft.com/office/drawing/2014/main" id="{AC773EF4-3D3A-FC56-5836-209621BDA4A9}"/>
            </a:ext>
          </a:extLst>
        </p:cNvPr>
        <p:cNvGrpSpPr/>
        <p:nvPr/>
      </p:nvGrpSpPr>
      <p:grpSpPr>
        <a:xfrm>
          <a:off x="0" y="0"/>
          <a:ext cx="0" cy="0"/>
          <a:chOff x="0" y="0"/>
          <a:chExt cx="0" cy="0"/>
        </a:xfrm>
      </p:grpSpPr>
      <p:sp>
        <p:nvSpPr>
          <p:cNvPr id="368" name="Google Shape;368;p34">
            <a:extLst>
              <a:ext uri="{FF2B5EF4-FFF2-40B4-BE49-F238E27FC236}">
                <a16:creationId xmlns:a16="http://schemas.microsoft.com/office/drawing/2014/main" id="{25907287-8196-9E86-4290-0BA077FA434D}"/>
              </a:ext>
            </a:extLst>
          </p:cNvPr>
          <p:cNvSpPr txBox="1">
            <a:spLocks noGrp="1"/>
          </p:cNvSpPr>
          <p:nvPr>
            <p:ph type="title"/>
          </p:nvPr>
        </p:nvSpPr>
        <p:spPr>
          <a:xfrm>
            <a:off x="720000" y="242889"/>
            <a:ext cx="7704000" cy="607218"/>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Project Overview</a:t>
            </a:r>
            <a:endParaRPr b="1" dirty="0">
              <a:latin typeface="Times New Roman" panose="02020603050405020304" pitchFamily="18" charset="0"/>
              <a:cs typeface="Times New Roman" panose="02020603050405020304" pitchFamily="18" charset="0"/>
            </a:endParaRPr>
          </a:p>
        </p:txBody>
      </p:sp>
      <p:sp>
        <p:nvSpPr>
          <p:cNvPr id="371" name="Google Shape;371;p34">
            <a:extLst>
              <a:ext uri="{FF2B5EF4-FFF2-40B4-BE49-F238E27FC236}">
                <a16:creationId xmlns:a16="http://schemas.microsoft.com/office/drawing/2014/main" id="{4ED0BDD3-5757-63EF-C0F4-F3EE293A86ED}"/>
              </a:ext>
            </a:extLst>
          </p:cNvPr>
          <p:cNvSpPr txBox="1">
            <a:spLocks noGrp="1"/>
          </p:cNvSpPr>
          <p:nvPr>
            <p:ph type="subTitle" idx="1"/>
          </p:nvPr>
        </p:nvSpPr>
        <p:spPr>
          <a:xfrm>
            <a:off x="657225" y="921544"/>
            <a:ext cx="8115299" cy="3871912"/>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2000" b="1" dirty="0">
                <a:latin typeface="Times New Roman" panose="02020603050405020304" pitchFamily="18" charset="0"/>
                <a:cs typeface="Times New Roman" panose="02020603050405020304" pitchFamily="18" charset="0"/>
              </a:rPr>
              <a:t>Project Description</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UWTSD is experiencing a significant increase in student cohorts.</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Need 6 new hostel blocks to accommodate the expanding student population.</a:t>
            </a:r>
          </a:p>
          <a:p>
            <a:pPr marL="0" lvl="0" indent="0" algn="just" rtl="0">
              <a:spcBef>
                <a:spcPts val="0"/>
              </a:spcBef>
              <a:spcAft>
                <a:spcPts val="0"/>
              </a:spcAft>
              <a:buNone/>
            </a:pPr>
            <a:endParaRPr lang="en-US" sz="1800" dirty="0">
              <a:latin typeface="Times New Roman" panose="02020603050405020304" pitchFamily="18" charset="0"/>
              <a:cs typeface="Times New Roman" panose="02020603050405020304" pitchFamily="18" charset="0"/>
            </a:endParaRPr>
          </a:p>
          <a:p>
            <a:pPr marL="0" lvl="0" indent="0" algn="just" rtl="0">
              <a:spcBef>
                <a:spcPts val="0"/>
              </a:spcBef>
              <a:spcAft>
                <a:spcPts val="0"/>
              </a:spcAft>
              <a:buNone/>
            </a:pPr>
            <a:r>
              <a:rPr lang="en-US" sz="2000" b="1" dirty="0">
                <a:latin typeface="Times New Roman" panose="02020603050405020304" pitchFamily="18" charset="0"/>
                <a:cs typeface="Times New Roman" panose="02020603050405020304" pitchFamily="18" charset="0"/>
              </a:rPr>
              <a:t>Scope</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Constructing 6 new hostel blocks.</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Considering the latest amenities and sustainable practices.</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Integrating architectural design to improve the university's aesthetic appeal.</a:t>
            </a:r>
          </a:p>
          <a:p>
            <a:pPr marL="0" lvl="0" indent="0" algn="just" rtl="0">
              <a:spcBef>
                <a:spcPts val="0"/>
              </a:spcBef>
              <a:spcAft>
                <a:spcPts val="0"/>
              </a:spcAft>
              <a:buNone/>
            </a:pPr>
            <a:endParaRPr lang="en-US" sz="1800" dirty="0">
              <a:latin typeface="Times New Roman" panose="02020603050405020304" pitchFamily="18" charset="0"/>
              <a:cs typeface="Times New Roman" panose="02020603050405020304" pitchFamily="18" charset="0"/>
            </a:endParaRPr>
          </a:p>
          <a:p>
            <a:pPr marL="0" lvl="0" indent="0" algn="just" rtl="0">
              <a:spcBef>
                <a:spcPts val="0"/>
              </a:spcBef>
              <a:spcAft>
                <a:spcPts val="0"/>
              </a:spcAft>
              <a:buNone/>
            </a:pPr>
            <a:r>
              <a:rPr lang="en-US" sz="2000" b="1" dirty="0">
                <a:latin typeface="Times New Roman" panose="02020603050405020304" pitchFamily="18" charset="0"/>
                <a:cs typeface="Times New Roman" panose="02020603050405020304" pitchFamily="18" charset="0"/>
              </a:rPr>
              <a:t>Significance</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Increased student enrollment and satisfaction.</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Positive impact on the university's reputation.</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Supports the university's commitment to teaching and learning excellence.</a:t>
            </a:r>
          </a:p>
        </p:txBody>
      </p:sp>
    </p:spTree>
    <p:extLst>
      <p:ext uri="{BB962C8B-B14F-4D97-AF65-F5344CB8AC3E}">
        <p14:creationId xmlns:p14="http://schemas.microsoft.com/office/powerpoint/2010/main" val="2178649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91">
          <a:extLst>
            <a:ext uri="{FF2B5EF4-FFF2-40B4-BE49-F238E27FC236}">
              <a16:creationId xmlns:a16="http://schemas.microsoft.com/office/drawing/2014/main" id="{AB9FCF0C-528C-E67F-E647-ED0432E61963}"/>
            </a:ext>
          </a:extLst>
        </p:cNvPr>
        <p:cNvGrpSpPr/>
        <p:nvPr/>
      </p:nvGrpSpPr>
      <p:grpSpPr>
        <a:xfrm>
          <a:off x="0" y="0"/>
          <a:ext cx="0" cy="0"/>
          <a:chOff x="0" y="0"/>
          <a:chExt cx="0" cy="0"/>
        </a:xfrm>
      </p:grpSpPr>
      <p:sp>
        <p:nvSpPr>
          <p:cNvPr id="392" name="Google Shape;392;p36">
            <a:extLst>
              <a:ext uri="{FF2B5EF4-FFF2-40B4-BE49-F238E27FC236}">
                <a16:creationId xmlns:a16="http://schemas.microsoft.com/office/drawing/2014/main" id="{96F816A5-F82F-E450-EA7E-92767CC1B202}"/>
              </a:ext>
            </a:extLst>
          </p:cNvPr>
          <p:cNvSpPr txBox="1">
            <a:spLocks noGrp="1"/>
          </p:cNvSpPr>
          <p:nvPr>
            <p:ph type="title"/>
          </p:nvPr>
        </p:nvSpPr>
        <p:spPr>
          <a:xfrm>
            <a:off x="720000" y="264526"/>
            <a:ext cx="7704000" cy="572700"/>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Work Breakdown Structure</a:t>
            </a:r>
          </a:p>
        </p:txBody>
      </p:sp>
      <p:sp>
        <p:nvSpPr>
          <p:cNvPr id="393" name="Google Shape;393;p36">
            <a:extLst>
              <a:ext uri="{FF2B5EF4-FFF2-40B4-BE49-F238E27FC236}">
                <a16:creationId xmlns:a16="http://schemas.microsoft.com/office/drawing/2014/main" id="{85FB66B2-2F35-23AB-93AC-9D31071E9D8A}"/>
              </a:ext>
            </a:extLst>
          </p:cNvPr>
          <p:cNvSpPr txBox="1">
            <a:spLocks noGrp="1"/>
          </p:cNvSpPr>
          <p:nvPr>
            <p:ph type="subTitle" idx="1"/>
          </p:nvPr>
        </p:nvSpPr>
        <p:spPr>
          <a:xfrm>
            <a:off x="335756" y="2194537"/>
            <a:ext cx="2834170" cy="92340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Conceptualization and design</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Structural and MEP (Mechanical, Electrical, Plumbing) planning</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Material selection and procurement</a:t>
            </a:r>
            <a:endParaRPr dirty="0">
              <a:latin typeface="Times New Roman" panose="02020603050405020304" pitchFamily="18" charset="0"/>
              <a:cs typeface="Times New Roman" panose="02020603050405020304" pitchFamily="18" charset="0"/>
            </a:endParaRPr>
          </a:p>
        </p:txBody>
      </p:sp>
      <p:sp>
        <p:nvSpPr>
          <p:cNvPr id="394" name="Google Shape;394;p36">
            <a:extLst>
              <a:ext uri="{FF2B5EF4-FFF2-40B4-BE49-F238E27FC236}">
                <a16:creationId xmlns:a16="http://schemas.microsoft.com/office/drawing/2014/main" id="{8942F82D-87A1-ECDD-FA6A-5CBFEE555981}"/>
              </a:ext>
            </a:extLst>
          </p:cNvPr>
          <p:cNvSpPr txBox="1">
            <a:spLocks noGrp="1"/>
          </p:cNvSpPr>
          <p:nvPr>
            <p:ph type="subTitle" idx="2"/>
          </p:nvPr>
        </p:nvSpPr>
        <p:spPr>
          <a:xfrm>
            <a:off x="3169927" y="2194514"/>
            <a:ext cx="2750716" cy="1089799"/>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Clearing and leveling the construction site</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Excavation and foundation preparation</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Soil testing and compaction</a:t>
            </a:r>
            <a:endParaRPr dirty="0">
              <a:latin typeface="Times New Roman" panose="02020603050405020304" pitchFamily="18" charset="0"/>
              <a:cs typeface="Times New Roman" panose="02020603050405020304" pitchFamily="18" charset="0"/>
            </a:endParaRPr>
          </a:p>
        </p:txBody>
      </p:sp>
      <p:sp>
        <p:nvSpPr>
          <p:cNvPr id="395" name="Google Shape;395;p36">
            <a:extLst>
              <a:ext uri="{FF2B5EF4-FFF2-40B4-BE49-F238E27FC236}">
                <a16:creationId xmlns:a16="http://schemas.microsoft.com/office/drawing/2014/main" id="{00FF6C3B-9176-5DB9-24C0-A233DA0B6E01}"/>
              </a:ext>
            </a:extLst>
          </p:cNvPr>
          <p:cNvSpPr txBox="1">
            <a:spLocks noGrp="1"/>
          </p:cNvSpPr>
          <p:nvPr>
            <p:ph type="subTitle" idx="3"/>
          </p:nvPr>
        </p:nvSpPr>
        <p:spPr>
          <a:xfrm>
            <a:off x="1650220" y="3896545"/>
            <a:ext cx="2834170" cy="1168377"/>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Electrical systems installation</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Plumbing and sanitary installations</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HVAC (Heating, Ventilation, and Air Conditioning) installation</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Fire protection systems installation</a:t>
            </a:r>
            <a:endParaRPr dirty="0">
              <a:latin typeface="Times New Roman" panose="02020603050405020304" pitchFamily="18" charset="0"/>
              <a:cs typeface="Times New Roman" panose="02020603050405020304" pitchFamily="18" charset="0"/>
            </a:endParaRPr>
          </a:p>
        </p:txBody>
      </p:sp>
      <p:sp>
        <p:nvSpPr>
          <p:cNvPr id="396" name="Google Shape;396;p36">
            <a:extLst>
              <a:ext uri="{FF2B5EF4-FFF2-40B4-BE49-F238E27FC236}">
                <a16:creationId xmlns:a16="http://schemas.microsoft.com/office/drawing/2014/main" id="{143F34CD-9A68-ABA2-F6AC-558004EA1D75}"/>
              </a:ext>
            </a:extLst>
          </p:cNvPr>
          <p:cNvSpPr txBox="1">
            <a:spLocks noGrp="1"/>
          </p:cNvSpPr>
          <p:nvPr>
            <p:ph type="subTitle" idx="4"/>
          </p:nvPr>
        </p:nvSpPr>
        <p:spPr>
          <a:xfrm>
            <a:off x="4658112" y="3896539"/>
            <a:ext cx="2834167" cy="92340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Greenery and garden development</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Pathways and outdoor seating areas</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Sports and recreational facilities</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Lighting and security installations</a:t>
            </a:r>
            <a:endParaRPr dirty="0">
              <a:latin typeface="Times New Roman" panose="02020603050405020304" pitchFamily="18" charset="0"/>
              <a:cs typeface="Times New Roman" panose="02020603050405020304" pitchFamily="18" charset="0"/>
            </a:endParaRPr>
          </a:p>
        </p:txBody>
      </p:sp>
      <p:sp>
        <p:nvSpPr>
          <p:cNvPr id="397" name="Google Shape;397;p36">
            <a:extLst>
              <a:ext uri="{FF2B5EF4-FFF2-40B4-BE49-F238E27FC236}">
                <a16:creationId xmlns:a16="http://schemas.microsoft.com/office/drawing/2014/main" id="{C9461586-6138-5A05-14FE-D1B6715581E1}"/>
              </a:ext>
            </a:extLst>
          </p:cNvPr>
          <p:cNvSpPr txBox="1">
            <a:spLocks noGrp="1"/>
          </p:cNvSpPr>
          <p:nvPr>
            <p:ph type="subTitle" idx="7"/>
          </p:nvPr>
        </p:nvSpPr>
        <p:spPr>
          <a:xfrm>
            <a:off x="335756" y="1582290"/>
            <a:ext cx="2834170" cy="688426"/>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Design and Architectural Planning</a:t>
            </a:r>
            <a:endParaRPr b="1" dirty="0">
              <a:latin typeface="Times New Roman" panose="02020603050405020304" pitchFamily="18" charset="0"/>
              <a:cs typeface="Times New Roman" panose="02020603050405020304" pitchFamily="18" charset="0"/>
            </a:endParaRPr>
          </a:p>
        </p:txBody>
      </p:sp>
      <p:sp>
        <p:nvSpPr>
          <p:cNvPr id="398" name="Google Shape;398;p36">
            <a:extLst>
              <a:ext uri="{FF2B5EF4-FFF2-40B4-BE49-F238E27FC236}">
                <a16:creationId xmlns:a16="http://schemas.microsoft.com/office/drawing/2014/main" id="{6C4DBFD7-1C07-9D74-45A2-49A88C3B06CB}"/>
              </a:ext>
            </a:extLst>
          </p:cNvPr>
          <p:cNvSpPr txBox="1">
            <a:spLocks noGrp="1"/>
          </p:cNvSpPr>
          <p:nvPr>
            <p:ph type="subTitle" idx="8"/>
          </p:nvPr>
        </p:nvSpPr>
        <p:spPr>
          <a:xfrm>
            <a:off x="3343646" y="1582290"/>
            <a:ext cx="2456700" cy="688426"/>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Site Preparation and Foundation Work</a:t>
            </a:r>
            <a:endParaRPr b="1" dirty="0">
              <a:latin typeface="Times New Roman" panose="02020603050405020304" pitchFamily="18" charset="0"/>
              <a:cs typeface="Times New Roman" panose="02020603050405020304" pitchFamily="18" charset="0"/>
            </a:endParaRPr>
          </a:p>
        </p:txBody>
      </p:sp>
      <p:sp>
        <p:nvSpPr>
          <p:cNvPr id="399" name="Google Shape;399;p36">
            <a:extLst>
              <a:ext uri="{FF2B5EF4-FFF2-40B4-BE49-F238E27FC236}">
                <a16:creationId xmlns:a16="http://schemas.microsoft.com/office/drawing/2014/main" id="{082ED686-C144-5418-A2C5-29F92163ACDD}"/>
              </a:ext>
            </a:extLst>
          </p:cNvPr>
          <p:cNvSpPr txBox="1">
            <a:spLocks noGrp="1"/>
          </p:cNvSpPr>
          <p:nvPr>
            <p:ph type="subTitle" idx="9"/>
          </p:nvPr>
        </p:nvSpPr>
        <p:spPr>
          <a:xfrm>
            <a:off x="5974065" y="1582290"/>
            <a:ext cx="2577003" cy="688426"/>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Construction of the Hostel Blocks</a:t>
            </a:r>
            <a:endParaRPr b="1" dirty="0">
              <a:latin typeface="Times New Roman" panose="02020603050405020304" pitchFamily="18" charset="0"/>
              <a:cs typeface="Times New Roman" panose="02020603050405020304" pitchFamily="18" charset="0"/>
            </a:endParaRPr>
          </a:p>
        </p:txBody>
      </p:sp>
      <p:sp>
        <p:nvSpPr>
          <p:cNvPr id="400" name="Google Shape;400;p36">
            <a:extLst>
              <a:ext uri="{FF2B5EF4-FFF2-40B4-BE49-F238E27FC236}">
                <a16:creationId xmlns:a16="http://schemas.microsoft.com/office/drawing/2014/main" id="{7E39333C-A288-4F75-EDBC-BFEC65351409}"/>
              </a:ext>
            </a:extLst>
          </p:cNvPr>
          <p:cNvSpPr txBox="1">
            <a:spLocks noGrp="1"/>
          </p:cNvSpPr>
          <p:nvPr>
            <p:ph type="subTitle" idx="5"/>
          </p:nvPr>
        </p:nvSpPr>
        <p:spPr>
          <a:xfrm>
            <a:off x="5974073" y="2194515"/>
            <a:ext cx="2750713" cy="92340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Building the structural framework</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Installation of walls, floors, and roofs</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Plumbing and electrical installations</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Interior finishing and painting</a:t>
            </a:r>
            <a:endParaRPr dirty="0">
              <a:latin typeface="Times New Roman" panose="02020603050405020304" pitchFamily="18" charset="0"/>
              <a:cs typeface="Times New Roman" panose="02020603050405020304" pitchFamily="18" charset="0"/>
            </a:endParaRPr>
          </a:p>
        </p:txBody>
      </p:sp>
      <p:sp>
        <p:nvSpPr>
          <p:cNvPr id="402" name="Google Shape;402;p36">
            <a:extLst>
              <a:ext uri="{FF2B5EF4-FFF2-40B4-BE49-F238E27FC236}">
                <a16:creationId xmlns:a16="http://schemas.microsoft.com/office/drawing/2014/main" id="{D7DE1B43-9AD2-71BF-B2FB-154D6301663D}"/>
              </a:ext>
            </a:extLst>
          </p:cNvPr>
          <p:cNvSpPr txBox="1">
            <a:spLocks noGrp="1"/>
          </p:cNvSpPr>
          <p:nvPr>
            <p:ph type="subTitle" idx="13"/>
          </p:nvPr>
        </p:nvSpPr>
        <p:spPr>
          <a:xfrm>
            <a:off x="1650220" y="3284314"/>
            <a:ext cx="2834170" cy="688426"/>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Utilities and Amenities Installation</a:t>
            </a:r>
            <a:endParaRPr b="1" dirty="0">
              <a:latin typeface="Times New Roman" panose="02020603050405020304" pitchFamily="18" charset="0"/>
              <a:cs typeface="Times New Roman" panose="02020603050405020304" pitchFamily="18" charset="0"/>
            </a:endParaRPr>
          </a:p>
        </p:txBody>
      </p:sp>
      <p:sp>
        <p:nvSpPr>
          <p:cNvPr id="403" name="Google Shape;403;p36">
            <a:extLst>
              <a:ext uri="{FF2B5EF4-FFF2-40B4-BE49-F238E27FC236}">
                <a16:creationId xmlns:a16="http://schemas.microsoft.com/office/drawing/2014/main" id="{68283B29-6A38-365B-E18B-26CC52EFAE93}"/>
              </a:ext>
            </a:extLst>
          </p:cNvPr>
          <p:cNvSpPr txBox="1">
            <a:spLocks noGrp="1"/>
          </p:cNvSpPr>
          <p:nvPr>
            <p:ph type="subTitle" idx="14"/>
          </p:nvPr>
        </p:nvSpPr>
        <p:spPr>
          <a:xfrm>
            <a:off x="4658110" y="3284314"/>
            <a:ext cx="2834170" cy="688426"/>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Landscaping and Outdoor Facilities</a:t>
            </a:r>
            <a:endParaRPr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9A09F244-A3B1-B1A4-5105-48420DB11B5F}"/>
              </a:ext>
            </a:extLst>
          </p:cNvPr>
          <p:cNvSpPr txBox="1"/>
          <p:nvPr/>
        </p:nvSpPr>
        <p:spPr>
          <a:xfrm>
            <a:off x="307550" y="886592"/>
            <a:ext cx="8329612" cy="584775"/>
          </a:xfrm>
          <a:prstGeom prst="rect">
            <a:avLst/>
          </a:prstGeom>
          <a:noFill/>
        </p:spPr>
        <p:txBody>
          <a:bodyPr wrap="square" rtlCol="0">
            <a:spAutoFit/>
          </a:bodyPr>
          <a:lstStyle/>
          <a:p>
            <a:pPr algn="just"/>
            <a:r>
              <a:rPr lang="en-US" sz="1600" dirty="0">
                <a:solidFill>
                  <a:schemeClr val="tx1"/>
                </a:solidFill>
                <a:latin typeface="Times New Roman" panose="02020603050405020304" pitchFamily="18" charset="0"/>
                <a:cs typeface="Times New Roman" panose="02020603050405020304" pitchFamily="18" charset="0"/>
              </a:rPr>
              <a:t>The Work Breakdown Structure (WBS) clearly shows the project's breakdown into manageable tasks and subtasks (Lock, 2020).</a:t>
            </a:r>
          </a:p>
        </p:txBody>
      </p:sp>
    </p:spTree>
    <p:extLst>
      <p:ext uri="{BB962C8B-B14F-4D97-AF65-F5344CB8AC3E}">
        <p14:creationId xmlns:p14="http://schemas.microsoft.com/office/powerpoint/2010/main" val="3245543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27">
          <a:extLst>
            <a:ext uri="{FF2B5EF4-FFF2-40B4-BE49-F238E27FC236}">
              <a16:creationId xmlns:a16="http://schemas.microsoft.com/office/drawing/2014/main" id="{7891BB74-9D33-6E79-607F-E99C899671A5}"/>
            </a:ext>
          </a:extLst>
        </p:cNvPr>
        <p:cNvGrpSpPr/>
        <p:nvPr/>
      </p:nvGrpSpPr>
      <p:grpSpPr>
        <a:xfrm>
          <a:off x="0" y="0"/>
          <a:ext cx="0" cy="0"/>
          <a:chOff x="0" y="0"/>
          <a:chExt cx="0" cy="0"/>
        </a:xfrm>
      </p:grpSpPr>
      <p:sp>
        <p:nvSpPr>
          <p:cNvPr id="328" name="Google Shape;328;p30">
            <a:extLst>
              <a:ext uri="{FF2B5EF4-FFF2-40B4-BE49-F238E27FC236}">
                <a16:creationId xmlns:a16="http://schemas.microsoft.com/office/drawing/2014/main" id="{685D934D-8AC7-A80C-244B-57C2F50E0221}"/>
              </a:ext>
            </a:extLst>
          </p:cNvPr>
          <p:cNvSpPr txBox="1">
            <a:spLocks noGrp="1"/>
          </p:cNvSpPr>
          <p:nvPr>
            <p:ph type="title"/>
          </p:nvPr>
        </p:nvSpPr>
        <p:spPr>
          <a:xfrm>
            <a:off x="1121569" y="274624"/>
            <a:ext cx="7142618" cy="572700"/>
          </a:xfrm>
          <a:prstGeom prst="rect">
            <a:avLst/>
          </a:prstGeom>
          <a:ln/>
        </p:spPr>
        <p:style>
          <a:lnRef idx="3">
            <a:schemeClr val="lt1"/>
          </a:lnRef>
          <a:fillRef idx="1">
            <a:schemeClr val="accent1"/>
          </a:fillRef>
          <a:effectRef idx="1">
            <a:schemeClr val="accent1"/>
          </a:effectRef>
          <a:fontRef idx="minor">
            <a:schemeClr val="lt1"/>
          </a:fontRef>
        </p:style>
        <p:txBody>
          <a:bodyPr spcFirstLastPara="1" wrap="square" lIns="91425" tIns="91425" rIns="91425" bIns="91425" anchor="t"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Project Success Criteria</a:t>
            </a:r>
            <a:endParaRPr b="1" dirty="0">
              <a:latin typeface="Times New Roman" panose="02020603050405020304" pitchFamily="18" charset="0"/>
              <a:cs typeface="Times New Roman" panose="02020603050405020304" pitchFamily="18" charset="0"/>
            </a:endParaRPr>
          </a:p>
        </p:txBody>
      </p:sp>
      <p:sp>
        <p:nvSpPr>
          <p:cNvPr id="329" name="Google Shape;329;p30">
            <a:extLst>
              <a:ext uri="{FF2B5EF4-FFF2-40B4-BE49-F238E27FC236}">
                <a16:creationId xmlns:a16="http://schemas.microsoft.com/office/drawing/2014/main" id="{F15B5C2A-FE77-D973-1C03-88B3CD8986FD}"/>
              </a:ext>
            </a:extLst>
          </p:cNvPr>
          <p:cNvSpPr txBox="1">
            <a:spLocks noGrp="1"/>
          </p:cNvSpPr>
          <p:nvPr>
            <p:ph type="title" idx="2"/>
          </p:nvPr>
        </p:nvSpPr>
        <p:spPr>
          <a:xfrm>
            <a:off x="1578711" y="1896636"/>
            <a:ext cx="750300" cy="646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01</a:t>
            </a:r>
            <a:endParaRPr b="1" dirty="0">
              <a:latin typeface="Times New Roman" panose="02020603050405020304" pitchFamily="18" charset="0"/>
              <a:cs typeface="Times New Roman" panose="02020603050405020304" pitchFamily="18" charset="0"/>
            </a:endParaRPr>
          </a:p>
        </p:txBody>
      </p:sp>
      <p:sp>
        <p:nvSpPr>
          <p:cNvPr id="330" name="Google Shape;330;p30">
            <a:extLst>
              <a:ext uri="{FF2B5EF4-FFF2-40B4-BE49-F238E27FC236}">
                <a16:creationId xmlns:a16="http://schemas.microsoft.com/office/drawing/2014/main" id="{569AB39C-347B-F700-691C-812A22CCD669}"/>
              </a:ext>
            </a:extLst>
          </p:cNvPr>
          <p:cNvSpPr txBox="1">
            <a:spLocks noGrp="1"/>
          </p:cNvSpPr>
          <p:nvPr>
            <p:ph type="title" idx="3"/>
          </p:nvPr>
        </p:nvSpPr>
        <p:spPr>
          <a:xfrm>
            <a:off x="2857446" y="3330044"/>
            <a:ext cx="750300" cy="646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a:latin typeface="Times New Roman" panose="02020603050405020304" pitchFamily="18" charset="0"/>
                <a:cs typeface="Times New Roman" panose="02020603050405020304" pitchFamily="18" charset="0"/>
              </a:rPr>
              <a:t>04</a:t>
            </a:r>
            <a:endParaRPr b="1">
              <a:latin typeface="Times New Roman" panose="02020603050405020304" pitchFamily="18" charset="0"/>
              <a:cs typeface="Times New Roman" panose="02020603050405020304" pitchFamily="18" charset="0"/>
            </a:endParaRPr>
          </a:p>
        </p:txBody>
      </p:sp>
      <p:sp>
        <p:nvSpPr>
          <p:cNvPr id="331" name="Google Shape;331;p30">
            <a:extLst>
              <a:ext uri="{FF2B5EF4-FFF2-40B4-BE49-F238E27FC236}">
                <a16:creationId xmlns:a16="http://schemas.microsoft.com/office/drawing/2014/main" id="{64361DD1-3E8C-7A0E-494D-36D5868ABE40}"/>
              </a:ext>
            </a:extLst>
          </p:cNvPr>
          <p:cNvSpPr txBox="1">
            <a:spLocks noGrp="1"/>
          </p:cNvSpPr>
          <p:nvPr>
            <p:ph type="title" idx="4"/>
          </p:nvPr>
        </p:nvSpPr>
        <p:spPr>
          <a:xfrm>
            <a:off x="4206434" y="1896636"/>
            <a:ext cx="750300" cy="646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a:latin typeface="Times New Roman" panose="02020603050405020304" pitchFamily="18" charset="0"/>
                <a:cs typeface="Times New Roman" panose="02020603050405020304" pitchFamily="18" charset="0"/>
              </a:rPr>
              <a:t>02</a:t>
            </a:r>
            <a:endParaRPr b="1">
              <a:latin typeface="Times New Roman" panose="02020603050405020304" pitchFamily="18" charset="0"/>
              <a:cs typeface="Times New Roman" panose="02020603050405020304" pitchFamily="18" charset="0"/>
            </a:endParaRPr>
          </a:p>
        </p:txBody>
      </p:sp>
      <p:sp>
        <p:nvSpPr>
          <p:cNvPr id="332" name="Google Shape;332;p30">
            <a:extLst>
              <a:ext uri="{FF2B5EF4-FFF2-40B4-BE49-F238E27FC236}">
                <a16:creationId xmlns:a16="http://schemas.microsoft.com/office/drawing/2014/main" id="{7D3B5ED3-A83E-C57A-7231-B091D2566C2B}"/>
              </a:ext>
            </a:extLst>
          </p:cNvPr>
          <p:cNvSpPr txBox="1">
            <a:spLocks noGrp="1"/>
          </p:cNvSpPr>
          <p:nvPr>
            <p:ph type="title" idx="5"/>
          </p:nvPr>
        </p:nvSpPr>
        <p:spPr>
          <a:xfrm>
            <a:off x="5485169" y="3330044"/>
            <a:ext cx="750300" cy="646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a:latin typeface="Times New Roman" panose="02020603050405020304" pitchFamily="18" charset="0"/>
                <a:cs typeface="Times New Roman" panose="02020603050405020304" pitchFamily="18" charset="0"/>
              </a:rPr>
              <a:t>05</a:t>
            </a:r>
            <a:endParaRPr b="1">
              <a:latin typeface="Times New Roman" panose="02020603050405020304" pitchFamily="18" charset="0"/>
              <a:cs typeface="Times New Roman" panose="02020603050405020304" pitchFamily="18" charset="0"/>
            </a:endParaRPr>
          </a:p>
        </p:txBody>
      </p:sp>
      <p:sp>
        <p:nvSpPr>
          <p:cNvPr id="333" name="Google Shape;333;p30">
            <a:extLst>
              <a:ext uri="{FF2B5EF4-FFF2-40B4-BE49-F238E27FC236}">
                <a16:creationId xmlns:a16="http://schemas.microsoft.com/office/drawing/2014/main" id="{3A52CEAE-03AE-4BEC-5A98-4D51E4A03619}"/>
              </a:ext>
            </a:extLst>
          </p:cNvPr>
          <p:cNvSpPr txBox="1">
            <a:spLocks noGrp="1"/>
          </p:cNvSpPr>
          <p:nvPr>
            <p:ph type="title" idx="6"/>
          </p:nvPr>
        </p:nvSpPr>
        <p:spPr>
          <a:xfrm>
            <a:off x="6834982" y="1896636"/>
            <a:ext cx="750300" cy="646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a:latin typeface="Times New Roman" panose="02020603050405020304" pitchFamily="18" charset="0"/>
                <a:cs typeface="Times New Roman" panose="02020603050405020304" pitchFamily="18" charset="0"/>
              </a:rPr>
              <a:t>03</a:t>
            </a:r>
            <a:endParaRPr b="1">
              <a:latin typeface="Times New Roman" panose="02020603050405020304" pitchFamily="18" charset="0"/>
              <a:cs typeface="Times New Roman" panose="02020603050405020304" pitchFamily="18" charset="0"/>
            </a:endParaRPr>
          </a:p>
        </p:txBody>
      </p:sp>
      <p:sp>
        <p:nvSpPr>
          <p:cNvPr id="335" name="Google Shape;335;p30">
            <a:extLst>
              <a:ext uri="{FF2B5EF4-FFF2-40B4-BE49-F238E27FC236}">
                <a16:creationId xmlns:a16="http://schemas.microsoft.com/office/drawing/2014/main" id="{54A433E7-226F-1C98-E350-7AAB00F610F7}"/>
              </a:ext>
            </a:extLst>
          </p:cNvPr>
          <p:cNvSpPr txBox="1">
            <a:spLocks noGrp="1"/>
          </p:cNvSpPr>
          <p:nvPr>
            <p:ph type="subTitle" idx="1"/>
          </p:nvPr>
        </p:nvSpPr>
        <p:spPr>
          <a:xfrm>
            <a:off x="740061" y="2466935"/>
            <a:ext cx="2427600" cy="738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High quality</a:t>
            </a:r>
            <a:endParaRPr b="1" dirty="0">
              <a:latin typeface="Times New Roman" panose="02020603050405020304" pitchFamily="18" charset="0"/>
              <a:cs typeface="Times New Roman" panose="02020603050405020304" pitchFamily="18" charset="0"/>
            </a:endParaRPr>
          </a:p>
        </p:txBody>
      </p:sp>
      <p:sp>
        <p:nvSpPr>
          <p:cNvPr id="336" name="Google Shape;336;p30">
            <a:extLst>
              <a:ext uri="{FF2B5EF4-FFF2-40B4-BE49-F238E27FC236}">
                <a16:creationId xmlns:a16="http://schemas.microsoft.com/office/drawing/2014/main" id="{373F4A8C-10F4-DAA9-B4E8-E10B0BEF6C3D}"/>
              </a:ext>
            </a:extLst>
          </p:cNvPr>
          <p:cNvSpPr txBox="1">
            <a:spLocks noGrp="1"/>
          </p:cNvSpPr>
          <p:nvPr>
            <p:ph type="subTitle" idx="8"/>
          </p:nvPr>
        </p:nvSpPr>
        <p:spPr>
          <a:xfrm>
            <a:off x="3367784" y="2466915"/>
            <a:ext cx="2427600" cy="738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Completion on time</a:t>
            </a:r>
            <a:endParaRPr b="1" dirty="0">
              <a:latin typeface="Times New Roman" panose="02020603050405020304" pitchFamily="18" charset="0"/>
              <a:cs typeface="Times New Roman" panose="02020603050405020304" pitchFamily="18" charset="0"/>
            </a:endParaRPr>
          </a:p>
        </p:txBody>
      </p:sp>
      <p:sp>
        <p:nvSpPr>
          <p:cNvPr id="337" name="Google Shape;337;p30">
            <a:extLst>
              <a:ext uri="{FF2B5EF4-FFF2-40B4-BE49-F238E27FC236}">
                <a16:creationId xmlns:a16="http://schemas.microsoft.com/office/drawing/2014/main" id="{D4683663-C20D-0CAF-1292-3D284AE70506}"/>
              </a:ext>
            </a:extLst>
          </p:cNvPr>
          <p:cNvSpPr txBox="1">
            <a:spLocks noGrp="1"/>
          </p:cNvSpPr>
          <p:nvPr>
            <p:ph type="subTitle" idx="9"/>
          </p:nvPr>
        </p:nvSpPr>
        <p:spPr>
          <a:xfrm>
            <a:off x="5996332" y="2466935"/>
            <a:ext cx="2427600" cy="738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Budget Adherence</a:t>
            </a:r>
            <a:endParaRPr b="1" dirty="0">
              <a:latin typeface="Times New Roman" panose="02020603050405020304" pitchFamily="18" charset="0"/>
              <a:cs typeface="Times New Roman" panose="02020603050405020304" pitchFamily="18" charset="0"/>
            </a:endParaRPr>
          </a:p>
        </p:txBody>
      </p:sp>
      <p:sp>
        <p:nvSpPr>
          <p:cNvPr id="338" name="Google Shape;338;p30">
            <a:extLst>
              <a:ext uri="{FF2B5EF4-FFF2-40B4-BE49-F238E27FC236}">
                <a16:creationId xmlns:a16="http://schemas.microsoft.com/office/drawing/2014/main" id="{6CF51DBB-D396-4586-4350-33C83C366A06}"/>
              </a:ext>
            </a:extLst>
          </p:cNvPr>
          <p:cNvSpPr txBox="1">
            <a:spLocks noGrp="1"/>
          </p:cNvSpPr>
          <p:nvPr>
            <p:ph type="subTitle" idx="13"/>
          </p:nvPr>
        </p:nvSpPr>
        <p:spPr>
          <a:xfrm>
            <a:off x="2021045" y="3900336"/>
            <a:ext cx="2423925" cy="985994"/>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Meeting student needs and expectations</a:t>
            </a:r>
            <a:endParaRPr b="1" dirty="0">
              <a:latin typeface="Times New Roman" panose="02020603050405020304" pitchFamily="18" charset="0"/>
              <a:cs typeface="Times New Roman" panose="02020603050405020304" pitchFamily="18" charset="0"/>
            </a:endParaRPr>
          </a:p>
        </p:txBody>
      </p:sp>
      <p:sp>
        <p:nvSpPr>
          <p:cNvPr id="339" name="Google Shape;339;p30">
            <a:extLst>
              <a:ext uri="{FF2B5EF4-FFF2-40B4-BE49-F238E27FC236}">
                <a16:creationId xmlns:a16="http://schemas.microsoft.com/office/drawing/2014/main" id="{E8BC4E88-EDE1-9E06-6D6B-45BD1463D745}"/>
              </a:ext>
            </a:extLst>
          </p:cNvPr>
          <p:cNvSpPr txBox="1">
            <a:spLocks noGrp="1"/>
          </p:cNvSpPr>
          <p:nvPr>
            <p:ph type="subTitle" idx="14"/>
          </p:nvPr>
        </p:nvSpPr>
        <p:spPr>
          <a:xfrm>
            <a:off x="4646519" y="3900361"/>
            <a:ext cx="2427600" cy="738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Positive stakeholder feedback</a:t>
            </a:r>
            <a:endParaRPr b="1" dirty="0">
              <a:latin typeface="Times New Roman" panose="02020603050405020304" pitchFamily="18" charset="0"/>
              <a:cs typeface="Times New Roman" panose="02020603050405020304" pitchFamily="18" charset="0"/>
            </a:endParaRPr>
          </a:p>
        </p:txBody>
      </p:sp>
      <p:sp>
        <p:nvSpPr>
          <p:cNvPr id="6" name="Google Shape;335;p30">
            <a:extLst>
              <a:ext uri="{FF2B5EF4-FFF2-40B4-BE49-F238E27FC236}">
                <a16:creationId xmlns:a16="http://schemas.microsoft.com/office/drawing/2014/main" id="{181D09C4-3A74-330B-C409-7461ACB63325}"/>
              </a:ext>
            </a:extLst>
          </p:cNvPr>
          <p:cNvSpPr txBox="1">
            <a:spLocks/>
          </p:cNvSpPr>
          <p:nvPr/>
        </p:nvSpPr>
        <p:spPr>
          <a:xfrm>
            <a:off x="885825" y="924517"/>
            <a:ext cx="7378362" cy="93741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2400"/>
              <a:buFont typeface="DM Serif Text"/>
              <a:buNone/>
              <a:defRPr sz="1800" b="0" i="0" u="none" strike="noStrike" cap="none">
                <a:solidFill>
                  <a:schemeClr val="dk1"/>
                </a:solidFill>
                <a:latin typeface="Ramabhadra"/>
                <a:ea typeface="Ramabhadra"/>
                <a:cs typeface="Ramabhadra"/>
                <a:sym typeface="Ramabhadra"/>
              </a:defRPr>
            </a:lvl1pPr>
            <a:lvl2pPr marL="914400" marR="0" lvl="1" indent="-304800" algn="l" rtl="0">
              <a:lnSpc>
                <a:spcPct val="100000"/>
              </a:lnSpc>
              <a:spcBef>
                <a:spcPts val="0"/>
              </a:spcBef>
              <a:spcAft>
                <a:spcPts val="0"/>
              </a:spcAft>
              <a:buClr>
                <a:schemeClr val="dk1"/>
              </a:buClr>
              <a:buSzPts val="2400"/>
              <a:buFont typeface="DM Serif Text"/>
              <a:buNone/>
              <a:defRPr sz="2400" b="1" i="0" u="none" strike="noStrike" cap="none">
                <a:solidFill>
                  <a:schemeClr val="dk1"/>
                </a:solidFill>
                <a:latin typeface="DM Serif Text"/>
                <a:ea typeface="DM Serif Text"/>
                <a:cs typeface="DM Serif Text"/>
                <a:sym typeface="DM Serif Text"/>
              </a:defRPr>
            </a:lvl2pPr>
            <a:lvl3pPr marL="1371600" marR="0" lvl="2" indent="-304800" algn="l" rtl="0">
              <a:lnSpc>
                <a:spcPct val="100000"/>
              </a:lnSpc>
              <a:spcBef>
                <a:spcPts val="0"/>
              </a:spcBef>
              <a:spcAft>
                <a:spcPts val="0"/>
              </a:spcAft>
              <a:buClr>
                <a:schemeClr val="dk1"/>
              </a:buClr>
              <a:buSzPts val="2400"/>
              <a:buFont typeface="DM Serif Text"/>
              <a:buNone/>
              <a:defRPr sz="2400" b="1" i="0" u="none" strike="noStrike" cap="none">
                <a:solidFill>
                  <a:schemeClr val="dk1"/>
                </a:solidFill>
                <a:latin typeface="DM Serif Text"/>
                <a:ea typeface="DM Serif Text"/>
                <a:cs typeface="DM Serif Text"/>
                <a:sym typeface="DM Serif Text"/>
              </a:defRPr>
            </a:lvl3pPr>
            <a:lvl4pPr marL="1828800" marR="0" lvl="3" indent="-304800" algn="l" rtl="0">
              <a:lnSpc>
                <a:spcPct val="100000"/>
              </a:lnSpc>
              <a:spcBef>
                <a:spcPts val="0"/>
              </a:spcBef>
              <a:spcAft>
                <a:spcPts val="0"/>
              </a:spcAft>
              <a:buClr>
                <a:schemeClr val="dk1"/>
              </a:buClr>
              <a:buSzPts val="2400"/>
              <a:buFont typeface="DM Serif Text"/>
              <a:buNone/>
              <a:defRPr sz="2400" b="1" i="0" u="none" strike="noStrike" cap="none">
                <a:solidFill>
                  <a:schemeClr val="dk1"/>
                </a:solidFill>
                <a:latin typeface="DM Serif Text"/>
                <a:ea typeface="DM Serif Text"/>
                <a:cs typeface="DM Serif Text"/>
                <a:sym typeface="DM Serif Text"/>
              </a:defRPr>
            </a:lvl4pPr>
            <a:lvl5pPr marL="2286000" marR="0" lvl="4" indent="-304800" algn="l" rtl="0">
              <a:lnSpc>
                <a:spcPct val="100000"/>
              </a:lnSpc>
              <a:spcBef>
                <a:spcPts val="0"/>
              </a:spcBef>
              <a:spcAft>
                <a:spcPts val="0"/>
              </a:spcAft>
              <a:buClr>
                <a:schemeClr val="dk1"/>
              </a:buClr>
              <a:buSzPts val="2400"/>
              <a:buFont typeface="DM Serif Text"/>
              <a:buNone/>
              <a:defRPr sz="2400" b="1" i="0" u="none" strike="noStrike" cap="none">
                <a:solidFill>
                  <a:schemeClr val="dk1"/>
                </a:solidFill>
                <a:latin typeface="DM Serif Text"/>
                <a:ea typeface="DM Serif Text"/>
                <a:cs typeface="DM Serif Text"/>
                <a:sym typeface="DM Serif Text"/>
              </a:defRPr>
            </a:lvl5pPr>
            <a:lvl6pPr marL="2743200" marR="0" lvl="5" indent="-304800" algn="l" rtl="0">
              <a:lnSpc>
                <a:spcPct val="100000"/>
              </a:lnSpc>
              <a:spcBef>
                <a:spcPts val="0"/>
              </a:spcBef>
              <a:spcAft>
                <a:spcPts val="0"/>
              </a:spcAft>
              <a:buClr>
                <a:schemeClr val="dk1"/>
              </a:buClr>
              <a:buSzPts val="2400"/>
              <a:buFont typeface="DM Serif Text"/>
              <a:buNone/>
              <a:defRPr sz="2400" b="1" i="0" u="none" strike="noStrike" cap="none">
                <a:solidFill>
                  <a:schemeClr val="dk1"/>
                </a:solidFill>
                <a:latin typeface="DM Serif Text"/>
                <a:ea typeface="DM Serif Text"/>
                <a:cs typeface="DM Serif Text"/>
                <a:sym typeface="DM Serif Text"/>
              </a:defRPr>
            </a:lvl6pPr>
            <a:lvl7pPr marL="3200400" marR="0" lvl="6" indent="-304800" algn="l" rtl="0">
              <a:lnSpc>
                <a:spcPct val="100000"/>
              </a:lnSpc>
              <a:spcBef>
                <a:spcPts val="0"/>
              </a:spcBef>
              <a:spcAft>
                <a:spcPts val="0"/>
              </a:spcAft>
              <a:buClr>
                <a:schemeClr val="dk1"/>
              </a:buClr>
              <a:buSzPts val="2400"/>
              <a:buFont typeface="DM Serif Text"/>
              <a:buNone/>
              <a:defRPr sz="2400" b="1" i="0" u="none" strike="noStrike" cap="none">
                <a:solidFill>
                  <a:schemeClr val="dk1"/>
                </a:solidFill>
                <a:latin typeface="DM Serif Text"/>
                <a:ea typeface="DM Serif Text"/>
                <a:cs typeface="DM Serif Text"/>
                <a:sym typeface="DM Serif Text"/>
              </a:defRPr>
            </a:lvl7pPr>
            <a:lvl8pPr marL="3657600" marR="0" lvl="7" indent="-304800" algn="l" rtl="0">
              <a:lnSpc>
                <a:spcPct val="100000"/>
              </a:lnSpc>
              <a:spcBef>
                <a:spcPts val="0"/>
              </a:spcBef>
              <a:spcAft>
                <a:spcPts val="0"/>
              </a:spcAft>
              <a:buClr>
                <a:schemeClr val="dk1"/>
              </a:buClr>
              <a:buSzPts val="2400"/>
              <a:buFont typeface="DM Serif Text"/>
              <a:buNone/>
              <a:defRPr sz="2400" b="1" i="0" u="none" strike="noStrike" cap="none">
                <a:solidFill>
                  <a:schemeClr val="dk1"/>
                </a:solidFill>
                <a:latin typeface="DM Serif Text"/>
                <a:ea typeface="DM Serif Text"/>
                <a:cs typeface="DM Serif Text"/>
                <a:sym typeface="DM Serif Text"/>
              </a:defRPr>
            </a:lvl8pPr>
            <a:lvl9pPr marL="4114800" marR="0" lvl="8" indent="-304800" algn="l" rtl="0">
              <a:lnSpc>
                <a:spcPct val="100000"/>
              </a:lnSpc>
              <a:spcBef>
                <a:spcPts val="0"/>
              </a:spcBef>
              <a:spcAft>
                <a:spcPts val="0"/>
              </a:spcAft>
              <a:buClr>
                <a:schemeClr val="dk1"/>
              </a:buClr>
              <a:buSzPts val="2400"/>
              <a:buFont typeface="DM Serif Text"/>
              <a:buNone/>
              <a:defRPr sz="2400" b="1" i="0" u="none" strike="noStrike" cap="none">
                <a:solidFill>
                  <a:schemeClr val="dk1"/>
                </a:solidFill>
                <a:latin typeface="DM Serif Text"/>
                <a:ea typeface="DM Serif Text"/>
                <a:cs typeface="DM Serif Text"/>
                <a:sym typeface="DM Serif Text"/>
              </a:defRPr>
            </a:lvl9pPr>
          </a:lstStyle>
          <a:p>
            <a:pPr marL="0" indent="0" algn="just">
              <a:lnSpc>
                <a:spcPct val="150000"/>
              </a:lnSpc>
            </a:pPr>
            <a:r>
              <a:rPr lang="en-US" sz="1600" dirty="0">
                <a:latin typeface="Times New Roman" panose="02020603050405020304" pitchFamily="18" charset="0"/>
                <a:cs typeface="Times New Roman" panose="02020603050405020304" pitchFamily="18" charset="0"/>
              </a:rPr>
              <a:t>Project success criteria are measurable and specified goals or benchmarks used for evaluating the success of a project and stakeholder satisfaction (</a:t>
            </a:r>
            <a:r>
              <a:rPr lang="en-US" sz="1600" dirty="0" err="1">
                <a:latin typeface="Times New Roman" panose="02020603050405020304" pitchFamily="18" charset="0"/>
                <a:cs typeface="Times New Roman" panose="02020603050405020304" pitchFamily="18" charset="0"/>
              </a:rPr>
              <a:t>Heagney</a:t>
            </a:r>
            <a:r>
              <a:rPr lang="en-US" sz="1600" dirty="0">
                <a:latin typeface="Times New Roman" panose="02020603050405020304" pitchFamily="18" charset="0"/>
                <a:cs typeface="Times New Roman" panose="02020603050405020304" pitchFamily="18" charset="0"/>
              </a:rPr>
              <a:t>, 2016).</a:t>
            </a:r>
          </a:p>
        </p:txBody>
      </p:sp>
    </p:spTree>
    <p:extLst>
      <p:ext uri="{BB962C8B-B14F-4D97-AF65-F5344CB8AC3E}">
        <p14:creationId xmlns:p14="http://schemas.microsoft.com/office/powerpoint/2010/main" val="26317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51">
          <a:extLst>
            <a:ext uri="{FF2B5EF4-FFF2-40B4-BE49-F238E27FC236}">
              <a16:creationId xmlns:a16="http://schemas.microsoft.com/office/drawing/2014/main" id="{660910D3-2B49-02AF-EF3D-F72B872325A7}"/>
            </a:ext>
          </a:extLst>
        </p:cNvPr>
        <p:cNvGrpSpPr/>
        <p:nvPr/>
      </p:nvGrpSpPr>
      <p:grpSpPr>
        <a:xfrm>
          <a:off x="0" y="0"/>
          <a:ext cx="0" cy="0"/>
          <a:chOff x="0" y="0"/>
          <a:chExt cx="0" cy="0"/>
        </a:xfrm>
      </p:grpSpPr>
      <p:sp>
        <p:nvSpPr>
          <p:cNvPr id="452" name="Google Shape;452;p41">
            <a:extLst>
              <a:ext uri="{FF2B5EF4-FFF2-40B4-BE49-F238E27FC236}">
                <a16:creationId xmlns:a16="http://schemas.microsoft.com/office/drawing/2014/main" id="{431B8F76-4291-F939-97DA-083343F5FDFD}"/>
              </a:ext>
            </a:extLst>
          </p:cNvPr>
          <p:cNvSpPr txBox="1">
            <a:spLocks noGrp="1"/>
          </p:cNvSpPr>
          <p:nvPr>
            <p:ph type="title"/>
          </p:nvPr>
        </p:nvSpPr>
        <p:spPr>
          <a:xfrm>
            <a:off x="1028700" y="249520"/>
            <a:ext cx="7380075" cy="572700"/>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Project Management Approach</a:t>
            </a:r>
            <a:endParaRPr b="1" dirty="0">
              <a:latin typeface="Times New Roman" panose="02020603050405020304" pitchFamily="18" charset="0"/>
              <a:cs typeface="Times New Roman" panose="02020603050405020304" pitchFamily="18" charset="0"/>
            </a:endParaRPr>
          </a:p>
        </p:txBody>
      </p:sp>
      <p:sp>
        <p:nvSpPr>
          <p:cNvPr id="453" name="Google Shape;453;p41">
            <a:extLst>
              <a:ext uri="{FF2B5EF4-FFF2-40B4-BE49-F238E27FC236}">
                <a16:creationId xmlns:a16="http://schemas.microsoft.com/office/drawing/2014/main" id="{DDB41F3E-25FE-17F9-D19C-79242417CCD6}"/>
              </a:ext>
            </a:extLst>
          </p:cNvPr>
          <p:cNvSpPr txBox="1">
            <a:spLocks noGrp="1"/>
          </p:cNvSpPr>
          <p:nvPr>
            <p:ph type="title" idx="4294967295"/>
          </p:nvPr>
        </p:nvSpPr>
        <p:spPr>
          <a:xfrm>
            <a:off x="1237700" y="1753209"/>
            <a:ext cx="807300" cy="646500"/>
          </a:xfrm>
          <a:prstGeom prst="rect">
            <a:avLst/>
          </a:prstGeom>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01</a:t>
            </a:r>
            <a:endParaRPr dirty="0">
              <a:latin typeface="Times New Roman" panose="02020603050405020304" pitchFamily="18" charset="0"/>
              <a:cs typeface="Times New Roman" panose="02020603050405020304" pitchFamily="18" charset="0"/>
            </a:endParaRPr>
          </a:p>
        </p:txBody>
      </p:sp>
      <p:sp>
        <p:nvSpPr>
          <p:cNvPr id="454" name="Google Shape;454;p41">
            <a:extLst>
              <a:ext uri="{FF2B5EF4-FFF2-40B4-BE49-F238E27FC236}">
                <a16:creationId xmlns:a16="http://schemas.microsoft.com/office/drawing/2014/main" id="{4C44E146-688F-C8FE-D162-D75EAB59F70C}"/>
              </a:ext>
            </a:extLst>
          </p:cNvPr>
          <p:cNvSpPr txBox="1">
            <a:spLocks noGrp="1"/>
          </p:cNvSpPr>
          <p:nvPr>
            <p:ph type="title" idx="4294967295"/>
          </p:nvPr>
        </p:nvSpPr>
        <p:spPr>
          <a:xfrm>
            <a:off x="3191458" y="1753209"/>
            <a:ext cx="807300" cy="646500"/>
          </a:xfrm>
          <a:prstGeom prst="rect">
            <a:avLst/>
          </a:prstGeom>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Times New Roman" panose="02020603050405020304" pitchFamily="18" charset="0"/>
                <a:cs typeface="Times New Roman" panose="02020603050405020304" pitchFamily="18" charset="0"/>
              </a:rPr>
              <a:t>02</a:t>
            </a:r>
            <a:endParaRPr>
              <a:latin typeface="Times New Roman" panose="02020603050405020304" pitchFamily="18" charset="0"/>
              <a:cs typeface="Times New Roman" panose="02020603050405020304" pitchFamily="18" charset="0"/>
            </a:endParaRPr>
          </a:p>
        </p:txBody>
      </p:sp>
      <p:sp>
        <p:nvSpPr>
          <p:cNvPr id="455" name="Google Shape;455;p41">
            <a:extLst>
              <a:ext uri="{FF2B5EF4-FFF2-40B4-BE49-F238E27FC236}">
                <a16:creationId xmlns:a16="http://schemas.microsoft.com/office/drawing/2014/main" id="{B5D06D31-9613-01E5-43D2-62B2724471C6}"/>
              </a:ext>
            </a:extLst>
          </p:cNvPr>
          <p:cNvSpPr txBox="1">
            <a:spLocks noGrp="1"/>
          </p:cNvSpPr>
          <p:nvPr>
            <p:ph type="title" idx="4294967295"/>
          </p:nvPr>
        </p:nvSpPr>
        <p:spPr>
          <a:xfrm>
            <a:off x="5145217" y="1753209"/>
            <a:ext cx="807300" cy="646500"/>
          </a:xfrm>
          <a:prstGeom prst="rect">
            <a:avLst/>
          </a:prstGeom>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Times New Roman" panose="02020603050405020304" pitchFamily="18" charset="0"/>
                <a:cs typeface="Times New Roman" panose="02020603050405020304" pitchFamily="18" charset="0"/>
              </a:rPr>
              <a:t>03</a:t>
            </a:r>
            <a:endParaRPr>
              <a:latin typeface="Times New Roman" panose="02020603050405020304" pitchFamily="18" charset="0"/>
              <a:cs typeface="Times New Roman" panose="02020603050405020304" pitchFamily="18" charset="0"/>
            </a:endParaRPr>
          </a:p>
        </p:txBody>
      </p:sp>
      <p:sp>
        <p:nvSpPr>
          <p:cNvPr id="456" name="Google Shape;456;p41">
            <a:extLst>
              <a:ext uri="{FF2B5EF4-FFF2-40B4-BE49-F238E27FC236}">
                <a16:creationId xmlns:a16="http://schemas.microsoft.com/office/drawing/2014/main" id="{9FAC0CEC-ECA9-A4AE-D613-3FAE98BE4D5B}"/>
              </a:ext>
            </a:extLst>
          </p:cNvPr>
          <p:cNvSpPr txBox="1">
            <a:spLocks noGrp="1"/>
          </p:cNvSpPr>
          <p:nvPr>
            <p:ph type="title" idx="4294967295"/>
          </p:nvPr>
        </p:nvSpPr>
        <p:spPr>
          <a:xfrm>
            <a:off x="7098975" y="1753209"/>
            <a:ext cx="807300" cy="646500"/>
          </a:xfrm>
          <a:prstGeom prst="rect">
            <a:avLst/>
          </a:prstGeom>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Times New Roman" panose="02020603050405020304" pitchFamily="18" charset="0"/>
                <a:cs typeface="Times New Roman" panose="02020603050405020304" pitchFamily="18" charset="0"/>
              </a:rPr>
              <a:t>04</a:t>
            </a:r>
            <a:endParaRPr>
              <a:latin typeface="Times New Roman" panose="02020603050405020304" pitchFamily="18" charset="0"/>
              <a:cs typeface="Times New Roman" panose="02020603050405020304" pitchFamily="18" charset="0"/>
            </a:endParaRPr>
          </a:p>
        </p:txBody>
      </p:sp>
      <p:sp>
        <p:nvSpPr>
          <p:cNvPr id="457" name="Google Shape;457;p41">
            <a:extLst>
              <a:ext uri="{FF2B5EF4-FFF2-40B4-BE49-F238E27FC236}">
                <a16:creationId xmlns:a16="http://schemas.microsoft.com/office/drawing/2014/main" id="{29BCDF97-78B5-6A4F-4FF0-6173C3EA3356}"/>
              </a:ext>
            </a:extLst>
          </p:cNvPr>
          <p:cNvSpPr txBox="1">
            <a:spLocks noGrp="1"/>
          </p:cNvSpPr>
          <p:nvPr>
            <p:ph type="title" idx="4294967295"/>
          </p:nvPr>
        </p:nvSpPr>
        <p:spPr>
          <a:xfrm>
            <a:off x="1237700" y="3438184"/>
            <a:ext cx="807300" cy="646500"/>
          </a:xfrm>
          <a:prstGeom prst="rect">
            <a:avLst/>
          </a:prstGeom>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Times New Roman" panose="02020603050405020304" pitchFamily="18" charset="0"/>
                <a:cs typeface="Times New Roman" panose="02020603050405020304" pitchFamily="18" charset="0"/>
              </a:rPr>
              <a:t>05</a:t>
            </a:r>
            <a:endParaRPr>
              <a:latin typeface="Times New Roman" panose="02020603050405020304" pitchFamily="18" charset="0"/>
              <a:cs typeface="Times New Roman" panose="02020603050405020304" pitchFamily="18" charset="0"/>
            </a:endParaRPr>
          </a:p>
        </p:txBody>
      </p:sp>
      <p:sp>
        <p:nvSpPr>
          <p:cNvPr id="458" name="Google Shape;458;p41">
            <a:extLst>
              <a:ext uri="{FF2B5EF4-FFF2-40B4-BE49-F238E27FC236}">
                <a16:creationId xmlns:a16="http://schemas.microsoft.com/office/drawing/2014/main" id="{C385A1E8-A19D-BC37-5C74-535945901A17}"/>
              </a:ext>
            </a:extLst>
          </p:cNvPr>
          <p:cNvSpPr txBox="1">
            <a:spLocks noGrp="1"/>
          </p:cNvSpPr>
          <p:nvPr>
            <p:ph type="title" idx="4294967295"/>
          </p:nvPr>
        </p:nvSpPr>
        <p:spPr>
          <a:xfrm>
            <a:off x="3191458" y="3438184"/>
            <a:ext cx="807300" cy="646500"/>
          </a:xfrm>
          <a:prstGeom prst="rect">
            <a:avLst/>
          </a:prstGeom>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Times New Roman" panose="02020603050405020304" pitchFamily="18" charset="0"/>
                <a:cs typeface="Times New Roman" panose="02020603050405020304" pitchFamily="18" charset="0"/>
              </a:rPr>
              <a:t>06</a:t>
            </a:r>
            <a:endParaRPr>
              <a:latin typeface="Times New Roman" panose="02020603050405020304" pitchFamily="18" charset="0"/>
              <a:cs typeface="Times New Roman" panose="02020603050405020304" pitchFamily="18" charset="0"/>
            </a:endParaRPr>
          </a:p>
        </p:txBody>
      </p:sp>
      <p:sp>
        <p:nvSpPr>
          <p:cNvPr id="459" name="Google Shape;459;p41">
            <a:extLst>
              <a:ext uri="{FF2B5EF4-FFF2-40B4-BE49-F238E27FC236}">
                <a16:creationId xmlns:a16="http://schemas.microsoft.com/office/drawing/2014/main" id="{A0DF2031-9167-F324-9049-8E4B9E8E23C8}"/>
              </a:ext>
            </a:extLst>
          </p:cNvPr>
          <p:cNvSpPr txBox="1">
            <a:spLocks noGrp="1"/>
          </p:cNvSpPr>
          <p:nvPr>
            <p:ph type="title" idx="4294967295"/>
          </p:nvPr>
        </p:nvSpPr>
        <p:spPr>
          <a:xfrm>
            <a:off x="5145217" y="3438184"/>
            <a:ext cx="807300" cy="646500"/>
          </a:xfrm>
          <a:prstGeom prst="rect">
            <a:avLst/>
          </a:prstGeom>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Times New Roman" panose="02020603050405020304" pitchFamily="18" charset="0"/>
                <a:cs typeface="Times New Roman" panose="02020603050405020304" pitchFamily="18" charset="0"/>
              </a:rPr>
              <a:t>07</a:t>
            </a:r>
            <a:endParaRPr>
              <a:latin typeface="Times New Roman" panose="02020603050405020304" pitchFamily="18" charset="0"/>
              <a:cs typeface="Times New Roman" panose="02020603050405020304" pitchFamily="18" charset="0"/>
            </a:endParaRPr>
          </a:p>
        </p:txBody>
      </p:sp>
      <p:sp>
        <p:nvSpPr>
          <p:cNvPr id="461" name="Google Shape;461;p41">
            <a:extLst>
              <a:ext uri="{FF2B5EF4-FFF2-40B4-BE49-F238E27FC236}">
                <a16:creationId xmlns:a16="http://schemas.microsoft.com/office/drawing/2014/main" id="{2E94A296-ACD2-C35F-3C70-7679FCB29620}"/>
              </a:ext>
            </a:extLst>
          </p:cNvPr>
          <p:cNvSpPr txBox="1"/>
          <p:nvPr/>
        </p:nvSpPr>
        <p:spPr>
          <a:xfrm flipH="1">
            <a:off x="735200" y="2475903"/>
            <a:ext cx="1812300" cy="369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600" dirty="0">
                <a:solidFill>
                  <a:schemeClr val="dk1"/>
                </a:solidFill>
                <a:latin typeface="Times New Roman" panose="02020603050405020304" pitchFamily="18" charset="0"/>
                <a:ea typeface="Source Sans 3"/>
                <a:cs typeface="Times New Roman" panose="02020603050405020304" pitchFamily="18" charset="0"/>
                <a:sym typeface="Source Sans 3"/>
              </a:rPr>
              <a:t>Project Initiation</a:t>
            </a:r>
            <a:endParaRPr sz="1600" dirty="0">
              <a:solidFill>
                <a:schemeClr val="dk1"/>
              </a:solidFill>
              <a:latin typeface="Times New Roman" panose="02020603050405020304" pitchFamily="18" charset="0"/>
              <a:ea typeface="Source Sans 3"/>
              <a:cs typeface="Times New Roman" panose="02020603050405020304" pitchFamily="18" charset="0"/>
              <a:sym typeface="Source Sans 3"/>
            </a:endParaRPr>
          </a:p>
        </p:txBody>
      </p:sp>
      <p:sp>
        <p:nvSpPr>
          <p:cNvPr id="462" name="Google Shape;462;p41">
            <a:extLst>
              <a:ext uri="{FF2B5EF4-FFF2-40B4-BE49-F238E27FC236}">
                <a16:creationId xmlns:a16="http://schemas.microsoft.com/office/drawing/2014/main" id="{71A17479-B161-4CDF-0540-1F804D764B27}"/>
              </a:ext>
            </a:extLst>
          </p:cNvPr>
          <p:cNvSpPr txBox="1"/>
          <p:nvPr/>
        </p:nvSpPr>
        <p:spPr>
          <a:xfrm flipH="1">
            <a:off x="2688958" y="2475902"/>
            <a:ext cx="1812300" cy="562837"/>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600" dirty="0">
                <a:solidFill>
                  <a:schemeClr val="dk1"/>
                </a:solidFill>
                <a:latin typeface="Times New Roman" panose="02020603050405020304" pitchFamily="18" charset="0"/>
                <a:ea typeface="Source Sans 3"/>
                <a:cs typeface="Times New Roman" panose="02020603050405020304" pitchFamily="18" charset="0"/>
                <a:sym typeface="Source Sans 3"/>
              </a:rPr>
              <a:t>Planning and Scheduling</a:t>
            </a:r>
            <a:endParaRPr sz="1600" dirty="0">
              <a:solidFill>
                <a:schemeClr val="dk1"/>
              </a:solidFill>
              <a:latin typeface="Times New Roman" panose="02020603050405020304" pitchFamily="18" charset="0"/>
              <a:ea typeface="Source Sans 3"/>
              <a:cs typeface="Times New Roman" panose="02020603050405020304" pitchFamily="18" charset="0"/>
              <a:sym typeface="Source Sans 3"/>
            </a:endParaRPr>
          </a:p>
        </p:txBody>
      </p:sp>
      <p:sp>
        <p:nvSpPr>
          <p:cNvPr id="463" name="Google Shape;463;p41">
            <a:extLst>
              <a:ext uri="{FF2B5EF4-FFF2-40B4-BE49-F238E27FC236}">
                <a16:creationId xmlns:a16="http://schemas.microsoft.com/office/drawing/2014/main" id="{514E058C-D90B-8B78-CCE1-598EC462AE4A}"/>
              </a:ext>
            </a:extLst>
          </p:cNvPr>
          <p:cNvSpPr txBox="1"/>
          <p:nvPr/>
        </p:nvSpPr>
        <p:spPr>
          <a:xfrm flipH="1">
            <a:off x="4642717" y="2475902"/>
            <a:ext cx="1812300" cy="639025"/>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600" dirty="0">
                <a:solidFill>
                  <a:schemeClr val="dk1"/>
                </a:solidFill>
                <a:latin typeface="Times New Roman" panose="02020603050405020304" pitchFamily="18" charset="0"/>
                <a:ea typeface="Source Sans 3"/>
                <a:cs typeface="Times New Roman" panose="02020603050405020304" pitchFamily="18" charset="0"/>
                <a:sym typeface="Source Sans 3"/>
              </a:rPr>
              <a:t>Resource Management</a:t>
            </a:r>
            <a:endParaRPr sz="1600" dirty="0">
              <a:solidFill>
                <a:schemeClr val="dk1"/>
              </a:solidFill>
              <a:latin typeface="Times New Roman" panose="02020603050405020304" pitchFamily="18" charset="0"/>
              <a:ea typeface="Source Sans 3"/>
              <a:cs typeface="Times New Roman" panose="02020603050405020304" pitchFamily="18" charset="0"/>
              <a:sym typeface="Source Sans 3"/>
            </a:endParaRPr>
          </a:p>
        </p:txBody>
      </p:sp>
      <p:sp>
        <p:nvSpPr>
          <p:cNvPr id="464" name="Google Shape;464;p41">
            <a:extLst>
              <a:ext uri="{FF2B5EF4-FFF2-40B4-BE49-F238E27FC236}">
                <a16:creationId xmlns:a16="http://schemas.microsoft.com/office/drawing/2014/main" id="{32ED6EF5-F6B4-A9D3-7742-8702132E6A48}"/>
              </a:ext>
            </a:extLst>
          </p:cNvPr>
          <p:cNvSpPr txBox="1"/>
          <p:nvPr/>
        </p:nvSpPr>
        <p:spPr>
          <a:xfrm flipH="1">
            <a:off x="6596473" y="2475903"/>
            <a:ext cx="1918875" cy="639024"/>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600" dirty="0">
                <a:solidFill>
                  <a:schemeClr val="dk1"/>
                </a:solidFill>
                <a:latin typeface="Times New Roman" panose="02020603050405020304" pitchFamily="18" charset="0"/>
                <a:ea typeface="Source Sans 3"/>
                <a:cs typeface="Times New Roman" panose="02020603050405020304" pitchFamily="18" charset="0"/>
                <a:sym typeface="Source Sans 3"/>
              </a:rPr>
              <a:t>Communication and Collaboration</a:t>
            </a:r>
            <a:endParaRPr sz="1600" dirty="0">
              <a:solidFill>
                <a:schemeClr val="dk1"/>
              </a:solidFill>
              <a:latin typeface="Times New Roman" panose="02020603050405020304" pitchFamily="18" charset="0"/>
              <a:ea typeface="Source Sans 3"/>
              <a:cs typeface="Times New Roman" panose="02020603050405020304" pitchFamily="18" charset="0"/>
              <a:sym typeface="Source Sans 3"/>
            </a:endParaRPr>
          </a:p>
        </p:txBody>
      </p:sp>
      <p:sp>
        <p:nvSpPr>
          <p:cNvPr id="465" name="Google Shape;465;p41">
            <a:extLst>
              <a:ext uri="{FF2B5EF4-FFF2-40B4-BE49-F238E27FC236}">
                <a16:creationId xmlns:a16="http://schemas.microsoft.com/office/drawing/2014/main" id="{F80182E4-7231-14F8-B53F-AAB899D18FFD}"/>
              </a:ext>
            </a:extLst>
          </p:cNvPr>
          <p:cNvSpPr txBox="1"/>
          <p:nvPr/>
        </p:nvSpPr>
        <p:spPr>
          <a:xfrm flipH="1">
            <a:off x="735200" y="4160878"/>
            <a:ext cx="1812300" cy="369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600" dirty="0">
                <a:solidFill>
                  <a:schemeClr val="dk1"/>
                </a:solidFill>
                <a:latin typeface="Times New Roman" panose="02020603050405020304" pitchFamily="18" charset="0"/>
                <a:ea typeface="Source Sans 3"/>
                <a:cs typeface="Times New Roman" panose="02020603050405020304" pitchFamily="18" charset="0"/>
                <a:sym typeface="Source Sans 3"/>
              </a:rPr>
              <a:t>Quality Assurance</a:t>
            </a:r>
            <a:endParaRPr sz="1600" dirty="0">
              <a:solidFill>
                <a:schemeClr val="dk1"/>
              </a:solidFill>
              <a:latin typeface="Times New Roman" panose="02020603050405020304" pitchFamily="18" charset="0"/>
              <a:ea typeface="Source Sans 3"/>
              <a:cs typeface="Times New Roman" panose="02020603050405020304" pitchFamily="18" charset="0"/>
              <a:sym typeface="Source Sans 3"/>
            </a:endParaRPr>
          </a:p>
        </p:txBody>
      </p:sp>
      <p:sp>
        <p:nvSpPr>
          <p:cNvPr id="466" name="Google Shape;466;p41">
            <a:extLst>
              <a:ext uri="{FF2B5EF4-FFF2-40B4-BE49-F238E27FC236}">
                <a16:creationId xmlns:a16="http://schemas.microsoft.com/office/drawing/2014/main" id="{375558C2-98CE-18D0-8E7D-2E2507ECAE2D}"/>
              </a:ext>
            </a:extLst>
          </p:cNvPr>
          <p:cNvSpPr txBox="1"/>
          <p:nvPr/>
        </p:nvSpPr>
        <p:spPr>
          <a:xfrm flipH="1">
            <a:off x="2688958" y="4160878"/>
            <a:ext cx="1812300" cy="645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600" dirty="0">
                <a:solidFill>
                  <a:schemeClr val="dk1"/>
                </a:solidFill>
                <a:latin typeface="Times New Roman" panose="02020603050405020304" pitchFamily="18" charset="0"/>
                <a:ea typeface="Source Sans 3"/>
                <a:cs typeface="Times New Roman" panose="02020603050405020304" pitchFamily="18" charset="0"/>
                <a:sym typeface="Source Sans 3"/>
              </a:rPr>
              <a:t>Monitoring and Control</a:t>
            </a:r>
            <a:endParaRPr sz="1600" dirty="0">
              <a:solidFill>
                <a:schemeClr val="dk1"/>
              </a:solidFill>
              <a:latin typeface="Times New Roman" panose="02020603050405020304" pitchFamily="18" charset="0"/>
              <a:ea typeface="Source Sans 3"/>
              <a:cs typeface="Times New Roman" panose="02020603050405020304" pitchFamily="18" charset="0"/>
              <a:sym typeface="Source Sans 3"/>
            </a:endParaRPr>
          </a:p>
        </p:txBody>
      </p:sp>
      <p:sp>
        <p:nvSpPr>
          <p:cNvPr id="467" name="Google Shape;467;p41">
            <a:extLst>
              <a:ext uri="{FF2B5EF4-FFF2-40B4-BE49-F238E27FC236}">
                <a16:creationId xmlns:a16="http://schemas.microsoft.com/office/drawing/2014/main" id="{7534ADD9-A345-62CC-D548-F8C6EF6DCDB7}"/>
              </a:ext>
            </a:extLst>
          </p:cNvPr>
          <p:cNvSpPr txBox="1"/>
          <p:nvPr/>
        </p:nvSpPr>
        <p:spPr>
          <a:xfrm flipH="1">
            <a:off x="4642717" y="4160878"/>
            <a:ext cx="1812300" cy="369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600" dirty="0">
                <a:solidFill>
                  <a:schemeClr val="dk1"/>
                </a:solidFill>
                <a:latin typeface="Times New Roman" panose="02020603050405020304" pitchFamily="18" charset="0"/>
                <a:ea typeface="Source Sans 3"/>
                <a:cs typeface="Times New Roman" panose="02020603050405020304" pitchFamily="18" charset="0"/>
                <a:sym typeface="Source Sans 3"/>
              </a:rPr>
              <a:t>Project Closure</a:t>
            </a:r>
            <a:endParaRPr sz="1600" dirty="0">
              <a:solidFill>
                <a:schemeClr val="dk1"/>
              </a:solidFill>
              <a:latin typeface="Times New Roman" panose="02020603050405020304" pitchFamily="18" charset="0"/>
              <a:ea typeface="Source Sans 3"/>
              <a:cs typeface="Times New Roman" panose="02020603050405020304" pitchFamily="18" charset="0"/>
              <a:sym typeface="Source Sans 3"/>
            </a:endParaRPr>
          </a:p>
        </p:txBody>
      </p:sp>
      <p:cxnSp>
        <p:nvCxnSpPr>
          <p:cNvPr id="469" name="Google Shape;469;p41">
            <a:extLst>
              <a:ext uri="{FF2B5EF4-FFF2-40B4-BE49-F238E27FC236}">
                <a16:creationId xmlns:a16="http://schemas.microsoft.com/office/drawing/2014/main" id="{32922CC1-B81F-79A0-B3EF-C82639C2E992}"/>
              </a:ext>
            </a:extLst>
          </p:cNvPr>
          <p:cNvCxnSpPr>
            <a:stCxn id="454" idx="3"/>
            <a:endCxn id="455" idx="1"/>
          </p:cNvCxnSpPr>
          <p:nvPr/>
        </p:nvCxnSpPr>
        <p:spPr>
          <a:xfrm>
            <a:off x="3998758" y="2076459"/>
            <a:ext cx="1146600" cy="0"/>
          </a:xfrm>
          <a:prstGeom prst="straightConnector1">
            <a:avLst/>
          </a:prstGeom>
          <a:noFill/>
          <a:ln w="9525" cap="flat" cmpd="sng">
            <a:solidFill>
              <a:schemeClr val="dk2"/>
            </a:solidFill>
            <a:prstDash val="solid"/>
            <a:round/>
            <a:headEnd type="none" w="med" len="med"/>
            <a:tailEnd type="none" w="med" len="med"/>
          </a:ln>
        </p:spPr>
      </p:cxnSp>
      <p:cxnSp>
        <p:nvCxnSpPr>
          <p:cNvPr id="470" name="Google Shape;470;p41">
            <a:extLst>
              <a:ext uri="{FF2B5EF4-FFF2-40B4-BE49-F238E27FC236}">
                <a16:creationId xmlns:a16="http://schemas.microsoft.com/office/drawing/2014/main" id="{FCC36D8E-4ADC-9C87-30FE-2AB252FC500D}"/>
              </a:ext>
            </a:extLst>
          </p:cNvPr>
          <p:cNvCxnSpPr>
            <a:cxnSpLocks/>
            <a:stCxn id="456" idx="2"/>
            <a:endCxn id="464" idx="0"/>
          </p:cNvCxnSpPr>
          <p:nvPr/>
        </p:nvCxnSpPr>
        <p:spPr>
          <a:xfrm rot="16200000" flipH="1">
            <a:off x="7491170" y="2411163"/>
            <a:ext cx="76194" cy="53285"/>
          </a:xfrm>
          <a:prstGeom prst="bentConnector3">
            <a:avLst>
              <a:gd name="adj1" fmla="val 50000"/>
            </a:avLst>
          </a:prstGeom>
          <a:noFill/>
          <a:ln w="9525" cap="flat" cmpd="sng">
            <a:solidFill>
              <a:schemeClr val="dk2"/>
            </a:solidFill>
            <a:prstDash val="solid"/>
            <a:round/>
            <a:headEnd type="none" w="med" len="med"/>
            <a:tailEnd type="none" w="med" len="med"/>
          </a:ln>
        </p:spPr>
      </p:cxnSp>
      <p:cxnSp>
        <p:nvCxnSpPr>
          <p:cNvPr id="471" name="Google Shape;471;p41">
            <a:extLst>
              <a:ext uri="{FF2B5EF4-FFF2-40B4-BE49-F238E27FC236}">
                <a16:creationId xmlns:a16="http://schemas.microsoft.com/office/drawing/2014/main" id="{843186E6-6C27-E9CB-33A7-6990892F2FDD}"/>
              </a:ext>
            </a:extLst>
          </p:cNvPr>
          <p:cNvCxnSpPr>
            <a:cxnSpLocks/>
            <a:stCxn id="464" idx="2"/>
            <a:endCxn id="457" idx="0"/>
          </p:cNvCxnSpPr>
          <p:nvPr/>
        </p:nvCxnSpPr>
        <p:spPr>
          <a:xfrm rot="5400000">
            <a:off x="4437002" y="319275"/>
            <a:ext cx="323257" cy="5914560"/>
          </a:xfrm>
          <a:prstGeom prst="bentConnector3">
            <a:avLst>
              <a:gd name="adj1" fmla="val 50000"/>
            </a:avLst>
          </a:prstGeom>
          <a:noFill/>
          <a:ln w="9525" cap="flat" cmpd="sng">
            <a:solidFill>
              <a:schemeClr val="dk2"/>
            </a:solidFill>
            <a:prstDash val="solid"/>
            <a:round/>
            <a:headEnd type="none" w="med" len="med"/>
            <a:tailEnd type="none" w="med" len="med"/>
          </a:ln>
        </p:spPr>
      </p:cxnSp>
      <p:cxnSp>
        <p:nvCxnSpPr>
          <p:cNvPr id="472" name="Google Shape;472;p41">
            <a:extLst>
              <a:ext uri="{FF2B5EF4-FFF2-40B4-BE49-F238E27FC236}">
                <a16:creationId xmlns:a16="http://schemas.microsoft.com/office/drawing/2014/main" id="{59E7098B-E1D3-F03C-ED03-63013FA7FE61}"/>
              </a:ext>
            </a:extLst>
          </p:cNvPr>
          <p:cNvCxnSpPr>
            <a:stCxn id="458" idx="3"/>
            <a:endCxn id="459" idx="1"/>
          </p:cNvCxnSpPr>
          <p:nvPr/>
        </p:nvCxnSpPr>
        <p:spPr>
          <a:xfrm>
            <a:off x="3998758" y="3761434"/>
            <a:ext cx="1146600" cy="600"/>
          </a:xfrm>
          <a:prstGeom prst="bentConnector3">
            <a:avLst>
              <a:gd name="adj1" fmla="val 49994"/>
            </a:avLst>
          </a:prstGeom>
          <a:noFill/>
          <a:ln w="9525" cap="flat" cmpd="sng">
            <a:solidFill>
              <a:schemeClr val="dk2"/>
            </a:solidFill>
            <a:prstDash val="solid"/>
            <a:round/>
            <a:headEnd type="none" w="med" len="med"/>
            <a:tailEnd type="none" w="med" len="med"/>
          </a:ln>
        </p:spPr>
      </p:cxnSp>
      <p:cxnSp>
        <p:nvCxnSpPr>
          <p:cNvPr id="474" name="Google Shape;474;p41">
            <a:extLst>
              <a:ext uri="{FF2B5EF4-FFF2-40B4-BE49-F238E27FC236}">
                <a16:creationId xmlns:a16="http://schemas.microsoft.com/office/drawing/2014/main" id="{EF4FE21B-F28C-8881-79A1-067F21EAE20C}"/>
              </a:ext>
            </a:extLst>
          </p:cNvPr>
          <p:cNvCxnSpPr>
            <a:stCxn id="453" idx="3"/>
            <a:endCxn id="454" idx="1"/>
          </p:cNvCxnSpPr>
          <p:nvPr/>
        </p:nvCxnSpPr>
        <p:spPr>
          <a:xfrm>
            <a:off x="2045000" y="2076459"/>
            <a:ext cx="1146600" cy="0"/>
          </a:xfrm>
          <a:prstGeom prst="straightConnector1">
            <a:avLst/>
          </a:prstGeom>
          <a:noFill/>
          <a:ln w="9525" cap="flat" cmpd="sng">
            <a:solidFill>
              <a:schemeClr val="dk2"/>
            </a:solidFill>
            <a:prstDash val="solid"/>
            <a:round/>
            <a:headEnd type="none" w="med" len="med"/>
            <a:tailEnd type="none" w="med" len="med"/>
          </a:ln>
        </p:spPr>
      </p:cxnSp>
      <p:cxnSp>
        <p:nvCxnSpPr>
          <p:cNvPr id="475" name="Google Shape;475;p41">
            <a:extLst>
              <a:ext uri="{FF2B5EF4-FFF2-40B4-BE49-F238E27FC236}">
                <a16:creationId xmlns:a16="http://schemas.microsoft.com/office/drawing/2014/main" id="{44427780-8C09-4046-65E7-D56F8981E252}"/>
              </a:ext>
            </a:extLst>
          </p:cNvPr>
          <p:cNvCxnSpPr>
            <a:stCxn id="455" idx="3"/>
            <a:endCxn id="456" idx="1"/>
          </p:cNvCxnSpPr>
          <p:nvPr/>
        </p:nvCxnSpPr>
        <p:spPr>
          <a:xfrm>
            <a:off x="5952517" y="2076459"/>
            <a:ext cx="1146600" cy="0"/>
          </a:xfrm>
          <a:prstGeom prst="straightConnector1">
            <a:avLst/>
          </a:prstGeom>
          <a:noFill/>
          <a:ln w="9525" cap="flat" cmpd="sng">
            <a:solidFill>
              <a:schemeClr val="dk2"/>
            </a:solidFill>
            <a:prstDash val="solid"/>
            <a:round/>
            <a:headEnd type="none" w="med" len="med"/>
            <a:tailEnd type="none" w="med" len="med"/>
          </a:ln>
        </p:spPr>
      </p:cxnSp>
      <p:cxnSp>
        <p:nvCxnSpPr>
          <p:cNvPr id="476" name="Google Shape;476;p41">
            <a:extLst>
              <a:ext uri="{FF2B5EF4-FFF2-40B4-BE49-F238E27FC236}">
                <a16:creationId xmlns:a16="http://schemas.microsoft.com/office/drawing/2014/main" id="{E4784A47-A956-EF26-37AB-807A8DD35351}"/>
              </a:ext>
            </a:extLst>
          </p:cNvPr>
          <p:cNvCxnSpPr>
            <a:stCxn id="457" idx="3"/>
            <a:endCxn id="458" idx="1"/>
          </p:cNvCxnSpPr>
          <p:nvPr/>
        </p:nvCxnSpPr>
        <p:spPr>
          <a:xfrm>
            <a:off x="2045000" y="3761434"/>
            <a:ext cx="1146600" cy="0"/>
          </a:xfrm>
          <a:prstGeom prst="straightConnector1">
            <a:avLst/>
          </a:prstGeom>
          <a:noFill/>
          <a:ln w="9525" cap="flat" cmpd="sng">
            <a:solidFill>
              <a:schemeClr val="dk2"/>
            </a:solidFill>
            <a:prstDash val="solid"/>
            <a:round/>
            <a:headEnd type="none" w="med" len="med"/>
            <a:tailEnd type="none" w="med" len="med"/>
          </a:ln>
        </p:spPr>
      </p:cxnSp>
      <p:sp>
        <p:nvSpPr>
          <p:cNvPr id="9" name="TextBox 8">
            <a:extLst>
              <a:ext uri="{FF2B5EF4-FFF2-40B4-BE49-F238E27FC236}">
                <a16:creationId xmlns:a16="http://schemas.microsoft.com/office/drawing/2014/main" id="{FAFC748C-CF82-4E4F-3809-12D0CE9277C4}"/>
              </a:ext>
            </a:extLst>
          </p:cNvPr>
          <p:cNvSpPr txBox="1"/>
          <p:nvPr/>
        </p:nvSpPr>
        <p:spPr>
          <a:xfrm>
            <a:off x="735212" y="1030515"/>
            <a:ext cx="7673575" cy="584775"/>
          </a:xfrm>
          <a:prstGeom prst="rect">
            <a:avLst/>
          </a:prstGeom>
          <a:noFill/>
        </p:spPr>
        <p:txBody>
          <a:bodyPr wrap="square" rtlCol="0">
            <a:spAutoFit/>
          </a:bodyPr>
          <a:lstStyle/>
          <a:p>
            <a:pPr algn="just"/>
            <a:r>
              <a:rPr lang="en-US" sz="1600" dirty="0">
                <a:solidFill>
                  <a:schemeClr val="tx1"/>
                </a:solidFill>
                <a:latin typeface="Times New Roman" panose="02020603050405020304" pitchFamily="18" charset="0"/>
                <a:cs typeface="Times New Roman" panose="02020603050405020304" pitchFamily="18" charset="0"/>
              </a:rPr>
              <a:t>The project management approach includes several stages and step-by-step directions to make sure a project is carried out and finished successfully (</a:t>
            </a:r>
            <a:r>
              <a:rPr lang="en-US" sz="1600" dirty="0" err="1">
                <a:solidFill>
                  <a:schemeClr val="tx1"/>
                </a:solidFill>
                <a:latin typeface="Times New Roman" panose="02020603050405020304" pitchFamily="18" charset="0"/>
                <a:cs typeface="Times New Roman" panose="02020603050405020304" pitchFamily="18" charset="0"/>
              </a:rPr>
              <a:t>Gido</a:t>
            </a:r>
            <a:r>
              <a:rPr lang="en-US" sz="1600" dirty="0">
                <a:solidFill>
                  <a:schemeClr val="tx1"/>
                </a:solidFill>
                <a:latin typeface="Times New Roman" panose="02020603050405020304" pitchFamily="18" charset="0"/>
                <a:cs typeface="Times New Roman" panose="02020603050405020304" pitchFamily="18" charset="0"/>
              </a:rPr>
              <a:t> et al., 2018).</a:t>
            </a:r>
          </a:p>
        </p:txBody>
      </p:sp>
    </p:spTree>
    <p:extLst>
      <p:ext uri="{BB962C8B-B14F-4D97-AF65-F5344CB8AC3E}">
        <p14:creationId xmlns:p14="http://schemas.microsoft.com/office/powerpoint/2010/main" val="1843178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67"/>
        <p:cNvGrpSpPr/>
        <p:nvPr/>
      </p:nvGrpSpPr>
      <p:grpSpPr>
        <a:xfrm>
          <a:off x="0" y="0"/>
          <a:ext cx="0" cy="0"/>
          <a:chOff x="0" y="0"/>
          <a:chExt cx="0" cy="0"/>
        </a:xfrm>
      </p:grpSpPr>
      <p:sp>
        <p:nvSpPr>
          <p:cNvPr id="368" name="Google Shape;368;p34"/>
          <p:cNvSpPr txBox="1">
            <a:spLocks noGrp="1"/>
          </p:cNvSpPr>
          <p:nvPr>
            <p:ph type="title"/>
          </p:nvPr>
        </p:nvSpPr>
        <p:spPr>
          <a:xfrm>
            <a:off x="720000" y="445025"/>
            <a:ext cx="7704000" cy="572700"/>
          </a:xfrm>
          <a:prstGeom prst="rect">
            <a:avLst/>
          </a:prstGeom>
        </p:spPr>
        <p:style>
          <a:lnRef idx="3">
            <a:schemeClr val="lt1"/>
          </a:lnRef>
          <a:fillRef idx="1">
            <a:schemeClr val="accent1"/>
          </a:fillRef>
          <a:effectRef idx="1">
            <a:schemeClr val="accent1"/>
          </a:effectRef>
          <a:fontRef idx="minor">
            <a:schemeClr val="lt1"/>
          </a:fontRef>
        </p:style>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Funding and Budget</a:t>
            </a:r>
            <a:endParaRPr b="1" dirty="0">
              <a:latin typeface="Times New Roman" panose="02020603050405020304" pitchFamily="18" charset="0"/>
              <a:cs typeface="Times New Roman" panose="02020603050405020304" pitchFamily="18" charset="0"/>
            </a:endParaRPr>
          </a:p>
        </p:txBody>
      </p:sp>
      <p:sp>
        <p:nvSpPr>
          <p:cNvPr id="371" name="Google Shape;371;p34"/>
          <p:cNvSpPr txBox="1">
            <a:spLocks noGrp="1"/>
          </p:cNvSpPr>
          <p:nvPr>
            <p:ph type="subTitle" idx="1"/>
          </p:nvPr>
        </p:nvSpPr>
        <p:spPr>
          <a:xfrm>
            <a:off x="720000" y="1200150"/>
            <a:ext cx="7704000" cy="3650456"/>
          </a:xfrm>
          <a:prstGeom prst="rect">
            <a:avLst/>
          </a:prstGeom>
        </p:spPr>
        <p:txBody>
          <a:bodyPr spcFirstLastPara="1" wrap="square" lIns="91425" tIns="91425" rIns="91425" bIns="91425" anchor="t" anchorCtr="0">
            <a:noAutofit/>
          </a:bodyPr>
          <a:lstStyle/>
          <a:p>
            <a:pPr marL="285750" lvl="0" indent="-285750" algn="just" rtl="0">
              <a:spcBef>
                <a:spcPts val="0"/>
              </a:spcBef>
              <a:spcAft>
                <a:spcPts val="0"/>
              </a:spcAft>
              <a:buFont typeface="Courier New" panose="02070309020205020404" pitchFamily="49" charset="0"/>
              <a:buChar char="o"/>
            </a:pPr>
            <a:r>
              <a:rPr lang="en-US" sz="1800" dirty="0">
                <a:latin typeface="Times New Roman" panose="02020603050405020304" pitchFamily="18" charset="0"/>
                <a:cs typeface="Times New Roman" panose="02020603050405020304" pitchFamily="18" charset="0"/>
              </a:rPr>
              <a:t>Transparent budget allocation based on industry standards and best practices.</a:t>
            </a:r>
          </a:p>
          <a:p>
            <a:pPr marL="285750" lvl="0" indent="-285750" algn="just" rtl="0">
              <a:spcBef>
                <a:spcPts val="0"/>
              </a:spcBef>
              <a:spcAft>
                <a:spcPts val="0"/>
              </a:spcAft>
              <a:buFont typeface="Courier New" panose="02070309020205020404" pitchFamily="49" charset="0"/>
              <a:buChar char="o"/>
            </a:pPr>
            <a:r>
              <a:rPr lang="en-US" sz="1800" dirty="0">
                <a:latin typeface="Times New Roman" panose="02020603050405020304" pitchFamily="18" charset="0"/>
                <a:cs typeface="Times New Roman" panose="02020603050405020304" pitchFamily="18" charset="0"/>
              </a:rPr>
              <a:t>Cost-saving measures: Value engineering, competitive bidding.</a:t>
            </a:r>
          </a:p>
          <a:p>
            <a:pPr marL="0" lvl="0" indent="0" algn="just" rtl="0">
              <a:spcBef>
                <a:spcPts val="0"/>
              </a:spcBef>
              <a:spcAft>
                <a:spcPts val="0"/>
              </a:spcAft>
              <a:buNone/>
            </a:pPr>
            <a:endParaRPr lang="en-US" sz="1800" dirty="0">
              <a:latin typeface="Times New Roman" panose="02020603050405020304" pitchFamily="18" charset="0"/>
              <a:cs typeface="Times New Roman" panose="02020603050405020304" pitchFamily="18" charset="0"/>
            </a:endParaRPr>
          </a:p>
          <a:p>
            <a:pPr marL="0" lvl="0" indent="0" algn="just" rtl="0">
              <a:spcBef>
                <a:spcPts val="0"/>
              </a:spcBef>
              <a:spcAft>
                <a:spcPts val="0"/>
              </a:spcAft>
              <a:buNone/>
            </a:pPr>
            <a:r>
              <a:rPr lang="en-US" sz="1800" b="1" dirty="0">
                <a:latin typeface="Times New Roman" panose="02020603050405020304" pitchFamily="18" charset="0"/>
                <a:cs typeface="Times New Roman" panose="02020603050405020304" pitchFamily="18" charset="0"/>
              </a:rPr>
              <a:t>Potential funding sources:</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University budget allocation.</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External grants and sponsorships.</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Fundraising initiatives.</a:t>
            </a:r>
          </a:p>
          <a:p>
            <a:pPr marL="0" lvl="0" indent="0" algn="just" rtl="0">
              <a:spcBef>
                <a:spcPts val="0"/>
              </a:spcBef>
              <a:spcAft>
                <a:spcPts val="0"/>
              </a:spcAft>
            </a:pPr>
            <a:endParaRPr lang="en-US" sz="1800" dirty="0">
              <a:latin typeface="Times New Roman" panose="02020603050405020304" pitchFamily="18" charset="0"/>
              <a:cs typeface="Times New Roman" panose="02020603050405020304" pitchFamily="18" charset="0"/>
            </a:endParaRPr>
          </a:p>
          <a:p>
            <a:pPr marL="0" lvl="0" indent="0" algn="just" rtl="0">
              <a:spcBef>
                <a:spcPts val="0"/>
              </a:spcBef>
              <a:spcAft>
                <a:spcPts val="0"/>
              </a:spcAft>
            </a:pPr>
            <a:r>
              <a:rPr lang="en-US" sz="1800" dirty="0">
                <a:latin typeface="Times New Roman" panose="02020603050405020304" pitchFamily="18" charset="0"/>
                <a:cs typeface="Times New Roman" panose="02020603050405020304" pitchFamily="18" charset="0"/>
              </a:rPr>
              <a:t>Project funding and budgeting are terms for the funds that have been allocated to make sure that a project is carried out successfully (Young, 2016).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58">
          <a:extLst>
            <a:ext uri="{FF2B5EF4-FFF2-40B4-BE49-F238E27FC236}">
              <a16:creationId xmlns:a16="http://schemas.microsoft.com/office/drawing/2014/main" id="{A8DDEB28-C7E5-6A7B-131F-CD6AE3885FE0}"/>
            </a:ext>
          </a:extLst>
        </p:cNvPr>
        <p:cNvGrpSpPr/>
        <p:nvPr/>
      </p:nvGrpSpPr>
      <p:grpSpPr>
        <a:xfrm>
          <a:off x="0" y="0"/>
          <a:ext cx="0" cy="0"/>
          <a:chOff x="0" y="0"/>
          <a:chExt cx="0" cy="0"/>
        </a:xfrm>
      </p:grpSpPr>
      <p:sp>
        <p:nvSpPr>
          <p:cNvPr id="359" name="Google Shape;359;p33">
            <a:extLst>
              <a:ext uri="{FF2B5EF4-FFF2-40B4-BE49-F238E27FC236}">
                <a16:creationId xmlns:a16="http://schemas.microsoft.com/office/drawing/2014/main" id="{1E9D1A1A-1BB8-2653-0E3F-EEF6CE1040B1}"/>
              </a:ext>
            </a:extLst>
          </p:cNvPr>
          <p:cNvSpPr txBox="1">
            <a:spLocks noGrp="1"/>
          </p:cNvSpPr>
          <p:nvPr>
            <p:ph type="subTitle" idx="4"/>
          </p:nvPr>
        </p:nvSpPr>
        <p:spPr>
          <a:xfrm>
            <a:off x="4777672" y="2100157"/>
            <a:ext cx="3646327" cy="461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latin typeface="Times New Roman" panose="02020603050405020304" pitchFamily="18" charset="0"/>
                <a:cs typeface="Times New Roman" panose="02020603050405020304" pitchFamily="18" charset="0"/>
              </a:rPr>
              <a:t>Mitigation Strategies</a:t>
            </a:r>
            <a:endParaRPr sz="2000" b="1" dirty="0">
              <a:latin typeface="Times New Roman" panose="02020603050405020304" pitchFamily="18" charset="0"/>
              <a:cs typeface="Times New Roman" panose="02020603050405020304" pitchFamily="18" charset="0"/>
            </a:endParaRPr>
          </a:p>
        </p:txBody>
      </p:sp>
      <p:sp>
        <p:nvSpPr>
          <p:cNvPr id="360" name="Google Shape;360;p33">
            <a:extLst>
              <a:ext uri="{FF2B5EF4-FFF2-40B4-BE49-F238E27FC236}">
                <a16:creationId xmlns:a16="http://schemas.microsoft.com/office/drawing/2014/main" id="{1B971C43-05F6-BD02-54CD-11DC81F9109B}"/>
              </a:ext>
            </a:extLst>
          </p:cNvPr>
          <p:cNvSpPr txBox="1">
            <a:spLocks noGrp="1"/>
          </p:cNvSpPr>
          <p:nvPr>
            <p:ph type="title"/>
          </p:nvPr>
        </p:nvSpPr>
        <p:spPr>
          <a:xfrm>
            <a:off x="720000" y="445025"/>
            <a:ext cx="7409588" cy="572700"/>
          </a:xfrm>
          <a:prstGeom prst="rect">
            <a:avLst/>
          </a:prstGeom>
        </p:spPr>
        <p:style>
          <a:lnRef idx="3">
            <a:schemeClr val="lt1"/>
          </a:lnRef>
          <a:fillRef idx="1">
            <a:schemeClr val="accent1"/>
          </a:fillRef>
          <a:effectRef idx="1">
            <a:schemeClr val="accent1"/>
          </a:effectRef>
          <a:fontRef idx="minor">
            <a:schemeClr val="lt1"/>
          </a:fontRef>
        </p:style>
        <p:txBody>
          <a:bodyPr spcFirstLastPara="1" wrap="square" lIns="91425" tIns="91425" rIns="91425" bIns="91425" anchor="t"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Project Risks and Mitigation Strategies</a:t>
            </a:r>
            <a:endParaRPr b="1" dirty="0">
              <a:latin typeface="Times New Roman" panose="02020603050405020304" pitchFamily="18" charset="0"/>
              <a:cs typeface="Times New Roman" panose="02020603050405020304" pitchFamily="18" charset="0"/>
            </a:endParaRPr>
          </a:p>
        </p:txBody>
      </p:sp>
      <p:sp>
        <p:nvSpPr>
          <p:cNvPr id="361" name="Google Shape;361;p33">
            <a:extLst>
              <a:ext uri="{FF2B5EF4-FFF2-40B4-BE49-F238E27FC236}">
                <a16:creationId xmlns:a16="http://schemas.microsoft.com/office/drawing/2014/main" id="{5D8D92CF-F46C-5B31-19CF-3D364F5419E9}"/>
              </a:ext>
            </a:extLst>
          </p:cNvPr>
          <p:cNvSpPr txBox="1">
            <a:spLocks noGrp="1"/>
          </p:cNvSpPr>
          <p:nvPr>
            <p:ph type="subTitle" idx="1"/>
          </p:nvPr>
        </p:nvSpPr>
        <p:spPr>
          <a:xfrm>
            <a:off x="4777671" y="2485659"/>
            <a:ext cx="3646328" cy="1757724"/>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Building in buffer time and budget</a:t>
            </a:r>
          </a:p>
          <a:p>
            <a:pPr marL="171450" lvl="0" indent="-171450" algn="just" rtl="0">
              <a:spcBef>
                <a:spcPts val="0"/>
              </a:spcBef>
              <a:spcAft>
                <a:spcPts val="0"/>
              </a:spcAft>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Developing contingency plans</a:t>
            </a:r>
          </a:p>
          <a:p>
            <a:pPr marL="171450" lvl="0" indent="-171450" algn="just" rtl="0">
              <a:spcBef>
                <a:spcPts val="0"/>
              </a:spcBef>
              <a:spcAft>
                <a:spcPts val="0"/>
              </a:spcAft>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Maintaining open communication with stakeholders</a:t>
            </a:r>
          </a:p>
          <a:p>
            <a:pPr marL="171450" lvl="0" indent="-171450" algn="just" rtl="0">
              <a:spcBef>
                <a:spcPts val="0"/>
              </a:spcBef>
              <a:spcAft>
                <a:spcPts val="0"/>
              </a:spcAft>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Implementing a proactive risk management plan</a:t>
            </a:r>
            <a:endParaRPr sz="1600" dirty="0">
              <a:latin typeface="Times New Roman" panose="02020603050405020304" pitchFamily="18" charset="0"/>
              <a:cs typeface="Times New Roman" panose="02020603050405020304" pitchFamily="18" charset="0"/>
            </a:endParaRPr>
          </a:p>
        </p:txBody>
      </p:sp>
      <p:sp>
        <p:nvSpPr>
          <p:cNvPr id="362" name="Google Shape;362;p33">
            <a:extLst>
              <a:ext uri="{FF2B5EF4-FFF2-40B4-BE49-F238E27FC236}">
                <a16:creationId xmlns:a16="http://schemas.microsoft.com/office/drawing/2014/main" id="{BAEB89F1-BBA7-6AB6-7789-23C7F693389B}"/>
              </a:ext>
            </a:extLst>
          </p:cNvPr>
          <p:cNvSpPr txBox="1">
            <a:spLocks noGrp="1"/>
          </p:cNvSpPr>
          <p:nvPr>
            <p:ph type="subTitle" idx="2"/>
          </p:nvPr>
        </p:nvSpPr>
        <p:spPr>
          <a:xfrm>
            <a:off x="814388" y="2485656"/>
            <a:ext cx="3551939" cy="1507695"/>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Delays due to weather or unforeseen circumstances</a:t>
            </a:r>
          </a:p>
          <a:p>
            <a:pPr marL="171450" lvl="0" indent="-171450" algn="just" rtl="0">
              <a:spcBef>
                <a:spcPts val="0"/>
              </a:spcBef>
              <a:spcAft>
                <a:spcPts val="0"/>
              </a:spcAft>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Cost overruns</a:t>
            </a:r>
          </a:p>
          <a:p>
            <a:pPr marL="171450" lvl="0" indent="-171450" algn="just" rtl="0">
              <a:spcBef>
                <a:spcPts val="0"/>
              </a:spcBef>
              <a:spcAft>
                <a:spcPts val="0"/>
              </a:spcAft>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Labor shortages</a:t>
            </a:r>
          </a:p>
          <a:p>
            <a:pPr marL="171450" lvl="0" indent="-171450" algn="just" rtl="0">
              <a:spcBef>
                <a:spcPts val="0"/>
              </a:spcBef>
              <a:spcAft>
                <a:spcPts val="0"/>
              </a:spcAft>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Changes in scope</a:t>
            </a:r>
          </a:p>
        </p:txBody>
      </p:sp>
      <p:sp>
        <p:nvSpPr>
          <p:cNvPr id="363" name="Google Shape;363;p33">
            <a:extLst>
              <a:ext uri="{FF2B5EF4-FFF2-40B4-BE49-F238E27FC236}">
                <a16:creationId xmlns:a16="http://schemas.microsoft.com/office/drawing/2014/main" id="{1DAF9563-08EF-DAE0-4554-A31456896851}"/>
              </a:ext>
            </a:extLst>
          </p:cNvPr>
          <p:cNvSpPr txBox="1">
            <a:spLocks noGrp="1"/>
          </p:cNvSpPr>
          <p:nvPr>
            <p:ph type="subTitle" idx="3"/>
          </p:nvPr>
        </p:nvSpPr>
        <p:spPr>
          <a:xfrm>
            <a:off x="814388" y="2100157"/>
            <a:ext cx="3551939" cy="461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latin typeface="Times New Roman" panose="02020603050405020304" pitchFamily="18" charset="0"/>
                <a:cs typeface="Times New Roman" panose="02020603050405020304" pitchFamily="18" charset="0"/>
              </a:rPr>
              <a:t>Potential Risks</a:t>
            </a:r>
            <a:endParaRPr sz="2000" b="1" dirty="0">
              <a:latin typeface="Times New Roman" panose="02020603050405020304" pitchFamily="18" charset="0"/>
              <a:cs typeface="Times New Roman" panose="02020603050405020304" pitchFamily="18" charset="0"/>
            </a:endParaRPr>
          </a:p>
        </p:txBody>
      </p:sp>
      <p:sp>
        <p:nvSpPr>
          <p:cNvPr id="2" name="Google Shape;362;p33">
            <a:extLst>
              <a:ext uri="{FF2B5EF4-FFF2-40B4-BE49-F238E27FC236}">
                <a16:creationId xmlns:a16="http://schemas.microsoft.com/office/drawing/2014/main" id="{8F8C1634-60DD-2B54-812C-245DF904DAB6}"/>
              </a:ext>
            </a:extLst>
          </p:cNvPr>
          <p:cNvSpPr txBox="1">
            <a:spLocks/>
          </p:cNvSpPr>
          <p:nvPr/>
        </p:nvSpPr>
        <p:spPr>
          <a:xfrm>
            <a:off x="720000" y="1140275"/>
            <a:ext cx="7703999" cy="8314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gn="just"/>
            <a:r>
              <a:rPr lang="en-US" sz="1800" dirty="0">
                <a:latin typeface="Times New Roman" panose="02020603050405020304" pitchFamily="18" charset="0"/>
                <a:cs typeface="Times New Roman" panose="02020603050405020304" pitchFamily="18" charset="0"/>
              </a:rPr>
              <a:t>Project risks are events or circumstances that might delay project completion, and mitigation strategies reduce their impact or possibility (Walker, 2015).</a:t>
            </a:r>
          </a:p>
        </p:txBody>
      </p:sp>
    </p:spTree>
    <p:extLst>
      <p:ext uri="{BB962C8B-B14F-4D97-AF65-F5344CB8AC3E}">
        <p14:creationId xmlns:p14="http://schemas.microsoft.com/office/powerpoint/2010/main" val="2230867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78">
          <a:extLst>
            <a:ext uri="{FF2B5EF4-FFF2-40B4-BE49-F238E27FC236}">
              <a16:creationId xmlns:a16="http://schemas.microsoft.com/office/drawing/2014/main" id="{DDE93D47-05D1-EE6B-F9DA-1B50EE1C873A}"/>
            </a:ext>
          </a:extLst>
        </p:cNvPr>
        <p:cNvGrpSpPr/>
        <p:nvPr/>
      </p:nvGrpSpPr>
      <p:grpSpPr>
        <a:xfrm>
          <a:off x="0" y="0"/>
          <a:ext cx="0" cy="0"/>
          <a:chOff x="0" y="0"/>
          <a:chExt cx="0" cy="0"/>
        </a:xfrm>
      </p:grpSpPr>
      <p:sp>
        <p:nvSpPr>
          <p:cNvPr id="380" name="Google Shape;380;p35">
            <a:extLst>
              <a:ext uri="{FF2B5EF4-FFF2-40B4-BE49-F238E27FC236}">
                <a16:creationId xmlns:a16="http://schemas.microsoft.com/office/drawing/2014/main" id="{9FD792E0-DC81-3CA0-0689-14E1D1C9A1CB}"/>
              </a:ext>
            </a:extLst>
          </p:cNvPr>
          <p:cNvSpPr txBox="1">
            <a:spLocks noGrp="1"/>
          </p:cNvSpPr>
          <p:nvPr>
            <p:ph type="title"/>
          </p:nvPr>
        </p:nvSpPr>
        <p:spPr>
          <a:xfrm>
            <a:off x="855732" y="292894"/>
            <a:ext cx="7545318" cy="557212"/>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Quad Chart</a:t>
            </a:r>
            <a:endParaRPr b="1" dirty="0">
              <a:latin typeface="Times New Roman" panose="02020603050405020304" pitchFamily="18" charset="0"/>
              <a:cs typeface="Times New Roman" panose="02020603050405020304" pitchFamily="18" charset="0"/>
            </a:endParaRPr>
          </a:p>
        </p:txBody>
      </p:sp>
      <p:graphicFrame>
        <p:nvGraphicFramePr>
          <p:cNvPr id="19" name="Table 18">
            <a:extLst>
              <a:ext uri="{FF2B5EF4-FFF2-40B4-BE49-F238E27FC236}">
                <a16:creationId xmlns:a16="http://schemas.microsoft.com/office/drawing/2014/main" id="{E45ABF34-B266-2308-E112-2EEC3228BBFF}"/>
              </a:ext>
            </a:extLst>
          </p:cNvPr>
          <p:cNvGraphicFramePr>
            <a:graphicFrameLocks noGrp="1"/>
          </p:cNvGraphicFramePr>
          <p:nvPr>
            <p:extLst>
              <p:ext uri="{D42A27DB-BD31-4B8C-83A1-F6EECF244321}">
                <p14:modId xmlns:p14="http://schemas.microsoft.com/office/powerpoint/2010/main" val="4135247331"/>
              </p:ext>
            </p:extLst>
          </p:nvPr>
        </p:nvGraphicFramePr>
        <p:xfrm>
          <a:off x="571499" y="1143000"/>
          <a:ext cx="8265320" cy="3429000"/>
        </p:xfrm>
        <a:graphic>
          <a:graphicData uri="http://schemas.openxmlformats.org/drawingml/2006/table">
            <a:tbl>
              <a:tblPr firstRow="1" bandRow="1">
                <a:tableStyleId>{3C2FFA5D-87B4-456A-9821-1D502468CF0F}</a:tableStyleId>
              </a:tblPr>
              <a:tblGrid>
                <a:gridCol w="4132660">
                  <a:extLst>
                    <a:ext uri="{9D8B030D-6E8A-4147-A177-3AD203B41FA5}">
                      <a16:colId xmlns:a16="http://schemas.microsoft.com/office/drawing/2014/main" val="883135733"/>
                    </a:ext>
                  </a:extLst>
                </a:gridCol>
                <a:gridCol w="4132660">
                  <a:extLst>
                    <a:ext uri="{9D8B030D-6E8A-4147-A177-3AD203B41FA5}">
                      <a16:colId xmlns:a16="http://schemas.microsoft.com/office/drawing/2014/main" val="2671082363"/>
                    </a:ext>
                  </a:extLst>
                </a:gridCol>
              </a:tblGrid>
              <a:tr h="1502443">
                <a:tc>
                  <a:txBody>
                    <a:bodyPr/>
                    <a:lstStyle/>
                    <a:p>
                      <a:pPr algn="ctr"/>
                      <a:r>
                        <a:rPr lang="en-US" sz="1600" dirty="0">
                          <a:solidFill>
                            <a:schemeClr val="tx1"/>
                          </a:solidFill>
                          <a:latin typeface="Times New Roman" panose="02020603050405020304" pitchFamily="18" charset="0"/>
                          <a:cs typeface="Times New Roman" panose="02020603050405020304" pitchFamily="18" charset="0"/>
                        </a:rPr>
                        <a:t>Project Status</a:t>
                      </a:r>
                    </a:p>
                    <a:p>
                      <a:pPr marL="285750" indent="-285750" algn="just">
                        <a:buFont typeface="Courier New" panose="02070309020205020404" pitchFamily="49" charset="0"/>
                        <a:buChar char="o"/>
                      </a:pPr>
                      <a:r>
                        <a:rPr lang="en-US" b="0" dirty="0">
                          <a:solidFill>
                            <a:schemeClr val="tx1"/>
                          </a:solidFill>
                          <a:latin typeface="Times New Roman" panose="02020603050405020304" pitchFamily="18" charset="0"/>
                          <a:cs typeface="Times New Roman" panose="02020603050405020304" pitchFamily="18" charset="0"/>
                        </a:rPr>
                        <a:t>Current Status: Planning Stage. In-depth planning and strategy development.</a:t>
                      </a:r>
                    </a:p>
                    <a:p>
                      <a:pPr marL="285750" indent="-285750" algn="just">
                        <a:buFont typeface="Courier New" panose="02070309020205020404" pitchFamily="49" charset="0"/>
                        <a:buChar char="o"/>
                      </a:pPr>
                      <a:r>
                        <a:rPr lang="en-US" b="0" dirty="0">
                          <a:solidFill>
                            <a:schemeClr val="tx1"/>
                          </a:solidFill>
                          <a:latin typeface="Times New Roman" panose="02020603050405020304" pitchFamily="18" charset="0"/>
                          <a:cs typeface="Times New Roman" panose="02020603050405020304" pitchFamily="18" charset="0"/>
                        </a:rPr>
                        <a:t>Milestones Achieved: Initial site assessment, stakeholder identification, and preliminary budgeting.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600" b="1" dirty="0">
                          <a:solidFill>
                            <a:schemeClr val="tx1"/>
                          </a:solidFill>
                          <a:latin typeface="Times New Roman" panose="02020603050405020304" pitchFamily="18" charset="0"/>
                          <a:cs typeface="Times New Roman" panose="02020603050405020304" pitchFamily="18" charset="0"/>
                        </a:rPr>
                        <a:t>Key Accomplishments</a:t>
                      </a:r>
                    </a:p>
                    <a:p>
                      <a:pPr marL="285750" indent="-285750" algn="just">
                        <a:buFont typeface="Courier New" panose="02070309020205020404" pitchFamily="49" charset="0"/>
                        <a:buChar char="o"/>
                      </a:pPr>
                      <a:r>
                        <a:rPr lang="en-US" b="0" dirty="0">
                          <a:solidFill>
                            <a:schemeClr val="tx1"/>
                          </a:solidFill>
                          <a:latin typeface="Times New Roman" panose="02020603050405020304" pitchFamily="18" charset="0"/>
                          <a:cs typeface="Times New Roman" panose="02020603050405020304" pitchFamily="18" charset="0"/>
                        </a:rPr>
                        <a:t>Successful completion of the site assessment.</a:t>
                      </a:r>
                    </a:p>
                    <a:p>
                      <a:pPr marL="285750" indent="-285750" algn="just">
                        <a:buFont typeface="Courier New" panose="02070309020205020404" pitchFamily="49" charset="0"/>
                        <a:buChar char="o"/>
                      </a:pPr>
                      <a:r>
                        <a:rPr lang="en-US" b="0" dirty="0">
                          <a:solidFill>
                            <a:schemeClr val="tx1"/>
                          </a:solidFill>
                          <a:latin typeface="Times New Roman" panose="02020603050405020304" pitchFamily="18" charset="0"/>
                          <a:cs typeface="Times New Roman" panose="02020603050405020304" pitchFamily="18" charset="0"/>
                        </a:rPr>
                        <a:t>Identification and engagement of key stakeholders.</a:t>
                      </a:r>
                    </a:p>
                    <a:p>
                      <a:pPr marL="285750" indent="-285750" algn="just">
                        <a:buFont typeface="Courier New" panose="02070309020205020404" pitchFamily="49" charset="0"/>
                        <a:buChar char="o"/>
                      </a:pPr>
                      <a:r>
                        <a:rPr lang="en-US" b="0" dirty="0">
                          <a:solidFill>
                            <a:schemeClr val="tx1"/>
                          </a:solidFill>
                          <a:latin typeface="Times New Roman" panose="02020603050405020304" pitchFamily="18" charset="0"/>
                          <a:cs typeface="Times New Roman" panose="02020603050405020304" pitchFamily="18" charset="0"/>
                        </a:rPr>
                        <a:t>Initial budget framework established.</a:t>
                      </a:r>
                    </a:p>
                    <a:p>
                      <a:pPr marL="285750" indent="-285750" algn="just">
                        <a:buFont typeface="Courier New" panose="02070309020205020404" pitchFamily="49" charset="0"/>
                        <a:buChar char="o"/>
                      </a:pPr>
                      <a:r>
                        <a:rPr lang="en-US" b="0" dirty="0">
                          <a:solidFill>
                            <a:schemeClr val="tx1"/>
                          </a:solidFill>
                          <a:latin typeface="Times New Roman" panose="02020603050405020304" pitchFamily="18" charset="0"/>
                          <a:cs typeface="Times New Roman" panose="02020603050405020304" pitchFamily="18" charset="0"/>
                        </a:rPr>
                        <a:t>Formation of a dedicated project planning team.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51259594"/>
                  </a:ext>
                </a:extLst>
              </a:tr>
              <a:tr h="1926557">
                <a:tc>
                  <a:txBody>
                    <a:bodyPr/>
                    <a:lstStyle/>
                    <a:p>
                      <a:pPr algn="ctr"/>
                      <a:r>
                        <a:rPr lang="en-US" sz="1600" b="1" dirty="0">
                          <a:latin typeface="Times New Roman" panose="02020603050405020304" pitchFamily="18" charset="0"/>
                          <a:cs typeface="Times New Roman" panose="02020603050405020304" pitchFamily="18" charset="0"/>
                        </a:rPr>
                        <a:t>Challenges</a:t>
                      </a:r>
                    </a:p>
                    <a:p>
                      <a:pPr marL="285750" indent="-285750" algn="just">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Regulatory approval processes (Meredith et al., 2017).</a:t>
                      </a:r>
                    </a:p>
                    <a:p>
                      <a:pPr marL="285750" indent="-285750" algn="just">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Finalization of the optimal location.</a:t>
                      </a:r>
                    </a:p>
                    <a:p>
                      <a:pPr marL="285750" indent="-285750" algn="just">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Fine-tuning budget details.</a:t>
                      </a:r>
                    </a:p>
                    <a:p>
                      <a:pPr marL="285750" indent="-285750" algn="just">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Ensuring alignment with sustainability standards.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600" b="1" dirty="0">
                          <a:latin typeface="Times New Roman" panose="02020603050405020304" pitchFamily="18" charset="0"/>
                          <a:cs typeface="Times New Roman" panose="02020603050405020304" pitchFamily="18" charset="0"/>
                        </a:rPr>
                        <a:t>Upcoming Milestones</a:t>
                      </a:r>
                    </a:p>
                    <a:p>
                      <a:pPr marL="285750" indent="-285750" algn="just">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Regulatory Approvals: Targeting completion within the next quarter.</a:t>
                      </a:r>
                    </a:p>
                    <a:p>
                      <a:pPr marL="285750" indent="-285750" algn="just">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Finalizing Location.</a:t>
                      </a:r>
                    </a:p>
                    <a:p>
                      <a:pPr marL="285750" indent="-285750" algn="just">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Finalizing the budget.</a:t>
                      </a:r>
                    </a:p>
                    <a:p>
                      <a:pPr marL="285750" indent="-285750" algn="just">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Commencement of Detailed Planning.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28978845"/>
                  </a:ext>
                </a:extLst>
              </a:tr>
            </a:tbl>
          </a:graphicData>
        </a:graphic>
      </p:graphicFrame>
    </p:spTree>
    <p:extLst>
      <p:ext uri="{BB962C8B-B14F-4D97-AF65-F5344CB8AC3E}">
        <p14:creationId xmlns:p14="http://schemas.microsoft.com/office/powerpoint/2010/main" val="3295536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67">
          <a:extLst>
            <a:ext uri="{FF2B5EF4-FFF2-40B4-BE49-F238E27FC236}">
              <a16:creationId xmlns:a16="http://schemas.microsoft.com/office/drawing/2014/main" id="{9DC3669A-E8E5-3605-9750-049543E21850}"/>
            </a:ext>
          </a:extLst>
        </p:cNvPr>
        <p:cNvGrpSpPr/>
        <p:nvPr/>
      </p:nvGrpSpPr>
      <p:grpSpPr>
        <a:xfrm>
          <a:off x="0" y="0"/>
          <a:ext cx="0" cy="0"/>
          <a:chOff x="0" y="0"/>
          <a:chExt cx="0" cy="0"/>
        </a:xfrm>
      </p:grpSpPr>
      <p:sp>
        <p:nvSpPr>
          <p:cNvPr id="368" name="Google Shape;368;p34">
            <a:extLst>
              <a:ext uri="{FF2B5EF4-FFF2-40B4-BE49-F238E27FC236}">
                <a16:creationId xmlns:a16="http://schemas.microsoft.com/office/drawing/2014/main" id="{2FB818D1-6EA6-9463-E290-8F6DEF78E611}"/>
              </a:ext>
            </a:extLst>
          </p:cNvPr>
          <p:cNvSpPr txBox="1">
            <a:spLocks noGrp="1"/>
          </p:cNvSpPr>
          <p:nvPr>
            <p:ph type="title"/>
          </p:nvPr>
        </p:nvSpPr>
        <p:spPr>
          <a:xfrm>
            <a:off x="628650" y="500064"/>
            <a:ext cx="7886699" cy="607218"/>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Conclusion</a:t>
            </a:r>
            <a:endParaRPr b="1" dirty="0">
              <a:latin typeface="Times New Roman" panose="02020603050405020304" pitchFamily="18" charset="0"/>
              <a:cs typeface="Times New Roman" panose="02020603050405020304" pitchFamily="18" charset="0"/>
            </a:endParaRPr>
          </a:p>
        </p:txBody>
      </p:sp>
      <p:sp>
        <p:nvSpPr>
          <p:cNvPr id="371" name="Google Shape;371;p34">
            <a:extLst>
              <a:ext uri="{FF2B5EF4-FFF2-40B4-BE49-F238E27FC236}">
                <a16:creationId xmlns:a16="http://schemas.microsoft.com/office/drawing/2014/main" id="{A2BCD0A7-38CF-F170-4707-E0DA0FA046FD}"/>
              </a:ext>
            </a:extLst>
          </p:cNvPr>
          <p:cNvSpPr txBox="1">
            <a:spLocks noGrp="1"/>
          </p:cNvSpPr>
          <p:nvPr>
            <p:ph type="subTitle" idx="1"/>
          </p:nvPr>
        </p:nvSpPr>
        <p:spPr>
          <a:xfrm>
            <a:off x="628650" y="1228725"/>
            <a:ext cx="7886699" cy="3000375"/>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US" sz="2000" dirty="0">
                <a:latin typeface="Times New Roman" panose="02020603050405020304" pitchFamily="18" charset="0"/>
                <a:cs typeface="Times New Roman" panose="02020603050405020304" pitchFamily="18" charset="0"/>
              </a:rPr>
              <a:t>We are sure that by following this detailed project management plan, we will be able to build 6 modern, sustainably produced hostel blocks that will make the UWTSD experience better for the students. The project will be expected to have a positive impact on student satisfaction, enrollment, and the university's overall sustainability.</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54928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67">
          <a:extLst>
            <a:ext uri="{FF2B5EF4-FFF2-40B4-BE49-F238E27FC236}">
              <a16:creationId xmlns:a16="http://schemas.microsoft.com/office/drawing/2014/main" id="{07A14CA3-764D-D9A3-B047-3DC81CB81710}"/>
            </a:ext>
          </a:extLst>
        </p:cNvPr>
        <p:cNvGrpSpPr/>
        <p:nvPr/>
      </p:nvGrpSpPr>
      <p:grpSpPr>
        <a:xfrm>
          <a:off x="0" y="0"/>
          <a:ext cx="0" cy="0"/>
          <a:chOff x="0" y="0"/>
          <a:chExt cx="0" cy="0"/>
        </a:xfrm>
      </p:grpSpPr>
      <p:sp>
        <p:nvSpPr>
          <p:cNvPr id="368" name="Google Shape;368;p34">
            <a:extLst>
              <a:ext uri="{FF2B5EF4-FFF2-40B4-BE49-F238E27FC236}">
                <a16:creationId xmlns:a16="http://schemas.microsoft.com/office/drawing/2014/main" id="{55488724-883D-28EC-FB34-663CB9D5AAD0}"/>
              </a:ext>
            </a:extLst>
          </p:cNvPr>
          <p:cNvSpPr txBox="1">
            <a:spLocks noGrp="1"/>
          </p:cNvSpPr>
          <p:nvPr>
            <p:ph type="title"/>
          </p:nvPr>
        </p:nvSpPr>
        <p:spPr>
          <a:xfrm>
            <a:off x="628650" y="500064"/>
            <a:ext cx="7886699" cy="607218"/>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References</a:t>
            </a:r>
            <a:endParaRPr b="1" dirty="0">
              <a:latin typeface="Times New Roman" panose="02020603050405020304" pitchFamily="18" charset="0"/>
              <a:cs typeface="Times New Roman" panose="02020603050405020304" pitchFamily="18" charset="0"/>
            </a:endParaRPr>
          </a:p>
        </p:txBody>
      </p:sp>
      <p:sp>
        <p:nvSpPr>
          <p:cNvPr id="371" name="Google Shape;371;p34">
            <a:extLst>
              <a:ext uri="{FF2B5EF4-FFF2-40B4-BE49-F238E27FC236}">
                <a16:creationId xmlns:a16="http://schemas.microsoft.com/office/drawing/2014/main" id="{DA1817CD-B0C0-5603-AEF8-052A66B455DC}"/>
              </a:ext>
            </a:extLst>
          </p:cNvPr>
          <p:cNvSpPr txBox="1">
            <a:spLocks noGrp="1"/>
          </p:cNvSpPr>
          <p:nvPr>
            <p:ph type="subTitle" idx="1"/>
          </p:nvPr>
        </p:nvSpPr>
        <p:spPr>
          <a:xfrm>
            <a:off x="628650" y="1228725"/>
            <a:ext cx="7886699" cy="3000375"/>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pPr>
            <a:r>
              <a:rPr lang="en-US" sz="1800" dirty="0" err="1">
                <a:latin typeface="Times New Roman" panose="02020603050405020304" pitchFamily="18" charset="0"/>
                <a:cs typeface="Times New Roman" panose="02020603050405020304" pitchFamily="18" charset="0"/>
              </a:rPr>
              <a:t>Gido</a:t>
            </a:r>
            <a:r>
              <a:rPr lang="en-US" sz="1800" dirty="0">
                <a:latin typeface="Times New Roman" panose="02020603050405020304" pitchFamily="18" charset="0"/>
                <a:cs typeface="Times New Roman" panose="02020603050405020304" pitchFamily="18" charset="0"/>
              </a:rPr>
              <a:t>, J., Clements, J. and Baker, R., 2018. Successful project management. Cengage Learning.</a:t>
            </a:r>
          </a:p>
          <a:p>
            <a:pPr marL="0" lvl="0" indent="0" algn="just" rtl="0">
              <a:spcBef>
                <a:spcPts val="0"/>
              </a:spcBef>
              <a:spcAft>
                <a:spcPts val="0"/>
              </a:spcAft>
            </a:pPr>
            <a:r>
              <a:rPr lang="en-US" sz="1800" dirty="0" err="1">
                <a:latin typeface="Times New Roman" panose="02020603050405020304" pitchFamily="18" charset="0"/>
                <a:cs typeface="Times New Roman" panose="02020603050405020304" pitchFamily="18" charset="0"/>
              </a:rPr>
              <a:t>Heagney</a:t>
            </a:r>
            <a:r>
              <a:rPr lang="en-US" sz="1800" dirty="0">
                <a:latin typeface="Times New Roman" panose="02020603050405020304" pitchFamily="18" charset="0"/>
                <a:cs typeface="Times New Roman" panose="02020603050405020304" pitchFamily="18" charset="0"/>
              </a:rPr>
              <a:t>, J., 2016. Fundamentals of project management. </a:t>
            </a:r>
            <a:r>
              <a:rPr lang="en-US" sz="1800" dirty="0" err="1">
                <a:latin typeface="Times New Roman" panose="02020603050405020304" pitchFamily="18" charset="0"/>
                <a:cs typeface="Times New Roman" panose="02020603050405020304" pitchFamily="18" charset="0"/>
              </a:rPr>
              <a:t>Amacom</a:t>
            </a:r>
            <a:r>
              <a:rPr lang="en-US" sz="1800" dirty="0">
                <a:latin typeface="Times New Roman" panose="02020603050405020304" pitchFamily="18" charset="0"/>
                <a:cs typeface="Times New Roman" panose="02020603050405020304" pitchFamily="18" charset="0"/>
              </a:rPr>
              <a:t>.</a:t>
            </a:r>
          </a:p>
          <a:p>
            <a:pPr marL="0" lvl="0" indent="0" algn="just" rtl="0">
              <a:spcBef>
                <a:spcPts val="0"/>
              </a:spcBef>
              <a:spcAft>
                <a:spcPts val="0"/>
              </a:spcAft>
            </a:pPr>
            <a:r>
              <a:rPr lang="en-US" sz="1800" dirty="0">
                <a:latin typeface="Times New Roman" panose="02020603050405020304" pitchFamily="18" charset="0"/>
                <a:cs typeface="Times New Roman" panose="02020603050405020304" pitchFamily="18" charset="0"/>
              </a:rPr>
              <a:t>Lock, D., 2020. Project management. Routledge.</a:t>
            </a:r>
          </a:p>
          <a:p>
            <a:pPr marL="0" lvl="0" indent="0" algn="just" rtl="0">
              <a:spcBef>
                <a:spcPts val="0"/>
              </a:spcBef>
              <a:spcAft>
                <a:spcPts val="0"/>
              </a:spcAft>
            </a:pPr>
            <a:r>
              <a:rPr lang="en-US" sz="1800" dirty="0">
                <a:latin typeface="Times New Roman" panose="02020603050405020304" pitchFamily="18" charset="0"/>
                <a:cs typeface="Times New Roman" panose="02020603050405020304" pitchFamily="18" charset="0"/>
              </a:rPr>
              <a:t>Meredith, J.R., Shafer, S.M. and Mantel Jr, S.J., 2017. Project management: a strategic managerial approach. John Wiley &amp; Sons.</a:t>
            </a:r>
          </a:p>
          <a:p>
            <a:pPr marL="0" lvl="0" indent="0" algn="just" rtl="0">
              <a:spcBef>
                <a:spcPts val="0"/>
              </a:spcBef>
              <a:spcAft>
                <a:spcPts val="0"/>
              </a:spcAft>
            </a:pPr>
            <a:r>
              <a:rPr lang="en-US" sz="1800" dirty="0">
                <a:latin typeface="Times New Roman" panose="02020603050405020304" pitchFamily="18" charset="0"/>
                <a:cs typeface="Times New Roman" panose="02020603050405020304" pitchFamily="18" charset="0"/>
              </a:rPr>
              <a:t>Walker, A., 2015. Project management in construction. John Wiley &amp; Sons.</a:t>
            </a:r>
          </a:p>
          <a:p>
            <a:pPr marL="0" lvl="0" indent="0" algn="just" rtl="0">
              <a:spcBef>
                <a:spcPts val="0"/>
              </a:spcBef>
              <a:spcAft>
                <a:spcPts val="0"/>
              </a:spcAft>
            </a:pPr>
            <a:r>
              <a:rPr lang="en-US" sz="1800" dirty="0">
                <a:latin typeface="Times New Roman" panose="02020603050405020304" pitchFamily="18" charset="0"/>
                <a:cs typeface="Times New Roman" panose="02020603050405020304" pitchFamily="18" charset="0"/>
              </a:rPr>
              <a:t>Young, T.L., 2016. Successful project management. Kogan Page Publishers.</a:t>
            </a:r>
          </a:p>
        </p:txBody>
      </p:sp>
    </p:spTree>
    <p:extLst>
      <p:ext uri="{BB962C8B-B14F-4D97-AF65-F5344CB8AC3E}">
        <p14:creationId xmlns:p14="http://schemas.microsoft.com/office/powerpoint/2010/main" val="3562668890"/>
      </p:ext>
    </p:extLst>
  </p:cSld>
  <p:clrMapOvr>
    <a:masterClrMapping/>
  </p:clrMapOvr>
</p:sld>
</file>

<file path=ppt/theme/theme1.xml><?xml version="1.0" encoding="utf-8"?>
<a:theme xmlns:a="http://schemas.openxmlformats.org/drawingml/2006/main" name="Business Action Plan by Slidesgo">
  <a:themeElements>
    <a:clrScheme name="Simple Light">
      <a:dk1>
        <a:srgbClr val="00304E"/>
      </a:dk1>
      <a:lt1>
        <a:srgbClr val="FFFFFF"/>
      </a:lt1>
      <a:dk2>
        <a:srgbClr val="7FAFD7"/>
      </a:dk2>
      <a:lt2>
        <a:srgbClr val="6085A3"/>
      </a:lt2>
      <a:accent1>
        <a:srgbClr val="C5D2DD"/>
      </a:accent1>
      <a:accent2>
        <a:srgbClr val="FFFFFF"/>
      </a:accent2>
      <a:accent3>
        <a:srgbClr val="FFFFFF"/>
      </a:accent3>
      <a:accent4>
        <a:srgbClr val="FFFFFF"/>
      </a:accent4>
      <a:accent5>
        <a:srgbClr val="FFFFFF"/>
      </a:accent5>
      <a:accent6>
        <a:srgbClr val="FFFFFF"/>
      </a:accent6>
      <a:hlink>
        <a:srgbClr val="00304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TotalTime>
  <Words>2137</Words>
  <Application>Microsoft Office PowerPoint</Application>
  <PresentationFormat>On-screen Show (16:9)</PresentationFormat>
  <Paragraphs>166</Paragraphs>
  <Slides>12</Slides>
  <Notes>12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12</vt:i4>
      </vt:variant>
    </vt:vector>
  </HeadingPairs>
  <TitlesOfParts>
    <vt:vector size="23" baseType="lpstr">
      <vt:lpstr>SimSun</vt:lpstr>
      <vt:lpstr>Anaheim</vt:lpstr>
      <vt:lpstr>Arial</vt:lpstr>
      <vt:lpstr>Calibri</vt:lpstr>
      <vt:lpstr>Courier New</vt:lpstr>
      <vt:lpstr>DM Serif Text</vt:lpstr>
      <vt:lpstr>Ramabhadra</vt:lpstr>
      <vt:lpstr>Source Sans 3</vt:lpstr>
      <vt:lpstr>Times New Roman</vt:lpstr>
      <vt:lpstr>Wingdings</vt:lpstr>
      <vt:lpstr>Business Action Plan by Slidesgo</vt:lpstr>
      <vt:lpstr>                      BMSW5104   Managing Projects in the Workplace                         Task 1 Lecturer name-Aderemi Ojebode Teodora Stoyanova-2125443 Petko Petkov-2125440 Asen Chipilov-2128091</vt:lpstr>
      <vt:lpstr>Building the Future: A Project Management Plan for UWTSD's New Hostel</vt:lpstr>
      <vt:lpstr>Table of Contents</vt:lpstr>
      <vt:lpstr>Project Overview</vt:lpstr>
      <vt:lpstr>Work Breakdown Structure</vt:lpstr>
      <vt:lpstr>Project Success Criteria</vt:lpstr>
      <vt:lpstr>Project Management Approach</vt:lpstr>
      <vt:lpstr>Funding and Budget</vt:lpstr>
      <vt:lpstr>Project Risks and Mitigation Strategies</vt:lpstr>
      <vt:lpstr>Quad Chart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BMSW5104   Managing Projects in the Workplace                         Task 1  Teodora Stoyanova-2125443 Petko Petkov-2125440 Asen Chipilov-</dc:title>
  <cp:lastModifiedBy>Teodora Stoyanova</cp:lastModifiedBy>
  <cp:revision>3</cp:revision>
  <dcterms:modified xsi:type="dcterms:W3CDTF">2024-02-29T19:15:28Z</dcterms:modified>
</cp:coreProperties>
</file>