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
  </p:notesMasterIdLst>
  <p:sldIdLst>
    <p:sldId id="256" r:id="rId2"/>
  </p:sldIdLst>
  <p:sldSz cx="7562850" cy="10688638"/>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765" autoAdjust="0"/>
    <p:restoredTop sz="94343" autoAdjust="0"/>
  </p:normalViewPr>
  <p:slideViewPr>
    <p:cSldViewPr snapToGrid="0">
      <p:cViewPr varScale="1">
        <p:scale>
          <a:sx n="47" d="100"/>
          <a:sy n="47" d="100"/>
        </p:scale>
        <p:origin x="26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B26EC805-97AA-4193-BFEC-57BDF0644352}" type="datetimeFigureOut">
              <a:rPr lang="en-IN" smtClean="0"/>
              <a:t>11/11/25</a:t>
            </a:fld>
            <a:endParaRPr lang="en-IN"/>
          </a:p>
        </p:txBody>
      </p:sp>
      <p:sp>
        <p:nvSpPr>
          <p:cNvPr id="4" name="Slide Image Placeholder 3"/>
          <p:cNvSpPr>
            <a:spLocks noGrp="1" noRot="1" noChangeAspect="1"/>
          </p:cNvSpPr>
          <p:nvPr>
            <p:ph type="sldImg" idx="2"/>
          </p:nvPr>
        </p:nvSpPr>
        <p:spPr>
          <a:xfrm>
            <a:off x="3752850" y="857250"/>
            <a:ext cx="16383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90993B04-4916-450F-BD97-E21001EF168E}" type="slidenum">
              <a:rPr lang="en-IN" smtClean="0"/>
              <a:t>‹#›</a:t>
            </a:fld>
            <a:endParaRPr lang="en-IN"/>
          </a:p>
        </p:txBody>
      </p:sp>
    </p:spTree>
    <p:extLst>
      <p:ext uri="{BB962C8B-B14F-4D97-AF65-F5344CB8AC3E}">
        <p14:creationId xmlns:p14="http://schemas.microsoft.com/office/powerpoint/2010/main" val="120162141"/>
      </p:ext>
    </p:extLst>
  </p:cSld>
  <p:clrMap bg1="lt1" tx1="dk1" bg2="lt2" tx2="dk2" accent1="accent1" accent2="accent2" accent3="accent3" accent4="accent4" accent5="accent5" accent6="accent6" hlink="hlink" folHlink="folHlink"/>
  <p:notesStyle>
    <a:lvl1pPr marL="0" algn="l" defTabSz="875931" rtl="0" eaLnBrk="1" latinLnBrk="0" hangingPunct="1">
      <a:defRPr sz="1150" kern="1200">
        <a:solidFill>
          <a:schemeClr val="tx1"/>
        </a:solidFill>
        <a:latin typeface="+mn-lt"/>
        <a:ea typeface="+mn-ea"/>
        <a:cs typeface="+mn-cs"/>
      </a:defRPr>
    </a:lvl1pPr>
    <a:lvl2pPr marL="437967" algn="l" defTabSz="875931" rtl="0" eaLnBrk="1" latinLnBrk="0" hangingPunct="1">
      <a:defRPr sz="1150" kern="1200">
        <a:solidFill>
          <a:schemeClr val="tx1"/>
        </a:solidFill>
        <a:latin typeface="+mn-lt"/>
        <a:ea typeface="+mn-ea"/>
        <a:cs typeface="+mn-cs"/>
      </a:defRPr>
    </a:lvl2pPr>
    <a:lvl3pPr marL="875931" algn="l" defTabSz="875931" rtl="0" eaLnBrk="1" latinLnBrk="0" hangingPunct="1">
      <a:defRPr sz="1150" kern="1200">
        <a:solidFill>
          <a:schemeClr val="tx1"/>
        </a:solidFill>
        <a:latin typeface="+mn-lt"/>
        <a:ea typeface="+mn-ea"/>
        <a:cs typeface="+mn-cs"/>
      </a:defRPr>
    </a:lvl3pPr>
    <a:lvl4pPr marL="1313898" algn="l" defTabSz="875931" rtl="0" eaLnBrk="1" latinLnBrk="0" hangingPunct="1">
      <a:defRPr sz="1150" kern="1200">
        <a:solidFill>
          <a:schemeClr val="tx1"/>
        </a:solidFill>
        <a:latin typeface="+mn-lt"/>
        <a:ea typeface="+mn-ea"/>
        <a:cs typeface="+mn-cs"/>
      </a:defRPr>
    </a:lvl4pPr>
    <a:lvl5pPr marL="1751862" algn="l" defTabSz="875931" rtl="0" eaLnBrk="1" latinLnBrk="0" hangingPunct="1">
      <a:defRPr sz="1150" kern="1200">
        <a:solidFill>
          <a:schemeClr val="tx1"/>
        </a:solidFill>
        <a:latin typeface="+mn-lt"/>
        <a:ea typeface="+mn-ea"/>
        <a:cs typeface="+mn-cs"/>
      </a:defRPr>
    </a:lvl5pPr>
    <a:lvl6pPr marL="2189829" algn="l" defTabSz="875931" rtl="0" eaLnBrk="1" latinLnBrk="0" hangingPunct="1">
      <a:defRPr sz="1150" kern="1200">
        <a:solidFill>
          <a:schemeClr val="tx1"/>
        </a:solidFill>
        <a:latin typeface="+mn-lt"/>
        <a:ea typeface="+mn-ea"/>
        <a:cs typeface="+mn-cs"/>
      </a:defRPr>
    </a:lvl6pPr>
    <a:lvl7pPr marL="2627793" algn="l" defTabSz="875931" rtl="0" eaLnBrk="1" latinLnBrk="0" hangingPunct="1">
      <a:defRPr sz="1150" kern="1200">
        <a:solidFill>
          <a:schemeClr val="tx1"/>
        </a:solidFill>
        <a:latin typeface="+mn-lt"/>
        <a:ea typeface="+mn-ea"/>
        <a:cs typeface="+mn-cs"/>
      </a:defRPr>
    </a:lvl7pPr>
    <a:lvl8pPr marL="3065760" algn="l" defTabSz="875931" rtl="0" eaLnBrk="1" latinLnBrk="0" hangingPunct="1">
      <a:defRPr sz="1150" kern="1200">
        <a:solidFill>
          <a:schemeClr val="tx1"/>
        </a:solidFill>
        <a:latin typeface="+mn-lt"/>
        <a:ea typeface="+mn-ea"/>
        <a:cs typeface="+mn-cs"/>
      </a:defRPr>
    </a:lvl8pPr>
    <a:lvl9pPr marL="3503725" algn="l" defTabSz="875931" rtl="0" eaLnBrk="1" latinLnBrk="0" hangingPunct="1">
      <a:defRPr sz="115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officernd.com/blog/examples-of-smart-goals-for-work/" TargetMode="External"/><Relationship Id="rId13" Type="http://schemas.openxmlformats.org/officeDocument/2006/relationships/hyperlink" Target="https://thesocialshepherd.com/blog/linkedin-statistics" TargetMode="External"/><Relationship Id="rId3" Type="http://schemas.openxmlformats.org/officeDocument/2006/relationships/hyperlink" Target="https://www.mindtools.com/a4wo118/smart-goals" TargetMode="External"/><Relationship Id="rId7" Type="http://schemas.openxmlformats.org/officeDocument/2006/relationships/hyperlink" Target="https://www.simplypsychology.org/gibbs-reflective-cycle.html" TargetMode="External"/><Relationship Id="rId12" Type="http://schemas.openxmlformats.org/officeDocument/2006/relationships/hyperlink" Target="https://doi.org/10.3389/feduc.2025.1526487"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kissflow.com/digital-workplace/collaboration/importance-of-collaboration-in-the-workplace/" TargetMode="External"/><Relationship Id="rId11" Type="http://schemas.openxmlformats.org/officeDocument/2006/relationships/hyperlink" Target="https://www.reuters.com/technology/artificial-intelligence/genai-boost-indias-it-industrys-productivity-by-up-45-ey-india-survey-shows-2025-02-10/" TargetMode="External"/><Relationship Id="rId5" Type="http://schemas.openxmlformats.org/officeDocument/2006/relationships/hyperlink" Target="https://doi.org/10.22492/ije.6.2.03" TargetMode="External"/><Relationship Id="rId10" Type="http://schemas.openxmlformats.org/officeDocument/2006/relationships/hyperlink" Target="https://doi.org/10.20856/jnicec.4408" TargetMode="External"/><Relationship Id="rId4" Type="http://schemas.openxmlformats.org/officeDocument/2006/relationships/hyperlink" Target="https://www.mindtools.com/aaiakpy/personal-swot-analysis" TargetMode="External"/><Relationship Id="rId9" Type="http://schemas.openxmlformats.org/officeDocument/2006/relationships/hyperlink" Target="https://www.experientiallearning.org/blog/the-nasa-moon-survival-challenge-youre-missing-the-point" TargetMode="External"/><Relationship Id="rId14" Type="http://schemas.openxmlformats.org/officeDocument/2006/relationships/hyperlink" Target="https://www.runn.io/blog/teamwork-statistic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Introduction</a:t>
            </a:r>
          </a:p>
          <a:p>
            <a:r>
              <a:rPr lang="en-GB" sz="1150" kern="1200" dirty="0">
                <a:solidFill>
                  <a:schemeClr val="tx1"/>
                </a:solidFill>
                <a:effectLst/>
                <a:latin typeface="+mn-lt"/>
                <a:ea typeface="+mn-ea"/>
                <a:cs typeface="+mn-cs"/>
              </a:rPr>
              <a:t>One recent study has established that frequent reflective practice had a strong effect on employability skills and lifelong learning in university students </a:t>
            </a:r>
            <a:r>
              <a:rPr lang="en-IN" sz="1150" kern="1200" dirty="0">
                <a:solidFill>
                  <a:schemeClr val="tx1"/>
                </a:solidFill>
                <a:effectLst/>
                <a:latin typeface="+mn-lt"/>
                <a:ea typeface="+mn-ea"/>
                <a:cs typeface="+mn-cs"/>
              </a:rPr>
              <a:t>(</a:t>
            </a:r>
            <a:r>
              <a:rPr lang="en-IN" sz="1150" kern="1200" dirty="0" err="1">
                <a:solidFill>
                  <a:schemeClr val="tx1"/>
                </a:solidFill>
                <a:effectLst/>
                <a:latin typeface="+mn-lt"/>
                <a:ea typeface="+mn-ea"/>
                <a:cs typeface="+mn-cs"/>
              </a:rPr>
              <a:t>Schürmann</a:t>
            </a:r>
            <a:r>
              <a:rPr lang="en-IN" sz="1150" kern="1200" dirty="0">
                <a:solidFill>
                  <a:schemeClr val="tx1"/>
                </a:solidFill>
                <a:effectLst/>
                <a:latin typeface="+mn-lt"/>
                <a:ea typeface="+mn-ea"/>
                <a:cs typeface="+mn-cs"/>
              </a:rPr>
              <a:t>, </a:t>
            </a:r>
            <a:r>
              <a:rPr lang="en-IN" sz="1150" kern="1200" dirty="0" err="1">
                <a:solidFill>
                  <a:schemeClr val="tx1"/>
                </a:solidFill>
                <a:effectLst/>
                <a:latin typeface="+mn-lt"/>
                <a:ea typeface="+mn-ea"/>
                <a:cs typeface="+mn-cs"/>
              </a:rPr>
              <a:t>Bodemer</a:t>
            </a:r>
            <a:r>
              <a:rPr lang="en-IN" sz="1150" kern="1200" dirty="0">
                <a:solidFill>
                  <a:schemeClr val="tx1"/>
                </a:solidFill>
                <a:effectLst/>
                <a:latin typeface="+mn-lt"/>
                <a:ea typeface="+mn-ea"/>
                <a:cs typeface="+mn-cs"/>
              </a:rPr>
              <a:t> and Marquardt, 2025)</a:t>
            </a:r>
            <a:r>
              <a:rPr lang="en-GB" sz="1150" kern="1200" dirty="0">
                <a:solidFill>
                  <a:schemeClr val="tx1"/>
                </a:solidFill>
                <a:effectLst/>
                <a:latin typeface="+mn-lt"/>
                <a:ea typeface="+mn-ea"/>
                <a:cs typeface="+mn-cs"/>
              </a:rPr>
              <a:t>. In reality, guided reflection allows the translation of experience to applied learning, thus correcting the gap between academic and occupational preparedness to learn.</a:t>
            </a:r>
          </a:p>
          <a:p>
            <a:r>
              <a:rPr lang="en-GB" sz="1100" b="1" u="sng" kern="1200" dirty="0">
                <a:solidFill>
                  <a:schemeClr val="tx1"/>
                </a:solidFill>
                <a:effectLst/>
                <a:latin typeface="+mn-lt"/>
                <a:ea typeface="+mn-ea"/>
                <a:cs typeface="+mn-cs"/>
              </a:rPr>
              <a:t>Self-Reflection by Weekly Themes </a:t>
            </a:r>
          </a:p>
          <a:p>
            <a:r>
              <a:rPr lang="en-GB" sz="1100" b="1" kern="1200" dirty="0">
                <a:solidFill>
                  <a:schemeClr val="tx1"/>
                </a:solidFill>
                <a:effectLst/>
                <a:latin typeface="+mn-lt"/>
                <a:ea typeface="+mn-ea"/>
                <a:cs typeface="+mn-cs"/>
              </a:rPr>
              <a:t>Week 1: Personal Motivation &amp; Career Drivers </a:t>
            </a:r>
          </a:p>
          <a:p>
            <a:r>
              <a:rPr lang="en-GB" sz="1150" kern="1200" dirty="0">
                <a:solidFill>
                  <a:schemeClr val="tx1"/>
                </a:solidFill>
                <a:effectLst/>
                <a:latin typeface="+mn-lt"/>
                <a:ea typeface="+mn-ea"/>
                <a:cs typeface="+mn-cs"/>
              </a:rPr>
              <a:t>I have developed a long-term goal: to be a domain professional who contributes to the chosen field equally both with innovations and social benefit. The vision will influence my educational process: </a:t>
            </a:r>
            <a:endParaRPr lang="en-IN" sz="1150" kern="1200" dirty="0">
              <a:solidFill>
                <a:schemeClr val="tx1"/>
              </a:solidFill>
              <a:effectLst/>
              <a:latin typeface="+mn-lt"/>
              <a:ea typeface="+mn-ea"/>
              <a:cs typeface="+mn-cs"/>
            </a:endParaRPr>
          </a:p>
          <a:p>
            <a:pPr lvl="0"/>
            <a:r>
              <a:rPr lang="en-GB" sz="1150" b="1" kern="1200" dirty="0">
                <a:solidFill>
                  <a:schemeClr val="tx1"/>
                </a:solidFill>
                <a:effectLst/>
                <a:latin typeface="+mn-lt"/>
                <a:ea typeface="+mn-ea"/>
                <a:cs typeface="+mn-cs"/>
              </a:rPr>
              <a:t>Strengths</a:t>
            </a:r>
            <a:r>
              <a:rPr lang="en-GB" sz="1150" kern="1200" dirty="0">
                <a:solidFill>
                  <a:schemeClr val="tx1"/>
                </a:solidFill>
                <a:effectLst/>
                <a:latin typeface="+mn-lt"/>
                <a:ea typeface="+mn-ea"/>
                <a:cs typeface="+mn-cs"/>
              </a:rPr>
              <a:t>: this includes strong intrinsic interest in learning and acceptance of vision.</a:t>
            </a:r>
            <a:endParaRPr lang="en-IN" sz="1150" kern="1200" dirty="0">
              <a:solidFill>
                <a:schemeClr val="tx1"/>
              </a:solidFill>
              <a:effectLst/>
              <a:latin typeface="+mn-lt"/>
              <a:ea typeface="+mn-ea"/>
              <a:cs typeface="+mn-cs"/>
            </a:endParaRPr>
          </a:p>
          <a:p>
            <a:pPr lvl="0"/>
            <a:r>
              <a:rPr lang="en-GB" sz="1150" b="1" kern="1200" dirty="0">
                <a:solidFill>
                  <a:schemeClr val="tx1"/>
                </a:solidFill>
                <a:effectLst/>
                <a:latin typeface="+mn-lt"/>
                <a:ea typeface="+mn-ea"/>
                <a:cs typeface="+mn-cs"/>
              </a:rPr>
              <a:t>Weaknesses:</a:t>
            </a:r>
            <a:r>
              <a:rPr lang="en-GB" sz="1150" kern="1200" dirty="0">
                <a:solidFill>
                  <a:schemeClr val="tx1"/>
                </a:solidFill>
                <a:effectLst/>
                <a:latin typeface="+mn-lt"/>
                <a:ea typeface="+mn-ea"/>
                <a:cs typeface="+mn-cs"/>
              </a:rPr>
              <a:t> Sometimes we are over-dependent on outside feedback (grades, praise).</a:t>
            </a:r>
            <a:endParaRPr lang="en-IN" sz="1150" kern="1200" dirty="0">
              <a:solidFill>
                <a:schemeClr val="tx1"/>
              </a:solidFill>
              <a:effectLst/>
              <a:latin typeface="+mn-lt"/>
              <a:ea typeface="+mn-ea"/>
              <a:cs typeface="+mn-cs"/>
            </a:endParaRPr>
          </a:p>
          <a:p>
            <a:pPr lvl="0"/>
            <a:r>
              <a:rPr lang="en-GB" sz="1150" b="1" kern="1200" dirty="0">
                <a:solidFill>
                  <a:schemeClr val="tx1"/>
                </a:solidFill>
                <a:effectLst/>
                <a:latin typeface="+mn-lt"/>
                <a:ea typeface="+mn-ea"/>
                <a:cs typeface="+mn-cs"/>
              </a:rPr>
              <a:t>Future objective</a:t>
            </a:r>
            <a:r>
              <a:rPr lang="en-GB" sz="1150" kern="1200" dirty="0">
                <a:solidFill>
                  <a:schemeClr val="tx1"/>
                </a:solidFill>
                <a:effectLst/>
                <a:latin typeface="+mn-lt"/>
                <a:ea typeface="+mn-ea"/>
                <a:cs typeface="+mn-cs"/>
              </a:rPr>
              <a:t>: slowly transition into intrinsically based motivation and make all important decisions with intrinsic principles.</a:t>
            </a:r>
          </a:p>
          <a:p>
            <a:pPr marL="0" marR="0" lvl="0" indent="0" algn="l" defTabSz="875931" rtl="0" eaLnBrk="1" fontAlgn="auto" latinLnBrk="0" hangingPunct="1">
              <a:lnSpc>
                <a:spcPct val="100000"/>
              </a:lnSpc>
              <a:spcBef>
                <a:spcPts val="0"/>
              </a:spcBef>
              <a:spcAft>
                <a:spcPts val="0"/>
              </a:spcAft>
              <a:buClrTx/>
              <a:buSzTx/>
              <a:buFontTx/>
              <a:buNone/>
              <a:tabLst/>
              <a:defRPr/>
            </a:pPr>
            <a:endParaRPr lang="en-GB" sz="1150" b="1"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Tx/>
              <a:buNone/>
              <a:tabLst/>
              <a:defRPr/>
            </a:pPr>
            <a:r>
              <a:rPr lang="en-GB" sz="1150" b="1" kern="1200" dirty="0">
                <a:solidFill>
                  <a:schemeClr val="tx1"/>
                </a:solidFill>
                <a:effectLst/>
                <a:latin typeface="+mn-lt"/>
                <a:ea typeface="+mn-ea"/>
                <a:cs typeface="+mn-cs"/>
              </a:rPr>
              <a:t>Week 2: Reflective Practice &amp; PDP </a:t>
            </a:r>
            <a:endParaRPr lang="en-GB"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With this understanding I wrote my PDP. Some of the quality areas that can be enhanced involve:</a:t>
            </a:r>
            <a:endParaRPr lang="en-IN" sz="1150" kern="1200" dirty="0">
              <a:solidFill>
                <a:schemeClr val="tx1"/>
              </a:solidFill>
              <a:effectLst/>
              <a:latin typeface="+mn-lt"/>
              <a:ea typeface="+mn-ea"/>
              <a:cs typeface="+mn-cs"/>
            </a:endParaRPr>
          </a:p>
          <a:p>
            <a:pPr lvl="0"/>
            <a:r>
              <a:rPr lang="en-GB" sz="1150" kern="1200" dirty="0">
                <a:solidFill>
                  <a:schemeClr val="tx1"/>
                </a:solidFill>
                <a:effectLst/>
                <a:latin typeface="+mn-lt"/>
                <a:ea typeface="+mn-ea"/>
                <a:cs typeface="+mn-cs"/>
              </a:rPr>
              <a:t>Inquiry (attaching to the theory, doubting assumptions)</a:t>
            </a:r>
            <a:endParaRPr lang="en-IN" sz="1150" kern="1200" dirty="0">
              <a:solidFill>
                <a:schemeClr val="tx1"/>
              </a:solidFill>
              <a:effectLst/>
              <a:latin typeface="+mn-lt"/>
              <a:ea typeface="+mn-ea"/>
              <a:cs typeface="+mn-cs"/>
            </a:endParaRPr>
          </a:p>
          <a:p>
            <a:pPr lvl="0"/>
            <a:r>
              <a:rPr lang="en-GB" sz="1150" kern="1200" dirty="0">
                <a:solidFill>
                  <a:schemeClr val="tx1"/>
                </a:solidFill>
                <a:effectLst/>
                <a:latin typeface="+mn-lt"/>
                <a:ea typeface="+mn-ea"/>
                <a:cs typeface="+mn-cs"/>
              </a:rPr>
              <a:t>Developing more specific action plans (timelines)</a:t>
            </a:r>
            <a:endParaRPr lang="en-IN" sz="1150" kern="1200" dirty="0">
              <a:solidFill>
                <a:schemeClr val="tx1"/>
              </a:solidFill>
              <a:effectLst/>
              <a:latin typeface="+mn-lt"/>
              <a:ea typeface="+mn-ea"/>
              <a:cs typeface="+mn-cs"/>
            </a:endParaRPr>
          </a:p>
          <a:p>
            <a:pPr lvl="0"/>
            <a:r>
              <a:rPr lang="en-GB" sz="1150" kern="1200" dirty="0">
                <a:solidFill>
                  <a:schemeClr val="tx1"/>
                </a:solidFill>
                <a:effectLst/>
                <a:latin typeface="+mn-lt"/>
                <a:ea typeface="+mn-ea"/>
                <a:cs typeface="+mn-cs"/>
              </a:rPr>
              <a:t>Reflecting regularly (</a:t>
            </a:r>
            <a:r>
              <a:rPr lang="en-GB" sz="1150" kern="1200" dirty="0" err="1">
                <a:solidFill>
                  <a:schemeClr val="tx1"/>
                </a:solidFill>
                <a:effectLst/>
                <a:latin typeface="+mn-lt"/>
                <a:ea typeface="+mn-ea"/>
                <a:cs typeface="+mn-cs"/>
              </a:rPr>
              <a:t>en.g</a:t>
            </a:r>
            <a:r>
              <a:rPr lang="en-GB" sz="1150" kern="1200" dirty="0">
                <a:solidFill>
                  <a:schemeClr val="tx1"/>
                </a:solidFill>
                <a:effectLst/>
                <a:latin typeface="+mn-lt"/>
                <a:ea typeface="+mn-ea"/>
                <a:cs typeface="+mn-cs"/>
              </a:rPr>
              <a:t>. having a weekly schedule) </a:t>
            </a:r>
            <a:r>
              <a:rPr lang="en-IN" sz="1150" kern="1200" dirty="0">
                <a:solidFill>
                  <a:schemeClr val="tx1"/>
                </a:solidFill>
                <a:effectLst/>
                <a:latin typeface="+mn-lt"/>
                <a:ea typeface="+mn-ea"/>
                <a:cs typeface="+mn-cs"/>
              </a:rPr>
              <a:t>(Hussein, 2018)</a:t>
            </a:r>
            <a:r>
              <a:rPr lang="en-GB" sz="1150" kern="1200" dirty="0">
                <a:solidFill>
                  <a:schemeClr val="tx1"/>
                </a:solidFill>
                <a:effectLst/>
                <a:latin typeface="+mn-lt"/>
                <a:ea typeface="+mn-ea"/>
                <a:cs typeface="+mn-cs"/>
              </a:rPr>
              <a:t>. </a:t>
            </a:r>
          </a:p>
          <a:p>
            <a:pPr lvl="0"/>
            <a:endParaRPr lang="en-GB"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Tx/>
              <a:buNone/>
              <a:tabLst/>
              <a:defRPr/>
            </a:pPr>
            <a:r>
              <a:rPr lang="en-GB" sz="1150" b="1" kern="1200" dirty="0">
                <a:solidFill>
                  <a:schemeClr val="tx1"/>
                </a:solidFill>
                <a:effectLst/>
                <a:latin typeface="+mn-lt"/>
                <a:ea typeface="+mn-ea"/>
                <a:cs typeface="+mn-cs"/>
              </a:rPr>
              <a:t>Week 3: Soft Skills &amp; Employability </a:t>
            </a:r>
            <a:endParaRPr lang="en-IN" sz="1150" b="1" kern="1200" dirty="0">
              <a:solidFill>
                <a:schemeClr val="tx1"/>
              </a:solidFill>
              <a:effectLst/>
              <a:latin typeface="+mn-lt"/>
              <a:ea typeface="+mn-ea"/>
              <a:cs typeface="+mn-cs"/>
            </a:endParaRPr>
          </a:p>
          <a:p>
            <a:r>
              <a:rPr lang="en-GB" sz="1150" b="1" kern="1200" dirty="0">
                <a:solidFill>
                  <a:schemeClr val="tx1"/>
                </a:solidFill>
                <a:effectLst/>
                <a:latin typeface="+mn-lt"/>
                <a:ea typeface="+mn-ea"/>
                <a:cs typeface="+mn-cs"/>
              </a:rPr>
              <a:t>Strengths: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Flexibility:</a:t>
            </a:r>
            <a:r>
              <a:rPr lang="en-GB" sz="1150" kern="1200" dirty="0">
                <a:solidFill>
                  <a:schemeClr val="tx1"/>
                </a:solidFill>
                <a:effectLst/>
                <a:latin typeface="+mn-lt"/>
                <a:ea typeface="+mn-ea"/>
                <a:cs typeface="+mn-cs"/>
              </a:rPr>
              <a:t> in the changing of project scopes I was adaptive.</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Problem-solving</a:t>
            </a:r>
            <a:r>
              <a:rPr lang="en-GB" sz="1150" kern="1200" dirty="0">
                <a:solidFill>
                  <a:schemeClr val="tx1"/>
                </a:solidFill>
                <a:effectLst/>
                <a:latin typeface="+mn-lt"/>
                <a:ea typeface="+mn-ea"/>
                <a:cs typeface="+mn-cs"/>
              </a:rPr>
              <a:t>: divided work into small manageable parts also allowed me to meet deadlines.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Communication</a:t>
            </a:r>
            <a:r>
              <a:rPr lang="en-GB" sz="1150" kern="1200" dirty="0">
                <a:solidFill>
                  <a:schemeClr val="tx1"/>
                </a:solidFill>
                <a:effectLst/>
                <a:latin typeface="+mn-lt"/>
                <a:ea typeface="+mn-ea"/>
                <a:cs typeface="+mn-cs"/>
              </a:rPr>
              <a:t>: I frequently played the role of brain-to-brain transmissions.</a:t>
            </a:r>
            <a:endParaRPr lang="en-IN" sz="1150" kern="1200" dirty="0">
              <a:solidFill>
                <a:schemeClr val="tx1"/>
              </a:solidFill>
              <a:effectLst/>
              <a:latin typeface="+mn-lt"/>
              <a:ea typeface="+mn-ea"/>
              <a:cs typeface="+mn-cs"/>
            </a:endParaRPr>
          </a:p>
          <a:p>
            <a:r>
              <a:rPr lang="en-GB" sz="1150" b="1" kern="1200" dirty="0">
                <a:solidFill>
                  <a:schemeClr val="tx1"/>
                </a:solidFill>
                <a:effectLst/>
                <a:latin typeface="+mn-lt"/>
                <a:ea typeface="+mn-ea"/>
                <a:cs typeface="+mn-cs"/>
              </a:rPr>
              <a:t>Weaknesses:</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Leadership in places of uncertainty I was slow to lead whenever there were results.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Consistency of creativity</a:t>
            </a:r>
            <a:r>
              <a:rPr lang="en-GB" sz="1150" kern="1200" dirty="0">
                <a:solidFill>
                  <a:schemeClr val="tx1"/>
                </a:solidFill>
                <a:effectLst/>
                <a:latin typeface="+mn-lt"/>
                <a:ea typeface="+mn-ea"/>
                <a:cs typeface="+mn-cs"/>
              </a:rPr>
              <a:t>: creativity is more comfortable in relaxed cases, in urgent cases it is stunted.</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Future objective:</a:t>
            </a:r>
            <a:r>
              <a:rPr lang="en-GB" sz="1150" kern="1200" dirty="0">
                <a:solidFill>
                  <a:schemeClr val="tx1"/>
                </a:solidFill>
                <a:effectLst/>
                <a:latin typeface="+mn-lt"/>
                <a:ea typeface="+mn-ea"/>
                <a:cs typeface="+mn-cs"/>
              </a:rPr>
              <a:t> In my PDP, I plan to direct at least one team activity a term, give feedback on leadership style, and devote some time to creative brainstorming practices (e.g. mind-mapping) to make myself stronger in circumstances where I am under pressure.</a:t>
            </a:r>
          </a:p>
          <a:p>
            <a:pPr marL="171450" lvl="0" indent="-171450">
              <a:buFont typeface="Arial" panose="020B0604020202020204" pitchFamily="34" charset="0"/>
              <a:buChar char="•"/>
            </a:pPr>
            <a:endParaRPr lang="en-GB"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50" b="1" kern="1200" dirty="0">
                <a:solidFill>
                  <a:schemeClr val="tx1"/>
                </a:solidFill>
                <a:effectLst/>
                <a:latin typeface="+mn-lt"/>
                <a:ea typeface="+mn-ea"/>
                <a:cs typeface="+mn-cs"/>
              </a:rPr>
              <a:t>Week 4: LinkedIn &amp; Online Presence </a:t>
            </a:r>
          </a:p>
          <a:p>
            <a:r>
              <a:rPr lang="en-GB" sz="1150" b="1" kern="1200" dirty="0">
                <a:solidFill>
                  <a:schemeClr val="tx1"/>
                </a:solidFill>
                <a:effectLst/>
                <a:latin typeface="+mn-lt"/>
                <a:ea typeface="+mn-ea"/>
                <a:cs typeface="+mn-cs"/>
              </a:rPr>
              <a:t>Personal action steps: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kern="1200" dirty="0">
                <a:solidFill>
                  <a:schemeClr val="tx1"/>
                </a:solidFill>
                <a:effectLst/>
                <a:latin typeface="+mn-lt"/>
                <a:ea typeface="+mn-ea"/>
                <a:cs typeface="+mn-cs"/>
              </a:rPr>
              <a:t>Amend my headline and summary to value and keywords.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kern="1200" dirty="0">
                <a:solidFill>
                  <a:schemeClr val="tx1"/>
                </a:solidFill>
                <a:effectLst/>
                <a:latin typeface="+mn-lt"/>
                <a:ea typeface="+mn-ea"/>
                <a:cs typeface="+mn-cs"/>
              </a:rPr>
              <a:t>Include descriptions and measurable success of the projects.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kern="1200" dirty="0">
                <a:solidFill>
                  <a:schemeClr val="tx1"/>
                </a:solidFill>
                <a:effectLst/>
                <a:latin typeface="+mn-lt"/>
                <a:ea typeface="+mn-ea"/>
                <a:cs typeface="+mn-cs"/>
              </a:rPr>
              <a:t>Ask professors/team mates to suggest 3 to 5 recommendations.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kern="1200" dirty="0">
                <a:solidFill>
                  <a:schemeClr val="tx1"/>
                </a:solidFill>
                <a:effectLst/>
                <a:latin typeface="+mn-lt"/>
                <a:ea typeface="+mn-ea"/>
                <a:cs typeface="+mn-cs"/>
              </a:rPr>
              <a:t>Post no less than one relevant article or insight per month so as to remain active.</a:t>
            </a:r>
          </a:p>
          <a:p>
            <a:pPr marL="171450" lvl="0" indent="-171450">
              <a:buFont typeface="Arial" panose="020B0604020202020204" pitchFamily="34" charset="0"/>
              <a:buChar char="•"/>
            </a:pPr>
            <a:endParaRPr lang="en-GB"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50" b="1" kern="1200" dirty="0">
                <a:solidFill>
                  <a:schemeClr val="tx1"/>
                </a:solidFill>
                <a:effectLst/>
                <a:latin typeface="+mn-lt"/>
                <a:ea typeface="+mn-ea"/>
                <a:cs typeface="+mn-cs"/>
              </a:rPr>
              <a:t>Week 6: Communication &amp; Creativity </a:t>
            </a:r>
            <a:endParaRPr lang="en-IN" sz="1150" b="1"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Teamwork is crucial to success in a career: in organizations characterized by adherence to cooperation, innovation, efficiency and work satisfaction are pointed to as increased </a:t>
            </a:r>
            <a:r>
              <a:rPr lang="en-IN" sz="1150" kern="1200" dirty="0">
                <a:solidFill>
                  <a:schemeClr val="tx1"/>
                </a:solidFill>
                <a:effectLst/>
                <a:latin typeface="+mn-lt"/>
                <a:ea typeface="+mn-ea"/>
                <a:cs typeface="+mn-cs"/>
              </a:rPr>
              <a:t>(</a:t>
            </a:r>
            <a:r>
              <a:rPr lang="en-IN" sz="1150" kern="1200" dirty="0" err="1">
                <a:solidFill>
                  <a:schemeClr val="tx1"/>
                </a:solidFill>
                <a:effectLst/>
                <a:latin typeface="+mn-lt"/>
                <a:ea typeface="+mn-ea"/>
                <a:cs typeface="+mn-cs"/>
              </a:rPr>
              <a:t>Kissflow</a:t>
            </a:r>
            <a:r>
              <a:rPr lang="en-IN" sz="1150" kern="1200" dirty="0">
                <a:solidFill>
                  <a:schemeClr val="tx1"/>
                </a:solidFill>
                <a:effectLst/>
                <a:latin typeface="+mn-lt"/>
                <a:ea typeface="+mn-ea"/>
                <a:cs typeface="+mn-cs"/>
              </a:rPr>
              <a:t>, 2020)</a:t>
            </a:r>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GB" sz="1150" b="1" kern="1200" dirty="0">
                <a:solidFill>
                  <a:schemeClr val="tx1"/>
                </a:solidFill>
                <a:effectLst/>
                <a:latin typeface="+mn-lt"/>
                <a:ea typeface="+mn-ea"/>
                <a:cs typeface="+mn-cs"/>
              </a:rPr>
              <a:t>Future objectives</a:t>
            </a:r>
            <a:r>
              <a:rPr lang="en-GB" sz="1150" kern="1200" dirty="0">
                <a:solidFill>
                  <a:schemeClr val="tx1"/>
                </a:solidFill>
                <a:effectLst/>
                <a:latin typeface="+mn-lt"/>
                <a:ea typeface="+mn-ea"/>
                <a:cs typeface="+mn-cs"/>
              </a:rPr>
              <a:t>: I will practice mini-presentations every two weeks in my PDP, record and revisit them to make the picture clear and ensure that I pat myself on the back by volunteering to take some responsibility, playing out the roles in a group where it was necessary to recap the ideas verbally. </a:t>
            </a:r>
          </a:p>
          <a:p>
            <a:endParaRPr lang="en-GB"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Tx/>
              <a:buNone/>
              <a:tabLst/>
              <a:defRPr/>
            </a:pPr>
            <a:r>
              <a:rPr lang="en-GB" sz="1150" b="1" kern="1200" dirty="0">
                <a:solidFill>
                  <a:schemeClr val="tx1"/>
                </a:solidFill>
                <a:effectLst/>
                <a:latin typeface="+mn-lt"/>
                <a:ea typeface="+mn-ea"/>
                <a:cs typeface="+mn-cs"/>
              </a:rPr>
              <a:t>Week 7: Problem-Solving &amp; Critical Thinking</a:t>
            </a:r>
            <a:endParaRPr lang="en-IN" sz="1150" b="1" kern="1200" dirty="0">
              <a:solidFill>
                <a:schemeClr val="tx1"/>
              </a:solidFill>
              <a:effectLst/>
              <a:latin typeface="+mn-lt"/>
              <a:ea typeface="+mn-ea"/>
              <a:cs typeface="+mn-cs"/>
            </a:endParaRPr>
          </a:p>
          <a:p>
            <a:r>
              <a:rPr lang="en-GB" sz="1150" b="0" kern="1200" dirty="0">
                <a:solidFill>
                  <a:schemeClr val="tx1"/>
                </a:solidFill>
                <a:effectLst/>
                <a:latin typeface="+mn-lt"/>
                <a:ea typeface="+mn-ea"/>
                <a:cs typeface="+mn-cs"/>
              </a:rPr>
              <a:t>Cogitating over this, I understood in what way the critical thinking influenced our decision-making: we were quite active questioning the assumptions (e.g. is there any utility in a vacuum using matches), we viewed the discussion of different perspectives, and we thought of the consequences of each of these options. </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Strengths</a:t>
            </a:r>
            <a:r>
              <a:rPr lang="en-GB" sz="1150" b="0" kern="1200" dirty="0">
                <a:solidFill>
                  <a:schemeClr val="tx1"/>
                </a:solidFill>
                <a:effectLst/>
                <a:latin typeface="+mn-lt"/>
                <a:ea typeface="+mn-ea"/>
                <a:cs typeface="+mn-cs"/>
              </a:rPr>
              <a:t>: I shared logos, challenged prevailing opinions and made attempts to have the group remain within the scenario limits.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Weaknesses</a:t>
            </a:r>
            <a:r>
              <a:rPr lang="en-GB" sz="1150" b="0" kern="1200" dirty="0">
                <a:solidFill>
                  <a:schemeClr val="tx1"/>
                </a:solidFill>
                <a:effectLst/>
                <a:latin typeface="+mn-lt"/>
                <a:ea typeface="+mn-ea"/>
                <a:cs typeface="+mn-cs"/>
              </a:rPr>
              <a:t>: I occasionally yielded to more vociferous members and forgot to insist on systematic criteria of rankings (e.g. scoring weights). To prevent arriving at an agreement may haste, I would utilize a structured decision-making tool (scoring on all criteria) in the future and implement a direct invitation to minority add their voices to the solution.</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New objective</a:t>
            </a:r>
            <a:r>
              <a:rPr lang="en-GB" sz="1150" b="0" kern="1200" dirty="0">
                <a:solidFill>
                  <a:schemeClr val="tx1"/>
                </a:solidFill>
                <a:effectLst/>
                <a:latin typeface="+mn-lt"/>
                <a:ea typeface="+mn-ea"/>
                <a:cs typeface="+mn-cs"/>
              </a:rPr>
              <a:t>: IN my PDP, this will be guided by decision-monthly goal, as I will do a decision-matrix exercise at least one time weekly and a role-play of not being a devil, which will serve me well against assuring others. </a:t>
            </a:r>
            <a:endParaRPr lang="en-IN" sz="1150" kern="1200" dirty="0">
              <a:solidFill>
                <a:schemeClr val="tx1"/>
              </a:solidFill>
              <a:effectLst/>
              <a:latin typeface="+mn-lt"/>
              <a:ea typeface="+mn-ea"/>
              <a:cs typeface="+mn-cs"/>
            </a:endParaRPr>
          </a:p>
          <a:p>
            <a:endParaRPr lang="en-IN"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50" b="1" kern="1200" dirty="0">
                <a:solidFill>
                  <a:schemeClr val="tx1"/>
                </a:solidFill>
                <a:effectLst/>
                <a:latin typeface="+mn-lt"/>
                <a:ea typeface="+mn-ea"/>
                <a:cs typeface="+mn-cs"/>
              </a:rPr>
              <a:t>Week 8: Commercial Awareness &amp; Modern Challenges </a:t>
            </a:r>
            <a:endParaRPr lang="en-IN" sz="1150" b="1"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Strength:</a:t>
            </a:r>
            <a:r>
              <a:rPr lang="en-GB" sz="1150" kern="1200" dirty="0">
                <a:solidFill>
                  <a:schemeClr val="tx1"/>
                </a:solidFill>
                <a:effectLst/>
                <a:latin typeface="+mn-lt"/>
                <a:ea typeface="+mn-ea"/>
                <a:cs typeface="+mn-cs"/>
              </a:rPr>
              <a:t> I am inquisitive and subscribe to tech news and this perhaps allows me to acquire knowledge about the new tools at a fast pace.</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Weakness</a:t>
            </a:r>
            <a:r>
              <a:rPr lang="en-GB" sz="1150" kern="1200" dirty="0">
                <a:solidFill>
                  <a:schemeClr val="tx1"/>
                </a:solidFill>
                <a:effectLst/>
                <a:latin typeface="+mn-lt"/>
                <a:ea typeface="+mn-ea"/>
                <a:cs typeface="+mn-cs"/>
              </a:rPr>
              <a:t>: I am not deep in predicting the business model and correlating the trends in technology with the business strategy.</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b="1" kern="1200" dirty="0">
                <a:solidFill>
                  <a:schemeClr val="tx1"/>
                </a:solidFill>
                <a:effectLst/>
                <a:latin typeface="+mn-lt"/>
                <a:ea typeface="+mn-ea"/>
                <a:cs typeface="+mn-cs"/>
              </a:rPr>
              <a:t>Future objective</a:t>
            </a:r>
            <a:r>
              <a:rPr lang="en-GB" sz="1150" kern="1200" dirty="0">
                <a:solidFill>
                  <a:schemeClr val="tx1"/>
                </a:solidFill>
                <a:effectLst/>
                <a:latin typeface="+mn-lt"/>
                <a:ea typeface="+mn-ea"/>
                <a:cs typeface="+mn-cs"/>
              </a:rPr>
              <a:t>: I will include weekly time dedicated to reading industry report (e.g. McKinsey, WEF) and 2-3 case studies on AI adoption analysis in my PDP to enhance commercial view.</a:t>
            </a:r>
            <a:endParaRPr lang="en-IN" sz="1150" kern="1200" dirty="0">
              <a:solidFill>
                <a:schemeClr val="tx1"/>
              </a:solidFill>
              <a:effectLst/>
              <a:latin typeface="+mn-lt"/>
              <a:ea typeface="+mn-ea"/>
              <a:cs typeface="+mn-cs"/>
            </a:endParaRPr>
          </a:p>
          <a:p>
            <a:pPr marL="0" lvl="0" indent="0">
              <a:buFont typeface="Arial" panose="020B0604020202020204" pitchFamily="34" charset="0"/>
              <a:buNone/>
            </a:pPr>
            <a:endParaRPr lang="en-GB"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50" b="1" kern="1200" dirty="0">
                <a:solidFill>
                  <a:schemeClr val="tx1"/>
                </a:solidFill>
                <a:effectLst/>
                <a:latin typeface="+mn-lt"/>
                <a:ea typeface="+mn-ea"/>
                <a:cs typeface="+mn-cs"/>
              </a:rPr>
              <a:t>Week 9: Planning &amp; Adaptation </a:t>
            </a:r>
            <a:endParaRPr lang="en-IN" sz="1150" b="1"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Example SMART goals:</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kern="1200" dirty="0">
                <a:solidFill>
                  <a:schemeClr val="tx1"/>
                </a:solidFill>
                <a:effectLst/>
                <a:latin typeface="+mn-lt"/>
                <a:ea typeface="+mn-ea"/>
                <a:cs typeface="+mn-cs"/>
              </a:rPr>
              <a:t>Write by the end of term, three alternative career paths and apply and discuss every one quarterly.</a:t>
            </a:r>
            <a:endParaRPr lang="en-IN" sz="115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150" kern="1200" dirty="0">
                <a:solidFill>
                  <a:schemeClr val="tx1"/>
                </a:solidFill>
                <a:effectLst/>
                <a:latin typeface="+mn-lt"/>
                <a:ea typeface="+mn-ea"/>
                <a:cs typeface="+mn-cs"/>
              </a:rPr>
              <a:t>Task within six months: Monthly reviews of my PDP in order to modify the goals in the light of new knowledge.</a:t>
            </a:r>
            <a:endParaRPr lang="en-IN" sz="1150" kern="1200" dirty="0">
              <a:solidFill>
                <a:schemeClr val="tx1"/>
              </a:solidFill>
              <a:effectLst/>
              <a:latin typeface="+mn-lt"/>
              <a:ea typeface="+mn-ea"/>
              <a:cs typeface="+mn-cs"/>
            </a:endParaRPr>
          </a:p>
          <a:p>
            <a:pPr marL="0" lvl="0" indent="0">
              <a:buFont typeface="Arial" panose="020B0604020202020204" pitchFamily="34" charset="0"/>
              <a:buNone/>
            </a:pPr>
            <a:endParaRPr lang="en-GB"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50" b="1" kern="1200" dirty="0">
                <a:solidFill>
                  <a:schemeClr val="tx1"/>
                </a:solidFill>
                <a:effectLst/>
                <a:latin typeface="+mn-lt"/>
                <a:ea typeface="+mn-ea"/>
                <a:cs typeface="+mn-cs"/>
              </a:rPr>
              <a:t>Week 10: Reflective Writing &amp; Evaluation </a:t>
            </a:r>
            <a:endParaRPr lang="en-IN" sz="1150" b="1" kern="1200" dirty="0">
              <a:solidFill>
                <a:schemeClr val="tx1"/>
              </a:solidFill>
              <a:effectLst/>
              <a:latin typeface="+mn-lt"/>
              <a:ea typeface="+mn-ea"/>
              <a:cs typeface="+mn-cs"/>
            </a:endParaRPr>
          </a:p>
          <a:p>
            <a:r>
              <a:rPr lang="en-GB" sz="1100" kern="1200" dirty="0">
                <a:solidFill>
                  <a:schemeClr val="tx1"/>
                </a:solidFill>
                <a:effectLst/>
                <a:latin typeface="+mn-lt"/>
                <a:ea typeface="+mn-ea"/>
                <a:cs typeface="+mn-cs"/>
              </a:rPr>
              <a:t>I will implement long-term reflective practice as a habit by making it institutional, having monthly reflection reviews, guide-prompts with the purpose of increasing my level of criticality, and making comparisons of early and late reflections to track progress. In the long run, I plan to transform the structured reflection to the spontaneous reflective thinking in everyday life.</a:t>
            </a:r>
            <a:endParaRPr lang="en-IN" sz="1100" kern="1200" dirty="0">
              <a:solidFill>
                <a:schemeClr val="tx1"/>
              </a:solidFill>
              <a:effectLst/>
              <a:latin typeface="+mn-lt"/>
              <a:ea typeface="+mn-ea"/>
              <a:cs typeface="+mn-cs"/>
            </a:endParaRPr>
          </a:p>
          <a:p>
            <a:r>
              <a:rPr lang="en-GB" sz="1100" kern="1200" dirty="0">
                <a:solidFill>
                  <a:schemeClr val="tx1"/>
                </a:solidFill>
                <a:effectLst/>
                <a:latin typeface="+mn-lt"/>
                <a:ea typeface="+mn-ea"/>
                <a:cs typeface="+mn-cs"/>
              </a:rPr>
              <a:t> </a:t>
            </a:r>
            <a:r>
              <a:rPr lang="en-GB" sz="1100" b="1" kern="1200" dirty="0">
                <a:solidFill>
                  <a:schemeClr val="tx1"/>
                </a:solidFill>
                <a:effectLst/>
                <a:latin typeface="+mn-lt"/>
                <a:ea typeface="+mn-ea"/>
                <a:cs typeface="+mn-cs"/>
              </a:rPr>
              <a:t>Strength and Weakness Summary</a:t>
            </a:r>
            <a:endParaRPr lang="en-IN" sz="1100" b="1" kern="1200" dirty="0">
              <a:solidFill>
                <a:schemeClr val="tx1"/>
              </a:solidFill>
              <a:effectLst/>
              <a:latin typeface="+mn-lt"/>
              <a:ea typeface="+mn-ea"/>
              <a:cs typeface="+mn-cs"/>
            </a:endParaRPr>
          </a:p>
          <a:p>
            <a:r>
              <a:rPr lang="en-GB" sz="1150" b="1" kern="1200" dirty="0">
                <a:solidFill>
                  <a:schemeClr val="tx1"/>
                </a:solidFill>
                <a:effectLst/>
                <a:latin typeface="+mn-lt"/>
                <a:ea typeface="+mn-ea"/>
                <a:cs typeface="+mn-cs"/>
              </a:rPr>
              <a:t>Connecting with Self-Awareness &amp; Personal Growth</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In order to put this overview within theory, I would rely on self-realization framework and other assessment tests, such as the personal SWOT analysis. The theory of emotional intelligence focuses on the role of self-awareness as the basis of self-regulation, social awareness, and motivation. </a:t>
            </a:r>
            <a:endParaRPr lang="en-IN" sz="1150" kern="1200" dirty="0">
              <a:solidFill>
                <a:schemeClr val="tx1"/>
              </a:solidFill>
              <a:effectLst/>
              <a:latin typeface="+mn-lt"/>
              <a:ea typeface="+mn-ea"/>
              <a:cs typeface="+mn-cs"/>
            </a:endParaRPr>
          </a:p>
          <a:p>
            <a:r>
              <a:rPr lang="en-GB" sz="1150" b="1" kern="1200" dirty="0">
                <a:solidFill>
                  <a:schemeClr val="tx1"/>
                </a:solidFill>
                <a:effectLst/>
                <a:latin typeface="+mn-lt"/>
                <a:ea typeface="+mn-ea"/>
                <a:cs typeface="+mn-cs"/>
              </a:rPr>
              <a:t>Link to Higher Education Expectations &amp; Employability</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Learning institutions across the university are in a need of students who are capable of demonstrating their self-regulation, independent learning and metacognitive. Employers want not just graduates who possess good technical understanding, but those who are flexible, think critically, possess personal awareness and ability to learn throughout their life. By identifying my strengths that make me employable and areas that I need to work on, I will be in a position to design my PDP such that it responds to these expectations. This as an overview thus becomes the correlation to the reflection and practical growth that reflects on the module and which is accompanied by academic and professional norms and rules.</a:t>
            </a:r>
            <a:endParaRPr lang="en-IN" sz="1150" kern="1200" dirty="0">
              <a:solidFill>
                <a:schemeClr val="tx1"/>
              </a:solidFill>
              <a:effectLst/>
              <a:latin typeface="+mn-lt"/>
              <a:ea typeface="+mn-ea"/>
              <a:cs typeface="+mn-cs"/>
            </a:endParaRPr>
          </a:p>
          <a:p>
            <a:pPr marL="0" lvl="0" indent="0">
              <a:buFont typeface="Arial" panose="020B0604020202020204" pitchFamily="34" charset="0"/>
              <a:buNone/>
            </a:pPr>
            <a:endParaRPr lang="en-IN" sz="1150" kern="1200" dirty="0">
              <a:solidFill>
                <a:schemeClr val="tx1"/>
              </a:solidFill>
              <a:effectLst/>
              <a:latin typeface="+mn-lt"/>
              <a:ea typeface="+mn-ea"/>
              <a:cs typeface="+mn-cs"/>
            </a:endParaRP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IN" sz="1150" b="1" kern="1200" dirty="0">
                <a:solidFill>
                  <a:schemeClr val="tx1"/>
                </a:solidFill>
                <a:effectLst/>
                <a:latin typeface="+mn-lt"/>
                <a:ea typeface="+mn-ea"/>
                <a:cs typeface="+mn-cs"/>
              </a:rPr>
              <a:t>Conclusion</a:t>
            </a:r>
          </a:p>
          <a:p>
            <a:pPr marL="0" marR="0" lvl="0" indent="0" algn="l" defTabSz="875931"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50" kern="1200" dirty="0">
                <a:solidFill>
                  <a:schemeClr val="tx1"/>
                </a:solidFill>
                <a:effectLst/>
                <a:latin typeface="+mn-lt"/>
                <a:ea typeface="+mn-ea"/>
                <a:cs typeface="+mn-cs"/>
              </a:rPr>
              <a:t>Even reflection is not a solitary activity, it is the experience that gathers ongoing but it is in an ongoing journey - promotion of lifelong learning, developing a new self-concept, and becoming agile to meet the future challenges related to education, work and career, as well as personal matters.</a:t>
            </a:r>
            <a:endParaRPr lang="en-IN" sz="1150" b="1" kern="1200" dirty="0">
              <a:solidFill>
                <a:schemeClr val="tx1"/>
              </a:solidFill>
              <a:effectLst/>
              <a:latin typeface="+mn-lt"/>
              <a:ea typeface="+mn-ea"/>
              <a:cs typeface="+mn-cs"/>
            </a:endParaRPr>
          </a:p>
          <a:p>
            <a:pPr marL="0" lvl="0" indent="0">
              <a:buFont typeface="Arial" panose="020B0604020202020204" pitchFamily="34" charset="0"/>
              <a:buNone/>
            </a:pPr>
            <a:endParaRPr lang="en-IN" sz="1150" kern="1200" dirty="0">
              <a:solidFill>
                <a:schemeClr val="tx1"/>
              </a:solidFill>
              <a:effectLst/>
              <a:latin typeface="+mn-lt"/>
              <a:ea typeface="+mn-ea"/>
              <a:cs typeface="+mn-cs"/>
            </a:endParaRPr>
          </a:p>
          <a:p>
            <a:pPr lvl="0"/>
            <a:r>
              <a:rPr lang="en-IN" sz="1150" b="1" kern="1200" dirty="0">
                <a:solidFill>
                  <a:schemeClr val="tx1"/>
                </a:solidFill>
                <a:effectLst/>
                <a:latin typeface="+mn-lt"/>
                <a:ea typeface="+mn-ea"/>
                <a:cs typeface="+mn-cs"/>
              </a:rPr>
              <a:t>References</a:t>
            </a:r>
          </a:p>
          <a:p>
            <a:r>
              <a:rPr lang="en-GB" sz="1150" kern="1200" dirty="0">
                <a:solidFill>
                  <a:schemeClr val="tx1"/>
                </a:solidFill>
                <a:effectLst/>
                <a:latin typeface="+mn-lt"/>
                <a:ea typeface="+mn-ea"/>
                <a:cs typeface="+mn-cs"/>
              </a:rPr>
              <a:t>Barker, A. (2010), Improve Your Communication Skills, 2nd ed., </a:t>
            </a:r>
            <a:r>
              <a:rPr lang="en-GB" sz="1150" kern="1200" dirty="0" err="1">
                <a:solidFill>
                  <a:schemeClr val="tx1"/>
                </a:solidFill>
                <a:effectLst/>
                <a:latin typeface="+mn-lt"/>
                <a:ea typeface="+mn-ea"/>
                <a:cs typeface="+mn-cs"/>
              </a:rPr>
              <a:t>Kogan</a:t>
            </a:r>
            <a:r>
              <a:rPr lang="en-GB" sz="1150" kern="1200" dirty="0">
                <a:solidFill>
                  <a:schemeClr val="tx1"/>
                </a:solidFill>
                <a:effectLst/>
                <a:latin typeface="+mn-lt"/>
                <a:ea typeface="+mn-ea"/>
                <a:cs typeface="+mn-cs"/>
              </a:rPr>
              <a:t> Page. </a:t>
            </a:r>
            <a:endParaRPr lang="en-IN" sz="1150" kern="1200" dirty="0">
              <a:solidFill>
                <a:schemeClr val="tx1"/>
              </a:solidFill>
              <a:effectLst/>
              <a:latin typeface="+mn-lt"/>
              <a:ea typeface="+mn-ea"/>
              <a:cs typeface="+mn-cs"/>
            </a:endParaRPr>
          </a:p>
          <a:p>
            <a:r>
              <a:rPr lang="en-IN" sz="1150" kern="1200" dirty="0">
                <a:solidFill>
                  <a:schemeClr val="tx1"/>
                </a:solidFill>
                <a:effectLst/>
                <a:latin typeface="+mn-lt"/>
                <a:ea typeface="+mn-ea"/>
                <a:cs typeface="+mn-cs"/>
              </a:rPr>
              <a:t>Bell, S. (2025). </a:t>
            </a:r>
            <a:r>
              <a:rPr lang="en-IN" sz="1150" i="1" kern="1200" dirty="0">
                <a:solidFill>
                  <a:schemeClr val="tx1"/>
                </a:solidFill>
                <a:effectLst/>
                <a:latin typeface="+mn-lt"/>
                <a:ea typeface="+mn-ea"/>
                <a:cs typeface="+mn-cs"/>
              </a:rPr>
              <a:t>SMART Goals</a:t>
            </a:r>
            <a:r>
              <a:rPr lang="en-IN" sz="1150" kern="1200" dirty="0">
                <a:solidFill>
                  <a:schemeClr val="tx1"/>
                </a:solidFill>
                <a:effectLst/>
                <a:latin typeface="+mn-lt"/>
                <a:ea typeface="+mn-ea"/>
                <a:cs typeface="+mn-cs"/>
              </a:rPr>
              <a:t>. [online] Mind Tools. Available at: </a:t>
            </a:r>
            <a:r>
              <a:rPr lang="en-IN" sz="1150" u="sng" kern="1200" dirty="0">
                <a:solidFill>
                  <a:schemeClr val="tx1"/>
                </a:solidFill>
                <a:effectLst/>
                <a:latin typeface="+mn-lt"/>
                <a:ea typeface="+mn-ea"/>
                <a:cs typeface="+mn-cs"/>
                <a:hlinkClick r:id="rId3"/>
              </a:rPr>
              <a:t>https://www.mindtools.com/a4wo118/smart-goals</a:t>
            </a:r>
            <a:r>
              <a:rPr lang="en-IN" sz="1150" kern="1200" dirty="0">
                <a:solidFill>
                  <a:schemeClr val="tx1"/>
                </a:solidFill>
                <a:effectLst/>
                <a:latin typeface="+mn-lt"/>
                <a:ea typeface="+mn-ea"/>
                <a:cs typeface="+mn-cs"/>
              </a:rPr>
              <a:t>. </a:t>
            </a:r>
          </a:p>
          <a:p>
            <a:r>
              <a:rPr lang="en-GB" sz="1150" kern="1200" dirty="0">
                <a:solidFill>
                  <a:schemeClr val="tx1"/>
                </a:solidFill>
                <a:effectLst/>
                <a:latin typeface="+mn-lt"/>
                <a:ea typeface="+mn-ea"/>
                <a:cs typeface="+mn-cs"/>
              </a:rPr>
              <a:t>Cottrell, S (2013), The Study Skills Handbook, Basingstoke: Palgrave MacMillan</a:t>
            </a:r>
            <a:endParaRPr lang="en-IN" sz="1150" kern="1200" dirty="0">
              <a:solidFill>
                <a:schemeClr val="tx1"/>
              </a:solidFill>
              <a:effectLst/>
              <a:latin typeface="+mn-lt"/>
              <a:ea typeface="+mn-ea"/>
              <a:cs typeface="+mn-cs"/>
            </a:endParaRPr>
          </a:p>
          <a:p>
            <a:r>
              <a:rPr lang="en-IN" sz="1150" kern="1200" dirty="0">
                <a:solidFill>
                  <a:schemeClr val="tx1"/>
                </a:solidFill>
                <a:effectLst/>
                <a:latin typeface="+mn-lt"/>
                <a:ea typeface="+mn-ea"/>
                <a:cs typeface="+mn-cs"/>
              </a:rPr>
              <a:t>Dunne, K. (2022). </a:t>
            </a:r>
            <a:r>
              <a:rPr lang="en-IN" sz="1150" i="1" kern="1200" dirty="0">
                <a:solidFill>
                  <a:schemeClr val="tx1"/>
                </a:solidFill>
                <a:effectLst/>
                <a:latin typeface="+mn-lt"/>
                <a:ea typeface="+mn-ea"/>
                <a:cs typeface="+mn-cs"/>
              </a:rPr>
              <a:t>Personal SWOT Analysis</a:t>
            </a:r>
            <a:r>
              <a:rPr lang="en-IN" sz="1150" kern="1200" dirty="0">
                <a:solidFill>
                  <a:schemeClr val="tx1"/>
                </a:solidFill>
                <a:effectLst/>
                <a:latin typeface="+mn-lt"/>
                <a:ea typeface="+mn-ea"/>
                <a:cs typeface="+mn-cs"/>
              </a:rPr>
              <a:t>. [online] </a:t>
            </a:r>
            <a:r>
              <a:rPr lang="en-IN" sz="1150" kern="1200" dirty="0" err="1">
                <a:solidFill>
                  <a:schemeClr val="tx1"/>
                </a:solidFill>
                <a:effectLst/>
                <a:latin typeface="+mn-lt"/>
                <a:ea typeface="+mn-ea"/>
                <a:cs typeface="+mn-cs"/>
              </a:rPr>
              <a:t>Mindtools</a:t>
            </a:r>
            <a:r>
              <a:rPr lang="en-IN" sz="1150" kern="1200" dirty="0">
                <a:solidFill>
                  <a:schemeClr val="tx1"/>
                </a:solidFill>
                <a:effectLst/>
                <a:latin typeface="+mn-lt"/>
                <a:ea typeface="+mn-ea"/>
                <a:cs typeface="+mn-cs"/>
              </a:rPr>
              <a:t>. Available at: </a:t>
            </a:r>
            <a:r>
              <a:rPr lang="en-IN" sz="1150" u="sng" kern="1200" dirty="0">
                <a:solidFill>
                  <a:schemeClr val="tx1"/>
                </a:solidFill>
                <a:effectLst/>
                <a:latin typeface="+mn-lt"/>
                <a:ea typeface="+mn-ea"/>
                <a:cs typeface="+mn-cs"/>
                <a:hlinkClick r:id="rId4"/>
              </a:rPr>
              <a:t>https://www.mindtools.com/aaiakpy/personal-swot-analysis</a:t>
            </a:r>
            <a:r>
              <a:rPr lang="en-IN" sz="1150" kern="1200" dirty="0">
                <a:solidFill>
                  <a:schemeClr val="tx1"/>
                </a:solidFill>
                <a:effectLst/>
                <a:latin typeface="+mn-lt"/>
                <a:ea typeface="+mn-ea"/>
                <a:cs typeface="+mn-cs"/>
              </a:rPr>
              <a:t>. </a:t>
            </a:r>
          </a:p>
          <a:p>
            <a:r>
              <a:rPr lang="en-IN" sz="1150" kern="1200" dirty="0">
                <a:solidFill>
                  <a:schemeClr val="tx1"/>
                </a:solidFill>
                <a:effectLst/>
                <a:latin typeface="+mn-lt"/>
                <a:ea typeface="+mn-ea"/>
                <a:cs typeface="+mn-cs"/>
              </a:rPr>
              <a:t>Hussein, H. (2018). Examining the Effects of Reflective Journals on Students’ Growth </a:t>
            </a:r>
            <a:r>
              <a:rPr lang="en-IN" sz="1150" kern="1200" dirty="0" err="1">
                <a:solidFill>
                  <a:schemeClr val="tx1"/>
                </a:solidFill>
                <a:effectLst/>
                <a:latin typeface="+mn-lt"/>
                <a:ea typeface="+mn-ea"/>
                <a:cs typeface="+mn-cs"/>
              </a:rPr>
              <a:t>Mindset</a:t>
            </a:r>
            <a:r>
              <a:rPr lang="en-IN" sz="1150" kern="1200" dirty="0">
                <a:solidFill>
                  <a:schemeClr val="tx1"/>
                </a:solidFill>
                <a:effectLst/>
                <a:latin typeface="+mn-lt"/>
                <a:ea typeface="+mn-ea"/>
                <a:cs typeface="+mn-cs"/>
              </a:rPr>
              <a:t>: A Case Study of Tertiary Level EFL Students in the United Arab Emirates. </a:t>
            </a:r>
            <a:r>
              <a:rPr lang="en-IN" sz="1150" i="1" kern="1200" dirty="0">
                <a:solidFill>
                  <a:schemeClr val="tx1"/>
                </a:solidFill>
                <a:effectLst/>
                <a:latin typeface="+mn-lt"/>
                <a:ea typeface="+mn-ea"/>
                <a:cs typeface="+mn-cs"/>
              </a:rPr>
              <a:t>IAFOR Journal of Education</a:t>
            </a:r>
            <a:r>
              <a:rPr lang="en-IN" sz="1150" kern="1200" dirty="0">
                <a:solidFill>
                  <a:schemeClr val="tx1"/>
                </a:solidFill>
                <a:effectLst/>
                <a:latin typeface="+mn-lt"/>
                <a:ea typeface="+mn-ea"/>
                <a:cs typeface="+mn-cs"/>
              </a:rPr>
              <a:t>, [online] 6(2). </a:t>
            </a:r>
            <a:r>
              <a:rPr lang="en-IN" sz="1150" kern="1200" dirty="0" err="1">
                <a:solidFill>
                  <a:schemeClr val="tx1"/>
                </a:solidFill>
                <a:effectLst/>
                <a:latin typeface="+mn-lt"/>
                <a:ea typeface="+mn-ea"/>
                <a:cs typeface="+mn-cs"/>
              </a:rPr>
              <a:t>doi</a:t>
            </a:r>
            <a:r>
              <a:rPr lang="en-IN" sz="1150" kern="1200" dirty="0">
                <a:solidFill>
                  <a:schemeClr val="tx1"/>
                </a:solidFill>
                <a:effectLst/>
                <a:latin typeface="+mn-lt"/>
                <a:ea typeface="+mn-ea"/>
                <a:cs typeface="+mn-cs"/>
              </a:rPr>
              <a:t>: </a:t>
            </a:r>
            <a:r>
              <a:rPr lang="en-IN" sz="1150" u="sng" kern="1200" dirty="0">
                <a:solidFill>
                  <a:schemeClr val="tx1"/>
                </a:solidFill>
                <a:effectLst/>
                <a:latin typeface="+mn-lt"/>
                <a:ea typeface="+mn-ea"/>
                <a:cs typeface="+mn-cs"/>
                <a:hlinkClick r:id="rId5"/>
              </a:rPr>
              <a:t>https://doi.org/10.22492/ije.6.2.03</a:t>
            </a:r>
            <a:r>
              <a:rPr lang="en-IN" sz="1150" kern="1200" dirty="0">
                <a:solidFill>
                  <a:schemeClr val="tx1"/>
                </a:solidFill>
                <a:effectLst/>
                <a:latin typeface="+mn-lt"/>
                <a:ea typeface="+mn-ea"/>
                <a:cs typeface="+mn-cs"/>
              </a:rPr>
              <a:t>. </a:t>
            </a:r>
          </a:p>
          <a:p>
            <a:r>
              <a:rPr lang="en-IN" sz="1150" kern="1200" dirty="0" err="1">
                <a:solidFill>
                  <a:schemeClr val="tx1"/>
                </a:solidFill>
                <a:effectLst/>
                <a:latin typeface="+mn-lt"/>
                <a:ea typeface="+mn-ea"/>
                <a:cs typeface="+mn-cs"/>
              </a:rPr>
              <a:t>Kissflow</a:t>
            </a:r>
            <a:r>
              <a:rPr lang="en-IN" sz="1150" kern="1200" dirty="0">
                <a:solidFill>
                  <a:schemeClr val="tx1"/>
                </a:solidFill>
                <a:effectLst/>
                <a:latin typeface="+mn-lt"/>
                <a:ea typeface="+mn-ea"/>
                <a:cs typeface="+mn-cs"/>
              </a:rPr>
              <a:t> (2020). </a:t>
            </a:r>
            <a:r>
              <a:rPr lang="en-IN" sz="1150" i="1" kern="1200" dirty="0">
                <a:solidFill>
                  <a:schemeClr val="tx1"/>
                </a:solidFill>
                <a:effectLst/>
                <a:latin typeface="+mn-lt"/>
                <a:ea typeface="+mn-ea"/>
                <a:cs typeface="+mn-cs"/>
              </a:rPr>
              <a:t>Why is Collaboration Important? Benefits and Best Practices</a:t>
            </a:r>
            <a:r>
              <a:rPr lang="en-IN" sz="1150" kern="1200" dirty="0">
                <a:solidFill>
                  <a:schemeClr val="tx1"/>
                </a:solidFill>
                <a:effectLst/>
                <a:latin typeface="+mn-lt"/>
                <a:ea typeface="+mn-ea"/>
                <a:cs typeface="+mn-cs"/>
              </a:rPr>
              <a:t>. [online] </a:t>
            </a:r>
            <a:r>
              <a:rPr lang="en-IN" sz="1150" kern="1200" dirty="0" err="1">
                <a:solidFill>
                  <a:schemeClr val="tx1"/>
                </a:solidFill>
                <a:effectLst/>
                <a:latin typeface="+mn-lt"/>
                <a:ea typeface="+mn-ea"/>
                <a:cs typeface="+mn-cs"/>
              </a:rPr>
              <a:t>Kissflow</a:t>
            </a:r>
            <a:r>
              <a:rPr lang="en-IN" sz="1150" kern="1200" dirty="0">
                <a:solidFill>
                  <a:schemeClr val="tx1"/>
                </a:solidFill>
                <a:effectLst/>
                <a:latin typeface="+mn-lt"/>
                <a:ea typeface="+mn-ea"/>
                <a:cs typeface="+mn-cs"/>
              </a:rPr>
              <a:t>. Available at: </a:t>
            </a:r>
            <a:r>
              <a:rPr lang="en-IN" sz="1150" u="sng" kern="1200" dirty="0">
                <a:solidFill>
                  <a:schemeClr val="tx1"/>
                </a:solidFill>
                <a:effectLst/>
                <a:latin typeface="+mn-lt"/>
                <a:ea typeface="+mn-ea"/>
                <a:cs typeface="+mn-cs"/>
                <a:hlinkClick r:id="rId6"/>
              </a:rPr>
              <a:t>https://kissflow.com/digital-workplace/collaboration/importance-of-collaboration-in-the-workplace/</a:t>
            </a:r>
            <a:r>
              <a:rPr lang="en-IN" sz="1150" kern="1200" dirty="0">
                <a:solidFill>
                  <a:schemeClr val="tx1"/>
                </a:solidFill>
                <a:effectLst/>
                <a:latin typeface="+mn-lt"/>
                <a:ea typeface="+mn-ea"/>
                <a:cs typeface="+mn-cs"/>
              </a:rPr>
              <a:t>. </a:t>
            </a:r>
            <a:endParaRPr lang="en-IN" sz="1150" b="1" kern="1200" dirty="0">
              <a:solidFill>
                <a:schemeClr val="tx1"/>
              </a:solidFill>
              <a:effectLst/>
              <a:latin typeface="+mn-lt"/>
              <a:ea typeface="+mn-ea"/>
              <a:cs typeface="+mn-cs"/>
            </a:endParaRPr>
          </a:p>
          <a:p>
            <a:r>
              <a:rPr lang="en-IN" sz="1150" kern="1200" dirty="0">
                <a:solidFill>
                  <a:schemeClr val="tx1"/>
                </a:solidFill>
                <a:effectLst/>
                <a:latin typeface="+mn-lt"/>
                <a:ea typeface="+mn-ea"/>
                <a:cs typeface="+mn-cs"/>
              </a:rPr>
              <a:t>McLeod, S. (2025). </a:t>
            </a:r>
            <a:r>
              <a:rPr lang="en-IN" sz="1150" i="1" kern="1200" dirty="0">
                <a:solidFill>
                  <a:schemeClr val="tx1"/>
                </a:solidFill>
                <a:effectLst/>
                <a:latin typeface="+mn-lt"/>
                <a:ea typeface="+mn-ea"/>
                <a:cs typeface="+mn-cs"/>
              </a:rPr>
              <a:t>Gibbs Reflective Cycle</a:t>
            </a:r>
            <a:r>
              <a:rPr lang="en-IN" sz="1150" kern="1200" dirty="0">
                <a:solidFill>
                  <a:schemeClr val="tx1"/>
                </a:solidFill>
                <a:effectLst/>
                <a:latin typeface="+mn-lt"/>
                <a:ea typeface="+mn-ea"/>
                <a:cs typeface="+mn-cs"/>
              </a:rPr>
              <a:t>. [online] Simply Psychology. Available at: </a:t>
            </a:r>
            <a:r>
              <a:rPr lang="en-IN" sz="1150" u="sng" kern="1200" dirty="0">
                <a:solidFill>
                  <a:schemeClr val="tx1"/>
                </a:solidFill>
                <a:effectLst/>
                <a:latin typeface="+mn-lt"/>
                <a:ea typeface="+mn-ea"/>
                <a:cs typeface="+mn-cs"/>
                <a:hlinkClick r:id="rId7"/>
              </a:rPr>
              <a:t>https://www.simplypsychology.org/gibbs-reflective-cycle.html</a:t>
            </a:r>
            <a:r>
              <a:rPr lang="en-IN" sz="1150" kern="1200" dirty="0">
                <a:solidFill>
                  <a:schemeClr val="tx1"/>
                </a:solidFill>
                <a:effectLst/>
                <a:latin typeface="+mn-lt"/>
                <a:ea typeface="+mn-ea"/>
                <a:cs typeface="+mn-cs"/>
              </a:rPr>
              <a:t>. </a:t>
            </a:r>
          </a:p>
          <a:p>
            <a:r>
              <a:rPr lang="en-IN" sz="1150" kern="1200" dirty="0" err="1">
                <a:solidFill>
                  <a:schemeClr val="tx1"/>
                </a:solidFill>
                <a:effectLst/>
                <a:latin typeface="+mn-lt"/>
                <a:ea typeface="+mn-ea"/>
                <a:cs typeface="+mn-cs"/>
              </a:rPr>
              <a:t>Miroslavov</a:t>
            </a:r>
            <a:r>
              <a:rPr lang="en-IN" sz="1150" kern="1200" dirty="0">
                <a:solidFill>
                  <a:schemeClr val="tx1"/>
                </a:solidFill>
                <a:effectLst/>
                <a:latin typeface="+mn-lt"/>
                <a:ea typeface="+mn-ea"/>
                <a:cs typeface="+mn-cs"/>
              </a:rPr>
              <a:t>, M. (2023). </a:t>
            </a:r>
            <a:r>
              <a:rPr lang="en-IN" sz="1150" i="1" kern="1200" dirty="0">
                <a:solidFill>
                  <a:schemeClr val="tx1"/>
                </a:solidFill>
                <a:effectLst/>
                <a:latin typeface="+mn-lt"/>
                <a:ea typeface="+mn-ea"/>
                <a:cs typeface="+mn-cs"/>
              </a:rPr>
              <a:t>10 Practical Examples Of SMART Goals For Work [2023]</a:t>
            </a:r>
            <a:r>
              <a:rPr lang="en-IN" sz="1150" kern="1200" dirty="0">
                <a:solidFill>
                  <a:schemeClr val="tx1"/>
                </a:solidFill>
                <a:effectLst/>
                <a:latin typeface="+mn-lt"/>
                <a:ea typeface="+mn-ea"/>
                <a:cs typeface="+mn-cs"/>
              </a:rPr>
              <a:t>. [online] </a:t>
            </a:r>
            <a:r>
              <a:rPr lang="en-IN" sz="1150" kern="1200" dirty="0" err="1">
                <a:solidFill>
                  <a:schemeClr val="tx1"/>
                </a:solidFill>
                <a:effectLst/>
                <a:latin typeface="+mn-lt"/>
                <a:ea typeface="+mn-ea"/>
                <a:cs typeface="+mn-cs"/>
              </a:rPr>
              <a:t>OfficeRnD</a:t>
            </a:r>
            <a:r>
              <a:rPr lang="en-IN" sz="1150" kern="1200" dirty="0">
                <a:solidFill>
                  <a:schemeClr val="tx1"/>
                </a:solidFill>
                <a:effectLst/>
                <a:latin typeface="+mn-lt"/>
                <a:ea typeface="+mn-ea"/>
                <a:cs typeface="+mn-cs"/>
              </a:rPr>
              <a:t>. Available at: </a:t>
            </a:r>
            <a:r>
              <a:rPr lang="en-IN" sz="1150" u="sng" kern="1200" dirty="0">
                <a:solidFill>
                  <a:schemeClr val="tx1"/>
                </a:solidFill>
                <a:effectLst/>
                <a:latin typeface="+mn-lt"/>
                <a:ea typeface="+mn-ea"/>
                <a:cs typeface="+mn-cs"/>
                <a:hlinkClick r:id="rId8"/>
              </a:rPr>
              <a:t>https://www.officernd.com/blog/examples-of-smart-goals-for-work/</a:t>
            </a:r>
            <a:r>
              <a:rPr lang="en-IN" sz="1150" kern="1200" dirty="0">
                <a:solidFill>
                  <a:schemeClr val="tx1"/>
                </a:solidFill>
                <a:effectLst/>
                <a:latin typeface="+mn-lt"/>
                <a:ea typeface="+mn-ea"/>
                <a:cs typeface="+mn-cs"/>
              </a:rPr>
              <a:t>. </a:t>
            </a:r>
          </a:p>
          <a:p>
            <a:r>
              <a:rPr lang="en-IN" sz="1150" kern="1200" dirty="0">
                <a:solidFill>
                  <a:schemeClr val="tx1"/>
                </a:solidFill>
                <a:effectLst/>
                <a:latin typeface="+mn-lt"/>
                <a:ea typeface="+mn-ea"/>
                <a:cs typeface="+mn-cs"/>
              </a:rPr>
              <a:t>Morris, L.S., </a:t>
            </a:r>
            <a:r>
              <a:rPr lang="en-IN" sz="1150" kern="1200" dirty="0" err="1">
                <a:solidFill>
                  <a:schemeClr val="tx1"/>
                </a:solidFill>
                <a:effectLst/>
                <a:latin typeface="+mn-lt"/>
                <a:ea typeface="+mn-ea"/>
                <a:cs typeface="+mn-cs"/>
              </a:rPr>
              <a:t>Grehl</a:t>
            </a:r>
            <a:r>
              <a:rPr lang="en-IN" sz="1150" kern="1200" dirty="0">
                <a:solidFill>
                  <a:schemeClr val="tx1"/>
                </a:solidFill>
                <a:effectLst/>
                <a:latin typeface="+mn-lt"/>
                <a:ea typeface="+mn-ea"/>
                <a:cs typeface="+mn-cs"/>
              </a:rPr>
              <a:t>, M.M., Rutter, S.B., Mehta, M. and </a:t>
            </a:r>
            <a:r>
              <a:rPr lang="en-IN" sz="1150" kern="1200" dirty="0" err="1">
                <a:solidFill>
                  <a:schemeClr val="tx1"/>
                </a:solidFill>
                <a:effectLst/>
                <a:latin typeface="+mn-lt"/>
                <a:ea typeface="+mn-ea"/>
                <a:cs typeface="+mn-cs"/>
              </a:rPr>
              <a:t>Westwater</a:t>
            </a:r>
            <a:r>
              <a:rPr lang="en-IN" sz="1150" kern="1200" dirty="0">
                <a:solidFill>
                  <a:schemeClr val="tx1"/>
                </a:solidFill>
                <a:effectLst/>
                <a:latin typeface="+mn-lt"/>
                <a:ea typeface="+mn-ea"/>
                <a:cs typeface="+mn-cs"/>
              </a:rPr>
              <a:t>, M.L. (2022). On What Motivates us: a Detailed Review of Intrinsic v. Extrinsic Motivation. </a:t>
            </a:r>
            <a:r>
              <a:rPr lang="en-IN" sz="1150" i="1" kern="1200" dirty="0">
                <a:solidFill>
                  <a:schemeClr val="tx1"/>
                </a:solidFill>
                <a:effectLst/>
                <a:latin typeface="+mn-lt"/>
                <a:ea typeface="+mn-ea"/>
                <a:cs typeface="+mn-cs"/>
              </a:rPr>
              <a:t>Psychological Medicine</a:t>
            </a:r>
            <a:r>
              <a:rPr lang="en-IN" sz="1150" kern="1200" dirty="0">
                <a:solidFill>
                  <a:schemeClr val="tx1"/>
                </a:solidFill>
                <a:effectLst/>
                <a:latin typeface="+mn-lt"/>
                <a:ea typeface="+mn-ea"/>
                <a:cs typeface="+mn-cs"/>
              </a:rPr>
              <a:t>, 52(10), pp.1–16.  </a:t>
            </a:r>
          </a:p>
          <a:p>
            <a:r>
              <a:rPr lang="en-IN" sz="1150" kern="1200" dirty="0" err="1">
                <a:solidFill>
                  <a:schemeClr val="tx1"/>
                </a:solidFill>
                <a:effectLst/>
                <a:latin typeface="+mn-lt"/>
                <a:ea typeface="+mn-ea"/>
                <a:cs typeface="+mn-cs"/>
              </a:rPr>
              <a:t>MTa</a:t>
            </a:r>
            <a:r>
              <a:rPr lang="en-IN" sz="1150" kern="1200" dirty="0">
                <a:solidFill>
                  <a:schemeClr val="tx1"/>
                </a:solidFill>
                <a:effectLst/>
                <a:latin typeface="+mn-lt"/>
                <a:ea typeface="+mn-ea"/>
                <a:cs typeface="+mn-cs"/>
              </a:rPr>
              <a:t> Learning (2025). </a:t>
            </a:r>
            <a:r>
              <a:rPr lang="en-IN" sz="1150" i="1" kern="1200" dirty="0">
                <a:solidFill>
                  <a:schemeClr val="tx1"/>
                </a:solidFill>
                <a:effectLst/>
                <a:latin typeface="+mn-lt"/>
                <a:ea typeface="+mn-ea"/>
                <a:cs typeface="+mn-cs"/>
              </a:rPr>
              <a:t>The NASA Moon Survival challenge has so much more to offer than most facilitators realise..!</a:t>
            </a:r>
            <a:r>
              <a:rPr lang="en-IN" sz="1150" kern="1200" dirty="0">
                <a:solidFill>
                  <a:schemeClr val="tx1"/>
                </a:solidFill>
                <a:effectLst/>
                <a:latin typeface="+mn-lt"/>
                <a:ea typeface="+mn-ea"/>
                <a:cs typeface="+mn-cs"/>
              </a:rPr>
              <a:t> [online] Experientiallearning.org. Available at: </a:t>
            </a:r>
            <a:r>
              <a:rPr lang="en-IN" sz="1150" u="sng" kern="1200" dirty="0">
                <a:solidFill>
                  <a:schemeClr val="tx1"/>
                </a:solidFill>
                <a:effectLst/>
                <a:latin typeface="+mn-lt"/>
                <a:ea typeface="+mn-ea"/>
                <a:cs typeface="+mn-cs"/>
                <a:hlinkClick r:id="rId9"/>
              </a:rPr>
              <a:t>https://www.experientiallearning.org/blog/the-nasa-moon-survival-challenge-youre-missing-the-point</a:t>
            </a:r>
            <a:r>
              <a:rPr lang="en-IN" sz="1150" kern="1200" dirty="0">
                <a:solidFill>
                  <a:schemeClr val="tx1"/>
                </a:solidFill>
                <a:effectLst/>
                <a:latin typeface="+mn-lt"/>
                <a:ea typeface="+mn-ea"/>
                <a:cs typeface="+mn-cs"/>
              </a:rPr>
              <a:t> [Accessed 27 Sep. 2025].</a:t>
            </a:r>
          </a:p>
          <a:p>
            <a:r>
              <a:rPr lang="en-IN" sz="1150" kern="1200" dirty="0">
                <a:solidFill>
                  <a:schemeClr val="tx1"/>
                </a:solidFill>
                <a:effectLst/>
                <a:latin typeface="+mn-lt"/>
                <a:ea typeface="+mn-ea"/>
                <a:cs typeface="+mn-cs"/>
              </a:rPr>
              <a:t>Pool, L.D. (2020). Revisiting the </a:t>
            </a:r>
            <a:r>
              <a:rPr lang="en-IN" sz="1150" kern="1200" dirty="0" err="1">
                <a:solidFill>
                  <a:schemeClr val="tx1"/>
                </a:solidFill>
                <a:effectLst/>
                <a:latin typeface="+mn-lt"/>
                <a:ea typeface="+mn-ea"/>
                <a:cs typeface="+mn-cs"/>
              </a:rPr>
              <a:t>CareerEDGE</a:t>
            </a:r>
            <a:r>
              <a:rPr lang="en-IN" sz="1150" kern="1200" dirty="0">
                <a:solidFill>
                  <a:schemeClr val="tx1"/>
                </a:solidFill>
                <a:effectLst/>
                <a:latin typeface="+mn-lt"/>
                <a:ea typeface="+mn-ea"/>
                <a:cs typeface="+mn-cs"/>
              </a:rPr>
              <a:t> model of graduate employability. </a:t>
            </a:r>
            <a:r>
              <a:rPr lang="en-IN" sz="1150" i="1" kern="1200" dirty="0">
                <a:solidFill>
                  <a:schemeClr val="tx1"/>
                </a:solidFill>
                <a:effectLst/>
                <a:latin typeface="+mn-lt"/>
                <a:ea typeface="+mn-ea"/>
                <a:cs typeface="+mn-cs"/>
              </a:rPr>
              <a:t>Journal of the National Institute for Career Education and Counselling</a:t>
            </a:r>
            <a:r>
              <a:rPr lang="en-IN" sz="1150" kern="1200" dirty="0">
                <a:solidFill>
                  <a:schemeClr val="tx1"/>
                </a:solidFill>
                <a:effectLst/>
                <a:latin typeface="+mn-lt"/>
                <a:ea typeface="+mn-ea"/>
                <a:cs typeface="+mn-cs"/>
              </a:rPr>
              <a:t>, [online] 44(1), pp.51–56. </a:t>
            </a:r>
            <a:r>
              <a:rPr lang="en-IN" sz="1150" kern="1200" dirty="0" err="1">
                <a:solidFill>
                  <a:schemeClr val="tx1"/>
                </a:solidFill>
                <a:effectLst/>
                <a:latin typeface="+mn-lt"/>
                <a:ea typeface="+mn-ea"/>
                <a:cs typeface="+mn-cs"/>
              </a:rPr>
              <a:t>doi</a:t>
            </a:r>
            <a:r>
              <a:rPr lang="en-IN" sz="1150" kern="1200" dirty="0">
                <a:solidFill>
                  <a:schemeClr val="tx1"/>
                </a:solidFill>
                <a:effectLst/>
                <a:latin typeface="+mn-lt"/>
                <a:ea typeface="+mn-ea"/>
                <a:cs typeface="+mn-cs"/>
              </a:rPr>
              <a:t>: </a:t>
            </a:r>
            <a:r>
              <a:rPr lang="en-IN" sz="1150" u="sng" kern="1200" dirty="0">
                <a:solidFill>
                  <a:schemeClr val="tx1"/>
                </a:solidFill>
                <a:effectLst/>
                <a:latin typeface="+mn-lt"/>
                <a:ea typeface="+mn-ea"/>
                <a:cs typeface="+mn-cs"/>
                <a:hlinkClick r:id="rId10"/>
              </a:rPr>
              <a:t>https://doi.org/10.20856/jnicec.4408</a:t>
            </a:r>
            <a:r>
              <a:rPr lang="en-IN" sz="1150" kern="1200" dirty="0">
                <a:solidFill>
                  <a:schemeClr val="tx1"/>
                </a:solidFill>
                <a:effectLst/>
                <a:latin typeface="+mn-lt"/>
                <a:ea typeface="+mn-ea"/>
                <a:cs typeface="+mn-cs"/>
              </a:rPr>
              <a:t>.   </a:t>
            </a:r>
          </a:p>
          <a:p>
            <a:r>
              <a:rPr lang="en-IN" sz="1150" kern="1200" dirty="0">
                <a:solidFill>
                  <a:schemeClr val="tx1"/>
                </a:solidFill>
                <a:effectLst/>
                <a:latin typeface="+mn-lt"/>
                <a:ea typeface="+mn-ea"/>
                <a:cs typeface="+mn-cs"/>
              </a:rPr>
              <a:t>Reuters (2025). </a:t>
            </a:r>
            <a:r>
              <a:rPr lang="en-IN" sz="1150" kern="1200" dirty="0" err="1">
                <a:solidFill>
                  <a:schemeClr val="tx1"/>
                </a:solidFill>
                <a:effectLst/>
                <a:latin typeface="+mn-lt"/>
                <a:ea typeface="+mn-ea"/>
                <a:cs typeface="+mn-cs"/>
              </a:rPr>
              <a:t>GenAI</a:t>
            </a:r>
            <a:r>
              <a:rPr lang="en-IN" sz="1150" kern="1200" dirty="0">
                <a:solidFill>
                  <a:schemeClr val="tx1"/>
                </a:solidFill>
                <a:effectLst/>
                <a:latin typeface="+mn-lt"/>
                <a:ea typeface="+mn-ea"/>
                <a:cs typeface="+mn-cs"/>
              </a:rPr>
              <a:t> to boost India’s IT industry’s productivity by up to 45%, EY India survey shows. </a:t>
            </a:r>
            <a:r>
              <a:rPr lang="en-IN" sz="1150" i="1" kern="1200" dirty="0">
                <a:solidFill>
                  <a:schemeClr val="tx1"/>
                </a:solidFill>
                <a:effectLst/>
                <a:latin typeface="+mn-lt"/>
                <a:ea typeface="+mn-ea"/>
                <a:cs typeface="+mn-cs"/>
              </a:rPr>
              <a:t>Reuters</a:t>
            </a:r>
            <a:r>
              <a:rPr lang="en-IN" sz="1150" kern="1200" dirty="0">
                <a:solidFill>
                  <a:schemeClr val="tx1"/>
                </a:solidFill>
                <a:effectLst/>
                <a:latin typeface="+mn-lt"/>
                <a:ea typeface="+mn-ea"/>
                <a:cs typeface="+mn-cs"/>
              </a:rPr>
              <a:t>. [online] 10 Feb. Available at: </a:t>
            </a:r>
            <a:r>
              <a:rPr lang="en-IN" sz="1150" u="sng" kern="1200" dirty="0">
                <a:solidFill>
                  <a:schemeClr val="tx1"/>
                </a:solidFill>
                <a:effectLst/>
                <a:latin typeface="+mn-lt"/>
                <a:ea typeface="+mn-ea"/>
                <a:cs typeface="+mn-cs"/>
                <a:hlinkClick r:id="rId11"/>
              </a:rPr>
              <a:t>https://www.reuters.com/technology/artificial-intelligence/genai-boost-indias-it-industrys-productivity-by-up-45-ey-india-survey-shows-2025-02-10/</a:t>
            </a:r>
            <a:r>
              <a:rPr lang="en-IN" sz="1150" kern="1200" dirty="0">
                <a:solidFill>
                  <a:schemeClr val="tx1"/>
                </a:solidFill>
                <a:effectLst/>
                <a:latin typeface="+mn-lt"/>
                <a:ea typeface="+mn-ea"/>
                <a:cs typeface="+mn-cs"/>
              </a:rPr>
              <a:t>. </a:t>
            </a:r>
          </a:p>
          <a:p>
            <a:r>
              <a:rPr lang="en-IN" sz="1150" kern="1200" dirty="0" err="1">
                <a:solidFill>
                  <a:schemeClr val="tx1"/>
                </a:solidFill>
                <a:effectLst/>
                <a:latin typeface="+mn-lt"/>
                <a:ea typeface="+mn-ea"/>
                <a:cs typeface="+mn-cs"/>
              </a:rPr>
              <a:t>Schürmann</a:t>
            </a:r>
            <a:r>
              <a:rPr lang="en-IN" sz="1150" kern="1200" dirty="0">
                <a:solidFill>
                  <a:schemeClr val="tx1"/>
                </a:solidFill>
                <a:effectLst/>
                <a:latin typeface="+mn-lt"/>
                <a:ea typeface="+mn-ea"/>
                <a:cs typeface="+mn-cs"/>
              </a:rPr>
              <a:t>, V., </a:t>
            </a:r>
            <a:r>
              <a:rPr lang="en-IN" sz="1150" kern="1200" dirty="0" err="1">
                <a:solidFill>
                  <a:schemeClr val="tx1"/>
                </a:solidFill>
                <a:effectLst/>
                <a:latin typeface="+mn-lt"/>
                <a:ea typeface="+mn-ea"/>
                <a:cs typeface="+mn-cs"/>
              </a:rPr>
              <a:t>Bodemer</a:t>
            </a:r>
            <a:r>
              <a:rPr lang="en-IN" sz="1150" kern="1200" dirty="0">
                <a:solidFill>
                  <a:schemeClr val="tx1"/>
                </a:solidFill>
                <a:effectLst/>
                <a:latin typeface="+mn-lt"/>
                <a:ea typeface="+mn-ea"/>
                <a:cs typeface="+mn-cs"/>
              </a:rPr>
              <a:t>, D. and Marquardt, N. (2025). Exploring the use of regular reflections in student collaboration: a case study in higher education. </a:t>
            </a:r>
            <a:r>
              <a:rPr lang="en-IN" sz="1150" i="1" kern="1200" dirty="0">
                <a:solidFill>
                  <a:schemeClr val="tx1"/>
                </a:solidFill>
                <a:effectLst/>
                <a:latin typeface="+mn-lt"/>
                <a:ea typeface="+mn-ea"/>
                <a:cs typeface="+mn-cs"/>
              </a:rPr>
              <a:t>Frontiers in Education</a:t>
            </a:r>
            <a:r>
              <a:rPr lang="en-IN" sz="1150" kern="1200" dirty="0">
                <a:solidFill>
                  <a:schemeClr val="tx1"/>
                </a:solidFill>
                <a:effectLst/>
                <a:latin typeface="+mn-lt"/>
                <a:ea typeface="+mn-ea"/>
                <a:cs typeface="+mn-cs"/>
              </a:rPr>
              <a:t>, 10. </a:t>
            </a:r>
            <a:r>
              <a:rPr lang="en-IN" sz="1150" kern="1200" dirty="0" err="1">
                <a:solidFill>
                  <a:schemeClr val="tx1"/>
                </a:solidFill>
                <a:effectLst/>
                <a:latin typeface="+mn-lt"/>
                <a:ea typeface="+mn-ea"/>
                <a:cs typeface="+mn-cs"/>
              </a:rPr>
              <a:t>doi</a:t>
            </a:r>
            <a:r>
              <a:rPr lang="en-IN" sz="1150" kern="1200" dirty="0">
                <a:solidFill>
                  <a:schemeClr val="tx1"/>
                </a:solidFill>
                <a:effectLst/>
                <a:latin typeface="+mn-lt"/>
                <a:ea typeface="+mn-ea"/>
                <a:cs typeface="+mn-cs"/>
              </a:rPr>
              <a:t>: </a:t>
            </a:r>
            <a:r>
              <a:rPr lang="en-IN" sz="1150" u="sng" kern="1200" dirty="0">
                <a:solidFill>
                  <a:schemeClr val="tx1"/>
                </a:solidFill>
                <a:effectLst/>
                <a:latin typeface="+mn-lt"/>
                <a:ea typeface="+mn-ea"/>
                <a:cs typeface="+mn-cs"/>
                <a:hlinkClick r:id="rId12"/>
              </a:rPr>
              <a:t>https://doi.org/10.3389/feduc.2025.1526487</a:t>
            </a:r>
            <a:r>
              <a:rPr lang="en-IN" sz="1150" kern="1200" dirty="0">
                <a:solidFill>
                  <a:schemeClr val="tx1"/>
                </a:solidFill>
                <a:effectLst/>
                <a:latin typeface="+mn-lt"/>
                <a:ea typeface="+mn-ea"/>
                <a:cs typeface="+mn-cs"/>
              </a:rPr>
              <a:t>. </a:t>
            </a:r>
          </a:p>
          <a:p>
            <a:r>
              <a:rPr lang="en-IN" sz="1150" kern="1200" dirty="0">
                <a:solidFill>
                  <a:schemeClr val="tx1"/>
                </a:solidFill>
                <a:effectLst/>
                <a:latin typeface="+mn-lt"/>
                <a:ea typeface="+mn-ea"/>
                <a:cs typeface="+mn-cs"/>
              </a:rPr>
              <a:t>Shepherd, J. (2025). </a:t>
            </a:r>
            <a:r>
              <a:rPr lang="en-IN" sz="1150" i="1" kern="1200" dirty="0">
                <a:solidFill>
                  <a:schemeClr val="tx1"/>
                </a:solidFill>
                <a:effectLst/>
                <a:latin typeface="+mn-lt"/>
                <a:ea typeface="+mn-ea"/>
                <a:cs typeface="+mn-cs"/>
              </a:rPr>
              <a:t>40 Essential LinkedIn Statistics You Need to Know in 2022</a:t>
            </a:r>
            <a:r>
              <a:rPr lang="en-IN" sz="1150" kern="1200" dirty="0">
                <a:solidFill>
                  <a:schemeClr val="tx1"/>
                </a:solidFill>
                <a:effectLst/>
                <a:latin typeface="+mn-lt"/>
                <a:ea typeface="+mn-ea"/>
                <a:cs typeface="+mn-cs"/>
              </a:rPr>
              <a:t>. [online] The Social Shepherd. Available at: </a:t>
            </a:r>
            <a:r>
              <a:rPr lang="en-IN" sz="1150" u="sng" kern="1200" dirty="0">
                <a:solidFill>
                  <a:schemeClr val="tx1"/>
                </a:solidFill>
                <a:effectLst/>
                <a:latin typeface="+mn-lt"/>
                <a:ea typeface="+mn-ea"/>
                <a:cs typeface="+mn-cs"/>
                <a:hlinkClick r:id="rId13"/>
              </a:rPr>
              <a:t>https://thesocialshepherd.com/blog/linkedin-statistics</a:t>
            </a:r>
            <a:r>
              <a:rPr lang="en-IN" sz="1150" kern="1200" dirty="0">
                <a:solidFill>
                  <a:schemeClr val="tx1"/>
                </a:solidFill>
                <a:effectLst/>
                <a:latin typeface="+mn-lt"/>
                <a:ea typeface="+mn-ea"/>
                <a:cs typeface="+mn-cs"/>
              </a:rPr>
              <a:t>. </a:t>
            </a:r>
          </a:p>
          <a:p>
            <a:r>
              <a:rPr lang="en-IN" sz="1150" kern="1200" dirty="0">
                <a:solidFill>
                  <a:schemeClr val="tx1"/>
                </a:solidFill>
                <a:effectLst/>
                <a:latin typeface="+mn-lt"/>
                <a:ea typeface="+mn-ea"/>
                <a:cs typeface="+mn-cs"/>
              </a:rPr>
              <a:t>Taylor, H. (2024). </a:t>
            </a:r>
            <a:r>
              <a:rPr lang="en-IN" sz="1150" i="1" kern="1200" dirty="0">
                <a:solidFill>
                  <a:schemeClr val="tx1"/>
                </a:solidFill>
                <a:effectLst/>
                <a:latin typeface="+mn-lt"/>
                <a:ea typeface="+mn-ea"/>
                <a:cs typeface="+mn-cs"/>
              </a:rPr>
              <a:t>Collaboration Counts: Eye-Opening Teamwork Statistics for 2024 | </a:t>
            </a:r>
            <a:r>
              <a:rPr lang="en-IN" sz="1150" i="1" kern="1200" dirty="0" err="1">
                <a:solidFill>
                  <a:schemeClr val="tx1"/>
                </a:solidFill>
                <a:effectLst/>
                <a:latin typeface="+mn-lt"/>
                <a:ea typeface="+mn-ea"/>
                <a:cs typeface="+mn-cs"/>
              </a:rPr>
              <a:t>Runn</a:t>
            </a:r>
            <a:r>
              <a:rPr lang="en-IN" sz="1150" kern="1200" dirty="0">
                <a:solidFill>
                  <a:schemeClr val="tx1"/>
                </a:solidFill>
                <a:effectLst/>
                <a:latin typeface="+mn-lt"/>
                <a:ea typeface="+mn-ea"/>
                <a:cs typeface="+mn-cs"/>
              </a:rPr>
              <a:t>. [online] www.runn.io. Available at: </a:t>
            </a:r>
            <a:r>
              <a:rPr lang="en-IN" sz="1150" u="sng" kern="1200" dirty="0">
                <a:solidFill>
                  <a:schemeClr val="tx1"/>
                </a:solidFill>
                <a:effectLst/>
                <a:latin typeface="+mn-lt"/>
                <a:ea typeface="+mn-ea"/>
                <a:cs typeface="+mn-cs"/>
                <a:hlinkClick r:id="rId14"/>
              </a:rPr>
              <a:t>https://www.runn.io/blog/teamwork-statistics</a:t>
            </a:r>
            <a:r>
              <a:rPr lang="en-IN" sz="1150" kern="1200" dirty="0">
                <a:solidFill>
                  <a:schemeClr val="tx1"/>
                </a:solidFill>
                <a:effectLst/>
                <a:latin typeface="+mn-lt"/>
                <a:ea typeface="+mn-ea"/>
                <a:cs typeface="+mn-cs"/>
              </a:rPr>
              <a:t> </a:t>
            </a:r>
          </a:p>
          <a:p>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IN" sz="1150" kern="1200" dirty="0">
                <a:solidFill>
                  <a:schemeClr val="tx1"/>
                </a:solidFill>
                <a:effectLst/>
                <a:latin typeface="+mn-lt"/>
                <a:ea typeface="+mn-ea"/>
                <a:cs typeface="+mn-cs"/>
              </a:rPr>
              <a:t> </a:t>
            </a:r>
          </a:p>
          <a:p>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GB" sz="1150" b="1"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r>
              <a:rPr lang="en-GB" sz="1150" kern="1200" dirty="0">
                <a:solidFill>
                  <a:schemeClr val="tx1"/>
                </a:solidFill>
                <a:effectLst/>
                <a:latin typeface="+mn-lt"/>
                <a:ea typeface="+mn-ea"/>
                <a:cs typeface="+mn-cs"/>
              </a:rPr>
              <a:t> </a:t>
            </a:r>
            <a:endParaRPr lang="en-IN" sz="1150" kern="1200" dirty="0">
              <a:solidFill>
                <a:schemeClr val="tx1"/>
              </a:solidFill>
              <a:effectLst/>
              <a:latin typeface="+mn-lt"/>
              <a:ea typeface="+mn-ea"/>
              <a:cs typeface="+mn-cs"/>
            </a:endParaRPr>
          </a:p>
          <a:p>
            <a:pPr lvl="0"/>
            <a:endParaRPr lang="en-IN" sz="1150" kern="1200" dirty="0">
              <a:solidFill>
                <a:schemeClr val="tx1"/>
              </a:solidFill>
              <a:effectLst/>
              <a:latin typeface="+mn-lt"/>
              <a:ea typeface="+mn-ea"/>
              <a:cs typeface="+mn-cs"/>
            </a:endParaRPr>
          </a:p>
          <a:p>
            <a:endParaRPr lang="en-IN" b="1" dirty="0"/>
          </a:p>
        </p:txBody>
      </p:sp>
      <p:sp>
        <p:nvSpPr>
          <p:cNvPr id="4" name="Slide Number Placeholder 3"/>
          <p:cNvSpPr>
            <a:spLocks noGrp="1"/>
          </p:cNvSpPr>
          <p:nvPr>
            <p:ph type="sldNum" sz="quarter" idx="10"/>
          </p:nvPr>
        </p:nvSpPr>
        <p:spPr/>
        <p:txBody>
          <a:bodyPr/>
          <a:lstStyle/>
          <a:p>
            <a:fld id="{90993B04-4916-450F-BD97-E21001EF168E}" type="slidenum">
              <a:rPr lang="en-IN" smtClean="0"/>
              <a:t>1</a:t>
            </a:fld>
            <a:endParaRPr lang="en-IN"/>
          </a:p>
        </p:txBody>
      </p:sp>
    </p:spTree>
    <p:extLst>
      <p:ext uri="{BB962C8B-B14F-4D97-AF65-F5344CB8AC3E}">
        <p14:creationId xmlns:p14="http://schemas.microsoft.com/office/powerpoint/2010/main" val="3908292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7214" y="1749275"/>
            <a:ext cx="6428423" cy="3721230"/>
          </a:xfrm>
        </p:spPr>
        <p:txBody>
          <a:bodyPr anchor="b"/>
          <a:lstStyle>
            <a:lvl1pPr algn="ctr">
              <a:defRPr sz="4963"/>
            </a:lvl1pPr>
          </a:lstStyle>
          <a:p>
            <a:r>
              <a:rPr lang="en-US"/>
              <a:t>Click to edit Master title style</a:t>
            </a:r>
            <a:endParaRPr lang="en-US" dirty="0"/>
          </a:p>
        </p:txBody>
      </p:sp>
      <p:sp>
        <p:nvSpPr>
          <p:cNvPr id="3" name="Subtitle 2"/>
          <p:cNvSpPr>
            <a:spLocks noGrp="1"/>
          </p:cNvSpPr>
          <p:nvPr>
            <p:ph type="subTitle" idx="1"/>
          </p:nvPr>
        </p:nvSpPr>
        <p:spPr>
          <a:xfrm>
            <a:off x="945356" y="5614010"/>
            <a:ext cx="5672138" cy="2580613"/>
          </a:xfrm>
        </p:spPr>
        <p:txBody>
          <a:bodyPr/>
          <a:lstStyle>
            <a:lvl1pPr marL="0" indent="0" algn="ctr">
              <a:buNone/>
              <a:defRPr sz="1985"/>
            </a:lvl1pPr>
            <a:lvl2pPr marL="378150" indent="0" algn="ctr">
              <a:buNone/>
              <a:defRPr sz="1654"/>
            </a:lvl2pPr>
            <a:lvl3pPr marL="756300" indent="0" algn="ctr">
              <a:buNone/>
              <a:defRPr sz="1489"/>
            </a:lvl3pPr>
            <a:lvl4pPr marL="1134450" indent="0" algn="ctr">
              <a:buNone/>
              <a:defRPr sz="1323"/>
            </a:lvl4pPr>
            <a:lvl5pPr marL="1512600" indent="0" algn="ctr">
              <a:buNone/>
              <a:defRPr sz="1323"/>
            </a:lvl5pPr>
            <a:lvl6pPr marL="1890751" indent="0" algn="ctr">
              <a:buNone/>
              <a:defRPr sz="1323"/>
            </a:lvl6pPr>
            <a:lvl7pPr marL="2268901" indent="0" algn="ctr">
              <a:buNone/>
              <a:defRPr sz="1323"/>
            </a:lvl7pPr>
            <a:lvl8pPr marL="2647051" indent="0" algn="ctr">
              <a:buNone/>
              <a:defRPr sz="1323"/>
            </a:lvl8pPr>
            <a:lvl9pPr marL="3025201"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77A85B-D9EF-414E-8555-1D43530D682D}" type="datetimeFigureOut">
              <a:rPr lang="en-IN" smtClean="0"/>
              <a:t>11/11/25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2579350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7A85B-D9EF-414E-8555-1D43530D682D}" type="datetimeFigureOut">
              <a:rPr lang="en-IN" smtClean="0"/>
              <a:t>11/11/25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683084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6007" y="2664740"/>
            <a:ext cx="6522958" cy="4446176"/>
          </a:xfrm>
        </p:spPr>
        <p:txBody>
          <a:bodyPr anchor="b"/>
          <a:lstStyle>
            <a:lvl1pPr>
              <a:defRPr sz="4963"/>
            </a:lvl1pPr>
          </a:lstStyle>
          <a:p>
            <a:r>
              <a:rPr lang="en-US"/>
              <a:t>Click to edit Master title style</a:t>
            </a:r>
            <a:endParaRPr lang="en-US" dirty="0"/>
          </a:p>
        </p:txBody>
      </p:sp>
      <p:sp>
        <p:nvSpPr>
          <p:cNvPr id="3" name="Text Placeholder 2"/>
          <p:cNvSpPr>
            <a:spLocks noGrp="1"/>
          </p:cNvSpPr>
          <p:nvPr>
            <p:ph type="body" idx="1"/>
          </p:nvPr>
        </p:nvSpPr>
        <p:spPr>
          <a:xfrm>
            <a:off x="516007" y="7152978"/>
            <a:ext cx="6522958" cy="2338139"/>
          </a:xfrm>
        </p:spPr>
        <p:txBody>
          <a:bodyPr/>
          <a:lstStyle>
            <a:lvl1pPr marL="0" indent="0">
              <a:buNone/>
              <a:defRPr sz="1985">
                <a:solidFill>
                  <a:schemeClr val="tx1"/>
                </a:solidFill>
              </a:defRPr>
            </a:lvl1pPr>
            <a:lvl2pPr marL="378150" indent="0">
              <a:buNone/>
              <a:defRPr sz="1654">
                <a:solidFill>
                  <a:schemeClr val="tx1">
                    <a:tint val="75000"/>
                  </a:schemeClr>
                </a:solidFill>
              </a:defRPr>
            </a:lvl2pPr>
            <a:lvl3pPr marL="756300" indent="0">
              <a:buNone/>
              <a:defRPr sz="1489">
                <a:solidFill>
                  <a:schemeClr val="tx1">
                    <a:tint val="75000"/>
                  </a:schemeClr>
                </a:solidFill>
              </a:defRPr>
            </a:lvl3pPr>
            <a:lvl4pPr marL="1134450" indent="0">
              <a:buNone/>
              <a:defRPr sz="1323">
                <a:solidFill>
                  <a:schemeClr val="tx1">
                    <a:tint val="75000"/>
                  </a:schemeClr>
                </a:solidFill>
              </a:defRPr>
            </a:lvl4pPr>
            <a:lvl5pPr marL="1512600" indent="0">
              <a:buNone/>
              <a:defRPr sz="1323">
                <a:solidFill>
                  <a:schemeClr val="tx1">
                    <a:tint val="75000"/>
                  </a:schemeClr>
                </a:solidFill>
              </a:defRPr>
            </a:lvl5pPr>
            <a:lvl6pPr marL="1890751" indent="0">
              <a:buNone/>
              <a:defRPr sz="1323">
                <a:solidFill>
                  <a:schemeClr val="tx1">
                    <a:tint val="75000"/>
                  </a:schemeClr>
                </a:solidFill>
              </a:defRPr>
            </a:lvl6pPr>
            <a:lvl7pPr marL="2268901" indent="0">
              <a:buNone/>
              <a:defRPr sz="1323">
                <a:solidFill>
                  <a:schemeClr val="tx1">
                    <a:tint val="75000"/>
                  </a:schemeClr>
                </a:solidFill>
              </a:defRPr>
            </a:lvl7pPr>
            <a:lvl8pPr marL="2647051" indent="0">
              <a:buNone/>
              <a:defRPr sz="1323">
                <a:solidFill>
                  <a:schemeClr val="tx1">
                    <a:tint val="75000"/>
                  </a:schemeClr>
                </a:solidFill>
              </a:defRPr>
            </a:lvl8pPr>
            <a:lvl9pPr marL="3025201" indent="0">
              <a:buNone/>
              <a:defRPr sz="1323">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77A85B-D9EF-414E-8555-1D43530D682D}" type="datetimeFigureOut">
              <a:rPr lang="en-IN" smtClean="0"/>
              <a:t>11/11/25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2922951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946" y="2845355"/>
            <a:ext cx="3214211" cy="678184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8693" y="2845355"/>
            <a:ext cx="3214211" cy="678184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77A85B-D9EF-414E-8555-1D43530D682D}" type="datetimeFigureOut">
              <a:rPr lang="en-IN" smtClean="0"/>
              <a:t>11/11/25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1238827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931" y="569073"/>
            <a:ext cx="6522958" cy="20659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932" y="2620202"/>
            <a:ext cx="3199440"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Edit Master text styles</a:t>
            </a:r>
          </a:p>
        </p:txBody>
      </p:sp>
      <p:sp>
        <p:nvSpPr>
          <p:cNvPr id="4" name="Content Placeholder 3"/>
          <p:cNvSpPr>
            <a:spLocks noGrp="1"/>
          </p:cNvSpPr>
          <p:nvPr>
            <p:ph sz="half" idx="2"/>
          </p:nvPr>
        </p:nvSpPr>
        <p:spPr>
          <a:xfrm>
            <a:off x="520932" y="3904322"/>
            <a:ext cx="3199440" cy="574266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8693" y="2620202"/>
            <a:ext cx="3215196"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Edit Master text styles</a:t>
            </a:r>
          </a:p>
        </p:txBody>
      </p:sp>
      <p:sp>
        <p:nvSpPr>
          <p:cNvPr id="6" name="Content Placeholder 5"/>
          <p:cNvSpPr>
            <a:spLocks noGrp="1"/>
          </p:cNvSpPr>
          <p:nvPr>
            <p:ph sz="quarter" idx="4"/>
          </p:nvPr>
        </p:nvSpPr>
        <p:spPr>
          <a:xfrm>
            <a:off x="3828693" y="3904322"/>
            <a:ext cx="3215196" cy="574266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77A85B-D9EF-414E-8555-1D43530D682D}" type="datetimeFigureOut">
              <a:rPr lang="en-IN" smtClean="0"/>
              <a:t>11/11/25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157312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77A85B-D9EF-414E-8555-1D43530D682D}" type="datetimeFigureOut">
              <a:rPr lang="en-IN" smtClean="0"/>
              <a:t>11/11/25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2926356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77A85B-D9EF-414E-8555-1D43530D682D}" type="datetimeFigureOut">
              <a:rPr lang="en-IN" smtClean="0"/>
              <a:t>11/11/25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3480926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Content Placeholder 2"/>
          <p:cNvSpPr>
            <a:spLocks noGrp="1"/>
          </p:cNvSpPr>
          <p:nvPr>
            <p:ph idx="1"/>
          </p:nvPr>
        </p:nvSpPr>
        <p:spPr>
          <a:xfrm>
            <a:off x="3215196" y="1538968"/>
            <a:ext cx="3828693" cy="7595861"/>
          </a:xfrm>
        </p:spPr>
        <p:txBody>
          <a:bodyPr/>
          <a:lstStyle>
            <a:lvl1pPr>
              <a:defRPr sz="2647"/>
            </a:lvl1pPr>
            <a:lvl2pPr>
              <a:defRPr sz="2316"/>
            </a:lvl2pPr>
            <a:lvl3pPr>
              <a:defRPr sz="1985"/>
            </a:lvl3pPr>
            <a:lvl4pPr>
              <a:defRPr sz="1654"/>
            </a:lvl4pPr>
            <a:lvl5pPr>
              <a:defRPr sz="1654"/>
            </a:lvl5pPr>
            <a:lvl6pPr>
              <a:defRPr sz="1654"/>
            </a:lvl6pPr>
            <a:lvl7pPr>
              <a:defRPr sz="1654"/>
            </a:lvl7pPr>
            <a:lvl8pPr>
              <a:defRPr sz="1654"/>
            </a:lvl8pPr>
            <a:lvl9pPr>
              <a:defRPr sz="1654"/>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Edit Master text styles</a:t>
            </a:r>
          </a:p>
        </p:txBody>
      </p:sp>
      <p:sp>
        <p:nvSpPr>
          <p:cNvPr id="5" name="Date Placeholder 4"/>
          <p:cNvSpPr>
            <a:spLocks noGrp="1"/>
          </p:cNvSpPr>
          <p:nvPr>
            <p:ph type="dt" sz="half" idx="10"/>
          </p:nvPr>
        </p:nvSpPr>
        <p:spPr/>
        <p:txBody>
          <a:bodyPr/>
          <a:lstStyle/>
          <a:p>
            <a:fld id="{1477A85B-D9EF-414E-8555-1D43530D682D}" type="datetimeFigureOut">
              <a:rPr lang="en-IN" smtClean="0"/>
              <a:t>11/11/25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1612365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5196" y="1538968"/>
            <a:ext cx="3828693" cy="7595861"/>
          </a:xfrm>
        </p:spPr>
        <p:txBody>
          <a:bodyPr anchor="t"/>
          <a:lstStyle>
            <a:lvl1pPr marL="0" indent="0">
              <a:buNone/>
              <a:defRPr sz="2647"/>
            </a:lvl1pPr>
            <a:lvl2pPr marL="378150" indent="0">
              <a:buNone/>
              <a:defRPr sz="2316"/>
            </a:lvl2pPr>
            <a:lvl3pPr marL="756300" indent="0">
              <a:buNone/>
              <a:defRPr sz="1985"/>
            </a:lvl3pPr>
            <a:lvl4pPr marL="1134450" indent="0">
              <a:buNone/>
              <a:defRPr sz="1654"/>
            </a:lvl4pPr>
            <a:lvl5pPr marL="1512600" indent="0">
              <a:buNone/>
              <a:defRPr sz="1654"/>
            </a:lvl5pPr>
            <a:lvl6pPr marL="1890751" indent="0">
              <a:buNone/>
              <a:defRPr sz="1654"/>
            </a:lvl6pPr>
            <a:lvl7pPr marL="2268901" indent="0">
              <a:buNone/>
              <a:defRPr sz="1654"/>
            </a:lvl7pPr>
            <a:lvl8pPr marL="2647051" indent="0">
              <a:buNone/>
              <a:defRPr sz="1654"/>
            </a:lvl8pPr>
            <a:lvl9pPr marL="3025201" indent="0">
              <a:buNone/>
              <a:defRPr sz="1654"/>
            </a:lvl9pPr>
          </a:lstStyle>
          <a:p>
            <a:r>
              <a:rPr lang="en-US"/>
              <a:t>Click icon to add picture</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Edit Master text styles</a:t>
            </a:r>
          </a:p>
        </p:txBody>
      </p:sp>
      <p:sp>
        <p:nvSpPr>
          <p:cNvPr id="5" name="Date Placeholder 4"/>
          <p:cNvSpPr>
            <a:spLocks noGrp="1"/>
          </p:cNvSpPr>
          <p:nvPr>
            <p:ph type="dt" sz="half" idx="10"/>
          </p:nvPr>
        </p:nvSpPr>
        <p:spPr/>
        <p:txBody>
          <a:bodyPr/>
          <a:lstStyle/>
          <a:p>
            <a:fld id="{1477A85B-D9EF-414E-8555-1D43530D682D}" type="datetimeFigureOut">
              <a:rPr lang="en-IN" smtClean="0"/>
              <a:t>11/11/25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701533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7A85B-D9EF-414E-8555-1D43530D682D}" type="datetimeFigureOut">
              <a:rPr lang="en-IN" smtClean="0"/>
              <a:t>11/11/25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881807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12165" y="569071"/>
            <a:ext cx="1630740" cy="905812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946" y="569071"/>
            <a:ext cx="4797683" cy="905812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77A85B-D9EF-414E-8555-1D43530D682D}" type="datetimeFigureOut">
              <a:rPr lang="en-IN" smtClean="0"/>
              <a:t>11/11/25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25A1B08-F8EA-4089-917C-22C1FAF9E710}" type="slidenum">
              <a:rPr lang="en-IN" smtClean="0"/>
              <a:t>‹#›</a:t>
            </a:fld>
            <a:endParaRPr lang="en-IN"/>
          </a:p>
        </p:txBody>
      </p:sp>
    </p:spTree>
    <p:extLst>
      <p:ext uri="{BB962C8B-B14F-4D97-AF65-F5344CB8AC3E}">
        <p14:creationId xmlns:p14="http://schemas.microsoft.com/office/powerpoint/2010/main" val="3662775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946" y="569073"/>
            <a:ext cx="6522958" cy="20659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946" y="2845355"/>
            <a:ext cx="6522958" cy="678184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946" y="9906786"/>
            <a:ext cx="1701641" cy="569071"/>
          </a:xfrm>
          <a:prstGeom prst="rect">
            <a:avLst/>
          </a:prstGeom>
        </p:spPr>
        <p:txBody>
          <a:bodyPr vert="horz" lIns="91440" tIns="45720" rIns="91440" bIns="45720" rtlCol="0" anchor="ctr"/>
          <a:lstStyle>
            <a:lvl1pPr algn="l">
              <a:defRPr sz="993">
                <a:solidFill>
                  <a:schemeClr val="tx1">
                    <a:tint val="75000"/>
                  </a:schemeClr>
                </a:solidFill>
              </a:defRPr>
            </a:lvl1pPr>
          </a:lstStyle>
          <a:p>
            <a:fld id="{1477A85B-D9EF-414E-8555-1D43530D682D}" type="datetimeFigureOut">
              <a:rPr lang="en-IN" smtClean="0"/>
              <a:t>11/11/25</a:t>
            </a:fld>
            <a:endParaRPr lang="en-IN"/>
          </a:p>
        </p:txBody>
      </p:sp>
      <p:sp>
        <p:nvSpPr>
          <p:cNvPr id="5" name="Footer Placeholder 4"/>
          <p:cNvSpPr>
            <a:spLocks noGrp="1"/>
          </p:cNvSpPr>
          <p:nvPr>
            <p:ph type="ftr" sz="quarter" idx="3"/>
          </p:nvPr>
        </p:nvSpPr>
        <p:spPr>
          <a:xfrm>
            <a:off x="2505194" y="9906786"/>
            <a:ext cx="2552462" cy="569071"/>
          </a:xfrm>
          <a:prstGeom prst="rect">
            <a:avLst/>
          </a:prstGeom>
        </p:spPr>
        <p:txBody>
          <a:bodyPr vert="horz" lIns="91440" tIns="45720" rIns="91440" bIns="45720" rtlCol="0" anchor="ctr"/>
          <a:lstStyle>
            <a:lvl1pPr algn="ctr">
              <a:defRPr sz="993">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41263" y="9906786"/>
            <a:ext cx="1701641" cy="569071"/>
          </a:xfrm>
          <a:prstGeom prst="rect">
            <a:avLst/>
          </a:prstGeom>
        </p:spPr>
        <p:txBody>
          <a:bodyPr vert="horz" lIns="91440" tIns="45720" rIns="91440" bIns="45720" rtlCol="0" anchor="ctr"/>
          <a:lstStyle>
            <a:lvl1pPr algn="r">
              <a:defRPr sz="993">
                <a:solidFill>
                  <a:schemeClr val="tx1">
                    <a:tint val="75000"/>
                  </a:schemeClr>
                </a:solidFill>
              </a:defRPr>
            </a:lvl1pPr>
          </a:lstStyle>
          <a:p>
            <a:fld id="{125A1B08-F8EA-4089-917C-22C1FAF9E710}" type="slidenum">
              <a:rPr lang="en-IN" smtClean="0"/>
              <a:t>‹#›</a:t>
            </a:fld>
            <a:endParaRPr lang="en-IN"/>
          </a:p>
        </p:txBody>
      </p:sp>
    </p:spTree>
    <p:extLst>
      <p:ext uri="{BB962C8B-B14F-4D97-AF65-F5344CB8AC3E}">
        <p14:creationId xmlns:p14="http://schemas.microsoft.com/office/powerpoint/2010/main" val="30787305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756300" rtl="0" eaLnBrk="1" latinLnBrk="0" hangingPunct="1">
        <a:lnSpc>
          <a:spcPct val="90000"/>
        </a:lnSpc>
        <a:spcBef>
          <a:spcPct val="0"/>
        </a:spcBef>
        <a:buNone/>
        <a:defRPr sz="3639" kern="1200">
          <a:solidFill>
            <a:schemeClr val="tx1"/>
          </a:solidFill>
          <a:latin typeface="+mj-lt"/>
          <a:ea typeface="+mj-ea"/>
          <a:cs typeface="+mj-cs"/>
        </a:defRPr>
      </a:lvl1pPr>
    </p:titleStyle>
    <p:body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p:bodyStyle>
    <p:otherStyle>
      <a:defPPr>
        <a:defRPr lang="en-US"/>
      </a:defPPr>
      <a:lvl1pPr marL="0" algn="l" defTabSz="756300" rtl="0" eaLnBrk="1" latinLnBrk="0" hangingPunct="1">
        <a:defRPr sz="1489" kern="1200">
          <a:solidFill>
            <a:schemeClr val="tx1"/>
          </a:solidFill>
          <a:latin typeface="+mn-lt"/>
          <a:ea typeface="+mn-ea"/>
          <a:cs typeface="+mn-cs"/>
        </a:defRPr>
      </a:lvl1pPr>
      <a:lvl2pPr marL="378150" algn="l" defTabSz="756300" rtl="0" eaLnBrk="1" latinLnBrk="0" hangingPunct="1">
        <a:defRPr sz="1489" kern="1200">
          <a:solidFill>
            <a:schemeClr val="tx1"/>
          </a:solidFill>
          <a:latin typeface="+mn-lt"/>
          <a:ea typeface="+mn-ea"/>
          <a:cs typeface="+mn-cs"/>
        </a:defRPr>
      </a:lvl2pPr>
      <a:lvl3pPr marL="756300" algn="l" defTabSz="756300" rtl="0" eaLnBrk="1" latinLnBrk="0" hangingPunct="1">
        <a:defRPr sz="1489" kern="1200">
          <a:solidFill>
            <a:schemeClr val="tx1"/>
          </a:solidFill>
          <a:latin typeface="+mn-lt"/>
          <a:ea typeface="+mn-ea"/>
          <a:cs typeface="+mn-cs"/>
        </a:defRPr>
      </a:lvl3pPr>
      <a:lvl4pPr marL="1134450" algn="l" defTabSz="756300" rtl="0" eaLnBrk="1" latinLnBrk="0" hangingPunct="1">
        <a:defRPr sz="1489" kern="1200">
          <a:solidFill>
            <a:schemeClr val="tx1"/>
          </a:solidFill>
          <a:latin typeface="+mn-lt"/>
          <a:ea typeface="+mn-ea"/>
          <a:cs typeface="+mn-cs"/>
        </a:defRPr>
      </a:lvl4pPr>
      <a:lvl5pPr marL="1512600" algn="l" defTabSz="756300" rtl="0" eaLnBrk="1" latinLnBrk="0" hangingPunct="1">
        <a:defRPr sz="1489" kern="1200">
          <a:solidFill>
            <a:schemeClr val="tx1"/>
          </a:solidFill>
          <a:latin typeface="+mn-lt"/>
          <a:ea typeface="+mn-ea"/>
          <a:cs typeface="+mn-cs"/>
        </a:defRPr>
      </a:lvl5pPr>
      <a:lvl6pPr marL="1890751" algn="l" defTabSz="756300" rtl="0" eaLnBrk="1" latinLnBrk="0" hangingPunct="1">
        <a:defRPr sz="1489" kern="1200">
          <a:solidFill>
            <a:schemeClr val="tx1"/>
          </a:solidFill>
          <a:latin typeface="+mn-lt"/>
          <a:ea typeface="+mn-ea"/>
          <a:cs typeface="+mn-cs"/>
        </a:defRPr>
      </a:lvl6pPr>
      <a:lvl7pPr marL="2268901" algn="l" defTabSz="756300" rtl="0" eaLnBrk="1" latinLnBrk="0" hangingPunct="1">
        <a:defRPr sz="1489" kern="1200">
          <a:solidFill>
            <a:schemeClr val="tx1"/>
          </a:solidFill>
          <a:latin typeface="+mn-lt"/>
          <a:ea typeface="+mn-ea"/>
          <a:cs typeface="+mn-cs"/>
        </a:defRPr>
      </a:lvl7pPr>
      <a:lvl8pPr marL="2647051" algn="l" defTabSz="756300" rtl="0" eaLnBrk="1" latinLnBrk="0" hangingPunct="1">
        <a:defRPr sz="1489" kern="1200">
          <a:solidFill>
            <a:schemeClr val="tx1"/>
          </a:solidFill>
          <a:latin typeface="+mn-lt"/>
          <a:ea typeface="+mn-ea"/>
          <a:cs typeface="+mn-cs"/>
        </a:defRPr>
      </a:lvl8pPr>
      <a:lvl9pPr marL="3025201" algn="l" defTabSz="756300" rtl="0" eaLnBrk="1" latinLnBrk="0" hangingPunct="1">
        <a:defRPr sz="148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5" name="Rectangle 4"/>
          <p:cNvSpPr/>
          <p:nvPr/>
        </p:nvSpPr>
        <p:spPr>
          <a:xfrm>
            <a:off x="198203" y="8215"/>
            <a:ext cx="7175972" cy="338696"/>
          </a:xfrm>
          <a:prstGeom prst="rect">
            <a:avLst/>
          </a:prstGeom>
          <a:solidFill>
            <a:schemeClr val="accent2">
              <a:lumMod val="75000"/>
            </a:schemeClr>
          </a:solidFill>
        </p:spPr>
        <p:txBody>
          <a:bodyPr wrap="square">
            <a:spAutoFit/>
          </a:bodyPr>
          <a:lstStyle/>
          <a:p>
            <a:pPr algn="ctr"/>
            <a:r>
              <a:rPr lang="en-IN" sz="1601" b="1" dirty="0">
                <a:latin typeface="Times New Roman" panose="02020603050405020304" pitchFamily="18" charset="0"/>
                <a:cs typeface="Times New Roman" panose="02020603050405020304" pitchFamily="18" charset="0"/>
              </a:rPr>
              <a:t>Developing Emotional Intelligence Skills</a:t>
            </a:r>
            <a:r>
              <a:rPr lang="ro-RO" sz="1601" b="1" dirty="0">
                <a:latin typeface="Times New Roman" panose="02020603050405020304" pitchFamily="18" charset="0"/>
                <a:cs typeface="Times New Roman" panose="02020603050405020304" pitchFamily="18" charset="0"/>
              </a:rPr>
              <a:t>                </a:t>
            </a:r>
            <a:r>
              <a:rPr lang="ro-RO" sz="1000" b="1" dirty="0">
                <a:latin typeface="Times New Roman" panose="02020603050405020304" pitchFamily="18" charset="0"/>
                <a:cs typeface="Times New Roman" panose="02020603050405020304" pitchFamily="18" charset="0"/>
              </a:rPr>
              <a:t>Florin Sirb 2237614</a:t>
            </a:r>
            <a:endParaRPr lang="en-IN" sz="1601" b="1" dirty="0">
              <a:latin typeface="Times New Roman" panose="02020603050405020304" pitchFamily="18" charset="0"/>
              <a:cs typeface="Times New Roman" panose="02020603050405020304" pitchFamily="18" charset="0"/>
            </a:endParaRPr>
          </a:p>
        </p:txBody>
      </p:sp>
      <p:sp>
        <p:nvSpPr>
          <p:cNvPr id="6" name="Rectangle 5"/>
          <p:cNvSpPr/>
          <p:nvPr/>
        </p:nvSpPr>
        <p:spPr>
          <a:xfrm>
            <a:off x="30089" y="385028"/>
            <a:ext cx="2942959" cy="1570319"/>
          </a:xfrm>
          <a:prstGeom prst="rect">
            <a:avLst/>
          </a:prstGeom>
          <a:solidFill>
            <a:schemeClr val="accent6">
              <a:lumMod val="20000"/>
              <a:lumOff val="80000"/>
            </a:schemeClr>
          </a:solidFill>
        </p:spPr>
        <p:txBody>
          <a:bodyPr wrap="square">
            <a:spAutoFit/>
          </a:bodyPr>
          <a:lstStyle/>
          <a:p>
            <a:pPr algn="ctr"/>
            <a:r>
              <a:rPr lang="en-GB" sz="800" b="1" dirty="0">
                <a:latin typeface="Times New Roman" panose="02020603050405020304" pitchFamily="18" charset="0"/>
                <a:cs typeface="Times New Roman" panose="02020603050405020304" pitchFamily="18" charset="0"/>
              </a:rPr>
              <a:t>Introduction</a:t>
            </a:r>
          </a:p>
          <a:p>
            <a:pPr algn="just"/>
            <a:r>
              <a:rPr lang="en-GB" sz="800" dirty="0">
                <a:latin typeface="Times New Roman" panose="02020603050405020304" pitchFamily="18" charset="0"/>
                <a:cs typeface="Times New Roman" panose="02020603050405020304" pitchFamily="18" charset="0"/>
              </a:rPr>
              <a:t>Emotional Intelligence (EI) refers to the capacity of perceiving, understanding and controlling emotions and how others feel (</a:t>
            </a:r>
            <a:r>
              <a:rPr lang="en-GB" sz="800" dirty="0" err="1">
                <a:latin typeface="Times New Roman" panose="02020603050405020304" pitchFamily="18" charset="0"/>
                <a:cs typeface="Times New Roman" panose="02020603050405020304" pitchFamily="18" charset="0"/>
              </a:rPr>
              <a:t>Mineo</a:t>
            </a:r>
            <a:r>
              <a:rPr lang="en-GB" sz="800" dirty="0">
                <a:latin typeface="Times New Roman" panose="02020603050405020304" pitchFamily="18" charset="0"/>
                <a:cs typeface="Times New Roman" panose="02020603050405020304" pitchFamily="18" charset="0"/>
              </a:rPr>
              <a:t>, 2025). In the working environment, EI is approximated to explain about 58 percent work achievements and 90 percent of outstanding employees exhibit great emotional intelligence. Students of university strongly associate EI with positive academic achievements, improved interpersonal functioning and adaptive emotional regulation. The insights in this poster can be related to my development as a student, considering the role of EI in the success of the studies, choosing information and general well-being.</a:t>
            </a:r>
            <a:endParaRPr lang="en-IN" sz="800" dirty="0">
              <a:latin typeface="Times New Roman" panose="02020603050405020304" pitchFamily="18" charset="0"/>
              <a:cs typeface="Times New Roman" panose="02020603050405020304" pitchFamily="18" charset="0"/>
            </a:endParaRPr>
          </a:p>
        </p:txBody>
      </p:sp>
      <p:sp>
        <p:nvSpPr>
          <p:cNvPr id="8" name="Rectangle 7"/>
          <p:cNvSpPr/>
          <p:nvPr/>
        </p:nvSpPr>
        <p:spPr>
          <a:xfrm>
            <a:off x="3033101" y="388111"/>
            <a:ext cx="2268220" cy="2309293"/>
          </a:xfrm>
          <a:prstGeom prst="rect">
            <a:avLst/>
          </a:prstGeom>
          <a:solidFill>
            <a:schemeClr val="accent2">
              <a:lumMod val="20000"/>
              <a:lumOff val="80000"/>
            </a:schemeClr>
          </a:solidFill>
        </p:spPr>
        <p:txBody>
          <a:bodyPr wrap="square">
            <a:spAutoFit/>
          </a:bodyPr>
          <a:lstStyle/>
          <a:p>
            <a:pPr algn="just"/>
            <a:r>
              <a:rPr lang="en-GB" sz="800" b="1" dirty="0">
                <a:latin typeface="Times New Roman" panose="02020603050405020304" pitchFamily="18" charset="0"/>
                <a:cs typeface="Times New Roman" panose="02020603050405020304" pitchFamily="18" charset="0"/>
              </a:rPr>
              <a:t>Method Section </a:t>
            </a:r>
          </a:p>
          <a:p>
            <a:pPr algn="just"/>
            <a:r>
              <a:rPr lang="en-GB" sz="800" dirty="0">
                <a:latin typeface="Times New Roman" panose="02020603050405020304" pitchFamily="18" charset="0"/>
                <a:cs typeface="Times New Roman" panose="02020603050405020304" pitchFamily="18" charset="0"/>
              </a:rPr>
              <a:t>The study behind this poster was a systematic search of peer-reviewed articles on emotional intelligence (EI), mindfulness and self-regulation (e.g., articles that examine measures of EI and models) (Connor et al., 2019).  Parallel to that, my personal thoughts on the theoretical reflection based on my academic life at that time and dealing with deadlines, collaboration with fellow students, or mindfulness exercises were integrated into EI theories to depict the real-world implementation. A synthesis between theory and lived experience was then conducted to determine the way EI components are reflected in student life and what can be implemented to achieve academic success and emotional wellbeing (Maldonado and </a:t>
            </a:r>
            <a:r>
              <a:rPr lang="en-GB" sz="800" dirty="0" err="1">
                <a:latin typeface="Times New Roman" panose="02020603050405020304" pitchFamily="18" charset="0"/>
                <a:cs typeface="Times New Roman" panose="02020603050405020304" pitchFamily="18" charset="0"/>
              </a:rPr>
              <a:t>Márquez</a:t>
            </a:r>
            <a:r>
              <a:rPr lang="en-GB" sz="800" dirty="0">
                <a:latin typeface="Times New Roman" panose="02020603050405020304" pitchFamily="18" charset="0"/>
                <a:cs typeface="Times New Roman" panose="02020603050405020304" pitchFamily="18" charset="0"/>
              </a:rPr>
              <a:t>, 2023).</a:t>
            </a:r>
          </a:p>
          <a:p>
            <a:pPr algn="just"/>
            <a:endParaRPr lang="en-GB" sz="800" dirty="0">
              <a:latin typeface="Times New Roman" panose="02020603050405020304" pitchFamily="18" charset="0"/>
              <a:cs typeface="Times New Roman" panose="02020603050405020304" pitchFamily="18" charset="0"/>
            </a:endParaRPr>
          </a:p>
        </p:txBody>
      </p:sp>
      <p:sp>
        <p:nvSpPr>
          <p:cNvPr id="9" name="Rectangle 8"/>
          <p:cNvSpPr/>
          <p:nvPr/>
        </p:nvSpPr>
        <p:spPr>
          <a:xfrm>
            <a:off x="30089" y="2009621"/>
            <a:ext cx="2942958" cy="2555618"/>
          </a:xfrm>
          <a:prstGeom prst="rect">
            <a:avLst/>
          </a:prstGeom>
          <a:solidFill>
            <a:schemeClr val="accent4">
              <a:lumMod val="20000"/>
              <a:lumOff val="80000"/>
            </a:schemeClr>
          </a:solidFill>
        </p:spPr>
        <p:txBody>
          <a:bodyPr wrap="square">
            <a:spAutoFit/>
          </a:bodyPr>
          <a:lstStyle/>
          <a:p>
            <a:pPr algn="just"/>
            <a:r>
              <a:rPr lang="en-GB" sz="800" dirty="0">
                <a:latin typeface="Times New Roman" panose="02020603050405020304" pitchFamily="18" charset="0"/>
                <a:cs typeface="Times New Roman" panose="02020603050405020304" pitchFamily="18" charset="0"/>
              </a:rPr>
              <a:t>To improve the use of EI, people may resort to the following strategies:</a:t>
            </a:r>
          </a:p>
          <a:p>
            <a:pPr algn="just"/>
            <a:r>
              <a:rPr lang="en-GB" sz="800" dirty="0">
                <a:latin typeface="Times New Roman" panose="02020603050405020304" pitchFamily="18" charset="0"/>
                <a:cs typeface="Times New Roman" panose="02020603050405020304" pitchFamily="18" charset="0"/>
              </a:rPr>
              <a:t>•Mindfulness and emotional reflection: Diligent mindfulness meditation or journaling enhances self-awareness as one attempts to keep track of emotional condition as well as observe triggers.</a:t>
            </a:r>
          </a:p>
          <a:p>
            <a:pPr algn="just"/>
            <a:r>
              <a:rPr lang="en-GB" sz="800" dirty="0">
                <a:latin typeface="Times New Roman" panose="02020603050405020304" pitchFamily="18" charset="0"/>
                <a:cs typeface="Times New Roman" panose="02020603050405020304" pitchFamily="18" charset="0"/>
              </a:rPr>
              <a:t>•Stress check-ins and self-regulation activities: Stopping when one feels an emotional response (e.g. before reacting to stress or a deadline) and preplanning your reaction instead of an impulse behaviour develops self-regulation (Cherry, 2023).</a:t>
            </a:r>
          </a:p>
          <a:p>
            <a:pPr algn="just"/>
            <a:r>
              <a:rPr lang="en-GB" sz="800" dirty="0">
                <a:latin typeface="Times New Roman" panose="02020603050405020304" pitchFamily="18" charset="0"/>
                <a:cs typeface="Times New Roman" panose="02020603050405020304" pitchFamily="18" charset="0"/>
              </a:rPr>
              <a:t>•Goal-setting and internal motivation: Goal-setting it is easier to be motivated and persistent when one sets goals that matter personally and not just externally.</a:t>
            </a:r>
          </a:p>
          <a:p>
            <a:pPr algn="just"/>
            <a:r>
              <a:rPr lang="en-GB" sz="800" dirty="0">
                <a:latin typeface="Times New Roman" panose="02020603050405020304" pitchFamily="18" charset="0"/>
                <a:cs typeface="Times New Roman" panose="02020603050405020304" pitchFamily="18" charset="0"/>
              </a:rPr>
              <a:t>•Practice of empathy and development of social skills: The active listening to peers, taking time to understand how they feel and the developing skill to give constructive feedback enhances empathy and social skills.</a:t>
            </a:r>
          </a:p>
          <a:p>
            <a:pPr algn="just"/>
            <a:r>
              <a:rPr lang="en-GB" sz="800" dirty="0">
                <a:latin typeface="Times New Roman" panose="02020603050405020304" pitchFamily="18" charset="0"/>
                <a:cs typeface="Times New Roman" panose="02020603050405020304" pitchFamily="18" charset="0"/>
              </a:rPr>
              <a:t>•Feedback loops and peer support: Achieving social awareness by asking friends, mentors or group peers about the implications of their behaviour and to create more social awareness and, therefore, refine their social skills.</a:t>
            </a:r>
          </a:p>
        </p:txBody>
      </p:sp>
      <p:sp>
        <p:nvSpPr>
          <p:cNvPr id="10" name="Rectangle 9"/>
          <p:cNvSpPr/>
          <p:nvPr/>
        </p:nvSpPr>
        <p:spPr>
          <a:xfrm>
            <a:off x="5335537" y="1390305"/>
            <a:ext cx="2159580" cy="4649378"/>
          </a:xfrm>
          <a:prstGeom prst="rect">
            <a:avLst/>
          </a:prstGeom>
          <a:solidFill>
            <a:schemeClr val="accent5">
              <a:lumMod val="20000"/>
              <a:lumOff val="80000"/>
            </a:schemeClr>
          </a:solidFill>
        </p:spPr>
        <p:txBody>
          <a:bodyPr wrap="square">
            <a:spAutoFit/>
          </a:bodyPr>
          <a:lstStyle/>
          <a:p>
            <a:pPr algn="just"/>
            <a:r>
              <a:rPr lang="en-GB" sz="800" dirty="0">
                <a:latin typeface="Times New Roman" panose="02020603050405020304" pitchFamily="18" charset="0"/>
                <a:cs typeface="Times New Roman" panose="02020603050405020304" pitchFamily="18" charset="0"/>
              </a:rPr>
              <a:t>Question 2: Reflection on How I Can Control Own Emotions and Develop Mindfulness as a Student</a:t>
            </a:r>
          </a:p>
          <a:p>
            <a:pPr algn="just"/>
            <a:r>
              <a:rPr lang="en-GB" sz="800" dirty="0">
                <a:latin typeface="Times New Roman" panose="02020603050405020304" pitchFamily="18" charset="0"/>
                <a:cs typeface="Times New Roman" panose="02020603050405020304" pitchFamily="18" charset="0"/>
              </a:rPr>
              <a:t>I have recently experienced tension in my group project, during a demanding deadline that I perceived as increasing both in my group members and in myself. In the beginning, I was confused because of incompatible views and strict schedules, which caused anger and self-pity. On noting this emotional outburst I halted, breathing heavily and made the group know that we had to have a breather (Sun et al., 2025). Then I wrote five minutes in my journal and described how I felt, venting my irritated emotional state, my anxious emotional state, my rushed emotional state and thought about what provoked them. The self-awareness also enabled me to go back to the meeting with a better head and ask clarifying questions instead of overreacting. I use mindfulness skills to help maintain emotional control by incorporating them into my study habit. The technique of box breathing that I use before every examination or a big assignment is 4-4-4-4, breathe in and hold 4 seconds, exhale and hold 4 seconds.  Furthermore, I will plan a ten-minute guided meditation at the end of the day in the evening, and I will reflect on my day and get rid of nagging thoughts (</a:t>
            </a:r>
            <a:r>
              <a:rPr lang="en-GB" sz="800" dirty="0" err="1">
                <a:latin typeface="Times New Roman" panose="02020603050405020304" pitchFamily="18" charset="0"/>
                <a:cs typeface="Times New Roman" panose="02020603050405020304" pitchFamily="18" charset="0"/>
              </a:rPr>
              <a:t>Yılmazer</a:t>
            </a:r>
            <a:r>
              <a:rPr lang="en-GB" sz="800" dirty="0">
                <a:latin typeface="Times New Roman" panose="02020603050405020304" pitchFamily="18" charset="0"/>
                <a:cs typeface="Times New Roman" panose="02020603050405020304" pitchFamily="18" charset="0"/>
              </a:rPr>
              <a:t>, </a:t>
            </a:r>
            <a:r>
              <a:rPr lang="en-GB" sz="800" dirty="0" err="1">
                <a:latin typeface="Times New Roman" panose="02020603050405020304" pitchFamily="18" charset="0"/>
                <a:cs typeface="Times New Roman" panose="02020603050405020304" pitchFamily="18" charset="0"/>
              </a:rPr>
              <a:t>Hamamci</a:t>
            </a:r>
            <a:r>
              <a:rPr lang="en-GB" sz="800" dirty="0">
                <a:latin typeface="Times New Roman" panose="02020603050405020304" pitchFamily="18" charset="0"/>
                <a:cs typeface="Times New Roman" panose="02020603050405020304" pitchFamily="18" charset="0"/>
              </a:rPr>
              <a:t> and </a:t>
            </a:r>
            <a:r>
              <a:rPr lang="en-GB" sz="800" dirty="0" err="1">
                <a:latin typeface="Times New Roman" panose="02020603050405020304" pitchFamily="18" charset="0"/>
                <a:cs typeface="Times New Roman" panose="02020603050405020304" pitchFamily="18" charset="0"/>
              </a:rPr>
              <a:t>Türk</a:t>
            </a:r>
            <a:r>
              <a:rPr lang="en-GB" sz="800" dirty="0">
                <a:latin typeface="Times New Roman" panose="02020603050405020304" pitchFamily="18" charset="0"/>
                <a:cs typeface="Times New Roman" panose="02020603050405020304" pitchFamily="18" charset="0"/>
              </a:rPr>
              <a:t>, 2024). The studies depict that this kind of mindfulness practice lowers test-anxiety and enhances academic performance.   Contrasting the emotional reflection through real-time reflection when paired with mindfulness in a structured way supports my ability to cope with academic stress and achieve emotional balance.</a:t>
            </a:r>
          </a:p>
          <a:p>
            <a:pPr algn="just"/>
            <a:endParaRPr lang="en-GB" sz="800" dirty="0">
              <a:latin typeface="Times New Roman" panose="02020603050405020304" pitchFamily="18" charset="0"/>
              <a:cs typeface="Times New Roman" panose="02020603050405020304" pitchFamily="18" charset="0"/>
            </a:endParaRPr>
          </a:p>
        </p:txBody>
      </p:sp>
      <p:sp>
        <p:nvSpPr>
          <p:cNvPr id="12" name="Rectangle 11"/>
          <p:cNvSpPr/>
          <p:nvPr/>
        </p:nvSpPr>
        <p:spPr>
          <a:xfrm>
            <a:off x="30088" y="4619928"/>
            <a:ext cx="2942958" cy="1816645"/>
          </a:xfrm>
          <a:prstGeom prst="rect">
            <a:avLst/>
          </a:prstGeom>
          <a:solidFill>
            <a:schemeClr val="accent3">
              <a:lumMod val="20000"/>
              <a:lumOff val="80000"/>
            </a:schemeClr>
          </a:solidFill>
        </p:spPr>
        <p:txBody>
          <a:bodyPr wrap="square">
            <a:spAutoFit/>
          </a:bodyPr>
          <a:lstStyle/>
          <a:p>
            <a:pPr algn="just"/>
            <a:r>
              <a:rPr lang="en-GB" sz="800" b="1" dirty="0">
                <a:latin typeface="Times New Roman" panose="02020603050405020304" pitchFamily="18" charset="0"/>
                <a:cs typeface="Times New Roman" panose="02020603050405020304" pitchFamily="18" charset="0"/>
              </a:rPr>
              <a:t>Question 1: How Can Someone Develop Emotional Intelligence?</a:t>
            </a:r>
          </a:p>
          <a:p>
            <a:pPr algn="just"/>
            <a:r>
              <a:rPr lang="en-GB" sz="800" b="1" dirty="0">
                <a:latin typeface="Times New Roman" panose="02020603050405020304" pitchFamily="18" charset="0"/>
                <a:cs typeface="Times New Roman" panose="02020603050405020304" pitchFamily="18" charset="0"/>
              </a:rPr>
              <a:t>Emotional Intelligence Development</a:t>
            </a:r>
          </a:p>
          <a:p>
            <a:pPr algn="just"/>
            <a:r>
              <a:rPr lang="en-GB" sz="800" dirty="0">
                <a:latin typeface="Times New Roman" panose="02020603050405020304" pitchFamily="18" charset="0"/>
                <a:cs typeface="Times New Roman" panose="02020603050405020304" pitchFamily="18" charset="0"/>
              </a:rPr>
              <a:t>Daniel Goleman provides one of the best models of emotional intelligence (EI), consisting of five key elements: self-awareness of emotions and their effects on behaviour, self-regulation meaning the control over impulses and being able to adjust to change, motivation comes to the fore: if the person is driven by internal goals and not experiencing external rewards, empathy and social skills: the ability to participate efficiently and manage relationships with people (</a:t>
            </a:r>
            <a:r>
              <a:rPr lang="en-GB" sz="800" dirty="0" err="1">
                <a:latin typeface="Times New Roman" panose="02020603050405020304" pitchFamily="18" charset="0"/>
                <a:cs typeface="Times New Roman" panose="02020603050405020304" pitchFamily="18" charset="0"/>
              </a:rPr>
              <a:t>Channell</a:t>
            </a:r>
            <a:r>
              <a:rPr lang="en-GB" sz="800" dirty="0">
                <a:latin typeface="Times New Roman" panose="02020603050405020304" pitchFamily="18" charset="0"/>
                <a:cs typeface="Times New Roman" panose="02020603050405020304" pitchFamily="18" charset="0"/>
              </a:rPr>
              <a:t>, 2021). These competences are known to be learnable and have a strong impact on personal, academic and professional performance as confirmed by research. </a:t>
            </a:r>
          </a:p>
          <a:p>
            <a:pPr algn="just"/>
            <a:r>
              <a:rPr lang="en-GB" sz="800" dirty="0">
                <a:latin typeface="Times New Roman" panose="02020603050405020304" pitchFamily="18" charset="0"/>
                <a:cs typeface="Times New Roman" panose="02020603050405020304" pitchFamily="18" charset="0"/>
              </a:rPr>
              <a:t>The Steps that can be Practically Implemented in Development.</a:t>
            </a:r>
          </a:p>
        </p:txBody>
      </p:sp>
      <p:sp>
        <p:nvSpPr>
          <p:cNvPr id="13" name="Rectangle 12"/>
          <p:cNvSpPr/>
          <p:nvPr/>
        </p:nvSpPr>
        <p:spPr>
          <a:xfrm>
            <a:off x="3039748" y="7378979"/>
            <a:ext cx="4362158" cy="1447158"/>
          </a:xfrm>
          <a:prstGeom prst="rect">
            <a:avLst/>
          </a:prstGeom>
          <a:solidFill>
            <a:schemeClr val="accent6">
              <a:lumMod val="20000"/>
              <a:lumOff val="80000"/>
            </a:schemeClr>
          </a:solidFill>
        </p:spPr>
        <p:txBody>
          <a:bodyPr wrap="square">
            <a:spAutoFit/>
          </a:bodyPr>
          <a:lstStyle/>
          <a:p>
            <a:pPr algn="just"/>
            <a:r>
              <a:rPr lang="en-GB" sz="800" dirty="0">
                <a:latin typeface="Times New Roman" panose="02020603050405020304" pitchFamily="18" charset="0"/>
                <a:cs typeface="Times New Roman" panose="02020603050405020304" pitchFamily="18" charset="0"/>
              </a:rPr>
              <a:t>•</a:t>
            </a:r>
            <a:r>
              <a:rPr lang="en-GB" sz="800" b="1" dirty="0">
                <a:latin typeface="Times New Roman" panose="02020603050405020304" pitchFamily="18" charset="0"/>
                <a:cs typeface="Times New Roman" panose="02020603050405020304" pitchFamily="18" charset="0"/>
              </a:rPr>
              <a:t>Measures to solve the Challenges</a:t>
            </a:r>
          </a:p>
          <a:p>
            <a:pPr algn="just"/>
            <a:r>
              <a:rPr lang="en-GB" sz="800" dirty="0">
                <a:latin typeface="Times New Roman" panose="02020603050405020304" pitchFamily="18" charset="0"/>
                <a:cs typeface="Times New Roman" panose="02020603050405020304" pitchFamily="18" charset="0"/>
              </a:rPr>
              <a:t>Three of these specific actions are recommended to beat these barriers and improve emotional intelligence (</a:t>
            </a:r>
            <a:r>
              <a:rPr lang="en-GB" sz="800" dirty="0" err="1">
                <a:latin typeface="Times New Roman" panose="02020603050405020304" pitchFamily="18" charset="0"/>
                <a:cs typeface="Times New Roman" panose="02020603050405020304" pitchFamily="18" charset="0"/>
              </a:rPr>
              <a:t>Quílez-Robres</a:t>
            </a:r>
            <a:r>
              <a:rPr lang="en-GB" sz="800" dirty="0">
                <a:latin typeface="Times New Roman" panose="02020603050405020304" pitchFamily="18" charset="0"/>
                <a:cs typeface="Times New Roman" panose="02020603050405020304" pitchFamily="18" charset="0"/>
              </a:rPr>
              <a:t> et al., 2023). To begin with, self-awareness and self-regulation are achieved by introducing a routine emotional-awareness check-in (say, weekly recording of emotional triggers, responses and outcomes). Second, by actively enlisting assistance and feedback (discussing emotional-regulation strategies with mentors, peers or in workshops) empathy and social skills improve. Third, the combination of self-motivation and emotional regulation is possible with the setting of realistic academic goals that will comprise both performance and emotional-well-being objectives (i.e., get buffer time to meditate, plan mindfulness sessions). A combination of those actions allows students to enhance the capabilities in emotional intelligence and thus boost their academic performance as well as resilience as individuals.</a:t>
            </a:r>
          </a:p>
        </p:txBody>
      </p:sp>
      <p:sp>
        <p:nvSpPr>
          <p:cNvPr id="15" name="Rectangle 14"/>
          <p:cNvSpPr/>
          <p:nvPr/>
        </p:nvSpPr>
        <p:spPr>
          <a:xfrm>
            <a:off x="30090" y="7265348"/>
            <a:ext cx="2942957" cy="1570319"/>
          </a:xfrm>
          <a:prstGeom prst="rect">
            <a:avLst/>
          </a:prstGeom>
          <a:solidFill>
            <a:schemeClr val="accent4">
              <a:lumMod val="20000"/>
              <a:lumOff val="80000"/>
            </a:schemeClr>
          </a:solidFill>
          <a:ln>
            <a:solidFill>
              <a:schemeClr val="accent6">
                <a:lumMod val="20000"/>
                <a:lumOff val="80000"/>
              </a:schemeClr>
            </a:solidFill>
          </a:ln>
        </p:spPr>
        <p:txBody>
          <a:bodyPr wrap="square">
            <a:spAutoFit/>
          </a:bodyPr>
          <a:lstStyle/>
          <a:p>
            <a:pPr algn="just"/>
            <a:r>
              <a:rPr lang="en-GB" sz="800" dirty="0">
                <a:latin typeface="Times New Roman" panose="02020603050405020304" pitchFamily="18" charset="0"/>
                <a:cs typeface="Times New Roman" panose="02020603050405020304" pitchFamily="18" charset="0"/>
              </a:rPr>
              <a:t>•</a:t>
            </a:r>
            <a:r>
              <a:rPr lang="en-GB" sz="800" b="1" dirty="0">
                <a:latin typeface="Times New Roman" panose="02020603050405020304" pitchFamily="18" charset="0"/>
                <a:cs typeface="Times New Roman" panose="02020603050405020304" pitchFamily="18" charset="0"/>
              </a:rPr>
              <a:t>Difficulties with the Development of Emotional Intelligence</a:t>
            </a:r>
          </a:p>
          <a:p>
            <a:pPr algn="just"/>
            <a:r>
              <a:rPr lang="en-GB" sz="800" dirty="0">
                <a:latin typeface="Times New Roman" panose="02020603050405020304" pitchFamily="18" charset="0"/>
                <a:cs typeface="Times New Roman" panose="02020603050405020304" pitchFamily="18" charset="0"/>
              </a:rPr>
              <a:t>Although this is an important aspect, there are a number of issues that keep emotional intelligence among the students at bay. A significant challenge is the inability to handle the set of strong stress during exams or when a group has to make a high-pressure work: emotions may take over and result in worse performance. Other issues include combining academic life with personal life that can decrease the time of reflection, recovery or emotional self-care. Moreover, students can have a problem with empathy or social abilities within a variety of group settings that inhibits effective teamwork or peer-support networks- yet these are the main elements of emotional intelligence.</a:t>
            </a:r>
          </a:p>
        </p:txBody>
      </p:sp>
      <p:sp>
        <p:nvSpPr>
          <p:cNvPr id="16" name="Rectangle 15"/>
          <p:cNvSpPr/>
          <p:nvPr/>
        </p:nvSpPr>
        <p:spPr>
          <a:xfrm>
            <a:off x="3047778" y="4538923"/>
            <a:ext cx="2228290" cy="2801943"/>
          </a:xfrm>
          <a:prstGeom prst="rect">
            <a:avLst/>
          </a:prstGeom>
          <a:solidFill>
            <a:schemeClr val="accent5">
              <a:lumMod val="60000"/>
              <a:lumOff val="40000"/>
            </a:schemeClr>
          </a:solidFill>
        </p:spPr>
        <p:txBody>
          <a:bodyPr wrap="square">
            <a:spAutoFit/>
          </a:bodyPr>
          <a:lstStyle/>
          <a:p>
            <a:pPr algn="just"/>
            <a:r>
              <a:rPr lang="en-GB" sz="800" dirty="0">
                <a:latin typeface="Times New Roman" panose="02020603050405020304" pitchFamily="18" charset="0"/>
                <a:cs typeface="Times New Roman" panose="02020603050405020304" pitchFamily="18" charset="0"/>
              </a:rPr>
              <a:t>Question 3: Factors for Succeeding in Studies and Actions to Address Emotional Intelligence Challenges</a:t>
            </a:r>
          </a:p>
          <a:p>
            <a:pPr algn="just"/>
            <a:r>
              <a:rPr lang="en-GB" sz="800" dirty="0">
                <a:latin typeface="Times New Roman" panose="02020603050405020304" pitchFamily="18" charset="0"/>
                <a:cs typeface="Times New Roman" panose="02020603050405020304" pitchFamily="18" charset="0"/>
              </a:rPr>
              <a:t>•</a:t>
            </a:r>
            <a:r>
              <a:rPr lang="en-GB" sz="800" b="1" dirty="0">
                <a:latin typeface="Times New Roman" panose="02020603050405020304" pitchFamily="18" charset="0"/>
                <a:cs typeface="Times New Roman" panose="02020603050405020304" pitchFamily="18" charset="0"/>
              </a:rPr>
              <a:t>Academic greatness factors</a:t>
            </a:r>
          </a:p>
          <a:p>
            <a:pPr algn="just"/>
            <a:r>
              <a:rPr lang="en-GB" sz="800" dirty="0">
                <a:latin typeface="Times New Roman" panose="02020603050405020304" pitchFamily="18" charset="0"/>
                <a:cs typeface="Times New Roman" panose="02020603050405020304" pitchFamily="18" charset="0"/>
              </a:rPr>
              <a:t>There are many factors that help to achieve success in academics. Good time-management can help students to schedule their time, help them to avoid stressful situations in the last minute and ensure normal time of studying (</a:t>
            </a:r>
            <a:r>
              <a:rPr lang="en-GB" sz="800" dirty="0" err="1">
                <a:latin typeface="Times New Roman" panose="02020603050405020304" pitchFamily="18" charset="0"/>
                <a:cs typeface="Times New Roman" panose="02020603050405020304" pitchFamily="18" charset="0"/>
              </a:rPr>
              <a:t>Mintz</a:t>
            </a:r>
            <a:r>
              <a:rPr lang="en-GB" sz="800" dirty="0">
                <a:latin typeface="Times New Roman" panose="02020603050405020304" pitchFamily="18" charset="0"/>
                <a:cs typeface="Times New Roman" panose="02020603050405020304" pitchFamily="18" charset="0"/>
              </a:rPr>
              <a:t>, 2025). Emotional regulation allows in controlling anxiety, frustration or procrastination because of exams and deadlines; actually, some studies suggest that the high levels of Emotional Intelligence are positively related to academic success and psychological health. Powerful motivation towards self-e.g. with meaningful academic objectives and the ability to keep on, even after failures, also forms the basis of endurance and lifelong engagement in academic pursuits.</a:t>
            </a:r>
          </a:p>
          <a:p>
            <a:pPr algn="just"/>
            <a:endParaRPr lang="en-GB" sz="800" dirty="0">
              <a:latin typeface="Times New Roman" panose="02020603050405020304" pitchFamily="18" charset="0"/>
              <a:cs typeface="Times New Roman" panose="02020603050405020304" pitchFamily="18" charset="0"/>
            </a:endParaRPr>
          </a:p>
          <a:p>
            <a:pPr algn="just"/>
            <a:endParaRPr lang="en-GB" sz="800" dirty="0">
              <a:latin typeface="Times New Roman" panose="02020603050405020304" pitchFamily="18" charset="0"/>
              <a:cs typeface="Times New Roman" panose="02020603050405020304" pitchFamily="18" charset="0"/>
            </a:endParaRPr>
          </a:p>
        </p:txBody>
      </p:sp>
      <p:sp>
        <p:nvSpPr>
          <p:cNvPr id="20" name="Rectangle 19"/>
          <p:cNvSpPr/>
          <p:nvPr/>
        </p:nvSpPr>
        <p:spPr>
          <a:xfrm>
            <a:off x="35577" y="8903132"/>
            <a:ext cx="7458742" cy="708183"/>
          </a:xfrm>
          <a:prstGeom prst="rect">
            <a:avLst/>
          </a:prstGeom>
          <a:solidFill>
            <a:schemeClr val="accent4">
              <a:lumMod val="20000"/>
              <a:lumOff val="80000"/>
            </a:schemeClr>
          </a:solidFill>
        </p:spPr>
        <p:txBody>
          <a:bodyPr wrap="square">
            <a:spAutoFit/>
          </a:bodyPr>
          <a:lstStyle/>
          <a:p>
            <a:pPr algn="just"/>
            <a:r>
              <a:rPr lang="en-GB" sz="800" dirty="0">
                <a:latin typeface="Times New Roman" panose="02020603050405020304" pitchFamily="18" charset="0"/>
                <a:cs typeface="Times New Roman" panose="02020603050405020304" pitchFamily="18" charset="0"/>
              </a:rPr>
              <a:t>Conclusion</a:t>
            </a:r>
          </a:p>
          <a:p>
            <a:pPr algn="just"/>
            <a:r>
              <a:rPr lang="en-GB" sz="800" dirty="0">
                <a:latin typeface="Times New Roman" panose="02020603050405020304" pitchFamily="18" charset="0"/>
                <a:cs typeface="Times New Roman" panose="02020603050405020304" pitchFamily="18" charset="0"/>
              </a:rPr>
              <a:t>To sum up, emotional intelligence (EI) is a success prerequisite in both school and life overall. Research indicates that those students enjoying greater EI seem to have a better psychological well-being, less resilience or improved academic performances. It is possible to better cope with the stress state through means of self-awareness, learning to regulate your emotions and be mindful of them, to establish nurturing relationships and remain goal-oriented in a learning endeavour. The emotional competence and adequacy of learning and satisfaction of life would be more likely to increase as I further develop these skills, helping me complete my studies and grow.</a:t>
            </a:r>
          </a:p>
        </p:txBody>
      </p:sp>
      <p:sp>
        <p:nvSpPr>
          <p:cNvPr id="2" name="Rectangle 1"/>
          <p:cNvSpPr/>
          <p:nvPr/>
        </p:nvSpPr>
        <p:spPr>
          <a:xfrm>
            <a:off x="35580" y="9658960"/>
            <a:ext cx="7458741" cy="1016090"/>
          </a:xfrm>
          <a:prstGeom prst="rect">
            <a:avLst/>
          </a:prstGeom>
          <a:solidFill>
            <a:schemeClr val="tx2">
              <a:lumMod val="20000"/>
              <a:lumOff val="80000"/>
            </a:schemeClr>
          </a:solidFill>
        </p:spPr>
        <p:txBody>
          <a:bodyPr wrap="square">
            <a:spAutoFit/>
          </a:bodyPr>
          <a:lstStyle/>
          <a:p>
            <a:pPr algn="just"/>
            <a:r>
              <a:rPr lang="en-IN" sz="500" dirty="0">
                <a:latin typeface="Times New Roman" panose="02020603050405020304" pitchFamily="18" charset="0"/>
                <a:cs typeface="Times New Roman" panose="02020603050405020304" pitchFamily="18" charset="0"/>
              </a:rPr>
              <a:t>References </a:t>
            </a:r>
          </a:p>
          <a:p>
            <a:pPr algn="just"/>
            <a:r>
              <a:rPr lang="en-IN" sz="500" dirty="0">
                <a:latin typeface="Times New Roman" panose="02020603050405020304" pitchFamily="18" charset="0"/>
                <a:cs typeface="Times New Roman" panose="02020603050405020304" pitchFamily="18" charset="0"/>
              </a:rPr>
              <a:t>Books and Journals</a:t>
            </a:r>
          </a:p>
          <a:p>
            <a:pPr algn="just"/>
            <a:r>
              <a:rPr lang="en-IN" sz="500" dirty="0" err="1">
                <a:latin typeface="Times New Roman" panose="02020603050405020304" pitchFamily="18" charset="0"/>
                <a:cs typeface="Times New Roman" panose="02020603050405020304" pitchFamily="18" charset="0"/>
              </a:rPr>
              <a:t>Channell</a:t>
            </a:r>
            <a:r>
              <a:rPr lang="en-IN" sz="500" dirty="0">
                <a:latin typeface="Times New Roman" panose="02020603050405020304" pitchFamily="18" charset="0"/>
                <a:cs typeface="Times New Roman" panose="02020603050405020304" pitchFamily="18" charset="0"/>
              </a:rPr>
              <a:t>, M. (2021). Daniel Goleman’s Emotional Intelligence in Leadership: How to Improve Motivation in Your Team. [online] TSW Training. Available at: https://www.tsw.co.uk/blog/leadership-and-management/daniel-goleman-emotional-intelligence/. </a:t>
            </a:r>
          </a:p>
          <a:p>
            <a:pPr algn="just"/>
            <a:r>
              <a:rPr lang="en-IN" sz="500" dirty="0">
                <a:latin typeface="Times New Roman" panose="02020603050405020304" pitchFamily="18" charset="0"/>
                <a:cs typeface="Times New Roman" panose="02020603050405020304" pitchFamily="18" charset="0"/>
              </a:rPr>
              <a:t>Cherry, K. (2023). 5 Key Components of Emotional Intelligence. [online] </a:t>
            </a:r>
            <a:r>
              <a:rPr lang="en-IN" sz="500" dirty="0" err="1">
                <a:latin typeface="Times New Roman" panose="02020603050405020304" pitchFamily="18" charset="0"/>
                <a:cs typeface="Times New Roman" panose="02020603050405020304" pitchFamily="18" charset="0"/>
              </a:rPr>
              <a:t>Verywell</a:t>
            </a:r>
            <a:r>
              <a:rPr lang="en-IN" sz="500" dirty="0">
                <a:latin typeface="Times New Roman" panose="02020603050405020304" pitchFamily="18" charset="0"/>
                <a:cs typeface="Times New Roman" panose="02020603050405020304" pitchFamily="18" charset="0"/>
              </a:rPr>
              <a:t> Mind. Available at: https://www.verywellmind.com/components-of-emotional-intelligence-2795438. </a:t>
            </a:r>
          </a:p>
          <a:p>
            <a:pPr algn="just"/>
            <a:r>
              <a:rPr lang="en-IN" sz="500" dirty="0">
                <a:latin typeface="Times New Roman" panose="02020603050405020304" pitchFamily="18" charset="0"/>
                <a:cs typeface="Times New Roman" panose="02020603050405020304" pitchFamily="18" charset="0"/>
              </a:rPr>
              <a:t>Connor, P., Hill, A., Kaya, M. and Martin, B. (2019). The measurement of emotional intelligence: A critical review of the literature and recommendations for researchers and practitioners. Frontiers in Psychology, 10(1116), pp.1–19. </a:t>
            </a:r>
            <a:r>
              <a:rPr lang="en-IN" sz="500" dirty="0" err="1">
                <a:latin typeface="Times New Roman" panose="02020603050405020304" pitchFamily="18" charset="0"/>
                <a:cs typeface="Times New Roman" panose="02020603050405020304" pitchFamily="18" charset="0"/>
              </a:rPr>
              <a:t>doi</a:t>
            </a:r>
            <a:r>
              <a:rPr lang="en-IN" sz="500" dirty="0">
                <a:latin typeface="Times New Roman" panose="02020603050405020304" pitchFamily="18" charset="0"/>
                <a:cs typeface="Times New Roman" panose="02020603050405020304" pitchFamily="18" charset="0"/>
              </a:rPr>
              <a:t>: https://doi.org/10.3389/fpsyg.2019.01116.  </a:t>
            </a:r>
          </a:p>
          <a:p>
            <a:pPr algn="just"/>
            <a:r>
              <a:rPr lang="en-IN" sz="500" dirty="0">
                <a:latin typeface="Times New Roman" panose="02020603050405020304" pitchFamily="18" charset="0"/>
                <a:cs typeface="Times New Roman" panose="02020603050405020304" pitchFamily="18" charset="0"/>
              </a:rPr>
              <a:t>Maldonado, I.C. and </a:t>
            </a:r>
            <a:r>
              <a:rPr lang="en-IN" sz="500" dirty="0" err="1">
                <a:latin typeface="Times New Roman" panose="02020603050405020304" pitchFamily="18" charset="0"/>
                <a:cs typeface="Times New Roman" panose="02020603050405020304" pitchFamily="18" charset="0"/>
              </a:rPr>
              <a:t>Márquez</a:t>
            </a:r>
            <a:r>
              <a:rPr lang="en-IN" sz="500" dirty="0">
                <a:latin typeface="Times New Roman" panose="02020603050405020304" pitchFamily="18" charset="0"/>
                <a:cs typeface="Times New Roman" panose="02020603050405020304" pitchFamily="18" charset="0"/>
              </a:rPr>
              <a:t>, M.-D.B. (2023). Emotional intelligence, leadership, and work teams: a hybrid literature review. </a:t>
            </a:r>
            <a:r>
              <a:rPr lang="en-IN" sz="500" dirty="0" err="1">
                <a:latin typeface="Times New Roman" panose="02020603050405020304" pitchFamily="18" charset="0"/>
                <a:cs typeface="Times New Roman" panose="02020603050405020304" pitchFamily="18" charset="0"/>
              </a:rPr>
              <a:t>Heliyon</a:t>
            </a:r>
            <a:r>
              <a:rPr lang="en-IN" sz="500" dirty="0">
                <a:latin typeface="Times New Roman" panose="02020603050405020304" pitchFamily="18" charset="0"/>
                <a:cs typeface="Times New Roman" panose="02020603050405020304" pitchFamily="18" charset="0"/>
              </a:rPr>
              <a:t>, [online] 9(10), pp.1–19. </a:t>
            </a:r>
            <a:r>
              <a:rPr lang="en-IN" sz="500" dirty="0" err="1">
                <a:latin typeface="Times New Roman" panose="02020603050405020304" pitchFamily="18" charset="0"/>
                <a:cs typeface="Times New Roman" panose="02020603050405020304" pitchFamily="18" charset="0"/>
              </a:rPr>
              <a:t>doi</a:t>
            </a:r>
            <a:r>
              <a:rPr lang="en-IN" sz="500" dirty="0">
                <a:latin typeface="Times New Roman" panose="02020603050405020304" pitchFamily="18" charset="0"/>
                <a:cs typeface="Times New Roman" panose="02020603050405020304" pitchFamily="18" charset="0"/>
              </a:rPr>
              <a:t>: https://doi.org/10.1016/j.heliyon.2023.e20356.  </a:t>
            </a:r>
          </a:p>
          <a:p>
            <a:pPr algn="just"/>
            <a:r>
              <a:rPr lang="en-IN" sz="500" dirty="0" err="1">
                <a:latin typeface="Times New Roman" panose="02020603050405020304" pitchFamily="18" charset="0"/>
                <a:cs typeface="Times New Roman" panose="02020603050405020304" pitchFamily="18" charset="0"/>
              </a:rPr>
              <a:t>Mineo</a:t>
            </a:r>
            <a:r>
              <a:rPr lang="en-IN" sz="500" dirty="0">
                <a:latin typeface="Times New Roman" panose="02020603050405020304" pitchFamily="18" charset="0"/>
                <a:cs typeface="Times New Roman" panose="02020603050405020304" pitchFamily="18" charset="0"/>
              </a:rPr>
              <a:t>, L. (2025). Why employers want workers with high EQs. [online] Harvard Gazette. Available at: http://news.harvard.edu/gazette/story/2025/08/what-is-emotional-intelligence-and-why-is-it-crucial-in-the-workplace/ [Accessed 3 Nov. 2025].</a:t>
            </a:r>
          </a:p>
          <a:p>
            <a:pPr algn="just"/>
            <a:r>
              <a:rPr lang="en-IN" sz="500" dirty="0" err="1">
                <a:latin typeface="Times New Roman" panose="02020603050405020304" pitchFamily="18" charset="0"/>
                <a:cs typeface="Times New Roman" panose="02020603050405020304" pitchFamily="18" charset="0"/>
              </a:rPr>
              <a:t>Mintz</a:t>
            </a:r>
            <a:r>
              <a:rPr lang="en-IN" sz="500" dirty="0">
                <a:latin typeface="Times New Roman" panose="02020603050405020304" pitchFamily="18" charset="0"/>
                <a:cs typeface="Times New Roman" panose="02020603050405020304" pitchFamily="18" charset="0"/>
              </a:rPr>
              <a:t>, S. (2025). Emotional Intelligence as New Metric for Educational Success. [online] Inside Higher Ed | Higher Education News, Events and Jobs. Available at: https://www.insidehighered.com/opinion/columns/higher-ed-gamma/2025/06/05/emotional-intelligence-new-metric-educational-success. </a:t>
            </a:r>
          </a:p>
          <a:p>
            <a:pPr algn="just"/>
            <a:r>
              <a:rPr lang="en-IN" sz="500" dirty="0" err="1">
                <a:latin typeface="Times New Roman" panose="02020603050405020304" pitchFamily="18" charset="0"/>
                <a:cs typeface="Times New Roman" panose="02020603050405020304" pitchFamily="18" charset="0"/>
              </a:rPr>
              <a:t>Quílez-Robres</a:t>
            </a:r>
            <a:r>
              <a:rPr lang="en-IN" sz="500" dirty="0">
                <a:latin typeface="Times New Roman" panose="02020603050405020304" pitchFamily="18" charset="0"/>
                <a:cs typeface="Times New Roman" panose="02020603050405020304" pitchFamily="18" charset="0"/>
              </a:rPr>
              <a:t>, A., </a:t>
            </a:r>
            <a:r>
              <a:rPr lang="en-IN" sz="500" dirty="0" err="1">
                <a:latin typeface="Times New Roman" panose="02020603050405020304" pitchFamily="18" charset="0"/>
                <a:cs typeface="Times New Roman" panose="02020603050405020304" pitchFamily="18" charset="0"/>
              </a:rPr>
              <a:t>Usán</a:t>
            </a:r>
            <a:r>
              <a:rPr lang="en-IN" sz="500" dirty="0">
                <a:latin typeface="Times New Roman" panose="02020603050405020304" pitchFamily="18" charset="0"/>
                <a:cs typeface="Times New Roman" panose="02020603050405020304" pitchFamily="18" charset="0"/>
              </a:rPr>
              <a:t>, P., Lozano-</a:t>
            </a:r>
            <a:r>
              <a:rPr lang="en-IN" sz="500" dirty="0" err="1">
                <a:latin typeface="Times New Roman" panose="02020603050405020304" pitchFamily="18" charset="0"/>
                <a:cs typeface="Times New Roman" panose="02020603050405020304" pitchFamily="18" charset="0"/>
              </a:rPr>
              <a:t>Blasco</a:t>
            </a:r>
            <a:r>
              <a:rPr lang="en-IN" sz="500" dirty="0">
                <a:latin typeface="Times New Roman" panose="02020603050405020304" pitchFamily="18" charset="0"/>
                <a:cs typeface="Times New Roman" panose="02020603050405020304" pitchFamily="18" charset="0"/>
              </a:rPr>
              <a:t>, R. and </a:t>
            </a:r>
            <a:r>
              <a:rPr lang="en-IN" sz="500" dirty="0" err="1">
                <a:latin typeface="Times New Roman" panose="02020603050405020304" pitchFamily="18" charset="0"/>
                <a:cs typeface="Times New Roman" panose="02020603050405020304" pitchFamily="18" charset="0"/>
              </a:rPr>
              <a:t>Salavera</a:t>
            </a:r>
            <a:r>
              <a:rPr lang="en-IN" sz="500" dirty="0">
                <a:latin typeface="Times New Roman" panose="02020603050405020304" pitchFamily="18" charset="0"/>
                <a:cs typeface="Times New Roman" panose="02020603050405020304" pitchFamily="18" charset="0"/>
              </a:rPr>
              <a:t>, C. (2023). Emotional intelligence and academic performance: A systematic review and meta-analysis. Thinking Skills and Creativity, [online] 49, p.101355. </a:t>
            </a:r>
            <a:r>
              <a:rPr lang="en-IN" sz="500" dirty="0" err="1">
                <a:latin typeface="Times New Roman" panose="02020603050405020304" pitchFamily="18" charset="0"/>
                <a:cs typeface="Times New Roman" panose="02020603050405020304" pitchFamily="18" charset="0"/>
              </a:rPr>
              <a:t>doi</a:t>
            </a:r>
            <a:r>
              <a:rPr lang="en-IN" sz="500" dirty="0">
                <a:latin typeface="Times New Roman" panose="02020603050405020304" pitchFamily="18" charset="0"/>
                <a:cs typeface="Times New Roman" panose="02020603050405020304" pitchFamily="18" charset="0"/>
              </a:rPr>
              <a:t>: https://doi.org/10.1016/j.tsc.2023.101355. </a:t>
            </a:r>
          </a:p>
          <a:p>
            <a:pPr algn="just"/>
            <a:r>
              <a:rPr lang="en-IN" sz="500" dirty="0">
                <a:latin typeface="Times New Roman" panose="02020603050405020304" pitchFamily="18" charset="0"/>
                <a:cs typeface="Times New Roman" panose="02020603050405020304" pitchFamily="18" charset="0"/>
              </a:rPr>
              <a:t>Sun, Y., </a:t>
            </a:r>
            <a:r>
              <a:rPr lang="en-IN" sz="500" dirty="0" err="1">
                <a:latin typeface="Times New Roman" panose="02020603050405020304" pitchFamily="18" charset="0"/>
                <a:cs typeface="Times New Roman" panose="02020603050405020304" pitchFamily="18" charset="0"/>
              </a:rPr>
              <a:t>Lv</a:t>
            </a:r>
            <a:r>
              <a:rPr lang="en-IN" sz="500" dirty="0">
                <a:latin typeface="Times New Roman" panose="02020603050405020304" pitchFamily="18" charset="0"/>
                <a:cs typeface="Times New Roman" panose="02020603050405020304" pitchFamily="18" charset="0"/>
              </a:rPr>
              <a:t>, K., </a:t>
            </a:r>
            <a:r>
              <a:rPr lang="en-IN" sz="500" dirty="0" err="1">
                <a:latin typeface="Times New Roman" panose="02020603050405020304" pitchFamily="18" charset="0"/>
                <a:cs typeface="Times New Roman" panose="02020603050405020304" pitchFamily="18" charset="0"/>
              </a:rPr>
              <a:t>Xie</a:t>
            </a:r>
            <a:r>
              <a:rPr lang="en-IN" sz="500" dirty="0">
                <a:latin typeface="Times New Roman" panose="02020603050405020304" pitchFamily="18" charset="0"/>
                <a:cs typeface="Times New Roman" panose="02020603050405020304" pitchFamily="18" charset="0"/>
              </a:rPr>
              <a:t>, W. and Wang, Y. (2025). The effectiveness of brief mindfulness training in reducing test anxiety among high school students. BMC Psychology, 13(1). </a:t>
            </a:r>
            <a:r>
              <a:rPr lang="en-IN" sz="500" dirty="0" err="1">
                <a:latin typeface="Times New Roman" panose="02020603050405020304" pitchFamily="18" charset="0"/>
                <a:cs typeface="Times New Roman" panose="02020603050405020304" pitchFamily="18" charset="0"/>
              </a:rPr>
              <a:t>doi</a:t>
            </a:r>
            <a:r>
              <a:rPr lang="en-IN" sz="500" dirty="0">
                <a:latin typeface="Times New Roman" panose="02020603050405020304" pitchFamily="18" charset="0"/>
                <a:cs typeface="Times New Roman" panose="02020603050405020304" pitchFamily="18" charset="0"/>
              </a:rPr>
              <a:t> : https://doi.org/10.1186/s40359-025-02553-y.   </a:t>
            </a:r>
          </a:p>
          <a:p>
            <a:pPr algn="just"/>
            <a:r>
              <a:rPr lang="en-IN" sz="500" dirty="0" err="1">
                <a:latin typeface="Times New Roman" panose="02020603050405020304" pitchFamily="18" charset="0"/>
                <a:cs typeface="Times New Roman" panose="02020603050405020304" pitchFamily="18" charset="0"/>
              </a:rPr>
              <a:t>Yılmazer</a:t>
            </a:r>
            <a:r>
              <a:rPr lang="en-IN" sz="500" dirty="0">
                <a:latin typeface="Times New Roman" panose="02020603050405020304" pitchFamily="18" charset="0"/>
                <a:cs typeface="Times New Roman" panose="02020603050405020304" pitchFamily="18" charset="0"/>
              </a:rPr>
              <a:t>, E., </a:t>
            </a:r>
            <a:r>
              <a:rPr lang="en-IN" sz="500" dirty="0" err="1">
                <a:latin typeface="Times New Roman" panose="02020603050405020304" pitchFamily="18" charset="0"/>
                <a:cs typeface="Times New Roman" panose="02020603050405020304" pitchFamily="18" charset="0"/>
              </a:rPr>
              <a:t>Hamamci</a:t>
            </a:r>
            <a:r>
              <a:rPr lang="en-IN" sz="500" dirty="0">
                <a:latin typeface="Times New Roman" panose="02020603050405020304" pitchFamily="18" charset="0"/>
                <a:cs typeface="Times New Roman" panose="02020603050405020304" pitchFamily="18" charset="0"/>
              </a:rPr>
              <a:t>, Z. and </a:t>
            </a:r>
            <a:r>
              <a:rPr lang="en-IN" sz="500" dirty="0" err="1">
                <a:latin typeface="Times New Roman" panose="02020603050405020304" pitchFamily="18" charset="0"/>
                <a:cs typeface="Times New Roman" panose="02020603050405020304" pitchFamily="18" charset="0"/>
              </a:rPr>
              <a:t>Türk</a:t>
            </a:r>
            <a:r>
              <a:rPr lang="en-IN" sz="500" dirty="0">
                <a:latin typeface="Times New Roman" panose="02020603050405020304" pitchFamily="18" charset="0"/>
                <a:cs typeface="Times New Roman" panose="02020603050405020304" pitchFamily="18" charset="0"/>
              </a:rPr>
              <a:t>, F. (2024). Effects of mindfulness on test anxiety: a meta-analysis. Frontiers in psychology, 15. </a:t>
            </a:r>
            <a:r>
              <a:rPr lang="en-IN" sz="500" dirty="0" err="1">
                <a:latin typeface="Times New Roman" panose="02020603050405020304" pitchFamily="18" charset="0"/>
                <a:cs typeface="Times New Roman" panose="02020603050405020304" pitchFamily="18" charset="0"/>
              </a:rPr>
              <a:t>doi</a:t>
            </a:r>
            <a:r>
              <a:rPr lang="en-IN" sz="500" dirty="0">
                <a:latin typeface="Times New Roman" panose="02020603050405020304" pitchFamily="18" charset="0"/>
                <a:cs typeface="Times New Roman" panose="02020603050405020304" pitchFamily="18" charset="0"/>
              </a:rPr>
              <a:t>: https://doi.org/10.3389/fpsyg.2024.1401467. </a:t>
            </a:r>
          </a:p>
        </p:txBody>
      </p:sp>
      <p:pic>
        <p:nvPicPr>
          <p:cNvPr id="3" name="Picture 2"/>
          <p:cNvPicPr>
            <a:picLocks noChangeAspect="1"/>
          </p:cNvPicPr>
          <p:nvPr/>
        </p:nvPicPr>
        <p:blipFill rotWithShape="1">
          <a:blip r:embed="rId3"/>
          <a:srcRect l="15083" r="12336" b="1092"/>
          <a:stretch/>
        </p:blipFill>
        <p:spPr>
          <a:xfrm>
            <a:off x="6087540" y="439297"/>
            <a:ext cx="693588" cy="752024"/>
          </a:xfrm>
          <a:prstGeom prst="rect">
            <a:avLst/>
          </a:prstGeom>
        </p:spPr>
      </p:pic>
      <p:pic>
        <p:nvPicPr>
          <p:cNvPr id="4" name="Picture 3"/>
          <p:cNvPicPr>
            <a:picLocks noChangeAspect="1"/>
          </p:cNvPicPr>
          <p:nvPr/>
        </p:nvPicPr>
        <p:blipFill rotWithShape="1">
          <a:blip r:embed="rId4"/>
          <a:srcRect l="14435" t="9204" r="10879" b="17186"/>
          <a:stretch/>
        </p:blipFill>
        <p:spPr>
          <a:xfrm>
            <a:off x="5335537" y="448947"/>
            <a:ext cx="723286" cy="735442"/>
          </a:xfrm>
          <a:prstGeom prst="rect">
            <a:avLst/>
          </a:prstGeom>
        </p:spPr>
      </p:pic>
      <p:pic>
        <p:nvPicPr>
          <p:cNvPr id="7" name="Picture 6"/>
          <p:cNvPicPr>
            <a:picLocks noChangeAspect="1"/>
          </p:cNvPicPr>
          <p:nvPr/>
        </p:nvPicPr>
        <p:blipFill rotWithShape="1">
          <a:blip r:embed="rId5"/>
          <a:srcRect l="3820" t="6640" r="3613" b="6578"/>
          <a:stretch/>
        </p:blipFill>
        <p:spPr>
          <a:xfrm>
            <a:off x="6809715" y="440474"/>
            <a:ext cx="689222" cy="724856"/>
          </a:xfrm>
          <a:prstGeom prst="rect">
            <a:avLst/>
          </a:prstGeom>
        </p:spPr>
      </p:pic>
      <p:pic>
        <p:nvPicPr>
          <p:cNvPr id="17" name="Picture 16"/>
          <p:cNvPicPr>
            <a:picLocks noChangeAspect="1"/>
          </p:cNvPicPr>
          <p:nvPr/>
        </p:nvPicPr>
        <p:blipFill>
          <a:blip r:embed="rId6"/>
          <a:stretch>
            <a:fillRect/>
          </a:stretch>
        </p:blipFill>
        <p:spPr>
          <a:xfrm>
            <a:off x="198203" y="6470304"/>
            <a:ext cx="962582" cy="755828"/>
          </a:xfrm>
          <a:prstGeom prst="rect">
            <a:avLst/>
          </a:prstGeom>
        </p:spPr>
      </p:pic>
      <p:pic>
        <p:nvPicPr>
          <p:cNvPr id="21" name="Picture 20"/>
          <p:cNvPicPr>
            <a:picLocks noChangeAspect="1"/>
          </p:cNvPicPr>
          <p:nvPr/>
        </p:nvPicPr>
        <p:blipFill>
          <a:blip r:embed="rId7"/>
          <a:stretch>
            <a:fillRect/>
          </a:stretch>
        </p:blipFill>
        <p:spPr>
          <a:xfrm>
            <a:off x="1409371" y="6468986"/>
            <a:ext cx="1410289" cy="758464"/>
          </a:xfrm>
          <a:prstGeom prst="rect">
            <a:avLst/>
          </a:prstGeom>
        </p:spPr>
      </p:pic>
      <p:pic>
        <p:nvPicPr>
          <p:cNvPr id="28" name="Picture 27"/>
          <p:cNvPicPr>
            <a:picLocks noChangeAspect="1"/>
          </p:cNvPicPr>
          <p:nvPr/>
        </p:nvPicPr>
        <p:blipFill>
          <a:blip r:embed="rId8"/>
          <a:stretch>
            <a:fillRect/>
          </a:stretch>
        </p:blipFill>
        <p:spPr>
          <a:xfrm>
            <a:off x="5350798" y="6087328"/>
            <a:ext cx="2192998" cy="1244006"/>
          </a:xfrm>
          <a:prstGeom prst="rect">
            <a:avLst/>
          </a:prstGeom>
        </p:spPr>
      </p:pic>
      <p:pic>
        <p:nvPicPr>
          <p:cNvPr id="29" name="Picture 28"/>
          <p:cNvPicPr>
            <a:picLocks noChangeAspect="1"/>
          </p:cNvPicPr>
          <p:nvPr/>
        </p:nvPicPr>
        <p:blipFill>
          <a:blip r:embed="rId9"/>
          <a:stretch>
            <a:fillRect/>
          </a:stretch>
        </p:blipFill>
        <p:spPr>
          <a:xfrm>
            <a:off x="3058453" y="2758990"/>
            <a:ext cx="2217615" cy="1735937"/>
          </a:xfrm>
          <a:prstGeom prst="rect">
            <a:avLst/>
          </a:prstGeom>
        </p:spPr>
      </p:pic>
    </p:spTree>
    <p:extLst>
      <p:ext uri="{BB962C8B-B14F-4D97-AF65-F5344CB8AC3E}">
        <p14:creationId xmlns:p14="http://schemas.microsoft.com/office/powerpoint/2010/main" val="38221554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110</TotalTime>
  <Words>3359</Words>
  <Application>Microsoft Office PowerPoint</Application>
  <PresentationFormat>Custom</PresentationFormat>
  <Paragraphs>125</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Sirb Adrian</cp:lastModifiedBy>
  <cp:revision>31</cp:revision>
  <dcterms:created xsi:type="dcterms:W3CDTF">2025-09-27T11:21:52Z</dcterms:created>
  <dcterms:modified xsi:type="dcterms:W3CDTF">2025-11-11T18:10:00Z</dcterms:modified>
</cp:coreProperties>
</file>