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sldIdLst>
    <p:sldId id="257" r:id="rId5"/>
    <p:sldId id="281" r:id="rId6"/>
    <p:sldId id="286" r:id="rId7"/>
    <p:sldId id="304" r:id="rId8"/>
    <p:sldId id="285" r:id="rId9"/>
    <p:sldId id="284" r:id="rId10"/>
    <p:sldId id="301" r:id="rId11"/>
    <p:sldId id="303" r:id="rId12"/>
    <p:sldId id="300" r:id="rId13"/>
    <p:sldId id="305" r:id="rId14"/>
    <p:sldId id="302" r:id="rId15"/>
    <p:sldId id="272" r:id="rId16"/>
    <p:sldId id="258" r:id="rId17"/>
    <p:sldId id="259" r:id="rId18"/>
    <p:sldId id="306" r:id="rId19"/>
    <p:sldId id="307" r:id="rId20"/>
    <p:sldId id="308" r:id="rId21"/>
    <p:sldId id="309" r:id="rId22"/>
    <p:sldId id="310" r:id="rId2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76A"/>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7"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48595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69671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951663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76288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6117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10395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06155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68850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6724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31571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9/23/2026</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03697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9/23/2026</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849663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ssets.publishing.service.gov.uk/media/5a7aa7b6e5274a34770e630c/Letters_and_Sounds_-_DFES-00281-2007.pdf"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hyperlink" Target="https://www.youtube.com/watch?v=TvMyssfAUx0" TargetMode="External"/><Relationship Id="rId4" Type="http://schemas.openxmlformats.org/officeDocument/2006/relationships/image" Target="../media/image8.png"/><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letters-and-sounds.com/" TargetMode="External"/><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35A4A49-A2C5-4500-ADD7-C604C72A28C8}"/>
              </a:ext>
            </a:extLst>
          </p:cNvPr>
          <p:cNvSpPr>
            <a:spLocks noGrp="1" noChangeArrowheads="1"/>
          </p:cNvSpPr>
          <p:nvPr>
            <p:ph type="title"/>
          </p:nvPr>
        </p:nvSpPr>
        <p:spPr bwMode="auto">
          <a:xfrm>
            <a:off x="307975" y="3705056"/>
            <a:ext cx="286425"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lnSpc>
                <a:spcPct val="100000"/>
              </a:lnSpc>
              <a:spcAft>
                <a:spcPct val="0"/>
              </a:spcAft>
            </a:pPr>
            <a:br>
              <a:rPr lang="en-GB" sz="2400" b="1" u="sng" dirty="0"/>
            </a:br>
            <a:endParaRPr kumimoji="0" lang="en-GB" altLang="en-US" sz="2400" b="1" i="0" u="sng"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FFFFFF"/>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 name="TextBox 1"/>
          <p:cNvSpPr txBox="1"/>
          <p:nvPr/>
        </p:nvSpPr>
        <p:spPr>
          <a:xfrm>
            <a:off x="418147" y="3700971"/>
            <a:ext cx="11355705" cy="2554545"/>
          </a:xfrm>
          <a:prstGeom prst="rect">
            <a:avLst/>
          </a:prstGeom>
          <a:noFill/>
        </p:spPr>
        <p:txBody>
          <a:bodyPr wrap="square" rtlCol="0">
            <a:spAutoFit/>
          </a:bodyPr>
          <a:lstStyle/>
          <a:p>
            <a:r>
              <a:rPr lang="en-GB" sz="2000" b="0" u="none" strike="noStrike" dirty="0">
                <a:effectLst/>
                <a:latin typeface="Arial" panose="020B0604020202020204" pitchFamily="34" charset="0"/>
                <a:cs typeface="Arial" panose="020B0604020202020204" pitchFamily="34" charset="0"/>
              </a:rPr>
              <a:t>Systematic synthetic phonics (SSP) is </a:t>
            </a:r>
            <a:r>
              <a:rPr lang="en-GB" sz="2000" dirty="0">
                <a:latin typeface="Arial" panose="020B0604020202020204" pitchFamily="34" charset="0"/>
                <a:cs typeface="Arial" panose="020B0604020202020204" pitchFamily="34" charset="0"/>
              </a:rPr>
              <a:t>a structured teaching method that helps children to read by matching letters to sounds and blending them together.</a:t>
            </a:r>
          </a:p>
          <a:p>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My school uses Letters and Sounds, which is </a:t>
            </a:r>
            <a:r>
              <a:rPr lang="en-US" sz="2000" b="1" dirty="0">
                <a:latin typeface="Arial" panose="020B0604020202020204" pitchFamily="34" charset="0"/>
                <a:cs typeface="Arial" panose="020B0604020202020204" pitchFamily="34" charset="0"/>
              </a:rPr>
              <a:t>a systematic approach for teaching children to read and write</a:t>
            </a:r>
            <a:r>
              <a:rPr lang="en-US" sz="2000" dirty="0">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It’s split into six phases, from starting to learn about sounds to becoming</a:t>
            </a:r>
          </a:p>
          <a:p>
            <a:r>
              <a:rPr lang="en-US" sz="2000" dirty="0">
                <a:latin typeface="Arial" panose="020B0604020202020204" pitchFamily="34" charset="0"/>
                <a:cs typeface="Arial" panose="020B0604020202020204" pitchFamily="34" charset="0"/>
              </a:rPr>
              <a:t>fluent readers in later years.</a:t>
            </a:r>
            <a:endParaRPr lang="en-GB" sz="2000" dirty="0">
              <a:latin typeface="Arial" panose="020B0604020202020204" pitchFamily="34" charset="0"/>
              <a:cs typeface="Arial" panose="020B0604020202020204" pitchFamily="34" charset="0"/>
            </a:endParaRPr>
          </a:p>
        </p:txBody>
      </p:sp>
      <p:sp>
        <p:nvSpPr>
          <p:cNvPr id="7" name="AutoShape 2" descr="Jolly Phonics and Letters and Sounds | Hay-on-Wye School – Ysgol Y Gelli"/>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2"/>
          <a:stretch>
            <a:fillRect/>
          </a:stretch>
        </p:blipFill>
        <p:spPr>
          <a:xfrm rot="21174801">
            <a:off x="376635" y="777106"/>
            <a:ext cx="7498690" cy="2411778"/>
          </a:xfrm>
          <a:prstGeom prst="rect">
            <a:avLst/>
          </a:prstGeom>
        </p:spPr>
      </p:pic>
      <p:pic>
        <p:nvPicPr>
          <p:cNvPr id="10" name="Picture 9"/>
          <p:cNvPicPr>
            <a:picLocks noChangeAspect="1"/>
          </p:cNvPicPr>
          <p:nvPr/>
        </p:nvPicPr>
        <p:blipFill>
          <a:blip r:embed="rId3"/>
          <a:stretch>
            <a:fillRect/>
          </a:stretch>
        </p:blipFill>
        <p:spPr>
          <a:xfrm>
            <a:off x="8911162" y="850931"/>
            <a:ext cx="2233572" cy="2068885"/>
          </a:xfrm>
          <a:prstGeom prst="rect">
            <a:avLst/>
          </a:prstGeom>
        </p:spPr>
      </p:pic>
    </p:spTree>
    <p:extLst>
      <p:ext uri="{BB962C8B-B14F-4D97-AF65-F5344CB8AC3E}">
        <p14:creationId xmlns:p14="http://schemas.microsoft.com/office/powerpoint/2010/main" val="3541941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3639" y="373025"/>
            <a:ext cx="10134600" cy="892249"/>
          </a:xfrm>
        </p:spPr>
        <p:txBody>
          <a:bodyPr>
            <a:normAutofit fontScale="90000"/>
          </a:bodyPr>
          <a:lstStyle/>
          <a:p>
            <a:pPr algn="ctr"/>
            <a:r>
              <a:rPr lang="en-GB" sz="5400" b="1" dirty="0"/>
              <a:t>Phase 1</a:t>
            </a:r>
          </a:p>
        </p:txBody>
      </p:sp>
      <p:sp>
        <p:nvSpPr>
          <p:cNvPr id="3" name="Content Placeholder 2"/>
          <p:cNvSpPr>
            <a:spLocks noGrp="1"/>
          </p:cNvSpPr>
          <p:nvPr>
            <p:ph idx="1"/>
          </p:nvPr>
        </p:nvSpPr>
        <p:spPr>
          <a:xfrm>
            <a:off x="1028700" y="1116419"/>
            <a:ext cx="10134600" cy="5326911"/>
          </a:xfrm>
        </p:spPr>
        <p:txBody>
          <a:bodyPr>
            <a:normAutofit/>
          </a:bodyPr>
          <a:lstStyle/>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Here the focus is on children’s speaking and listening skills and lays the foundations for the phonic work which starts in Phase 2. </a:t>
            </a:r>
          </a:p>
          <a:p>
            <a:r>
              <a:rPr lang="en-GB" sz="2800" dirty="0">
                <a:latin typeface="Arial" panose="020B0604020202020204" pitchFamily="34" charset="0"/>
                <a:cs typeface="Arial" panose="020B0604020202020204" pitchFamily="34" charset="0"/>
              </a:rPr>
              <a:t>The emphasis during Phase 1 is to get children attuned to the sounds around them and ready to begin developing oral blending and segmenting skills.</a:t>
            </a:r>
          </a:p>
          <a:p>
            <a:endParaRPr lang="en-GB" dirty="0"/>
          </a:p>
          <a:p>
            <a:endParaRPr lang="en-GB" dirty="0"/>
          </a:p>
        </p:txBody>
      </p:sp>
    </p:spTree>
    <p:extLst>
      <p:ext uri="{BB962C8B-B14F-4D97-AF65-F5344CB8AC3E}">
        <p14:creationId xmlns:p14="http://schemas.microsoft.com/office/powerpoint/2010/main" val="4024042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8700" y="425303"/>
            <a:ext cx="10134600" cy="6018028"/>
          </a:xfrm>
        </p:spPr>
        <p:txBody>
          <a:bodyPr>
            <a:normAutofit lnSpcReduction="10000"/>
          </a:bodyPr>
          <a:lstStyle/>
          <a:p>
            <a:r>
              <a:rPr lang="en-GB" sz="3200" b="1" dirty="0">
                <a:latin typeface="Arial" panose="020B0604020202020204" pitchFamily="34" charset="0"/>
                <a:cs typeface="Arial" panose="020B0604020202020204" pitchFamily="34" charset="0"/>
              </a:rPr>
              <a:t>Aspect 1 – General sound discrimination – environmental</a:t>
            </a:r>
          </a:p>
          <a:p>
            <a:r>
              <a:rPr lang="en-GB" sz="3200" b="1" dirty="0">
                <a:latin typeface="Arial" panose="020B0604020202020204" pitchFamily="34" charset="0"/>
                <a:cs typeface="Arial" panose="020B0604020202020204" pitchFamily="34" charset="0"/>
              </a:rPr>
              <a:t>Aspect 2 – General sound discrimination – instrumental sounds</a:t>
            </a:r>
          </a:p>
          <a:p>
            <a:r>
              <a:rPr lang="en-GB" sz="3200" b="1" dirty="0">
                <a:latin typeface="Arial" panose="020B0604020202020204" pitchFamily="34" charset="0"/>
                <a:cs typeface="Arial" panose="020B0604020202020204" pitchFamily="34" charset="0"/>
              </a:rPr>
              <a:t>Aspect 3 – General sound discrimination – body percussion</a:t>
            </a:r>
          </a:p>
          <a:p>
            <a:r>
              <a:rPr lang="en-GB" sz="3200" b="1" dirty="0">
                <a:latin typeface="Arial" panose="020B0604020202020204" pitchFamily="34" charset="0"/>
                <a:cs typeface="Arial" panose="020B0604020202020204" pitchFamily="34" charset="0"/>
              </a:rPr>
              <a:t>Aspect 4 – Rhythm and rhyme</a:t>
            </a:r>
          </a:p>
          <a:p>
            <a:r>
              <a:rPr lang="en-GB" sz="3200" b="1" dirty="0">
                <a:latin typeface="Arial" panose="020B0604020202020204" pitchFamily="34" charset="0"/>
                <a:cs typeface="Arial" panose="020B0604020202020204" pitchFamily="34" charset="0"/>
              </a:rPr>
              <a:t>Aspect 5 – Alliteration</a:t>
            </a:r>
          </a:p>
          <a:p>
            <a:r>
              <a:rPr lang="en-GB" sz="3200" b="1" dirty="0">
                <a:latin typeface="Arial" panose="020B0604020202020204" pitchFamily="34" charset="0"/>
                <a:cs typeface="Arial" panose="020B0604020202020204" pitchFamily="34" charset="0"/>
              </a:rPr>
              <a:t>Aspect 6 – Voice sounds</a:t>
            </a:r>
          </a:p>
          <a:p>
            <a:r>
              <a:rPr lang="en-GB" sz="3200" b="1" dirty="0">
                <a:latin typeface="Arial" panose="020B0604020202020204" pitchFamily="34" charset="0"/>
                <a:cs typeface="Arial" panose="020B0604020202020204" pitchFamily="34" charset="0"/>
              </a:rPr>
              <a:t>Aspect 7 – Oral blending and segmenting</a:t>
            </a:r>
          </a:p>
          <a:p>
            <a:endParaRPr lang="en-GB" dirty="0"/>
          </a:p>
        </p:txBody>
      </p:sp>
    </p:spTree>
    <p:extLst>
      <p:ext uri="{BB962C8B-B14F-4D97-AF65-F5344CB8AC3E}">
        <p14:creationId xmlns:p14="http://schemas.microsoft.com/office/powerpoint/2010/main" val="3464612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8EEA58-B76E-4756-B9A0-B44D8D1B8C0D}"/>
              </a:ext>
            </a:extLst>
          </p:cNvPr>
          <p:cNvPicPr>
            <a:picLocks noChangeAspect="1"/>
          </p:cNvPicPr>
          <p:nvPr/>
        </p:nvPicPr>
        <p:blipFill>
          <a:blip r:embed="rId2"/>
          <a:stretch>
            <a:fillRect/>
          </a:stretch>
        </p:blipFill>
        <p:spPr>
          <a:xfrm>
            <a:off x="598621" y="151598"/>
            <a:ext cx="5377556" cy="6554804"/>
          </a:xfrm>
          <a:prstGeom prst="rect">
            <a:avLst/>
          </a:prstGeom>
        </p:spPr>
      </p:pic>
      <p:sp>
        <p:nvSpPr>
          <p:cNvPr id="7" name="TextBox 6">
            <a:extLst>
              <a:ext uri="{FF2B5EF4-FFF2-40B4-BE49-F238E27FC236}">
                <a16:creationId xmlns:a16="http://schemas.microsoft.com/office/drawing/2014/main" id="{E3162442-6471-4D3E-B6AB-57DE83DE99AE}"/>
              </a:ext>
            </a:extLst>
          </p:cNvPr>
          <p:cNvSpPr txBox="1"/>
          <p:nvPr/>
        </p:nvSpPr>
        <p:spPr>
          <a:xfrm>
            <a:off x="6667901" y="1866581"/>
            <a:ext cx="4574406" cy="1200329"/>
          </a:xfrm>
          <a:prstGeom prst="rect">
            <a:avLst/>
          </a:prstGeom>
          <a:noFill/>
        </p:spPr>
        <p:txBody>
          <a:bodyPr wrap="square">
            <a:spAutoFit/>
          </a:bodyPr>
          <a:lstStyle/>
          <a:p>
            <a:r>
              <a:rPr lang="en-GB" dirty="0">
                <a:hlinkClick r:id="rId3"/>
              </a:rPr>
              <a:t>https://assets.publishing.service.gov.uk/media/5a7aa7b6e5274a34770e630c/Letters_and_Sounds_-_DFES-00281-2007.pdf</a:t>
            </a:r>
            <a:endParaRPr lang="en-GB" dirty="0"/>
          </a:p>
          <a:p>
            <a:endParaRPr lang="en-GB" dirty="0"/>
          </a:p>
        </p:txBody>
      </p:sp>
    </p:spTree>
    <p:extLst>
      <p:ext uri="{BB962C8B-B14F-4D97-AF65-F5344CB8AC3E}">
        <p14:creationId xmlns:p14="http://schemas.microsoft.com/office/powerpoint/2010/main" val="4225063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8700" y="1180127"/>
            <a:ext cx="10134600" cy="3969342"/>
          </a:xfrm>
        </p:spPr>
        <p:txBody>
          <a:bodyPr>
            <a:normAutofit/>
          </a:bodyPr>
          <a:lstStyle/>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Stories are really important – emphasise rhyme and alliteration </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Sing nursery rhymes regularly </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Encourage children to close their eyes and say what they can hear</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Describe sounds that you hear </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Explore rhythm through music and movement </a:t>
            </a:r>
          </a:p>
          <a:p>
            <a:endParaRPr lang="en-GB" dirty="0"/>
          </a:p>
        </p:txBody>
      </p:sp>
    </p:spTree>
    <p:extLst>
      <p:ext uri="{BB962C8B-B14F-4D97-AF65-F5344CB8AC3E}">
        <p14:creationId xmlns:p14="http://schemas.microsoft.com/office/powerpoint/2010/main" val="637860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3639" y="224169"/>
            <a:ext cx="10134600" cy="1062371"/>
          </a:xfrm>
        </p:spPr>
        <p:txBody>
          <a:bodyPr>
            <a:normAutofit/>
          </a:bodyPr>
          <a:lstStyle/>
          <a:p>
            <a:pPr algn="ctr"/>
            <a:r>
              <a:rPr lang="en-GB" sz="5400" b="1" dirty="0"/>
              <a:t>Phonological Awareness </a:t>
            </a:r>
          </a:p>
        </p:txBody>
      </p:sp>
      <p:sp>
        <p:nvSpPr>
          <p:cNvPr id="3" name="Content Placeholder 2"/>
          <p:cNvSpPr>
            <a:spLocks noGrp="1"/>
          </p:cNvSpPr>
          <p:nvPr>
            <p:ph idx="1"/>
          </p:nvPr>
        </p:nvSpPr>
        <p:spPr>
          <a:xfrm>
            <a:off x="1028700" y="1286540"/>
            <a:ext cx="10134600" cy="5156790"/>
          </a:xfrm>
        </p:spPr>
        <p:txBody>
          <a:bodyPr>
            <a:normAutofit fontScale="92500" lnSpcReduction="10000"/>
          </a:bodyPr>
          <a:lstStyle/>
          <a:p>
            <a:r>
              <a:rPr lang="en-GB" dirty="0">
                <a:latin typeface="Arial" panose="020B0604020202020204" pitchFamily="34" charset="0"/>
                <a:cs typeface="Arial" panose="020B0604020202020204" pitchFamily="34" charset="0"/>
              </a:rPr>
              <a:t>Phonological awareness is the ability to identify and manipulate units of oral language.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Children need to have developed these cognitive processes in order to be able to discriminate and order phonemes in words later 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the earliest stages of phonics – children become sensitive to hearing and differentiating between sounds in words and language before the more formal learning of letter and sound correspondence for spelling and decoding.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Phonological Awareness                      Phonics                        Reading and Writing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Activities to develop phonological awareness are threaded throughout daily activities within the setting and are often linked to general play and other learning.    </a:t>
            </a:r>
          </a:p>
          <a:p>
            <a:endParaRPr lang="en-GB" dirty="0"/>
          </a:p>
          <a:p>
            <a:endParaRPr lang="en-GB" dirty="0"/>
          </a:p>
          <a:p>
            <a:endParaRPr lang="en-GB" dirty="0"/>
          </a:p>
        </p:txBody>
      </p:sp>
      <p:sp>
        <p:nvSpPr>
          <p:cNvPr id="4" name="Right Arrow 3"/>
          <p:cNvSpPr/>
          <p:nvPr/>
        </p:nvSpPr>
        <p:spPr>
          <a:xfrm>
            <a:off x="3903094" y="4790863"/>
            <a:ext cx="1031358" cy="1807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6362257" y="4790863"/>
            <a:ext cx="1031358" cy="1807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2376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3FB9DE-1AD1-4A3D-B129-8E4383A5C480}"/>
              </a:ext>
            </a:extLst>
          </p:cNvPr>
          <p:cNvPicPr>
            <a:picLocks noChangeAspect="1"/>
          </p:cNvPicPr>
          <p:nvPr/>
        </p:nvPicPr>
        <p:blipFill>
          <a:blip r:embed="rId2"/>
          <a:stretch>
            <a:fillRect/>
          </a:stretch>
        </p:blipFill>
        <p:spPr>
          <a:xfrm>
            <a:off x="345439" y="1402080"/>
            <a:ext cx="11531601" cy="4145280"/>
          </a:xfrm>
          <a:prstGeom prst="rect">
            <a:avLst/>
          </a:prstGeom>
        </p:spPr>
      </p:pic>
      <p:sp>
        <p:nvSpPr>
          <p:cNvPr id="2" name="TextBox 1">
            <a:extLst>
              <a:ext uri="{FF2B5EF4-FFF2-40B4-BE49-F238E27FC236}">
                <a16:creationId xmlns:a16="http://schemas.microsoft.com/office/drawing/2014/main" id="{8ABE8859-3D96-4735-86F4-B3E897AD63E2}"/>
              </a:ext>
            </a:extLst>
          </p:cNvPr>
          <p:cNvSpPr txBox="1"/>
          <p:nvPr/>
        </p:nvSpPr>
        <p:spPr>
          <a:xfrm>
            <a:off x="3320716" y="539016"/>
            <a:ext cx="7603958" cy="400110"/>
          </a:xfrm>
          <a:prstGeom prst="rect">
            <a:avLst/>
          </a:prstGeom>
          <a:noFill/>
        </p:spPr>
        <p:txBody>
          <a:bodyPr wrap="square" rtlCol="0">
            <a:spAutoFit/>
          </a:bodyPr>
          <a:lstStyle/>
          <a:p>
            <a:r>
              <a:rPr lang="en-GB" sz="2000" dirty="0">
                <a:solidFill>
                  <a:srgbClr val="FF0000"/>
                </a:solidFill>
                <a:latin typeface="Arial" panose="020B0604020202020204" pitchFamily="34" charset="0"/>
                <a:cs typeface="Arial" panose="020B0604020202020204" pitchFamily="34" charset="0"/>
              </a:rPr>
              <a:t>Teaching and learning at Phase 2</a:t>
            </a:r>
          </a:p>
        </p:txBody>
      </p:sp>
    </p:spTree>
    <p:extLst>
      <p:ext uri="{BB962C8B-B14F-4D97-AF65-F5344CB8AC3E}">
        <p14:creationId xmlns:p14="http://schemas.microsoft.com/office/powerpoint/2010/main" val="1895052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6C2E1D-01CD-4852-9473-3CECF329FD5C}"/>
              </a:ext>
            </a:extLst>
          </p:cNvPr>
          <p:cNvPicPr>
            <a:picLocks noChangeAspect="1"/>
          </p:cNvPicPr>
          <p:nvPr/>
        </p:nvPicPr>
        <p:blipFill>
          <a:blip r:embed="rId2"/>
          <a:stretch>
            <a:fillRect/>
          </a:stretch>
        </p:blipFill>
        <p:spPr>
          <a:xfrm>
            <a:off x="1249680" y="222452"/>
            <a:ext cx="9509760" cy="6510349"/>
          </a:xfrm>
          <a:prstGeom prst="rect">
            <a:avLst/>
          </a:prstGeom>
        </p:spPr>
      </p:pic>
    </p:spTree>
    <p:extLst>
      <p:ext uri="{BB962C8B-B14F-4D97-AF65-F5344CB8AC3E}">
        <p14:creationId xmlns:p14="http://schemas.microsoft.com/office/powerpoint/2010/main" val="4262010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6BF23-5898-4267-AF61-8F46640E15D5}"/>
              </a:ext>
            </a:extLst>
          </p:cNvPr>
          <p:cNvSpPr>
            <a:spLocks noGrp="1"/>
          </p:cNvSpPr>
          <p:nvPr>
            <p:ph type="title"/>
          </p:nvPr>
        </p:nvSpPr>
        <p:spPr>
          <a:xfrm>
            <a:off x="1028700" y="2784755"/>
            <a:ext cx="10134600" cy="1288489"/>
          </a:xfrm>
        </p:spPr>
        <p:txBody>
          <a:bodyPr>
            <a:normAutofit fontScale="90000"/>
          </a:bodyPr>
          <a:lstStyle/>
          <a:p>
            <a:br>
              <a:rPr lang="en-GB" dirty="0"/>
            </a:br>
            <a:br>
              <a:rPr lang="en-GB" dirty="0"/>
            </a:br>
            <a:r>
              <a:rPr lang="en-GB" sz="3200" b="1" u="none" strike="noStrike" dirty="0">
                <a:effectLst/>
                <a:latin typeface="Google Sans"/>
              </a:rPr>
              <a:t>Phonemes and Graphemes:</a:t>
            </a:r>
            <a:r>
              <a:rPr lang="en-GB" sz="3200" dirty="0"/>
              <a:t> Children learn individual speech sounds (</a:t>
            </a:r>
            <a:r>
              <a:rPr lang="en-GB" sz="3200" b="1" u="none" strike="noStrike" dirty="0">
                <a:effectLst/>
                <a:latin typeface="Google Sans"/>
              </a:rPr>
              <a:t>phonemes</a:t>
            </a:r>
            <a:r>
              <a:rPr lang="en-GB" sz="3200" dirty="0"/>
              <a:t>) and the written letters or groups of letters (</a:t>
            </a:r>
            <a:r>
              <a:rPr lang="en-GB" sz="3200" b="1" u="none" strike="noStrike" dirty="0">
                <a:effectLst/>
                <a:latin typeface="Google Sans"/>
              </a:rPr>
              <a:t>graphemes</a:t>
            </a:r>
            <a:r>
              <a:rPr lang="en-GB" sz="3200" dirty="0"/>
              <a:t>) that represent them.</a:t>
            </a:r>
            <a:br>
              <a:rPr lang="en-GB" sz="3200" dirty="0"/>
            </a:br>
            <a:br>
              <a:rPr lang="en-GB" sz="3200" dirty="0"/>
            </a:br>
            <a:endParaRPr lang="en-GB" dirty="0"/>
          </a:p>
        </p:txBody>
      </p:sp>
    </p:spTree>
    <p:extLst>
      <p:ext uri="{BB962C8B-B14F-4D97-AF65-F5344CB8AC3E}">
        <p14:creationId xmlns:p14="http://schemas.microsoft.com/office/powerpoint/2010/main" val="2118684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E84109-F06E-4EF5-ADC4-99CE739F6828}"/>
              </a:ext>
            </a:extLst>
          </p:cNvPr>
          <p:cNvPicPr>
            <a:picLocks noChangeAspect="1"/>
          </p:cNvPicPr>
          <p:nvPr/>
        </p:nvPicPr>
        <p:blipFill>
          <a:blip r:embed="rId2"/>
          <a:stretch>
            <a:fillRect/>
          </a:stretch>
        </p:blipFill>
        <p:spPr>
          <a:xfrm>
            <a:off x="159478" y="256666"/>
            <a:ext cx="4883261" cy="3413094"/>
          </a:xfrm>
          <a:prstGeom prst="rect">
            <a:avLst/>
          </a:prstGeom>
        </p:spPr>
      </p:pic>
      <p:pic>
        <p:nvPicPr>
          <p:cNvPr id="5" name="Picture 4">
            <a:extLst>
              <a:ext uri="{FF2B5EF4-FFF2-40B4-BE49-F238E27FC236}">
                <a16:creationId xmlns:a16="http://schemas.microsoft.com/office/drawing/2014/main" id="{B20BAE25-2C66-4123-B55B-E135949B6095}"/>
              </a:ext>
            </a:extLst>
          </p:cNvPr>
          <p:cNvPicPr>
            <a:picLocks noChangeAspect="1"/>
          </p:cNvPicPr>
          <p:nvPr/>
        </p:nvPicPr>
        <p:blipFill>
          <a:blip r:embed="rId3"/>
          <a:stretch>
            <a:fillRect/>
          </a:stretch>
        </p:blipFill>
        <p:spPr>
          <a:xfrm>
            <a:off x="5036342" y="232898"/>
            <a:ext cx="2891100" cy="4114776"/>
          </a:xfrm>
          <a:prstGeom prst="rect">
            <a:avLst/>
          </a:prstGeom>
        </p:spPr>
      </p:pic>
      <p:pic>
        <p:nvPicPr>
          <p:cNvPr id="7" name="Picture 6">
            <a:extLst>
              <a:ext uri="{FF2B5EF4-FFF2-40B4-BE49-F238E27FC236}">
                <a16:creationId xmlns:a16="http://schemas.microsoft.com/office/drawing/2014/main" id="{BCC29B35-E7EF-42CD-BC97-FC689287D6B6}"/>
              </a:ext>
            </a:extLst>
          </p:cNvPr>
          <p:cNvPicPr>
            <a:picLocks noChangeAspect="1"/>
          </p:cNvPicPr>
          <p:nvPr/>
        </p:nvPicPr>
        <p:blipFill>
          <a:blip r:embed="rId4"/>
          <a:stretch>
            <a:fillRect/>
          </a:stretch>
        </p:blipFill>
        <p:spPr>
          <a:xfrm>
            <a:off x="7881141" y="403009"/>
            <a:ext cx="4151381" cy="2514729"/>
          </a:xfrm>
          <a:prstGeom prst="rect">
            <a:avLst/>
          </a:prstGeom>
        </p:spPr>
      </p:pic>
      <p:pic>
        <p:nvPicPr>
          <p:cNvPr id="9" name="Picture 8">
            <a:extLst>
              <a:ext uri="{FF2B5EF4-FFF2-40B4-BE49-F238E27FC236}">
                <a16:creationId xmlns:a16="http://schemas.microsoft.com/office/drawing/2014/main" id="{BE20AAE0-15B3-4C89-A963-F3715AE42078}"/>
              </a:ext>
            </a:extLst>
          </p:cNvPr>
          <p:cNvPicPr>
            <a:picLocks noChangeAspect="1"/>
          </p:cNvPicPr>
          <p:nvPr/>
        </p:nvPicPr>
        <p:blipFill>
          <a:blip r:embed="rId5"/>
          <a:stretch>
            <a:fillRect/>
          </a:stretch>
        </p:blipFill>
        <p:spPr>
          <a:xfrm>
            <a:off x="159477" y="1660373"/>
            <a:ext cx="2331173" cy="2891515"/>
          </a:xfrm>
          <a:prstGeom prst="rect">
            <a:avLst/>
          </a:prstGeom>
        </p:spPr>
      </p:pic>
      <p:pic>
        <p:nvPicPr>
          <p:cNvPr id="11" name="Picture 10">
            <a:extLst>
              <a:ext uri="{FF2B5EF4-FFF2-40B4-BE49-F238E27FC236}">
                <a16:creationId xmlns:a16="http://schemas.microsoft.com/office/drawing/2014/main" id="{AA455566-5D13-4C64-A635-BD151B9C1590}"/>
              </a:ext>
            </a:extLst>
          </p:cNvPr>
          <p:cNvPicPr>
            <a:picLocks noChangeAspect="1"/>
          </p:cNvPicPr>
          <p:nvPr/>
        </p:nvPicPr>
        <p:blipFill>
          <a:blip r:embed="rId6"/>
          <a:stretch>
            <a:fillRect/>
          </a:stretch>
        </p:blipFill>
        <p:spPr>
          <a:xfrm>
            <a:off x="7927442" y="2869475"/>
            <a:ext cx="3740062" cy="2660675"/>
          </a:xfrm>
          <a:prstGeom prst="rect">
            <a:avLst/>
          </a:prstGeom>
        </p:spPr>
      </p:pic>
      <p:pic>
        <p:nvPicPr>
          <p:cNvPr id="13" name="Picture 12">
            <a:extLst>
              <a:ext uri="{FF2B5EF4-FFF2-40B4-BE49-F238E27FC236}">
                <a16:creationId xmlns:a16="http://schemas.microsoft.com/office/drawing/2014/main" id="{C51B49C5-2E48-4EF5-B24E-BBD531191B17}"/>
              </a:ext>
            </a:extLst>
          </p:cNvPr>
          <p:cNvPicPr>
            <a:picLocks noChangeAspect="1"/>
          </p:cNvPicPr>
          <p:nvPr/>
        </p:nvPicPr>
        <p:blipFill>
          <a:blip r:embed="rId7"/>
          <a:stretch>
            <a:fillRect/>
          </a:stretch>
        </p:blipFill>
        <p:spPr>
          <a:xfrm rot="16200000">
            <a:off x="6586005" y="4360282"/>
            <a:ext cx="2357283" cy="2227980"/>
          </a:xfrm>
          <a:prstGeom prst="rect">
            <a:avLst/>
          </a:prstGeom>
        </p:spPr>
      </p:pic>
      <p:pic>
        <p:nvPicPr>
          <p:cNvPr id="17" name="Picture 16">
            <a:extLst>
              <a:ext uri="{FF2B5EF4-FFF2-40B4-BE49-F238E27FC236}">
                <a16:creationId xmlns:a16="http://schemas.microsoft.com/office/drawing/2014/main" id="{AACB02FE-33EF-4FD9-B7AA-B6AEBBB990F8}"/>
              </a:ext>
            </a:extLst>
          </p:cNvPr>
          <p:cNvPicPr>
            <a:picLocks noChangeAspect="1"/>
          </p:cNvPicPr>
          <p:nvPr/>
        </p:nvPicPr>
        <p:blipFill>
          <a:blip r:embed="rId8"/>
          <a:stretch>
            <a:fillRect/>
          </a:stretch>
        </p:blipFill>
        <p:spPr>
          <a:xfrm>
            <a:off x="4192113" y="3669760"/>
            <a:ext cx="2623901" cy="2955342"/>
          </a:xfrm>
          <a:prstGeom prst="rect">
            <a:avLst/>
          </a:prstGeom>
        </p:spPr>
      </p:pic>
      <p:pic>
        <p:nvPicPr>
          <p:cNvPr id="19" name="Picture 18">
            <a:extLst>
              <a:ext uri="{FF2B5EF4-FFF2-40B4-BE49-F238E27FC236}">
                <a16:creationId xmlns:a16="http://schemas.microsoft.com/office/drawing/2014/main" id="{2A7B6381-3A5B-4373-BED4-8858EB05D89A}"/>
              </a:ext>
            </a:extLst>
          </p:cNvPr>
          <p:cNvPicPr>
            <a:picLocks noChangeAspect="1"/>
          </p:cNvPicPr>
          <p:nvPr/>
        </p:nvPicPr>
        <p:blipFill>
          <a:blip r:embed="rId9"/>
          <a:stretch>
            <a:fillRect/>
          </a:stretch>
        </p:blipFill>
        <p:spPr>
          <a:xfrm rot="16200000">
            <a:off x="683896" y="3089899"/>
            <a:ext cx="2955341" cy="4061093"/>
          </a:xfrm>
          <a:prstGeom prst="rect">
            <a:avLst/>
          </a:prstGeom>
        </p:spPr>
      </p:pic>
      <p:sp>
        <p:nvSpPr>
          <p:cNvPr id="20" name="TextBox 19">
            <a:extLst>
              <a:ext uri="{FF2B5EF4-FFF2-40B4-BE49-F238E27FC236}">
                <a16:creationId xmlns:a16="http://schemas.microsoft.com/office/drawing/2014/main" id="{C0C3DE8B-6CCC-4EFD-BB26-8FE757852E7A}"/>
              </a:ext>
            </a:extLst>
          </p:cNvPr>
          <p:cNvSpPr txBox="1"/>
          <p:nvPr/>
        </p:nvSpPr>
        <p:spPr>
          <a:xfrm>
            <a:off x="9037444" y="5674786"/>
            <a:ext cx="2471253" cy="1200329"/>
          </a:xfrm>
          <a:prstGeom prst="rect">
            <a:avLst/>
          </a:prstGeom>
          <a:noFill/>
        </p:spPr>
        <p:txBody>
          <a:bodyPr wrap="square" rtlCol="0">
            <a:spAutoFit/>
          </a:bodyPr>
          <a:lstStyle/>
          <a:p>
            <a:r>
              <a:rPr lang="en-GB" dirty="0">
                <a:hlinkClick r:id="rId10"/>
              </a:rPr>
              <a:t>https://www.youtube.com/watch?v=TvMyssfAUx0</a:t>
            </a:r>
            <a:endParaRPr lang="en-GB" dirty="0"/>
          </a:p>
          <a:p>
            <a:endParaRPr lang="en-GB" dirty="0"/>
          </a:p>
        </p:txBody>
      </p:sp>
    </p:spTree>
    <p:extLst>
      <p:ext uri="{BB962C8B-B14F-4D97-AF65-F5344CB8AC3E}">
        <p14:creationId xmlns:p14="http://schemas.microsoft.com/office/powerpoint/2010/main" val="268829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31F8FD-85B3-49F8-B79D-B1801D76A999}"/>
              </a:ext>
            </a:extLst>
          </p:cNvPr>
          <p:cNvPicPr>
            <a:picLocks noChangeAspect="1"/>
          </p:cNvPicPr>
          <p:nvPr/>
        </p:nvPicPr>
        <p:blipFill>
          <a:blip r:embed="rId2"/>
          <a:stretch>
            <a:fillRect/>
          </a:stretch>
        </p:blipFill>
        <p:spPr>
          <a:xfrm>
            <a:off x="179857" y="995680"/>
            <a:ext cx="11832285" cy="2194560"/>
          </a:xfrm>
          <a:prstGeom prst="rect">
            <a:avLst/>
          </a:prstGeom>
        </p:spPr>
      </p:pic>
    </p:spTree>
    <p:extLst>
      <p:ext uri="{BB962C8B-B14F-4D97-AF65-F5344CB8AC3E}">
        <p14:creationId xmlns:p14="http://schemas.microsoft.com/office/powerpoint/2010/main" val="36128339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6257" y="986320"/>
            <a:ext cx="11821041" cy="4387063"/>
          </a:xfrm>
          <a:prstGeom prst="rect">
            <a:avLst/>
          </a:prstGeom>
        </p:spPr>
      </p:pic>
      <p:sp>
        <p:nvSpPr>
          <p:cNvPr id="3" name="TextBox 2"/>
          <p:cNvSpPr txBox="1"/>
          <p:nvPr/>
        </p:nvSpPr>
        <p:spPr>
          <a:xfrm>
            <a:off x="997528" y="5560292"/>
            <a:ext cx="7374135" cy="707886"/>
          </a:xfrm>
          <a:prstGeom prst="rect">
            <a:avLst/>
          </a:prstGeom>
          <a:noFill/>
        </p:spPr>
        <p:txBody>
          <a:bodyPr wrap="none" rtlCol="0">
            <a:spAutoFit/>
          </a:bodyPr>
          <a:lstStyle/>
          <a:p>
            <a:r>
              <a:rPr lang="en-GB" sz="4000" dirty="0">
                <a:hlinkClick r:id="rId3"/>
              </a:rPr>
              <a:t>https://letters-and-sounds.com/</a:t>
            </a:r>
            <a:r>
              <a:rPr lang="en-GB" sz="4000" dirty="0"/>
              <a:t> </a:t>
            </a:r>
          </a:p>
        </p:txBody>
      </p:sp>
      <p:pic>
        <p:nvPicPr>
          <p:cNvPr id="4" name="Picture 3"/>
          <p:cNvPicPr>
            <a:picLocks noChangeAspect="1"/>
          </p:cNvPicPr>
          <p:nvPr/>
        </p:nvPicPr>
        <p:blipFill>
          <a:blip r:embed="rId4"/>
          <a:stretch>
            <a:fillRect/>
          </a:stretch>
        </p:blipFill>
        <p:spPr>
          <a:xfrm>
            <a:off x="8672945" y="4999834"/>
            <a:ext cx="1641224" cy="1641224"/>
          </a:xfrm>
          <a:prstGeom prst="rect">
            <a:avLst/>
          </a:prstGeom>
        </p:spPr>
      </p:pic>
    </p:spTree>
    <p:extLst>
      <p:ext uri="{BB962C8B-B14F-4D97-AF65-F5344CB8AC3E}">
        <p14:creationId xmlns:p14="http://schemas.microsoft.com/office/powerpoint/2010/main" val="2995254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F68773-804A-43BE-9B73-BFF4E1FED2F1}"/>
              </a:ext>
            </a:extLst>
          </p:cNvPr>
          <p:cNvPicPr>
            <a:picLocks noChangeAspect="1"/>
          </p:cNvPicPr>
          <p:nvPr/>
        </p:nvPicPr>
        <p:blipFill>
          <a:blip r:embed="rId2"/>
          <a:stretch>
            <a:fillRect/>
          </a:stretch>
        </p:blipFill>
        <p:spPr>
          <a:xfrm>
            <a:off x="1661747" y="643467"/>
            <a:ext cx="3659304" cy="2543217"/>
          </a:xfrm>
          <a:prstGeom prst="rect">
            <a:avLst/>
          </a:prstGeom>
        </p:spPr>
      </p:pic>
      <p:cxnSp>
        <p:nvCxnSpPr>
          <p:cNvPr id="25" name="Straight Connector 24">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9A0B8BDA-4EC9-46C7-A5A2-14134F1CAF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0096" y="643467"/>
            <a:ext cx="3729379" cy="2543217"/>
          </a:xfrm>
          <a:prstGeom prst="rect">
            <a:avLst/>
          </a:prstGeom>
        </p:spPr>
      </p:pic>
      <p:cxnSp>
        <p:nvCxnSpPr>
          <p:cNvPr id="27" name="Straight Connector 26">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D50B3397-A573-4193-B4D2-62283F94E7E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0946" y="3671316"/>
            <a:ext cx="3660907" cy="2545862"/>
          </a:xfrm>
          <a:prstGeom prst="rect">
            <a:avLst/>
          </a:prstGeom>
        </p:spPr>
      </p:pic>
      <p:pic>
        <p:nvPicPr>
          <p:cNvPr id="20" name="Picture 19">
            <a:extLst>
              <a:ext uri="{FF2B5EF4-FFF2-40B4-BE49-F238E27FC236}">
                <a16:creationId xmlns:a16="http://schemas.microsoft.com/office/drawing/2014/main" id="{3E1AFF64-5AD1-48D8-B991-73D9236AFF4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07900" y="3671316"/>
            <a:ext cx="3593771" cy="2553469"/>
          </a:xfrm>
          <a:prstGeom prst="rect">
            <a:avLst/>
          </a:prstGeom>
        </p:spPr>
      </p:pic>
    </p:spTree>
    <p:extLst>
      <p:ext uri="{BB962C8B-B14F-4D97-AF65-F5344CB8AC3E}">
        <p14:creationId xmlns:p14="http://schemas.microsoft.com/office/powerpoint/2010/main" val="3550482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066670-CDF2-4E8E-A85A-372ECB0C48B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2793" y="863698"/>
            <a:ext cx="6808883" cy="4706793"/>
          </a:xfrm>
          <a:prstGeom prst="rect">
            <a:avLst/>
          </a:prstGeom>
        </p:spPr>
      </p:pic>
    </p:spTree>
    <p:extLst>
      <p:ext uri="{BB962C8B-B14F-4D97-AF65-F5344CB8AC3E}">
        <p14:creationId xmlns:p14="http://schemas.microsoft.com/office/powerpoint/2010/main" val="2744866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DD1A-A297-4488-8483-CE1ECA74C39B}"/>
              </a:ext>
            </a:extLst>
          </p:cNvPr>
          <p:cNvSpPr>
            <a:spLocks noGrp="1"/>
          </p:cNvSpPr>
          <p:nvPr>
            <p:ph type="title"/>
          </p:nvPr>
        </p:nvSpPr>
        <p:spPr>
          <a:xfrm>
            <a:off x="1028700" y="444768"/>
            <a:ext cx="10134600" cy="6292917"/>
          </a:xfrm>
        </p:spPr>
        <p:txBody>
          <a:bodyPr>
            <a:normAutofit/>
          </a:bodyPr>
          <a:lstStyle/>
          <a:p>
            <a:pPr rtl="0" fontAlgn="base"/>
            <a:r>
              <a:rPr lang="en-GB" b="1" i="0" dirty="0">
                <a:solidFill>
                  <a:srgbClr val="FF0000"/>
                </a:solidFill>
                <a:effectLst/>
                <a:latin typeface="inherit"/>
              </a:rPr>
              <a:t>Key Focus Areas</a:t>
            </a:r>
            <a:br>
              <a:rPr lang="en-GB" sz="2700" b="0" i="0" dirty="0">
                <a:solidFill>
                  <a:srgbClr val="242424"/>
                </a:solidFill>
                <a:effectLst/>
                <a:latin typeface="Google Sans"/>
              </a:rPr>
            </a:br>
            <a:r>
              <a:rPr lang="en-GB" sz="2700" b="1" i="0" dirty="0">
                <a:solidFill>
                  <a:srgbClr val="242424"/>
                </a:solidFill>
                <a:effectLst/>
                <a:latin typeface="inherit"/>
              </a:rPr>
              <a:t>New Graphemes:</a:t>
            </a:r>
            <a:r>
              <a:rPr lang="en-GB" sz="2700" b="0" i="0" dirty="0">
                <a:solidFill>
                  <a:srgbClr val="242424"/>
                </a:solidFill>
                <a:effectLst/>
                <a:latin typeface="Google Sans"/>
              </a:rPr>
              <a:t> Learning new letter combinations for reading, such as </a:t>
            </a:r>
            <a:r>
              <a:rPr lang="en-GB" sz="2700" b="0" i="1" dirty="0">
                <a:solidFill>
                  <a:srgbClr val="242424"/>
                </a:solidFill>
                <a:effectLst/>
                <a:latin typeface="Google Sans"/>
              </a:rPr>
              <a:t>ay, </a:t>
            </a:r>
            <a:r>
              <a:rPr lang="en-GB" sz="2700" b="0" i="1" dirty="0" err="1">
                <a:solidFill>
                  <a:srgbClr val="242424"/>
                </a:solidFill>
                <a:effectLst/>
                <a:latin typeface="Google Sans"/>
              </a:rPr>
              <a:t>ou</a:t>
            </a:r>
            <a:r>
              <a:rPr lang="en-GB" sz="2700" b="0" i="1" dirty="0">
                <a:solidFill>
                  <a:srgbClr val="242424"/>
                </a:solidFill>
                <a:effectLst/>
                <a:latin typeface="Google Sans"/>
              </a:rPr>
              <a:t>, </a:t>
            </a:r>
            <a:r>
              <a:rPr lang="en-GB" sz="2700" b="0" i="1" dirty="0" err="1">
                <a:solidFill>
                  <a:srgbClr val="242424"/>
                </a:solidFill>
                <a:effectLst/>
                <a:latin typeface="Google Sans"/>
              </a:rPr>
              <a:t>ie</a:t>
            </a:r>
            <a:r>
              <a:rPr lang="en-GB" sz="2700" b="0" i="1" dirty="0">
                <a:solidFill>
                  <a:srgbClr val="242424"/>
                </a:solidFill>
                <a:effectLst/>
                <a:latin typeface="Google Sans"/>
              </a:rPr>
              <a:t>, </a:t>
            </a:r>
            <a:r>
              <a:rPr lang="en-GB" sz="2700" b="0" i="1" dirty="0" err="1">
                <a:solidFill>
                  <a:srgbClr val="242424"/>
                </a:solidFill>
                <a:effectLst/>
                <a:latin typeface="Google Sans"/>
              </a:rPr>
              <a:t>ea</a:t>
            </a:r>
            <a:r>
              <a:rPr lang="en-GB" sz="2700" b="0" i="1" dirty="0">
                <a:solidFill>
                  <a:srgbClr val="242424"/>
                </a:solidFill>
                <a:effectLst/>
                <a:latin typeface="Google Sans"/>
              </a:rPr>
              <a:t>, oy, </a:t>
            </a:r>
            <a:r>
              <a:rPr lang="en-GB" sz="2700" b="0" i="1" dirty="0" err="1">
                <a:solidFill>
                  <a:srgbClr val="242424"/>
                </a:solidFill>
                <a:effectLst/>
                <a:latin typeface="Google Sans"/>
              </a:rPr>
              <a:t>ir</a:t>
            </a:r>
            <a:r>
              <a:rPr lang="en-GB" sz="2700" b="0" i="1" dirty="0">
                <a:solidFill>
                  <a:srgbClr val="242424"/>
                </a:solidFill>
                <a:effectLst/>
                <a:latin typeface="Google Sans"/>
              </a:rPr>
              <a:t>, </a:t>
            </a:r>
            <a:r>
              <a:rPr lang="en-GB" sz="2700" b="0" i="1" dirty="0" err="1">
                <a:solidFill>
                  <a:srgbClr val="242424"/>
                </a:solidFill>
                <a:effectLst/>
                <a:latin typeface="Google Sans"/>
              </a:rPr>
              <a:t>ue</a:t>
            </a:r>
            <a:r>
              <a:rPr lang="en-GB" sz="2700" b="0" i="1" dirty="0">
                <a:solidFill>
                  <a:srgbClr val="242424"/>
                </a:solidFill>
                <a:effectLst/>
                <a:latin typeface="Google Sans"/>
              </a:rPr>
              <a:t>, aw, </a:t>
            </a:r>
            <a:r>
              <a:rPr lang="en-GB" sz="2700" b="0" i="1" dirty="0" err="1">
                <a:solidFill>
                  <a:srgbClr val="242424"/>
                </a:solidFill>
                <a:effectLst/>
                <a:latin typeface="Google Sans"/>
              </a:rPr>
              <a:t>wh</a:t>
            </a:r>
            <a:r>
              <a:rPr lang="en-GB" sz="2700" b="0" i="1" dirty="0">
                <a:solidFill>
                  <a:srgbClr val="242424"/>
                </a:solidFill>
                <a:effectLst/>
                <a:latin typeface="Google Sans"/>
              </a:rPr>
              <a:t>, </a:t>
            </a:r>
            <a:r>
              <a:rPr lang="en-GB" sz="2700" b="0" i="1" dirty="0" err="1">
                <a:solidFill>
                  <a:srgbClr val="242424"/>
                </a:solidFill>
                <a:effectLst/>
                <a:latin typeface="Google Sans"/>
              </a:rPr>
              <a:t>ph</a:t>
            </a:r>
            <a:r>
              <a:rPr lang="en-GB" sz="2700" b="0" i="1" dirty="0">
                <a:solidFill>
                  <a:srgbClr val="242424"/>
                </a:solidFill>
                <a:effectLst/>
                <a:latin typeface="Google Sans"/>
              </a:rPr>
              <a:t>, </a:t>
            </a:r>
            <a:r>
              <a:rPr lang="en-GB" sz="2700" b="0" i="1" dirty="0" err="1">
                <a:solidFill>
                  <a:srgbClr val="242424"/>
                </a:solidFill>
                <a:effectLst/>
                <a:latin typeface="Google Sans"/>
              </a:rPr>
              <a:t>ew</a:t>
            </a:r>
            <a:r>
              <a:rPr lang="en-GB" sz="2700" b="0" i="1" dirty="0">
                <a:solidFill>
                  <a:srgbClr val="242424"/>
                </a:solidFill>
                <a:effectLst/>
                <a:latin typeface="Google Sans"/>
              </a:rPr>
              <a:t>, </a:t>
            </a:r>
            <a:r>
              <a:rPr lang="en-GB" sz="2700" b="0" i="1" dirty="0" err="1">
                <a:solidFill>
                  <a:srgbClr val="242424"/>
                </a:solidFill>
                <a:effectLst/>
                <a:latin typeface="Google Sans"/>
              </a:rPr>
              <a:t>oe</a:t>
            </a:r>
            <a:r>
              <a:rPr lang="en-GB" sz="2700" b="0" i="1" dirty="0">
                <a:solidFill>
                  <a:srgbClr val="242424"/>
                </a:solidFill>
                <a:effectLst/>
                <a:latin typeface="Google Sans"/>
              </a:rPr>
              <a:t>,</a:t>
            </a:r>
            <a:r>
              <a:rPr lang="en-GB" sz="2700" b="0" i="0" dirty="0">
                <a:solidFill>
                  <a:srgbClr val="242424"/>
                </a:solidFill>
                <a:effectLst/>
                <a:latin typeface="Google Sans"/>
              </a:rPr>
              <a:t> and </a:t>
            </a:r>
            <a:r>
              <a:rPr lang="en-GB" sz="2700" b="0" i="1" dirty="0">
                <a:solidFill>
                  <a:srgbClr val="242424"/>
                </a:solidFill>
                <a:effectLst/>
                <a:latin typeface="Google Sans"/>
              </a:rPr>
              <a:t>au</a:t>
            </a:r>
            <a:r>
              <a:rPr lang="en-GB" sz="2700" b="0" i="0" dirty="0">
                <a:solidFill>
                  <a:srgbClr val="242424"/>
                </a:solidFill>
                <a:effectLst/>
                <a:latin typeface="Google Sans"/>
              </a:rPr>
              <a:t>.</a:t>
            </a:r>
            <a:br>
              <a:rPr lang="en-GB" sz="2700" b="0" i="0" dirty="0">
                <a:solidFill>
                  <a:srgbClr val="242424"/>
                </a:solidFill>
                <a:effectLst/>
                <a:latin typeface="Google Sans"/>
              </a:rPr>
            </a:br>
            <a:r>
              <a:rPr lang="en-GB" sz="2700" b="1" i="0" dirty="0">
                <a:solidFill>
                  <a:srgbClr val="242424"/>
                </a:solidFill>
                <a:effectLst/>
                <a:latin typeface="inherit"/>
              </a:rPr>
              <a:t>Split Digraphs:</a:t>
            </a:r>
            <a:r>
              <a:rPr lang="en-GB" sz="2700" b="0" i="0" dirty="0">
                <a:solidFill>
                  <a:srgbClr val="242424"/>
                </a:solidFill>
                <a:effectLst/>
                <a:latin typeface="Google Sans"/>
              </a:rPr>
              <a:t> Introducing vowels separated by a consonant, including </a:t>
            </a:r>
            <a:r>
              <a:rPr lang="en-GB" sz="2700" b="0" i="1" dirty="0">
                <a:solidFill>
                  <a:srgbClr val="242424"/>
                </a:solidFill>
                <a:effectLst/>
                <a:latin typeface="Google Sans"/>
              </a:rPr>
              <a:t>a-e, e-e, </a:t>
            </a:r>
            <a:r>
              <a:rPr lang="en-GB" sz="2700" b="0" i="1" dirty="0" err="1">
                <a:solidFill>
                  <a:srgbClr val="242424"/>
                </a:solidFill>
                <a:effectLst/>
                <a:latin typeface="Google Sans"/>
              </a:rPr>
              <a:t>i</a:t>
            </a:r>
            <a:r>
              <a:rPr lang="en-GB" sz="2700" b="0" i="1" dirty="0">
                <a:solidFill>
                  <a:srgbClr val="242424"/>
                </a:solidFill>
                <a:effectLst/>
                <a:latin typeface="Google Sans"/>
              </a:rPr>
              <a:t>-e, o-e,</a:t>
            </a:r>
            <a:r>
              <a:rPr lang="en-GB" sz="2700" b="0" i="0" dirty="0">
                <a:solidFill>
                  <a:srgbClr val="242424"/>
                </a:solidFill>
                <a:effectLst/>
                <a:latin typeface="Google Sans"/>
              </a:rPr>
              <a:t> and </a:t>
            </a:r>
            <a:r>
              <a:rPr lang="en-GB" sz="2700" b="0" i="1" dirty="0">
                <a:solidFill>
                  <a:srgbClr val="242424"/>
                </a:solidFill>
                <a:effectLst/>
                <a:latin typeface="Google Sans"/>
              </a:rPr>
              <a:t>u-e</a:t>
            </a:r>
            <a:r>
              <a:rPr lang="en-GB" sz="2700" b="0" i="0" dirty="0">
                <a:solidFill>
                  <a:srgbClr val="242424"/>
                </a:solidFill>
                <a:effectLst/>
                <a:latin typeface="Google Sans"/>
              </a:rPr>
              <a:t> (e.g., </a:t>
            </a:r>
            <a:r>
              <a:rPr lang="en-GB" sz="2700" b="0" i="1" dirty="0">
                <a:solidFill>
                  <a:srgbClr val="242424"/>
                </a:solidFill>
                <a:effectLst/>
                <a:latin typeface="Google Sans"/>
              </a:rPr>
              <a:t>cake, bike</a:t>
            </a:r>
            <a:r>
              <a:rPr lang="en-GB" sz="2700" b="0" i="0" dirty="0">
                <a:solidFill>
                  <a:srgbClr val="242424"/>
                </a:solidFill>
                <a:effectLst/>
                <a:latin typeface="Google Sans"/>
              </a:rPr>
              <a:t>).</a:t>
            </a:r>
            <a:br>
              <a:rPr lang="en-GB" sz="2700" b="0" i="0" dirty="0">
                <a:solidFill>
                  <a:srgbClr val="242424"/>
                </a:solidFill>
                <a:effectLst/>
                <a:latin typeface="Google Sans"/>
              </a:rPr>
            </a:br>
            <a:r>
              <a:rPr lang="en-GB" sz="2700" b="1" i="0" dirty="0">
                <a:solidFill>
                  <a:srgbClr val="242424"/>
                </a:solidFill>
                <a:effectLst/>
                <a:latin typeface="inherit"/>
              </a:rPr>
              <a:t>Alternative Pronunciations:</a:t>
            </a:r>
            <a:r>
              <a:rPr lang="en-GB" sz="2700" b="0" i="0" dirty="0">
                <a:solidFill>
                  <a:srgbClr val="242424"/>
                </a:solidFill>
                <a:effectLst/>
                <a:latin typeface="Google Sans"/>
              </a:rPr>
              <a:t> Understanding that the same grapheme can make different sounds (e.g., the "</a:t>
            </a:r>
            <a:r>
              <a:rPr lang="en-GB" sz="2700" b="0" i="0" dirty="0" err="1">
                <a:solidFill>
                  <a:srgbClr val="242424"/>
                </a:solidFill>
                <a:effectLst/>
                <a:latin typeface="Google Sans"/>
              </a:rPr>
              <a:t>ea</a:t>
            </a:r>
            <a:r>
              <a:rPr lang="en-GB" sz="2700" b="0" i="0" dirty="0">
                <a:solidFill>
                  <a:srgbClr val="242424"/>
                </a:solidFill>
                <a:effectLst/>
                <a:latin typeface="Google Sans"/>
              </a:rPr>
              <a:t>" in </a:t>
            </a:r>
            <a:r>
              <a:rPr lang="en-GB" sz="2700" b="0" i="1" dirty="0">
                <a:solidFill>
                  <a:srgbClr val="242424"/>
                </a:solidFill>
                <a:effectLst/>
                <a:latin typeface="Google Sans"/>
              </a:rPr>
              <a:t>pea</a:t>
            </a:r>
            <a:r>
              <a:rPr lang="en-GB" sz="2700" b="0" i="0" dirty="0">
                <a:solidFill>
                  <a:srgbClr val="242424"/>
                </a:solidFill>
                <a:effectLst/>
                <a:latin typeface="Google Sans"/>
              </a:rPr>
              <a:t> versus </a:t>
            </a:r>
            <a:r>
              <a:rPr lang="en-GB" sz="2700" b="0" i="1" dirty="0">
                <a:solidFill>
                  <a:srgbClr val="242424"/>
                </a:solidFill>
                <a:effectLst/>
                <a:latin typeface="Google Sans"/>
              </a:rPr>
              <a:t>break</a:t>
            </a:r>
            <a:r>
              <a:rPr lang="en-GB" sz="2700" b="0" i="0" dirty="0">
                <a:solidFill>
                  <a:srgbClr val="242424"/>
                </a:solidFill>
                <a:effectLst/>
                <a:latin typeface="Google Sans"/>
              </a:rPr>
              <a:t>).</a:t>
            </a:r>
            <a:br>
              <a:rPr lang="en-GB" sz="2700" b="0" i="0" dirty="0">
                <a:solidFill>
                  <a:srgbClr val="242424"/>
                </a:solidFill>
                <a:effectLst/>
                <a:latin typeface="Google Sans"/>
              </a:rPr>
            </a:br>
            <a:r>
              <a:rPr lang="en-GB" sz="2700" b="1" i="0" dirty="0">
                <a:solidFill>
                  <a:srgbClr val="242424"/>
                </a:solidFill>
                <a:effectLst/>
                <a:latin typeface="inherit"/>
              </a:rPr>
              <a:t>Alternative Spellings:</a:t>
            </a:r>
            <a:r>
              <a:rPr lang="en-GB" sz="2700" b="0" i="0" dirty="0">
                <a:solidFill>
                  <a:srgbClr val="242424"/>
                </a:solidFill>
                <a:effectLst/>
                <a:latin typeface="Google Sans"/>
              </a:rPr>
              <a:t> Learning different ways to write the same sound (e.g., the /</a:t>
            </a:r>
            <a:r>
              <a:rPr lang="en-GB" sz="2700" b="0" i="0" dirty="0" err="1">
                <a:solidFill>
                  <a:srgbClr val="242424"/>
                </a:solidFill>
                <a:effectLst/>
                <a:latin typeface="Google Sans"/>
              </a:rPr>
              <a:t>igh</a:t>
            </a:r>
            <a:r>
              <a:rPr lang="en-GB" sz="2700" b="0" i="0" dirty="0">
                <a:solidFill>
                  <a:srgbClr val="242424"/>
                </a:solidFill>
                <a:effectLst/>
                <a:latin typeface="Google Sans"/>
              </a:rPr>
              <a:t>/ sound in </a:t>
            </a:r>
            <a:r>
              <a:rPr lang="en-GB" sz="2700" b="0" i="1" dirty="0">
                <a:solidFill>
                  <a:srgbClr val="242424"/>
                </a:solidFill>
                <a:effectLst/>
                <a:latin typeface="Google Sans"/>
              </a:rPr>
              <a:t>night</a:t>
            </a:r>
            <a:r>
              <a:rPr lang="en-GB" sz="2700" b="0" i="0" dirty="0">
                <a:solidFill>
                  <a:srgbClr val="242424"/>
                </a:solidFill>
                <a:effectLst/>
                <a:latin typeface="Google Sans"/>
              </a:rPr>
              <a:t>, </a:t>
            </a:r>
            <a:r>
              <a:rPr lang="en-GB" sz="2700" b="0" i="1" dirty="0">
                <a:solidFill>
                  <a:srgbClr val="242424"/>
                </a:solidFill>
                <a:effectLst/>
                <a:latin typeface="Google Sans"/>
              </a:rPr>
              <a:t>pie</a:t>
            </a:r>
            <a:r>
              <a:rPr lang="en-GB" sz="2700" b="0" i="0" dirty="0">
                <a:solidFill>
                  <a:srgbClr val="242424"/>
                </a:solidFill>
                <a:effectLst/>
                <a:latin typeface="Google Sans"/>
              </a:rPr>
              <a:t>, or </a:t>
            </a:r>
            <a:r>
              <a:rPr lang="en-GB" sz="2700" b="0" i="1" dirty="0">
                <a:solidFill>
                  <a:srgbClr val="242424"/>
                </a:solidFill>
                <a:effectLst/>
                <a:latin typeface="Google Sans"/>
              </a:rPr>
              <a:t>fly</a:t>
            </a:r>
            <a:r>
              <a:rPr lang="en-GB" sz="2700" b="0" i="0" dirty="0">
                <a:solidFill>
                  <a:srgbClr val="242424"/>
                </a:solidFill>
                <a:effectLst/>
                <a:latin typeface="Google Sans"/>
              </a:rPr>
              <a:t>).</a:t>
            </a:r>
            <a:br>
              <a:rPr lang="en-GB" sz="2700" b="0" i="0" dirty="0">
                <a:solidFill>
                  <a:srgbClr val="242424"/>
                </a:solidFill>
                <a:effectLst/>
                <a:latin typeface="Google Sans"/>
              </a:rPr>
            </a:br>
            <a:r>
              <a:rPr lang="en-GB" sz="2700" b="1" i="0" dirty="0">
                <a:solidFill>
                  <a:srgbClr val="242424"/>
                </a:solidFill>
                <a:effectLst/>
                <a:latin typeface="inherit"/>
              </a:rPr>
              <a:t>Tricky Words:</a:t>
            </a:r>
            <a:r>
              <a:rPr lang="en-GB" sz="2700" b="0" i="0" dirty="0">
                <a:solidFill>
                  <a:srgbClr val="242424"/>
                </a:solidFill>
                <a:effectLst/>
                <a:latin typeface="Google Sans"/>
              </a:rPr>
              <a:t> Reading and spelling non-decodable high-frequency words like </a:t>
            </a:r>
            <a:r>
              <a:rPr lang="en-GB" sz="2700" b="0" i="1" dirty="0">
                <a:solidFill>
                  <a:srgbClr val="242424"/>
                </a:solidFill>
                <a:effectLst/>
                <a:latin typeface="Google Sans"/>
              </a:rPr>
              <a:t>oh, their, people, Mr, Mrs, looked, called, asked,</a:t>
            </a:r>
            <a:r>
              <a:rPr lang="en-GB" sz="2700" b="0" i="0" dirty="0">
                <a:solidFill>
                  <a:srgbClr val="242424"/>
                </a:solidFill>
                <a:effectLst/>
                <a:latin typeface="Google Sans"/>
              </a:rPr>
              <a:t> and </a:t>
            </a:r>
            <a:r>
              <a:rPr lang="en-GB" sz="2700" b="0" i="1" dirty="0">
                <a:solidFill>
                  <a:srgbClr val="242424"/>
                </a:solidFill>
                <a:effectLst/>
                <a:latin typeface="Google Sans"/>
              </a:rPr>
              <a:t>could</a:t>
            </a:r>
            <a:r>
              <a:rPr lang="en-GB" sz="2700" b="0" i="0" dirty="0">
                <a:solidFill>
                  <a:srgbClr val="242424"/>
                </a:solidFill>
                <a:effectLst/>
                <a:latin typeface="Google Sans"/>
              </a:rPr>
              <a:t>.</a:t>
            </a:r>
            <a:br>
              <a:rPr lang="en-GB" sz="2700" b="0" i="0" dirty="0">
                <a:solidFill>
                  <a:srgbClr val="242424"/>
                </a:solidFill>
                <a:effectLst/>
                <a:latin typeface="Google Sans"/>
              </a:rPr>
            </a:br>
            <a:r>
              <a:rPr lang="en-GB" sz="2700" b="1" i="0" dirty="0">
                <a:solidFill>
                  <a:srgbClr val="242424"/>
                </a:solidFill>
                <a:effectLst/>
                <a:latin typeface="inherit"/>
              </a:rPr>
              <a:t>Polysyllabic Words:</a:t>
            </a:r>
            <a:r>
              <a:rPr lang="en-GB" sz="2700" b="0" i="0" dirty="0">
                <a:solidFill>
                  <a:srgbClr val="242424"/>
                </a:solidFill>
                <a:effectLst/>
                <a:latin typeface="Google Sans"/>
              </a:rPr>
              <a:t> Reading and spelling two- and three-syllable words</a:t>
            </a:r>
            <a:br>
              <a:rPr lang="en-GB" b="0" i="0" dirty="0">
                <a:solidFill>
                  <a:srgbClr val="242424"/>
                </a:solidFill>
                <a:effectLst/>
                <a:latin typeface="Google Sans"/>
              </a:rPr>
            </a:br>
            <a:endParaRPr lang="en-GB" dirty="0"/>
          </a:p>
        </p:txBody>
      </p:sp>
    </p:spTree>
    <p:extLst>
      <p:ext uri="{BB962C8B-B14F-4D97-AF65-F5344CB8AC3E}">
        <p14:creationId xmlns:p14="http://schemas.microsoft.com/office/powerpoint/2010/main" val="1522771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3F024-7EFA-4111-B72B-853E714044FC}"/>
              </a:ext>
            </a:extLst>
          </p:cNvPr>
          <p:cNvSpPr>
            <a:spLocks noGrp="1"/>
          </p:cNvSpPr>
          <p:nvPr>
            <p:ph type="title"/>
          </p:nvPr>
        </p:nvSpPr>
        <p:spPr>
          <a:xfrm>
            <a:off x="1028700" y="4198620"/>
            <a:ext cx="10134600" cy="1288489"/>
          </a:xfrm>
        </p:spPr>
        <p:txBody>
          <a:bodyPr>
            <a:normAutofit fontScale="90000"/>
          </a:bodyPr>
          <a:lstStyle/>
          <a:p>
            <a:pPr algn="l" rtl="0" fontAlgn="base"/>
            <a:br>
              <a:rPr lang="en-GB" dirty="0"/>
            </a:br>
            <a:r>
              <a:rPr lang="en-GB" b="1" i="0" dirty="0">
                <a:solidFill>
                  <a:srgbClr val="000000"/>
                </a:solidFill>
                <a:effectLst/>
                <a:latin typeface="inherit"/>
              </a:rPr>
              <a:t>Letters and Sounds Phase 6</a:t>
            </a:r>
            <a:r>
              <a:rPr lang="en-GB" b="0" i="0" dirty="0">
                <a:solidFill>
                  <a:srgbClr val="000000"/>
                </a:solidFill>
                <a:effectLst/>
                <a:latin typeface="Google Sans"/>
              </a:rPr>
              <a:t> is taught throughout </a:t>
            </a:r>
            <a:r>
              <a:rPr lang="en-GB" b="1" i="0" dirty="0">
                <a:solidFill>
                  <a:srgbClr val="000000"/>
                </a:solidFill>
                <a:effectLst/>
                <a:latin typeface="inherit"/>
              </a:rPr>
              <a:t>Year 2 (ages 6–7)</a:t>
            </a:r>
            <a:r>
              <a:rPr lang="en-GB" b="0" i="0" dirty="0">
                <a:solidFill>
                  <a:srgbClr val="000000"/>
                </a:solidFill>
                <a:effectLst/>
                <a:latin typeface="Google Sans"/>
              </a:rPr>
              <a:t> and shifts the primary focus from learning new sounds to becoming fluent, accurate readers and highly competent spellers.</a:t>
            </a:r>
            <a:br>
              <a:rPr lang="en-GB" b="0" i="0" dirty="0">
                <a:solidFill>
                  <a:srgbClr val="000000"/>
                </a:solidFill>
                <a:effectLst/>
                <a:latin typeface="Google Sans"/>
              </a:rPr>
            </a:br>
            <a:r>
              <a:rPr lang="en-GB" b="0" i="0" dirty="0">
                <a:solidFill>
                  <a:srgbClr val="000000"/>
                </a:solidFill>
                <a:effectLst/>
                <a:latin typeface="Google Sans"/>
              </a:rPr>
              <a:t>By this stage, children should know most of the common grapheme-phoneme correspondences and can decode words automatically.</a:t>
            </a:r>
            <a:br>
              <a:rPr lang="en-GB" b="0" i="0" dirty="0">
                <a:solidFill>
                  <a:srgbClr val="000000"/>
                </a:solidFill>
                <a:effectLst/>
                <a:latin typeface="Google Sans"/>
              </a:rPr>
            </a:br>
            <a:br>
              <a:rPr lang="en-GB" b="0" i="0" dirty="0">
                <a:solidFill>
                  <a:srgbClr val="000000"/>
                </a:solidFill>
                <a:effectLst/>
                <a:latin typeface="Google Sans"/>
              </a:rPr>
            </a:br>
            <a:endParaRPr lang="en-GB" dirty="0"/>
          </a:p>
        </p:txBody>
      </p:sp>
    </p:spTree>
    <p:extLst>
      <p:ext uri="{BB962C8B-B14F-4D97-AF65-F5344CB8AC3E}">
        <p14:creationId xmlns:p14="http://schemas.microsoft.com/office/powerpoint/2010/main" val="230630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1F697-C9D5-49AB-81AE-2FBAF889A0B8}"/>
              </a:ext>
            </a:extLst>
          </p:cNvPr>
          <p:cNvSpPr>
            <a:spLocks noGrp="1"/>
          </p:cNvSpPr>
          <p:nvPr>
            <p:ph type="title"/>
          </p:nvPr>
        </p:nvSpPr>
        <p:spPr>
          <a:xfrm>
            <a:off x="1028700" y="723900"/>
            <a:ext cx="10134600" cy="5782778"/>
          </a:xfrm>
        </p:spPr>
        <p:txBody>
          <a:bodyPr>
            <a:normAutofit fontScale="90000"/>
          </a:bodyPr>
          <a:lstStyle/>
          <a:p>
            <a:r>
              <a:rPr lang="en-GB" sz="2800" b="1" i="0" dirty="0">
                <a:solidFill>
                  <a:srgbClr val="FF0000"/>
                </a:solidFill>
                <a:effectLst/>
                <a:latin typeface="inherit"/>
              </a:rPr>
              <a:t>Key Focus Areas</a:t>
            </a:r>
            <a:br>
              <a:rPr lang="en-GB" sz="2800" b="0" i="0" dirty="0">
                <a:solidFill>
                  <a:srgbClr val="000000"/>
                </a:solidFill>
                <a:effectLst/>
                <a:latin typeface="Google Sans"/>
              </a:rPr>
            </a:br>
            <a:r>
              <a:rPr lang="en-GB" sz="2800" b="1" i="0" dirty="0">
                <a:solidFill>
                  <a:srgbClr val="000000"/>
                </a:solidFill>
                <a:effectLst/>
                <a:latin typeface="inherit"/>
              </a:rPr>
              <a:t>Word Recognition &amp; Reading Fluency:</a:t>
            </a:r>
            <a:r>
              <a:rPr lang="en-GB" sz="2800" b="0" i="0" dirty="0">
                <a:solidFill>
                  <a:srgbClr val="000000"/>
                </a:solidFill>
                <a:effectLst/>
                <a:latin typeface="Google Sans"/>
              </a:rPr>
              <a:t> Increasing the speed of word recognition so children read words automatically "by sight" rather than sounding them out loud.</a:t>
            </a:r>
            <a:br>
              <a:rPr lang="en-GB" sz="2800" b="0" i="0" dirty="0">
                <a:solidFill>
                  <a:srgbClr val="000000"/>
                </a:solidFill>
                <a:effectLst/>
                <a:latin typeface="Google Sans"/>
              </a:rPr>
            </a:br>
            <a:r>
              <a:rPr lang="en-GB" sz="2800" b="1" i="0" dirty="0">
                <a:solidFill>
                  <a:srgbClr val="000000"/>
                </a:solidFill>
                <a:effectLst/>
                <a:latin typeface="inherit"/>
              </a:rPr>
              <a:t>Spelling Strategies:</a:t>
            </a:r>
            <a:r>
              <a:rPr lang="en-GB" sz="2800" b="0" i="0" dirty="0">
                <a:solidFill>
                  <a:srgbClr val="000000"/>
                </a:solidFill>
                <a:effectLst/>
                <a:latin typeface="Google Sans"/>
              </a:rPr>
              <a:t> Shifting from phonemic spelling (spelling how it sounds) to morphophonemic spelling (spelling based on word structure and rules).</a:t>
            </a:r>
            <a:br>
              <a:rPr lang="en-GB" sz="2800" b="0" i="0" dirty="0">
                <a:solidFill>
                  <a:srgbClr val="000000"/>
                </a:solidFill>
                <a:effectLst/>
                <a:latin typeface="Google Sans"/>
              </a:rPr>
            </a:br>
            <a:r>
              <a:rPr lang="en-GB" sz="2800" b="1" i="0" dirty="0">
                <a:solidFill>
                  <a:srgbClr val="000000"/>
                </a:solidFill>
                <a:effectLst/>
                <a:latin typeface="inherit"/>
              </a:rPr>
              <a:t>Suffixes and Prefixes:</a:t>
            </a:r>
            <a:r>
              <a:rPr lang="en-GB" sz="2800" b="0" i="0" dirty="0">
                <a:solidFill>
                  <a:srgbClr val="000000"/>
                </a:solidFill>
                <a:effectLst/>
                <a:latin typeface="Google Sans"/>
              </a:rPr>
              <a:t> Learning how to add word endings such as </a:t>
            </a:r>
            <a:r>
              <a:rPr lang="en-GB" sz="2800" b="0" i="1" dirty="0">
                <a:solidFill>
                  <a:srgbClr val="000000"/>
                </a:solidFill>
                <a:effectLst/>
                <a:latin typeface="Google Sans"/>
              </a:rPr>
              <a:t>-</a:t>
            </a:r>
            <a:r>
              <a:rPr lang="en-GB" sz="2800" b="0" i="1" dirty="0" err="1">
                <a:solidFill>
                  <a:srgbClr val="000000"/>
                </a:solidFill>
                <a:effectLst/>
                <a:latin typeface="Google Sans"/>
              </a:rPr>
              <a:t>ing</a:t>
            </a:r>
            <a:r>
              <a:rPr lang="en-GB" sz="2800" b="0" i="1" dirty="0">
                <a:solidFill>
                  <a:srgbClr val="000000"/>
                </a:solidFill>
                <a:effectLst/>
                <a:latin typeface="Google Sans"/>
              </a:rPr>
              <a:t>, -ed, -er, -</a:t>
            </a:r>
            <a:r>
              <a:rPr lang="en-GB" sz="2800" b="0" i="1" dirty="0" err="1">
                <a:solidFill>
                  <a:srgbClr val="000000"/>
                </a:solidFill>
                <a:effectLst/>
                <a:latin typeface="Google Sans"/>
              </a:rPr>
              <a:t>est</a:t>
            </a:r>
            <a:r>
              <a:rPr lang="en-GB" sz="2800" b="0" i="1" dirty="0">
                <a:solidFill>
                  <a:srgbClr val="000000"/>
                </a:solidFill>
                <a:effectLst/>
                <a:latin typeface="Google Sans"/>
              </a:rPr>
              <a:t>, -</a:t>
            </a:r>
            <a:r>
              <a:rPr lang="en-GB" sz="2800" b="0" i="1" dirty="0" err="1">
                <a:solidFill>
                  <a:srgbClr val="000000"/>
                </a:solidFill>
                <a:effectLst/>
                <a:latin typeface="Google Sans"/>
              </a:rPr>
              <a:t>ful</a:t>
            </a:r>
            <a:r>
              <a:rPr lang="en-GB" sz="2800" b="0" i="1" dirty="0">
                <a:solidFill>
                  <a:srgbClr val="000000"/>
                </a:solidFill>
                <a:effectLst/>
                <a:latin typeface="Google Sans"/>
              </a:rPr>
              <a:t>, -</a:t>
            </a:r>
            <a:r>
              <a:rPr lang="en-GB" sz="2800" b="0" i="1" dirty="0" err="1">
                <a:solidFill>
                  <a:srgbClr val="000000"/>
                </a:solidFill>
                <a:effectLst/>
                <a:latin typeface="Google Sans"/>
              </a:rPr>
              <a:t>ly</a:t>
            </a:r>
            <a:r>
              <a:rPr lang="en-GB" sz="2800" b="0" i="1" dirty="0">
                <a:solidFill>
                  <a:srgbClr val="000000"/>
                </a:solidFill>
                <a:effectLst/>
                <a:latin typeface="Google Sans"/>
              </a:rPr>
              <a:t>, -y, -</a:t>
            </a:r>
            <a:r>
              <a:rPr lang="en-GB" sz="2800" b="0" i="1" dirty="0" err="1">
                <a:solidFill>
                  <a:srgbClr val="000000"/>
                </a:solidFill>
                <a:effectLst/>
                <a:latin typeface="Google Sans"/>
              </a:rPr>
              <a:t>ment</a:t>
            </a:r>
            <a:r>
              <a:rPr lang="en-GB" sz="2800" b="0" i="1" dirty="0">
                <a:solidFill>
                  <a:srgbClr val="000000"/>
                </a:solidFill>
                <a:effectLst/>
                <a:latin typeface="Google Sans"/>
              </a:rPr>
              <a:t>, -ness</a:t>
            </a:r>
            <a:r>
              <a:rPr lang="en-GB" sz="2800" b="0" i="0" dirty="0">
                <a:solidFill>
                  <a:srgbClr val="000000"/>
                </a:solidFill>
                <a:effectLst/>
                <a:latin typeface="Google Sans"/>
              </a:rPr>
              <a:t>, and plurals (</a:t>
            </a:r>
            <a:r>
              <a:rPr lang="en-GB" sz="2800" b="0" i="1" dirty="0">
                <a:solidFill>
                  <a:srgbClr val="000000"/>
                </a:solidFill>
                <a:effectLst/>
                <a:latin typeface="Google Sans"/>
              </a:rPr>
              <a:t>-s, -es</a:t>
            </a:r>
            <a:r>
              <a:rPr lang="en-GB" sz="2800" b="0" i="0" dirty="0">
                <a:solidFill>
                  <a:srgbClr val="000000"/>
                </a:solidFill>
                <a:effectLst/>
                <a:latin typeface="Google Sans"/>
              </a:rPr>
              <a:t>), including rules for dropping the 'e' or doubling consonants (e.g., </a:t>
            </a:r>
            <a:r>
              <a:rPr lang="en-GB" sz="2800" b="0" i="1" dirty="0">
                <a:solidFill>
                  <a:srgbClr val="000000"/>
                </a:solidFill>
                <a:effectLst/>
                <a:latin typeface="Google Sans"/>
              </a:rPr>
              <a:t>hop</a:t>
            </a:r>
            <a:r>
              <a:rPr lang="en-GB" sz="2800" b="0" i="0" dirty="0">
                <a:solidFill>
                  <a:srgbClr val="000000"/>
                </a:solidFill>
                <a:effectLst/>
                <a:latin typeface="Google Sans"/>
              </a:rPr>
              <a:t> to </a:t>
            </a:r>
            <a:r>
              <a:rPr lang="en-GB" sz="2800" b="0" i="1" dirty="0">
                <a:solidFill>
                  <a:srgbClr val="000000"/>
                </a:solidFill>
                <a:effectLst/>
                <a:latin typeface="Google Sans"/>
              </a:rPr>
              <a:t>hopping</a:t>
            </a:r>
            <a:r>
              <a:rPr lang="en-GB" sz="2800" b="0" i="0" dirty="0">
                <a:solidFill>
                  <a:srgbClr val="000000"/>
                </a:solidFill>
                <a:effectLst/>
                <a:latin typeface="Google Sans"/>
              </a:rPr>
              <a:t>).</a:t>
            </a:r>
            <a:br>
              <a:rPr lang="en-GB" sz="2800" b="0" i="0" dirty="0">
                <a:solidFill>
                  <a:srgbClr val="000000"/>
                </a:solidFill>
                <a:effectLst/>
                <a:latin typeface="Google Sans"/>
              </a:rPr>
            </a:br>
            <a:r>
              <a:rPr lang="en-GB" sz="2800" b="1" i="0" dirty="0">
                <a:solidFill>
                  <a:srgbClr val="000000"/>
                </a:solidFill>
                <a:effectLst/>
                <a:latin typeface="inherit"/>
              </a:rPr>
              <a:t>Syllables:</a:t>
            </a:r>
            <a:r>
              <a:rPr lang="en-GB" sz="2800" b="0" i="0" dirty="0">
                <a:solidFill>
                  <a:srgbClr val="000000"/>
                </a:solidFill>
                <a:effectLst/>
                <a:latin typeface="Google Sans"/>
              </a:rPr>
              <a:t> Breaking down longer, multi-syllable words into manageable chunks for accurate spelling.</a:t>
            </a:r>
            <a:br>
              <a:rPr lang="en-GB" sz="2800" b="0" i="0" dirty="0">
                <a:solidFill>
                  <a:srgbClr val="000000"/>
                </a:solidFill>
                <a:effectLst/>
                <a:latin typeface="Google Sans"/>
              </a:rPr>
            </a:br>
            <a:r>
              <a:rPr lang="en-GB" sz="2800" b="1" i="0" dirty="0">
                <a:solidFill>
                  <a:srgbClr val="000000"/>
                </a:solidFill>
                <a:effectLst/>
                <a:latin typeface="inherit"/>
              </a:rPr>
              <a:t>Tenses:</a:t>
            </a:r>
            <a:r>
              <a:rPr lang="en-GB" sz="2800" b="0" i="0" dirty="0">
                <a:solidFill>
                  <a:srgbClr val="000000"/>
                </a:solidFill>
                <a:effectLst/>
                <a:latin typeface="Google Sans"/>
              </a:rPr>
              <a:t> Understanding how to change words to show past, present, and future tenses (e.g., regular past tense with </a:t>
            </a:r>
            <a:r>
              <a:rPr lang="en-GB" sz="2800" b="0" i="1" dirty="0">
                <a:solidFill>
                  <a:srgbClr val="000000"/>
                </a:solidFill>
                <a:effectLst/>
                <a:latin typeface="Google Sans"/>
              </a:rPr>
              <a:t>-ed</a:t>
            </a:r>
            <a:r>
              <a:rPr lang="en-GB" sz="2800" b="0" i="0" dirty="0">
                <a:solidFill>
                  <a:srgbClr val="000000"/>
                </a:solidFill>
                <a:effectLst/>
                <a:latin typeface="Google Sans"/>
              </a:rPr>
              <a:t>).</a:t>
            </a:r>
            <a:br>
              <a:rPr lang="en-GB" sz="2000" b="0" i="0" dirty="0">
                <a:solidFill>
                  <a:srgbClr val="000000"/>
                </a:solidFill>
                <a:effectLst/>
                <a:latin typeface="Google Sans"/>
              </a:rPr>
            </a:br>
            <a:endParaRPr lang="en-GB" sz="2000" dirty="0"/>
          </a:p>
        </p:txBody>
      </p:sp>
    </p:spTree>
    <p:extLst>
      <p:ext uri="{BB962C8B-B14F-4D97-AF65-F5344CB8AC3E}">
        <p14:creationId xmlns:p14="http://schemas.microsoft.com/office/powerpoint/2010/main" val="2125672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9E7EF-A679-489F-8772-0716DB51E45C}"/>
              </a:ext>
            </a:extLst>
          </p:cNvPr>
          <p:cNvSpPr>
            <a:spLocks noGrp="1"/>
          </p:cNvSpPr>
          <p:nvPr>
            <p:ph type="title"/>
          </p:nvPr>
        </p:nvSpPr>
        <p:spPr>
          <a:xfrm>
            <a:off x="884321" y="2784755"/>
            <a:ext cx="10134600" cy="1288489"/>
          </a:xfrm>
        </p:spPr>
        <p:txBody>
          <a:bodyPr>
            <a:normAutofit fontScale="90000"/>
          </a:bodyPr>
          <a:lstStyle/>
          <a:p>
            <a:r>
              <a:rPr lang="en-GB" sz="3200" b="1" i="0" dirty="0">
                <a:solidFill>
                  <a:srgbClr val="000000"/>
                </a:solidFill>
                <a:effectLst/>
                <a:latin typeface="inherit"/>
              </a:rPr>
              <a:t>Homophones:</a:t>
            </a:r>
            <a:r>
              <a:rPr lang="en-GB" sz="3200" b="0" i="0" dirty="0">
                <a:solidFill>
                  <a:srgbClr val="000000"/>
                </a:solidFill>
                <a:effectLst/>
                <a:latin typeface="Google Sans"/>
              </a:rPr>
              <a:t> Distinguishing between words that sound the same but have different spellings and meanings (e.g., </a:t>
            </a:r>
            <a:r>
              <a:rPr lang="en-GB" sz="3200" b="0" i="1" dirty="0">
                <a:solidFill>
                  <a:srgbClr val="000000"/>
                </a:solidFill>
                <a:effectLst/>
                <a:latin typeface="Google Sans"/>
              </a:rPr>
              <a:t>there/their/they're</a:t>
            </a:r>
            <a:r>
              <a:rPr lang="en-GB" sz="3200" b="0" i="0" dirty="0">
                <a:solidFill>
                  <a:srgbClr val="000000"/>
                </a:solidFill>
                <a:effectLst/>
                <a:latin typeface="Google Sans"/>
              </a:rPr>
              <a:t>, </a:t>
            </a:r>
            <a:r>
              <a:rPr lang="en-GB" sz="3200" b="0" i="1" dirty="0">
                <a:solidFill>
                  <a:srgbClr val="000000"/>
                </a:solidFill>
                <a:effectLst/>
                <a:latin typeface="Google Sans"/>
              </a:rPr>
              <a:t>see/sea</a:t>
            </a:r>
            <a:r>
              <a:rPr lang="en-GB" sz="3200" b="0" i="0" dirty="0">
                <a:solidFill>
                  <a:srgbClr val="000000"/>
                </a:solidFill>
                <a:effectLst/>
                <a:latin typeface="Google Sans"/>
              </a:rPr>
              <a:t>, </a:t>
            </a:r>
            <a:r>
              <a:rPr lang="en-GB" sz="3200" b="0" i="1" dirty="0">
                <a:solidFill>
                  <a:srgbClr val="000000"/>
                </a:solidFill>
                <a:effectLst/>
                <a:latin typeface="Google Sans"/>
              </a:rPr>
              <a:t>bare/bear</a:t>
            </a:r>
            <a:r>
              <a:rPr lang="en-GB" sz="3200" b="0" i="0" dirty="0">
                <a:solidFill>
                  <a:srgbClr val="000000"/>
                </a:solidFill>
                <a:effectLst/>
                <a:latin typeface="Google Sans"/>
              </a:rPr>
              <a:t>).</a:t>
            </a:r>
            <a:br>
              <a:rPr lang="en-GB" sz="3200" b="0" i="0" dirty="0">
                <a:solidFill>
                  <a:srgbClr val="000000"/>
                </a:solidFill>
                <a:effectLst/>
                <a:latin typeface="Google Sans"/>
              </a:rPr>
            </a:br>
            <a:br>
              <a:rPr lang="en-GB" sz="3200" b="0" i="0" dirty="0">
                <a:solidFill>
                  <a:srgbClr val="000000"/>
                </a:solidFill>
                <a:effectLst/>
                <a:latin typeface="Google Sans"/>
              </a:rPr>
            </a:br>
            <a:r>
              <a:rPr lang="en-GB" sz="3200" b="1" i="0" dirty="0">
                <a:solidFill>
                  <a:srgbClr val="000000"/>
                </a:solidFill>
                <a:effectLst/>
                <a:latin typeface="inherit"/>
              </a:rPr>
              <a:t>Proofreading:</a:t>
            </a:r>
            <a:r>
              <a:rPr lang="en-GB" sz="3200" b="0" i="0" dirty="0">
                <a:solidFill>
                  <a:srgbClr val="000000"/>
                </a:solidFill>
                <a:effectLst/>
                <a:latin typeface="Google Sans"/>
              </a:rPr>
              <a:t> Developing the independence to check their own writing for spelling and punctuation errors.</a:t>
            </a:r>
            <a:endParaRPr lang="en-GB" dirty="0"/>
          </a:p>
        </p:txBody>
      </p:sp>
    </p:spTree>
    <p:extLst>
      <p:ext uri="{BB962C8B-B14F-4D97-AF65-F5344CB8AC3E}">
        <p14:creationId xmlns:p14="http://schemas.microsoft.com/office/powerpoint/2010/main" val="1486072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7605C-F2A0-4787-9E0B-517C8A76F6A5}"/>
              </a:ext>
            </a:extLst>
          </p:cNvPr>
          <p:cNvSpPr>
            <a:spLocks noGrp="1"/>
          </p:cNvSpPr>
          <p:nvPr>
            <p:ph type="title"/>
          </p:nvPr>
        </p:nvSpPr>
        <p:spPr>
          <a:xfrm>
            <a:off x="874696" y="4285248"/>
            <a:ext cx="10134600" cy="1288489"/>
          </a:xfrm>
        </p:spPr>
        <p:txBody>
          <a:bodyPr>
            <a:normAutofit fontScale="90000"/>
          </a:bodyPr>
          <a:lstStyle/>
          <a:p>
            <a:r>
              <a:rPr lang="en-GB" b="1" i="0" dirty="0">
                <a:solidFill>
                  <a:srgbClr val="000000"/>
                </a:solidFill>
                <a:effectLst/>
                <a:latin typeface="Google Sans"/>
              </a:rPr>
              <a:t>By the end of phase 6:</a:t>
            </a:r>
            <a:br>
              <a:rPr lang="en-GB" b="0" i="0" dirty="0">
                <a:solidFill>
                  <a:srgbClr val="000000"/>
                </a:solidFill>
                <a:effectLst/>
                <a:latin typeface="Google Sans"/>
              </a:rPr>
            </a:br>
            <a:br>
              <a:rPr lang="en-GB" b="0" i="0" dirty="0">
                <a:solidFill>
                  <a:srgbClr val="000000"/>
                </a:solidFill>
                <a:effectLst/>
                <a:latin typeface="Google Sans"/>
              </a:rPr>
            </a:br>
            <a:r>
              <a:rPr lang="en-GB" b="0" i="0" dirty="0">
                <a:solidFill>
                  <a:srgbClr val="000000"/>
                </a:solidFill>
                <a:effectLst/>
                <a:latin typeface="Google Sans"/>
              </a:rPr>
              <a:t>Read text fluently, accurately, and with expression.</a:t>
            </a:r>
            <a:br>
              <a:rPr lang="en-GB" b="0" i="0" dirty="0">
                <a:solidFill>
                  <a:srgbClr val="000000"/>
                </a:solidFill>
                <a:effectLst/>
                <a:latin typeface="Google Sans"/>
              </a:rPr>
            </a:br>
            <a:br>
              <a:rPr lang="en-GB" b="0" i="0" dirty="0">
                <a:solidFill>
                  <a:srgbClr val="000000"/>
                </a:solidFill>
                <a:effectLst/>
                <a:latin typeface="Google Sans"/>
              </a:rPr>
            </a:br>
            <a:r>
              <a:rPr lang="en-GB" b="0" i="0" dirty="0">
                <a:solidFill>
                  <a:srgbClr val="000000"/>
                </a:solidFill>
                <a:effectLst/>
                <a:latin typeface="Google Sans"/>
              </a:rPr>
              <a:t>Apply spelling rules and exceptions automatically in independent writing.</a:t>
            </a:r>
            <a:br>
              <a:rPr lang="en-GB" b="0" i="0" dirty="0">
                <a:solidFill>
                  <a:srgbClr val="000000"/>
                </a:solidFill>
                <a:effectLst/>
                <a:latin typeface="Google Sans"/>
              </a:rPr>
            </a:br>
            <a:br>
              <a:rPr lang="en-GB" b="0" i="0" dirty="0">
                <a:solidFill>
                  <a:srgbClr val="000000"/>
                </a:solidFill>
                <a:effectLst/>
                <a:latin typeface="Google Sans"/>
              </a:rPr>
            </a:br>
            <a:r>
              <a:rPr lang="en-GB" b="0" i="0" dirty="0">
                <a:solidFill>
                  <a:srgbClr val="000000"/>
                </a:solidFill>
                <a:effectLst/>
                <a:latin typeface="Google Sans"/>
              </a:rPr>
              <a:t>Spell the most common high-frequency words correctly.</a:t>
            </a:r>
            <a:br>
              <a:rPr lang="en-GB" b="0" i="0" dirty="0">
                <a:solidFill>
                  <a:srgbClr val="000000"/>
                </a:solidFill>
                <a:effectLst/>
                <a:latin typeface="Google Sans"/>
              </a:rPr>
            </a:br>
            <a:br>
              <a:rPr lang="en-GB" b="0" i="0" dirty="0">
                <a:solidFill>
                  <a:srgbClr val="000000"/>
                </a:solidFill>
                <a:effectLst/>
                <a:latin typeface="Google Sans"/>
              </a:rPr>
            </a:br>
            <a:endParaRPr lang="en-GB" dirty="0"/>
          </a:p>
        </p:txBody>
      </p:sp>
    </p:spTree>
    <p:extLst>
      <p:ext uri="{BB962C8B-B14F-4D97-AF65-F5344CB8AC3E}">
        <p14:creationId xmlns:p14="http://schemas.microsoft.com/office/powerpoint/2010/main" val="550750124"/>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A3E70481395424C8FFEB8B6168957DE" ma:contentTypeVersion="15" ma:contentTypeDescription="Create a new document." ma:contentTypeScope="" ma:versionID="8bcbf79a6a3fafb57020f3c9ff31972e">
  <xsd:schema xmlns:xsd="http://www.w3.org/2001/XMLSchema" xmlns:xs="http://www.w3.org/2001/XMLSchema" xmlns:p="http://schemas.microsoft.com/office/2006/metadata/properties" xmlns:ns2="bdc3a1da-ac47-4c65-b7bf-4c93eed49785" xmlns:ns3="48e492b8-bb7d-45ae-8eab-945402c992ba" targetNamespace="http://schemas.microsoft.com/office/2006/metadata/properties" ma:root="true" ma:fieldsID="4468cc54dc7182b43fce9aa322aebe3b" ns2:_="" ns3:_="">
    <xsd:import namespace="bdc3a1da-ac47-4c65-b7bf-4c93eed49785"/>
    <xsd:import namespace="48e492b8-bb7d-45ae-8eab-945402c992ba"/>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AutoTags" minOccurs="0"/>
                <xsd:element ref="ns3:MediaServiceDateTaken"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dc3a1da-ac47-4c65-b7bf-4c93eed49785"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description="" ma:internalName="LastSharedByUser" ma:readOnly="true">
      <xsd:simpleType>
        <xsd:restriction base="dms:Note">
          <xsd:maxLength value="255"/>
        </xsd:restriction>
      </xsd:simpleType>
    </xsd:element>
    <xsd:element name="LastSharedByTime" ma:index="11"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48e492b8-bb7d-45ae-8eab-945402c992ba"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Tags" ma:index="14" nillable="true" ma:displayName="MediaServiceAutoTags" ma:description="" ma:internalName="MediaServiceAutoTags" ma:readOnly="true">
      <xsd:simpleType>
        <xsd:restriction base="dms:Text"/>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Location" ma:index="17" nillable="true" ma:displayName="MediaServiceLocation" ma:internalName="MediaServiceLocation"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457A9F1-22AE-482B-93CA-BBA7F2DB4E80}">
  <ds:schemaRefs>
    <ds:schemaRef ds:uri="http://schemas.microsoft.com/sharepoint/v3/contenttype/forms"/>
  </ds:schemaRefs>
</ds:datastoreItem>
</file>

<file path=customXml/itemProps2.xml><?xml version="1.0" encoding="utf-8"?>
<ds:datastoreItem xmlns:ds="http://schemas.openxmlformats.org/officeDocument/2006/customXml" ds:itemID="{5334F609-112C-4C4C-AC26-65A5A08906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dc3a1da-ac47-4c65-b7bf-4c93eed49785"/>
    <ds:schemaRef ds:uri="48e492b8-bb7d-45ae-8eab-945402c992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377AC44-9851-4812-A739-B349C4E8B176}">
  <ds:schemaRefs>
    <ds:schemaRef ds:uri="http://purl.org/dc/dcmitype/"/>
    <ds:schemaRef ds:uri="http://schemas.microsoft.com/office/2006/metadata/properties"/>
    <ds:schemaRef ds:uri="http://purl.org/dc/terms/"/>
    <ds:schemaRef ds:uri="http://www.w3.org/XML/1998/namespace"/>
    <ds:schemaRef ds:uri="48e492b8-bb7d-45ae-8eab-945402c992ba"/>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bdc3a1da-ac47-4c65-b7bf-4c93eed49785"/>
  </ds:schemaRefs>
</ds:datastoreItem>
</file>

<file path=docProps/app.xml><?xml version="1.0" encoding="utf-8"?>
<Properties xmlns="http://schemas.openxmlformats.org/officeDocument/2006/extended-properties" xmlns:vt="http://schemas.openxmlformats.org/officeDocument/2006/docPropsVTypes">
  <Template>TM03457444[[fn=Basis]]</Template>
  <TotalTime>0</TotalTime>
  <Words>886</Words>
  <Application>Microsoft Office PowerPoint</Application>
  <PresentationFormat>Widescreen</PresentationFormat>
  <Paragraphs>45</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Google Sans</vt:lpstr>
      <vt:lpstr>inherit</vt:lpstr>
      <vt:lpstr>Arial</vt:lpstr>
      <vt:lpstr>Bembo</vt:lpstr>
      <vt:lpstr>AdornVTI</vt:lpstr>
      <vt:lpstr>   </vt:lpstr>
      <vt:lpstr>Phase 1</vt:lpstr>
      <vt:lpstr>PowerPoint Presentation</vt:lpstr>
      <vt:lpstr>PowerPoint Presentation</vt:lpstr>
      <vt:lpstr>PowerPoint Presentation</vt:lpstr>
      <vt:lpstr>Phonological Awareness </vt:lpstr>
      <vt:lpstr>PowerPoint Presentation</vt:lpstr>
      <vt:lpstr>PowerPoint Presentation</vt:lpstr>
      <vt:lpstr>  Phonemes and Graphemes: Children learn individual speech sounds (phonemes) and the written letters or groups of letters (graphemes) that represent them.  </vt:lpstr>
      <vt:lpstr>PowerPoint Presentation</vt:lpstr>
      <vt:lpstr>PowerPoint Presentation</vt:lpstr>
      <vt:lpstr>PowerPoint Presentation</vt:lpstr>
      <vt:lpstr>PowerPoint Presentation</vt:lpstr>
      <vt:lpstr>PowerPoint Presentation</vt:lpstr>
      <vt:lpstr>Key Focus Areas New Graphemes: Learning new letter combinations for reading, such as ay, ou, ie, ea, oy, ir, ue, aw, wh, ph, ew, oe, and au. Split Digraphs: Introducing vowels separated by a consonant, including a-e, e-e, i-e, o-e, and u-e (e.g., cake, bike). Alternative Pronunciations: Understanding that the same grapheme can make different sounds (e.g., the "ea" in pea versus break). Alternative Spellings: Learning different ways to write the same sound (e.g., the /igh/ sound in night, pie, or fly). Tricky Words: Reading and spelling non-decodable high-frequency words like oh, their, people, Mr, Mrs, looked, called, asked, and could. Polysyllabic Words: Reading and spelling two- and three-syllable words </vt:lpstr>
      <vt:lpstr> Letters and Sounds Phase 6 is taught throughout Year 2 (ages 6–7) and shifts the primary focus from learning new sounds to becoming fluent, accurate readers and highly competent spellers. By this stage, children should know most of the common grapheme-phoneme correspondences and can decode words automatically.  </vt:lpstr>
      <vt:lpstr>Key Focus Areas Word Recognition &amp; Reading Fluency: Increasing the speed of word recognition so children read words automatically "by sight" rather than sounding them out loud. Spelling Strategies: Shifting from phonemic spelling (spelling how it sounds) to morphophonemic spelling (spelling based on word structure and rules). Suffixes and Prefixes: Learning how to add word endings such as -ing, -ed, -er, -est, -ful, -ly, -y, -ment, -ness, and plurals (-s, -es), including rules for dropping the 'e' or doubling consonants (e.g., hop to hopping). Syllables: Breaking down longer, multi-syllable words into manageable chunks for accurate spelling. Tenses: Understanding how to change words to show past, present, and future tenses (e.g., regular past tense with -ed). </vt:lpstr>
      <vt:lpstr>Homophones: Distinguishing between words that sound the same but have different spellings and meanings (e.g., there/their/they're, see/sea, bare/bear).  Proofreading: Developing the independence to check their own writing for spelling and punctuation errors.</vt:lpstr>
      <vt:lpstr>By the end of phase 6:  Read text fluently, accurately, and with expression.  Apply spelling rules and exceptions automatically in independent writing.  Spell the most common high-frequency words correctly.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Writing at Parkland</dc:title>
  <dc:creator>ian mayhew</dc:creator>
  <cp:lastModifiedBy>Jayne Morgan</cp:lastModifiedBy>
  <cp:revision>226</cp:revision>
  <cp:lastPrinted>2022-01-11T10:15:31Z</cp:lastPrinted>
  <dcterms:created xsi:type="dcterms:W3CDTF">2021-12-06T09:49:03Z</dcterms:created>
  <dcterms:modified xsi:type="dcterms:W3CDTF">2026-09-23T14:06:28Z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0x010100EA3E70481395424C8FFEB8B6168957DE</vt:lpwstr>
  </property>
</Properties>
</file>