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  <p:sldId id="259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756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527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738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>
          <p15:clr>
            <a:srgbClr val="FBAE40"/>
          </p15:clr>
        </p15:guide>
        <p15:guide id="7" orient="horz" pos="1440">
          <p15:clr>
            <a:srgbClr val="FBAE40"/>
          </p15:clr>
        </p15:guide>
        <p15:guide id="9" orient="horz" pos="1224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5490019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>
          <p15:clr>
            <a:srgbClr val="FBAE40"/>
          </p15:clr>
        </p15:guide>
        <p15:guide id="4" pos="4560">
          <p15:clr>
            <a:srgbClr val="FBAE40"/>
          </p15:clr>
        </p15:guide>
        <p15:guide id="8" orient="horz" pos="1848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9015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376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20000" b="1" noProof="0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736801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>
          <p15:clr>
            <a:srgbClr val="FBAE40"/>
          </p15:clr>
        </p15:guide>
        <p15:guide id="9" orient="horz" pos="1248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92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4008">
          <p15:clr>
            <a:srgbClr val="FBAE40"/>
          </p15:clr>
        </p15:guide>
        <p15:guide id="5" pos="1944">
          <p15:clr>
            <a:srgbClr val="FBAE40"/>
          </p15:clr>
        </p15:guide>
        <p15:guide id="6" pos="3648">
          <p15:clr>
            <a:srgbClr val="FBAE40"/>
          </p15:clr>
        </p15:guide>
        <p15:guide id="7" orient="horz" pos="1392">
          <p15:clr>
            <a:srgbClr val="FBAE40"/>
          </p15:clr>
        </p15:guide>
        <p15:guide id="8" orient="horz" pos="552">
          <p15:clr>
            <a:srgbClr val="FBAE40"/>
          </p15:clr>
        </p15:guide>
        <p15:guide id="9" orient="horz" pos="1224">
          <p15:clr>
            <a:srgbClr val="FBAE40"/>
          </p15:clr>
        </p15:guide>
        <p15:guide id="10" pos="5352">
          <p15:clr>
            <a:srgbClr val="FBAE40"/>
          </p15:clr>
        </p15:guide>
        <p15:guide id="11" pos="5736">
          <p15:clr>
            <a:srgbClr val="FBAE40"/>
          </p15:clr>
        </p15:guide>
        <p15:guide id="12" orient="horz" pos="2904">
          <p15:clr>
            <a:srgbClr val="FBAE40"/>
          </p15:clr>
        </p15:guide>
        <p15:guide id="13" orient="horz" pos="1608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77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3768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orient="horz" pos="1512">
          <p15:clr>
            <a:srgbClr val="FBAE40"/>
          </p15:clr>
        </p15:guide>
        <p15:guide id="11" orient="horz" pos="283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83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714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>
          <p15:clr>
            <a:srgbClr val="FBAE40"/>
          </p15:clr>
        </p15:guide>
        <p15:guide id="4" pos="516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>
          <p15:clr>
            <a:srgbClr val="FBAE40"/>
          </p15:clr>
        </p15:guide>
        <p15:guide id="11" pos="2880">
          <p15:clr>
            <a:srgbClr val="FBAE40"/>
          </p15:clr>
        </p15:guide>
        <p15:guide id="12" orient="horz" pos="17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738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 rtlCol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1951567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9C4D6-BEF9-DF77-AC02-12647FEA2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C01EAC-2F11-E39A-55A1-4C849FDF6B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E87F9-A288-4A8F-5BD8-50E749EA0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6A228-D8BA-0A8B-1ECA-1609BD1C0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598C2-EA9A-B734-2034-D88EBEA8F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29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83D2E10-FD03-4AFA-BE7C-30435A57B06C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0A277D82-5F9F-4EC7-8298-BDD30CEC3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652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C0C2D61-809E-AEBD-8E28-B480729BC5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5" y="2308447"/>
            <a:ext cx="5491571" cy="1514019"/>
          </a:xfrm>
        </p:spPr>
        <p:txBody>
          <a:bodyPr/>
          <a:lstStyle/>
          <a:p>
            <a:r>
              <a:rPr lang="en-US" sz="5400" dirty="0"/>
              <a:t>Implementing A Circular Economy To Samsung Washing Machines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C3430CEA-0798-E4D6-C75F-2C693106C68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/>
          <a:lstStyle/>
          <a:p>
            <a:r>
              <a:rPr lang="en-US" dirty="0"/>
              <a:t>Entrepreneurial Innovation (Assessment 2)</a:t>
            </a:r>
          </a:p>
          <a:p>
            <a:endParaRPr lang="en-US" dirty="0"/>
          </a:p>
          <a:p>
            <a:r>
              <a:rPr lang="en-US" dirty="0"/>
              <a:t>By Robert Yeo</a:t>
            </a:r>
          </a:p>
        </p:txBody>
      </p:sp>
    </p:spTree>
    <p:extLst>
      <p:ext uri="{BB962C8B-B14F-4D97-AF65-F5344CB8AC3E}">
        <p14:creationId xmlns:p14="http://schemas.microsoft.com/office/powerpoint/2010/main" val="78695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1B5C3704-BE65-8F21-0319-F1F0838B4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idea?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EC34163-04A4-02B8-06B9-E7BFD68EC0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a circular economy?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652CF35-DB3C-BEC8-D553-F4AB4F1F64E0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US" dirty="0"/>
              <a:t>Key Activities:</a:t>
            </a:r>
          </a:p>
          <a:p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EF162C4-5DEE-6B34-6729-A8FDC0E50D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 circular economy is where “the life cycle of products is extended” (European Parliament, 2023)</a:t>
            </a:r>
            <a:endParaRPr lang="en-GB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B260952-B3BD-BAC3-7D8E-34B0F16861B7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Design washing machines to be recycled efficiently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Collect old machines at end of life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Process the old machines to generate new raw materials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Sell or reuse raw materials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270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0AF2-6F7F-87BB-FC3B-B7AD62433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How does this benefit the customer? – Value Propositions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97E07-7061-BDD5-315D-1E503FFCCD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End Users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73A7BE-5C09-B04E-84D1-24E0B310C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"Samsung looks after your laundry and the environment.”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GB" dirty="0"/>
              <a:t>(Samsung, 2023)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C011D3-CF6C-8592-7210-045CED1AE95E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en-GB" dirty="0"/>
              <a:t>Retailers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FD8EEE-8FD5-A2DE-6C30-570BA755E415}"/>
              </a:ext>
            </a:extLst>
          </p:cNvPr>
          <p:cNvSpPr>
            <a:spLocks noGrp="1"/>
          </p:cNvSpPr>
          <p:nvPr>
            <p:ph sz="half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"Your customers prefer washing machine brands that are environmentally friendly."</a:t>
            </a:r>
          </a:p>
          <a:p>
            <a:pPr marL="0" indent="0">
              <a:buNone/>
            </a:pPr>
            <a:r>
              <a:rPr lang="en-US" dirty="0"/>
              <a:t>"You can earn margin on Samsung washing machines both at the start and end of their lives."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ABF0CE-C7F0-DC69-60D8-3272752827A5}"/>
              </a:ext>
            </a:extLst>
          </p:cNvPr>
          <p:cNvSpPr>
            <a:spLocks noGrp="1"/>
          </p:cNvSpPr>
          <p:nvPr>
            <p:ph type="body" idx="12"/>
          </p:nvPr>
        </p:nvSpPr>
        <p:spPr/>
        <p:txBody>
          <a:bodyPr/>
          <a:lstStyle/>
          <a:p>
            <a:r>
              <a:rPr lang="en-GB" dirty="0"/>
              <a:t>Recycled material buyers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2FD83F8-0924-B681-F477-0007347D79CB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"High quality recycled materials produced using the latest recycling technology“ </a:t>
            </a:r>
          </a:p>
          <a:p>
            <a:pPr marL="0" indent="0">
              <a:buNone/>
            </a:pPr>
            <a:r>
              <a:rPr lang="en-US" dirty="0"/>
              <a:t>(Forbes Media LLC,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100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8C0F83-51D9-85F3-9505-BF9AA6C4B5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196673"/>
            <a:ext cx="4827178" cy="19421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6400" b="1" dirty="0"/>
              <a:t>Legal:</a:t>
            </a:r>
          </a:p>
          <a:p>
            <a:r>
              <a:rPr lang="en-US" sz="6400" dirty="0"/>
              <a:t>Environmental legal experts (GOV.UK, 2023)</a:t>
            </a:r>
          </a:p>
          <a:p>
            <a:pPr marL="0" indent="0">
              <a:buNone/>
            </a:pPr>
            <a:r>
              <a:rPr lang="en-US" sz="6400" b="1" dirty="0"/>
              <a:t>Design:</a:t>
            </a:r>
          </a:p>
          <a:p>
            <a:r>
              <a:rPr lang="en-US" sz="6400" dirty="0"/>
              <a:t>Recycling design experts</a:t>
            </a:r>
          </a:p>
          <a:p>
            <a:pPr marL="0" indent="0">
              <a:buNone/>
            </a:pPr>
            <a:r>
              <a:rPr lang="en-US" sz="6400" b="1" dirty="0"/>
              <a:t>Collection: </a:t>
            </a:r>
          </a:p>
          <a:p>
            <a:r>
              <a:rPr lang="en-US" sz="6400" dirty="0"/>
              <a:t>Electrical appliances retailers (Curry’s, Costco, etc.)</a:t>
            </a:r>
          </a:p>
          <a:p>
            <a:r>
              <a:rPr lang="en-US" sz="6400" dirty="0"/>
              <a:t>Town council dumps</a:t>
            </a:r>
          </a:p>
          <a:p>
            <a:r>
              <a:rPr lang="en-US" sz="6400" dirty="0"/>
              <a:t>Third party recycling collectors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06AF39-6302-5B50-CE2F-558A436BF39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400801" y="2196673"/>
            <a:ext cx="4756241" cy="19421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Processing:</a:t>
            </a:r>
          </a:p>
          <a:p>
            <a:r>
              <a:rPr lang="en-US" dirty="0"/>
              <a:t>Recycling technology process partners </a:t>
            </a:r>
          </a:p>
          <a:p>
            <a:r>
              <a:rPr lang="en-US" dirty="0"/>
              <a:t>Specialist equipment suppliers (for processing the plastics)</a:t>
            </a:r>
          </a:p>
          <a:p>
            <a:pPr marL="0" indent="0">
              <a:buNone/>
            </a:pPr>
            <a:r>
              <a:rPr lang="en-US" b="1" dirty="0"/>
              <a:t>Customers:</a:t>
            </a:r>
          </a:p>
          <a:p>
            <a:r>
              <a:rPr lang="en-US" dirty="0"/>
              <a:t>Recycled materials buyers (Celsa Group, 2020)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72E1-E611-77A1-57DA-0D6B3A187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Partners</a:t>
            </a:r>
          </a:p>
        </p:txBody>
      </p:sp>
    </p:spTree>
    <p:extLst>
      <p:ext uri="{BB962C8B-B14F-4D97-AF65-F5344CB8AC3E}">
        <p14:creationId xmlns:p14="http://schemas.microsoft.com/office/powerpoint/2010/main" val="3717491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1B5C3704-BE65-8F21-0319-F1F0838B4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Income and Costs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09D02E9-5504-FEFA-4F61-74D41320BD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Income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D15B01-1611-B7A7-0928-89062626FDDB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GB" dirty="0"/>
              <a:t>Cost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6FC14-0661-AC73-6496-34B6F38235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Per 2,409,000 washing machines recycled we make:</a:t>
            </a:r>
          </a:p>
          <a:p>
            <a:pPr marL="0" indent="0">
              <a:buNone/>
            </a:pPr>
            <a:r>
              <a:rPr lang="en-US" dirty="0"/>
              <a:t>Revenue £13,098,317.00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(Scrap Local Ltd, 2023),(A1 Group, 2020),(Zest Recycle Ltd, 2023),(Shinsuke Murakami, 2006)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C17669-7680-B0D6-4F8D-271834DC0341}"/>
              </a:ext>
            </a:extLst>
          </p:cNvPr>
          <p:cNvSpPr>
            <a:spLocks noGrp="1"/>
          </p:cNvSpPr>
          <p:nvPr>
            <p:ph sz="half" idx="13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500"/>
              </a:spcBef>
              <a:buNone/>
            </a:pPr>
            <a:r>
              <a:rPr lang="en-US" dirty="0"/>
              <a:t>Cost of sales:</a:t>
            </a:r>
          </a:p>
          <a:p>
            <a:pPr>
              <a:spcBef>
                <a:spcPts val="500"/>
              </a:spcBef>
            </a:pPr>
            <a:r>
              <a:rPr lang="en-US" dirty="0"/>
              <a:t>Purchase cost of old washing machines</a:t>
            </a:r>
          </a:p>
          <a:p>
            <a:pPr>
              <a:spcBef>
                <a:spcPts val="500"/>
              </a:spcBef>
            </a:pPr>
            <a:r>
              <a:rPr lang="en-US" dirty="0"/>
              <a:t>Transport and logistics</a:t>
            </a:r>
          </a:p>
          <a:p>
            <a:pPr>
              <a:spcBef>
                <a:spcPts val="500"/>
              </a:spcBef>
            </a:pPr>
            <a:r>
              <a:rPr lang="en-US" dirty="0"/>
              <a:t>Processing </a:t>
            </a:r>
          </a:p>
          <a:p>
            <a:pPr>
              <a:spcBef>
                <a:spcPts val="500"/>
              </a:spcBef>
            </a:pPr>
            <a:r>
              <a:rPr lang="en-US" dirty="0"/>
              <a:t>Labour</a:t>
            </a:r>
          </a:p>
          <a:p>
            <a:pPr>
              <a:spcBef>
                <a:spcPts val="500"/>
              </a:spcBef>
            </a:pPr>
            <a:endParaRPr lang="en-US" dirty="0"/>
          </a:p>
          <a:p>
            <a:pPr marL="0" indent="0">
              <a:spcBef>
                <a:spcPts val="500"/>
              </a:spcBef>
              <a:buNone/>
            </a:pPr>
            <a:r>
              <a:rPr lang="en-US" dirty="0"/>
              <a:t>Other costs:</a:t>
            </a:r>
          </a:p>
          <a:p>
            <a:pPr>
              <a:spcBef>
                <a:spcPts val="500"/>
              </a:spcBef>
            </a:pPr>
            <a:r>
              <a:rPr lang="en-US" dirty="0"/>
              <a:t>Depreciation</a:t>
            </a:r>
          </a:p>
          <a:p>
            <a:pPr>
              <a:spcBef>
                <a:spcPts val="500"/>
              </a:spcBef>
            </a:pPr>
            <a:r>
              <a:rPr lang="en-US" dirty="0"/>
              <a:t>Overheads</a:t>
            </a:r>
          </a:p>
          <a:p>
            <a:pPr>
              <a:spcBef>
                <a:spcPts val="500"/>
              </a:spcBef>
            </a:pPr>
            <a:r>
              <a:rPr lang="en-US" dirty="0"/>
              <a:t>Sales and marketing</a:t>
            </a:r>
          </a:p>
          <a:p>
            <a:pPr>
              <a:spcBef>
                <a:spcPts val="500"/>
              </a:spcBef>
            </a:pPr>
            <a:r>
              <a:rPr lang="en-US" dirty="0"/>
              <a:t>Admin</a:t>
            </a:r>
          </a:p>
          <a:p>
            <a:pPr>
              <a:spcBef>
                <a:spcPts val="500"/>
              </a:spcBef>
            </a:pPr>
            <a:r>
              <a:rPr lang="en-US" dirty="0"/>
              <a:t>Bank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362074"/>
      </p:ext>
    </p:extLst>
  </p:cSld>
  <p:clrMapOvr>
    <a:masterClrMapping/>
  </p:clrMapOvr>
</p:sld>
</file>

<file path=ppt/theme/theme1.xml><?xml version="1.0" encoding="utf-8"?>
<a:theme xmlns:a="http://schemas.openxmlformats.org/drawingml/2006/main" name="Geometric Theme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 Theme" id="{9C3BCB84-BD96-4408-A2E6-FC99321B4243}" vid="{7128F8E6-50ED-4EC4-BDD2-6DD23B6A7A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Theme</Template>
  <TotalTime>8759</TotalTime>
  <Words>291</Words>
  <Application>Microsoft Office PowerPoint</Application>
  <PresentationFormat>Widescreen</PresentationFormat>
  <Paragraphs>55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Franklin Gothic Book</vt:lpstr>
      <vt:lpstr>Franklin Gothic Demi</vt:lpstr>
      <vt:lpstr>Wingdings</vt:lpstr>
      <vt:lpstr>Geometric Theme</vt:lpstr>
      <vt:lpstr>Implementing A Circular Economy To Samsung Washing Machines</vt:lpstr>
      <vt:lpstr>What is the idea?</vt:lpstr>
      <vt:lpstr>How does this benefit the customer? – Value Propositions</vt:lpstr>
      <vt:lpstr>Key Partners</vt:lpstr>
      <vt:lpstr>Income and Costs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Circular Economy With Samsung Washing Machines</dc:title>
  <dc:creator>Rob Yeo (2000752)</dc:creator>
  <cp:lastModifiedBy>Rob Yeo (2000752)</cp:lastModifiedBy>
  <cp:revision>31</cp:revision>
  <dcterms:created xsi:type="dcterms:W3CDTF">2023-05-18T10:06:39Z</dcterms:created>
  <dcterms:modified xsi:type="dcterms:W3CDTF">2023-05-24T12:06:08Z</dcterms:modified>
</cp:coreProperties>
</file>