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80" r:id="rId2"/>
    <p:sldId id="312" r:id="rId3"/>
    <p:sldId id="307" r:id="rId4"/>
    <p:sldId id="309" r:id="rId5"/>
    <p:sldId id="281" r:id="rId6"/>
    <p:sldId id="282" r:id="rId7"/>
    <p:sldId id="283" r:id="rId8"/>
    <p:sldId id="284" r:id="rId9"/>
    <p:sldId id="285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313" r:id="rId23"/>
    <p:sldId id="304" r:id="rId24"/>
    <p:sldId id="299" r:id="rId25"/>
    <p:sldId id="300" r:id="rId26"/>
    <p:sldId id="305" r:id="rId2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00"/>
    <a:srgbClr val="F3FAFF"/>
    <a:srgbClr val="555A5E"/>
    <a:srgbClr val="4EA1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80" autoAdjust="0"/>
    <p:restoredTop sz="86410" autoAdjust="0"/>
  </p:normalViewPr>
  <p:slideViewPr>
    <p:cSldViewPr>
      <p:cViewPr varScale="1">
        <p:scale>
          <a:sx n="47" d="100"/>
          <a:sy n="47" d="100"/>
        </p:scale>
        <p:origin x="50" y="6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0721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Times" charset="0"/>
              </a:defRPr>
            </a:lvl1pPr>
          </a:lstStyle>
          <a:p>
            <a:pPr>
              <a:defRPr/>
            </a:pPr>
            <a:fld id="{1106AD3E-5050-4962-9CAE-07764C2CB4DA}" type="datetimeFigureOut">
              <a:rPr lang="en-US"/>
              <a:pPr>
                <a:defRPr/>
              </a:pPr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A639BFE-3A31-49FF-928A-ED4A7CF6ACD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Times" charset="0"/>
              </a:defRPr>
            </a:lvl1pPr>
          </a:lstStyle>
          <a:p>
            <a:pPr>
              <a:defRPr/>
            </a:pPr>
            <a:fld id="{966ABBC7-1560-40AE-8FF5-4F7E5407E953}" type="datetimeFigureOut">
              <a:rPr lang="en-US"/>
              <a:pPr>
                <a:defRPr/>
              </a:pPr>
              <a:t>11/28/2019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24E78C5-01E5-4813-9948-BDD842273C6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9AEF140C-C804-40C5-AE04-D699B72241F4}" type="slidenum">
              <a:rPr lang="en-US" altLang="en-US" sz="1200"/>
              <a:pPr/>
              <a:t>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4C062E46-7420-4506-9D1D-573C658B2F50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CC870745-DA63-416F-B646-F12854500509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059FAEC9-FFCC-4C58-8755-351DC9BA9C47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A786DB8E-EF50-4012-9811-AC6D9C4348F9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6437BC93-359E-4EF1-BC0E-F4CFA18983D3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BDF049F2-EFE7-4426-91AF-93467D5AC6C9}" type="slidenum">
              <a:rPr lang="en-US" altLang="en-US" sz="1200"/>
              <a:pPr/>
              <a:t>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4460659F-2131-4959-B751-70FE122C81FD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618E2B26-9ABD-416E-B4F9-72D6CA40E652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E8F00758-56EB-4F92-B690-099D7CF66975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9A986162-5E0E-40EA-88A5-6AD8140D234E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283A4F46-33C3-4B34-B832-995886F557D6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534D546E-D02E-4BED-ABA6-C1DAB0AC3946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6589FEE7-3F90-4433-900E-4BD4772F9944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093D6B16-9336-414C-AF11-0B2E061284D9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4559D3F2-6B79-4637-B887-99B84DDE0C48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FF43BAF5-7615-4E4E-9361-9C727148EDF2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89E78578-762E-4135-847B-AD18EBA0C495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5C3E5EB6-37A8-46EF-AFCF-FF4C256107AA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D730F4D1-B4E5-4E00-9013-0D2F8B860D74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83E3D942-7144-4DA1-99C4-48C263622C83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97DD6CA1-6ED4-4622-9062-9978E9240383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4DA070A9-368C-4287-A042-9F97F0C2511E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3524738F-F50E-4D0E-8F7C-C16C456C2F6D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B51FF75-8958-4C71-93A6-7D51C37833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718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81C96E5-1C71-4E64-8187-5437DED7EF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9788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4E285A-4E01-45A5-9DBF-8D1875FB32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563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A23B3E-6DDE-449F-A181-8539698096F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077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1C1D41F-86AA-4C83-AAF7-D8C6EA7C4C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5303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E08A8A-0D9F-4DBD-9F74-F893ED3ABA2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387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9AFD73-37CE-40DA-B8EF-7EB22EC6A04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2594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DADCF8-D5C2-4A50-A1E5-98AC34FB523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658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DE8CED-5D71-440A-ADA6-C46759702A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8264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1C8DE4-BD5B-4EBC-80B8-03833A70D75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50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7E0C75-8F09-4567-90F0-117417CB3F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8853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5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6688" y="1066800"/>
            <a:ext cx="87312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42" name="Rectangle 18"/>
          <p:cNvSpPr>
            <a:spLocks noChangeArrowheads="1"/>
          </p:cNvSpPr>
          <p:nvPr userDrawn="1"/>
        </p:nvSpPr>
        <p:spPr bwMode="auto">
          <a:xfrm>
            <a:off x="8305800" y="838200"/>
            <a:ext cx="838200" cy="304800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latin typeface="Times" charset="0"/>
            </a:endParaRPr>
          </a:p>
        </p:txBody>
      </p:sp>
      <p:sp>
        <p:nvSpPr>
          <p:cNvPr id="1041" name="Line 17"/>
          <p:cNvSpPr>
            <a:spLocks noChangeShapeType="1"/>
          </p:cNvSpPr>
          <p:nvPr userDrawn="1"/>
        </p:nvSpPr>
        <p:spPr bwMode="auto">
          <a:xfrm>
            <a:off x="2971800" y="304800"/>
            <a:ext cx="4724400" cy="0"/>
          </a:xfrm>
          <a:prstGeom prst="line">
            <a:avLst/>
          </a:prstGeom>
          <a:noFill/>
          <a:ln w="127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latin typeface="Times" charset="0"/>
            </a:endParaRPr>
          </a:p>
        </p:txBody>
      </p:sp>
      <p:pic>
        <p:nvPicPr>
          <p:cNvPr id="2053" name="Picture 16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288" y="304800"/>
            <a:ext cx="1687512" cy="6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6858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20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125C377-DB6A-43DB-BD80-16214BC65983}" type="slidenum">
              <a:rPr lang="en-GB" altLang="en-US"/>
              <a:pPr/>
              <a:t>‹#›</a:t>
            </a:fld>
            <a:endParaRPr lang="en-GB" altLang="en-US"/>
          </a:p>
        </p:txBody>
      </p:sp>
      <p:pic>
        <p:nvPicPr>
          <p:cNvPr id="2059" name="Picture 13"/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0"/>
            <a:ext cx="3200400" cy="303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4"/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304800"/>
            <a:ext cx="1600200" cy="76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omic Sans MS" pitchFamily="66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92326" y="1447800"/>
            <a:ext cx="6400800" cy="2286000"/>
          </a:xfrm>
        </p:spPr>
        <p:txBody>
          <a:bodyPr/>
          <a:lstStyle/>
          <a:p>
            <a:pPr eaLnBrk="1" hangingPunct="1"/>
            <a:r>
              <a:rPr lang="en-GB" altLang="en-US" sz="4400" dirty="0" smtClean="0">
                <a:latin typeface="Calibri" panose="020F0502020204030204" pitchFamily="34" charset="0"/>
                <a:cs typeface="Calibri" panose="020F0502020204030204" pitchFamily="34" charset="0"/>
              </a:rPr>
              <a:t>Multi Modal Design</a:t>
            </a:r>
            <a:endParaRPr lang="en-GB" altLang="en-US" sz="4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3076" name="Group 4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3077" name="Rectangle 5"/>
            <p:cNvSpPr>
              <a:spLocks noChangeArrowheads="1"/>
            </p:cNvSpPr>
            <p:nvPr/>
          </p:nvSpPr>
          <p:spPr bwMode="auto">
            <a:xfrm>
              <a:off x="5136" y="528"/>
              <a:ext cx="624" cy="379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078" name="Rectangle 6"/>
            <p:cNvSpPr>
              <a:spLocks noChangeArrowheads="1"/>
            </p:cNvSpPr>
            <p:nvPr/>
          </p:nvSpPr>
          <p:spPr bwMode="auto">
            <a:xfrm>
              <a:off x="0" y="0"/>
              <a:ext cx="5760" cy="672"/>
            </a:xfrm>
            <a:prstGeom prst="rect">
              <a:avLst/>
            </a:prstGeom>
            <a:solidFill>
              <a:srgbClr val="2E005D"/>
            </a:solidFill>
            <a:ln w="9525">
              <a:solidFill>
                <a:srgbClr val="2E005D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9663" y="2846387"/>
            <a:ext cx="3286125" cy="34451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990600"/>
            <a:ext cx="7772400" cy="4114800"/>
          </a:xfrm>
        </p:spPr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hink </a:t>
            </a:r>
            <a:r>
              <a:rPr lang="en-GB" dirty="0"/>
              <a:t>of an everyday digital interaction like checking email on your phone. </a:t>
            </a:r>
            <a:r>
              <a:rPr lang="en-GB" dirty="0" smtClean="0"/>
              <a:t>What</a:t>
            </a:r>
            <a:r>
              <a:rPr lang="en-GB" dirty="0"/>
              <a:t>, if anything, do you hear? Listen especially for the quieter sounds.</a:t>
            </a:r>
          </a:p>
          <a:p>
            <a:pPr lvl="1"/>
            <a:r>
              <a:rPr lang="en-GB" dirty="0"/>
              <a:t>How does the sound or silence impact your attention? </a:t>
            </a:r>
            <a:endParaRPr lang="en-GB" dirty="0" smtClean="0"/>
          </a:p>
          <a:p>
            <a:pPr lvl="1"/>
            <a:r>
              <a:rPr lang="en-GB" dirty="0" smtClean="0"/>
              <a:t>Would </a:t>
            </a:r>
            <a:r>
              <a:rPr lang="en-GB" dirty="0"/>
              <a:t>someone with limited vision be able to perform this interaction? If not, how might it be designed for better accessibility?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978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 dirty="0" smtClean="0"/>
              <a:t>Designing systems to be used by anyone under any conditions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 smtClean="0"/>
              <a:t>Multi-modal systems use more than one human input channel in the interaction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Speech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Non-speech sound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Touch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Handwriting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Gestures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 smtClean="0"/>
              <a:t>Universal Design designing for diversity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Sensory, physical or cognitive impairment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Different ages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 dirty="0" smtClean="0"/>
              <a:t>Different cultures &amp; backgrounds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Overview     </a:t>
            </a:r>
            <a:r>
              <a:rPr lang="en-GB" altLang="en-US" dirty="0" smtClean="0"/>
              <a:t>                          </a:t>
            </a: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6858000" cy="11430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Accessible </a:t>
            </a:r>
            <a:r>
              <a:rPr lang="en-GB" altLang="en-US" dirty="0" smtClean="0"/>
              <a:t>design principles</a:t>
            </a:r>
            <a:r>
              <a:rPr lang="en-GB" altLang="en-US" sz="2000" dirty="0" smtClean="0"/>
              <a:t> </a:t>
            </a:r>
            <a:r>
              <a:rPr lang="en-GB" altLang="en-US" sz="2400" dirty="0" smtClean="0"/>
              <a:t/>
            </a:r>
            <a:br>
              <a:rPr lang="en-GB" altLang="en-US" sz="2400" dirty="0" smtClean="0"/>
            </a:br>
            <a:r>
              <a:rPr lang="en-GB" altLang="en-US" sz="2400" dirty="0" smtClean="0"/>
              <a:t>          </a:t>
            </a:r>
            <a:r>
              <a:rPr lang="en-GB" altLang="en-US" dirty="0" smtClean="0"/>
              <a:t>                     </a:t>
            </a:r>
            <a:r>
              <a:rPr lang="en-GB" altLang="en-US" sz="2400" dirty="0" smtClean="0"/>
              <a:t>- </a:t>
            </a:r>
            <a:r>
              <a:rPr lang="en-GB" altLang="en-US" sz="2400" dirty="0" smtClean="0"/>
              <a:t>Alan Dix</a:t>
            </a:r>
            <a:endParaRPr lang="en-GB" altLang="en-US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8458200" cy="4114800"/>
          </a:xfrm>
        </p:spPr>
        <p:txBody>
          <a:bodyPr/>
          <a:lstStyle/>
          <a:p>
            <a:pPr eaLnBrk="1" hangingPunct="1"/>
            <a:r>
              <a:rPr lang="en-US" altLang="en-US" sz="2000" dirty="0" smtClean="0"/>
              <a:t>Contrast controls on visual output</a:t>
            </a:r>
          </a:p>
          <a:p>
            <a:pPr eaLnBrk="1" hangingPunct="1"/>
            <a:r>
              <a:rPr lang="en-US" altLang="en-US" sz="2000" dirty="0" smtClean="0"/>
              <a:t>Use of meaningful icons as well as text labels</a:t>
            </a:r>
          </a:p>
          <a:p>
            <a:pPr eaLnBrk="1" hangingPunct="1"/>
            <a:r>
              <a:rPr lang="en-US" altLang="en-US" sz="2000" dirty="0" smtClean="0"/>
              <a:t>Clear lines of sight (to reduce dependence on sound)</a:t>
            </a:r>
          </a:p>
          <a:p>
            <a:pPr eaLnBrk="1" hangingPunct="1"/>
            <a:r>
              <a:rPr lang="en-US" altLang="en-US" sz="2000" dirty="0" smtClean="0"/>
              <a:t>Volume controls on auditory output</a:t>
            </a:r>
          </a:p>
          <a:p>
            <a:pPr eaLnBrk="1" hangingPunct="1"/>
            <a:r>
              <a:rPr lang="en-US" altLang="en-US" sz="2000" dirty="0" smtClean="0"/>
              <a:t>Speed controls on auditory output</a:t>
            </a:r>
          </a:p>
          <a:p>
            <a:pPr eaLnBrk="1" hangingPunct="1"/>
            <a:r>
              <a:rPr lang="en-US" altLang="en-US" sz="2000" dirty="0" smtClean="0"/>
              <a:t>Choice of language on speech output</a:t>
            </a:r>
          </a:p>
          <a:p>
            <a:pPr eaLnBrk="1" hangingPunct="1"/>
            <a:r>
              <a:rPr lang="en-US" altLang="en-US" sz="2000" dirty="0" smtClean="0"/>
              <a:t>Closed </a:t>
            </a:r>
            <a:r>
              <a:rPr lang="en-US" altLang="en-US" sz="2000" dirty="0" smtClean="0"/>
              <a:t>captioning on television networks</a:t>
            </a:r>
          </a:p>
          <a:p>
            <a:pPr eaLnBrk="1" hangingPunct="1"/>
            <a:endParaRPr lang="en-GB" altLang="en-US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Multi-Sensory Systems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000" smtClean="0">
                <a:cs typeface="Times New Roman" panose="02020603050405020304" pitchFamily="18" charset="0"/>
              </a:rPr>
              <a:t>More than one sensory channel in interaction</a:t>
            </a:r>
          </a:p>
          <a:p>
            <a:pPr lvl="1" eaLnBrk="1" hangingPunct="1"/>
            <a:r>
              <a:rPr lang="en-US" altLang="en-US" sz="1800" smtClean="0">
                <a:cs typeface="Times New Roman" panose="02020603050405020304" pitchFamily="18" charset="0"/>
              </a:rPr>
              <a:t>e.g. sounds, text, hypertext, animation, video, gestures, vision</a:t>
            </a:r>
          </a:p>
          <a:p>
            <a:pPr eaLnBrk="1" hangingPunct="1"/>
            <a:r>
              <a:rPr lang="en-US" altLang="en-US" sz="2000" smtClean="0">
                <a:cs typeface="Times New Roman" panose="02020603050405020304" pitchFamily="18" charset="0"/>
              </a:rPr>
              <a:t>Used in a range of applications:</a:t>
            </a:r>
          </a:p>
          <a:p>
            <a:pPr lvl="1" eaLnBrk="1" hangingPunct="1"/>
            <a:r>
              <a:rPr lang="en-US" altLang="en-US" sz="1800" smtClean="0">
                <a:cs typeface="Times New Roman" panose="02020603050405020304" pitchFamily="18" charset="0"/>
              </a:rPr>
              <a:t>particularly good for users with special needs, and</a:t>
            </a:r>
            <a:r>
              <a:rPr lang="en-GB" altLang="en-US" sz="1800" smtClean="0">
                <a:cs typeface="Times New Roman" panose="02020603050405020304" pitchFamily="18" charset="0"/>
              </a:rPr>
              <a:t> </a:t>
            </a:r>
            <a:r>
              <a:rPr lang="en-US" altLang="en-US" sz="1800" smtClean="0">
                <a:cs typeface="Times New Roman" panose="02020603050405020304" pitchFamily="18" charset="0"/>
              </a:rPr>
              <a:t>virtual reality</a:t>
            </a:r>
          </a:p>
          <a:p>
            <a:pPr eaLnBrk="1" hangingPunct="1"/>
            <a:r>
              <a:rPr lang="en-US" altLang="en-US" sz="1800" smtClean="0">
                <a:cs typeface="Times New Roman" panose="02020603050405020304" pitchFamily="18" charset="0"/>
              </a:rPr>
              <a:t> </a:t>
            </a:r>
            <a:r>
              <a:rPr lang="en-US" altLang="en-US" sz="2000" smtClean="0">
                <a:cs typeface="Times New Roman" panose="02020603050405020304" pitchFamily="18" charset="0"/>
              </a:rPr>
              <a:t>Will cover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800" smtClean="0">
                <a:cs typeface="Times New Roman" panose="02020603050405020304" pitchFamily="18" charset="0"/>
              </a:rPr>
              <a:t>general terminology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800" smtClean="0">
                <a:cs typeface="Times New Roman" panose="02020603050405020304" pitchFamily="18" charset="0"/>
              </a:rPr>
              <a:t>speech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800" smtClean="0">
                <a:cs typeface="Times New Roman" panose="02020603050405020304" pitchFamily="18" charset="0"/>
              </a:rPr>
              <a:t>non-speech sounds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800" smtClean="0">
                <a:cs typeface="Times New Roman" panose="02020603050405020304" pitchFamily="18" charset="0"/>
              </a:rPr>
              <a:t>handwriting</a:t>
            </a:r>
          </a:p>
          <a:p>
            <a:pPr eaLnBrk="1" hangingPunct="1"/>
            <a:r>
              <a:rPr lang="en-US" altLang="en-US" sz="2000" smtClean="0">
                <a:cs typeface="Times New Roman" panose="02020603050405020304" pitchFamily="18" charset="0"/>
              </a:rPr>
              <a:t>considering applications as well as principles</a:t>
            </a:r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Usable Senses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The 5 senses (sight, sound, touch, taste and smell) are used by us every day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600" dirty="0" smtClean="0"/>
              <a:t>each is important on its own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600" dirty="0" smtClean="0"/>
              <a:t>together, they provide a fuller interaction with the natural world</a:t>
            </a:r>
          </a:p>
          <a:p>
            <a:pPr eaLnBrk="1" hangingPunct="1">
              <a:lnSpc>
                <a:spcPct val="90000"/>
              </a:lnSpc>
            </a:pPr>
            <a:endParaRPr lang="en-GB" altLang="en-US" sz="10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Computers rarely offer such a rich interaction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10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Can we use all the available senses?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dirty="0" smtClean="0"/>
              <a:t>ideally, yes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dirty="0" smtClean="0"/>
              <a:t>practically – no</a:t>
            </a:r>
          </a:p>
          <a:p>
            <a:pPr eaLnBrk="1" hangingPunct="1">
              <a:lnSpc>
                <a:spcPct val="90000"/>
              </a:lnSpc>
            </a:pPr>
            <a:endParaRPr lang="en-GB" altLang="en-US" sz="10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We can use	• sight  • sound  • touch (sometimes)</a:t>
            </a:r>
          </a:p>
          <a:p>
            <a:pPr eaLnBrk="1" hangingPunct="1">
              <a:lnSpc>
                <a:spcPct val="90000"/>
              </a:lnSpc>
            </a:pPr>
            <a:endParaRPr lang="en-GB" altLang="en-US" sz="10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 smtClean="0"/>
              <a:t>We cannot (yet) use    • taste  • smell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Multi-modal vs. Multi-media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Multi-modal systems</a:t>
            </a:r>
          </a:p>
          <a:p>
            <a:pPr lvl="1" eaLnBrk="1" hangingPunct="1"/>
            <a:r>
              <a:rPr lang="en-GB" altLang="en-US" sz="2000" dirty="0" smtClean="0"/>
              <a:t>use more than one sense (or mode ) of interaction</a:t>
            </a:r>
          </a:p>
          <a:p>
            <a:pPr lvl="2" eaLnBrk="1" hangingPunct="1">
              <a:buFontTx/>
              <a:buNone/>
            </a:pPr>
            <a:r>
              <a:rPr lang="en-GB" altLang="en-US" sz="1800" dirty="0" smtClean="0"/>
              <a:t>	</a:t>
            </a:r>
            <a:r>
              <a:rPr lang="en-GB" altLang="en-US" sz="1600" dirty="0" smtClean="0"/>
              <a:t>e.g. visual and aural senses: a text processor may speak the words as well as echoing them to the screen</a:t>
            </a:r>
            <a:endParaRPr lang="en-GB" altLang="en-US" sz="1800" dirty="0" smtClean="0"/>
          </a:p>
          <a:p>
            <a:pPr eaLnBrk="1" hangingPunct="1"/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Multi-media systems</a:t>
            </a:r>
          </a:p>
          <a:p>
            <a:pPr lvl="1" eaLnBrk="1" hangingPunct="1"/>
            <a:r>
              <a:rPr lang="en-GB" altLang="en-US" sz="2000" dirty="0" smtClean="0"/>
              <a:t>use a number of different media to communicate information</a:t>
            </a:r>
          </a:p>
          <a:p>
            <a:pPr lvl="2" eaLnBrk="1" hangingPunct="1">
              <a:buFontTx/>
              <a:buNone/>
            </a:pPr>
            <a:r>
              <a:rPr lang="en-GB" altLang="en-US" sz="1800" dirty="0" smtClean="0"/>
              <a:t>	</a:t>
            </a:r>
            <a:r>
              <a:rPr lang="en-GB" altLang="en-US" sz="1600" dirty="0" smtClean="0"/>
              <a:t>e.g. a computer-based teaching </a:t>
            </a:r>
            <a:r>
              <a:rPr lang="en-GB" altLang="en-US" sz="1600" dirty="0" err="1" smtClean="0"/>
              <a:t>system:may</a:t>
            </a:r>
            <a:r>
              <a:rPr lang="en-GB" altLang="en-US" sz="1600" dirty="0" smtClean="0"/>
              <a:t> use video, animation, text and still images: different media all using the visual mode of interaction; may also use sounds, both speech and non-speech: two more media, now using a different mode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Speech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>
              <a:buFontTx/>
              <a:buNone/>
            </a:pPr>
            <a:r>
              <a:rPr lang="en-GB" altLang="en-US" dirty="0" smtClean="0"/>
              <a:t>	Human beings have a great and natural mastery of speech</a:t>
            </a:r>
          </a:p>
          <a:p>
            <a:pPr lvl="1" eaLnBrk="1" hangingPunct="1"/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makes it difficult to appreciate the complexities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but</a:t>
            </a:r>
          </a:p>
          <a:p>
            <a:pPr lvl="1" eaLnBrk="1" hangingPunct="1"/>
            <a:r>
              <a:rPr lang="en-GB" altLang="en-US" dirty="0" smtClean="0"/>
              <a:t>it’s an easy medium for communication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Structure of Speech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phonemes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40 of them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basic atomic units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sound slightly different depending on the context they are in, these larger units are …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allophones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all the sounds in the language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between 120 and 130 of them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these are formed into …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morphemes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smallest unit of language that has meaning.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Speech Recognition Problems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/>
              <a:t>Different people speak differently:</a:t>
            </a:r>
          </a:p>
          <a:p>
            <a:pPr lvl="1" eaLnBrk="1" hangingPunct="1"/>
            <a:r>
              <a:rPr lang="en-GB" altLang="en-US" sz="1800" dirty="0" smtClean="0"/>
              <a:t>accent, intonation, stress, idiom, volume, etc.</a:t>
            </a:r>
          </a:p>
          <a:p>
            <a:pPr eaLnBrk="1" hangingPunct="1">
              <a:spcBef>
                <a:spcPct val="40000"/>
              </a:spcBef>
            </a:pPr>
            <a:r>
              <a:rPr lang="en-GB" altLang="en-US" sz="2000" dirty="0" smtClean="0"/>
              <a:t>The syntax of semantically similar sentences may vary.</a:t>
            </a:r>
          </a:p>
          <a:p>
            <a:pPr eaLnBrk="1" hangingPunct="1">
              <a:spcBef>
                <a:spcPct val="40000"/>
              </a:spcBef>
            </a:pPr>
            <a:r>
              <a:rPr lang="en-GB" altLang="en-US" sz="2000" dirty="0" smtClean="0"/>
              <a:t>Background noises can interfere.</a:t>
            </a:r>
          </a:p>
          <a:p>
            <a:pPr eaLnBrk="1" hangingPunct="1">
              <a:spcBef>
                <a:spcPct val="40000"/>
              </a:spcBef>
            </a:pPr>
            <a:r>
              <a:rPr lang="en-GB" altLang="en-US" sz="2000" dirty="0" smtClean="0"/>
              <a:t>People often “</a:t>
            </a:r>
            <a:r>
              <a:rPr lang="en-GB" altLang="en-US" sz="2000" dirty="0" err="1" smtClean="0"/>
              <a:t>ummm</a:t>
            </a:r>
            <a:r>
              <a:rPr lang="en-GB" altLang="en-US" sz="2000" dirty="0" smtClean="0"/>
              <a:t>.....” and “</a:t>
            </a:r>
            <a:r>
              <a:rPr lang="en-GB" altLang="en-US" sz="2000" dirty="0" err="1" smtClean="0"/>
              <a:t>errr</a:t>
            </a:r>
            <a:r>
              <a:rPr lang="en-GB" altLang="en-US" sz="2000" dirty="0" smtClean="0"/>
              <a:t>.....”</a:t>
            </a:r>
          </a:p>
          <a:p>
            <a:pPr eaLnBrk="1" hangingPunct="1">
              <a:spcBef>
                <a:spcPct val="40000"/>
              </a:spcBef>
            </a:pPr>
            <a:r>
              <a:rPr lang="en-GB" altLang="en-US" sz="2000" dirty="0" smtClean="0"/>
              <a:t>Words not enough - semantics needed as well</a:t>
            </a:r>
          </a:p>
          <a:p>
            <a:pPr lvl="1" eaLnBrk="1" hangingPunct="1"/>
            <a:r>
              <a:rPr lang="en-GB" altLang="en-US" sz="1800" dirty="0" smtClean="0"/>
              <a:t>requires intelligence to understand a sentence</a:t>
            </a:r>
          </a:p>
          <a:p>
            <a:pPr lvl="1" eaLnBrk="1" hangingPunct="1"/>
            <a:r>
              <a:rPr lang="en-GB" altLang="en-US" sz="1800" dirty="0" smtClean="0"/>
              <a:t>context of the utterance often has to be known</a:t>
            </a:r>
          </a:p>
          <a:p>
            <a:pPr lvl="1" eaLnBrk="1" hangingPunct="1"/>
            <a:r>
              <a:rPr lang="en-GB" altLang="en-US" sz="1800" dirty="0" smtClean="0"/>
              <a:t>also information about the subject and speaker</a:t>
            </a:r>
          </a:p>
          <a:p>
            <a:pPr eaLnBrk="1" hangingPunct="1">
              <a:buFontTx/>
              <a:buNone/>
            </a:pPr>
            <a:r>
              <a:rPr lang="en-GB" altLang="en-US" sz="1800" dirty="0" smtClean="0"/>
              <a:t>	</a:t>
            </a:r>
            <a:r>
              <a:rPr lang="en-GB" altLang="en-US" sz="1600" dirty="0" smtClean="0"/>
              <a:t>e.g.  even if  “</a:t>
            </a:r>
            <a:r>
              <a:rPr lang="en-GB" altLang="en-US" sz="1600" dirty="0" err="1" smtClean="0"/>
              <a:t>Errr</a:t>
            </a:r>
            <a:r>
              <a:rPr lang="en-GB" altLang="en-US" sz="1600" dirty="0" smtClean="0"/>
              <a:t>.... I, um, don’t like this” is recognised, it is a fairly useless piece of information on it’s own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The Phonetic Typewriter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Developed for Finnish </a:t>
            </a:r>
            <a:r>
              <a:rPr lang="en-GB" altLang="en-US" sz="1600" smtClean="0"/>
              <a:t>(a phonetic language, written as it is said)</a:t>
            </a:r>
            <a:endParaRPr lang="en-GB" altLang="en-US" sz="2000" smtClean="0"/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r>
              <a:rPr lang="en-GB" altLang="en-US" sz="2000" smtClean="0"/>
              <a:t>Trained on one speaker, will generalise to others.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r>
              <a:rPr lang="en-GB" altLang="en-US" sz="2000" smtClean="0"/>
              <a:t>A neural network is trained to cluster together similar sounds, which are then labelled with the corresponding character.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r>
              <a:rPr lang="en-GB" altLang="en-US" sz="2000" smtClean="0"/>
              <a:t>When recognising speech, the sounds uttered are allocated to the closest corresponding output, and the character for that output is printed.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600" smtClean="0"/>
              <a:t>requires large dictionary of minor variations to correct general mechanism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600" smtClean="0"/>
              <a:t>noticeably poorer performance on speakers it has not been trained 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 Phonetic Typewriter</a:t>
            </a:r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</a:t>
            </a:r>
            <a:r>
              <a:rPr lang="en-GB" altLang="en-US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ctd</a:t>
            </a:r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)</a:t>
            </a: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1066800" y="1905000"/>
          <a:ext cx="7010400" cy="438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icture" r:id="rId4" imgW="3200400" imgH="2000250" progId="Word.Picture.8">
                  <p:embed/>
                </p:oleObj>
              </mc:Choice>
              <mc:Fallback>
                <p:oleObj name="Picture" r:id="rId4" imgW="3200400" imgH="2000250" progId="Word.Picture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1905000"/>
                        <a:ext cx="7010400" cy="438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Speech Recognition: useful?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Single user or limited vocabulary systems  </a:t>
            </a:r>
            <a:br>
              <a:rPr lang="en-GB" altLang="en-US" sz="2400" smtClean="0"/>
            </a:br>
            <a:r>
              <a:rPr lang="en-GB" altLang="en-US" sz="2400" smtClean="0"/>
              <a:t>	</a:t>
            </a:r>
            <a:r>
              <a:rPr lang="en-GB" altLang="en-US" sz="2000" smtClean="0"/>
              <a:t>e.g. computer dictation</a:t>
            </a: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Open use, limited vocabulary systems can work satisfactorily</a:t>
            </a:r>
            <a:br>
              <a:rPr lang="en-GB" altLang="en-US" sz="2400" smtClean="0"/>
            </a:br>
            <a:r>
              <a:rPr lang="en-GB" altLang="en-US" sz="2400" smtClean="0"/>
              <a:t>	</a:t>
            </a:r>
            <a:r>
              <a:rPr lang="en-GB" altLang="en-US" sz="2000" smtClean="0"/>
              <a:t>e.g. some voice activated telephone systems</a:t>
            </a: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general user, wide vocabulary systems …</a:t>
            </a:r>
            <a:br>
              <a:rPr lang="en-GB" altLang="en-US" sz="2400" smtClean="0"/>
            </a:br>
            <a:r>
              <a:rPr lang="en-GB" altLang="en-US" sz="2400" smtClean="0"/>
              <a:t>… still a problem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Great potential, however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when users hands are already occupied</a:t>
            </a:r>
            <a:br>
              <a:rPr lang="en-GB" altLang="en-US" sz="2000" smtClean="0"/>
            </a:br>
            <a:r>
              <a:rPr lang="en-GB" altLang="en-US" sz="2000" smtClean="0"/>
              <a:t>		</a:t>
            </a:r>
            <a:r>
              <a:rPr lang="en-GB" altLang="en-US" sz="1800" smtClean="0"/>
              <a:t>e.g. driving, manufacturing</a:t>
            </a:r>
            <a:endParaRPr lang="en-GB" altLang="en-US" sz="2000" smtClean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for users with physical disabilities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lightweight, mobile devices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533400" y="1981200"/>
            <a:ext cx="457200" cy="457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533400" y="2743200"/>
            <a:ext cx="457200" cy="457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533400" y="3810000"/>
            <a:ext cx="457200" cy="457200"/>
          </a:xfrm>
          <a:prstGeom prst="smileyFace">
            <a:avLst>
              <a:gd name="adj" fmla="val -4653"/>
            </a:avLst>
          </a:prstGeom>
          <a:solidFill>
            <a:schemeClr val="folHlink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Speech Synthesis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smtClean="0"/>
              <a:t>The generation of speech</a:t>
            </a:r>
          </a:p>
          <a:p>
            <a:pPr eaLnBrk="1" hangingPunct="1"/>
            <a:endParaRPr lang="en-GB" altLang="en-US" sz="900" smtClean="0"/>
          </a:p>
          <a:p>
            <a:pPr eaLnBrk="1" hangingPunct="1">
              <a:buFontTx/>
              <a:buNone/>
            </a:pPr>
            <a:r>
              <a:rPr lang="en-GB" altLang="en-US" sz="2000" smtClean="0"/>
              <a:t>Useful</a:t>
            </a:r>
          </a:p>
          <a:p>
            <a:pPr lvl="1" eaLnBrk="1" hangingPunct="1"/>
            <a:r>
              <a:rPr lang="en-GB" altLang="en-US" sz="1800" smtClean="0"/>
              <a:t>natural and familiar way of receiving information</a:t>
            </a:r>
          </a:p>
          <a:p>
            <a:pPr eaLnBrk="1" hangingPunct="1">
              <a:buFontTx/>
              <a:buNone/>
            </a:pPr>
            <a:r>
              <a:rPr lang="en-GB" altLang="en-US" sz="2000" smtClean="0"/>
              <a:t>Problems </a:t>
            </a:r>
          </a:p>
          <a:p>
            <a:pPr lvl="1" eaLnBrk="1" hangingPunct="1"/>
            <a:r>
              <a:rPr lang="en-GB" altLang="en-US" sz="1800" smtClean="0"/>
              <a:t>similar to recognition: prosody particularly</a:t>
            </a:r>
          </a:p>
          <a:p>
            <a:pPr eaLnBrk="1" hangingPunct="1"/>
            <a:endParaRPr lang="en-GB" altLang="en-US" sz="900" smtClean="0"/>
          </a:p>
          <a:p>
            <a:pPr eaLnBrk="1" hangingPunct="1">
              <a:buFontTx/>
              <a:buNone/>
            </a:pPr>
            <a:r>
              <a:rPr lang="en-GB" altLang="en-US" sz="2000" smtClean="0"/>
              <a:t>Additional problems</a:t>
            </a:r>
          </a:p>
          <a:p>
            <a:pPr lvl="1" eaLnBrk="1" hangingPunct="1"/>
            <a:r>
              <a:rPr lang="en-GB" altLang="en-US" sz="1800" smtClean="0"/>
              <a:t>intrusive - needs headphones, or creates noise in the workplace</a:t>
            </a:r>
          </a:p>
          <a:p>
            <a:pPr lvl="1" eaLnBrk="1" hangingPunct="1"/>
            <a:r>
              <a:rPr lang="en-GB" altLang="en-US" sz="1800" smtClean="0"/>
              <a:t>transient - harder to review and browse</a:t>
            </a:r>
          </a:p>
          <a:p>
            <a:pPr eaLnBrk="1" hangingPunct="1"/>
            <a:endParaRPr lang="en-GB" altLang="en-US" sz="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Speech Synthesis: useful?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dirty="0" smtClean="0"/>
              <a:t>Successful in certain constrained applications</a:t>
            </a:r>
            <a:br>
              <a:rPr lang="en-GB" altLang="en-US" sz="2000" dirty="0" smtClean="0"/>
            </a:br>
            <a:r>
              <a:rPr lang="en-GB" altLang="en-US" sz="2000" dirty="0" smtClean="0"/>
              <a:t>when the user:</a:t>
            </a:r>
          </a:p>
          <a:p>
            <a:pPr lvl="1" eaLnBrk="1" hangingPunct="1"/>
            <a:r>
              <a:rPr lang="en-GB" altLang="en-US" sz="1800" dirty="0" smtClean="0"/>
              <a:t>is particularly motivated to overcome problems</a:t>
            </a:r>
          </a:p>
          <a:p>
            <a:pPr lvl="1" eaLnBrk="1" hangingPunct="1"/>
            <a:r>
              <a:rPr lang="en-GB" altLang="en-US" sz="1800" dirty="0" smtClean="0"/>
              <a:t>has few alternatives</a:t>
            </a:r>
          </a:p>
          <a:p>
            <a:pPr eaLnBrk="1" hangingPunct="1"/>
            <a:endParaRPr lang="en-GB" altLang="en-US" sz="1000" dirty="0" smtClean="0"/>
          </a:p>
          <a:p>
            <a:pPr eaLnBrk="1" hangingPunct="1">
              <a:buFontTx/>
              <a:buNone/>
            </a:pPr>
            <a:r>
              <a:rPr lang="en-GB" altLang="en-US" sz="2000" dirty="0" smtClean="0"/>
              <a:t>Examples:</a:t>
            </a:r>
          </a:p>
          <a:p>
            <a:pPr eaLnBrk="1" hangingPunct="1"/>
            <a:r>
              <a:rPr lang="en-GB" altLang="en-US" sz="2000" dirty="0" smtClean="0"/>
              <a:t>screen readers</a:t>
            </a:r>
          </a:p>
          <a:p>
            <a:pPr lvl="1" eaLnBrk="1" hangingPunct="1"/>
            <a:r>
              <a:rPr lang="en-GB" altLang="en-US" sz="1800" dirty="0" smtClean="0"/>
              <a:t>read the textual display to the user</a:t>
            </a:r>
            <a:br>
              <a:rPr lang="en-GB" altLang="en-US" sz="1800" dirty="0" smtClean="0"/>
            </a:br>
            <a:r>
              <a:rPr lang="en-GB" altLang="en-US" sz="1800" dirty="0" smtClean="0"/>
              <a:t>		utilised by visually impaired people</a:t>
            </a:r>
          </a:p>
          <a:p>
            <a:pPr eaLnBrk="1" hangingPunct="1"/>
            <a:r>
              <a:rPr lang="en-GB" altLang="en-US" sz="2000" dirty="0" smtClean="0"/>
              <a:t>warning signals</a:t>
            </a:r>
          </a:p>
          <a:p>
            <a:pPr lvl="1" eaLnBrk="1" hangingPunct="1"/>
            <a:r>
              <a:rPr lang="en-GB" altLang="en-US" sz="1800" dirty="0" smtClean="0"/>
              <a:t>spoken information sometimes presented to pilots whose visual and haptic skills are already fully occupied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smtClean="0"/>
              <a:t>Non-Speech Sounds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400" smtClean="0"/>
              <a:t>boings, bangs, squeaks, clicks etc.</a:t>
            </a:r>
          </a:p>
          <a:p>
            <a:pPr eaLnBrk="1" hangingPunct="1"/>
            <a:endParaRPr lang="en-GB" altLang="en-US" sz="2400" smtClean="0"/>
          </a:p>
          <a:p>
            <a:pPr eaLnBrk="1" hangingPunct="1"/>
            <a:r>
              <a:rPr lang="en-GB" altLang="en-US" sz="2400" smtClean="0"/>
              <a:t>commonly used for warnings and alarms</a:t>
            </a:r>
          </a:p>
          <a:p>
            <a:pPr eaLnBrk="1" hangingPunct="1"/>
            <a:endParaRPr lang="en-GB" altLang="en-US" sz="1000" smtClean="0"/>
          </a:p>
          <a:p>
            <a:pPr eaLnBrk="1" hangingPunct="1"/>
            <a:r>
              <a:rPr lang="en-GB" altLang="en-US" sz="2400" smtClean="0"/>
              <a:t>Evidence to show they are useful</a:t>
            </a:r>
          </a:p>
          <a:p>
            <a:pPr lvl="1" eaLnBrk="1" hangingPunct="1"/>
            <a:r>
              <a:rPr lang="en-GB" altLang="en-US" sz="2000" smtClean="0"/>
              <a:t>fewer typing mistakes with key clicks</a:t>
            </a:r>
          </a:p>
          <a:p>
            <a:pPr lvl="1" eaLnBrk="1" hangingPunct="1"/>
            <a:r>
              <a:rPr lang="en-GB" altLang="en-US" sz="2000" smtClean="0"/>
              <a:t>video games harder without sound</a:t>
            </a:r>
          </a:p>
          <a:p>
            <a:pPr eaLnBrk="1" hangingPunct="1"/>
            <a:endParaRPr lang="en-GB" altLang="en-US" sz="1000" smtClean="0"/>
          </a:p>
          <a:p>
            <a:pPr eaLnBrk="1" hangingPunct="1"/>
            <a:r>
              <a:rPr lang="en-GB" altLang="en-US" sz="2400" smtClean="0"/>
              <a:t>Language/culture independent, unlike speech</a:t>
            </a:r>
            <a:endParaRPr lang="en-GB" altLang="en-US" smtClean="0"/>
          </a:p>
          <a:p>
            <a:pPr eaLnBrk="1" hangingPunct="1"/>
            <a:endParaRPr lang="en-GB" altLang="en-US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smtClean="0"/>
              <a:t>Non-Speech Sounds: useful?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Dual mode displays: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information presented along two different sensory channels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redundant presentation of information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resolution of ambiguity in one mode through information in another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Sound good for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transient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background status information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16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600" smtClean="0"/>
              <a:t>	</a:t>
            </a:r>
            <a:r>
              <a:rPr lang="en-GB" altLang="en-US" sz="1800" smtClean="0"/>
              <a:t>e.g. Sound can be used as a redundant mode in the Apple Macintosh; almost any user action (file selection, window active, disk insert, search error, copy complete, etc.) can have a different sound associated with it.</a:t>
            </a:r>
            <a:endParaRPr lang="en-GB" altLang="en-US" sz="1600" smtClean="0"/>
          </a:p>
          <a:p>
            <a:pPr eaLnBrk="1" hangingPunct="1">
              <a:lnSpc>
                <a:spcPct val="90000"/>
              </a:lnSpc>
            </a:pPr>
            <a:endParaRPr lang="en-GB" altLang="en-US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Auditory Icons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Use natural sounds to represent different types of object or action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Natural sounds have associated semantics which can be mapped onto similar meanings in the interaction</a:t>
            </a:r>
            <a:br>
              <a:rPr lang="en-GB" altLang="en-US" sz="2000" smtClean="0"/>
            </a:br>
            <a:r>
              <a:rPr lang="en-GB" altLang="en-US" sz="2000" smtClean="0"/>
              <a:t>	</a:t>
            </a:r>
            <a:r>
              <a:rPr lang="en-GB" altLang="en-US" sz="1600" smtClean="0"/>
              <a:t>e.g. throwing something away</a:t>
            </a:r>
            <a:br>
              <a:rPr lang="en-GB" altLang="en-US" sz="1600" smtClean="0"/>
            </a:br>
            <a:r>
              <a:rPr lang="en-GB" altLang="en-US" sz="1600" smtClean="0"/>
              <a:t>			~ the sound of smashing glass</a:t>
            </a:r>
            <a:endParaRPr lang="en-GB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Problem: not all things have associated meanings</a:t>
            </a:r>
            <a:br>
              <a:rPr lang="en-GB" altLang="en-US" sz="2000" smtClean="0"/>
            </a:br>
            <a:r>
              <a:rPr lang="en-GB" altLang="en-US" sz="2000" smtClean="0"/>
              <a:t>	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Additional information can also be presented: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muffled sounds if object is obscured or action is in the background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800" smtClean="0"/>
              <a:t>use of stereo allows positional information to be added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/>
              <a:t>SonicFinder</a:t>
            </a:r>
            <a:r>
              <a:rPr lang="en-GB" altLang="en-US" dirty="0" smtClean="0"/>
              <a:t> for the Macintosh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GB" altLang="en-US" sz="2400" smtClean="0"/>
              <a:t>items and actions on the desktop have associated sounds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400" smtClean="0"/>
              <a:t>folders have a papery noise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400" smtClean="0"/>
              <a:t>moving files – dragging sound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400" smtClean="0"/>
              <a:t>copying – a problem … </a:t>
            </a:r>
            <a:br>
              <a:rPr lang="en-GB" altLang="en-US" sz="2400" smtClean="0"/>
            </a:br>
            <a:r>
              <a:rPr lang="en-GB" altLang="en-US" sz="2400" smtClean="0"/>
              <a:t>	</a:t>
            </a:r>
            <a:r>
              <a:rPr lang="en-GB" altLang="en-US" sz="2000" smtClean="0"/>
              <a:t>sound of a liquid being poured into a receptacle</a:t>
            </a:r>
            <a:br>
              <a:rPr lang="en-GB" altLang="en-US" sz="2000" smtClean="0"/>
            </a:br>
            <a:r>
              <a:rPr lang="en-GB" altLang="en-US" sz="2000" smtClean="0"/>
              <a:t>	rising pitch indicates the progress of the copy</a:t>
            </a:r>
            <a:endParaRPr lang="en-GB" altLang="en-US" sz="2400" smtClean="0"/>
          </a:p>
          <a:p>
            <a:pPr eaLnBrk="1" hangingPunct="1">
              <a:spcBef>
                <a:spcPct val="50000"/>
              </a:spcBef>
            </a:pPr>
            <a:r>
              <a:rPr lang="en-GB" altLang="en-US" sz="2400" smtClean="0"/>
              <a:t>big files have louder sound than smaller ones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/>
              <a:t>Earcons</a:t>
            </a:r>
            <a:endParaRPr lang="en-GB" altLang="en-US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3048000"/>
          </a:xfrm>
        </p:spPr>
        <p:txBody>
          <a:bodyPr/>
          <a:lstStyle/>
          <a:p>
            <a:pPr eaLnBrk="1" hangingPunct="1"/>
            <a:r>
              <a:rPr lang="en-GB" altLang="en-US" sz="2400" smtClean="0"/>
              <a:t>Synthetic sounds used to convey information</a:t>
            </a:r>
          </a:p>
          <a:p>
            <a:pPr eaLnBrk="1" hangingPunct="1"/>
            <a:r>
              <a:rPr lang="en-GB" altLang="en-US" sz="2400" smtClean="0"/>
              <a:t>Structured combinations of notes (motives ) represent actions and objects</a:t>
            </a:r>
          </a:p>
          <a:p>
            <a:pPr eaLnBrk="1" hangingPunct="1"/>
            <a:r>
              <a:rPr lang="en-GB" altLang="en-US" sz="2400" smtClean="0"/>
              <a:t>Motives combined to provide rich information</a:t>
            </a:r>
          </a:p>
          <a:p>
            <a:pPr lvl="1" eaLnBrk="1" hangingPunct="1"/>
            <a:r>
              <a:rPr lang="en-GB" altLang="en-US" sz="2000" smtClean="0"/>
              <a:t>compound earcons</a:t>
            </a:r>
          </a:p>
          <a:p>
            <a:pPr lvl="1" eaLnBrk="1" hangingPunct="1"/>
            <a:r>
              <a:rPr lang="en-GB" altLang="en-US" sz="2000" smtClean="0"/>
              <a:t>multiple motives combined to make one more complicated earcon</a:t>
            </a:r>
          </a:p>
        </p:txBody>
      </p:sp>
      <p:pic>
        <p:nvPicPr>
          <p:cNvPr id="2458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876800"/>
            <a:ext cx="3343275" cy="141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5029200"/>
            <a:ext cx="3386138" cy="78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2" name="AutoShape 7"/>
          <p:cNvSpPr>
            <a:spLocks noChangeArrowheads="1"/>
          </p:cNvSpPr>
          <p:nvPr/>
        </p:nvSpPr>
        <p:spPr bwMode="auto">
          <a:xfrm>
            <a:off x="4419600" y="5334000"/>
            <a:ext cx="838200" cy="304800"/>
          </a:xfrm>
          <a:prstGeom prst="rightArrow">
            <a:avLst>
              <a:gd name="adj1" fmla="val 50000"/>
              <a:gd name="adj2" fmla="val 6875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/>
              <a:t>Earcons</a:t>
            </a:r>
            <a:r>
              <a:rPr lang="en-GB" altLang="en-US" dirty="0" smtClean="0"/>
              <a:t> (</a:t>
            </a:r>
            <a:r>
              <a:rPr lang="en-GB" altLang="en-US" dirty="0" err="1" smtClean="0"/>
              <a:t>ctd</a:t>
            </a:r>
            <a:r>
              <a:rPr lang="en-GB" altLang="en-US" dirty="0" smtClean="0"/>
              <a:t>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family earcons</a:t>
            </a:r>
          </a:p>
          <a:p>
            <a:pPr lvl="1" eaLnBrk="1" hangingPunct="1">
              <a:buFontTx/>
              <a:buNone/>
            </a:pPr>
            <a:r>
              <a:rPr lang="en-GB" altLang="en-US" sz="2000" smtClean="0"/>
              <a:t>	similar types of earcons represent similar classes of action or similar objects: the family of “errors” would contain syntax and operating system errors</a:t>
            </a:r>
          </a:p>
          <a:p>
            <a:pPr eaLnBrk="1" hangingPunct="1"/>
            <a:endParaRPr lang="en-GB" altLang="en-US" sz="2400" smtClean="0"/>
          </a:p>
          <a:p>
            <a:pPr eaLnBrk="1" hangingPunct="1"/>
            <a:r>
              <a:rPr lang="en-GB" altLang="en-US" sz="2400" smtClean="0"/>
              <a:t>Earcons easily grouped and refined due to compositional and hierarchical nature</a:t>
            </a:r>
          </a:p>
          <a:p>
            <a:pPr eaLnBrk="1" hangingPunct="1"/>
            <a:endParaRPr lang="en-GB" altLang="en-US" sz="2400" smtClean="0"/>
          </a:p>
          <a:p>
            <a:pPr eaLnBrk="1" hangingPunct="1"/>
            <a:r>
              <a:rPr lang="en-GB" altLang="en-US" sz="2400" smtClean="0"/>
              <a:t>Harder to associate with the interface task since there is no natural mapping</a:t>
            </a:r>
          </a:p>
        </p:txBody>
      </p:sp>
      <p:sp>
        <p:nvSpPr>
          <p:cNvPr id="25604" name="AutoShape 4"/>
          <p:cNvSpPr>
            <a:spLocks noChangeArrowheads="1"/>
          </p:cNvSpPr>
          <p:nvPr/>
        </p:nvSpPr>
        <p:spPr bwMode="auto">
          <a:xfrm>
            <a:off x="533400" y="3886200"/>
            <a:ext cx="457200" cy="4572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5605" name="AutoShape 5"/>
          <p:cNvSpPr>
            <a:spLocks noChangeArrowheads="1"/>
          </p:cNvSpPr>
          <p:nvPr/>
        </p:nvSpPr>
        <p:spPr bwMode="auto">
          <a:xfrm>
            <a:off x="533400" y="5181600"/>
            <a:ext cx="457200" cy="457200"/>
          </a:xfrm>
          <a:prstGeom prst="smileyFace">
            <a:avLst>
              <a:gd name="adj" fmla="val -4653"/>
            </a:avLst>
          </a:prstGeom>
          <a:solidFill>
            <a:schemeClr val="folHlink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Excercise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sounds to be used in Moodle and </a:t>
            </a:r>
            <a:r>
              <a:rPr lang="en-GB" dirty="0" err="1" smtClean="0"/>
              <a:t>Turnititn</a:t>
            </a:r>
            <a:r>
              <a:rPr lang="en-GB" dirty="0" smtClean="0"/>
              <a:t> for a phone user.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1014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touch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haptic interaction </a:t>
            </a:r>
          </a:p>
          <a:p>
            <a:pPr lvl="1" eaLnBrk="1" hangingPunct="1"/>
            <a:r>
              <a:rPr lang="en-GB" altLang="en-US" sz="2000" smtClean="0"/>
              <a:t>cutaneous perception</a:t>
            </a:r>
            <a:endParaRPr lang="en-GB" altLang="en-US" smtClean="0"/>
          </a:p>
          <a:p>
            <a:pPr lvl="2" eaLnBrk="1" hangingPunct="1"/>
            <a:r>
              <a:rPr lang="en-GB" altLang="en-US" sz="1800" smtClean="0"/>
              <a:t>tactile sensation; vibrations on the skin</a:t>
            </a:r>
          </a:p>
          <a:p>
            <a:pPr lvl="1" eaLnBrk="1" hangingPunct="1"/>
            <a:r>
              <a:rPr lang="en-GB" altLang="en-US" sz="2000" smtClean="0"/>
              <a:t>kinesthetics</a:t>
            </a:r>
            <a:endParaRPr lang="en-GB" altLang="en-US" smtClean="0"/>
          </a:p>
          <a:p>
            <a:pPr lvl="2" eaLnBrk="1" hangingPunct="1"/>
            <a:r>
              <a:rPr lang="en-GB" altLang="en-US" sz="1800" smtClean="0"/>
              <a:t>movement and position; force feedback</a:t>
            </a:r>
          </a:p>
          <a:p>
            <a:pPr eaLnBrk="1" hangingPunct="1"/>
            <a:r>
              <a:rPr lang="en-GB" altLang="en-US" sz="2400" smtClean="0"/>
              <a:t>information on shape, texture, resistance, temperature, comparative spatial factors</a:t>
            </a:r>
          </a:p>
          <a:p>
            <a:pPr eaLnBrk="1" hangingPunct="1"/>
            <a:r>
              <a:rPr lang="en-GB" altLang="en-US" sz="2400" smtClean="0"/>
              <a:t>example technologies</a:t>
            </a:r>
          </a:p>
          <a:p>
            <a:pPr lvl="1" eaLnBrk="1" hangingPunct="1"/>
            <a:r>
              <a:rPr lang="en-GB" altLang="en-US" sz="2000" smtClean="0"/>
              <a:t>electronic braille displays</a:t>
            </a:r>
          </a:p>
          <a:p>
            <a:pPr lvl="1" eaLnBrk="1" hangingPunct="1"/>
            <a:r>
              <a:rPr lang="en-GB" altLang="en-US" sz="2000" smtClean="0"/>
              <a:t>force feedback devices e.g. Phantom</a:t>
            </a:r>
          </a:p>
          <a:p>
            <a:pPr lvl="2" eaLnBrk="1" hangingPunct="1"/>
            <a:r>
              <a:rPr lang="en-GB" altLang="en-US" smtClean="0"/>
              <a:t>resistance, texture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Handwriting recognition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 smtClean="0"/>
              <a:t>	</a:t>
            </a:r>
            <a:r>
              <a:rPr lang="en-GB" altLang="en-US" sz="2000" dirty="0" smtClean="0"/>
              <a:t>Handwriting is another communication mechanism which we are used to in day-to-day life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Technology</a:t>
            </a:r>
            <a:endParaRPr lang="en-GB" altLang="en-US" sz="2400" dirty="0" smtClean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Handwriting consists of complex strokes and spaces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Captured by digitising tablet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smtClean="0"/>
              <a:t>strokes transformed to sequence of dots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large tablets available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smtClean="0"/>
              <a:t>suitable for digitising maps and technical drawings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smaller devices, some incorporating thin screens to display the information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smtClean="0"/>
              <a:t>PDAs such as Palm </a:t>
            </a:r>
            <a:r>
              <a:rPr lang="en-GB" altLang="en-US" sz="1800" dirty="0" smtClean="0"/>
              <a:t>Pilot an early example</a:t>
            </a:r>
            <a:endParaRPr lang="en-GB" altLang="en-US" sz="1800" dirty="0" smtClean="0"/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 smtClean="0"/>
              <a:t>tablet PCs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Handwriting recognition (</a:t>
            </a:r>
            <a:r>
              <a:rPr lang="en-GB" altLang="en-US" dirty="0" err="1" smtClean="0"/>
              <a:t>ctd</a:t>
            </a:r>
            <a:r>
              <a:rPr lang="en-GB" altLang="en-US" dirty="0" smtClean="0"/>
              <a:t>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Problems</a:t>
            </a:r>
          </a:p>
          <a:p>
            <a:pPr lvl="1" eaLnBrk="1" hangingPunct="1"/>
            <a:r>
              <a:rPr lang="en-GB" altLang="en-US" sz="2000" dirty="0" smtClean="0"/>
              <a:t>personal differences in letter formation</a:t>
            </a:r>
          </a:p>
          <a:p>
            <a:pPr lvl="1" eaLnBrk="1" hangingPunct="1"/>
            <a:r>
              <a:rPr lang="en-GB" altLang="en-US" sz="2000" dirty="0" smtClean="0"/>
              <a:t>co-articulation effects</a:t>
            </a:r>
          </a:p>
          <a:p>
            <a:pPr eaLnBrk="1" hangingPunct="1"/>
            <a:endParaRPr lang="en-GB" altLang="en-US" sz="1200" dirty="0" smtClean="0"/>
          </a:p>
          <a:p>
            <a:pPr eaLnBrk="1" hangingPunct="1"/>
            <a:r>
              <a:rPr lang="en-GB" altLang="en-US" sz="2400" dirty="0" smtClean="0"/>
              <a:t>Breakthroughs:</a:t>
            </a:r>
          </a:p>
          <a:p>
            <a:pPr lvl="1" eaLnBrk="1" hangingPunct="1"/>
            <a:r>
              <a:rPr lang="en-GB" altLang="en-US" sz="2000" dirty="0" smtClean="0"/>
              <a:t>stroke not just bitmap</a:t>
            </a:r>
          </a:p>
          <a:p>
            <a:pPr lvl="1" eaLnBrk="1" hangingPunct="1"/>
            <a:r>
              <a:rPr lang="en-GB" altLang="en-US" sz="2000" dirty="0" smtClean="0"/>
              <a:t>special ‘alphabet’ </a:t>
            </a:r>
          </a:p>
          <a:p>
            <a:pPr eaLnBrk="1" hangingPunct="1"/>
            <a:endParaRPr lang="en-GB" altLang="en-US" sz="1200" dirty="0" smtClean="0"/>
          </a:p>
          <a:p>
            <a:pPr eaLnBrk="1" hangingPunct="1"/>
            <a:r>
              <a:rPr lang="en-GB" altLang="en-US" sz="2400" dirty="0" smtClean="0"/>
              <a:t>Current state:</a:t>
            </a:r>
          </a:p>
          <a:p>
            <a:pPr lvl="1" eaLnBrk="1" hangingPunct="1"/>
            <a:r>
              <a:rPr lang="en-GB" altLang="en-US" sz="2000" dirty="0" smtClean="0"/>
              <a:t>usable – even without training</a:t>
            </a:r>
          </a:p>
          <a:p>
            <a:pPr lvl="1" eaLnBrk="1" hangingPunct="1"/>
            <a:r>
              <a:rPr lang="en-GB" altLang="en-US" sz="2000" dirty="0" smtClean="0"/>
              <a:t>but many prefer keyboards!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gesture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752600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applications</a:t>
            </a:r>
          </a:p>
          <a:p>
            <a:pPr lvl="1" eaLnBrk="1" hangingPunct="1"/>
            <a:r>
              <a:rPr lang="en-GB" altLang="en-US" sz="2000" dirty="0" smtClean="0"/>
              <a:t>gestural input - e.g. “put that there”</a:t>
            </a:r>
          </a:p>
          <a:p>
            <a:pPr lvl="1" eaLnBrk="1" hangingPunct="1"/>
            <a:r>
              <a:rPr lang="en-GB" altLang="en-US" sz="2000" dirty="0" smtClean="0"/>
              <a:t>sign language</a:t>
            </a:r>
          </a:p>
          <a:p>
            <a:pPr eaLnBrk="1" hangingPunct="1"/>
            <a:r>
              <a:rPr lang="en-GB" altLang="en-US" sz="2400" dirty="0" smtClean="0"/>
              <a:t>technology</a:t>
            </a:r>
          </a:p>
          <a:p>
            <a:pPr lvl="1" eaLnBrk="1" hangingPunct="1"/>
            <a:r>
              <a:rPr lang="en-GB" altLang="en-US" sz="2000" dirty="0" smtClean="0"/>
              <a:t>data glove</a:t>
            </a:r>
          </a:p>
          <a:p>
            <a:pPr lvl="1" eaLnBrk="1" hangingPunct="1"/>
            <a:r>
              <a:rPr lang="en-GB" altLang="en-US" sz="2000" dirty="0" smtClean="0"/>
              <a:t>position sensing devices </a:t>
            </a:r>
            <a:r>
              <a:rPr lang="en-GB" altLang="en-US" sz="2000" dirty="0" err="1" smtClean="0"/>
              <a:t>e.g</a:t>
            </a:r>
            <a:r>
              <a:rPr lang="en-GB" altLang="en-US" sz="2000" dirty="0" smtClean="0"/>
              <a:t> MIT Media Room</a:t>
            </a:r>
          </a:p>
          <a:p>
            <a:pPr eaLnBrk="1" hangingPunct="1"/>
            <a:r>
              <a:rPr lang="en-GB" altLang="en-US" sz="2400" dirty="0" smtClean="0"/>
              <a:t>benefits</a:t>
            </a:r>
          </a:p>
          <a:p>
            <a:pPr lvl="1" eaLnBrk="1" hangingPunct="1"/>
            <a:r>
              <a:rPr lang="en-GB" altLang="en-US" sz="2000" dirty="0" smtClean="0"/>
              <a:t>natural form of interaction - pointing</a:t>
            </a:r>
          </a:p>
          <a:p>
            <a:pPr lvl="1" eaLnBrk="1" hangingPunct="1"/>
            <a:r>
              <a:rPr lang="en-GB" altLang="en-US" sz="2000" dirty="0" smtClean="0"/>
              <a:t>enhance communication between signing and non-signing users</a:t>
            </a:r>
          </a:p>
          <a:p>
            <a:pPr eaLnBrk="1" hangingPunct="1"/>
            <a:r>
              <a:rPr lang="en-GB" altLang="en-US" sz="2400" dirty="0" smtClean="0"/>
              <a:t>problems</a:t>
            </a:r>
          </a:p>
          <a:p>
            <a:pPr lvl="1" eaLnBrk="1" hangingPunct="1"/>
            <a:r>
              <a:rPr lang="en-GB" altLang="en-US" sz="2000" dirty="0" smtClean="0"/>
              <a:t>user dependent, variable and issues of </a:t>
            </a:r>
            <a:r>
              <a:rPr lang="en-GB" altLang="en-US" sz="2000" dirty="0" err="1" smtClean="0"/>
              <a:t>coarticulation</a:t>
            </a:r>
            <a:endParaRPr lang="en-GB" altLang="en-US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Comic Sans MS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1535</TotalTime>
  <Words>914</Words>
  <Application>Microsoft Office PowerPoint</Application>
  <PresentationFormat>On-screen Show (4:3)</PresentationFormat>
  <Paragraphs>242</Paragraphs>
  <Slides>26</Slides>
  <Notes>24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Times</vt:lpstr>
      <vt:lpstr>Arial</vt:lpstr>
      <vt:lpstr>Comic Sans MS</vt:lpstr>
      <vt:lpstr>Verdana</vt:lpstr>
      <vt:lpstr>Calibri</vt:lpstr>
      <vt:lpstr>Times New Roman</vt:lpstr>
      <vt:lpstr>Blank</vt:lpstr>
      <vt:lpstr>Microsoft Word 2001 Picture</vt:lpstr>
      <vt:lpstr>PowerPoint Presentation</vt:lpstr>
      <vt:lpstr>PowerPoint Presentation</vt:lpstr>
      <vt:lpstr>Overview                               </vt:lpstr>
      <vt:lpstr>Accessible design principles                                 - Alan Dix</vt:lpstr>
      <vt:lpstr>Multi-Sensory Systems</vt:lpstr>
      <vt:lpstr>Usable Senses</vt:lpstr>
      <vt:lpstr>Multi-modal vs. Multi-media</vt:lpstr>
      <vt:lpstr>Speech</vt:lpstr>
      <vt:lpstr>Structure of Speech</vt:lpstr>
      <vt:lpstr>Speech Recognition Problems</vt:lpstr>
      <vt:lpstr>The Phonetic Typewriter</vt:lpstr>
      <vt:lpstr>The Phonetic Typewriter (ctd)</vt:lpstr>
      <vt:lpstr>Speech Recognition: useful?</vt:lpstr>
      <vt:lpstr>Speech Synthesis</vt:lpstr>
      <vt:lpstr>Speech Synthesis: useful?</vt:lpstr>
      <vt:lpstr>Non-Speech Sounds</vt:lpstr>
      <vt:lpstr>Non-Speech Sounds: useful?</vt:lpstr>
      <vt:lpstr>Auditory Icons</vt:lpstr>
      <vt:lpstr>SonicFinder for the Macintosh</vt:lpstr>
      <vt:lpstr>Earcons</vt:lpstr>
      <vt:lpstr>Earcons (ctd)</vt:lpstr>
      <vt:lpstr>Excercise</vt:lpstr>
      <vt:lpstr>touch</vt:lpstr>
      <vt:lpstr>Handwriting recognition</vt:lpstr>
      <vt:lpstr>Handwriting recognition (ctd)</vt:lpstr>
      <vt:lpstr>gesture</vt:lpstr>
    </vt:vector>
  </TitlesOfParts>
  <Company>Lancaster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Dix</dc:creator>
  <cp:lastModifiedBy>Sue Maw</cp:lastModifiedBy>
  <cp:revision>15</cp:revision>
  <dcterms:created xsi:type="dcterms:W3CDTF">2003-08-07T14:10:51Z</dcterms:created>
  <dcterms:modified xsi:type="dcterms:W3CDTF">2019-11-28T10:02:46Z</dcterms:modified>
</cp:coreProperties>
</file>