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5"/>
  </p:notesMasterIdLst>
  <p:sldIdLst>
    <p:sldId id="257" r:id="rId2"/>
    <p:sldId id="258" r:id="rId3"/>
    <p:sldId id="259" r:id="rId4"/>
    <p:sldId id="261" r:id="rId5"/>
    <p:sldId id="270" r:id="rId6"/>
    <p:sldId id="272" r:id="rId7"/>
    <p:sldId id="273" r:id="rId8"/>
    <p:sldId id="275" r:id="rId9"/>
    <p:sldId id="276" r:id="rId10"/>
    <p:sldId id="268" r:id="rId11"/>
    <p:sldId id="265" r:id="rId12"/>
    <p:sldId id="267" r:id="rId13"/>
    <p:sldId id="274"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showGuides="1">
      <p:cViewPr varScale="1">
        <p:scale>
          <a:sx n="114" d="100"/>
          <a:sy n="114" d="100"/>
        </p:scale>
        <p:origin x="363" y="63"/>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133903-F838-41A7-870E-233B7A860BF7}" type="datetimeFigureOut">
              <a:rPr lang="en-GB" smtClean="0"/>
              <a:t>01/10/2020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D50D94-C92F-4CF2-B401-7BD07D008D61}" type="slidenum">
              <a:rPr lang="en-GB" smtClean="0"/>
              <a:t>‹#›</a:t>
            </a:fld>
            <a:endParaRPr lang="en-GB"/>
          </a:p>
        </p:txBody>
      </p:sp>
    </p:spTree>
    <p:extLst>
      <p:ext uri="{BB962C8B-B14F-4D97-AF65-F5344CB8AC3E}">
        <p14:creationId xmlns:p14="http://schemas.microsoft.com/office/powerpoint/2010/main" val="31185406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614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457200" rtl="0" eaLnBrk="1" fontAlgn="base" latinLnBrk="0" hangingPunct="1">
              <a:lnSpc>
                <a:spcPct val="100000"/>
              </a:lnSpc>
              <a:spcBef>
                <a:spcPct val="0"/>
              </a:spcBef>
              <a:spcAft>
                <a:spcPct val="0"/>
              </a:spcAft>
              <a:buClrTx/>
              <a:buSzTx/>
              <a:buFontTx/>
              <a:buNone/>
              <a:tabLst/>
              <a:defRPr/>
            </a:pPr>
            <a:fld id="{989DBE19-9333-45F3-A49D-72C5B05E2418}" type="slidenum">
              <a:rPr kumimoji="0" lang="en-GB" sz="13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base" latinLnBrk="0" hangingPunct="1">
                <a:lnSpc>
                  <a:spcPct val="100000"/>
                </a:lnSpc>
                <a:spcBef>
                  <a:spcPct val="0"/>
                </a:spcBef>
                <a:spcAft>
                  <a:spcPct val="0"/>
                </a:spcAft>
                <a:buClrTx/>
                <a:buSzTx/>
                <a:buFontTx/>
                <a:buNone/>
                <a:tabLst/>
                <a:defRPr/>
              </a:pPr>
              <a:t>1</a:t>
            </a:fld>
            <a:endParaRPr kumimoji="0" lang="en-GB" sz="13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1783569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EDFB633-A503-47DB-85BC-BA8EEE9BDCD5}" type="slidenum">
              <a:rPr kumimoji="0" lang="en-GB" sz="13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GB"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396002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University of Plymouth students also have a variety of interpretations of what critical</a:t>
            </a:r>
          </a:p>
          <a:p>
            <a:r>
              <a:rPr lang="en-GB" altLang="en-US" dirty="0"/>
              <a:t>thinking means to them.</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87E8520-2E99-49C7-8532-4DF7F9D4C452}" type="slidenum">
              <a:rPr kumimoji="0" lang="en-GB" sz="13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GB"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813705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fld id="{0EC39DD5-92B3-4FBD-86CE-33760657D74E}" type="datetime5">
              <a:rPr lang="en-GB" smtClean="0"/>
              <a:t>1-Oct-20</a:t>
            </a:fld>
            <a:endParaRPr lang="en-GB"/>
          </a:p>
        </p:txBody>
      </p:sp>
      <p:sp>
        <p:nvSpPr>
          <p:cNvPr id="5" name="Footer Placeholder 4"/>
          <p:cNvSpPr>
            <a:spLocks noGrp="1"/>
          </p:cNvSpPr>
          <p:nvPr>
            <p:ph type="ftr" sz="quarter" idx="11"/>
          </p:nvPr>
        </p:nvSpPr>
        <p:spPr/>
        <p:txBody>
          <a:bodyPr/>
          <a:lstStyle/>
          <a:p>
            <a:pPr>
              <a:defRPr/>
            </a:pPr>
            <a:r>
              <a:rPr lang="en-GB" smtClean="0"/>
              <a:t>                             </a:t>
            </a:r>
            <a:endParaRPr lang="en-GB" dirty="0"/>
          </a:p>
        </p:txBody>
      </p:sp>
      <p:sp>
        <p:nvSpPr>
          <p:cNvPr id="6" name="Slide Number Placeholder 5"/>
          <p:cNvSpPr>
            <a:spLocks noGrp="1"/>
          </p:cNvSpPr>
          <p:nvPr>
            <p:ph type="sldNum" sz="quarter" idx="12"/>
          </p:nvPr>
        </p:nvSpPr>
        <p:spPr/>
        <p:txBody>
          <a:bodyPr/>
          <a:lstStyle/>
          <a:p>
            <a:pPr>
              <a:defRPr/>
            </a:pPr>
            <a:fld id="{E19F5433-BC26-46AF-8216-A3A7D166D30C}" type="slidenum">
              <a:rPr lang="en-GB" smtClean="0"/>
              <a:pPr>
                <a:defRPr/>
              </a:pPr>
              <a:t>‹#›</a:t>
            </a:fld>
            <a:endParaRPr lang="en-GB"/>
          </a:p>
        </p:txBody>
      </p:sp>
    </p:spTree>
    <p:extLst>
      <p:ext uri="{BB962C8B-B14F-4D97-AF65-F5344CB8AC3E}">
        <p14:creationId xmlns:p14="http://schemas.microsoft.com/office/powerpoint/2010/main" val="12381443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pPr>
              <a:defRPr/>
            </a:pPr>
            <a:fld id="{4541BC17-1F50-45FC-875C-1BD8D7F41D4F}" type="datetime5">
              <a:rPr lang="en-GB" smtClean="0"/>
              <a:t>1-Oct-20</a:t>
            </a:fld>
            <a:endParaRPr lang="en-GB"/>
          </a:p>
        </p:txBody>
      </p:sp>
      <p:sp>
        <p:nvSpPr>
          <p:cNvPr id="5" name="Footer Placeholder 4"/>
          <p:cNvSpPr>
            <a:spLocks noGrp="1"/>
          </p:cNvSpPr>
          <p:nvPr>
            <p:ph type="ftr" sz="quarter" idx="11"/>
          </p:nvPr>
        </p:nvSpPr>
        <p:spPr/>
        <p:txBody>
          <a:bodyPr/>
          <a:lstStyle/>
          <a:p>
            <a:pPr>
              <a:defRPr/>
            </a:pPr>
            <a:r>
              <a:rPr lang="en-GB" smtClean="0"/>
              <a:t>                             </a:t>
            </a:r>
            <a:endParaRPr lang="en-GB"/>
          </a:p>
        </p:txBody>
      </p:sp>
      <p:sp>
        <p:nvSpPr>
          <p:cNvPr id="6" name="Slide Number Placeholder 5"/>
          <p:cNvSpPr>
            <a:spLocks noGrp="1"/>
          </p:cNvSpPr>
          <p:nvPr>
            <p:ph type="sldNum" sz="quarter" idx="12"/>
          </p:nvPr>
        </p:nvSpPr>
        <p:spPr/>
        <p:txBody>
          <a:bodyPr/>
          <a:lstStyle/>
          <a:p>
            <a:pPr>
              <a:defRPr/>
            </a:pPr>
            <a:fld id="{53EA6BA6-A53F-4E90-B1FA-0FC7F4298048}" type="slidenum">
              <a:rPr lang="en-GB" smtClean="0"/>
              <a:pPr>
                <a:defRPr/>
              </a:pPr>
              <a:t>‹#›</a:t>
            </a:fld>
            <a:endParaRPr lang="en-GB"/>
          </a:p>
        </p:txBody>
      </p:sp>
    </p:spTree>
    <p:extLst>
      <p:ext uri="{BB962C8B-B14F-4D97-AF65-F5344CB8AC3E}">
        <p14:creationId xmlns:p14="http://schemas.microsoft.com/office/powerpoint/2010/main" val="31183738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fld id="{3B0F6BED-F80C-424F-B29C-8BC6DF3DC0DF}" type="datetime5">
              <a:rPr lang="en-GB" smtClean="0"/>
              <a:t>1-Oct-20</a:t>
            </a:fld>
            <a:endParaRPr lang="en-GB"/>
          </a:p>
        </p:txBody>
      </p:sp>
      <p:sp>
        <p:nvSpPr>
          <p:cNvPr id="5" name="Footer Placeholder 4"/>
          <p:cNvSpPr>
            <a:spLocks noGrp="1"/>
          </p:cNvSpPr>
          <p:nvPr>
            <p:ph type="ftr" sz="quarter" idx="11"/>
          </p:nvPr>
        </p:nvSpPr>
        <p:spPr/>
        <p:txBody>
          <a:bodyPr/>
          <a:lstStyle/>
          <a:p>
            <a:pPr>
              <a:defRPr/>
            </a:pPr>
            <a:r>
              <a:rPr lang="en-GB" smtClean="0"/>
              <a:t>                             </a:t>
            </a:r>
            <a:endParaRPr lang="en-GB"/>
          </a:p>
        </p:txBody>
      </p:sp>
      <p:sp>
        <p:nvSpPr>
          <p:cNvPr id="6" name="Slide Number Placeholder 5"/>
          <p:cNvSpPr>
            <a:spLocks noGrp="1"/>
          </p:cNvSpPr>
          <p:nvPr>
            <p:ph type="sldNum" sz="quarter" idx="12"/>
          </p:nvPr>
        </p:nvSpPr>
        <p:spPr/>
        <p:txBody>
          <a:bodyPr/>
          <a:lstStyle/>
          <a:p>
            <a:pPr>
              <a:defRPr/>
            </a:pPr>
            <a:fld id="{2EFB80A1-E80F-4B57-9342-1B173A13AF13}" type="slidenum">
              <a:rPr lang="en-GB" smtClean="0"/>
              <a:pPr>
                <a:defRPr/>
              </a:pPr>
              <a:t>‹#›</a:t>
            </a:fld>
            <a:endParaRPr lang="en-GB"/>
          </a:p>
        </p:txBody>
      </p:sp>
    </p:spTree>
    <p:extLst>
      <p:ext uri="{BB962C8B-B14F-4D97-AF65-F5344CB8AC3E}">
        <p14:creationId xmlns:p14="http://schemas.microsoft.com/office/powerpoint/2010/main" val="806846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fld id="{AD10D16E-F6BC-4A05-9F9D-3417B2A8F8AF}" type="datetime5">
              <a:rPr lang="en-GB" smtClean="0"/>
              <a:t>1-Oct-20</a:t>
            </a:fld>
            <a:endParaRPr lang="en-GB"/>
          </a:p>
        </p:txBody>
      </p:sp>
      <p:sp>
        <p:nvSpPr>
          <p:cNvPr id="6" name="Footer Placeholder 5"/>
          <p:cNvSpPr>
            <a:spLocks noGrp="1"/>
          </p:cNvSpPr>
          <p:nvPr>
            <p:ph type="ftr" sz="quarter" idx="11"/>
          </p:nvPr>
        </p:nvSpPr>
        <p:spPr/>
        <p:txBody>
          <a:bodyPr/>
          <a:lstStyle/>
          <a:p>
            <a:pPr>
              <a:defRPr/>
            </a:pPr>
            <a:r>
              <a:rPr lang="en-GB" smtClean="0"/>
              <a:t>                             </a:t>
            </a:r>
            <a:endParaRPr lang="en-GB"/>
          </a:p>
        </p:txBody>
      </p:sp>
      <p:sp>
        <p:nvSpPr>
          <p:cNvPr id="7" name="Slide Number Placeholder 6"/>
          <p:cNvSpPr>
            <a:spLocks noGrp="1"/>
          </p:cNvSpPr>
          <p:nvPr>
            <p:ph type="sldNum" sz="quarter" idx="12"/>
          </p:nvPr>
        </p:nvSpPr>
        <p:spPr/>
        <p:txBody>
          <a:bodyPr/>
          <a:lstStyle/>
          <a:p>
            <a:pPr>
              <a:defRPr/>
            </a:pPr>
            <a:fld id="{7B3CCAD6-160C-4D01-8B88-6304D30867DA}" type="slidenum">
              <a:rPr lang="en-GB" smtClean="0"/>
              <a:pPr>
                <a:defRPr/>
              </a:pPr>
              <a:t>‹#›</a:t>
            </a:fld>
            <a:endParaRPr lang="en-GB"/>
          </a:p>
        </p:txBody>
      </p:sp>
    </p:spTree>
    <p:extLst>
      <p:ext uri="{BB962C8B-B14F-4D97-AF65-F5344CB8AC3E}">
        <p14:creationId xmlns:p14="http://schemas.microsoft.com/office/powerpoint/2010/main" val="1554591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fld id="{3C1C2606-BF23-4028-B52C-7658F1B0677D}" type="datetime5">
              <a:rPr lang="en-GB" smtClean="0"/>
              <a:t>1-Oct-20</a:t>
            </a:fld>
            <a:endParaRPr lang="en-GB"/>
          </a:p>
        </p:txBody>
      </p:sp>
      <p:sp>
        <p:nvSpPr>
          <p:cNvPr id="8" name="Footer Placeholder 7"/>
          <p:cNvSpPr>
            <a:spLocks noGrp="1"/>
          </p:cNvSpPr>
          <p:nvPr>
            <p:ph type="ftr" sz="quarter" idx="11"/>
          </p:nvPr>
        </p:nvSpPr>
        <p:spPr/>
        <p:txBody>
          <a:bodyPr/>
          <a:lstStyle/>
          <a:p>
            <a:pPr>
              <a:defRPr/>
            </a:pPr>
            <a:r>
              <a:rPr lang="en-GB" smtClean="0"/>
              <a:t>                             </a:t>
            </a:r>
            <a:endParaRPr lang="en-GB"/>
          </a:p>
        </p:txBody>
      </p:sp>
      <p:sp>
        <p:nvSpPr>
          <p:cNvPr id="9" name="Slide Number Placeholder 8"/>
          <p:cNvSpPr>
            <a:spLocks noGrp="1"/>
          </p:cNvSpPr>
          <p:nvPr>
            <p:ph type="sldNum" sz="quarter" idx="12"/>
          </p:nvPr>
        </p:nvSpPr>
        <p:spPr/>
        <p:txBody>
          <a:bodyPr/>
          <a:lstStyle/>
          <a:p>
            <a:pPr>
              <a:defRPr/>
            </a:pPr>
            <a:fld id="{AABF9B37-B947-47B3-98D8-2A429E173693}" type="slidenum">
              <a:rPr lang="en-GB" smtClean="0"/>
              <a:pPr>
                <a:defRPr/>
              </a:pPr>
              <a:t>‹#›</a:t>
            </a:fld>
            <a:endParaRPr lang="en-GB"/>
          </a:p>
        </p:txBody>
      </p:sp>
    </p:spTree>
    <p:extLst>
      <p:ext uri="{BB962C8B-B14F-4D97-AF65-F5344CB8AC3E}">
        <p14:creationId xmlns:p14="http://schemas.microsoft.com/office/powerpoint/2010/main" val="22951640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pPr>
              <a:defRPr/>
            </a:pPr>
            <a:fld id="{001369D6-0D20-499F-9382-4FF02E80C38F}" type="datetime5">
              <a:rPr lang="en-GB" smtClean="0"/>
              <a:t>1-Oct-20</a:t>
            </a:fld>
            <a:endParaRPr lang="en-GB"/>
          </a:p>
        </p:txBody>
      </p:sp>
      <p:sp>
        <p:nvSpPr>
          <p:cNvPr id="5" name="Footer Placeholder 3"/>
          <p:cNvSpPr>
            <a:spLocks noGrp="1"/>
          </p:cNvSpPr>
          <p:nvPr>
            <p:ph type="ftr" sz="quarter" idx="11"/>
          </p:nvPr>
        </p:nvSpPr>
        <p:spPr/>
        <p:txBody>
          <a:bodyPr/>
          <a:lstStyle/>
          <a:p>
            <a:pPr>
              <a:defRPr/>
            </a:pPr>
            <a:r>
              <a:rPr lang="en-GB" smtClean="0"/>
              <a:t>                             </a:t>
            </a:r>
            <a:endParaRPr lang="en-GB"/>
          </a:p>
        </p:txBody>
      </p:sp>
      <p:sp>
        <p:nvSpPr>
          <p:cNvPr id="6" name="Slide Number Placeholder 4"/>
          <p:cNvSpPr>
            <a:spLocks noGrp="1"/>
          </p:cNvSpPr>
          <p:nvPr>
            <p:ph type="sldNum" sz="quarter" idx="12"/>
          </p:nvPr>
        </p:nvSpPr>
        <p:spPr/>
        <p:txBody>
          <a:bodyPr/>
          <a:lstStyle/>
          <a:p>
            <a:pPr>
              <a:defRPr/>
            </a:pPr>
            <a:fld id="{E6C18EA3-4B74-4B4E-A1F0-E9F705AFB54B}" type="slidenum">
              <a:rPr lang="en-GB" smtClean="0"/>
              <a:pPr>
                <a:defRPr/>
              </a:pPr>
              <a:t>‹#›</a:t>
            </a:fld>
            <a:endParaRPr lang="en-GB"/>
          </a:p>
        </p:txBody>
      </p:sp>
    </p:spTree>
    <p:extLst>
      <p:ext uri="{BB962C8B-B14F-4D97-AF65-F5344CB8AC3E}">
        <p14:creationId xmlns:p14="http://schemas.microsoft.com/office/powerpoint/2010/main" val="2772501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pPr>
              <a:defRPr/>
            </a:pPr>
            <a:fld id="{05A79762-2CBF-4CAB-B039-CB4159F27A39}" type="datetime5">
              <a:rPr lang="en-GB" smtClean="0"/>
              <a:t>1-Oct-20</a:t>
            </a:fld>
            <a:endParaRPr lang="en-GB"/>
          </a:p>
        </p:txBody>
      </p:sp>
      <p:sp>
        <p:nvSpPr>
          <p:cNvPr id="5" name="Footer Placeholder 2"/>
          <p:cNvSpPr>
            <a:spLocks noGrp="1"/>
          </p:cNvSpPr>
          <p:nvPr>
            <p:ph type="ftr" sz="quarter" idx="11"/>
          </p:nvPr>
        </p:nvSpPr>
        <p:spPr/>
        <p:txBody>
          <a:bodyPr/>
          <a:lstStyle/>
          <a:p>
            <a:pPr>
              <a:defRPr/>
            </a:pPr>
            <a:r>
              <a:rPr lang="en-GB" smtClean="0"/>
              <a:t>                             </a:t>
            </a:r>
            <a:endParaRPr lang="en-GB"/>
          </a:p>
        </p:txBody>
      </p:sp>
      <p:sp>
        <p:nvSpPr>
          <p:cNvPr id="6" name="Slide Number Placeholder 3"/>
          <p:cNvSpPr>
            <a:spLocks noGrp="1"/>
          </p:cNvSpPr>
          <p:nvPr>
            <p:ph type="sldNum" sz="quarter" idx="12"/>
          </p:nvPr>
        </p:nvSpPr>
        <p:spPr/>
        <p:txBody>
          <a:bodyPr/>
          <a:lstStyle/>
          <a:p>
            <a:pPr>
              <a:defRPr/>
            </a:pPr>
            <a:fld id="{CC0842F6-C286-47A9-BC88-DB3FECCA32F1}" type="slidenum">
              <a:rPr lang="en-GB" smtClean="0"/>
              <a:pPr>
                <a:defRPr/>
              </a:pPr>
              <a:t>‹#›</a:t>
            </a:fld>
            <a:endParaRPr lang="en-GB"/>
          </a:p>
        </p:txBody>
      </p:sp>
    </p:spTree>
    <p:extLst>
      <p:ext uri="{BB962C8B-B14F-4D97-AF65-F5344CB8AC3E}">
        <p14:creationId xmlns:p14="http://schemas.microsoft.com/office/powerpoint/2010/main" val="39897002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pPr>
              <a:defRPr/>
            </a:pPr>
            <a:fld id="{28308EB4-2106-46FA-8FCC-5E1C4A9EC67E}" type="datetime5">
              <a:rPr lang="en-GB" smtClean="0"/>
              <a:t>1-Oct-20</a:t>
            </a:fld>
            <a:endParaRPr lang="en-GB"/>
          </a:p>
        </p:txBody>
      </p:sp>
      <p:sp>
        <p:nvSpPr>
          <p:cNvPr id="5" name="Footer Placeholder 5"/>
          <p:cNvSpPr>
            <a:spLocks noGrp="1"/>
          </p:cNvSpPr>
          <p:nvPr>
            <p:ph type="ftr" sz="quarter" idx="11"/>
          </p:nvPr>
        </p:nvSpPr>
        <p:spPr/>
        <p:txBody>
          <a:bodyPr/>
          <a:lstStyle/>
          <a:p>
            <a:pPr>
              <a:defRPr/>
            </a:pPr>
            <a:r>
              <a:rPr lang="en-GB" smtClean="0"/>
              <a:t>                             </a:t>
            </a:r>
            <a:endParaRPr lang="en-GB"/>
          </a:p>
        </p:txBody>
      </p:sp>
      <p:sp>
        <p:nvSpPr>
          <p:cNvPr id="6" name="Slide Number Placeholder 6"/>
          <p:cNvSpPr>
            <a:spLocks noGrp="1"/>
          </p:cNvSpPr>
          <p:nvPr>
            <p:ph type="sldNum" sz="quarter" idx="12"/>
          </p:nvPr>
        </p:nvSpPr>
        <p:spPr/>
        <p:txBody>
          <a:bodyPr/>
          <a:lstStyle/>
          <a:p>
            <a:pPr>
              <a:defRPr/>
            </a:pPr>
            <a:fld id="{D2481BE2-30E2-442C-A164-EE1FBE4A9561}" type="slidenum">
              <a:rPr lang="en-GB" smtClean="0"/>
              <a:pPr>
                <a:defRPr/>
              </a:pPr>
              <a:t>‹#›</a:t>
            </a:fld>
            <a:endParaRPr lang="en-GB"/>
          </a:p>
        </p:txBody>
      </p:sp>
    </p:spTree>
    <p:extLst>
      <p:ext uri="{BB962C8B-B14F-4D97-AF65-F5344CB8AC3E}">
        <p14:creationId xmlns:p14="http://schemas.microsoft.com/office/powerpoint/2010/main" val="36220380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fld id="{6FB1698C-6BBB-4020-BA11-276D8D3E9E6F}" type="datetime5">
              <a:rPr lang="en-GB" smtClean="0"/>
              <a:t>1-Oct-20</a:t>
            </a:fld>
            <a:endParaRPr lang="en-GB"/>
          </a:p>
        </p:txBody>
      </p:sp>
      <p:sp>
        <p:nvSpPr>
          <p:cNvPr id="6" name="Footer Placeholder 5"/>
          <p:cNvSpPr>
            <a:spLocks noGrp="1"/>
          </p:cNvSpPr>
          <p:nvPr>
            <p:ph type="ftr" sz="quarter" idx="11"/>
          </p:nvPr>
        </p:nvSpPr>
        <p:spPr/>
        <p:txBody>
          <a:bodyPr/>
          <a:lstStyle/>
          <a:p>
            <a:pPr>
              <a:defRPr/>
            </a:pPr>
            <a:r>
              <a:rPr lang="en-GB" smtClean="0"/>
              <a:t>                             </a:t>
            </a:r>
            <a:endParaRPr lang="en-GB"/>
          </a:p>
        </p:txBody>
      </p:sp>
      <p:sp>
        <p:nvSpPr>
          <p:cNvPr id="7" name="Slide Number Placeholder 6"/>
          <p:cNvSpPr>
            <a:spLocks noGrp="1"/>
          </p:cNvSpPr>
          <p:nvPr>
            <p:ph type="sldNum" sz="quarter" idx="12"/>
          </p:nvPr>
        </p:nvSpPr>
        <p:spPr/>
        <p:txBody>
          <a:bodyPr/>
          <a:lstStyle/>
          <a:p>
            <a:pPr>
              <a:defRPr/>
            </a:pPr>
            <a:fld id="{76866D51-BFFB-474A-A860-A70E97B0E38E}" type="slidenum">
              <a:rPr lang="en-GB" smtClean="0"/>
              <a:pPr>
                <a:defRPr/>
              </a:pPr>
              <a:t>‹#›</a:t>
            </a:fld>
            <a:endParaRPr lang="en-GB"/>
          </a:p>
        </p:txBody>
      </p:sp>
    </p:spTree>
    <p:extLst>
      <p:ext uri="{BB962C8B-B14F-4D97-AF65-F5344CB8AC3E}">
        <p14:creationId xmlns:p14="http://schemas.microsoft.com/office/powerpoint/2010/main" val="15853754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fld id="{A4CE4FD5-3B9E-46B8-AC2B-E00E5C003A76}" type="datetime5">
              <a:rPr lang="en-GB" smtClean="0"/>
              <a:t>1-Oct-20</a:t>
            </a:fld>
            <a:endParaRPr lang="en-GB"/>
          </a:p>
        </p:txBody>
      </p:sp>
      <p:sp>
        <p:nvSpPr>
          <p:cNvPr id="6" name="Footer Placeholder 5"/>
          <p:cNvSpPr>
            <a:spLocks noGrp="1"/>
          </p:cNvSpPr>
          <p:nvPr>
            <p:ph type="ftr" sz="quarter" idx="11"/>
          </p:nvPr>
        </p:nvSpPr>
        <p:spPr/>
        <p:txBody>
          <a:bodyPr/>
          <a:lstStyle/>
          <a:p>
            <a:pPr>
              <a:defRPr/>
            </a:pPr>
            <a:r>
              <a:rPr lang="en-GB" smtClean="0"/>
              <a:t>                             </a:t>
            </a:r>
            <a:endParaRPr lang="en-GB"/>
          </a:p>
        </p:txBody>
      </p:sp>
      <p:sp>
        <p:nvSpPr>
          <p:cNvPr id="7" name="Slide Number Placeholder 6"/>
          <p:cNvSpPr>
            <a:spLocks noGrp="1"/>
          </p:cNvSpPr>
          <p:nvPr>
            <p:ph type="sldNum" sz="quarter" idx="12"/>
          </p:nvPr>
        </p:nvSpPr>
        <p:spPr/>
        <p:txBody>
          <a:bodyPr/>
          <a:lstStyle/>
          <a:p>
            <a:pPr>
              <a:defRPr/>
            </a:pPr>
            <a:fld id="{D76D2322-DEB1-4207-BDDE-8421C1F4FA9D}" type="slidenum">
              <a:rPr lang="en-GB" smtClean="0"/>
              <a:pPr>
                <a:defRPr/>
              </a:pPr>
              <a:t>‹#›</a:t>
            </a:fld>
            <a:endParaRPr lang="en-GB"/>
          </a:p>
        </p:txBody>
      </p:sp>
    </p:spTree>
    <p:extLst>
      <p:ext uri="{BB962C8B-B14F-4D97-AF65-F5344CB8AC3E}">
        <p14:creationId xmlns:p14="http://schemas.microsoft.com/office/powerpoint/2010/main" val="3822815123"/>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fld id="{A4CE4FD5-3B9E-46B8-AC2B-E00E5C003A76}" type="datetime5">
              <a:rPr lang="en-GB" smtClean="0"/>
              <a:t>1-Oct-20</a:t>
            </a:fld>
            <a:endParaRPr lang="en-GB"/>
          </a:p>
        </p:txBody>
      </p:sp>
      <p:sp>
        <p:nvSpPr>
          <p:cNvPr id="5" name="Footer Placeholder 4"/>
          <p:cNvSpPr>
            <a:spLocks noGrp="1"/>
          </p:cNvSpPr>
          <p:nvPr>
            <p:ph type="ftr" sz="quarter" idx="11"/>
          </p:nvPr>
        </p:nvSpPr>
        <p:spPr/>
        <p:txBody>
          <a:bodyPr/>
          <a:lstStyle/>
          <a:p>
            <a:pPr>
              <a:defRPr/>
            </a:pPr>
            <a:r>
              <a:rPr lang="en-GB" smtClean="0"/>
              <a:t>                             </a:t>
            </a:r>
            <a:endParaRPr lang="en-GB"/>
          </a:p>
        </p:txBody>
      </p:sp>
      <p:sp>
        <p:nvSpPr>
          <p:cNvPr id="6" name="Slide Number Placeholder 5"/>
          <p:cNvSpPr>
            <a:spLocks noGrp="1"/>
          </p:cNvSpPr>
          <p:nvPr>
            <p:ph type="sldNum" sz="quarter" idx="12"/>
          </p:nvPr>
        </p:nvSpPr>
        <p:spPr/>
        <p:txBody>
          <a:bodyPr/>
          <a:lstStyle/>
          <a:p>
            <a:pPr>
              <a:defRPr/>
            </a:pPr>
            <a:fld id="{D76D2322-DEB1-4207-BDDE-8421C1F4FA9D}" type="slidenum">
              <a:rPr lang="en-GB" smtClean="0"/>
              <a:pPr>
                <a:defRPr/>
              </a:pPr>
              <a:t>‹#›</a:t>
            </a:fld>
            <a:endParaRPr lang="en-GB"/>
          </a:p>
        </p:txBody>
      </p:sp>
    </p:spTree>
    <p:extLst>
      <p:ext uri="{BB962C8B-B14F-4D97-AF65-F5344CB8AC3E}">
        <p14:creationId xmlns:p14="http://schemas.microsoft.com/office/powerpoint/2010/main" val="3405966287"/>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fld id="{A4CE4FD5-3B9E-46B8-AC2B-E00E5C003A76}" type="datetime5">
              <a:rPr lang="en-GB" smtClean="0"/>
              <a:t>1-Oct-20</a:t>
            </a:fld>
            <a:endParaRPr lang="en-GB"/>
          </a:p>
        </p:txBody>
      </p:sp>
      <p:sp>
        <p:nvSpPr>
          <p:cNvPr id="5" name="Footer Placeholder 4"/>
          <p:cNvSpPr>
            <a:spLocks noGrp="1"/>
          </p:cNvSpPr>
          <p:nvPr>
            <p:ph type="ftr" sz="quarter" idx="11"/>
          </p:nvPr>
        </p:nvSpPr>
        <p:spPr/>
        <p:txBody>
          <a:bodyPr/>
          <a:lstStyle/>
          <a:p>
            <a:pPr>
              <a:defRPr/>
            </a:pPr>
            <a:r>
              <a:rPr lang="en-GB" smtClean="0"/>
              <a:t>                             </a:t>
            </a:r>
            <a:endParaRPr lang="en-GB"/>
          </a:p>
        </p:txBody>
      </p:sp>
      <p:sp>
        <p:nvSpPr>
          <p:cNvPr id="6" name="Slide Number Placeholder 5"/>
          <p:cNvSpPr>
            <a:spLocks noGrp="1"/>
          </p:cNvSpPr>
          <p:nvPr>
            <p:ph type="sldNum" sz="quarter" idx="12"/>
          </p:nvPr>
        </p:nvSpPr>
        <p:spPr/>
        <p:txBody>
          <a:bodyPr/>
          <a:lstStyle/>
          <a:p>
            <a:pPr>
              <a:defRPr/>
            </a:pPr>
            <a:fld id="{D76D2322-DEB1-4207-BDDE-8421C1F4FA9D}" type="slidenum">
              <a:rPr lang="en-GB" smtClean="0"/>
              <a:pPr>
                <a:defRPr/>
              </a:pPr>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958026060"/>
      </p:ext>
    </p:extLst>
  </p:cSld>
  <p:clrMapOvr>
    <a:masterClrMapping/>
  </p:clrMapOvr>
  <p:hf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fld id="{A4CE4FD5-3B9E-46B8-AC2B-E00E5C003A76}" type="datetime5">
              <a:rPr lang="en-GB" smtClean="0"/>
              <a:t>1-Oct-20</a:t>
            </a:fld>
            <a:endParaRPr lang="en-GB"/>
          </a:p>
        </p:txBody>
      </p:sp>
      <p:sp>
        <p:nvSpPr>
          <p:cNvPr id="5" name="Footer Placeholder 4"/>
          <p:cNvSpPr>
            <a:spLocks noGrp="1"/>
          </p:cNvSpPr>
          <p:nvPr>
            <p:ph type="ftr" sz="quarter" idx="11"/>
          </p:nvPr>
        </p:nvSpPr>
        <p:spPr/>
        <p:txBody>
          <a:bodyPr/>
          <a:lstStyle/>
          <a:p>
            <a:pPr>
              <a:defRPr/>
            </a:pPr>
            <a:r>
              <a:rPr lang="en-GB" smtClean="0"/>
              <a:t>                             </a:t>
            </a:r>
            <a:endParaRPr lang="en-GB"/>
          </a:p>
        </p:txBody>
      </p:sp>
      <p:sp>
        <p:nvSpPr>
          <p:cNvPr id="6" name="Slide Number Placeholder 5"/>
          <p:cNvSpPr>
            <a:spLocks noGrp="1"/>
          </p:cNvSpPr>
          <p:nvPr>
            <p:ph type="sldNum" sz="quarter" idx="12"/>
          </p:nvPr>
        </p:nvSpPr>
        <p:spPr/>
        <p:txBody>
          <a:bodyPr/>
          <a:lstStyle/>
          <a:p>
            <a:pPr>
              <a:defRPr/>
            </a:pPr>
            <a:fld id="{D76D2322-DEB1-4207-BDDE-8421C1F4FA9D}" type="slidenum">
              <a:rPr lang="en-GB" smtClean="0"/>
              <a:pPr>
                <a:defRPr/>
              </a:pPr>
              <a:t>‹#›</a:t>
            </a:fld>
            <a:endParaRPr lang="en-GB"/>
          </a:p>
        </p:txBody>
      </p:sp>
    </p:spTree>
    <p:extLst>
      <p:ext uri="{BB962C8B-B14F-4D97-AF65-F5344CB8AC3E}">
        <p14:creationId xmlns:p14="http://schemas.microsoft.com/office/powerpoint/2010/main" val="667198427"/>
      </p:ext>
    </p:extLst>
  </p:cSld>
  <p:clrMapOvr>
    <a:masterClrMapping/>
  </p:clrMapOvr>
  <p:hf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fld id="{A4CE4FD5-3B9E-46B8-AC2B-E00E5C003A76}" type="datetime5">
              <a:rPr lang="en-GB" smtClean="0"/>
              <a:t>1-Oct-20</a:t>
            </a:fld>
            <a:endParaRPr lang="en-GB"/>
          </a:p>
        </p:txBody>
      </p:sp>
      <p:sp>
        <p:nvSpPr>
          <p:cNvPr id="4" name="Footer Placeholder 4"/>
          <p:cNvSpPr>
            <a:spLocks noGrp="1"/>
          </p:cNvSpPr>
          <p:nvPr>
            <p:ph type="ftr" sz="quarter" idx="11"/>
          </p:nvPr>
        </p:nvSpPr>
        <p:spPr/>
        <p:txBody>
          <a:bodyPr/>
          <a:lstStyle/>
          <a:p>
            <a:pPr>
              <a:defRPr/>
            </a:pPr>
            <a:r>
              <a:rPr lang="en-GB" smtClean="0"/>
              <a:t>                             </a:t>
            </a:r>
            <a:endParaRPr lang="en-GB"/>
          </a:p>
        </p:txBody>
      </p:sp>
      <p:sp>
        <p:nvSpPr>
          <p:cNvPr id="6" name="Slide Number Placeholder 5"/>
          <p:cNvSpPr>
            <a:spLocks noGrp="1"/>
          </p:cNvSpPr>
          <p:nvPr>
            <p:ph type="sldNum" sz="quarter" idx="12"/>
          </p:nvPr>
        </p:nvSpPr>
        <p:spPr/>
        <p:txBody>
          <a:bodyPr/>
          <a:lstStyle/>
          <a:p>
            <a:pPr>
              <a:defRPr/>
            </a:pPr>
            <a:fld id="{D76D2322-DEB1-4207-BDDE-8421C1F4FA9D}" type="slidenum">
              <a:rPr lang="en-GB" smtClean="0"/>
              <a:pPr>
                <a:defRPr/>
              </a:pPr>
              <a:t>‹#›</a:t>
            </a:fld>
            <a:endParaRPr lang="en-GB"/>
          </a:p>
        </p:txBody>
      </p:sp>
    </p:spTree>
    <p:extLst>
      <p:ext uri="{BB962C8B-B14F-4D97-AF65-F5344CB8AC3E}">
        <p14:creationId xmlns:p14="http://schemas.microsoft.com/office/powerpoint/2010/main" val="1199770003"/>
      </p:ext>
    </p:extLst>
  </p:cSld>
  <p:clrMapOvr>
    <a:masterClrMapping/>
  </p:clrMapOvr>
  <p:hf hd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fld id="{A4CE4FD5-3B9E-46B8-AC2B-E00E5C003A76}" type="datetime5">
              <a:rPr lang="en-GB" smtClean="0"/>
              <a:t>1-Oct-20</a:t>
            </a:fld>
            <a:endParaRPr lang="en-GB"/>
          </a:p>
        </p:txBody>
      </p:sp>
      <p:sp>
        <p:nvSpPr>
          <p:cNvPr id="4" name="Footer Placeholder 4"/>
          <p:cNvSpPr>
            <a:spLocks noGrp="1"/>
          </p:cNvSpPr>
          <p:nvPr>
            <p:ph type="ftr" sz="quarter" idx="11"/>
          </p:nvPr>
        </p:nvSpPr>
        <p:spPr/>
        <p:txBody>
          <a:bodyPr/>
          <a:lstStyle/>
          <a:p>
            <a:pPr>
              <a:defRPr/>
            </a:pPr>
            <a:r>
              <a:rPr lang="en-GB" smtClean="0"/>
              <a:t>                             </a:t>
            </a:r>
            <a:endParaRPr lang="en-GB"/>
          </a:p>
        </p:txBody>
      </p:sp>
      <p:sp>
        <p:nvSpPr>
          <p:cNvPr id="6" name="Slide Number Placeholder 5"/>
          <p:cNvSpPr>
            <a:spLocks noGrp="1"/>
          </p:cNvSpPr>
          <p:nvPr>
            <p:ph type="sldNum" sz="quarter" idx="12"/>
          </p:nvPr>
        </p:nvSpPr>
        <p:spPr/>
        <p:txBody>
          <a:bodyPr/>
          <a:lstStyle/>
          <a:p>
            <a:pPr>
              <a:defRPr/>
            </a:pPr>
            <a:fld id="{D76D2322-DEB1-4207-BDDE-8421C1F4FA9D}" type="slidenum">
              <a:rPr lang="en-GB" smtClean="0"/>
              <a:pPr>
                <a:defRPr/>
              </a:pPr>
              <a:t>‹#›</a:t>
            </a:fld>
            <a:endParaRPr lang="en-GB"/>
          </a:p>
        </p:txBody>
      </p:sp>
    </p:spTree>
    <p:extLst>
      <p:ext uri="{BB962C8B-B14F-4D97-AF65-F5344CB8AC3E}">
        <p14:creationId xmlns:p14="http://schemas.microsoft.com/office/powerpoint/2010/main" val="2834896377"/>
      </p:ext>
    </p:extLst>
  </p:cSld>
  <p:clrMapOvr>
    <a:masterClrMapping/>
  </p:clrMapOvr>
  <p:hf hd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371B3C8B-7ED9-4493-8A6B-D76E746B111A}" type="datetime5">
              <a:rPr lang="en-GB" smtClean="0"/>
              <a:t>1-Oct-20</a:t>
            </a:fld>
            <a:endParaRPr lang="en-GB"/>
          </a:p>
        </p:txBody>
      </p:sp>
      <p:sp>
        <p:nvSpPr>
          <p:cNvPr id="5" name="Footer Placeholder 4"/>
          <p:cNvSpPr>
            <a:spLocks noGrp="1"/>
          </p:cNvSpPr>
          <p:nvPr>
            <p:ph type="ftr" sz="quarter" idx="11"/>
          </p:nvPr>
        </p:nvSpPr>
        <p:spPr/>
        <p:txBody>
          <a:bodyPr/>
          <a:lstStyle/>
          <a:p>
            <a:pPr>
              <a:defRPr/>
            </a:pPr>
            <a:r>
              <a:rPr lang="en-GB" smtClean="0"/>
              <a:t>                             </a:t>
            </a:r>
            <a:endParaRPr lang="en-GB"/>
          </a:p>
        </p:txBody>
      </p:sp>
      <p:sp>
        <p:nvSpPr>
          <p:cNvPr id="6" name="Slide Number Placeholder 5"/>
          <p:cNvSpPr>
            <a:spLocks noGrp="1"/>
          </p:cNvSpPr>
          <p:nvPr>
            <p:ph type="sldNum" sz="quarter" idx="12"/>
          </p:nvPr>
        </p:nvSpPr>
        <p:spPr/>
        <p:txBody>
          <a:bodyPr/>
          <a:lstStyle/>
          <a:p>
            <a:pPr>
              <a:defRPr/>
            </a:pPr>
            <a:fld id="{7C2B4EF3-4ED3-4506-9AA5-259B16A34643}" type="slidenum">
              <a:rPr lang="en-GB" smtClean="0"/>
              <a:pPr>
                <a:defRPr/>
              </a:pPr>
              <a:t>‹#›</a:t>
            </a:fld>
            <a:endParaRPr lang="en-GB"/>
          </a:p>
        </p:txBody>
      </p:sp>
    </p:spTree>
    <p:extLst>
      <p:ext uri="{BB962C8B-B14F-4D97-AF65-F5344CB8AC3E}">
        <p14:creationId xmlns:p14="http://schemas.microsoft.com/office/powerpoint/2010/main" val="16591872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94C7EBF1-574C-46DB-928B-87DE1B51D72F}" type="datetime5">
              <a:rPr lang="en-GB" smtClean="0"/>
              <a:t>1-Oct-20</a:t>
            </a:fld>
            <a:endParaRPr lang="en-GB"/>
          </a:p>
        </p:txBody>
      </p:sp>
      <p:sp>
        <p:nvSpPr>
          <p:cNvPr id="5" name="Footer Placeholder 4"/>
          <p:cNvSpPr>
            <a:spLocks noGrp="1"/>
          </p:cNvSpPr>
          <p:nvPr>
            <p:ph type="ftr" sz="quarter" idx="11"/>
          </p:nvPr>
        </p:nvSpPr>
        <p:spPr/>
        <p:txBody>
          <a:bodyPr/>
          <a:lstStyle/>
          <a:p>
            <a:pPr>
              <a:defRPr/>
            </a:pPr>
            <a:r>
              <a:rPr lang="en-GB" smtClean="0"/>
              <a:t>                             </a:t>
            </a:r>
            <a:endParaRPr lang="en-GB"/>
          </a:p>
        </p:txBody>
      </p:sp>
      <p:sp>
        <p:nvSpPr>
          <p:cNvPr id="6" name="Slide Number Placeholder 5"/>
          <p:cNvSpPr>
            <a:spLocks noGrp="1"/>
          </p:cNvSpPr>
          <p:nvPr>
            <p:ph type="sldNum" sz="quarter" idx="12"/>
          </p:nvPr>
        </p:nvSpPr>
        <p:spPr/>
        <p:txBody>
          <a:bodyPr/>
          <a:lstStyle/>
          <a:p>
            <a:pPr>
              <a:defRPr/>
            </a:pPr>
            <a:fld id="{63F5B32A-5322-434F-903C-011312C1860D}" type="slidenum">
              <a:rPr lang="en-GB" smtClean="0"/>
              <a:pPr>
                <a:defRPr/>
              </a:pPr>
              <a:t>‹#›</a:t>
            </a:fld>
            <a:endParaRPr lang="en-GB"/>
          </a:p>
        </p:txBody>
      </p:sp>
    </p:spTree>
    <p:extLst>
      <p:ext uri="{BB962C8B-B14F-4D97-AF65-F5344CB8AC3E}">
        <p14:creationId xmlns:p14="http://schemas.microsoft.com/office/powerpoint/2010/main" val="38853122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pPr>
              <a:defRPr/>
            </a:pPr>
            <a:fld id="{A4CE4FD5-3B9E-46B8-AC2B-E00E5C003A76}" type="datetime5">
              <a:rPr lang="en-GB" smtClean="0"/>
              <a:t>1-Oct-20</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pPr>
              <a:defRPr/>
            </a:pPr>
            <a:r>
              <a:rPr lang="en-GB" smtClean="0"/>
              <a:t>                             </a:t>
            </a:r>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pPr>
              <a:defRPr/>
            </a:pPr>
            <a:fld id="{D76D2322-DEB1-4207-BDDE-8421C1F4FA9D}" type="slidenum">
              <a:rPr lang="en-GB" smtClean="0"/>
              <a:pPr>
                <a:defRPr/>
              </a:pPr>
              <a:t>‹#›</a:t>
            </a:fld>
            <a:endParaRPr lang="en-GB"/>
          </a:p>
        </p:txBody>
      </p:sp>
    </p:spTree>
    <p:extLst>
      <p:ext uri="{BB962C8B-B14F-4D97-AF65-F5344CB8AC3E}">
        <p14:creationId xmlns:p14="http://schemas.microsoft.com/office/powerpoint/2010/main" val="1141832869"/>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hf hd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ctrTitle"/>
          </p:nvPr>
        </p:nvSpPr>
        <p:spPr>
          <a:xfrm>
            <a:off x="1919536" y="2564904"/>
            <a:ext cx="6624736" cy="3816350"/>
          </a:xfrm>
        </p:spPr>
        <p:txBody>
          <a:bodyPr>
            <a:normAutofit fontScale="90000"/>
          </a:bodyPr>
          <a:lstStyle/>
          <a:p>
            <a:pPr algn="ctr" eaLnBrk="1" hangingPunct="1">
              <a:defRPr/>
            </a:pPr>
            <a:r>
              <a:rPr lang="en-GB" altLang="en-US" sz="4000" b="1" i="1" dirty="0"/>
              <a:t/>
            </a:r>
            <a:br>
              <a:rPr lang="en-GB" altLang="en-US" sz="4000" b="1" i="1" dirty="0"/>
            </a:br>
            <a:r>
              <a:rPr lang="en-GB" altLang="en-US" sz="4000" i="1" dirty="0"/>
              <a:t/>
            </a:r>
            <a:br>
              <a:rPr lang="en-GB" altLang="en-US" sz="4000" i="1" dirty="0"/>
            </a:br>
            <a:r>
              <a:rPr lang="en-GB" altLang="en-US" sz="4000" b="1" i="1" dirty="0"/>
              <a:t>BA Leadership &amp; Management Skills for the Workplace</a:t>
            </a:r>
            <a:r>
              <a:rPr lang="en-GB" altLang="en-US" sz="4000" dirty="0"/>
              <a:t/>
            </a:r>
            <a:br>
              <a:rPr lang="en-GB" altLang="en-US" sz="4000" dirty="0"/>
            </a:br>
            <a:r>
              <a:rPr lang="en-GB" altLang="en-US" sz="4000" dirty="0"/>
              <a:t/>
            </a:r>
            <a:br>
              <a:rPr lang="en-GB" altLang="en-US" sz="4000" dirty="0"/>
            </a:br>
            <a:r>
              <a:rPr lang="en-GB" altLang="en-US" sz="4000" b="1" dirty="0">
                <a:solidFill>
                  <a:srgbClr val="0070C0"/>
                </a:solidFill>
              </a:rPr>
              <a:t>Module: BMSW5101 </a:t>
            </a:r>
            <a:br>
              <a:rPr lang="en-GB" altLang="en-US" sz="4000" b="1" dirty="0">
                <a:solidFill>
                  <a:srgbClr val="0070C0"/>
                </a:solidFill>
              </a:rPr>
            </a:br>
            <a:r>
              <a:rPr lang="en-GB" altLang="en-US" sz="4000" dirty="0"/>
              <a:t/>
            </a:r>
            <a:br>
              <a:rPr lang="en-GB" altLang="en-US" sz="4000" dirty="0"/>
            </a:br>
            <a:r>
              <a:rPr lang="en-GB" sz="4000" b="1" dirty="0">
                <a:solidFill>
                  <a:schemeClr val="tx1">
                    <a:lumMod val="65000"/>
                    <a:lumOff val="35000"/>
                  </a:schemeClr>
                </a:solidFill>
              </a:rPr>
              <a:t>Developing Workplace Critical Thinking</a:t>
            </a:r>
            <a:br>
              <a:rPr lang="en-GB" sz="4000" b="1" dirty="0">
                <a:solidFill>
                  <a:schemeClr val="tx1">
                    <a:lumMod val="65000"/>
                    <a:lumOff val="35000"/>
                  </a:schemeClr>
                </a:solidFill>
              </a:rPr>
            </a:br>
            <a:r>
              <a:rPr lang="en-GB" sz="3100" b="1" dirty="0">
                <a:solidFill>
                  <a:schemeClr val="tx1">
                    <a:lumMod val="65000"/>
                    <a:lumOff val="35000"/>
                  </a:schemeClr>
                </a:solidFill>
              </a:rPr>
              <a:t/>
            </a:r>
            <a:br>
              <a:rPr lang="en-GB" sz="3100" b="1" dirty="0">
                <a:solidFill>
                  <a:schemeClr val="tx1">
                    <a:lumMod val="65000"/>
                    <a:lumOff val="35000"/>
                  </a:schemeClr>
                </a:solidFill>
              </a:rPr>
            </a:br>
            <a:r>
              <a:rPr lang="en-GB" altLang="en-US" sz="2000" dirty="0"/>
              <a:t/>
            </a:r>
            <a:br>
              <a:rPr lang="en-GB" altLang="en-US" sz="2000" dirty="0"/>
            </a:br>
            <a:r>
              <a:rPr lang="en-GB" altLang="en-US" sz="4000" dirty="0"/>
              <a:t/>
            </a:r>
            <a:br>
              <a:rPr lang="en-GB" altLang="en-US" sz="4000" dirty="0"/>
            </a:br>
            <a:endParaRPr lang="en-GB" altLang="en-US" sz="2800" dirty="0"/>
          </a:p>
        </p:txBody>
      </p:sp>
    </p:spTree>
    <p:extLst>
      <p:ext uri="{BB962C8B-B14F-4D97-AF65-F5344CB8AC3E}">
        <p14:creationId xmlns:p14="http://schemas.microsoft.com/office/powerpoint/2010/main" val="10199733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Aim</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1919536" y="2060849"/>
            <a:ext cx="8219256" cy="4525963"/>
          </a:xfrm>
        </p:spPr>
        <p:txBody>
          <a:bodyPr/>
          <a:lstStyle/>
          <a:p>
            <a:pPr marL="0" indent="0" algn="ctr">
              <a:buNone/>
            </a:pPr>
            <a:r>
              <a:rPr lang="en-GB" dirty="0">
                <a:solidFill>
                  <a:srgbClr val="0070C0"/>
                </a:solidFill>
                <a:latin typeface="Arial" panose="020B0604020202020204" pitchFamily="34" charset="0"/>
                <a:cs typeface="Arial" panose="020B0604020202020204" pitchFamily="34" charset="0"/>
              </a:rPr>
              <a:t>	</a:t>
            </a:r>
            <a:r>
              <a:rPr lang="en-GB" b="1" dirty="0">
                <a:solidFill>
                  <a:srgbClr val="0070C0"/>
                </a:solidFill>
                <a:latin typeface="Arial" panose="020B0604020202020204" pitchFamily="34" charset="0"/>
                <a:cs typeface="Arial" panose="020B0604020202020204" pitchFamily="34" charset="0"/>
              </a:rPr>
              <a:t>To Develop a Critical approach to workplace thinking, based on established theoretical models. </a:t>
            </a:r>
          </a:p>
        </p:txBody>
      </p:sp>
      <p:sp>
        <p:nvSpPr>
          <p:cNvPr id="5" name="Footer Placeholder 4"/>
          <p:cNvSpPr>
            <a:spLocks noGrp="1"/>
          </p:cNvSpPr>
          <p:nvPr>
            <p:ph type="ftr" sz="quarter" idx="11"/>
          </p:nvPr>
        </p:nvSpPr>
        <p:spPr/>
        <p:txBody>
          <a:bodyPr/>
          <a:lstStyle/>
          <a:p>
            <a:pPr defTabSz="457200">
              <a:defRPr/>
            </a:pPr>
            <a:r>
              <a:rPr lang="en-GB">
                <a:solidFill>
                  <a:prstClr val="white">
                    <a:tint val="75000"/>
                    <a:alpha val="60000"/>
                  </a:prstClr>
                </a:solidFill>
                <a:latin typeface="Century Gothic" panose="020B0502020202020204"/>
              </a:rPr>
              <a:t>                             </a:t>
            </a:r>
            <a:endParaRPr lang="en-GB" dirty="0">
              <a:solidFill>
                <a:prstClr val="white">
                  <a:tint val="75000"/>
                  <a:alpha val="60000"/>
                </a:prstClr>
              </a:solidFill>
              <a:latin typeface="Century Gothic" panose="020B0502020202020204"/>
            </a:endParaRPr>
          </a:p>
        </p:txBody>
      </p:sp>
      <p:sp>
        <p:nvSpPr>
          <p:cNvPr id="6" name="Slide Number Placeholder 5"/>
          <p:cNvSpPr>
            <a:spLocks noGrp="1"/>
          </p:cNvSpPr>
          <p:nvPr>
            <p:ph type="sldNum" sz="quarter" idx="12"/>
          </p:nvPr>
        </p:nvSpPr>
        <p:spPr/>
        <p:txBody>
          <a:bodyPr/>
          <a:lstStyle/>
          <a:p>
            <a:pPr defTabSz="457200">
              <a:defRPr/>
            </a:pPr>
            <a:fld id="{7B3CCAD6-160C-4D01-8B88-6304D30867DA}" type="slidenum">
              <a:rPr lang="en-GB">
                <a:solidFill>
                  <a:prstClr val="white">
                    <a:tint val="75000"/>
                  </a:prstClr>
                </a:solidFill>
                <a:latin typeface="Century Gothic" panose="020B0502020202020204"/>
              </a:rPr>
              <a:pPr defTabSz="457200">
                <a:defRPr/>
              </a:pPr>
              <a:t>2</a:t>
            </a:fld>
            <a:endParaRPr lang="en-GB">
              <a:solidFill>
                <a:prstClr val="white">
                  <a:tint val="75000"/>
                </a:prstClr>
              </a:solidFill>
              <a:latin typeface="Century Gothic" panose="020B0502020202020204"/>
            </a:endParaRPr>
          </a:p>
        </p:txBody>
      </p:sp>
      <p:pic>
        <p:nvPicPr>
          <p:cNvPr id="8" name="Picture 2"/>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0099383" y="190630"/>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p:cNvPicPr>
            <a:picLocks noChangeAspect="1"/>
          </p:cNvPicPr>
          <p:nvPr/>
        </p:nvPicPr>
        <p:blipFill>
          <a:blip r:embed="rId4"/>
          <a:stretch>
            <a:fillRect/>
          </a:stretch>
        </p:blipFill>
        <p:spPr>
          <a:xfrm>
            <a:off x="3587384" y="3212977"/>
            <a:ext cx="4883561" cy="2747003"/>
          </a:xfrm>
          <a:prstGeom prst="rect">
            <a:avLst/>
          </a:prstGeom>
        </p:spPr>
      </p:pic>
    </p:spTree>
    <p:extLst>
      <p:ext uri="{BB962C8B-B14F-4D97-AF65-F5344CB8AC3E}">
        <p14:creationId xmlns:p14="http://schemas.microsoft.com/office/powerpoint/2010/main" val="3986521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8977" y="0"/>
            <a:ext cx="8229600" cy="1143000"/>
          </a:xfrm>
        </p:spPr>
        <p:txBody>
          <a:bodyPr/>
          <a:lstStyle/>
          <a:p>
            <a:r>
              <a:rPr lang="en-GB" sz="3600" b="1" dirty="0">
                <a:latin typeface="Arial" panose="020B0604020202020204" pitchFamily="34" charset="0"/>
                <a:cs typeface="Arial" panose="020B0604020202020204" pitchFamily="34" charset="0"/>
              </a:rPr>
              <a:t>Module Objectives</a:t>
            </a:r>
            <a:endParaRPr lang="en-GB" b="1" dirty="0">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1790153" y="1218985"/>
            <a:ext cx="8147248" cy="639762"/>
          </a:xfrm>
        </p:spPr>
        <p:txBody>
          <a:bodyPr>
            <a:normAutofit fontScale="85000" lnSpcReduction="10000"/>
          </a:bodyPr>
          <a:lstStyle/>
          <a:p>
            <a:r>
              <a:rPr lang="en-GB" sz="2800" b="1" dirty="0">
                <a:solidFill>
                  <a:srgbClr val="FF0000"/>
                </a:solidFill>
              </a:rPr>
              <a:t>At the end of the module the learner will be able to:</a:t>
            </a:r>
          </a:p>
        </p:txBody>
      </p:sp>
      <p:sp>
        <p:nvSpPr>
          <p:cNvPr id="4" name="Content Placeholder 3"/>
          <p:cNvSpPr>
            <a:spLocks noGrp="1"/>
          </p:cNvSpPr>
          <p:nvPr>
            <p:ph sz="half" idx="2"/>
          </p:nvPr>
        </p:nvSpPr>
        <p:spPr>
          <a:xfrm>
            <a:off x="1748977" y="1972143"/>
            <a:ext cx="8280920" cy="3951288"/>
          </a:xfrm>
        </p:spPr>
        <p:txBody>
          <a:bodyPr>
            <a:noAutofit/>
          </a:bodyPr>
          <a:lstStyle/>
          <a:p>
            <a:r>
              <a:rPr lang="en-GB" sz="2400" b="1" dirty="0">
                <a:solidFill>
                  <a:srgbClr val="0070C0"/>
                </a:solidFill>
              </a:rPr>
              <a:t>Distinguish and Analyse the difference between beliefs, attitudes and values within a workplace context</a:t>
            </a:r>
          </a:p>
          <a:p>
            <a:r>
              <a:rPr lang="en-GB" sz="2400" b="1" dirty="0">
                <a:solidFill>
                  <a:srgbClr val="7030A0"/>
                </a:solidFill>
              </a:rPr>
              <a:t>Critically assess </a:t>
            </a:r>
            <a:r>
              <a:rPr lang="en-GB" sz="2400" b="1" dirty="0" smtClean="0">
                <a:solidFill>
                  <a:srgbClr val="7030A0"/>
                </a:solidFill>
              </a:rPr>
              <a:t>own </a:t>
            </a:r>
            <a:r>
              <a:rPr lang="en-GB" sz="2400" b="1" dirty="0">
                <a:solidFill>
                  <a:srgbClr val="7030A0"/>
                </a:solidFill>
              </a:rPr>
              <a:t>beliefs, attitudes and value systems and </a:t>
            </a:r>
            <a:r>
              <a:rPr lang="en-GB" sz="2400" b="1" dirty="0" smtClean="0">
                <a:solidFill>
                  <a:srgbClr val="7030A0"/>
                </a:solidFill>
              </a:rPr>
              <a:t>impact </a:t>
            </a:r>
            <a:r>
              <a:rPr lang="en-GB" sz="2400" b="1" dirty="0">
                <a:solidFill>
                  <a:srgbClr val="7030A0"/>
                </a:solidFill>
              </a:rPr>
              <a:t>on workplace </a:t>
            </a:r>
            <a:r>
              <a:rPr lang="en-GB" sz="2400" b="1" dirty="0" smtClean="0">
                <a:solidFill>
                  <a:srgbClr val="7030A0"/>
                </a:solidFill>
              </a:rPr>
              <a:t>behaviour</a:t>
            </a:r>
          </a:p>
          <a:p>
            <a:r>
              <a:rPr lang="en-GB" sz="2400" b="1" dirty="0" smtClean="0">
                <a:solidFill>
                  <a:srgbClr val="7030A0"/>
                </a:solidFill>
              </a:rPr>
              <a:t>Critically analysing how aligning personal values, beliefs and attitudes with workplace can be beneficial</a:t>
            </a:r>
            <a:endParaRPr lang="en-GB" sz="2400" b="1" dirty="0">
              <a:solidFill>
                <a:srgbClr val="7030A0"/>
              </a:solidFill>
            </a:endParaRPr>
          </a:p>
          <a:p>
            <a:r>
              <a:rPr lang="en-GB" sz="2400" b="1" dirty="0">
                <a:solidFill>
                  <a:srgbClr val="002060"/>
                </a:solidFill>
              </a:rPr>
              <a:t>Apply the critical assessment of an appropriate management theory</a:t>
            </a:r>
          </a:p>
        </p:txBody>
      </p:sp>
      <p:sp>
        <p:nvSpPr>
          <p:cNvPr id="7" name="Footer Placeholder 6"/>
          <p:cNvSpPr>
            <a:spLocks noGrp="1"/>
          </p:cNvSpPr>
          <p:nvPr>
            <p:ph type="ftr" sz="quarter" idx="11"/>
          </p:nvPr>
        </p:nvSpPr>
        <p:spPr/>
        <p:txBody>
          <a:bodyPr/>
          <a:lstStyle/>
          <a:p>
            <a:pPr defTabSz="457200">
              <a:defRPr/>
            </a:pPr>
            <a:r>
              <a:rPr lang="en-GB">
                <a:solidFill>
                  <a:prstClr val="white">
                    <a:tint val="75000"/>
                    <a:alpha val="60000"/>
                  </a:prstClr>
                </a:solidFill>
                <a:latin typeface="Century Gothic" panose="020B0502020202020204"/>
              </a:rPr>
              <a:t>                             </a:t>
            </a:r>
            <a:endParaRPr lang="en-GB" dirty="0">
              <a:solidFill>
                <a:prstClr val="white">
                  <a:tint val="75000"/>
                  <a:alpha val="60000"/>
                </a:prstClr>
              </a:solidFill>
              <a:latin typeface="Century Gothic" panose="020B0502020202020204"/>
            </a:endParaRPr>
          </a:p>
        </p:txBody>
      </p:sp>
      <p:sp>
        <p:nvSpPr>
          <p:cNvPr id="8" name="Slide Number Placeholder 7"/>
          <p:cNvSpPr>
            <a:spLocks noGrp="1"/>
          </p:cNvSpPr>
          <p:nvPr>
            <p:ph type="sldNum" sz="quarter" idx="12"/>
          </p:nvPr>
        </p:nvSpPr>
        <p:spPr/>
        <p:txBody>
          <a:bodyPr/>
          <a:lstStyle/>
          <a:p>
            <a:pPr defTabSz="457200">
              <a:defRPr/>
            </a:pPr>
            <a:fld id="{AABF9B37-B947-47B3-98D8-2A429E173693}" type="slidenum">
              <a:rPr lang="en-GB">
                <a:solidFill>
                  <a:prstClr val="white">
                    <a:tint val="75000"/>
                  </a:prstClr>
                </a:solidFill>
                <a:latin typeface="Century Gothic" panose="020B0502020202020204"/>
              </a:rPr>
              <a:pPr defTabSz="457200">
                <a:defRPr/>
              </a:pPr>
              <a:t>3</a:t>
            </a:fld>
            <a:endParaRPr lang="en-GB" dirty="0">
              <a:solidFill>
                <a:prstClr val="white">
                  <a:tint val="75000"/>
                </a:prstClr>
              </a:solidFill>
              <a:latin typeface="Century Gothic" panose="020B0502020202020204"/>
            </a:endParaRPr>
          </a:p>
        </p:txBody>
      </p:sp>
    </p:spTree>
    <p:extLst>
      <p:ext uri="{BB962C8B-B14F-4D97-AF65-F5344CB8AC3E}">
        <p14:creationId xmlns:p14="http://schemas.microsoft.com/office/powerpoint/2010/main" val="4098822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250"/>
                                  </p:stCondLst>
                                  <p:childTnLst>
                                    <p:set>
                                      <p:cBhvr>
                                        <p:cTn id="6" dur="1" fill="hold">
                                          <p:stCondLst>
                                            <p:cond delay="499"/>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250"/>
                                  </p:stCondLst>
                                  <p:childTnLst>
                                    <p:set>
                                      <p:cBhvr>
                                        <p:cTn id="10" dur="1" fill="hold">
                                          <p:stCondLst>
                                            <p:cond delay="0"/>
                                          </p:stCondLst>
                                        </p:cTn>
                                        <p:tgtEl>
                                          <p:spTgt spid="4">
                                            <p:txEl>
                                              <p:pRg st="1" end="1"/>
                                            </p:txEl>
                                          </p:spTgt>
                                        </p:tgtEl>
                                        <p:attrNameLst>
                                          <p:attrName>style.visibility</p:attrName>
                                        </p:attrNameLst>
                                      </p:cBhvr>
                                      <p:to>
                                        <p:strVal val="visible"/>
                                      </p:to>
                                    </p:set>
                                    <p:animEffect transition="in" filter="fade">
                                      <p:cBhvr>
                                        <p:cTn id="11" dur="750"/>
                                        <p:tgtEl>
                                          <p:spTgt spid="4">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250"/>
                                  </p:stCondLst>
                                  <p:childTnLst>
                                    <p:set>
                                      <p:cBhvr>
                                        <p:cTn id="15" dur="1" fill="hold">
                                          <p:stCondLst>
                                            <p:cond delay="0"/>
                                          </p:stCondLst>
                                        </p:cTn>
                                        <p:tgtEl>
                                          <p:spTgt spid="4">
                                            <p:txEl>
                                              <p:pRg st="2" end="2"/>
                                            </p:txEl>
                                          </p:spTgt>
                                        </p:tgtEl>
                                        <p:attrNameLst>
                                          <p:attrName>style.visibility</p:attrName>
                                        </p:attrNameLst>
                                      </p:cBhvr>
                                      <p:to>
                                        <p:strVal val="visible"/>
                                      </p:to>
                                    </p:set>
                                    <p:animEffect transition="in" filter="fade">
                                      <p:cBhvr>
                                        <p:cTn id="16" dur="750"/>
                                        <p:tgtEl>
                                          <p:spTgt spid="4">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500"/>
                                  </p:stCondLst>
                                  <p:childTnLst>
                                    <p:set>
                                      <p:cBhvr>
                                        <p:cTn id="20" dur="1" fill="hold">
                                          <p:stCondLst>
                                            <p:cond delay="0"/>
                                          </p:stCondLst>
                                        </p:cTn>
                                        <p:tgtEl>
                                          <p:spTgt spid="4">
                                            <p:txEl>
                                              <p:pRg st="3" end="3"/>
                                            </p:txEl>
                                          </p:spTgt>
                                        </p:tgtEl>
                                        <p:attrNameLst>
                                          <p:attrName>style.visibility</p:attrName>
                                        </p:attrNameLst>
                                      </p:cBhvr>
                                      <p:to>
                                        <p:strVal val="visible"/>
                                      </p:to>
                                    </p:set>
                                    <p:animEffect transition="in" filter="fade">
                                      <p:cBhvr>
                                        <p:cTn id="21" dur="75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36CA5-C0DD-4D88-AB72-67586BA30DED}"/>
              </a:ext>
            </a:extLst>
          </p:cNvPr>
          <p:cNvSpPr>
            <a:spLocks noGrp="1"/>
          </p:cNvSpPr>
          <p:nvPr>
            <p:ph type="title"/>
          </p:nvPr>
        </p:nvSpPr>
        <p:spPr/>
        <p:txBody>
          <a:bodyPr/>
          <a:lstStyle/>
          <a:p>
            <a:r>
              <a:rPr lang="en-GB" dirty="0"/>
              <a:t>Assessments</a:t>
            </a:r>
          </a:p>
        </p:txBody>
      </p:sp>
      <p:sp>
        <p:nvSpPr>
          <p:cNvPr id="3" name="Content Placeholder 2">
            <a:extLst>
              <a:ext uri="{FF2B5EF4-FFF2-40B4-BE49-F238E27FC236}">
                <a16:creationId xmlns:a16="http://schemas.microsoft.com/office/drawing/2014/main" id="{C27BFA1D-6574-4E7D-85D2-D1DE64B2E5A9}"/>
              </a:ext>
            </a:extLst>
          </p:cNvPr>
          <p:cNvSpPr>
            <a:spLocks noGrp="1"/>
          </p:cNvSpPr>
          <p:nvPr>
            <p:ph idx="1"/>
          </p:nvPr>
        </p:nvSpPr>
        <p:spPr>
          <a:xfrm>
            <a:off x="2351700" y="1853249"/>
            <a:ext cx="6711654" cy="4395158"/>
          </a:xfrm>
        </p:spPr>
        <p:txBody>
          <a:bodyPr>
            <a:normAutofit/>
          </a:bodyPr>
          <a:lstStyle/>
          <a:p>
            <a:r>
              <a:rPr lang="en-GB" sz="2800" b="1" dirty="0"/>
              <a:t>Design a </a:t>
            </a:r>
            <a:r>
              <a:rPr lang="en-GB" sz="2800" b="1" dirty="0" smtClean="0"/>
              <a:t>video presentation </a:t>
            </a:r>
            <a:r>
              <a:rPr lang="en-GB" sz="2800" b="1" dirty="0"/>
              <a:t>as a group – </a:t>
            </a:r>
            <a:r>
              <a:rPr lang="en-GB" sz="2800" b="1" dirty="0" smtClean="0"/>
              <a:t>submitted via </a:t>
            </a:r>
            <a:r>
              <a:rPr lang="en-GB" sz="2800" b="1" dirty="0" err="1" smtClean="0"/>
              <a:t>trunitin</a:t>
            </a:r>
            <a:r>
              <a:rPr lang="en-GB" sz="2800" b="1" dirty="0" smtClean="0"/>
              <a:t> on 20/11/20(500 - 1000 transcript/words </a:t>
            </a:r>
            <a:r>
              <a:rPr lang="en-GB" sz="2800" b="1" dirty="0"/>
              <a:t>speaker notes Submitted </a:t>
            </a:r>
            <a:r>
              <a:rPr lang="en-GB" sz="2800" b="1" dirty="0" smtClean="0"/>
              <a:t>20/11/20</a:t>
            </a:r>
            <a:r>
              <a:rPr lang="en-GB" sz="2800" b="1" dirty="0"/>
              <a:t>)</a:t>
            </a:r>
          </a:p>
          <a:p>
            <a:r>
              <a:rPr lang="en-GB" sz="2800" b="1" dirty="0" smtClean="0"/>
              <a:t>2500 </a:t>
            </a:r>
            <a:r>
              <a:rPr lang="en-GB" sz="2800" b="1" dirty="0"/>
              <a:t>word report due on </a:t>
            </a:r>
            <a:r>
              <a:rPr lang="en-GB" sz="2800" b="1" dirty="0" smtClean="0"/>
              <a:t>11/12/20</a:t>
            </a:r>
            <a:endParaRPr lang="en-GB" sz="2800" b="1" dirty="0"/>
          </a:p>
        </p:txBody>
      </p:sp>
      <p:sp>
        <p:nvSpPr>
          <p:cNvPr id="4" name="Footer Placeholder 3">
            <a:extLst>
              <a:ext uri="{FF2B5EF4-FFF2-40B4-BE49-F238E27FC236}">
                <a16:creationId xmlns:a16="http://schemas.microsoft.com/office/drawing/2014/main" id="{C10B2CBF-9D0B-407C-932C-DD35B3A0A9B3}"/>
              </a:ext>
            </a:extLst>
          </p:cNvPr>
          <p:cNvSpPr>
            <a:spLocks noGrp="1"/>
          </p:cNvSpPr>
          <p:nvPr>
            <p:ph type="ftr" sz="quarter" idx="11"/>
          </p:nvPr>
        </p:nvSpPr>
        <p:spPr/>
        <p:txBody>
          <a:bodyPr/>
          <a:lstStyle/>
          <a:p>
            <a:pPr defTabSz="457200">
              <a:defRPr/>
            </a:pPr>
            <a:r>
              <a:rPr lang="en-GB">
                <a:solidFill>
                  <a:prstClr val="white">
                    <a:tint val="75000"/>
                    <a:alpha val="60000"/>
                  </a:prstClr>
                </a:solidFill>
                <a:latin typeface="Century Gothic" panose="020B0502020202020204"/>
              </a:rPr>
              <a:t>                             </a:t>
            </a:r>
          </a:p>
        </p:txBody>
      </p:sp>
      <p:sp>
        <p:nvSpPr>
          <p:cNvPr id="5" name="Slide Number Placeholder 4">
            <a:extLst>
              <a:ext uri="{FF2B5EF4-FFF2-40B4-BE49-F238E27FC236}">
                <a16:creationId xmlns:a16="http://schemas.microsoft.com/office/drawing/2014/main" id="{E575503A-C07F-48AE-8CA6-F122E3909B77}"/>
              </a:ext>
            </a:extLst>
          </p:cNvPr>
          <p:cNvSpPr>
            <a:spLocks noGrp="1"/>
          </p:cNvSpPr>
          <p:nvPr>
            <p:ph type="sldNum" sz="quarter" idx="12"/>
          </p:nvPr>
        </p:nvSpPr>
        <p:spPr/>
        <p:txBody>
          <a:bodyPr/>
          <a:lstStyle/>
          <a:p>
            <a:pPr defTabSz="457200">
              <a:defRPr/>
            </a:pPr>
            <a:fld id="{53EA6BA6-A53F-4E90-B1FA-0FC7F4298048}" type="slidenum">
              <a:rPr lang="en-GB">
                <a:solidFill>
                  <a:prstClr val="white">
                    <a:tint val="75000"/>
                  </a:prstClr>
                </a:solidFill>
                <a:latin typeface="Century Gothic" panose="020B0502020202020204"/>
              </a:rPr>
              <a:pPr defTabSz="457200">
                <a:defRPr/>
              </a:pPr>
              <a:t>4</a:t>
            </a:fld>
            <a:endParaRPr lang="en-GB">
              <a:solidFill>
                <a:prstClr val="white">
                  <a:tint val="75000"/>
                </a:prstClr>
              </a:solidFill>
              <a:latin typeface="Century Gothic" panose="020B0502020202020204"/>
            </a:endParaRPr>
          </a:p>
        </p:txBody>
      </p:sp>
    </p:spTree>
    <p:extLst>
      <p:ext uri="{BB962C8B-B14F-4D97-AF65-F5344CB8AC3E}">
        <p14:creationId xmlns:p14="http://schemas.microsoft.com/office/powerpoint/2010/main" val="18159601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24087" y="696971"/>
            <a:ext cx="8948872" cy="4195481"/>
          </a:xfrm>
        </p:spPr>
        <p:txBody>
          <a:bodyPr>
            <a:normAutofit/>
          </a:bodyPr>
          <a:lstStyle/>
          <a:p>
            <a:endParaRPr lang="en-GB" b="1" dirty="0"/>
          </a:p>
          <a:p>
            <a:r>
              <a:rPr lang="en-GB" b="1" dirty="0"/>
              <a:t>Task 1 </a:t>
            </a:r>
            <a:r>
              <a:rPr lang="en-GB" b="1" dirty="0" smtClean="0"/>
              <a:t>Presentation</a:t>
            </a:r>
            <a:endParaRPr lang="en-GB" b="1" dirty="0"/>
          </a:p>
          <a:p>
            <a:endParaRPr lang="en-GB" b="1" dirty="0"/>
          </a:p>
          <a:p>
            <a:r>
              <a:rPr lang="en-GB" b="1" dirty="0"/>
              <a:t>Create a video presentation in a group (4/5) explaining and </a:t>
            </a:r>
            <a:r>
              <a:rPr lang="en-GB" b="1" dirty="0">
                <a:solidFill>
                  <a:srgbClr val="FF0000"/>
                </a:solidFill>
              </a:rPr>
              <a:t>distinguishing</a:t>
            </a:r>
            <a:r>
              <a:rPr lang="en-GB" b="1" dirty="0"/>
              <a:t> the </a:t>
            </a:r>
            <a:r>
              <a:rPr lang="en-GB" b="1" dirty="0">
                <a:solidFill>
                  <a:srgbClr val="FF0000"/>
                </a:solidFill>
              </a:rPr>
              <a:t>difference</a:t>
            </a:r>
            <a:r>
              <a:rPr lang="en-GB" b="1" dirty="0"/>
              <a:t> between the </a:t>
            </a:r>
            <a:r>
              <a:rPr lang="en-GB" b="1" dirty="0">
                <a:solidFill>
                  <a:srgbClr val="FF0000"/>
                </a:solidFill>
              </a:rPr>
              <a:t>beliefs</a:t>
            </a:r>
            <a:r>
              <a:rPr lang="en-GB" b="1" dirty="0"/>
              <a:t>, </a:t>
            </a:r>
            <a:r>
              <a:rPr lang="en-GB" b="1" dirty="0">
                <a:solidFill>
                  <a:srgbClr val="FF0000"/>
                </a:solidFill>
              </a:rPr>
              <a:t>attitudes</a:t>
            </a:r>
            <a:r>
              <a:rPr lang="en-GB" b="1" dirty="0"/>
              <a:t> and </a:t>
            </a:r>
            <a:r>
              <a:rPr lang="en-GB" b="1" dirty="0">
                <a:solidFill>
                  <a:srgbClr val="FF0000"/>
                </a:solidFill>
              </a:rPr>
              <a:t>values</a:t>
            </a:r>
            <a:r>
              <a:rPr lang="en-GB" b="1" dirty="0"/>
              <a:t> of an organisation and analysing the contribution to the organisational </a:t>
            </a:r>
            <a:r>
              <a:rPr lang="en-GB" b="1" dirty="0">
                <a:solidFill>
                  <a:srgbClr val="FF0000"/>
                </a:solidFill>
              </a:rPr>
              <a:t>success</a:t>
            </a:r>
            <a:r>
              <a:rPr lang="en-GB" b="1" dirty="0"/>
              <a:t> by using work place example.  Apply the </a:t>
            </a:r>
            <a:r>
              <a:rPr lang="en-GB" b="1" dirty="0">
                <a:solidFill>
                  <a:srgbClr val="FF0000"/>
                </a:solidFill>
              </a:rPr>
              <a:t>critical thinking models </a:t>
            </a:r>
            <a:r>
              <a:rPr lang="en-GB" b="1" dirty="0"/>
              <a:t>to show how organisations implement these values practically and the </a:t>
            </a:r>
            <a:r>
              <a:rPr lang="en-GB" b="1" dirty="0">
                <a:solidFill>
                  <a:srgbClr val="FF0000"/>
                </a:solidFill>
              </a:rPr>
              <a:t>impact</a:t>
            </a:r>
            <a:r>
              <a:rPr lang="en-GB" b="1" dirty="0"/>
              <a:t> on its employees. </a:t>
            </a:r>
          </a:p>
          <a:p>
            <a:r>
              <a:rPr lang="en-GB" b="1" dirty="0"/>
              <a:t>The </a:t>
            </a:r>
            <a:r>
              <a:rPr lang="en-GB" b="1" dirty="0" smtClean="0"/>
              <a:t>video presentation </a:t>
            </a:r>
            <a:r>
              <a:rPr lang="en-GB" b="1" dirty="0"/>
              <a:t>with each group member contributing 5 </a:t>
            </a:r>
            <a:r>
              <a:rPr lang="en-GB" b="1" dirty="0" smtClean="0"/>
              <a:t>minutes individually to </a:t>
            </a:r>
            <a:r>
              <a:rPr lang="en-GB" b="1" dirty="0"/>
              <a:t>the presentation (15/20minutes per group</a:t>
            </a:r>
            <a:r>
              <a:rPr lang="en-GB" b="1" dirty="0" smtClean="0"/>
              <a:t>)</a:t>
            </a:r>
            <a:endParaRPr lang="en-GB" b="1" dirty="0"/>
          </a:p>
          <a:p>
            <a:pPr marL="0" indent="0">
              <a:buNone/>
            </a:pPr>
            <a:endParaRPr lang="en-GB" b="1" dirty="0"/>
          </a:p>
        </p:txBody>
      </p:sp>
      <p:sp>
        <p:nvSpPr>
          <p:cNvPr id="4" name="Footer Placeholder 3"/>
          <p:cNvSpPr>
            <a:spLocks noGrp="1"/>
          </p:cNvSpPr>
          <p:nvPr>
            <p:ph type="ftr" sz="quarter" idx="11"/>
          </p:nvPr>
        </p:nvSpPr>
        <p:spPr/>
        <p:txBody>
          <a:bodyPr/>
          <a:lstStyle/>
          <a:p>
            <a:pPr>
              <a:defRPr/>
            </a:pPr>
            <a:r>
              <a:rPr lang="en-GB" smtClean="0"/>
              <a:t>                             </a:t>
            </a:r>
            <a:endParaRPr lang="en-GB"/>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5</a:t>
            </a:fld>
            <a:endParaRPr lang="en-GB"/>
          </a:p>
        </p:txBody>
      </p:sp>
    </p:spTree>
    <p:extLst>
      <p:ext uri="{BB962C8B-B14F-4D97-AF65-F5344CB8AC3E}">
        <p14:creationId xmlns:p14="http://schemas.microsoft.com/office/powerpoint/2010/main" val="40360577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77596" y="780716"/>
            <a:ext cx="8948872" cy="4195481"/>
          </a:xfrm>
        </p:spPr>
        <p:txBody>
          <a:bodyPr>
            <a:normAutofit fontScale="77500" lnSpcReduction="20000"/>
          </a:bodyPr>
          <a:lstStyle/>
          <a:p>
            <a:r>
              <a:rPr lang="en-GB" b="1" dirty="0"/>
              <a:t>Task </a:t>
            </a:r>
            <a:r>
              <a:rPr lang="en-GB" b="1" dirty="0" smtClean="0"/>
              <a:t>2 </a:t>
            </a:r>
            <a:r>
              <a:rPr lang="en-GB" b="1" dirty="0"/>
              <a:t>Report</a:t>
            </a:r>
          </a:p>
          <a:p>
            <a:endParaRPr lang="en-GB" b="1" dirty="0"/>
          </a:p>
          <a:p>
            <a:r>
              <a:rPr lang="en-GB" b="1" dirty="0"/>
              <a:t>The student will produce an individual 2500 word formal </a:t>
            </a:r>
            <a:r>
              <a:rPr lang="en-GB" b="1" dirty="0">
                <a:solidFill>
                  <a:srgbClr val="FF0000"/>
                </a:solidFill>
              </a:rPr>
              <a:t>report</a:t>
            </a:r>
            <a:r>
              <a:rPr lang="en-GB" b="1" dirty="0"/>
              <a:t> which is to consider the </a:t>
            </a:r>
            <a:r>
              <a:rPr lang="en-GB" b="1" dirty="0">
                <a:solidFill>
                  <a:srgbClr val="FF0000"/>
                </a:solidFill>
              </a:rPr>
              <a:t>critical analysis </a:t>
            </a:r>
            <a:r>
              <a:rPr lang="en-GB" b="1" dirty="0"/>
              <a:t>of </a:t>
            </a:r>
            <a:r>
              <a:rPr lang="en-GB" b="1" dirty="0">
                <a:solidFill>
                  <a:srgbClr val="FF0000"/>
                </a:solidFill>
              </a:rPr>
              <a:t>management</a:t>
            </a:r>
            <a:r>
              <a:rPr lang="en-GB" b="1" dirty="0"/>
              <a:t> </a:t>
            </a:r>
            <a:r>
              <a:rPr lang="en-GB" b="1" dirty="0">
                <a:solidFill>
                  <a:srgbClr val="FF0000"/>
                </a:solidFill>
              </a:rPr>
              <a:t>theories</a:t>
            </a:r>
            <a:r>
              <a:rPr lang="en-GB" b="1" dirty="0"/>
              <a:t> relevant to an organisational example and critically assess the i</a:t>
            </a:r>
            <a:r>
              <a:rPr lang="en-GB" b="1" dirty="0">
                <a:solidFill>
                  <a:srgbClr val="FF0000"/>
                </a:solidFill>
              </a:rPr>
              <a:t>mpact </a:t>
            </a:r>
            <a:r>
              <a:rPr lang="en-GB" b="1" dirty="0"/>
              <a:t>of these theories on the </a:t>
            </a:r>
            <a:r>
              <a:rPr lang="en-GB" b="1" dirty="0">
                <a:solidFill>
                  <a:srgbClr val="FF0000"/>
                </a:solidFill>
              </a:rPr>
              <a:t>beliefs</a:t>
            </a:r>
            <a:r>
              <a:rPr lang="en-GB" b="1" dirty="0"/>
              <a:t>, </a:t>
            </a:r>
            <a:r>
              <a:rPr lang="en-GB" b="1" dirty="0">
                <a:solidFill>
                  <a:srgbClr val="FF0000"/>
                </a:solidFill>
              </a:rPr>
              <a:t>attitudes</a:t>
            </a:r>
            <a:r>
              <a:rPr lang="en-GB" b="1" dirty="0"/>
              <a:t> and </a:t>
            </a:r>
            <a:r>
              <a:rPr lang="en-GB" b="1" dirty="0">
                <a:solidFill>
                  <a:srgbClr val="FF0000"/>
                </a:solidFill>
              </a:rPr>
              <a:t>values</a:t>
            </a:r>
            <a:r>
              <a:rPr lang="en-GB" b="1" dirty="0"/>
              <a:t> of the organisation and looking at the </a:t>
            </a:r>
            <a:r>
              <a:rPr lang="en-GB" b="1" dirty="0">
                <a:solidFill>
                  <a:srgbClr val="FF0000"/>
                </a:solidFill>
              </a:rPr>
              <a:t>importance of aligning the values </a:t>
            </a:r>
            <a:r>
              <a:rPr lang="en-GB" b="1" dirty="0"/>
              <a:t>of its </a:t>
            </a:r>
            <a:r>
              <a:rPr lang="en-GB" b="1" dirty="0">
                <a:solidFill>
                  <a:srgbClr val="FF0000"/>
                </a:solidFill>
              </a:rPr>
              <a:t>employees</a:t>
            </a:r>
            <a:r>
              <a:rPr lang="en-GB" b="1" dirty="0"/>
              <a:t> with those the organisation. Critically evaluate how someone with </a:t>
            </a:r>
            <a:r>
              <a:rPr lang="en-GB" b="1" dirty="0">
                <a:solidFill>
                  <a:srgbClr val="FF0000"/>
                </a:solidFill>
              </a:rPr>
              <a:t>different</a:t>
            </a:r>
            <a:r>
              <a:rPr lang="en-GB" b="1" dirty="0"/>
              <a:t> values and beliefs </a:t>
            </a:r>
            <a:r>
              <a:rPr lang="en-GB" b="1" dirty="0">
                <a:solidFill>
                  <a:srgbClr val="FF0000"/>
                </a:solidFill>
              </a:rPr>
              <a:t>might interpret these theories</a:t>
            </a:r>
            <a:r>
              <a:rPr lang="en-GB" b="1" dirty="0"/>
              <a:t>. Finally how would </a:t>
            </a:r>
            <a:r>
              <a:rPr lang="en-GB" b="1" dirty="0">
                <a:solidFill>
                  <a:srgbClr val="FF0000"/>
                </a:solidFill>
              </a:rPr>
              <a:t>you</a:t>
            </a:r>
            <a:r>
              <a:rPr lang="en-GB" b="1" dirty="0"/>
              <a:t> align your personal Values, attitudes and Beliefs with the organisational example used in your report? </a:t>
            </a:r>
          </a:p>
          <a:p>
            <a:endParaRPr lang="en-GB" b="1" dirty="0"/>
          </a:p>
          <a:p>
            <a:r>
              <a:rPr lang="en-GB" b="1" dirty="0"/>
              <a:t>Ensure the report is structured as a formal report and ‘Harvard’ referencing is used</a:t>
            </a:r>
          </a:p>
          <a:p>
            <a:endParaRPr lang="en-GB" b="1" dirty="0"/>
          </a:p>
          <a:p>
            <a:endParaRPr lang="en-GB" b="1" dirty="0"/>
          </a:p>
          <a:p>
            <a:r>
              <a:rPr lang="en-GB" b="1" dirty="0"/>
              <a:t>Your Report should be submitted to </a:t>
            </a:r>
            <a:r>
              <a:rPr lang="en-GB" b="1" dirty="0" err="1"/>
              <a:t>Turnitin</a:t>
            </a:r>
            <a:r>
              <a:rPr lang="en-GB" b="1" dirty="0"/>
              <a:t> by </a:t>
            </a:r>
            <a:r>
              <a:rPr lang="en-GB" b="1" dirty="0" smtClean="0"/>
              <a:t>11/12/20</a:t>
            </a:r>
            <a:endParaRPr lang="en-GB" b="1" dirty="0"/>
          </a:p>
          <a:p>
            <a:endParaRPr lang="en-GB" b="1" dirty="0"/>
          </a:p>
          <a:p>
            <a:endParaRPr lang="en-GB" b="1" dirty="0"/>
          </a:p>
        </p:txBody>
      </p:sp>
      <p:sp>
        <p:nvSpPr>
          <p:cNvPr id="4" name="Footer Placeholder 3"/>
          <p:cNvSpPr>
            <a:spLocks noGrp="1"/>
          </p:cNvSpPr>
          <p:nvPr>
            <p:ph type="ftr" sz="quarter" idx="11"/>
          </p:nvPr>
        </p:nvSpPr>
        <p:spPr/>
        <p:txBody>
          <a:bodyPr/>
          <a:lstStyle/>
          <a:p>
            <a:pPr>
              <a:defRPr/>
            </a:pPr>
            <a:r>
              <a:rPr lang="en-GB" smtClean="0"/>
              <a:t>                             </a:t>
            </a:r>
            <a:endParaRPr lang="en-GB"/>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6</a:t>
            </a:fld>
            <a:endParaRPr lang="en-GB"/>
          </a:p>
        </p:txBody>
      </p:sp>
    </p:spTree>
    <p:extLst>
      <p:ext uri="{BB962C8B-B14F-4D97-AF65-F5344CB8AC3E}">
        <p14:creationId xmlns:p14="http://schemas.microsoft.com/office/powerpoint/2010/main" val="826517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Organisations to be considered </a:t>
            </a:r>
            <a:endParaRPr lang="en-GB" dirty="0"/>
          </a:p>
        </p:txBody>
      </p:sp>
      <p:sp>
        <p:nvSpPr>
          <p:cNvPr id="4" name="Footer Placeholder 3"/>
          <p:cNvSpPr>
            <a:spLocks noGrp="1"/>
          </p:cNvSpPr>
          <p:nvPr>
            <p:ph type="ftr" sz="quarter" idx="11"/>
          </p:nvPr>
        </p:nvSpPr>
        <p:spPr/>
        <p:txBody>
          <a:bodyPr/>
          <a:lstStyle/>
          <a:p>
            <a:pPr>
              <a:defRPr/>
            </a:pPr>
            <a:r>
              <a:rPr lang="en-GB" smtClean="0"/>
              <a:t>                             </a:t>
            </a:r>
            <a:endParaRPr lang="en-GB"/>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7</a:t>
            </a:fld>
            <a:endParaRPr lang="en-GB"/>
          </a:p>
        </p:txBody>
      </p:sp>
      <p:sp>
        <p:nvSpPr>
          <p:cNvPr id="6" name="AutoShape 2" descr="Forty two additional officers announced for Dyfed-Powys Polic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p:cNvPicPr>
            <a:picLocks noChangeAspect="1"/>
          </p:cNvPicPr>
          <p:nvPr/>
        </p:nvPicPr>
        <p:blipFill>
          <a:blip r:embed="rId2"/>
          <a:stretch>
            <a:fillRect/>
          </a:stretch>
        </p:blipFill>
        <p:spPr>
          <a:xfrm>
            <a:off x="1165965" y="2381614"/>
            <a:ext cx="3009900" cy="1514475"/>
          </a:xfrm>
          <a:prstGeom prst="rect">
            <a:avLst/>
          </a:prstGeom>
        </p:spPr>
      </p:pic>
      <p:sp>
        <p:nvSpPr>
          <p:cNvPr id="8" name="AutoShape 4" descr="UWTSD Lampeter Open Days | University of Wales Trinity St David - My  Student Events"/>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 name="Picture 8"/>
          <p:cNvPicPr>
            <a:picLocks noChangeAspect="1"/>
          </p:cNvPicPr>
          <p:nvPr/>
        </p:nvPicPr>
        <p:blipFill>
          <a:blip r:embed="rId3"/>
          <a:stretch>
            <a:fillRect/>
          </a:stretch>
        </p:blipFill>
        <p:spPr>
          <a:xfrm>
            <a:off x="7364500" y="2364028"/>
            <a:ext cx="3409950" cy="1514475"/>
          </a:xfrm>
          <a:prstGeom prst="rect">
            <a:avLst/>
          </a:prstGeom>
        </p:spPr>
      </p:pic>
    </p:spTree>
    <p:extLst>
      <p:ext uri="{BB962C8B-B14F-4D97-AF65-F5344CB8AC3E}">
        <p14:creationId xmlns:p14="http://schemas.microsoft.com/office/powerpoint/2010/main" val="28630495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6669" y="363159"/>
            <a:ext cx="10125201" cy="1400530"/>
          </a:xfrm>
        </p:spPr>
        <p:txBody>
          <a:bodyPr/>
          <a:lstStyle/>
          <a:p>
            <a:pPr algn="ctr"/>
            <a:r>
              <a:rPr lang="en-GB" dirty="0" smtClean="0">
                <a:solidFill>
                  <a:srgbClr val="7030A0"/>
                </a:solidFill>
              </a:rPr>
              <a:t>Recruitment/ retention of </a:t>
            </a:r>
            <a:r>
              <a:rPr lang="en-GB" dirty="0">
                <a:solidFill>
                  <a:srgbClr val="7030A0"/>
                </a:solidFill>
              </a:rPr>
              <a:t>underrepresented  </a:t>
            </a:r>
            <a:r>
              <a:rPr lang="en-GB" dirty="0" smtClean="0">
                <a:solidFill>
                  <a:srgbClr val="7030A0"/>
                </a:solidFill>
              </a:rPr>
              <a:t>categories staff (women or BAME)</a:t>
            </a:r>
            <a:endParaRPr lang="en-GB" dirty="0">
              <a:solidFill>
                <a:srgbClr val="7030A0"/>
              </a:solidFill>
            </a:endParaRPr>
          </a:p>
        </p:txBody>
      </p:sp>
      <p:sp>
        <p:nvSpPr>
          <p:cNvPr id="3" name="Content Placeholder 2"/>
          <p:cNvSpPr>
            <a:spLocks noGrp="1"/>
          </p:cNvSpPr>
          <p:nvPr>
            <p:ph idx="1"/>
          </p:nvPr>
        </p:nvSpPr>
        <p:spPr>
          <a:xfrm>
            <a:off x="432033" y="2395057"/>
            <a:ext cx="10672652" cy="3862142"/>
          </a:xfrm>
        </p:spPr>
        <p:txBody>
          <a:bodyPr/>
          <a:lstStyle/>
          <a:p>
            <a:r>
              <a:rPr lang="en-GB" b="1" dirty="0"/>
              <a:t>Question 1 – Looking at the beliefs, attitudes and values of organisation (Dyfed Powys </a:t>
            </a:r>
            <a:r>
              <a:rPr lang="en-GB" b="1" dirty="0" smtClean="0"/>
              <a:t>Police/ UWTSD) </a:t>
            </a:r>
            <a:r>
              <a:rPr lang="en-GB" b="1" dirty="0"/>
              <a:t>and why are they failing to access </a:t>
            </a:r>
            <a:r>
              <a:rPr lang="en-GB" b="1" dirty="0" smtClean="0"/>
              <a:t>underrepresented  </a:t>
            </a:r>
            <a:r>
              <a:rPr lang="en-GB" b="1" dirty="0"/>
              <a:t>groups, membership from females, </a:t>
            </a:r>
            <a:r>
              <a:rPr lang="en-GB" b="1" dirty="0" err="1" smtClean="0"/>
              <a:t>Bame</a:t>
            </a:r>
            <a:r>
              <a:rPr lang="en-GB" b="1" dirty="0" smtClean="0"/>
              <a:t> </a:t>
            </a:r>
            <a:r>
              <a:rPr lang="en-GB" b="1" dirty="0"/>
              <a:t>staff and other service users?</a:t>
            </a:r>
          </a:p>
          <a:p>
            <a:endParaRPr lang="en-GB" b="1" dirty="0"/>
          </a:p>
          <a:p>
            <a:r>
              <a:rPr lang="en-GB" b="1" dirty="0"/>
              <a:t>Question 2 - Looking at </a:t>
            </a:r>
            <a:r>
              <a:rPr lang="en-GB" b="1" dirty="0" smtClean="0"/>
              <a:t>police/ Universities </a:t>
            </a:r>
            <a:r>
              <a:rPr lang="en-GB" b="1" dirty="0"/>
              <a:t>and see how the </a:t>
            </a:r>
            <a:r>
              <a:rPr lang="en-GB" b="1" dirty="0"/>
              <a:t>underrepresented  </a:t>
            </a:r>
            <a:r>
              <a:rPr lang="en-GB" b="1" dirty="0"/>
              <a:t>groups like BAME and others might not see their value system meet with that of the </a:t>
            </a:r>
            <a:r>
              <a:rPr lang="en-GB" b="1" dirty="0" smtClean="0"/>
              <a:t>organisation </a:t>
            </a:r>
            <a:r>
              <a:rPr lang="en-GB" b="1" dirty="0"/>
              <a:t>and how can they encourage them to align and thinking of the different management theories, which one would best fit this particular aspect to promote their opportunities to them?</a:t>
            </a:r>
          </a:p>
          <a:p>
            <a:endParaRPr lang="en-GB" b="1" dirty="0"/>
          </a:p>
        </p:txBody>
      </p:sp>
      <p:sp>
        <p:nvSpPr>
          <p:cNvPr id="4" name="Footer Placeholder 3"/>
          <p:cNvSpPr>
            <a:spLocks noGrp="1"/>
          </p:cNvSpPr>
          <p:nvPr>
            <p:ph type="ftr" sz="quarter" idx="11"/>
          </p:nvPr>
        </p:nvSpPr>
        <p:spPr/>
        <p:txBody>
          <a:bodyPr/>
          <a:lstStyle/>
          <a:p>
            <a:pPr>
              <a:defRPr/>
            </a:pPr>
            <a:r>
              <a:rPr lang="en-GB" smtClean="0"/>
              <a:t>                             </a:t>
            </a:r>
            <a:endParaRPr lang="en-GB"/>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8</a:t>
            </a:fld>
            <a:endParaRPr lang="en-GB"/>
          </a:p>
        </p:txBody>
      </p:sp>
    </p:spTree>
    <p:extLst>
      <p:ext uri="{BB962C8B-B14F-4D97-AF65-F5344CB8AC3E}">
        <p14:creationId xmlns:p14="http://schemas.microsoft.com/office/powerpoint/2010/main" val="1383188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 thinking </a:t>
            </a:r>
            <a:endParaRPr lang="en-GB" dirty="0"/>
          </a:p>
        </p:txBody>
      </p:sp>
      <p:sp>
        <p:nvSpPr>
          <p:cNvPr id="3" name="Content Placeholder 2"/>
          <p:cNvSpPr>
            <a:spLocks noGrp="1"/>
          </p:cNvSpPr>
          <p:nvPr>
            <p:ph idx="1"/>
          </p:nvPr>
        </p:nvSpPr>
        <p:spPr>
          <a:xfrm>
            <a:off x="646111" y="1853248"/>
            <a:ext cx="8946541" cy="4195481"/>
          </a:xfrm>
        </p:spPr>
        <p:txBody>
          <a:bodyPr/>
          <a:lstStyle/>
          <a:p>
            <a:r>
              <a:rPr lang="en-GB" dirty="0"/>
              <a:t>critical thinking stresses the importance of asking and answering questions. In everyday life the term ‘critical’ is often seen as negative or destructive</a:t>
            </a:r>
            <a:r>
              <a:rPr lang="en-GB" dirty="0" smtClean="0"/>
              <a:t>.</a:t>
            </a:r>
          </a:p>
          <a:p>
            <a:r>
              <a:rPr lang="en-GB" dirty="0"/>
              <a:t>So thinking critically means asking questions. Instead of accepting ‘at face value’ what you read or hear, critical thinkers look for evidence and for good reasons before believing something to be true. This is at the heart of what it means to be a scientist, researcher, scholar or professional in any field. Whatever you are studying, critical thinking is the key to learning and to making progress.</a:t>
            </a:r>
          </a:p>
        </p:txBody>
      </p:sp>
      <p:sp>
        <p:nvSpPr>
          <p:cNvPr id="4" name="Footer Placeholder 3"/>
          <p:cNvSpPr>
            <a:spLocks noGrp="1"/>
          </p:cNvSpPr>
          <p:nvPr>
            <p:ph type="ftr" sz="quarter" idx="11"/>
          </p:nvPr>
        </p:nvSpPr>
        <p:spPr/>
        <p:txBody>
          <a:bodyPr/>
          <a:lstStyle/>
          <a:p>
            <a:pPr>
              <a:defRPr/>
            </a:pPr>
            <a:r>
              <a:rPr lang="en-GB" smtClean="0"/>
              <a:t>                             </a:t>
            </a:r>
            <a:endParaRPr lang="en-GB"/>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9</a:t>
            </a:fld>
            <a:endParaRPr lang="en-GB"/>
          </a:p>
        </p:txBody>
      </p:sp>
    </p:spTree>
    <p:extLst>
      <p:ext uri="{BB962C8B-B14F-4D97-AF65-F5344CB8AC3E}">
        <p14:creationId xmlns:p14="http://schemas.microsoft.com/office/powerpoint/2010/main" val="32988750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44744" y="980728"/>
            <a:ext cx="7055380" cy="1400530"/>
          </a:xfrm>
        </p:spPr>
        <p:txBody>
          <a:bodyPr/>
          <a:lstStyle/>
          <a:p>
            <a:pPr algn="ctr"/>
            <a:r>
              <a:rPr lang="en-GB" b="1" dirty="0">
                <a:solidFill>
                  <a:srgbClr val="FFC000"/>
                </a:solidFill>
              </a:rPr>
              <a:t>Critical Thinking </a:t>
            </a:r>
            <a:r>
              <a:rPr lang="en-GB" sz="3600" b="1" dirty="0">
                <a:solidFill>
                  <a:srgbClr val="FFC000"/>
                </a:solidFill>
              </a:rPr>
              <a:t> </a:t>
            </a:r>
            <a:br>
              <a:rPr lang="en-GB" sz="3600" b="1" dirty="0">
                <a:solidFill>
                  <a:srgbClr val="FFC000"/>
                </a:solidFill>
              </a:rPr>
            </a:br>
            <a:r>
              <a:rPr lang="en-GB" sz="3600" b="1" dirty="0">
                <a:solidFill>
                  <a:srgbClr val="FFC000"/>
                </a:solidFill>
              </a:rPr>
              <a:t>Setting out </a:t>
            </a:r>
            <a:r>
              <a:rPr lang="en-GB" sz="3600" b="1" dirty="0">
                <a:solidFill>
                  <a:srgbClr val="FF0000"/>
                </a:solidFill>
              </a:rPr>
              <a:t>actively</a:t>
            </a:r>
            <a:r>
              <a:rPr lang="en-GB" sz="3600" b="1" dirty="0">
                <a:solidFill>
                  <a:srgbClr val="FFC000"/>
                </a:solidFill>
              </a:rPr>
              <a:t> to </a:t>
            </a:r>
            <a:r>
              <a:rPr lang="en-GB" sz="3600" b="1" dirty="0">
                <a:solidFill>
                  <a:srgbClr val="FF0000"/>
                </a:solidFill>
              </a:rPr>
              <a:t>understand</a:t>
            </a:r>
            <a:r>
              <a:rPr lang="en-GB" sz="3600" b="1" dirty="0">
                <a:solidFill>
                  <a:srgbClr val="FFC000"/>
                </a:solidFill>
              </a:rPr>
              <a:t> what is really going on using </a:t>
            </a:r>
            <a:r>
              <a:rPr lang="en-GB" sz="3600" b="1" dirty="0">
                <a:solidFill>
                  <a:srgbClr val="FF0000"/>
                </a:solidFill>
              </a:rPr>
              <a:t>reasoning</a:t>
            </a:r>
            <a:r>
              <a:rPr lang="en-GB" sz="3600" b="1" dirty="0">
                <a:solidFill>
                  <a:srgbClr val="FFC000"/>
                </a:solidFill>
              </a:rPr>
              <a:t>, </a:t>
            </a:r>
            <a:r>
              <a:rPr lang="en-GB" sz="3600" b="1" dirty="0">
                <a:solidFill>
                  <a:srgbClr val="FF0000"/>
                </a:solidFill>
              </a:rPr>
              <a:t>evaluating</a:t>
            </a:r>
            <a:r>
              <a:rPr lang="en-GB" sz="3600" b="1" dirty="0">
                <a:solidFill>
                  <a:srgbClr val="FFC000"/>
                </a:solidFill>
              </a:rPr>
              <a:t>, and thinking carefully about the </a:t>
            </a:r>
            <a:r>
              <a:rPr lang="en-GB" sz="3600" b="1" dirty="0">
                <a:solidFill>
                  <a:srgbClr val="FF0000"/>
                </a:solidFill>
              </a:rPr>
              <a:t>process</a:t>
            </a:r>
            <a:r>
              <a:rPr lang="en-GB" sz="3600" b="1" dirty="0">
                <a:solidFill>
                  <a:srgbClr val="FFC000"/>
                </a:solidFill>
              </a:rPr>
              <a:t> of thinking itself.</a:t>
            </a:r>
          </a:p>
        </p:txBody>
      </p:sp>
      <p:sp>
        <p:nvSpPr>
          <p:cNvPr id="4" name="Footer Placeholder 3"/>
          <p:cNvSpPr>
            <a:spLocks noGrp="1"/>
          </p:cNvSpPr>
          <p:nvPr>
            <p:ph type="ftr" sz="quarter" idx="11"/>
          </p:nvPr>
        </p:nvSpPr>
        <p:spPr/>
        <p:txBody>
          <a:bodyPr/>
          <a:lstStyle/>
          <a:p>
            <a:pPr defTabSz="457200">
              <a:defRPr/>
            </a:pPr>
            <a:r>
              <a:rPr lang="en-GB">
                <a:solidFill>
                  <a:prstClr val="white">
                    <a:tint val="75000"/>
                    <a:alpha val="60000"/>
                  </a:prstClr>
                </a:solidFill>
                <a:latin typeface="Century Gothic" panose="020B0502020202020204"/>
              </a:rPr>
              <a:t>                             </a:t>
            </a:r>
          </a:p>
        </p:txBody>
      </p:sp>
      <p:sp>
        <p:nvSpPr>
          <p:cNvPr id="5" name="Slide Number Placeholder 4"/>
          <p:cNvSpPr>
            <a:spLocks noGrp="1"/>
          </p:cNvSpPr>
          <p:nvPr>
            <p:ph type="sldNum" sz="quarter" idx="12"/>
          </p:nvPr>
        </p:nvSpPr>
        <p:spPr/>
        <p:txBody>
          <a:bodyPr/>
          <a:lstStyle/>
          <a:p>
            <a:pPr defTabSz="457200">
              <a:defRPr/>
            </a:pPr>
            <a:fld id="{53EA6BA6-A53F-4E90-B1FA-0FC7F4298048}" type="slidenum">
              <a:rPr lang="en-GB">
                <a:solidFill>
                  <a:prstClr val="white">
                    <a:tint val="75000"/>
                  </a:prstClr>
                </a:solidFill>
                <a:latin typeface="Century Gothic" panose="020B0502020202020204"/>
              </a:rPr>
              <a:pPr defTabSz="457200">
                <a:defRPr/>
              </a:pPr>
              <a:t>10</a:t>
            </a:fld>
            <a:endParaRPr lang="en-GB">
              <a:solidFill>
                <a:prstClr val="white">
                  <a:tint val="75000"/>
                </a:prstClr>
              </a:solidFill>
              <a:latin typeface="Century Gothic" panose="020B0502020202020204"/>
            </a:endParaRPr>
          </a:p>
        </p:txBody>
      </p:sp>
      <p:pic>
        <p:nvPicPr>
          <p:cNvPr id="6" name="Picture 5"/>
          <p:cNvPicPr>
            <a:picLocks noChangeAspect="1"/>
          </p:cNvPicPr>
          <p:nvPr/>
        </p:nvPicPr>
        <p:blipFill>
          <a:blip r:embed="rId2"/>
          <a:stretch>
            <a:fillRect/>
          </a:stretch>
        </p:blipFill>
        <p:spPr>
          <a:xfrm>
            <a:off x="5303913" y="5013176"/>
            <a:ext cx="1965187" cy="1525910"/>
          </a:xfrm>
          <a:prstGeom prst="rect">
            <a:avLst/>
          </a:prstGeom>
        </p:spPr>
      </p:pic>
    </p:spTree>
    <p:extLst>
      <p:ext uri="{BB962C8B-B14F-4D97-AF65-F5344CB8AC3E}">
        <p14:creationId xmlns:p14="http://schemas.microsoft.com/office/powerpoint/2010/main" val="257439341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defRPr/>
            </a:pPr>
            <a:r>
              <a:rPr lang="en-GB" sz="3600" b="1" dirty="0">
                <a:latin typeface="Arial" panose="020B0604020202020204" pitchFamily="34" charset="0"/>
                <a:cs typeface="Arial" panose="020B0604020202020204" pitchFamily="34" charset="0"/>
              </a:rPr>
              <a:t>What is Critical Thinking?</a:t>
            </a:r>
          </a:p>
        </p:txBody>
      </p:sp>
      <p:sp>
        <p:nvSpPr>
          <p:cNvPr id="16387" name="Content Placeholder 2"/>
          <p:cNvSpPr>
            <a:spLocks noGrp="1"/>
          </p:cNvSpPr>
          <p:nvPr>
            <p:ph idx="1"/>
          </p:nvPr>
        </p:nvSpPr>
        <p:spPr>
          <a:xfrm>
            <a:off x="2135560" y="1600201"/>
            <a:ext cx="8075240" cy="4525963"/>
          </a:xfrm>
        </p:spPr>
        <p:txBody>
          <a:bodyPr>
            <a:noAutofit/>
          </a:bodyPr>
          <a:lstStyle/>
          <a:p>
            <a:r>
              <a:rPr lang="en-GB" altLang="en-US" sz="2800" dirty="0">
                <a:solidFill>
                  <a:srgbClr val="0070C0"/>
                </a:solidFill>
                <a:latin typeface="Arial" panose="020B0604020202020204" pitchFamily="34" charset="0"/>
                <a:cs typeface="Arial" panose="020B0604020202020204" pitchFamily="34" charset="0"/>
              </a:rPr>
              <a:t>“Be wary and ask </a:t>
            </a:r>
            <a:r>
              <a:rPr lang="en-GB" altLang="en-US" sz="2800" dirty="0">
                <a:solidFill>
                  <a:srgbClr val="FF0000"/>
                </a:solidFill>
                <a:latin typeface="Arial" panose="020B0604020202020204" pitchFamily="34" charset="0"/>
                <a:cs typeface="Arial" panose="020B0604020202020204" pitchFamily="34" charset="0"/>
              </a:rPr>
              <a:t>questions</a:t>
            </a:r>
            <a:r>
              <a:rPr lang="en-GB" altLang="en-US" sz="2800" dirty="0">
                <a:solidFill>
                  <a:srgbClr val="0070C0"/>
                </a:solidFill>
                <a:latin typeface="Arial" panose="020B0604020202020204" pitchFamily="34" charset="0"/>
                <a:cs typeface="Arial" panose="020B0604020202020204" pitchFamily="34" charset="0"/>
              </a:rPr>
              <a:t> about why the information says what it says”</a:t>
            </a:r>
          </a:p>
          <a:p>
            <a:endParaRPr lang="en-GB" altLang="en-US" sz="1200" dirty="0">
              <a:latin typeface="Arial" panose="020B0604020202020204" pitchFamily="34" charset="0"/>
              <a:cs typeface="Arial" panose="020B0604020202020204" pitchFamily="34" charset="0"/>
            </a:endParaRPr>
          </a:p>
          <a:p>
            <a:r>
              <a:rPr lang="en-GB" altLang="en-US" sz="2800" dirty="0">
                <a:solidFill>
                  <a:srgbClr val="002060"/>
                </a:solidFill>
                <a:latin typeface="Arial" panose="020B0604020202020204" pitchFamily="34" charset="0"/>
                <a:cs typeface="Arial" panose="020B0604020202020204" pitchFamily="34" charset="0"/>
              </a:rPr>
              <a:t>“Looking at what something does/</a:t>
            </a:r>
            <a:r>
              <a:rPr lang="en-GB" altLang="en-US" sz="2800" dirty="0">
                <a:solidFill>
                  <a:srgbClr val="FF0000"/>
                </a:solidFill>
                <a:latin typeface="Arial" panose="020B0604020202020204" pitchFamily="34" charset="0"/>
                <a:cs typeface="Arial" panose="020B0604020202020204" pitchFamily="34" charset="0"/>
              </a:rPr>
              <a:t>how it works </a:t>
            </a:r>
            <a:r>
              <a:rPr lang="en-GB" altLang="en-US" sz="2800" dirty="0">
                <a:solidFill>
                  <a:srgbClr val="002060"/>
                </a:solidFill>
                <a:latin typeface="Arial" panose="020B0604020202020204" pitchFamily="34" charset="0"/>
                <a:cs typeface="Arial" panose="020B0604020202020204" pitchFamily="34" charset="0"/>
              </a:rPr>
              <a:t>and </a:t>
            </a:r>
            <a:r>
              <a:rPr lang="en-GB" altLang="en-US" sz="2800" dirty="0">
                <a:solidFill>
                  <a:srgbClr val="FF0000"/>
                </a:solidFill>
                <a:latin typeface="Arial" panose="020B0604020202020204" pitchFamily="34" charset="0"/>
                <a:cs typeface="Arial" panose="020B0604020202020204" pitchFamily="34" charset="0"/>
              </a:rPr>
              <a:t>does it achieve </a:t>
            </a:r>
            <a:r>
              <a:rPr lang="en-GB" altLang="en-US" sz="2800" dirty="0">
                <a:solidFill>
                  <a:srgbClr val="002060"/>
                </a:solidFill>
                <a:latin typeface="Arial" panose="020B0604020202020204" pitchFamily="34" charset="0"/>
                <a:cs typeface="Arial" panose="020B0604020202020204" pitchFamily="34" charset="0"/>
              </a:rPr>
              <a:t>this. What if it was built </a:t>
            </a:r>
            <a:r>
              <a:rPr lang="en-GB" altLang="en-US" sz="2800" dirty="0">
                <a:solidFill>
                  <a:srgbClr val="FF0000"/>
                </a:solidFill>
                <a:latin typeface="Arial" panose="020B0604020202020204" pitchFamily="34" charset="0"/>
                <a:cs typeface="Arial" panose="020B0604020202020204" pitchFamily="34" charset="0"/>
              </a:rPr>
              <a:t>another way/used </a:t>
            </a:r>
            <a:r>
              <a:rPr lang="en-GB" altLang="en-US" sz="2800" dirty="0">
                <a:solidFill>
                  <a:srgbClr val="002060"/>
                </a:solidFill>
                <a:latin typeface="Arial" panose="020B0604020202020204" pitchFamily="34" charset="0"/>
                <a:cs typeface="Arial" panose="020B0604020202020204" pitchFamily="34" charset="0"/>
              </a:rPr>
              <a:t>different elements”</a:t>
            </a:r>
          </a:p>
          <a:p>
            <a:endParaRPr lang="en-GB" altLang="en-US" sz="1200" dirty="0">
              <a:latin typeface="Arial" panose="020B0604020202020204" pitchFamily="34" charset="0"/>
              <a:cs typeface="Arial" panose="020B0604020202020204" pitchFamily="34" charset="0"/>
            </a:endParaRPr>
          </a:p>
          <a:p>
            <a:r>
              <a:rPr lang="en-GB" altLang="en-US" sz="2800" dirty="0">
                <a:solidFill>
                  <a:srgbClr val="7030A0"/>
                </a:solidFill>
                <a:latin typeface="Arial" panose="020B0604020202020204" pitchFamily="34" charset="0"/>
                <a:cs typeface="Arial" panose="020B0604020202020204" pitchFamily="34" charset="0"/>
              </a:rPr>
              <a:t>‘It’s not enough to just use the research, you have to </a:t>
            </a:r>
            <a:r>
              <a:rPr lang="en-GB" altLang="en-US" sz="2800" dirty="0">
                <a:solidFill>
                  <a:srgbClr val="FF0000"/>
                </a:solidFill>
                <a:latin typeface="Arial" panose="020B0604020202020204" pitchFamily="34" charset="0"/>
                <a:cs typeface="Arial" panose="020B0604020202020204" pitchFamily="34" charset="0"/>
              </a:rPr>
              <a:t>analyse</a:t>
            </a:r>
            <a:r>
              <a:rPr lang="en-GB" altLang="en-US" sz="2800" dirty="0">
                <a:solidFill>
                  <a:srgbClr val="7030A0"/>
                </a:solidFill>
                <a:latin typeface="Arial" panose="020B0604020202020204" pitchFamily="34" charset="0"/>
                <a:cs typeface="Arial" panose="020B0604020202020204" pitchFamily="34" charset="0"/>
              </a:rPr>
              <a:t> it and present </a:t>
            </a:r>
            <a:r>
              <a:rPr lang="en-GB" altLang="en-US" sz="2800" dirty="0">
                <a:solidFill>
                  <a:srgbClr val="FF0000"/>
                </a:solidFill>
                <a:latin typeface="Arial" panose="020B0604020202020204" pitchFamily="34" charset="0"/>
                <a:cs typeface="Arial" panose="020B0604020202020204" pitchFamily="34" charset="0"/>
              </a:rPr>
              <a:t>your point of view”</a:t>
            </a:r>
          </a:p>
          <a:p>
            <a:pPr marL="0" indent="0">
              <a:buNone/>
            </a:pPr>
            <a:endParaRPr lang="en-GB" altLang="en-US" sz="2800" dirty="0">
              <a:latin typeface="Arial" panose="020B0604020202020204" pitchFamily="34" charset="0"/>
              <a:cs typeface="Arial" panose="020B0604020202020204" pitchFamily="34" charset="0"/>
            </a:endParaRPr>
          </a:p>
        </p:txBody>
      </p:sp>
      <p:sp>
        <p:nvSpPr>
          <p:cNvPr id="6" name="Footer Placeholder 5"/>
          <p:cNvSpPr>
            <a:spLocks noGrp="1"/>
          </p:cNvSpPr>
          <p:nvPr>
            <p:ph type="ftr" sz="quarter" idx="11"/>
          </p:nvPr>
        </p:nvSpPr>
        <p:spPr>
          <a:xfrm>
            <a:off x="1774826" y="6477000"/>
            <a:ext cx="7897813" cy="274638"/>
          </a:xfrm>
        </p:spPr>
        <p:txBody>
          <a:bodyPr/>
          <a:lstStyle/>
          <a:p>
            <a:pPr defTabSz="457200">
              <a:defRPr/>
            </a:pPr>
            <a:r>
              <a:rPr lang="en-GB" dirty="0">
                <a:solidFill>
                  <a:prstClr val="white">
                    <a:tint val="75000"/>
                    <a:alpha val="60000"/>
                  </a:prstClr>
                </a:solidFill>
                <a:latin typeface="Century Gothic" panose="020B0502020202020204"/>
              </a:rPr>
              <a:t>                             </a:t>
            </a:r>
          </a:p>
        </p:txBody>
      </p:sp>
      <p:sp>
        <p:nvSpPr>
          <p:cNvPr id="7" name="Slide Number Placeholder 6"/>
          <p:cNvSpPr>
            <a:spLocks noGrp="1"/>
          </p:cNvSpPr>
          <p:nvPr>
            <p:ph type="sldNum" sz="quarter" idx="12"/>
          </p:nvPr>
        </p:nvSpPr>
        <p:spPr/>
        <p:txBody>
          <a:bodyPr/>
          <a:lstStyle/>
          <a:p>
            <a:pPr defTabSz="457200">
              <a:defRPr/>
            </a:pPr>
            <a:fld id="{004A864B-88EE-4EFD-9775-A3CBD0F6BE3E}" type="slidenum">
              <a:rPr lang="en-GB">
                <a:solidFill>
                  <a:prstClr val="white">
                    <a:tint val="75000"/>
                  </a:prstClr>
                </a:solidFill>
                <a:latin typeface="Century Gothic" panose="020B0502020202020204"/>
              </a:rPr>
              <a:pPr defTabSz="457200">
                <a:defRPr/>
              </a:pPr>
              <a:t>11</a:t>
            </a:fld>
            <a:endParaRPr lang="en-GB">
              <a:solidFill>
                <a:prstClr val="white">
                  <a:tint val="75000"/>
                </a:prstClr>
              </a:solidFill>
              <a:latin typeface="Century Gothic" panose="020B0502020202020204"/>
            </a:endParaRPr>
          </a:p>
        </p:txBody>
      </p:sp>
    </p:spTree>
    <p:extLst>
      <p:ext uri="{BB962C8B-B14F-4D97-AF65-F5344CB8AC3E}">
        <p14:creationId xmlns:p14="http://schemas.microsoft.com/office/powerpoint/2010/main" val="3188689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6387">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38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6387">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38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6387">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4B092-1A28-46D5-A846-84720E89CEFC}"/>
              </a:ext>
            </a:extLst>
          </p:cNvPr>
          <p:cNvSpPr>
            <a:spLocks noGrp="1"/>
          </p:cNvSpPr>
          <p:nvPr>
            <p:ph type="title"/>
          </p:nvPr>
        </p:nvSpPr>
        <p:spPr/>
        <p:txBody>
          <a:bodyPr/>
          <a:lstStyle/>
          <a:p>
            <a:r>
              <a:rPr lang="en-GB" dirty="0"/>
              <a:t>Fake News/Interpretation</a:t>
            </a:r>
          </a:p>
        </p:txBody>
      </p:sp>
      <p:sp>
        <p:nvSpPr>
          <p:cNvPr id="3" name="Content Placeholder 2">
            <a:extLst>
              <a:ext uri="{FF2B5EF4-FFF2-40B4-BE49-F238E27FC236}">
                <a16:creationId xmlns:a16="http://schemas.microsoft.com/office/drawing/2014/main" id="{9700AF49-F2FD-4B7F-8D0A-5088C7540843}"/>
              </a:ext>
            </a:extLst>
          </p:cNvPr>
          <p:cNvSpPr>
            <a:spLocks noGrp="1"/>
          </p:cNvSpPr>
          <p:nvPr>
            <p:ph idx="1"/>
          </p:nvPr>
        </p:nvSpPr>
        <p:spPr>
          <a:xfrm>
            <a:off x="2351700" y="1628801"/>
            <a:ext cx="6711654" cy="4619606"/>
          </a:xfrm>
        </p:spPr>
        <p:txBody>
          <a:bodyPr/>
          <a:lstStyle/>
          <a:p>
            <a:r>
              <a:rPr lang="en-GB" dirty="0"/>
              <a:t>Newspapers can choose which areas of the research to highlight</a:t>
            </a:r>
          </a:p>
          <a:p>
            <a:pPr marL="0" indent="0">
              <a:buNone/>
            </a:pPr>
            <a:r>
              <a:rPr lang="en-GB" dirty="0"/>
              <a:t>“22% of women feel discriminated against at work”</a:t>
            </a:r>
          </a:p>
          <a:p>
            <a:r>
              <a:rPr lang="en-GB" dirty="0"/>
              <a:t>What is their source?</a:t>
            </a:r>
          </a:p>
          <a:p>
            <a:r>
              <a:rPr lang="en-GB" dirty="0"/>
              <a:t>Who wrote the article?</a:t>
            </a:r>
          </a:p>
          <a:p>
            <a:r>
              <a:rPr lang="en-GB" dirty="0"/>
              <a:t>What was the sample size?</a:t>
            </a:r>
          </a:p>
          <a:p>
            <a:r>
              <a:rPr lang="en-GB" dirty="0"/>
              <a:t>Was the research cross-sectional or longitudinal?</a:t>
            </a:r>
          </a:p>
          <a:p>
            <a:r>
              <a:rPr lang="en-GB" dirty="0"/>
              <a:t>What do the researchers see as limitations of their own research?</a:t>
            </a:r>
          </a:p>
          <a:p>
            <a:pPr marL="0" indent="0">
              <a:buNone/>
            </a:pPr>
            <a:endParaRPr lang="en-GB" dirty="0"/>
          </a:p>
        </p:txBody>
      </p:sp>
      <p:sp>
        <p:nvSpPr>
          <p:cNvPr id="4" name="Footer Placeholder 3">
            <a:extLst>
              <a:ext uri="{FF2B5EF4-FFF2-40B4-BE49-F238E27FC236}">
                <a16:creationId xmlns:a16="http://schemas.microsoft.com/office/drawing/2014/main" id="{AD874EC9-6342-4260-B9B5-2890567072F9}"/>
              </a:ext>
            </a:extLst>
          </p:cNvPr>
          <p:cNvSpPr>
            <a:spLocks noGrp="1"/>
          </p:cNvSpPr>
          <p:nvPr>
            <p:ph type="ftr" sz="quarter" idx="11"/>
          </p:nvPr>
        </p:nvSpPr>
        <p:spPr/>
        <p:txBody>
          <a:bodyPr/>
          <a:lstStyle/>
          <a:p>
            <a:pPr defTabSz="457200">
              <a:defRPr/>
            </a:pPr>
            <a:r>
              <a:rPr lang="en-GB">
                <a:solidFill>
                  <a:prstClr val="white">
                    <a:tint val="75000"/>
                    <a:alpha val="60000"/>
                  </a:prstClr>
                </a:solidFill>
                <a:latin typeface="Century Gothic" panose="020B0502020202020204"/>
              </a:rPr>
              <a:t>                             </a:t>
            </a:r>
          </a:p>
        </p:txBody>
      </p:sp>
      <p:sp>
        <p:nvSpPr>
          <p:cNvPr id="5" name="Slide Number Placeholder 4">
            <a:extLst>
              <a:ext uri="{FF2B5EF4-FFF2-40B4-BE49-F238E27FC236}">
                <a16:creationId xmlns:a16="http://schemas.microsoft.com/office/drawing/2014/main" id="{D50033B3-BD9B-4F73-B008-7FE1A9FB0D31}"/>
              </a:ext>
            </a:extLst>
          </p:cNvPr>
          <p:cNvSpPr>
            <a:spLocks noGrp="1"/>
          </p:cNvSpPr>
          <p:nvPr>
            <p:ph type="sldNum" sz="quarter" idx="12"/>
          </p:nvPr>
        </p:nvSpPr>
        <p:spPr/>
        <p:txBody>
          <a:bodyPr/>
          <a:lstStyle/>
          <a:p>
            <a:pPr defTabSz="457200">
              <a:defRPr/>
            </a:pPr>
            <a:fld id="{53EA6BA6-A53F-4E90-B1FA-0FC7F4298048}" type="slidenum">
              <a:rPr lang="en-GB">
                <a:solidFill>
                  <a:prstClr val="white">
                    <a:tint val="75000"/>
                  </a:prstClr>
                </a:solidFill>
                <a:latin typeface="Century Gothic" panose="020B0502020202020204"/>
              </a:rPr>
              <a:pPr defTabSz="457200">
                <a:defRPr/>
              </a:pPr>
              <a:t>12</a:t>
            </a:fld>
            <a:endParaRPr lang="en-GB">
              <a:solidFill>
                <a:prstClr val="white">
                  <a:tint val="75000"/>
                </a:prstClr>
              </a:solidFill>
              <a:latin typeface="Century Gothic" panose="020B0502020202020204"/>
            </a:endParaRPr>
          </a:p>
        </p:txBody>
      </p:sp>
    </p:spTree>
    <p:extLst>
      <p:ext uri="{BB962C8B-B14F-4D97-AF65-F5344CB8AC3E}">
        <p14:creationId xmlns:p14="http://schemas.microsoft.com/office/powerpoint/2010/main" val="315377062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Any questions</a:t>
            </a:r>
            <a:endParaRPr lang="en-GB" dirty="0"/>
          </a:p>
        </p:txBody>
      </p:sp>
      <p:sp>
        <p:nvSpPr>
          <p:cNvPr id="4" name="Footer Placeholder 3"/>
          <p:cNvSpPr>
            <a:spLocks noGrp="1"/>
          </p:cNvSpPr>
          <p:nvPr>
            <p:ph type="ftr" sz="quarter" idx="11"/>
          </p:nvPr>
        </p:nvSpPr>
        <p:spPr/>
        <p:txBody>
          <a:bodyPr/>
          <a:lstStyle/>
          <a:p>
            <a:pPr>
              <a:defRPr/>
            </a:pPr>
            <a:r>
              <a:rPr lang="en-GB" smtClean="0"/>
              <a:t>                             </a:t>
            </a:r>
            <a:endParaRPr lang="en-GB"/>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13</a:t>
            </a:fld>
            <a:endParaRPr lang="en-GB"/>
          </a:p>
        </p:txBody>
      </p:sp>
      <p:pic>
        <p:nvPicPr>
          <p:cNvPr id="2050" name="Picture 2" descr="The importance of women in academe asking bold question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09476" y="1274147"/>
            <a:ext cx="8629650" cy="5048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66532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47</TotalTime>
  <Words>765</Words>
  <Application>Microsoft Office PowerPoint</Application>
  <PresentationFormat>Widescreen</PresentationFormat>
  <Paragraphs>78</Paragraphs>
  <Slides>13</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Century Gothic</vt:lpstr>
      <vt:lpstr>Wingdings 3</vt:lpstr>
      <vt:lpstr>Ion</vt:lpstr>
      <vt:lpstr>  BA Leadership &amp; Management Skills for the Workplace  Module: BMSW5101   Developing Workplace Critical Thinking    </vt:lpstr>
      <vt:lpstr>Aim</vt:lpstr>
      <vt:lpstr>Module Objectives</vt:lpstr>
      <vt:lpstr>Assessments</vt:lpstr>
      <vt:lpstr>PowerPoint Presentation</vt:lpstr>
      <vt:lpstr>PowerPoint Presentation</vt:lpstr>
      <vt:lpstr>Organisations to be considered </vt:lpstr>
      <vt:lpstr>Recruitment/ retention of underrepresented  categories staff (women or BAME)</vt:lpstr>
      <vt:lpstr>Critical thinking </vt:lpstr>
      <vt:lpstr>Critical Thinking   Setting out actively to understand what is really going on using reasoning, evaluating, and thinking carefully about the process of thinking itself.</vt:lpstr>
      <vt:lpstr>What is Critical Thinking?</vt:lpstr>
      <vt:lpstr>Fake News/Interpretation</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Leadership &amp; Management Skills for the Workplace  Module: BMSW5101   Developing Workplace Critical Thinking Week1</dc:title>
  <dc:creator>Shehla Khan</dc:creator>
  <cp:lastModifiedBy>Shehla Khan</cp:lastModifiedBy>
  <cp:revision>8</cp:revision>
  <dcterms:created xsi:type="dcterms:W3CDTF">2020-01-23T11:27:06Z</dcterms:created>
  <dcterms:modified xsi:type="dcterms:W3CDTF">2020-10-01T08:40:08Z</dcterms:modified>
</cp:coreProperties>
</file>