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65" r:id="rId5"/>
    <p:sldId id="264" r:id="rId6"/>
    <p:sldId id="263" r:id="rId7"/>
    <p:sldId id="262" r:id="rId8"/>
    <p:sldId id="259" r:id="rId9"/>
    <p:sldId id="267" r:id="rId10"/>
    <p:sldId id="261" r:id="rId11"/>
    <p:sldId id="26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0DDDD91-226C-4616-9EA9-E234401C016B}">
          <p14:sldIdLst>
            <p14:sldId id="256"/>
            <p14:sldId id="257"/>
            <p14:sldId id="258"/>
            <p14:sldId id="265"/>
            <p14:sldId id="264"/>
            <p14:sldId id="263"/>
            <p14:sldId id="262"/>
            <p14:sldId id="259"/>
            <p14:sldId id="267"/>
            <p14:sldId id="261"/>
            <p14:sldId id="26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eleri Owen (1500474)" initials="MO(" lastIdx="1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/>
    <p:restoredTop sz="94656"/>
  </p:normalViewPr>
  <p:slideViewPr>
    <p:cSldViewPr>
      <p:cViewPr>
        <p:scale>
          <a:sx n="87" d="100"/>
          <a:sy n="87" d="100"/>
        </p:scale>
        <p:origin x="1480" y="6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commentAuthors" Target="commentAuthors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51C481-CD5D-6D41-950D-305F1E26E331}" type="datetimeFigureOut">
              <a:rPr lang="en-US" smtClean="0"/>
              <a:t>1/23/18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E8DC93-5B46-5841-ADE0-6482CE20F4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011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30000" dirty="0" smtClean="0"/>
              <a:t>1 </a:t>
            </a:r>
            <a:r>
              <a:rPr lang="en-GB" dirty="0" smtClean="0"/>
              <a:t>Brown, B., </a:t>
            </a:r>
            <a:r>
              <a:rPr lang="en-GB" i="1" dirty="0" smtClean="0"/>
              <a:t>'Orthodox Judaism</a:t>
            </a:r>
            <a:r>
              <a:rPr lang="en-GB" dirty="0" smtClean="0"/>
              <a:t>', </a:t>
            </a:r>
            <a:r>
              <a:rPr lang="en-GB" i="1" dirty="0" smtClean="0"/>
              <a:t>The Blackwell Companion to Judaism</a:t>
            </a:r>
            <a:r>
              <a:rPr lang="en-GB" dirty="0" smtClean="0"/>
              <a:t>, eds. J. </a:t>
            </a:r>
            <a:r>
              <a:rPr lang="en-GB" dirty="0" err="1" smtClean="0"/>
              <a:t>Neusner</a:t>
            </a:r>
            <a:r>
              <a:rPr lang="en-GB" dirty="0" smtClean="0"/>
              <a:t> 	and A. J. Avery-Peck (</a:t>
            </a:r>
            <a:r>
              <a:rPr lang="en-GB" dirty="0" err="1" smtClean="0"/>
              <a:t>Rhydychen</a:t>
            </a:r>
            <a:r>
              <a:rPr lang="en-GB" dirty="0" smtClean="0"/>
              <a:t>: Blackwell, 2003), </a:t>
            </a:r>
            <a:r>
              <a:rPr lang="en-GB" dirty="0" err="1" smtClean="0"/>
              <a:t>tud</a:t>
            </a:r>
            <a:r>
              <a:rPr lang="en-GB" dirty="0" smtClean="0"/>
              <a:t> 311-333</a:t>
            </a:r>
            <a:endParaRPr lang="en-GB" dirty="0" smtClean="0">
              <a:ea typeface="Calibri" charset="0"/>
              <a:cs typeface="Calibri" charset="0"/>
            </a:endParaRPr>
          </a:p>
          <a:p>
            <a:endParaRPr lang="en-US" baseline="30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E8DC93-5B46-5841-ADE0-6482CE20F4E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5108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i="1" baseline="30000" dirty="0" smtClean="0"/>
              <a:t>2</a:t>
            </a:r>
            <a:r>
              <a:rPr lang="en-US" sz="1200" i="1" baseline="0" dirty="0" smtClean="0"/>
              <a:t> Pilkington</a:t>
            </a:r>
            <a:r>
              <a:rPr lang="en-US" sz="1200" i="1" dirty="0" smtClean="0"/>
              <a:t>, C. M., </a:t>
            </a:r>
            <a:r>
              <a:rPr lang="en-US" sz="1200" i="1" dirty="0" err="1" smtClean="0"/>
              <a:t>Iddewiaeth</a:t>
            </a:r>
            <a:r>
              <a:rPr lang="en-US" sz="1200" i="1" dirty="0" smtClean="0"/>
              <a:t>, </a:t>
            </a:r>
            <a:r>
              <a:rPr lang="en-US" sz="1200" i="1" dirty="0" err="1" smtClean="0"/>
              <a:t>cyf</a:t>
            </a:r>
            <a:r>
              <a:rPr lang="en-US" sz="1200" i="1" dirty="0" smtClean="0"/>
              <a:t>. </a:t>
            </a:r>
            <a:r>
              <a:rPr lang="en-US" sz="1200" i="1" dirty="0" err="1" smtClean="0"/>
              <a:t>gan</a:t>
            </a:r>
            <a:r>
              <a:rPr lang="en-US" sz="1200" i="1" dirty="0" smtClean="0"/>
              <a:t> Sian A. Edwards (</a:t>
            </a:r>
            <a:r>
              <a:rPr lang="en-US" sz="1200" i="1" dirty="0" err="1" smtClean="0"/>
              <a:t>Caerdydd</a:t>
            </a:r>
            <a:r>
              <a:rPr lang="en-US" sz="1200" i="1" dirty="0" smtClean="0"/>
              <a:t>: </a:t>
            </a:r>
            <a:r>
              <a:rPr lang="en-US" sz="1200" i="1" dirty="0" err="1" smtClean="0"/>
              <a:t>Gwasg</a:t>
            </a:r>
            <a:r>
              <a:rPr lang="en-US" sz="1200" i="1" dirty="0" smtClean="0"/>
              <a:t> UWIC, 2005)</a:t>
            </a:r>
          </a:p>
          <a:p>
            <a:pPr lvl="0"/>
            <a:r>
              <a:rPr lang="en-US" sz="1200" i="1" kern="1200" baseline="30000" dirty="0" smtClean="0">
                <a:solidFill>
                  <a:schemeClr val="tx1"/>
                </a:solidFill>
                <a:latin typeface="+mn-lt"/>
                <a:ea typeface="Calibri" charset="0"/>
                <a:cs typeface="Times New Roman" charset="0"/>
              </a:rPr>
              <a:t>3  </a:t>
            </a:r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Kessler, E., </a:t>
            </a:r>
            <a:r>
              <a:rPr lang="en-GB" sz="1200" b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Wenborn</a:t>
            </a:r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N., </a:t>
            </a:r>
            <a:r>
              <a:rPr lang="en-GB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Dictionary of Jewish-Christian Relations</a:t>
            </a:r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New York: Cambridge University Press, (2005), </a:t>
            </a:r>
            <a:r>
              <a:rPr lang="en-GB" sz="1200" b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</a:t>
            </a:r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451</a:t>
            </a:r>
            <a:endParaRPr lang="en-US" sz="1200" b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baseline="30000" dirty="0" smtClean="0">
              <a:solidFill>
                <a:schemeClr val="tx1"/>
              </a:solidFill>
              <a:latin typeface="+mn-lt"/>
              <a:ea typeface="Calibri" charset="0"/>
              <a:cs typeface="Times New Roman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E8DC93-5B46-5841-ADE0-6482CE20F4E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4887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700" baseline="30000" dirty="0" smtClean="0"/>
              <a:t>4</a:t>
            </a:r>
            <a:r>
              <a:rPr lang="en-US" sz="700" baseline="0" dirty="0" smtClean="0"/>
              <a:t> </a:t>
            </a:r>
            <a:r>
              <a:rPr lang="en-US" sz="11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Brown, B., </a:t>
            </a:r>
            <a:r>
              <a:rPr lang="en-US" sz="11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'Orthodox Judaism</a:t>
            </a:r>
            <a:r>
              <a:rPr lang="en-US" sz="11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', </a:t>
            </a:r>
            <a:r>
              <a:rPr lang="en-US" sz="11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Blackwell Companion to Judaism</a:t>
            </a:r>
            <a:r>
              <a:rPr lang="en-US" sz="11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eds. J. </a:t>
            </a:r>
            <a:r>
              <a:rPr lang="en-US" sz="11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Neusner</a:t>
            </a:r>
            <a:r>
              <a:rPr lang="en-US" sz="11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A. J. Avery-Peck (</a:t>
            </a:r>
            <a:r>
              <a:rPr lang="en-US" sz="11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Rhydychen</a:t>
            </a:r>
            <a:r>
              <a:rPr lang="en-US" sz="11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Blackwell, 2003), </a:t>
            </a:r>
            <a:r>
              <a:rPr lang="en-US" sz="11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</a:t>
            </a:r>
            <a:r>
              <a:rPr lang="en-US" sz="11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311-333</a:t>
            </a:r>
            <a:endParaRPr lang="en-GB" sz="11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E8DC93-5B46-5841-ADE0-6482CE20F4E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845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0E177E1-F434-4D93-954C-0E5782341D8A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4B7262B-8AB2-4296-BD6E-71FE0AB9ABC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microsoft.com/office/2007/relationships/hdphoto" Target="../media/hdphoto1.wdp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jewfaq.org/movement.htm" TargetMode="External"/><Relationship Id="rId3" Type="http://schemas.openxmlformats.org/officeDocument/2006/relationships/hyperlink" Target="http://www.shofarbetzion.com/01/thethreebranchesofJudaism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0308" y="620688"/>
            <a:ext cx="6477000" cy="1828800"/>
          </a:xfrm>
        </p:spPr>
        <p:txBody>
          <a:bodyPr>
            <a:noAutofit/>
          </a:bodyPr>
          <a:lstStyle/>
          <a:p>
            <a:pPr algn="ctr"/>
            <a:r>
              <a:rPr lang="en-GB" sz="6600" dirty="0" err="1" smtClean="0">
                <a:latin typeface="Calibri" panose="020F0502020204030204" pitchFamily="34" charset="0"/>
              </a:rPr>
              <a:t>Iddewiaeth</a:t>
            </a:r>
            <a:r>
              <a:rPr lang="en-GB" sz="6600" dirty="0" smtClean="0">
                <a:latin typeface="Calibri" panose="020F0502020204030204" pitchFamily="34" charset="0"/>
              </a:rPr>
              <a:t> </a:t>
            </a:r>
            <a:r>
              <a:rPr lang="en-GB" sz="6600" dirty="0" err="1" smtClean="0">
                <a:latin typeface="Calibri" panose="020F0502020204030204" pitchFamily="34" charset="0"/>
              </a:rPr>
              <a:t>uniongred</a:t>
            </a:r>
            <a:r>
              <a:rPr lang="en-GB" sz="6600" dirty="0" smtClean="0">
                <a:latin typeface="Calibri" panose="020F0502020204030204" pitchFamily="34" charset="0"/>
              </a:rPr>
              <a:t> </a:t>
            </a:r>
            <a:endParaRPr lang="en-GB" sz="6600" dirty="0">
              <a:latin typeface="Calibri" panose="020F05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Gan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Meleri</a:t>
            </a:r>
            <a:r>
              <a:rPr lang="en-GB" dirty="0" smtClean="0">
                <a:solidFill>
                  <a:schemeClr val="bg1"/>
                </a:solidFill>
              </a:rPr>
              <a:t> Owen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s://www.orthodox-jews.com/images/orthodoxjewishfamil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288" y="2996952"/>
            <a:ext cx="2657872" cy="1993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godpaths.org/uploads/2/9/9/7/2997165/182607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1373138" cy="153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godpaths.org/uploads/2/9/9/7/2997165/182607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342" y="188640"/>
            <a:ext cx="1373138" cy="153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93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232048"/>
            <a:ext cx="2088232" cy="892696"/>
          </a:xfrm>
        </p:spPr>
        <p:txBody>
          <a:bodyPr>
            <a:normAutofit fontScale="90000"/>
          </a:bodyPr>
          <a:lstStyle/>
          <a:p>
            <a:r>
              <a:rPr lang="en-GB" sz="5400" dirty="0" smtClean="0"/>
              <a:t>Hanes</a:t>
            </a:r>
            <a:r>
              <a:rPr lang="en-GB" sz="4800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48722" y="1124744"/>
            <a:ext cx="7632848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Ffurfiwyd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deunawfed</a:t>
            </a:r>
            <a:r>
              <a:rPr lang="en-GB" sz="2400" dirty="0"/>
              <a:t> </a:t>
            </a:r>
            <a:r>
              <a:rPr lang="en-GB" sz="2400" dirty="0" err="1"/>
              <a:t>ganrif</a:t>
            </a:r>
            <a:r>
              <a:rPr lang="en-GB" sz="2400" dirty="0"/>
              <a:t> – </a:t>
            </a:r>
            <a:r>
              <a:rPr lang="en-GB" sz="2400" dirty="0" err="1"/>
              <a:t>nifer</a:t>
            </a:r>
            <a:r>
              <a:rPr lang="en-GB" sz="2400" dirty="0"/>
              <a:t> o </a:t>
            </a:r>
            <a:r>
              <a:rPr lang="en-GB" sz="2400" dirty="0" err="1"/>
              <a:t>Iddewon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ngorllewin</a:t>
            </a:r>
            <a:r>
              <a:rPr lang="en-GB" sz="2400" dirty="0"/>
              <a:t> </a:t>
            </a:r>
            <a:r>
              <a:rPr lang="en-GB" sz="2400" dirty="0" err="1"/>
              <a:t>Ewrop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troi</a:t>
            </a:r>
            <a:r>
              <a:rPr lang="en-GB" sz="2400" dirty="0"/>
              <a:t> at </a:t>
            </a:r>
            <a:r>
              <a:rPr lang="en-GB" sz="2400" dirty="0" err="1"/>
              <a:t>Gristnogaeth</a:t>
            </a:r>
            <a:r>
              <a:rPr lang="en-GB" sz="2400" dirty="0"/>
              <a:t>, </a:t>
            </a:r>
            <a:r>
              <a:rPr lang="en-GB" sz="2400" dirty="0" err="1"/>
              <a:t>lle'r</a:t>
            </a:r>
            <a:r>
              <a:rPr lang="en-GB" sz="2400" dirty="0"/>
              <a:t> </a:t>
            </a:r>
            <a:r>
              <a:rPr lang="en-GB" sz="2400" dirty="0" err="1"/>
              <a:t>oedd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dilyn</a:t>
            </a:r>
            <a:r>
              <a:rPr lang="en-GB" sz="2400" dirty="0"/>
              <a:t> </a:t>
            </a:r>
            <a:r>
              <a:rPr lang="en-GB" sz="2400" dirty="0" err="1"/>
              <a:t>Iddewiaeth</a:t>
            </a:r>
            <a:r>
              <a:rPr lang="en-GB" sz="2400" dirty="0"/>
              <a:t> </a:t>
            </a:r>
            <a:r>
              <a:rPr lang="en-GB" sz="2400" dirty="0" err="1"/>
              <a:t>Ddiwygiedig</a:t>
            </a:r>
            <a:r>
              <a:rPr lang="en-GB" sz="2400" dirty="0"/>
              <a:t> </a:t>
            </a:r>
            <a:r>
              <a:rPr lang="en-GB" sz="2400" dirty="0" err="1"/>
              <a:t>gyda’r</a:t>
            </a:r>
            <a:r>
              <a:rPr lang="en-GB" sz="2400" dirty="0"/>
              <a:t> </a:t>
            </a:r>
            <a:r>
              <a:rPr lang="en-GB" sz="2400" dirty="0" err="1"/>
              <a:t>gobaith</a:t>
            </a:r>
            <a:r>
              <a:rPr lang="en-GB" sz="2400" dirty="0"/>
              <a:t> y </a:t>
            </a:r>
            <a:r>
              <a:rPr lang="en-GB" sz="2400" dirty="0" err="1"/>
              <a:t>byddai’n</a:t>
            </a:r>
            <a:r>
              <a:rPr lang="en-GB" sz="2400" dirty="0"/>
              <a:t> </a:t>
            </a:r>
            <a:r>
              <a:rPr lang="en-GB" sz="2400" dirty="0" err="1"/>
              <a:t>addasu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werthoedd</a:t>
            </a:r>
            <a:r>
              <a:rPr lang="en-GB" sz="2400" dirty="0"/>
              <a:t> </a:t>
            </a:r>
            <a:r>
              <a:rPr lang="en-GB" sz="2400" dirty="0" err="1"/>
              <a:t>cyfoes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Teimlad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cadwraeth</a:t>
            </a:r>
            <a:r>
              <a:rPr lang="en-GB" sz="2400" dirty="0"/>
              <a:t> </a:t>
            </a:r>
            <a:r>
              <a:rPr lang="en-GB" sz="2400" dirty="0" err="1"/>
              <a:t>cymdeithas</a:t>
            </a:r>
            <a:r>
              <a:rPr lang="en-GB" sz="2400" dirty="0"/>
              <a:t> </a:t>
            </a:r>
            <a:r>
              <a:rPr lang="en-GB" sz="2400" dirty="0" err="1"/>
              <a:t>draddodiadol</a:t>
            </a:r>
            <a:r>
              <a:rPr lang="en-GB" sz="2400" dirty="0"/>
              <a:t> </a:t>
            </a:r>
            <a:r>
              <a:rPr lang="en-GB" sz="2400" dirty="0" err="1"/>
              <a:t>Iddewig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chyfanrwydd</a:t>
            </a:r>
            <a:r>
              <a:rPr lang="en-GB" sz="2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Arweinwyr</a:t>
            </a:r>
            <a:r>
              <a:rPr lang="en-GB" sz="2400" dirty="0"/>
              <a:t> </a:t>
            </a:r>
            <a:r>
              <a:rPr lang="en-GB" sz="2400" dirty="0" err="1"/>
              <a:t>crefyddol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canolbwyntio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warchod</a:t>
            </a:r>
            <a:r>
              <a:rPr lang="en-GB" sz="2400" dirty="0"/>
              <a:t> y </a:t>
            </a:r>
            <a:r>
              <a:rPr lang="en-GB" sz="2400" dirty="0" err="1"/>
              <a:t>halakhah</a:t>
            </a:r>
            <a:r>
              <a:rPr lang="en-GB" sz="2400" dirty="0"/>
              <a:t>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FFFF00"/>
                </a:solidFill>
              </a:rPr>
              <a:t>“</a:t>
            </a:r>
            <a:r>
              <a:rPr lang="en-GB" sz="2400" dirty="0">
                <a:solidFill>
                  <a:srgbClr val="FFFF00"/>
                </a:solidFill>
              </a:rPr>
              <a:t>Orthodoxy portrays itself as the faithful continuation of traditional Jewish society</a:t>
            </a:r>
            <a:r>
              <a:rPr lang="en-GB" sz="2400" dirty="0" smtClean="0">
                <a:solidFill>
                  <a:srgbClr val="FFFF00"/>
                </a:solidFill>
              </a:rPr>
              <a:t>.”</a:t>
            </a:r>
            <a:r>
              <a:rPr lang="en-GB" sz="2400" baseline="30000" dirty="0" smtClean="0"/>
              <a:t>1</a:t>
            </a:r>
            <a:endParaRPr lang="en-US" sz="2400" baseline="30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79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116632"/>
            <a:ext cx="885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Dywed</a:t>
            </a:r>
            <a:r>
              <a:rPr lang="en-GB" sz="2400" dirty="0"/>
              <a:t> </a:t>
            </a:r>
            <a:r>
              <a:rPr lang="en-GB" sz="2400" dirty="0" err="1"/>
              <a:t>arweinwyr</a:t>
            </a:r>
            <a:r>
              <a:rPr lang="en-GB" sz="2400" dirty="0"/>
              <a:t> </a:t>
            </a:r>
            <a:r>
              <a:rPr lang="en-GB" sz="2400" dirty="0" err="1"/>
              <a:t>gyfreithiau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Hwngari</a:t>
            </a:r>
            <a:r>
              <a:rPr lang="en-GB" sz="2400" dirty="0"/>
              <a:t> </a:t>
            </a:r>
            <a:r>
              <a:rPr lang="en-GB" sz="2400" dirty="0" err="1"/>
              <a:t>a'r</a:t>
            </a:r>
            <a:r>
              <a:rPr lang="en-GB" sz="2400" dirty="0"/>
              <a:t> </a:t>
            </a:r>
            <a:r>
              <a:rPr lang="en-GB" sz="2400" dirty="0" err="1"/>
              <a:t>Almaen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Iddewiaeth</a:t>
            </a:r>
            <a:r>
              <a:rPr lang="en-GB" sz="2400" dirty="0"/>
              <a:t> </a:t>
            </a:r>
            <a:r>
              <a:rPr lang="en-GB" sz="2400" dirty="0" err="1"/>
              <a:t>Ddiwygiedig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mudiad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tanseilio</a:t>
            </a:r>
            <a:r>
              <a:rPr lang="en-GB" sz="2400" dirty="0"/>
              <a:t> </a:t>
            </a:r>
            <a:r>
              <a:rPr lang="en-GB" sz="2400" dirty="0" err="1"/>
              <a:t>Iddewiaeth</a:t>
            </a:r>
            <a:r>
              <a:rPr lang="en-GB" sz="2400" dirty="0"/>
              <a:t> </a:t>
            </a:r>
            <a:r>
              <a:rPr lang="en-GB" sz="2400" dirty="0" err="1"/>
              <a:t>draddodiadol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Arweinwyr</a:t>
            </a:r>
            <a:r>
              <a:rPr lang="en-GB" sz="2400" dirty="0"/>
              <a:t> </a:t>
            </a:r>
            <a:r>
              <a:rPr lang="en-GB" sz="2400" dirty="0" err="1"/>
              <a:t>Uniongred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creu</a:t>
            </a:r>
            <a:r>
              <a:rPr lang="en-GB" sz="2400" dirty="0"/>
              <a:t> </a:t>
            </a:r>
            <a:r>
              <a:rPr lang="en-GB" sz="2400" dirty="0" err="1"/>
              <a:t>cymuned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wahân</a:t>
            </a:r>
            <a:r>
              <a:rPr lang="en-GB" sz="2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1900-1933 </a:t>
            </a:r>
            <a:r>
              <a:rPr lang="en-GB" sz="2400" dirty="0" err="1"/>
              <a:t>niferoedd</a:t>
            </a:r>
            <a:r>
              <a:rPr lang="en-GB" sz="2400" dirty="0"/>
              <a:t> </a:t>
            </a:r>
            <a:r>
              <a:rPr lang="en-GB" sz="2400" dirty="0" err="1"/>
              <a:t>cynyddol</a:t>
            </a:r>
            <a:r>
              <a:rPr lang="en-GB" sz="2400" dirty="0"/>
              <a:t> o </a:t>
            </a:r>
            <a:r>
              <a:rPr lang="en-GB" sz="2400" dirty="0" err="1"/>
              <a:t>ieuenctid</a:t>
            </a:r>
            <a:r>
              <a:rPr lang="en-GB" sz="2400" dirty="0"/>
              <a:t> </a:t>
            </a:r>
            <a:r>
              <a:rPr lang="en-GB" sz="2400" dirty="0" err="1"/>
              <a:t>Iddewig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gadael</a:t>
            </a:r>
            <a:r>
              <a:rPr lang="en-GB" sz="2400" dirty="0"/>
              <a:t> y </a:t>
            </a:r>
            <a:r>
              <a:rPr lang="en-GB" sz="2400" dirty="0" err="1"/>
              <a:t>grefydd</a:t>
            </a:r>
            <a:r>
              <a:rPr lang="en-GB" sz="2400" dirty="0"/>
              <a:t> </a:t>
            </a:r>
            <a:r>
              <a:rPr lang="en-GB" sz="2400" dirty="0" err="1"/>
              <a:t>er</a:t>
            </a:r>
            <a:r>
              <a:rPr lang="en-GB" sz="2400" dirty="0"/>
              <a:t>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byw</a:t>
            </a:r>
            <a:r>
              <a:rPr lang="en-GB" sz="2400" dirty="0"/>
              <a:t> </a:t>
            </a:r>
            <a:r>
              <a:rPr lang="en-GB" sz="2400" dirty="0" err="1"/>
              <a:t>bywyd</a:t>
            </a:r>
            <a:r>
              <a:rPr lang="en-GB" sz="2400" dirty="0"/>
              <a:t> </a:t>
            </a:r>
            <a:r>
              <a:rPr lang="en-GB" sz="2400" dirty="0" err="1"/>
              <a:t>seciwlar</a:t>
            </a:r>
            <a:r>
              <a:rPr lang="en-GB" sz="2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Cafodd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Holocost</a:t>
            </a:r>
            <a:r>
              <a:rPr lang="en-GB" sz="2400" dirty="0"/>
              <a:t> </a:t>
            </a:r>
            <a:r>
              <a:rPr lang="en-GB" sz="2400" dirty="0" err="1"/>
              <a:t>effaith</a:t>
            </a:r>
            <a:r>
              <a:rPr lang="en-GB" sz="2400" dirty="0"/>
              <a:t> </a:t>
            </a:r>
            <a:r>
              <a:rPr lang="en-GB" sz="2400" dirty="0" err="1"/>
              <a:t>mawr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Iddewiaeth</a:t>
            </a:r>
            <a:r>
              <a:rPr lang="en-GB" sz="2400" dirty="0"/>
              <a:t> </a:t>
            </a:r>
            <a:r>
              <a:rPr lang="en-GB" sz="2400" dirty="0" err="1"/>
              <a:t>Uniongred</a:t>
            </a:r>
            <a:r>
              <a:rPr lang="en-GB" sz="2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Natsïaid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dileu</a:t>
            </a:r>
            <a:r>
              <a:rPr lang="en-GB" sz="2400" dirty="0"/>
              <a:t> </a:t>
            </a:r>
            <a:r>
              <a:rPr lang="en-GB" sz="2400" dirty="0" err="1"/>
              <a:t>canolfannau</a:t>
            </a:r>
            <a:r>
              <a:rPr lang="en-GB" sz="2400" dirty="0"/>
              <a:t> </a:t>
            </a:r>
            <a:r>
              <a:rPr lang="en-GB" sz="2400" dirty="0" err="1"/>
              <a:t>gwych</a:t>
            </a:r>
            <a:r>
              <a:rPr lang="en-GB" sz="2400" dirty="0"/>
              <a:t> </a:t>
            </a:r>
            <a:r>
              <a:rPr lang="en-GB" sz="2400" dirty="0" err="1"/>
              <a:t>oedd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perthyn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Iddewiaeth</a:t>
            </a:r>
            <a:r>
              <a:rPr lang="en-GB" sz="2400" dirty="0"/>
              <a:t> </a:t>
            </a:r>
            <a:r>
              <a:rPr lang="en-GB" sz="2400" dirty="0" err="1"/>
              <a:t>Uniongred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Creadigaeth</a:t>
            </a:r>
            <a:r>
              <a:rPr lang="en-GB" sz="2400" dirty="0"/>
              <a:t> o </a:t>
            </a:r>
            <a:r>
              <a:rPr lang="en-GB" sz="2400" dirty="0" err="1"/>
              <a:t>wleidyddiaeth</a:t>
            </a:r>
            <a:r>
              <a:rPr lang="en-GB" sz="2400" dirty="0"/>
              <a:t> </a:t>
            </a:r>
            <a:r>
              <a:rPr lang="en-GB" sz="2400" dirty="0" err="1" smtClean="0"/>
              <a:t>Iddewig</a:t>
            </a:r>
            <a:r>
              <a:rPr lang="en-GB" sz="2400" dirty="0" smtClean="0"/>
              <a:t>				   </a:t>
            </a:r>
            <a:r>
              <a:rPr lang="en-GB" sz="2400" dirty="0" err="1"/>
              <a:t>yn</a:t>
            </a:r>
            <a:r>
              <a:rPr lang="en-GB" sz="2400" dirty="0"/>
              <a:t> Israel </a:t>
            </a:r>
            <a:r>
              <a:rPr lang="en-GB" sz="2400" dirty="0" err="1"/>
              <a:t>yn</a:t>
            </a:r>
            <a:r>
              <a:rPr lang="en-GB" sz="2400" dirty="0"/>
              <a:t> 1948 - </a:t>
            </a:r>
            <a:r>
              <a:rPr lang="en-GB" sz="2400" dirty="0" err="1"/>
              <a:t>rhaniad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smtClean="0"/>
              <a:t>			 </a:t>
            </a:r>
            <a:r>
              <a:rPr lang="en-GB" sz="2400" dirty="0" err="1" smtClean="0"/>
              <a:t>Iddewiaeth</a:t>
            </a:r>
            <a:r>
              <a:rPr lang="en-GB" sz="2400" dirty="0" smtClean="0"/>
              <a:t> </a:t>
            </a:r>
            <a:r>
              <a:rPr lang="en-GB" sz="2400" dirty="0" err="1"/>
              <a:t>Uniongred</a:t>
            </a:r>
            <a:r>
              <a:rPr lang="en-GB" sz="2400" dirty="0"/>
              <a:t>. </a:t>
            </a:r>
            <a:endParaRPr lang="en-GB" sz="2400" dirty="0" smtClean="0"/>
          </a:p>
        </p:txBody>
      </p:sp>
      <p:pic>
        <p:nvPicPr>
          <p:cNvPr id="6" name="Picture 8" descr="or-the-shtreimel-on-Saturdays-Mey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84984"/>
            <a:ext cx="3216689" cy="2365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343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215516" y="-200000"/>
            <a:ext cx="8712968" cy="1036712"/>
          </a:xfrm>
        </p:spPr>
        <p:txBody>
          <a:bodyPr>
            <a:normAutofit/>
          </a:bodyPr>
          <a:lstStyle/>
          <a:p>
            <a:pPr algn="ctr"/>
            <a:r>
              <a:rPr lang="en-GB" sz="5400" dirty="0" smtClean="0"/>
              <a:t>Tri </a:t>
            </a:r>
            <a:r>
              <a:rPr lang="en-GB" sz="5400" dirty="0" err="1" smtClean="0"/>
              <a:t>prif</a:t>
            </a:r>
            <a:r>
              <a:rPr lang="en-GB" sz="5400" dirty="0" smtClean="0"/>
              <a:t> </a:t>
            </a:r>
            <a:r>
              <a:rPr lang="en-GB" sz="5400" dirty="0" err="1" smtClean="0"/>
              <a:t>stad</a:t>
            </a:r>
            <a:r>
              <a:rPr lang="en-GB" sz="5400" dirty="0" smtClean="0"/>
              <a:t> o </a:t>
            </a:r>
            <a:r>
              <a:rPr lang="en-GB" sz="5400" dirty="0" err="1" smtClean="0"/>
              <a:t>ddatblygu</a:t>
            </a:r>
            <a:r>
              <a:rPr lang="en-GB" sz="5400" dirty="0" smtClean="0"/>
              <a:t> </a:t>
            </a:r>
            <a:endParaRPr lang="en-GB" sz="5400" dirty="0"/>
          </a:p>
        </p:txBody>
      </p:sp>
      <p:sp>
        <p:nvSpPr>
          <p:cNvPr id="7" name="TextBox 6"/>
          <p:cNvSpPr txBox="1"/>
          <p:nvPr/>
        </p:nvSpPr>
        <p:spPr>
          <a:xfrm>
            <a:off x="294153" y="839415"/>
            <a:ext cx="34563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 smtClean="0"/>
              <a:t>Y Cam </a:t>
            </a:r>
            <a:r>
              <a:rPr lang="en-GB" sz="2000" u="sng" dirty="0" err="1" smtClean="0"/>
              <a:t>Cyntaf</a:t>
            </a:r>
            <a:endParaRPr lang="en-GB" sz="2000" u="sng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y-GB" sz="2000" dirty="0" smtClean="0"/>
              <a:t>1800-1900 - Cafodd Iddewiaeth Uniongred ei ffurfio. Sefydlwyd yn Hwngari a'r Almaen, yna yn ddiweddarach yng ngorllewin Ewrop. </a:t>
            </a:r>
            <a:endParaRPr lang="en-GB" sz="2000" u="sng" dirty="0"/>
          </a:p>
        </p:txBody>
      </p:sp>
      <p:sp>
        <p:nvSpPr>
          <p:cNvPr id="8" name="TextBox 7"/>
          <p:cNvSpPr txBox="1"/>
          <p:nvPr/>
        </p:nvSpPr>
        <p:spPr>
          <a:xfrm>
            <a:off x="4860032" y="819848"/>
            <a:ext cx="38164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 err="1" smtClean="0"/>
              <a:t>Yr</a:t>
            </a:r>
            <a:r>
              <a:rPr lang="en-GB" sz="2000" u="sng" dirty="0" smtClean="0"/>
              <a:t> Ail Gam</a:t>
            </a:r>
            <a:endParaRPr lang="cy-GB" sz="20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y-GB" sz="2000" dirty="0" smtClean="0"/>
              <a:t>1900-1933 - Iddewiaeth </a:t>
            </a:r>
            <a:r>
              <a:rPr lang="cy-GB" sz="2000" dirty="0"/>
              <a:t>Uniongred wedi symud tuag at unffurfiaeth mewn rhai arferion crefyddol, ond wedi rhannu ar gwestiwn gwleidyddol o Seioniaeth.</a:t>
            </a:r>
            <a:r>
              <a:rPr lang="en-GB" sz="2000" u="sng" dirty="0" smtClean="0"/>
              <a:t> </a:t>
            </a:r>
            <a:endParaRPr lang="en-GB" sz="2000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294153" y="3717032"/>
            <a:ext cx="8640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u="sng" dirty="0"/>
              <a:t>Y </a:t>
            </a:r>
            <a:r>
              <a:rPr lang="cy-GB" sz="2000" u="sng" dirty="0" smtClean="0"/>
              <a:t>Trydydd </a:t>
            </a:r>
            <a:r>
              <a:rPr lang="cy-GB" sz="2000" u="sng" dirty="0"/>
              <a:t>C</a:t>
            </a:r>
            <a:r>
              <a:rPr lang="cy-GB" sz="2000" u="sng" dirty="0" smtClean="0"/>
              <a:t>am</a:t>
            </a:r>
            <a:endParaRPr lang="cy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y-GB" sz="2000" dirty="0"/>
              <a:t>Yn dilyn sefydlu gwladwriaeth Israel yn 1948 - yr agwedd tuag at Seioniaeth yn dod yn fwy na phwnc gwleidyddol.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y-GB" sz="2000" dirty="0"/>
              <a:t>Roedd yn ysgogi sgismiaeth cymdeithasol a chrefyddol ddwfn. Aeth hynny ymlaen i rannu Iddewiaeth Uniongred i ddwygred: Iddewiaeth fodern a'r </a:t>
            </a:r>
            <a:r>
              <a:rPr lang="cy-GB" sz="2000" dirty="0" smtClean="0"/>
              <a:t>Haredi.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1141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6632"/>
            <a:ext cx="8568952" cy="1468760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Credoau</a:t>
            </a:r>
            <a:r>
              <a:rPr lang="en-GB" sz="4800" dirty="0"/>
              <a:t> ac </a:t>
            </a:r>
            <a:r>
              <a:rPr lang="en-GB" sz="4800" dirty="0" err="1"/>
              <a:t>arferion</a:t>
            </a:r>
            <a:r>
              <a:rPr lang="en-GB" sz="4800" dirty="0"/>
              <a:t> </a:t>
            </a:r>
            <a:r>
              <a:rPr lang="en-GB" sz="4800" dirty="0" err="1"/>
              <a:t>Iddewon</a:t>
            </a:r>
            <a:r>
              <a:rPr lang="en-GB" sz="4800" dirty="0"/>
              <a:t> </a:t>
            </a:r>
            <a:r>
              <a:rPr lang="en-GB" sz="4800" dirty="0" err="1"/>
              <a:t>Uniongred</a:t>
            </a:r>
            <a:endParaRPr lang="en-GB" sz="4800" dirty="0"/>
          </a:p>
        </p:txBody>
      </p:sp>
      <p:sp>
        <p:nvSpPr>
          <p:cNvPr id="6" name="Rectangle 5"/>
          <p:cNvSpPr/>
          <p:nvPr/>
        </p:nvSpPr>
        <p:spPr>
          <a:xfrm>
            <a:off x="0" y="1844824"/>
            <a:ext cx="9153527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Torah </a:t>
            </a:r>
            <a:r>
              <a:rPr lang="en-GB" sz="2400" dirty="0" err="1"/>
              <a:t>ysgrifenedig</a:t>
            </a:r>
            <a:r>
              <a:rPr lang="en-GB" sz="2400" dirty="0"/>
              <a:t> </a:t>
            </a:r>
            <a:r>
              <a:rPr lang="en-GB" sz="2400" dirty="0" err="1"/>
              <a:t>a'r</a:t>
            </a:r>
            <a:r>
              <a:rPr lang="en-GB" sz="2400" dirty="0"/>
              <a:t> Torah </a:t>
            </a:r>
            <a:r>
              <a:rPr lang="en-GB" sz="2400" dirty="0" err="1"/>
              <a:t>llafar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awdurdodol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sefydlog</a:t>
            </a:r>
            <a:r>
              <a:rPr lang="en-GB" sz="2400" dirty="0"/>
              <a:t> o ran </a:t>
            </a:r>
            <a:r>
              <a:rPr lang="en-GB" sz="2400" dirty="0" err="1"/>
              <a:t>athrawiaeth</a:t>
            </a:r>
            <a:r>
              <a:rPr lang="en-GB" sz="2400" dirty="0"/>
              <a:t> ac </a:t>
            </a:r>
            <a:r>
              <a:rPr lang="en-GB" sz="2400" dirty="0" err="1"/>
              <a:t>arsylwi</a:t>
            </a:r>
            <a:r>
              <a:rPr lang="en-GB" sz="2400" dirty="0"/>
              <a:t> </a:t>
            </a:r>
            <a:r>
              <a:rPr lang="en-GB" sz="2400" dirty="0" err="1"/>
              <a:t>Iddewig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Iddewiaeth</a:t>
            </a:r>
            <a:r>
              <a:rPr lang="en-GB" sz="2400" dirty="0"/>
              <a:t> </a:t>
            </a:r>
            <a:r>
              <a:rPr lang="en-GB" sz="2400" dirty="0" err="1"/>
              <a:t>Uniongred</a:t>
            </a:r>
            <a:r>
              <a:rPr lang="en-GB" sz="2400" dirty="0"/>
              <a:t> </a:t>
            </a:r>
            <a:r>
              <a:rPr lang="en-GB" sz="2400" dirty="0" err="1"/>
              <a:t>heddiw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parhau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geisio</a:t>
            </a:r>
            <a:r>
              <a:rPr lang="en-GB" sz="2400" dirty="0"/>
              <a:t> </a:t>
            </a:r>
            <a:r>
              <a:rPr lang="en-GB" sz="2400" dirty="0" err="1"/>
              <a:t>cadw</a:t>
            </a:r>
            <a:r>
              <a:rPr lang="en-GB" sz="2400" dirty="0"/>
              <a:t> </a:t>
            </a:r>
            <a:r>
              <a:rPr lang="en-GB" sz="2400" dirty="0" err="1"/>
              <a:t>Iddewiaeth</a:t>
            </a:r>
            <a:r>
              <a:rPr lang="en-GB" sz="2400" dirty="0"/>
              <a:t> </a:t>
            </a:r>
            <a:r>
              <a:rPr lang="en-GB" sz="2400" dirty="0" err="1"/>
              <a:t>glasurol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draddodiadol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fodoli</a:t>
            </a:r>
            <a:r>
              <a:rPr lang="en-GB" sz="2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Gyfraith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hanfodol</a:t>
            </a:r>
            <a:r>
              <a:rPr lang="en-GB" sz="2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gwrthod</a:t>
            </a:r>
            <a:r>
              <a:rPr lang="en-GB" sz="2400" dirty="0"/>
              <a:t> </a:t>
            </a:r>
            <a:r>
              <a:rPr lang="en-GB" sz="2400" dirty="0" err="1"/>
              <a:t>lleihau’r</a:t>
            </a:r>
            <a:r>
              <a:rPr lang="en-GB" sz="2400" dirty="0"/>
              <a:t> </a:t>
            </a:r>
            <a:r>
              <a:rPr lang="en-GB" sz="2400" dirty="0" err="1"/>
              <a:t>halakhah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seiliau</a:t>
            </a:r>
            <a:r>
              <a:rPr lang="en-GB" sz="2400" dirty="0"/>
              <a:t> </a:t>
            </a:r>
            <a:r>
              <a:rPr lang="en-GB" sz="2400" dirty="0" err="1"/>
              <a:t>hanesyddol</a:t>
            </a:r>
            <a:r>
              <a:rPr lang="en-GB" sz="2400" dirty="0"/>
              <a:t>, </a:t>
            </a:r>
            <a:r>
              <a:rPr lang="en-GB" sz="2400" dirty="0" err="1"/>
              <a:t>cymdeithasegol</a:t>
            </a:r>
            <a:r>
              <a:rPr lang="en-GB" sz="2400" dirty="0"/>
              <a:t>,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seicolegol</a:t>
            </a:r>
            <a:r>
              <a:rPr lang="en-GB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Ystyr</a:t>
            </a:r>
            <a:r>
              <a:rPr lang="en-GB" sz="2400" dirty="0"/>
              <a:t> y term ‘</a:t>
            </a:r>
            <a:r>
              <a:rPr lang="en-GB" sz="2400" dirty="0" err="1"/>
              <a:t>Uniongred</a:t>
            </a:r>
            <a:r>
              <a:rPr lang="en-GB" sz="2400" dirty="0"/>
              <a:t>’ </a:t>
            </a:r>
            <a:r>
              <a:rPr lang="en-GB" sz="2400" dirty="0" err="1"/>
              <a:t>yw</a:t>
            </a:r>
            <a:r>
              <a:rPr lang="en-GB" sz="2400" dirty="0"/>
              <a:t> ‘y </a:t>
            </a:r>
            <a:r>
              <a:rPr lang="en-GB" sz="2400" dirty="0" err="1"/>
              <a:t>gred</a:t>
            </a:r>
            <a:r>
              <a:rPr lang="en-GB" sz="2400" dirty="0"/>
              <a:t> </a:t>
            </a:r>
            <a:r>
              <a:rPr lang="en-GB" sz="2400" dirty="0" err="1"/>
              <a:t>iawn</a:t>
            </a:r>
            <a:r>
              <a:rPr lang="en-GB" sz="2400" dirty="0"/>
              <a:t>.’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credu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Duw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rhoi’r</a:t>
            </a:r>
            <a:r>
              <a:rPr lang="en-GB" sz="2400" dirty="0"/>
              <a:t> Torah </a:t>
            </a:r>
            <a:r>
              <a:rPr lang="en-GB" sz="2400" dirty="0" err="1"/>
              <a:t>i</a:t>
            </a:r>
            <a:r>
              <a:rPr lang="en-GB" sz="2400" dirty="0"/>
              <a:t> Moses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fynydd</a:t>
            </a:r>
            <a:r>
              <a:rPr lang="en-GB" sz="2400" dirty="0"/>
              <a:t> Sinai.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575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88640"/>
            <a:ext cx="6477000" cy="998240"/>
          </a:xfrm>
        </p:spPr>
        <p:txBody>
          <a:bodyPr>
            <a:normAutofit/>
          </a:bodyPr>
          <a:lstStyle/>
          <a:p>
            <a:r>
              <a:rPr lang="en-GB" sz="5400" dirty="0" err="1" smtClean="0"/>
              <a:t>Eu</a:t>
            </a:r>
            <a:r>
              <a:rPr lang="en-GB" sz="5400" dirty="0" smtClean="0"/>
              <a:t> cred am </a:t>
            </a:r>
            <a:r>
              <a:rPr lang="en-GB" sz="5400" dirty="0" err="1" smtClean="0"/>
              <a:t>dduw</a:t>
            </a:r>
            <a:endParaRPr lang="en-GB" sz="5400" dirty="0"/>
          </a:p>
        </p:txBody>
      </p:sp>
      <p:sp>
        <p:nvSpPr>
          <p:cNvPr id="7" name="Rectangle 6"/>
          <p:cNvSpPr/>
          <p:nvPr/>
        </p:nvSpPr>
        <p:spPr>
          <a:xfrm>
            <a:off x="241799" y="1412776"/>
            <a:ext cx="860495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Duw yn ysbryd yn hytrach na ffurf. Mae'n Dduw personol sy’n dragwyddol ac yn dosturiol.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Mae’n bosib i Iddewon gynnal cyfraith Iddewig, arsylwi defodau ac arferion wrth ddatgelu eu hunain i wybodaeth seciwlar a syniadau modern.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Mae edifeirwch; sef y gred yn drugaredd Duw, gweddi, ac ufudd-dod i'r gyfraith yn angenrheidiol ar gyfer iachawdwriaeth.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Caiff y synagog ei weld fel tŷ weddi ar gyfer yr Iddewon Uniongred.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Mae'r holl weddïau yn cael eu hadrodd yn Hebraeg.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157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8443664" cy="998240"/>
          </a:xfrm>
        </p:spPr>
        <p:txBody>
          <a:bodyPr/>
          <a:lstStyle/>
          <a:p>
            <a:r>
              <a:rPr lang="en-GB" dirty="0" err="1" smtClean="0"/>
              <a:t>Agwedd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</a:t>
            </a:r>
            <a:r>
              <a:rPr lang="en-GB" dirty="0" err="1" smtClean="0"/>
              <a:t>Seioniaeth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51520" y="1556792"/>
            <a:ext cx="87129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err="1"/>
              <a:t>Seioniaeth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ffurfio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ymateb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erledigaeth</a:t>
            </a:r>
            <a:r>
              <a:rPr lang="en-GB" sz="2400" dirty="0"/>
              <a:t>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/>
              <a:t>Mai 1948 - </a:t>
            </a:r>
            <a:r>
              <a:rPr lang="en-GB" sz="2400" dirty="0" err="1"/>
              <a:t>Gwladwriaeth</a:t>
            </a:r>
            <a:r>
              <a:rPr lang="en-GB" sz="2400" dirty="0"/>
              <a:t> </a:t>
            </a:r>
            <a:r>
              <a:rPr lang="en-GB" sz="2400" dirty="0" err="1"/>
              <a:t>newydd</a:t>
            </a:r>
            <a:r>
              <a:rPr lang="en-GB" sz="2400" dirty="0"/>
              <a:t> </a:t>
            </a:r>
            <a:r>
              <a:rPr lang="en-GB" sz="2400" dirty="0" err="1" smtClean="0"/>
              <a:t>wedi’i</a:t>
            </a:r>
            <a:r>
              <a:rPr lang="en-GB" sz="2400" dirty="0" smtClean="0"/>
              <a:t> </a:t>
            </a:r>
            <a:r>
              <a:rPr lang="en-GB" sz="2400" dirty="0" err="1"/>
              <a:t>ffurfio</a:t>
            </a:r>
            <a:r>
              <a:rPr lang="en-GB" sz="2400" dirty="0"/>
              <a:t> </a:t>
            </a:r>
            <a:r>
              <a:rPr lang="en-GB" sz="2400" dirty="0" err="1"/>
              <a:t>ym</a:t>
            </a:r>
            <a:r>
              <a:rPr lang="en-GB" sz="2400" dirty="0"/>
              <a:t> </a:t>
            </a:r>
            <a:r>
              <a:rPr lang="en-GB" sz="2400" dirty="0" err="1"/>
              <a:t>Mhalestein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Iddewon</a:t>
            </a:r>
            <a:r>
              <a:rPr lang="en-GB" sz="2400" dirty="0"/>
              <a:t>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/>
              <a:t>Mae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nifer</a:t>
            </a:r>
            <a:r>
              <a:rPr lang="en-GB" sz="2400" dirty="0"/>
              <a:t> o </a:t>
            </a:r>
            <a:r>
              <a:rPr lang="en-GB" sz="2400" dirty="0" err="1"/>
              <a:t>grwpiau</a:t>
            </a:r>
            <a:r>
              <a:rPr lang="en-GB" sz="2400" dirty="0"/>
              <a:t> </a:t>
            </a:r>
            <a:r>
              <a:rPr lang="en-GB" sz="2400" dirty="0" err="1"/>
              <a:t>Iddewig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farn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Seioniaeth</a:t>
            </a:r>
            <a:r>
              <a:rPr lang="en-GB" sz="2400" dirty="0"/>
              <a:t> </a:t>
            </a:r>
            <a:r>
              <a:rPr lang="en-GB" sz="2400" dirty="0" err="1"/>
              <a:t>Wleidyddol</a:t>
            </a:r>
            <a:r>
              <a:rPr lang="en-GB" sz="2400" dirty="0"/>
              <a:t>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err="1"/>
              <a:t>Seioniaeth</a:t>
            </a:r>
            <a:r>
              <a:rPr lang="en-GB" sz="2400" dirty="0"/>
              <a:t> </a:t>
            </a:r>
            <a:r>
              <a:rPr lang="en-GB" sz="2400" dirty="0" err="1"/>
              <a:t>Wleidyddol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achosi</a:t>
            </a:r>
            <a:r>
              <a:rPr lang="en-GB" sz="2400" dirty="0"/>
              <a:t> </a:t>
            </a:r>
            <a:r>
              <a:rPr lang="en-GB" sz="2400" dirty="0" err="1"/>
              <a:t>peth</a:t>
            </a:r>
            <a:r>
              <a:rPr lang="en-GB" sz="2400" dirty="0"/>
              <a:t> </a:t>
            </a:r>
            <a:r>
              <a:rPr lang="en-GB" sz="2400" dirty="0" err="1"/>
              <a:t>tensiwn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Iddewiaeth</a:t>
            </a:r>
            <a:r>
              <a:rPr lang="en-GB" sz="2400" dirty="0"/>
              <a:t> </a:t>
            </a:r>
            <a:r>
              <a:rPr lang="en-GB" sz="2400" dirty="0" err="1"/>
              <a:t>Uniongred</a:t>
            </a:r>
            <a:r>
              <a:rPr lang="en-GB" sz="2400" dirty="0"/>
              <a:t> - </a:t>
            </a:r>
            <a:r>
              <a:rPr lang="en-GB" sz="2400" dirty="0" err="1"/>
              <a:t>achosi</a:t>
            </a:r>
            <a:r>
              <a:rPr lang="en-GB" sz="2400" dirty="0"/>
              <a:t> </a:t>
            </a:r>
            <a:r>
              <a:rPr lang="en-GB" sz="2400" dirty="0" err="1"/>
              <a:t>iddo</a:t>
            </a:r>
            <a:r>
              <a:rPr lang="en-GB" sz="2400" dirty="0"/>
              <a:t> </a:t>
            </a:r>
            <a:r>
              <a:rPr lang="en-GB" sz="2400" dirty="0" err="1"/>
              <a:t>rannu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ddau</a:t>
            </a:r>
            <a:r>
              <a:rPr lang="en-GB" sz="2400" dirty="0"/>
              <a:t> </a:t>
            </a:r>
            <a:r>
              <a:rPr lang="en-GB" sz="2400" dirty="0" err="1"/>
              <a:t>grŵp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err="1"/>
              <a:t>Mae’n</a:t>
            </a:r>
            <a:r>
              <a:rPr lang="en-GB" sz="2400" dirty="0"/>
              <a:t> </a:t>
            </a:r>
            <a:r>
              <a:rPr lang="en-GB" sz="2400" dirty="0" err="1"/>
              <a:t>glir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weld </a:t>
            </a:r>
            <a:r>
              <a:rPr lang="en-GB" sz="2400" dirty="0" err="1"/>
              <a:t>mai</a:t>
            </a:r>
            <a:r>
              <a:rPr lang="en-GB" sz="2400" dirty="0"/>
              <a:t> </a:t>
            </a:r>
            <a:r>
              <a:rPr lang="en-GB" sz="2400" dirty="0" err="1"/>
              <a:t>Iddewon</a:t>
            </a:r>
            <a:r>
              <a:rPr lang="en-GB" sz="2400" dirty="0"/>
              <a:t> </a:t>
            </a:r>
            <a:r>
              <a:rPr lang="en-GB" sz="2400" dirty="0" err="1"/>
              <a:t>Uniongred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bennaf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</a:t>
            </a:r>
            <a:r>
              <a:rPr lang="en-GB" sz="2400" dirty="0" err="1"/>
              <a:t>Seioniaeth</a:t>
            </a:r>
            <a:r>
              <a:rPr lang="en-GB" sz="2400" dirty="0"/>
              <a:t> </a:t>
            </a:r>
            <a:r>
              <a:rPr lang="en-GB" sz="2400" dirty="0" err="1"/>
              <a:t>Wleidyddol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2126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952651"/>
            <a:ext cx="9144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Rhai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Iddewon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Uniongred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wedi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cynnal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fod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Seioniaeth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wleidyddol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ddim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yn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gydnaws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â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chyfraith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Iddewig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(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halakhah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)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Duw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yn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unig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sy’n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gallu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gwobrwyo’r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tir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i’r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Iddewon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, ac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nid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dyn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“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Maen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nhw’n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llwyr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wrthwynebu’r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syniad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fod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yr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Iddewon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,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drwy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ddod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i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fyw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yn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y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wlad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,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yn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prysuro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dyfodiad</a:t>
            </a:r>
            <a:r>
              <a:rPr lang="en-GB" sz="2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 iachawdwriaeth.”</a:t>
            </a:r>
            <a:r>
              <a:rPr lang="en-GB" sz="2000" baseline="30000" dirty="0">
                <a:solidFill>
                  <a:srgbClr val="FFFF00"/>
                </a:solidFill>
                <a:latin typeface="+mj-lt"/>
                <a:ea typeface="Calibri" charset="0"/>
                <a:cs typeface="Times New Roman" charset="0"/>
              </a:rPr>
              <a:t>2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Iddewon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Haredi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yn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gwrthod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Seioniaeth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yn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gyfan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gwbl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Neturei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Karta (1935)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oedd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y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sefydliad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mwyaf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eithafol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Grŵp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Uniongred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yma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yn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awyddus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iawn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i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wahanu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eu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hun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oddi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wrth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 y </a:t>
            </a:r>
            <a:r>
              <a:rPr lang="en-GB" sz="2400" dirty="0" err="1">
                <a:latin typeface="+mj-lt"/>
                <a:ea typeface="Calibri" charset="0"/>
                <a:cs typeface="Times New Roman" charset="0"/>
              </a:rPr>
              <a:t>Seioniaid</a:t>
            </a:r>
            <a:r>
              <a:rPr lang="en-GB" sz="2400" dirty="0">
                <a:latin typeface="+mj-lt"/>
                <a:ea typeface="Calibri" charset="0"/>
                <a:cs typeface="Times New Roman" charset="0"/>
              </a:rPr>
              <a:t>. </a:t>
            </a:r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171231" y="-603448"/>
            <a:ext cx="8862166" cy="1468760"/>
          </a:xfrm>
        </p:spPr>
        <p:txBody>
          <a:bodyPr>
            <a:noAutofit/>
          </a:bodyPr>
          <a:lstStyle/>
          <a:p>
            <a:pPr algn="ctr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Seioniaeth</a:t>
            </a:r>
            <a:r>
              <a:rPr lang="en-GB" dirty="0" smtClean="0"/>
              <a:t> </a:t>
            </a:r>
            <a:r>
              <a:rPr lang="en-GB" dirty="0" err="1" smtClean="0"/>
              <a:t>Wleidyddol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323528" y="4371268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FF00"/>
                </a:solidFill>
              </a:rPr>
              <a:t>“Orthodox Jewish opposition to Zionism derives from a firm belief that return and restoration can come about only under divine auspices and that any human attempt to ‘hasten the end’ through political means is heretical</a:t>
            </a:r>
            <a:r>
              <a:rPr lang="en-GB" sz="2000" dirty="0" smtClean="0">
                <a:solidFill>
                  <a:srgbClr val="FFFF00"/>
                </a:solidFill>
              </a:rPr>
              <a:t>.”</a:t>
            </a:r>
            <a:r>
              <a:rPr lang="en-GB" sz="2000" baseline="30000" dirty="0" smtClean="0">
                <a:solidFill>
                  <a:srgbClr val="FFFF00"/>
                </a:solidFill>
              </a:rPr>
              <a:t>3</a:t>
            </a:r>
            <a:endParaRPr 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272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171231" y="-603448"/>
            <a:ext cx="8862166" cy="1468760"/>
          </a:xfrm>
        </p:spPr>
        <p:txBody>
          <a:bodyPr>
            <a:noAutofit/>
          </a:bodyPr>
          <a:lstStyle/>
          <a:p>
            <a:pPr algn="ctr"/>
            <a:r>
              <a:rPr lang="en-GB" dirty="0" smtClean="0"/>
              <a:t>O </a:t>
            </a:r>
            <a:r>
              <a:rPr lang="en-GB" dirty="0" err="1" smtClean="0"/>
              <a:t>Blaid</a:t>
            </a:r>
            <a:r>
              <a:rPr lang="en-GB" dirty="0" smtClean="0"/>
              <a:t> </a:t>
            </a:r>
            <a:r>
              <a:rPr lang="en-GB" dirty="0" err="1" smtClean="0"/>
              <a:t>Seioniaeth</a:t>
            </a:r>
            <a:r>
              <a:rPr lang="en-GB" dirty="0" smtClean="0"/>
              <a:t> </a:t>
            </a:r>
            <a:r>
              <a:rPr lang="en-GB" dirty="0" err="1" smtClean="0"/>
              <a:t>Wleidyddol</a:t>
            </a:r>
            <a:endParaRPr lang="en-GB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264086" y="1340768"/>
            <a:ext cx="8676455" cy="2262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altLang="en-US" sz="2400" dirty="0">
                <a:ea typeface="Courier New" charset="0"/>
              </a:rPr>
              <a:t>Mae </a:t>
            </a:r>
            <a:r>
              <a:rPr lang="en-US" altLang="en-US" sz="2400" dirty="0" err="1">
                <a:ea typeface="Courier New" charset="0"/>
              </a:rPr>
              <a:t>yna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alw</a:t>
            </a:r>
            <a:r>
              <a:rPr lang="en-US" altLang="en-US" sz="2400" dirty="0">
                <a:ea typeface="Courier New" charset="0"/>
              </a:rPr>
              <a:t> am </a:t>
            </a:r>
            <a:r>
              <a:rPr lang="en-US" altLang="en-US" sz="2400" dirty="0" err="1">
                <a:ea typeface="Courier New" charset="0"/>
              </a:rPr>
              <a:t>famwlad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Iddewig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yn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dilyn</a:t>
            </a:r>
            <a:r>
              <a:rPr lang="en-US" altLang="en-US" sz="2400" dirty="0">
                <a:ea typeface="Courier New" charset="0"/>
              </a:rPr>
              <a:t> y </a:t>
            </a:r>
            <a:r>
              <a:rPr lang="en-US" altLang="en-US" sz="2400" dirty="0" err="1">
                <a:ea typeface="Courier New" charset="0"/>
              </a:rPr>
              <a:t>llofruddiaeth</a:t>
            </a:r>
            <a:r>
              <a:rPr lang="en-US" altLang="en-US" sz="2400" dirty="0">
                <a:ea typeface="Courier New" charset="0"/>
              </a:rPr>
              <a:t> o </a:t>
            </a:r>
            <a:r>
              <a:rPr lang="en-US" altLang="en-US" sz="2400" dirty="0" err="1">
                <a:ea typeface="Courier New" charset="0"/>
              </a:rPr>
              <a:t>chwe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miliwn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Iddew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gan</a:t>
            </a:r>
            <a:r>
              <a:rPr lang="en-US" altLang="en-US" sz="2400" dirty="0">
                <a:ea typeface="Courier New" charset="0"/>
              </a:rPr>
              <a:t> y </a:t>
            </a:r>
            <a:r>
              <a:rPr lang="en-US" altLang="en-US" sz="2400" dirty="0" err="1">
                <a:ea typeface="Courier New" charset="0"/>
              </a:rPr>
              <a:t>Natsïaid</a:t>
            </a:r>
            <a:r>
              <a:rPr lang="en-US" altLang="en-US" sz="2400" dirty="0">
                <a:ea typeface="Courier New" charset="0"/>
              </a:rPr>
              <a:t>. </a:t>
            </a:r>
            <a:r>
              <a:rPr lang="en-US" altLang="en-US" sz="2400" dirty="0" err="1">
                <a:ea typeface="Courier New" charset="0"/>
              </a:rPr>
              <a:t>Dywed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yr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Iddewon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yma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fod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angen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lloches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ar</a:t>
            </a:r>
            <a:r>
              <a:rPr lang="en-US" altLang="en-US" sz="2400" dirty="0">
                <a:ea typeface="Courier New" charset="0"/>
              </a:rPr>
              <a:t> y </a:t>
            </a:r>
            <a:r>
              <a:rPr lang="en-US" altLang="en-US" sz="2400" dirty="0" err="1">
                <a:ea typeface="Courier New" charset="0"/>
              </a:rPr>
              <a:t>rhai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oedd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yn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ffoi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rhag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erledigaeth</a:t>
            </a:r>
            <a:r>
              <a:rPr lang="en-US" altLang="en-US" sz="2400" dirty="0">
                <a:ea typeface="Courier New" charset="0"/>
              </a:rPr>
              <a:t>. 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altLang="en-US" sz="2400" dirty="0" err="1">
                <a:ea typeface="Courier New" charset="0"/>
              </a:rPr>
              <a:t>Sefydliad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newydd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eu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ffurfio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yn</a:t>
            </a:r>
            <a:r>
              <a:rPr lang="en-US" altLang="en-US" sz="2400" dirty="0">
                <a:ea typeface="Courier New" charset="0"/>
              </a:rPr>
              <a:t> 1901 </a:t>
            </a:r>
            <a:r>
              <a:rPr lang="en-US" altLang="en-US" sz="2400" dirty="0" err="1">
                <a:ea typeface="Courier New" charset="0"/>
              </a:rPr>
              <a:t>ar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gyfer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yr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Iddewon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Uniongred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oedd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yn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cefnogi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Seioniaeth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Wleidyddol</a:t>
            </a:r>
            <a:r>
              <a:rPr lang="en-US" altLang="en-US" sz="2400" dirty="0">
                <a:ea typeface="Courier New" charset="0"/>
              </a:rPr>
              <a:t>. Rabi Isaac Jacob Raines </a:t>
            </a:r>
            <a:r>
              <a:rPr lang="en-US" altLang="en-US" sz="2400" dirty="0" err="1">
                <a:ea typeface="Courier New" charset="0"/>
              </a:rPr>
              <a:t>oedd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llywydd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cyntaf</a:t>
            </a:r>
            <a:r>
              <a:rPr lang="en-US" altLang="en-US" sz="2400" dirty="0">
                <a:ea typeface="Courier New" charset="0"/>
              </a:rPr>
              <a:t> y </a:t>
            </a:r>
            <a:r>
              <a:rPr lang="en-US" altLang="en-US" sz="2400" dirty="0" err="1">
                <a:ea typeface="Courier New" charset="0"/>
              </a:rPr>
              <a:t>sefydliad</a:t>
            </a:r>
            <a:r>
              <a:rPr lang="en-US" altLang="en-US" sz="2400" dirty="0">
                <a:ea typeface="Courier New" charset="0"/>
              </a:rPr>
              <a:t> </a:t>
            </a:r>
            <a:r>
              <a:rPr lang="en-US" altLang="en-US" sz="2400" dirty="0" err="1">
                <a:ea typeface="Courier New" charset="0"/>
              </a:rPr>
              <a:t>yma</a:t>
            </a:r>
            <a:r>
              <a:rPr lang="en-US" altLang="en-US" sz="2400" dirty="0">
                <a:ea typeface="Courier New" charset="0"/>
              </a:rPr>
              <a:t>. </a:t>
            </a:r>
          </a:p>
        </p:txBody>
      </p:sp>
      <p:sp>
        <p:nvSpPr>
          <p:cNvPr id="2" name="Rectangle 1"/>
          <p:cNvSpPr/>
          <p:nvPr/>
        </p:nvSpPr>
        <p:spPr>
          <a:xfrm>
            <a:off x="264086" y="4149080"/>
            <a:ext cx="867645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“Zionist-Religious Orthodoxy adopted elements of modern culture and expressed a strong desire to integrate into Israeli society, while the </a:t>
            </a:r>
            <a:r>
              <a:rPr lang="en-US" sz="2400" dirty="0" err="1">
                <a:solidFill>
                  <a:srgbClr val="FFFF00"/>
                </a:solidFill>
              </a:rPr>
              <a:t>Haredim</a:t>
            </a:r>
            <a:r>
              <a:rPr lang="en-US" sz="2400" dirty="0">
                <a:solidFill>
                  <a:srgbClr val="FFFF00"/>
                </a:solidFill>
              </a:rPr>
              <a:t> harbored a growing hostility toward western culture and its ideas.” </a:t>
            </a:r>
            <a:r>
              <a:rPr lang="en-US" sz="2400" baseline="30000" dirty="0">
                <a:solidFill>
                  <a:srgbClr val="FFFF00"/>
                </a:solidFill>
              </a:rPr>
              <a:t>4</a:t>
            </a:r>
            <a:endParaRPr lang="en-GB" sz="2400" baseline="30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34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7664" y="404664"/>
            <a:ext cx="6120680" cy="1070248"/>
          </a:xfrm>
        </p:spPr>
        <p:txBody>
          <a:bodyPr>
            <a:normAutofit/>
          </a:bodyPr>
          <a:lstStyle/>
          <a:p>
            <a:r>
              <a:rPr lang="en-GB" sz="4800" dirty="0" err="1" smtClean="0"/>
              <a:t>Diolch</a:t>
            </a:r>
            <a:r>
              <a:rPr lang="en-GB" sz="4800" dirty="0" smtClean="0"/>
              <a:t> am </a:t>
            </a:r>
            <a:r>
              <a:rPr lang="en-GB" sz="4800" dirty="0" err="1" smtClean="0"/>
              <a:t>wrando</a:t>
            </a:r>
            <a:r>
              <a:rPr lang="en-GB" sz="4800" dirty="0" smtClean="0"/>
              <a:t> </a:t>
            </a:r>
            <a:endParaRPr lang="en-GB" sz="4800" dirty="0"/>
          </a:p>
        </p:txBody>
      </p:sp>
      <p:sp>
        <p:nvSpPr>
          <p:cNvPr id="3" name="Rectangle 2"/>
          <p:cNvSpPr/>
          <p:nvPr/>
        </p:nvSpPr>
        <p:spPr>
          <a:xfrm>
            <a:off x="827584" y="2872100"/>
            <a:ext cx="728694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Er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nad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yw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pob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Iddew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yn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cefnogi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Seioniaeth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ydych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chi’n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credu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fod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y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mudiad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Iddewig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wedi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bod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yn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fuddiol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i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Iddewiaeth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heddiw</a:t>
            </a:r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?  </a:t>
            </a:r>
            <a:endParaRPr lang="en-US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34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5696" y="188640"/>
            <a:ext cx="5378152" cy="1070248"/>
          </a:xfrm>
        </p:spPr>
        <p:txBody>
          <a:bodyPr>
            <a:normAutofit/>
          </a:bodyPr>
          <a:lstStyle/>
          <a:p>
            <a:pPr algn="ctr"/>
            <a:r>
              <a:rPr lang="en-GB" sz="5400" dirty="0" err="1" smtClean="0"/>
              <a:t>Llyfryddiaeth</a:t>
            </a:r>
            <a:r>
              <a:rPr lang="en-GB" sz="5400" dirty="0" smtClean="0"/>
              <a:t> </a:t>
            </a:r>
            <a:endParaRPr lang="en-GB" sz="5400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276646"/>
            <a:ext cx="86409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ea typeface="Calibri" charset="0"/>
                <a:cs typeface="Calibri" charset="0"/>
              </a:rPr>
              <a:t>BBC, ‘</a:t>
            </a:r>
            <a:r>
              <a:rPr lang="en-GB" i="1" dirty="0" smtClean="0">
                <a:ea typeface="Calibri" charset="0"/>
                <a:cs typeface="Calibri" charset="0"/>
              </a:rPr>
              <a:t>Modern Orthodoxy</a:t>
            </a:r>
            <a:r>
              <a:rPr lang="en-GB" dirty="0" smtClean="0">
                <a:ea typeface="Calibri" charset="0"/>
                <a:cs typeface="Calibri" charset="0"/>
              </a:rPr>
              <a:t>,</a:t>
            </a:r>
            <a:r>
              <a:rPr lang="en-GB" dirty="0">
                <a:ea typeface="Calibri" charset="0"/>
                <a:cs typeface="Calibri" charset="0"/>
              </a:rPr>
              <a:t>  </a:t>
            </a:r>
            <a:r>
              <a:rPr lang="en-GB" dirty="0" smtClean="0">
                <a:ea typeface="Calibri" charset="0"/>
                <a:cs typeface="Calibri" charset="0"/>
              </a:rPr>
              <a:t>  	&lt;http://</a:t>
            </a:r>
            <a:r>
              <a:rPr lang="en-GB" dirty="0" err="1" smtClean="0">
                <a:ea typeface="Calibri" charset="0"/>
                <a:cs typeface="Calibri" charset="0"/>
              </a:rPr>
              <a:t>www.bbc.co.uk</a:t>
            </a:r>
            <a:r>
              <a:rPr lang="en-GB" dirty="0" smtClean="0">
                <a:ea typeface="Calibri" charset="0"/>
                <a:cs typeface="Calibri" charset="0"/>
              </a:rPr>
              <a:t>/religion/religions/</a:t>
            </a:r>
            <a:r>
              <a:rPr lang="en-GB" dirty="0" err="1" smtClean="0">
                <a:ea typeface="Calibri" charset="0"/>
                <a:cs typeface="Calibri" charset="0"/>
              </a:rPr>
              <a:t>judaism</a:t>
            </a:r>
            <a:r>
              <a:rPr lang="en-GB" dirty="0" smtClean="0">
                <a:ea typeface="Calibri" charset="0"/>
                <a:cs typeface="Calibri" charset="0"/>
              </a:rPr>
              <a:t>/subdivisions/</a:t>
            </a:r>
            <a:r>
              <a:rPr lang="en-GB" dirty="0" err="1" smtClean="0">
                <a:ea typeface="Calibri" charset="0"/>
                <a:cs typeface="Calibri" charset="0"/>
              </a:rPr>
              <a:t>modernorthodo</a:t>
            </a:r>
            <a:r>
              <a:rPr lang="en-GB" dirty="0" smtClean="0">
                <a:ea typeface="Calibri" charset="0"/>
                <a:cs typeface="Calibri" charset="0"/>
              </a:rPr>
              <a:t>	x_1.shtm&gt; [</a:t>
            </a:r>
            <a:r>
              <a:rPr lang="en-GB" dirty="0" err="1" smtClean="0">
                <a:ea typeface="Calibri" charset="0"/>
                <a:cs typeface="Calibri" charset="0"/>
              </a:rPr>
              <a:t>Mynediad</a:t>
            </a:r>
            <a:r>
              <a:rPr lang="en-GB" dirty="0" smtClean="0">
                <a:ea typeface="Calibri" charset="0"/>
                <a:cs typeface="Calibri" charset="0"/>
              </a:rPr>
              <a:t>: 3/01/18]</a:t>
            </a:r>
          </a:p>
          <a:p>
            <a:r>
              <a:rPr lang="en-GB" dirty="0"/>
              <a:t>Brown, B., </a:t>
            </a:r>
            <a:r>
              <a:rPr lang="en-GB" i="1" dirty="0" smtClean="0"/>
              <a:t>'Orthodox </a:t>
            </a:r>
            <a:r>
              <a:rPr lang="en-GB" i="1" dirty="0"/>
              <a:t>Judaism</a:t>
            </a:r>
            <a:r>
              <a:rPr lang="en-GB" dirty="0"/>
              <a:t>', </a:t>
            </a:r>
            <a:r>
              <a:rPr lang="en-GB" i="1" dirty="0"/>
              <a:t>The Blackwell Companion to Judaism</a:t>
            </a:r>
            <a:r>
              <a:rPr lang="en-GB" dirty="0"/>
              <a:t>, eds. J. </a:t>
            </a:r>
            <a:r>
              <a:rPr lang="en-GB" dirty="0" err="1"/>
              <a:t>Neusner</a:t>
            </a:r>
            <a:r>
              <a:rPr lang="en-GB" dirty="0"/>
              <a:t> </a:t>
            </a:r>
            <a:r>
              <a:rPr lang="en-GB" dirty="0" smtClean="0"/>
              <a:t>	and </a:t>
            </a:r>
            <a:r>
              <a:rPr lang="en-GB" dirty="0"/>
              <a:t>A. J. Avery-Peck (</a:t>
            </a:r>
            <a:r>
              <a:rPr lang="en-GB" dirty="0" err="1"/>
              <a:t>Rhydychen</a:t>
            </a:r>
            <a:r>
              <a:rPr lang="en-GB" dirty="0"/>
              <a:t>: Blackwell, 2003), </a:t>
            </a:r>
            <a:r>
              <a:rPr lang="en-GB" dirty="0" err="1" smtClean="0"/>
              <a:t>tud</a:t>
            </a:r>
            <a:r>
              <a:rPr lang="en-GB" dirty="0" smtClean="0"/>
              <a:t> 311-333</a:t>
            </a:r>
          </a:p>
          <a:p>
            <a:pPr lvl="0"/>
            <a:r>
              <a:rPr lang="en-GB" dirty="0"/>
              <a:t>Kessler, E., </a:t>
            </a:r>
            <a:r>
              <a:rPr lang="en-GB" dirty="0" err="1"/>
              <a:t>Wenborn</a:t>
            </a:r>
            <a:r>
              <a:rPr lang="en-GB" dirty="0"/>
              <a:t>, N., </a:t>
            </a:r>
            <a:r>
              <a:rPr lang="en-GB" i="1" dirty="0"/>
              <a:t>A Dictionary of Jewish-Christian Relations</a:t>
            </a:r>
            <a:r>
              <a:rPr lang="en-GB" dirty="0"/>
              <a:t>, </a:t>
            </a:r>
            <a:r>
              <a:rPr lang="en-GB" dirty="0" smtClean="0"/>
              <a:t>(New </a:t>
            </a:r>
            <a:r>
              <a:rPr lang="en-GB" dirty="0"/>
              <a:t>York: Cambridge University Press, </a:t>
            </a:r>
            <a:r>
              <a:rPr lang="en-GB" dirty="0" smtClean="0"/>
              <a:t>2005)</a:t>
            </a:r>
            <a:endParaRPr lang="en-GB" dirty="0" smtClean="0">
              <a:ea typeface="Calibri" charset="0"/>
              <a:cs typeface="Calibri" charset="0"/>
            </a:endParaRPr>
          </a:p>
          <a:p>
            <a:r>
              <a:rPr lang="en-GB" dirty="0" smtClean="0"/>
              <a:t>Judaism 101, </a:t>
            </a:r>
            <a:r>
              <a:rPr lang="en-GB" i="1" dirty="0"/>
              <a:t>Movements of </a:t>
            </a:r>
            <a:r>
              <a:rPr lang="en-GB" i="1" dirty="0" smtClean="0"/>
              <a:t>Judaism</a:t>
            </a:r>
            <a:r>
              <a:rPr lang="en-GB" dirty="0"/>
              <a:t>,</a:t>
            </a:r>
            <a:r>
              <a:rPr lang="en-GB" dirty="0" smtClean="0"/>
              <a:t> &lt;</a:t>
            </a:r>
            <a:r>
              <a:rPr lang="en-GB" u="sng" dirty="0" smtClean="0">
                <a:hlinkClick r:id="rId2"/>
              </a:rPr>
              <a:t>http</a:t>
            </a:r>
            <a:r>
              <a:rPr lang="en-GB" u="sng" dirty="0">
                <a:hlinkClick r:id="rId2"/>
              </a:rPr>
              <a:t>://</a:t>
            </a:r>
            <a:r>
              <a:rPr lang="en-GB" u="sng" dirty="0" smtClean="0">
                <a:hlinkClick r:id="rId2"/>
              </a:rPr>
              <a:t>www.jewfaq.org/movement.htm</a:t>
            </a:r>
            <a:r>
              <a:rPr lang="en-US" dirty="0" smtClean="0"/>
              <a:t>&gt; [</a:t>
            </a:r>
            <a:r>
              <a:rPr lang="en-US" dirty="0" err="1" smtClean="0"/>
              <a:t>Mynediad</a:t>
            </a:r>
            <a:r>
              <a:rPr lang="en-US" dirty="0" smtClean="0"/>
              <a:t>: 	5/01/18]</a:t>
            </a:r>
            <a:endParaRPr lang="en-GB" dirty="0" smtClean="0">
              <a:ea typeface="Calibri" charset="0"/>
              <a:cs typeface="Calibri" charset="0"/>
            </a:endParaRPr>
          </a:p>
          <a:p>
            <a:r>
              <a:rPr lang="en-US" i="1" dirty="0" smtClean="0">
                <a:ea typeface="Calibri" charset="0"/>
                <a:cs typeface="Calibri" charset="0"/>
              </a:rPr>
              <a:t>Pilkington</a:t>
            </a:r>
            <a:r>
              <a:rPr lang="en-US" i="1" dirty="0">
                <a:ea typeface="Calibri" charset="0"/>
                <a:cs typeface="Calibri" charset="0"/>
              </a:rPr>
              <a:t>, C. M., </a:t>
            </a:r>
            <a:r>
              <a:rPr lang="en-US" i="1" dirty="0" err="1">
                <a:ea typeface="Calibri" charset="0"/>
                <a:cs typeface="Calibri" charset="0"/>
              </a:rPr>
              <a:t>Iddewiaeth</a:t>
            </a:r>
            <a:r>
              <a:rPr lang="en-US" i="1" dirty="0">
                <a:ea typeface="Calibri" charset="0"/>
                <a:cs typeface="Calibri" charset="0"/>
              </a:rPr>
              <a:t>, </a:t>
            </a:r>
            <a:r>
              <a:rPr lang="en-US" i="1" dirty="0" err="1">
                <a:ea typeface="Calibri" charset="0"/>
                <a:cs typeface="Calibri" charset="0"/>
              </a:rPr>
              <a:t>cyf</a:t>
            </a:r>
            <a:r>
              <a:rPr lang="en-US" i="1" dirty="0">
                <a:ea typeface="Calibri" charset="0"/>
                <a:cs typeface="Calibri" charset="0"/>
              </a:rPr>
              <a:t>. </a:t>
            </a:r>
            <a:r>
              <a:rPr lang="en-US" i="1" dirty="0" err="1">
                <a:ea typeface="Calibri" charset="0"/>
                <a:cs typeface="Calibri" charset="0"/>
              </a:rPr>
              <a:t>gan</a:t>
            </a:r>
            <a:r>
              <a:rPr lang="en-US" i="1" dirty="0">
                <a:ea typeface="Calibri" charset="0"/>
                <a:cs typeface="Calibri" charset="0"/>
              </a:rPr>
              <a:t> Sian A. Edwards (</a:t>
            </a:r>
            <a:r>
              <a:rPr lang="en-US" i="1" dirty="0" err="1">
                <a:ea typeface="Calibri" charset="0"/>
                <a:cs typeface="Calibri" charset="0"/>
              </a:rPr>
              <a:t>Caerdydd</a:t>
            </a:r>
            <a:r>
              <a:rPr lang="en-US" i="1" dirty="0">
                <a:ea typeface="Calibri" charset="0"/>
                <a:cs typeface="Calibri" charset="0"/>
              </a:rPr>
              <a:t>: </a:t>
            </a:r>
            <a:r>
              <a:rPr lang="en-US" i="1" dirty="0" err="1">
                <a:ea typeface="Calibri" charset="0"/>
                <a:cs typeface="Calibri" charset="0"/>
              </a:rPr>
              <a:t>Gwasg</a:t>
            </a:r>
            <a:r>
              <a:rPr lang="en-US" i="1" dirty="0">
                <a:ea typeface="Calibri" charset="0"/>
                <a:cs typeface="Calibri" charset="0"/>
              </a:rPr>
              <a:t> UWIC, 2005</a:t>
            </a:r>
            <a:r>
              <a:rPr lang="en-US" i="1" dirty="0" smtClean="0">
                <a:ea typeface="Calibri" charset="0"/>
                <a:cs typeface="Calibri" charset="0"/>
              </a:rPr>
              <a:t>)</a:t>
            </a:r>
          </a:p>
          <a:p>
            <a:r>
              <a:rPr lang="en-GB" dirty="0" smtClean="0">
                <a:ea typeface="Calibri" charset="0"/>
                <a:cs typeface="Calibri" charset="0"/>
              </a:rPr>
              <a:t>Shofar Be </a:t>
            </a:r>
            <a:r>
              <a:rPr lang="en-GB" dirty="0" err="1" smtClean="0">
                <a:ea typeface="Calibri" charset="0"/>
                <a:cs typeface="Calibri" charset="0"/>
              </a:rPr>
              <a:t>Tzion</a:t>
            </a:r>
            <a:r>
              <a:rPr lang="en-GB" dirty="0" smtClean="0">
                <a:ea typeface="Calibri" charset="0"/>
                <a:cs typeface="Calibri" charset="0"/>
              </a:rPr>
              <a:t> Ministries, ‘</a:t>
            </a:r>
            <a:r>
              <a:rPr lang="en-GB" i="1" dirty="0" smtClean="0">
                <a:ea typeface="Calibri" charset="0"/>
                <a:cs typeface="Calibri" charset="0"/>
              </a:rPr>
              <a:t>The </a:t>
            </a:r>
            <a:r>
              <a:rPr lang="en-GB" i="1" dirty="0">
                <a:ea typeface="Calibri" charset="0"/>
                <a:cs typeface="Calibri" charset="0"/>
              </a:rPr>
              <a:t>Three Branches of Judaism</a:t>
            </a:r>
            <a:r>
              <a:rPr lang="en-GB" dirty="0">
                <a:ea typeface="Calibri" charset="0"/>
                <a:cs typeface="Calibri" charset="0"/>
              </a:rPr>
              <a:t>’: </a:t>
            </a:r>
            <a:r>
              <a:rPr lang="en-GB" dirty="0" smtClean="0">
                <a:ea typeface="Calibri" charset="0"/>
                <a:cs typeface="Calibri" charset="0"/>
              </a:rPr>
              <a:t>	&lt;</a:t>
            </a:r>
            <a:r>
              <a:rPr lang="en-GB" u="sng" dirty="0" smtClean="0">
                <a:ea typeface="Calibri" charset="0"/>
                <a:cs typeface="Calibri" charset="0"/>
                <a:hlinkClick r:id="rId3"/>
              </a:rPr>
              <a:t>http</a:t>
            </a:r>
            <a:r>
              <a:rPr lang="en-GB" u="sng" dirty="0">
                <a:ea typeface="Calibri" charset="0"/>
                <a:cs typeface="Calibri" charset="0"/>
                <a:hlinkClick r:id="rId3"/>
              </a:rPr>
              <a:t>://</a:t>
            </a:r>
            <a:r>
              <a:rPr lang="en-GB" u="sng" dirty="0" smtClean="0">
                <a:ea typeface="Calibri" charset="0"/>
                <a:cs typeface="Calibri" charset="0"/>
                <a:hlinkClick r:id="rId3"/>
              </a:rPr>
              <a:t>www.shofarbetzion.com/01/thethreebranchesofJudaism.htm</a:t>
            </a:r>
            <a:r>
              <a:rPr lang="en-GB" u="sng" dirty="0" smtClean="0">
                <a:ea typeface="Calibri" charset="0"/>
                <a:cs typeface="Calibri" charset="0"/>
              </a:rPr>
              <a:t>&gt;  </a:t>
            </a:r>
            <a:r>
              <a:rPr lang="en-GB" dirty="0" smtClean="0">
                <a:ea typeface="Calibri" charset="0"/>
                <a:cs typeface="Calibri" charset="0"/>
              </a:rPr>
              <a:t>	</a:t>
            </a:r>
            <a:r>
              <a:rPr lang="en-GB" u="sng" dirty="0" smtClean="0">
                <a:ea typeface="Calibri" charset="0"/>
                <a:cs typeface="Calibri" charset="0"/>
              </a:rPr>
              <a:t>[</a:t>
            </a:r>
            <a:r>
              <a:rPr lang="en-GB" u="sng" dirty="0" err="1" smtClean="0">
                <a:ea typeface="Calibri" charset="0"/>
                <a:cs typeface="Calibri" charset="0"/>
              </a:rPr>
              <a:t>Mynediad</a:t>
            </a:r>
            <a:r>
              <a:rPr lang="en-GB" u="sng" dirty="0" smtClean="0">
                <a:ea typeface="Calibri" charset="0"/>
                <a:cs typeface="Calibri" charset="0"/>
              </a:rPr>
              <a:t>: 3/01/18]</a:t>
            </a:r>
            <a:endParaRPr lang="en-US" dirty="0">
              <a:ea typeface="Calibri" charset="0"/>
              <a:cs typeface="Calibri" charset="0"/>
            </a:endParaRPr>
          </a:p>
          <a:p>
            <a:r>
              <a:rPr lang="en-US" i="1" dirty="0" smtClean="0">
                <a:ea typeface="Calibri" charset="0"/>
                <a:cs typeface="Calibri" charset="0"/>
              </a:rPr>
              <a:t>Segal</a:t>
            </a:r>
            <a:r>
              <a:rPr lang="en-US" i="1" dirty="0">
                <a:ea typeface="Calibri" charset="0"/>
                <a:cs typeface="Calibri" charset="0"/>
              </a:rPr>
              <a:t>, E., Introducing Judaism (</a:t>
            </a:r>
            <a:r>
              <a:rPr lang="en-US" i="1" dirty="0" err="1">
                <a:ea typeface="Calibri" charset="0"/>
                <a:cs typeface="Calibri" charset="0"/>
              </a:rPr>
              <a:t>Llundain</a:t>
            </a:r>
            <a:r>
              <a:rPr lang="en-US" i="1" dirty="0">
                <a:ea typeface="Calibri" charset="0"/>
                <a:cs typeface="Calibri" charset="0"/>
              </a:rPr>
              <a:t>: Routledge, 2009</a:t>
            </a:r>
            <a:r>
              <a:rPr lang="en-US" i="1" dirty="0" smtClean="0">
                <a:ea typeface="Calibri" charset="0"/>
                <a:cs typeface="Calibri" charset="0"/>
              </a:rPr>
              <a:t>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43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726</TotalTime>
  <Words>778</Words>
  <Application>Microsoft Macintosh PowerPoint</Application>
  <PresentationFormat>On-screen Show (4:3)</PresentationFormat>
  <Paragraphs>74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Calibri</vt:lpstr>
      <vt:lpstr>Courier New</vt:lpstr>
      <vt:lpstr>Times New Roman</vt:lpstr>
      <vt:lpstr>Tw Cen MT</vt:lpstr>
      <vt:lpstr>Wingdings</vt:lpstr>
      <vt:lpstr>Wingdings 2</vt:lpstr>
      <vt:lpstr>Arial</vt:lpstr>
      <vt:lpstr>Median</vt:lpstr>
      <vt:lpstr>Iddewiaeth uniongred </vt:lpstr>
      <vt:lpstr>Hanes </vt:lpstr>
      <vt:lpstr>PowerPoint Presentation</vt:lpstr>
      <vt:lpstr>Tri prif stad o ddatblygu </vt:lpstr>
      <vt:lpstr>Credoau ac arferion Iddewon Uniongred</vt:lpstr>
      <vt:lpstr>Eu cred am dduw</vt:lpstr>
      <vt:lpstr>Agwedd tuag at Seioniaeth </vt:lpstr>
      <vt:lpstr>Yn erbyn Seioniaeth Wleidyddol</vt:lpstr>
      <vt:lpstr>O Blaid Seioniaeth Wleidyddol</vt:lpstr>
      <vt:lpstr>Diolch am wrando </vt:lpstr>
      <vt:lpstr>Llyfryddiaeth </vt:lpstr>
    </vt:vector>
  </TitlesOfParts>
  <Company>Kier Ltd</Company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Iddewiaeth uniongred</dc:title>
  <dc:creator>Owen, Meleri</dc:creator>
  <cp:lastModifiedBy>Meleri Owen (1500474)</cp:lastModifiedBy>
  <cp:revision>27</cp:revision>
  <dcterms:created xsi:type="dcterms:W3CDTF">2017-12-20T11:40:34Z</dcterms:created>
  <dcterms:modified xsi:type="dcterms:W3CDTF">2018-01-23T12:22:25Z</dcterms:modified>
</cp:coreProperties>
</file>