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notesSlides/notesSlide2.xml" ContentType="application/vnd.openxmlformats-officedocument.presentationml.notesSl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notesSlides/notesSlide3.xml" ContentType="application/vnd.openxmlformats-officedocument.presentationml.notesSlide+xml"/>
  <Override PartName="/ppt/theme/themeOverride35.xml" ContentType="application/vnd.openxmlformats-officedocument.themeOverride+xml"/>
  <Override PartName="/ppt/notesSlides/notesSlide4.xml" ContentType="application/vnd.openxmlformats-officedocument.presentationml.notesSl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notesSlides/notesSlide5.xml" ContentType="application/vnd.openxmlformats-officedocument.presentationml.notesSlide+xml"/>
  <Override PartName="/ppt/theme/themeOverride41.xml" ContentType="application/vnd.openxmlformats-officedocument.themeOverride+xml"/>
  <Override PartName="/ppt/theme/themeOverride42.xml" ContentType="application/vnd.openxmlformats-officedocument.themeOverride+xml"/>
  <Override PartName="/ppt/notesSlides/notesSlide6.xml" ContentType="application/vnd.openxmlformats-officedocument.presentationml.notesSlide+xml"/>
  <Override PartName="/ppt/theme/themeOverride43.xml" ContentType="application/vnd.openxmlformats-officedocument.themeOverride+xml"/>
  <Override PartName="/ppt/notesSlides/notesSlide7.xml" ContentType="application/vnd.openxmlformats-officedocument.presentationml.notesSlide+xml"/>
  <Override PartName="/ppt/theme/themeOverride44.xml" ContentType="application/vnd.openxmlformats-officedocument.themeOverride+xml"/>
  <Override PartName="/ppt/notesSlides/notesSlide8.xml" ContentType="application/vnd.openxmlformats-officedocument.presentationml.notesSlide+xml"/>
  <Override PartName="/ppt/theme/themeOverride45.xml" ContentType="application/vnd.openxmlformats-officedocument.themeOverride+xml"/>
  <Override PartName="/ppt/notesSlides/notesSlide9.xml" ContentType="application/vnd.openxmlformats-officedocument.presentationml.notesSlide+xml"/>
  <Override PartName="/ppt/theme/themeOverride46.xml" ContentType="application/vnd.openxmlformats-officedocument.themeOverride+xml"/>
  <Override PartName="/ppt/notesSlides/notesSlide10.xml" ContentType="application/vnd.openxmlformats-officedocument.presentationml.notesSlide+xml"/>
  <Override PartName="/ppt/theme/themeOverride47.xml" ContentType="application/vnd.openxmlformats-officedocument.themeOverride+xml"/>
  <Override PartName="/ppt/notesSlides/notesSlide11.xml" ContentType="application/vnd.openxmlformats-officedocument.presentationml.notesSlide+xml"/>
  <Override PartName="/ppt/theme/themeOverride48.xml" ContentType="application/vnd.openxmlformats-officedocument.themeOverride+xml"/>
  <Override PartName="/ppt/theme/themeOverride49.xml" ContentType="application/vnd.openxmlformats-officedocument.themeOverride+xml"/>
  <Override PartName="/ppt/notesSlides/notesSlide12.xml" ContentType="application/vnd.openxmlformats-officedocument.presentationml.notesSlide+xml"/>
  <Override PartName="/ppt/theme/themeOverride50.xml" ContentType="application/vnd.openxmlformats-officedocument.themeOverride+xml"/>
  <Override PartName="/ppt/notesSlides/notesSlide13.xml" ContentType="application/vnd.openxmlformats-officedocument.presentationml.notesSlide+xml"/>
  <Override PartName="/ppt/theme/themeOverride51.xml" ContentType="application/vnd.openxmlformats-officedocument.themeOverride+xml"/>
  <Override PartName="/ppt/theme/themeOverride52.xml" ContentType="application/vnd.openxmlformats-officedocument.themeOverride+xml"/>
  <Override PartName="/ppt/notesSlides/notesSlide14.xml" ContentType="application/vnd.openxmlformats-officedocument.presentationml.notesSlide+xml"/>
  <Override PartName="/ppt/theme/themeOverride53.xml" ContentType="application/vnd.openxmlformats-officedocument.themeOverride+xml"/>
  <Override PartName="/ppt/notesSlides/notesSlide15.xml" ContentType="application/vnd.openxmlformats-officedocument.presentationml.notesSlide+xml"/>
  <Override PartName="/ppt/theme/themeOverride54.xml" ContentType="application/vnd.openxmlformats-officedocument.themeOverride+xml"/>
  <Override PartName="/ppt/notesSlides/notesSlide16.xml" ContentType="application/vnd.openxmlformats-officedocument.presentationml.notesSlide+xml"/>
  <Override PartName="/ppt/theme/themeOverride55.xml" ContentType="application/vnd.openxmlformats-officedocument.themeOverride+xml"/>
  <Override PartName="/ppt/notesSlides/notesSlide17.xml" ContentType="application/vnd.openxmlformats-officedocument.presentationml.notesSlide+xml"/>
  <Override PartName="/ppt/theme/themeOverride56.xml" ContentType="application/vnd.openxmlformats-officedocument.themeOverride+xml"/>
  <Override PartName="/ppt/notesSlides/notesSlide18.xml" ContentType="application/vnd.openxmlformats-officedocument.presentationml.notesSlide+xml"/>
  <Override PartName="/ppt/theme/themeOverride57.xml" ContentType="application/vnd.openxmlformats-officedocument.themeOverride+xml"/>
  <Override PartName="/ppt/notesSlides/notesSlide19.xml" ContentType="application/vnd.openxmlformats-officedocument.presentationml.notesSlide+xml"/>
  <Override PartName="/ppt/theme/themeOverride58.xml" ContentType="application/vnd.openxmlformats-officedocument.themeOverride+xml"/>
  <Override PartName="/ppt/theme/themeOverride59.xml" ContentType="application/vnd.openxmlformats-officedocument.themeOverride+xml"/>
  <Override PartName="/ppt/notesSlides/notesSlide20.xml" ContentType="application/vnd.openxmlformats-officedocument.presentationml.notesSlide+xml"/>
  <Override PartName="/ppt/theme/themeOverride60.xml" ContentType="application/vnd.openxmlformats-officedocument.themeOverride+xml"/>
  <Override PartName="/ppt/notesSlides/notesSlide21.xml" ContentType="application/vnd.openxmlformats-officedocument.presentationml.notesSlide+xml"/>
  <Override PartName="/ppt/theme/themeOverride61.xml" ContentType="application/vnd.openxmlformats-officedocument.themeOverride+xml"/>
  <Override PartName="/ppt/notesSlides/notesSlide22.xml" ContentType="application/vnd.openxmlformats-officedocument.presentationml.notesSlide+xml"/>
  <Override PartName="/ppt/theme/themeOverride62.xml" ContentType="application/vnd.openxmlformats-officedocument.themeOverride+xml"/>
  <Override PartName="/ppt/notesSlides/notesSlide23.xml" ContentType="application/vnd.openxmlformats-officedocument.presentationml.notesSlide+xml"/>
  <Override PartName="/ppt/theme/themeOverride63.xml" ContentType="application/vnd.openxmlformats-officedocument.themeOverride+xml"/>
  <Override PartName="/ppt/notesSlides/notesSlide24.xml" ContentType="application/vnd.openxmlformats-officedocument.presentationml.notesSlide+xml"/>
  <Override PartName="/ppt/theme/themeOverride64.xml" ContentType="application/vnd.openxmlformats-officedocument.themeOverride+xml"/>
  <Override PartName="/ppt/notesSlides/notesSlide25.xml" ContentType="application/vnd.openxmlformats-officedocument.presentationml.notesSlide+xml"/>
  <Override PartName="/ppt/theme/themeOverride65.xml" ContentType="application/vnd.openxmlformats-officedocument.themeOverride+xml"/>
  <Override PartName="/ppt/notesSlides/notesSlide26.xml" ContentType="application/vnd.openxmlformats-officedocument.presentationml.notesSlide+xml"/>
  <Override PartName="/ppt/theme/themeOverride66.xml" ContentType="application/vnd.openxmlformats-officedocument.themeOverride+xml"/>
  <Override PartName="/ppt/notesSlides/notesSlide27.xml" ContentType="application/vnd.openxmlformats-officedocument.presentationml.notesSlide+xml"/>
  <Override PartName="/ppt/theme/themeOverride67.xml" ContentType="application/vnd.openxmlformats-officedocument.themeOverride+xml"/>
  <Override PartName="/ppt/notesSlides/notesSlide28.xml" ContentType="application/vnd.openxmlformats-officedocument.presentationml.notesSlide+xml"/>
  <Override PartName="/ppt/theme/themeOverride68.xml" ContentType="application/vnd.openxmlformats-officedocument.themeOverride+xml"/>
  <Override PartName="/ppt/theme/themeOverride69.xml" ContentType="application/vnd.openxmlformats-officedocument.themeOverride+xml"/>
  <Override PartName="/ppt/notesSlides/notesSlide29.xml" ContentType="application/vnd.openxmlformats-officedocument.presentationml.notesSlide+xml"/>
  <Override PartName="/ppt/theme/themeOverride70.xml" ContentType="application/vnd.openxmlformats-officedocument.themeOverride+xml"/>
  <Override PartName="/ppt/notesSlides/notesSlide30.xml" ContentType="application/vnd.openxmlformats-officedocument.presentationml.notesSlide+xml"/>
  <Override PartName="/ppt/theme/themeOverride71.xml" ContentType="application/vnd.openxmlformats-officedocument.themeOverride+xml"/>
  <Override PartName="/ppt/notesSlides/notesSlide31.xml" ContentType="application/vnd.openxmlformats-officedocument.presentationml.notesSlide+xml"/>
  <Override PartName="/ppt/theme/themeOverride72.xml" ContentType="application/vnd.openxmlformats-officedocument.themeOverride+xml"/>
  <Override PartName="/ppt/notesSlides/notesSlide32.xml" ContentType="application/vnd.openxmlformats-officedocument.presentationml.notesSlide+xml"/>
  <Override PartName="/ppt/theme/themeOverride73.xml" ContentType="application/vnd.openxmlformats-officedocument.themeOverride+xml"/>
  <Override PartName="/ppt/notesSlides/notesSlide33.xml" ContentType="application/vnd.openxmlformats-officedocument.presentationml.notesSlide+xml"/>
  <Override PartName="/ppt/theme/themeOverride74.xml" ContentType="application/vnd.openxmlformats-officedocument.themeOverride+xml"/>
  <Override PartName="/ppt/notesSlides/notesSlide34.xml" ContentType="application/vnd.openxmlformats-officedocument.presentationml.notesSlide+xml"/>
  <Override PartName="/ppt/theme/themeOverride75.xml" ContentType="application/vnd.openxmlformats-officedocument.themeOverride+xml"/>
  <Override PartName="/ppt/theme/themeOverride76.xml" ContentType="application/vnd.openxmlformats-officedocument.themeOverride+xml"/>
  <Override PartName="/ppt/notesSlides/notesSlide35.xml" ContentType="application/vnd.openxmlformats-officedocument.presentationml.notesSlide+xml"/>
  <Override PartName="/ppt/theme/themeOverride77.xml" ContentType="application/vnd.openxmlformats-officedocument.themeOverride+xml"/>
  <Override PartName="/ppt/notesSlides/notesSlide36.xml" ContentType="application/vnd.openxmlformats-officedocument.presentationml.notesSlide+xml"/>
  <Override PartName="/ppt/theme/themeOverride78.xml" ContentType="application/vnd.openxmlformats-officedocument.themeOverride+xml"/>
  <Override PartName="/ppt/notesSlides/notesSlide37.xml" ContentType="application/vnd.openxmlformats-officedocument.presentationml.notesSl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notesSlides/notesSlide38.xml" ContentType="application/vnd.openxmlformats-officedocument.presentationml.notesSl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89"/>
  </p:notesMasterIdLst>
  <p:handoutMasterIdLst>
    <p:handoutMasterId r:id="rId90"/>
  </p:handoutMasterIdLst>
  <p:sldIdLst>
    <p:sldId id="644" r:id="rId2"/>
    <p:sldId id="527" r:id="rId3"/>
    <p:sldId id="529" r:id="rId4"/>
    <p:sldId id="531" r:id="rId5"/>
    <p:sldId id="532" r:id="rId6"/>
    <p:sldId id="567" r:id="rId7"/>
    <p:sldId id="601" r:id="rId8"/>
    <p:sldId id="543" r:id="rId9"/>
    <p:sldId id="534" r:id="rId10"/>
    <p:sldId id="547" r:id="rId11"/>
    <p:sldId id="546" r:id="rId12"/>
    <p:sldId id="533" r:id="rId13"/>
    <p:sldId id="548" r:id="rId14"/>
    <p:sldId id="561" r:id="rId15"/>
    <p:sldId id="639" r:id="rId16"/>
    <p:sldId id="562" r:id="rId17"/>
    <p:sldId id="563" r:id="rId18"/>
    <p:sldId id="640" r:id="rId19"/>
    <p:sldId id="643" r:id="rId20"/>
    <p:sldId id="540" r:id="rId21"/>
    <p:sldId id="535" r:id="rId22"/>
    <p:sldId id="536" r:id="rId23"/>
    <p:sldId id="602" r:id="rId24"/>
    <p:sldId id="603" r:id="rId25"/>
    <p:sldId id="538" r:id="rId26"/>
    <p:sldId id="541" r:id="rId27"/>
    <p:sldId id="549" r:id="rId28"/>
    <p:sldId id="552" r:id="rId29"/>
    <p:sldId id="604" r:id="rId30"/>
    <p:sldId id="641" r:id="rId31"/>
    <p:sldId id="550" r:id="rId32"/>
    <p:sldId id="554" r:id="rId33"/>
    <p:sldId id="553" r:id="rId34"/>
    <p:sldId id="555" r:id="rId35"/>
    <p:sldId id="556" r:id="rId36"/>
    <p:sldId id="558" r:id="rId37"/>
    <p:sldId id="638" r:id="rId38"/>
    <p:sldId id="565" r:id="rId39"/>
    <p:sldId id="637" r:id="rId40"/>
    <p:sldId id="574" r:id="rId41"/>
    <p:sldId id="588" r:id="rId42"/>
    <p:sldId id="589" r:id="rId43"/>
    <p:sldId id="590" r:id="rId44"/>
    <p:sldId id="591" r:id="rId45"/>
    <p:sldId id="594" r:id="rId46"/>
    <p:sldId id="575" r:id="rId47"/>
    <p:sldId id="596" r:id="rId48"/>
    <p:sldId id="597" r:id="rId49"/>
    <p:sldId id="576" r:id="rId50"/>
    <p:sldId id="598" r:id="rId51"/>
    <p:sldId id="577" r:id="rId52"/>
    <p:sldId id="599" r:id="rId53"/>
    <p:sldId id="605" r:id="rId54"/>
    <p:sldId id="606" r:id="rId55"/>
    <p:sldId id="607" r:id="rId56"/>
    <p:sldId id="608" r:id="rId57"/>
    <p:sldId id="609" r:id="rId58"/>
    <p:sldId id="578" r:id="rId59"/>
    <p:sldId id="579" r:id="rId60"/>
    <p:sldId id="580" r:id="rId61"/>
    <p:sldId id="581" r:id="rId62"/>
    <p:sldId id="582" r:id="rId63"/>
    <p:sldId id="611" r:id="rId64"/>
    <p:sldId id="612" r:id="rId65"/>
    <p:sldId id="613" r:id="rId66"/>
    <p:sldId id="614" r:id="rId67"/>
    <p:sldId id="615" r:id="rId68"/>
    <p:sldId id="616" r:id="rId69"/>
    <p:sldId id="617" r:id="rId70"/>
    <p:sldId id="618" r:id="rId71"/>
    <p:sldId id="619" r:id="rId72"/>
    <p:sldId id="622" r:id="rId73"/>
    <p:sldId id="623" r:id="rId74"/>
    <p:sldId id="624" r:id="rId75"/>
    <p:sldId id="625" r:id="rId76"/>
    <p:sldId id="626" r:id="rId77"/>
    <p:sldId id="627" r:id="rId78"/>
    <p:sldId id="628" r:id="rId79"/>
    <p:sldId id="645" r:id="rId80"/>
    <p:sldId id="642" r:id="rId81"/>
    <p:sldId id="629" r:id="rId82"/>
    <p:sldId id="646" r:id="rId83"/>
    <p:sldId id="630" r:id="rId84"/>
    <p:sldId id="631" r:id="rId85"/>
    <p:sldId id="632" r:id="rId86"/>
    <p:sldId id="633" r:id="rId87"/>
    <p:sldId id="647" r:id="rId88"/>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990" autoAdjust="0"/>
  </p:normalViewPr>
  <p:slideViewPr>
    <p:cSldViewPr>
      <p:cViewPr varScale="1">
        <p:scale>
          <a:sx n="68" d="100"/>
          <a:sy n="68" d="100"/>
        </p:scale>
        <p:origin x="538" y="67"/>
      </p:cViewPr>
      <p:guideLst>
        <p:guide orient="horz" pos="2216"/>
        <p:guide pos="3938"/>
      </p:guideLst>
    </p:cSldViewPr>
  </p:slideViewPr>
  <p:outlineViewPr>
    <p:cViewPr>
      <p:scale>
        <a:sx n="33" d="100"/>
        <a:sy n="33" d="100"/>
      </p:scale>
      <p:origin x="252" y="5981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handoutMaster" Target="handoutMasters/handout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2025/7/4</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2025/7/4</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384198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453189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Ph</a:t>
            </a:r>
            <a:r>
              <a:rPr lang="en-US" altLang="zh-CN" sz="1600" b="1" u="sng" dirty="0">
                <a:solidFill>
                  <a:schemeClr val="bg1"/>
                </a:solidFill>
              </a:rPr>
              <a:t>a</a:t>
            </a:r>
            <a:r>
              <a:rPr lang="en-US" altLang="zh-CN" sz="1600" b="1" dirty="0">
                <a:solidFill>
                  <a:schemeClr val="bg1"/>
                </a:solidFill>
              </a:rPr>
              <a:t>ntasm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fæntæzəm</a:t>
            </a:r>
            <a:r>
              <a:rPr lang="en-US" altLang="zh-TW" sz="1600" b="0" i="0" kern="1200" dirty="0">
                <a:solidFill>
                  <a:schemeClr val="tx1"/>
                </a:solidFill>
                <a:effectLst/>
                <a:latin typeface="+mn-lt"/>
                <a:ea typeface="+mn-ea"/>
                <a:cs typeface="+mn-cs"/>
              </a:rPr>
              <a:t>/</a:t>
            </a:r>
          </a:p>
          <a:p>
            <a:r>
              <a:rPr lang="en-US" altLang="zh-CN" sz="1600" b="1" dirty="0">
                <a:solidFill>
                  <a:schemeClr val="bg1"/>
                </a:solidFill>
              </a:rPr>
              <a:t>Evan</a:t>
            </a:r>
            <a:r>
              <a:rPr lang="en-US" altLang="zh-CN" sz="1600" b="1" u="sng" dirty="0">
                <a:solidFill>
                  <a:schemeClr val="bg1"/>
                </a:solidFill>
              </a:rPr>
              <a:t>e</a:t>
            </a:r>
            <a:r>
              <a:rPr lang="en-US" altLang="zh-CN" sz="1600" b="1" dirty="0">
                <a:solidFill>
                  <a:schemeClr val="bg1"/>
                </a:solidFill>
              </a:rPr>
              <a:t>scent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evəˈnes</a:t>
            </a:r>
            <a:r>
              <a:rPr lang="en-US" altLang="zh-TW" sz="1600" b="0" i="0" kern="1200" dirty="0">
                <a:solidFill>
                  <a:schemeClr val="tx1"/>
                </a:solidFill>
                <a:effectLst/>
                <a:latin typeface="+mn-lt"/>
                <a:ea typeface="+mn-ea"/>
                <a:cs typeface="+mn-cs"/>
              </a:rPr>
              <a:t>(ə)</a:t>
            </a:r>
            <a:r>
              <a:rPr lang="en-US" altLang="zh-TW" sz="1600" b="0" i="0" kern="1200" dirty="0" err="1">
                <a:solidFill>
                  <a:schemeClr val="tx1"/>
                </a:solidFill>
                <a:effectLst/>
                <a:latin typeface="+mn-lt"/>
                <a:ea typeface="+mn-ea"/>
                <a:cs typeface="+mn-cs"/>
              </a:rPr>
              <a:t>nt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3452354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Ratiocination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rætiˌɒsɪˈneɪʃ</a:t>
            </a:r>
            <a:r>
              <a:rPr lang="en-US" altLang="zh-TW" sz="1600" b="0" i="0" kern="1200" dirty="0">
                <a:solidFill>
                  <a:schemeClr val="tx1"/>
                </a:solidFill>
                <a:effectLst/>
                <a:latin typeface="+mn-lt"/>
                <a:ea typeface="+mn-ea"/>
                <a:cs typeface="+mn-cs"/>
              </a:rPr>
              <a:t>(ə)n/</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4156134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3137589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160871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193064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52986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Enervating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enəveɪtɪŋ</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3222663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Deceptive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dɪˈseptɪv</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4082057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03357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Engender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ɪnˈdʒendə</a:t>
            </a:r>
            <a:r>
              <a:rPr lang="en-US" altLang="zh-TW" sz="1600" b="0" i="0" kern="1200" dirty="0">
                <a:solidFill>
                  <a:schemeClr val="tx1"/>
                </a:solidFill>
                <a:effectLst/>
                <a:latin typeface="+mn-lt"/>
                <a:ea typeface="+mn-ea"/>
                <a:cs typeface="+mn-cs"/>
              </a:rPr>
              <a:t>(r)/</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9683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Beset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bɪˈset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4276426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r>
              <a:rPr lang="en-US" altLang="zh-CN" sz="1600" b="1" dirty="0">
                <a:solidFill>
                  <a:schemeClr val="bg1"/>
                </a:solidFill>
              </a:rPr>
              <a:t>Reside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rɪˈzaɪd</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r>
              <a:rPr lang="en-US" altLang="zh-CN" sz="1600" b="1" dirty="0">
                <a:solidFill>
                  <a:schemeClr val="bg1"/>
                </a:solidFill>
              </a:rPr>
              <a:t>autonomous </a:t>
            </a:r>
            <a:r>
              <a:rPr lang="en-US" altLang="zh-TW" sz="1600" b="0" i="0" kern="1200" dirty="0">
                <a:solidFill>
                  <a:schemeClr val="tx1"/>
                </a:solidFill>
                <a:effectLst/>
                <a:latin typeface="+mn-lt"/>
                <a:ea typeface="+mn-ea"/>
                <a:cs typeface="+mn-cs"/>
              </a:rPr>
              <a:t>/ɔːˈ</a:t>
            </a:r>
            <a:r>
              <a:rPr lang="en-US" altLang="zh-TW" sz="1600" b="0" i="0" kern="1200" dirty="0" err="1">
                <a:solidFill>
                  <a:schemeClr val="tx1"/>
                </a:solidFill>
                <a:effectLst/>
                <a:latin typeface="+mn-lt"/>
                <a:ea typeface="+mn-ea"/>
                <a:cs typeface="+mn-cs"/>
              </a:rPr>
              <a:t>tɒnəməs</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2594159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en-US" altLang="zh-TW" sz="1800" b="0" i="0" dirty="0">
              <a:solidFill>
                <a:srgbClr val="000000"/>
              </a:solidFill>
              <a:effectLst/>
              <a:latin typeface="TimesNewRomanPSMT"/>
            </a:endParaRPr>
          </a:p>
        </p:txBody>
      </p:sp>
    </p:spTree>
    <p:extLst>
      <p:ext uri="{BB962C8B-B14F-4D97-AF65-F5344CB8AC3E}">
        <p14:creationId xmlns:p14="http://schemas.microsoft.com/office/powerpoint/2010/main" val="1301033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0298420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9369035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Disseminating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dɪˈsemɪneɪtɪŋ</a:t>
            </a:r>
            <a:r>
              <a:rPr lang="en-US" altLang="zh-TW" sz="1600" b="0" i="0" kern="1200" dirty="0">
                <a:solidFill>
                  <a:schemeClr val="tx1"/>
                </a:solidFill>
                <a:effectLst/>
                <a:latin typeface="+mn-lt"/>
                <a:ea typeface="+mn-ea"/>
                <a:cs typeface="+mn-cs"/>
              </a:rPr>
              <a:t>/</a:t>
            </a:r>
          </a:p>
          <a:p>
            <a:r>
              <a:rPr lang="en-US" altLang="zh-TW" dirty="0"/>
              <a:t>Compatriot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kəmˈpætriət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9958493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r>
              <a:rPr lang="en-US" altLang="zh-CN" sz="1600" b="1" dirty="0">
                <a:solidFill>
                  <a:schemeClr val="bg1"/>
                </a:solidFill>
              </a:rPr>
              <a:t>Immanent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ɪmənənt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42500736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8235226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Heterogeneity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hetərədʒəˈniːəti</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r>
              <a:rPr lang="en-US" altLang="zh-CN" sz="1600" b="1" dirty="0">
                <a:solidFill>
                  <a:schemeClr val="bg1"/>
                </a:solidFill>
              </a:rPr>
              <a:t> </a:t>
            </a:r>
            <a:endParaRPr lang="zh-TW" altLang="en-US" dirty="0"/>
          </a:p>
        </p:txBody>
      </p:sp>
    </p:spTree>
    <p:extLst>
      <p:ext uri="{BB962C8B-B14F-4D97-AF65-F5344CB8AC3E}">
        <p14:creationId xmlns:p14="http://schemas.microsoft.com/office/powerpoint/2010/main" val="2422751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36088407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42697965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TW" dirty="0"/>
              <a:t>Disservice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dɪsˈsɜːvɪs</a:t>
            </a:r>
            <a:r>
              <a:rPr lang="en-US" altLang="zh-TW" sz="1600" b="0" i="0" kern="1200" dirty="0">
                <a:solidFill>
                  <a:schemeClr val="tx1"/>
                </a:solidFill>
                <a:effectLst/>
                <a:latin typeface="+mn-lt"/>
                <a:ea typeface="+mn-ea"/>
                <a:cs typeface="+mn-cs"/>
              </a:rPr>
              <a:t>; </a:t>
            </a:r>
            <a:r>
              <a:rPr lang="en-US" altLang="zh-TW" sz="1600" b="0" i="0" kern="1200" dirty="0" err="1">
                <a:solidFill>
                  <a:schemeClr val="tx1"/>
                </a:solidFill>
                <a:effectLst/>
                <a:latin typeface="+mn-lt"/>
                <a:ea typeface="+mn-ea"/>
                <a:cs typeface="+mn-cs"/>
              </a:rPr>
              <a:t>dɪˈsɜːvɪs</a:t>
            </a:r>
            <a:r>
              <a:rPr lang="en-US" altLang="zh-TW" sz="1600" b="0" i="0" kern="1200" dirty="0">
                <a:solidFill>
                  <a:schemeClr val="tx1"/>
                </a:solidFill>
                <a:effectLst/>
                <a:latin typeface="+mn-lt"/>
                <a:ea typeface="+mn-ea"/>
                <a:cs typeface="+mn-cs"/>
              </a:rPr>
              <a:t>/</a:t>
            </a:r>
          </a:p>
          <a:p>
            <a:r>
              <a:rPr lang="en-US" altLang="zh-TW" sz="1600" b="0" i="0" kern="1200" dirty="0">
                <a:solidFill>
                  <a:schemeClr val="tx1"/>
                </a:solidFill>
                <a:effectLst/>
                <a:latin typeface="+mn-lt"/>
                <a:ea typeface="+mn-ea"/>
                <a:cs typeface="+mn-cs"/>
              </a:rPr>
              <a:t>Predecessor /ˈ</a:t>
            </a:r>
            <a:r>
              <a:rPr lang="en-US" altLang="zh-TW" sz="1600" b="0" i="0" kern="1200" dirty="0" err="1">
                <a:solidFill>
                  <a:schemeClr val="tx1"/>
                </a:solidFill>
                <a:effectLst/>
                <a:latin typeface="+mn-lt"/>
                <a:ea typeface="+mn-ea"/>
                <a:cs typeface="+mn-cs"/>
              </a:rPr>
              <a:t>priːdəsesə</a:t>
            </a:r>
            <a:r>
              <a:rPr lang="en-US" altLang="zh-TW" sz="1600" b="0" i="0" kern="1200" dirty="0">
                <a:solidFill>
                  <a:schemeClr val="tx1"/>
                </a:solidFill>
                <a:effectLst/>
                <a:latin typeface="+mn-lt"/>
                <a:ea typeface="+mn-ea"/>
                <a:cs typeface="+mn-cs"/>
              </a:rPr>
              <a:t>(r)/</a:t>
            </a:r>
            <a:br>
              <a:rPr lang="en-US" altLang="zh-TW" sz="1600" b="0" i="0" kern="1200" dirty="0">
                <a:solidFill>
                  <a:schemeClr val="tx1"/>
                </a:solidFill>
                <a:effectLst/>
                <a:latin typeface="+mn-lt"/>
                <a:ea typeface="+mn-ea"/>
                <a:cs typeface="+mn-cs"/>
              </a:rPr>
            </a:b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7180119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r>
              <a:rPr lang="en-US" altLang="zh-CN" sz="1600" b="1" dirty="0">
                <a:solidFill>
                  <a:schemeClr val="bg1"/>
                </a:solidFill>
              </a:rPr>
              <a:t>Revile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rɪˈvaɪl</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34111461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5960294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6354317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r>
              <a:rPr lang="en-US" altLang="zh-CN" sz="1600" b="1" dirty="0">
                <a:solidFill>
                  <a:schemeClr val="bg1"/>
                </a:solidFill>
              </a:rPr>
              <a:t>Revert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rɪˈvɜːt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24800167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r>
              <a:rPr lang="en-US" altLang="zh-CN" sz="1600" b="1" dirty="0">
                <a:solidFill>
                  <a:schemeClr val="bg1"/>
                </a:solidFill>
              </a:rPr>
              <a:t>Prevarication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prɪˌværɪˈkeɪʃn</a:t>
            </a:r>
            <a:r>
              <a:rPr lang="en-US" altLang="zh-TW" sz="1600" b="0" i="0" kern="1200" dirty="0">
                <a:solidFill>
                  <a:schemeClr val="tx1"/>
                </a:solidFill>
                <a:effectLst/>
                <a:latin typeface="+mn-lt"/>
                <a:ea typeface="+mn-ea"/>
                <a:cs typeface="+mn-cs"/>
              </a:rPr>
              <a:t>/</a:t>
            </a:r>
            <a:endParaRPr lang="zh-TW" altLang="en-US" dirty="0"/>
          </a:p>
        </p:txBody>
      </p:sp>
    </p:spTree>
    <p:extLst>
      <p:ext uri="{BB962C8B-B14F-4D97-AF65-F5344CB8AC3E}">
        <p14:creationId xmlns:p14="http://schemas.microsoft.com/office/powerpoint/2010/main" val="14127647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25533410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Inclination </a:t>
            </a:r>
            <a:r>
              <a:rPr lang="en-US" altLang="zh-TW" sz="1600" b="0" i="0" kern="1200" dirty="0">
                <a:solidFill>
                  <a:schemeClr val="tx1"/>
                </a:solidFill>
                <a:effectLst/>
                <a:latin typeface="+mn-lt"/>
                <a:ea typeface="+mn-ea"/>
                <a:cs typeface="+mn-cs"/>
              </a:rPr>
              <a:t>/ˌ</a:t>
            </a:r>
            <a:r>
              <a:rPr lang="en-US" altLang="zh-TW" sz="1600" b="0" i="0" kern="1200" dirty="0" err="1">
                <a:solidFill>
                  <a:schemeClr val="tx1"/>
                </a:solidFill>
                <a:effectLst/>
                <a:latin typeface="+mn-lt"/>
                <a:ea typeface="+mn-ea"/>
                <a:cs typeface="+mn-cs"/>
              </a:rPr>
              <a:t>ɪnklɪˈneɪʃn</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r>
              <a:rPr lang="en-US" altLang="zh-CN" sz="1600" b="1" dirty="0">
                <a:solidFill>
                  <a:schemeClr val="bg1"/>
                </a:solidFill>
              </a:rPr>
              <a:t>Repugnance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rɪˈpʌɡnəns</a:t>
            </a:r>
            <a:r>
              <a:rPr lang="en-US" altLang="zh-TW" sz="1600" b="0" i="0" kern="1200" dirty="0">
                <a:solidFill>
                  <a:schemeClr val="tx1"/>
                </a:solidFill>
                <a:effectLst/>
                <a:latin typeface="+mn-lt"/>
                <a:ea typeface="+mn-ea"/>
                <a:cs typeface="+mn-cs"/>
              </a:rPr>
              <a:t>/</a:t>
            </a:r>
            <a:endParaRPr lang="zh-TW" altLang="en-US" dirty="0"/>
          </a:p>
        </p:txBody>
      </p:sp>
    </p:spTree>
    <p:extLst>
      <p:ext uri="{BB962C8B-B14F-4D97-AF65-F5344CB8AC3E}">
        <p14:creationId xmlns:p14="http://schemas.microsoft.com/office/powerpoint/2010/main" val="40899384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Hare </a:t>
            </a:r>
            <a:r>
              <a:rPr lang="en-US" altLang="zh-TW" sz="1600" b="0" i="0" kern="1200" dirty="0">
                <a:solidFill>
                  <a:schemeClr val="tx1"/>
                </a:solidFill>
                <a:effectLst/>
                <a:latin typeface="+mn-lt"/>
                <a:ea typeface="+mn-ea"/>
                <a:cs typeface="+mn-cs"/>
              </a:rPr>
              <a:t>/</a:t>
            </a:r>
            <a:r>
              <a:rPr lang="en-US" altLang="zh-TW" sz="1600" b="0" i="0" kern="1200" dirty="0" err="1">
                <a:solidFill>
                  <a:schemeClr val="tx1"/>
                </a:solidFill>
                <a:effectLst/>
                <a:latin typeface="+mn-lt"/>
                <a:ea typeface="+mn-ea"/>
                <a:cs typeface="+mn-cs"/>
              </a:rPr>
              <a:t>heə</a:t>
            </a:r>
            <a:r>
              <a:rPr lang="en-US" altLang="zh-TW" sz="1600" b="0" i="0" kern="1200" dirty="0">
                <a:solidFill>
                  <a:schemeClr val="tx1"/>
                </a:solidFill>
                <a:effectLst/>
                <a:latin typeface="+mn-lt"/>
                <a:ea typeface="+mn-ea"/>
                <a:cs typeface="+mn-cs"/>
              </a:rPr>
              <a:t>(r)/</a:t>
            </a:r>
            <a:endParaRPr lang="zh-TW" altLang="en-US" dirty="0"/>
          </a:p>
        </p:txBody>
      </p:sp>
    </p:spTree>
    <p:extLst>
      <p:ext uri="{BB962C8B-B14F-4D97-AF65-F5344CB8AC3E}">
        <p14:creationId xmlns:p14="http://schemas.microsoft.com/office/powerpoint/2010/main" val="21149316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911693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b="1" dirty="0">
                <a:solidFill>
                  <a:schemeClr val="bg1"/>
                </a:solidFill>
              </a:rPr>
              <a:t>Prefect </a:t>
            </a:r>
            <a:r>
              <a:rPr lang="en-US" altLang="zh-TW" sz="1600" b="0" i="0" kern="1200" dirty="0">
                <a:solidFill>
                  <a:schemeClr val="tx1"/>
                </a:solidFill>
                <a:effectLst/>
                <a:latin typeface="+mn-lt"/>
                <a:ea typeface="+mn-ea"/>
                <a:cs typeface="+mn-cs"/>
              </a:rPr>
              <a:t>/ˈ</a:t>
            </a:r>
            <a:r>
              <a:rPr lang="en-US" altLang="zh-TW" sz="1600" b="0" i="0" kern="1200" dirty="0" err="1">
                <a:solidFill>
                  <a:schemeClr val="tx1"/>
                </a:solidFill>
                <a:effectLst/>
                <a:latin typeface="+mn-lt"/>
                <a:ea typeface="+mn-ea"/>
                <a:cs typeface="+mn-cs"/>
              </a:rPr>
              <a:t>priːfekt</a:t>
            </a:r>
            <a:r>
              <a:rPr lang="en-US" altLang="zh-TW" sz="1600" b="0" i="0" kern="1200" dirty="0">
                <a:solidFill>
                  <a:schemeClr val="tx1"/>
                </a:solidFill>
                <a:effectLst/>
                <a:latin typeface="+mn-lt"/>
                <a:ea typeface="+mn-ea"/>
                <a:cs typeface="+mn-cs"/>
              </a:rPr>
              <a:t>/</a:t>
            </a:r>
            <a:br>
              <a:rPr lang="en-US" altLang="zh-TW" sz="1600" b="0" i="0" kern="1200" dirty="0">
                <a:solidFill>
                  <a:schemeClr val="tx1"/>
                </a:solidFill>
                <a:effectLst/>
                <a:latin typeface="+mn-lt"/>
                <a:ea typeface="+mn-ea"/>
                <a:cs typeface="+mn-cs"/>
              </a:rPr>
            </a:br>
            <a:endParaRPr lang="zh-TW" altLang="en-US" dirty="0"/>
          </a:p>
        </p:txBody>
      </p:sp>
    </p:spTree>
    <p:extLst>
      <p:ext uri="{BB962C8B-B14F-4D97-AF65-F5344CB8AC3E}">
        <p14:creationId xmlns:p14="http://schemas.microsoft.com/office/powerpoint/2010/main" val="3786983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31203660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CN" sz="1600" dirty="0">
                <a:solidFill>
                  <a:schemeClr val="bg1"/>
                </a:solidFill>
              </a:rPr>
              <a:t>Phantasm [ˈ</a:t>
            </a:r>
            <a:r>
              <a:rPr lang="en-US" altLang="zh-CN" sz="1600" dirty="0" err="1">
                <a:solidFill>
                  <a:schemeClr val="bg1"/>
                </a:solidFill>
              </a:rPr>
              <a:t>fæntæzəm</a:t>
            </a:r>
            <a:r>
              <a:rPr lang="en-US" altLang="zh-CN" sz="1600" dirty="0">
                <a:solidFill>
                  <a:schemeClr val="bg1"/>
                </a:solidFill>
              </a:rPr>
              <a:t>] </a:t>
            </a:r>
            <a:endParaRPr lang="zh-TW" altLang="en-US" dirty="0"/>
          </a:p>
        </p:txBody>
      </p:sp>
    </p:spTree>
    <p:extLst>
      <p:ext uri="{BB962C8B-B14F-4D97-AF65-F5344CB8AC3E}">
        <p14:creationId xmlns:p14="http://schemas.microsoft.com/office/powerpoint/2010/main" val="18080731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14707084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normAutofit/>
          </a:bodyPr>
          <a:lstStyle/>
          <a:p>
            <a:endParaRPr lang="zh-TW" altLang="en-US" dirty="0"/>
          </a:p>
        </p:txBody>
      </p:sp>
    </p:spTree>
    <p:extLst>
      <p:ext uri="{BB962C8B-B14F-4D97-AF65-F5344CB8AC3E}">
        <p14:creationId xmlns:p14="http://schemas.microsoft.com/office/powerpoint/2010/main" val="1174446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2025/7/4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2025/7/4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2025/7/4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2025/7/4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2025/7/4</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2025/7/4</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2025/7/4</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2025/7/4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2025/7/4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2025/7/4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2025/7/4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2025/7/4</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5.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8.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hyperlink" Target="https://www.encyclopediaofbuddhism.org/wiki/Platform_Sutra" TargetMode="External"/><Relationship Id="rId2" Type="http://schemas.openxmlformats.org/officeDocument/2006/relationships/slideLayout" Target="../slideLayouts/slideLayout2.xml"/><Relationship Id="rId1" Type="http://schemas.openxmlformats.org/officeDocument/2006/relationships/themeOverride" Target="../theme/themeOverride25.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26.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7.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28.xml"/><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29.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F46C0D7-B285-B41D-5B7C-49286E6243E8}"/>
              </a:ext>
            </a:extLst>
          </p:cNvPr>
          <p:cNvSpPr/>
          <p:nvPr/>
        </p:nvSpPr>
        <p:spPr>
          <a:xfrm>
            <a:off x="1485900" y="2348880"/>
            <a:ext cx="9649072" cy="165618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468000" rIns="0" bIns="0" rtlCol="0" anchor="ctr">
            <a:scene3d>
              <a:camera prst="orthographicFront"/>
              <a:lightRig rig="chilly" dir="t"/>
            </a:scene3d>
            <a:sp3d prstMaterial="clear"/>
          </a:bodyPr>
          <a:lstStyle/>
          <a:p>
            <a:pPr algn="ctr"/>
            <a:r>
              <a:rPr lang="en-US" altLang="zh-TW" sz="3600" b="1" dirty="0">
                <a:solidFill>
                  <a:schemeClr val="bg1"/>
                </a:solidFill>
              </a:rPr>
              <a:t>The Heart Sutra and the Sutra of Hui-</a:t>
            </a:r>
            <a:r>
              <a:rPr lang="en-US" altLang="zh-TW" sz="3600" b="1" dirty="0" err="1">
                <a:solidFill>
                  <a:schemeClr val="bg1"/>
                </a:solidFill>
              </a:rPr>
              <a:t>neng</a:t>
            </a:r>
            <a:endParaRPr lang="zh-TW" altLang="en-US" sz="3600" b="1" dirty="0">
              <a:solidFill>
                <a:schemeClr val="bg1"/>
              </a:solidFill>
            </a:endParaRPr>
          </a:p>
          <a:p>
            <a:pPr algn="ctr"/>
            <a:endParaRPr lang="zh-TW" altLang="en-US" sz="3600" b="1" dirty="0"/>
          </a:p>
        </p:txBody>
      </p:sp>
    </p:spTree>
    <p:extLst>
      <p:ext uri="{BB962C8B-B14F-4D97-AF65-F5344CB8AC3E}">
        <p14:creationId xmlns:p14="http://schemas.microsoft.com/office/powerpoint/2010/main" val="391899211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2C7ED70-5A46-4E24-AF36-71B7C8242277}"/>
              </a:ext>
            </a:extLst>
          </p:cNvPr>
          <p:cNvSpPr txBox="1"/>
          <p:nvPr/>
        </p:nvSpPr>
        <p:spPr>
          <a:xfrm>
            <a:off x="669467" y="1900334"/>
            <a:ext cx="10873208"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i="1" dirty="0">
                <a:solidFill>
                  <a:schemeClr val="bg1"/>
                </a:solidFill>
              </a:rPr>
              <a:t>The Heart of Transcendent Wisdom </a:t>
            </a:r>
            <a:r>
              <a:rPr lang="en-US" altLang="zh-CN" sz="2800" dirty="0">
                <a:solidFill>
                  <a:schemeClr val="bg1"/>
                </a:solidFill>
              </a:rPr>
              <a:t>(Skt. </a:t>
            </a:r>
            <a:r>
              <a:rPr lang="en-US" altLang="zh-CN" sz="2800" i="1" dirty="0" err="1">
                <a:solidFill>
                  <a:schemeClr val="bg1"/>
                </a:solidFill>
              </a:rPr>
              <a:t>prajñāpāramitā</a:t>
            </a:r>
            <a:r>
              <a:rPr lang="en-US" altLang="zh-CN" sz="2800" i="1" dirty="0">
                <a:solidFill>
                  <a:schemeClr val="bg1"/>
                </a:solidFill>
              </a:rPr>
              <a:t> </a:t>
            </a:r>
            <a:r>
              <a:rPr lang="en-US" altLang="zh-CN" sz="2800" i="1" dirty="0" err="1">
                <a:solidFill>
                  <a:schemeClr val="bg1"/>
                </a:solidFill>
              </a:rPr>
              <a:t>hṛdaya</a:t>
            </a:r>
            <a:r>
              <a:rPr lang="en-US" altLang="zh-CN" sz="2800" dirty="0">
                <a:solidFill>
                  <a:schemeClr val="bg1"/>
                </a:solidFill>
              </a:rPr>
              <a:t>), commonly known as the </a:t>
            </a:r>
            <a:r>
              <a:rPr lang="en-US" altLang="zh-CN" sz="2800" i="1" dirty="0">
                <a:solidFill>
                  <a:schemeClr val="bg1"/>
                </a:solidFill>
              </a:rPr>
              <a:t>Heart Sutra</a:t>
            </a:r>
            <a:r>
              <a:rPr lang="en-US" altLang="zh-CN" sz="2800" dirty="0">
                <a:solidFill>
                  <a:schemeClr val="bg1"/>
                </a:solidFill>
              </a:rPr>
              <a:t>, is one of the most important texts within the Sanskrit Mahayana tradition. It is said to present the heart, or the essence, of the Prajnaparamita teachings, which are the definitive teachings on the Mahayana view of the interdependent nature of reality.</a:t>
            </a:r>
          </a:p>
        </p:txBody>
      </p:sp>
      <p:sp>
        <p:nvSpPr>
          <p:cNvPr id="2" name="矩形: 按鈕形 1">
            <a:extLst>
              <a:ext uri="{FF2B5EF4-FFF2-40B4-BE49-F238E27FC236}">
                <a16:creationId xmlns:a16="http://schemas.microsoft.com/office/drawing/2014/main" id="{6DB08BFC-0332-4351-10D7-F62D3D4B106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1B030D4D-1391-1D94-0028-027DF323E5AE}"/>
              </a:ext>
            </a:extLst>
          </p:cNvPr>
          <p:cNvSpPr txBox="1"/>
          <p:nvPr/>
        </p:nvSpPr>
        <p:spPr>
          <a:xfrm>
            <a:off x="4798268" y="1106547"/>
            <a:ext cx="1944216" cy="523220"/>
          </a:xfrm>
          <a:prstGeom prst="rect">
            <a:avLst/>
          </a:prstGeom>
          <a:noFill/>
          <a:ln>
            <a:solidFill>
              <a:schemeClr val="bg1"/>
            </a:solidFill>
          </a:ln>
        </p:spPr>
        <p:txBody>
          <a:bodyPr wrap="square" rtlCol="0">
            <a:spAutoFit/>
          </a:bodyPr>
          <a:lstStyle/>
          <a:p>
            <a:r>
              <a:rPr lang="en-US" altLang="zh-CN" sz="2800" b="1" i="1" dirty="0">
                <a:solidFill>
                  <a:schemeClr val="bg1"/>
                </a:solidFill>
              </a:rPr>
              <a:t>Heart Sutra</a:t>
            </a:r>
            <a:endParaRPr lang="en-US" altLang="zh-CN" sz="2800" b="1" dirty="0">
              <a:solidFill>
                <a:schemeClr val="bg1"/>
              </a:solidFill>
            </a:endParaRPr>
          </a:p>
        </p:txBody>
      </p:sp>
      <p:sp>
        <p:nvSpPr>
          <p:cNvPr id="4" name="文字方塊 3">
            <a:extLst>
              <a:ext uri="{FF2B5EF4-FFF2-40B4-BE49-F238E27FC236}">
                <a16:creationId xmlns:a16="http://schemas.microsoft.com/office/drawing/2014/main" id="{F32D1BD2-7130-AE4D-31A7-555EEBBD9D66}"/>
              </a:ext>
            </a:extLst>
          </p:cNvPr>
          <p:cNvSpPr txBox="1"/>
          <p:nvPr/>
        </p:nvSpPr>
        <p:spPr>
          <a:xfrm>
            <a:off x="688385" y="5289788"/>
            <a:ext cx="11063036" cy="120032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b="1" i="1" dirty="0">
                <a:solidFill>
                  <a:srgbClr val="FFFF00"/>
                </a:solidFill>
              </a:rPr>
              <a:t>Heart Sutra</a:t>
            </a:r>
            <a:r>
              <a:rPr lang="en-US" altLang="zh-CN" b="1" dirty="0">
                <a:solidFill>
                  <a:srgbClr val="FFFF00"/>
                </a:solidFill>
              </a:rPr>
              <a:t>: </a:t>
            </a:r>
            <a:r>
              <a:rPr lang="en-US" altLang="zh-TW" dirty="0">
                <a:solidFill>
                  <a:srgbClr val="FFFF00"/>
                </a:solidFill>
              </a:rPr>
              <a:t>https://www.britannica.com/topic/Heart-Sutra ;</a:t>
            </a:r>
            <a:endParaRPr lang="en-US" altLang="zh-CN" b="1" dirty="0">
              <a:solidFill>
                <a:srgbClr val="FFFF00"/>
              </a:solidFill>
            </a:endParaRPr>
          </a:p>
          <a:p>
            <a:r>
              <a:rPr lang="en-US" altLang="zh-CN" dirty="0">
                <a:solidFill>
                  <a:srgbClr val="FFFF00"/>
                </a:solidFill>
              </a:rPr>
              <a:t>https://encyclopediaofbuddhism.org/wiki/Heart_Sutra#:~:text=There%20are%20two%20versions%20of%20the%20Heart%20Sutra</a:t>
            </a:r>
          </a:p>
        </p:txBody>
      </p:sp>
    </p:spTree>
    <p:extLst>
      <p:ext uri="{BB962C8B-B14F-4D97-AF65-F5344CB8AC3E}">
        <p14:creationId xmlns:p14="http://schemas.microsoft.com/office/powerpoint/2010/main" val="4495157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animBg="1"/>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AA53087-A8A4-9A15-19C4-715F30D0A991}"/>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3325D6CD-4550-E2F3-E5A5-E545BAC49ED4}"/>
              </a:ext>
            </a:extLst>
          </p:cNvPr>
          <p:cNvSpPr txBox="1"/>
          <p:nvPr/>
        </p:nvSpPr>
        <p:spPr>
          <a:xfrm>
            <a:off x="1017848" y="1713210"/>
            <a:ext cx="10441160"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chemeClr val="bg1"/>
                </a:solidFill>
              </a:rPr>
              <a:t>There are two versions of the </a:t>
            </a:r>
            <a:r>
              <a:rPr lang="en-US" altLang="zh-CN" sz="2800" i="1" dirty="0">
                <a:solidFill>
                  <a:schemeClr val="bg1"/>
                </a:solidFill>
              </a:rPr>
              <a:t>Heart Sutra </a:t>
            </a:r>
            <a:r>
              <a:rPr lang="en-US" altLang="zh-CN" sz="2800" dirty="0">
                <a:solidFill>
                  <a:schemeClr val="bg1"/>
                </a:solidFill>
              </a:rPr>
              <a:t>text: a long version and a short version. Both versions are less than one page in length. The difference between the versions is that the long version includes brief introductory and concluding sections. According to the </a:t>
            </a:r>
            <a:r>
              <a:rPr lang="en-US" altLang="zh-CN" sz="2800" i="1" dirty="0">
                <a:solidFill>
                  <a:schemeClr val="bg1"/>
                </a:solidFill>
              </a:rPr>
              <a:t>Princeton Dictionary</a:t>
            </a:r>
            <a:r>
              <a:rPr lang="en-US" altLang="zh-CN" sz="2800" dirty="0">
                <a:solidFill>
                  <a:schemeClr val="bg1"/>
                </a:solidFill>
              </a:rPr>
              <a:t>, “the longer version is better known in India and the short version better known in East Asia."</a:t>
            </a:r>
          </a:p>
        </p:txBody>
      </p:sp>
      <p:sp>
        <p:nvSpPr>
          <p:cNvPr id="6" name="文字方塊 5">
            <a:extLst>
              <a:ext uri="{FF2B5EF4-FFF2-40B4-BE49-F238E27FC236}">
                <a16:creationId xmlns:a16="http://schemas.microsoft.com/office/drawing/2014/main" id="{546ECAC6-7974-2F2A-51E9-D548CA923DA2}"/>
              </a:ext>
            </a:extLst>
          </p:cNvPr>
          <p:cNvSpPr txBox="1"/>
          <p:nvPr/>
        </p:nvSpPr>
        <p:spPr>
          <a:xfrm>
            <a:off x="706910" y="5517232"/>
            <a:ext cx="11063036" cy="83099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b="1" i="1" dirty="0">
                <a:solidFill>
                  <a:srgbClr val="FFFF00"/>
                </a:solidFill>
              </a:rPr>
              <a:t>Longer </a:t>
            </a:r>
            <a:r>
              <a:rPr lang="en-US" altLang="zh-CN" b="1" i="1" dirty="0" err="1">
                <a:solidFill>
                  <a:srgbClr val="FFFF00"/>
                </a:solidFill>
              </a:rPr>
              <a:t>Prajñāpāramitā</a:t>
            </a:r>
            <a:r>
              <a:rPr lang="en-US" altLang="zh-CN" b="1" i="1" dirty="0">
                <a:solidFill>
                  <a:srgbClr val="FFFF00"/>
                </a:solidFill>
              </a:rPr>
              <a:t> </a:t>
            </a:r>
            <a:r>
              <a:rPr lang="en-US" altLang="zh-CN" b="1" i="1" dirty="0" err="1">
                <a:solidFill>
                  <a:srgbClr val="FFFF00"/>
                </a:solidFill>
              </a:rPr>
              <a:t>Hṛdaya</a:t>
            </a:r>
            <a:r>
              <a:rPr lang="en-US" altLang="zh-CN" b="1" i="1" dirty="0">
                <a:solidFill>
                  <a:srgbClr val="FFFF00"/>
                </a:solidFill>
              </a:rPr>
              <a:t> </a:t>
            </a:r>
            <a:r>
              <a:rPr lang="en-US" altLang="zh-CN" b="1" i="1" dirty="0" err="1">
                <a:solidFill>
                  <a:srgbClr val="FFFF00"/>
                </a:solidFill>
              </a:rPr>
              <a:t>Sūtra</a:t>
            </a:r>
            <a:r>
              <a:rPr lang="en-US" altLang="zh-CN" b="1" dirty="0">
                <a:solidFill>
                  <a:srgbClr val="FFFF00"/>
                </a:solidFill>
              </a:rPr>
              <a:t>: </a:t>
            </a:r>
            <a:r>
              <a:rPr lang="en-US" altLang="zh-CN" dirty="0">
                <a:solidFill>
                  <a:srgbClr val="FFFF00"/>
                </a:solidFill>
              </a:rPr>
              <a:t>https://www.lapislazulitexts.com/tripitaka/T0253-LL-prajnaparamita-hrdaya/</a:t>
            </a:r>
          </a:p>
        </p:txBody>
      </p:sp>
    </p:spTree>
    <p:extLst>
      <p:ext uri="{BB962C8B-B14F-4D97-AF65-F5344CB8AC3E}">
        <p14:creationId xmlns:p14="http://schemas.microsoft.com/office/powerpoint/2010/main" val="25843558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C0338B4-8281-C93B-873D-554096B3B6C8}"/>
              </a:ext>
            </a:extLst>
          </p:cNvPr>
          <p:cNvSpPr txBox="1"/>
          <p:nvPr/>
        </p:nvSpPr>
        <p:spPr>
          <a:xfrm>
            <a:off x="366028" y="1079427"/>
            <a:ext cx="7830735" cy="220688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spcBef>
                <a:spcPts val="1200"/>
              </a:spcBef>
            </a:pPr>
            <a:r>
              <a:rPr lang="en-US" altLang="zh-CN" sz="2800" b="1" dirty="0">
                <a:solidFill>
                  <a:schemeClr val="bg1"/>
                </a:solidFill>
              </a:rPr>
              <a:t>‘When </a:t>
            </a:r>
            <a:r>
              <a:rPr lang="en-US" altLang="zh-CN" sz="2800" b="1" dirty="0" err="1">
                <a:solidFill>
                  <a:schemeClr val="bg1"/>
                </a:solidFill>
              </a:rPr>
              <a:t>Avalokiteśvara</a:t>
            </a:r>
            <a:r>
              <a:rPr lang="en-US" altLang="zh-CN" sz="2800" b="1" dirty="0">
                <a:solidFill>
                  <a:schemeClr val="bg1"/>
                </a:solidFill>
              </a:rPr>
              <a:t> Bodhisattva was </a:t>
            </a:r>
            <a:r>
              <a:rPr lang="en-US" altLang="zh-CN" sz="2800" b="1" dirty="0" err="1">
                <a:solidFill>
                  <a:schemeClr val="bg1"/>
                </a:solidFill>
              </a:rPr>
              <a:t>practising</a:t>
            </a:r>
            <a:r>
              <a:rPr lang="en-US" altLang="zh-CN" sz="2800" b="1" dirty="0">
                <a:solidFill>
                  <a:schemeClr val="bg1"/>
                </a:solidFill>
              </a:rPr>
              <a:t> the profound </a:t>
            </a:r>
            <a:r>
              <a:rPr lang="en-US" altLang="zh-CN" sz="2800" b="1" dirty="0" err="1">
                <a:solidFill>
                  <a:schemeClr val="bg1"/>
                </a:solidFill>
              </a:rPr>
              <a:t>Prajñāpāramitā</a:t>
            </a:r>
            <a:r>
              <a:rPr lang="en-US" altLang="zh-CN" sz="2800" b="1" dirty="0">
                <a:solidFill>
                  <a:schemeClr val="bg1"/>
                </a:solidFill>
              </a:rPr>
              <a:t>, he illuminated the Five Skandhas and saw that they were all empty, and crossed over all suffering and affliction.’</a:t>
            </a:r>
          </a:p>
        </p:txBody>
      </p:sp>
      <p:sp>
        <p:nvSpPr>
          <p:cNvPr id="6" name="文字方塊 5">
            <a:extLst>
              <a:ext uri="{FF2B5EF4-FFF2-40B4-BE49-F238E27FC236}">
                <a16:creationId xmlns:a16="http://schemas.microsoft.com/office/drawing/2014/main" id="{56E57105-04DC-7D00-8FEA-1542D6A59298}"/>
              </a:ext>
            </a:extLst>
          </p:cNvPr>
          <p:cNvSpPr txBox="1"/>
          <p:nvPr/>
        </p:nvSpPr>
        <p:spPr>
          <a:xfrm>
            <a:off x="348471" y="3547443"/>
            <a:ext cx="7707357" cy="27454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en-US" altLang="zh-CN" sz="2800" dirty="0">
                <a:solidFill>
                  <a:srgbClr val="FFFF00"/>
                </a:solidFill>
              </a:rPr>
              <a:t>Avalokiteshvara, the bodhisattva of infinite compassion and mercy, is possibly the most popular of all figures in Buddhist legend. He is described to hear the cries for help of sentient beings and work tirelessly to help those who call upon his name.</a:t>
            </a:r>
          </a:p>
        </p:txBody>
      </p:sp>
      <p:sp>
        <p:nvSpPr>
          <p:cNvPr id="7" name="文字方塊 6">
            <a:extLst>
              <a:ext uri="{FF2B5EF4-FFF2-40B4-BE49-F238E27FC236}">
                <a16:creationId xmlns:a16="http://schemas.microsoft.com/office/drawing/2014/main" id="{38234300-1D12-250B-BD52-4F127C908BB4}"/>
              </a:ext>
            </a:extLst>
          </p:cNvPr>
          <p:cNvSpPr txBox="1"/>
          <p:nvPr/>
        </p:nvSpPr>
        <p:spPr>
          <a:xfrm>
            <a:off x="2534232" y="241484"/>
            <a:ext cx="2502383" cy="523220"/>
          </a:xfrm>
          <a:prstGeom prst="rect">
            <a:avLst/>
          </a:prstGeom>
          <a:noFill/>
          <a:ln>
            <a:solidFill>
              <a:schemeClr val="bg1"/>
            </a:solid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rPr>
              <a:t>The Heart Sutra</a:t>
            </a:r>
          </a:p>
        </p:txBody>
      </p:sp>
      <p:pic>
        <p:nvPicPr>
          <p:cNvPr id="8" name="圖片 7">
            <a:extLst>
              <a:ext uri="{FF2B5EF4-FFF2-40B4-BE49-F238E27FC236}">
                <a16:creationId xmlns:a16="http://schemas.microsoft.com/office/drawing/2014/main" id="{ADB1D5AF-BBFD-BF1B-256F-8B8FFF9E40D0}"/>
              </a:ext>
            </a:extLst>
          </p:cNvPr>
          <p:cNvPicPr>
            <a:picLocks noChangeAspect="1"/>
          </p:cNvPicPr>
          <p:nvPr/>
        </p:nvPicPr>
        <p:blipFill>
          <a:blip r:embed="rId3"/>
          <a:stretch>
            <a:fillRect/>
          </a:stretch>
        </p:blipFill>
        <p:spPr>
          <a:xfrm>
            <a:off x="8300955" y="-27384"/>
            <a:ext cx="3842129" cy="6813376"/>
          </a:xfrm>
          <a:prstGeom prst="rect">
            <a:avLst/>
          </a:prstGeom>
        </p:spPr>
      </p:pic>
    </p:spTree>
    <p:extLst>
      <p:ext uri="{BB962C8B-B14F-4D97-AF65-F5344CB8AC3E}">
        <p14:creationId xmlns:p14="http://schemas.microsoft.com/office/powerpoint/2010/main" val="11121186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78E0659C-939F-2235-46E2-19E82D0B254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7EB2E6DD-3BC2-78A2-B9AC-9392E36CC555}"/>
              </a:ext>
            </a:extLst>
          </p:cNvPr>
          <p:cNvSpPr txBox="1"/>
          <p:nvPr/>
        </p:nvSpPr>
        <p:spPr>
          <a:xfrm>
            <a:off x="873832" y="1196752"/>
            <a:ext cx="10441160" cy="508587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spcBef>
                <a:spcPts val="1200"/>
              </a:spcBef>
            </a:pPr>
            <a:r>
              <a:rPr lang="en-US" altLang="zh-CN" sz="2800" dirty="0">
                <a:solidFill>
                  <a:srgbClr val="FFFF00"/>
                </a:solidFill>
              </a:rPr>
              <a:t>Five skandhas or five aggregates, are five psycho-physical aggregates, which are the basis for self-grasping. They are:</a:t>
            </a:r>
          </a:p>
          <a:p>
            <a:pPr>
              <a:lnSpc>
                <a:spcPts val="4000"/>
              </a:lnSpc>
              <a:spcBef>
                <a:spcPts val="1200"/>
              </a:spcBef>
            </a:pPr>
            <a:r>
              <a:rPr lang="en-US" altLang="zh-CN" sz="2800" dirty="0">
                <a:solidFill>
                  <a:srgbClr val="FFFF00"/>
                </a:solidFill>
              </a:rPr>
              <a:t>1. aggregate of form</a:t>
            </a:r>
          </a:p>
          <a:p>
            <a:pPr>
              <a:lnSpc>
                <a:spcPts val="4000"/>
              </a:lnSpc>
              <a:spcBef>
                <a:spcPts val="1200"/>
              </a:spcBef>
            </a:pPr>
            <a:r>
              <a:rPr lang="en-US" altLang="zh-CN" sz="2800" dirty="0">
                <a:solidFill>
                  <a:srgbClr val="FFFF00"/>
                </a:solidFill>
              </a:rPr>
              <a:t>2. aggregate of sensations</a:t>
            </a:r>
          </a:p>
          <a:p>
            <a:pPr>
              <a:lnSpc>
                <a:spcPts val="4000"/>
              </a:lnSpc>
              <a:spcBef>
                <a:spcPts val="1200"/>
              </a:spcBef>
            </a:pPr>
            <a:r>
              <a:rPr lang="en-US" altLang="zh-CN" sz="2800" dirty="0">
                <a:solidFill>
                  <a:srgbClr val="FFFF00"/>
                </a:solidFill>
              </a:rPr>
              <a:t>3. aggregate of recognition</a:t>
            </a:r>
          </a:p>
          <a:p>
            <a:pPr>
              <a:lnSpc>
                <a:spcPts val="4000"/>
              </a:lnSpc>
              <a:spcBef>
                <a:spcPts val="1200"/>
              </a:spcBef>
            </a:pPr>
            <a:r>
              <a:rPr lang="en-US" altLang="zh-CN" sz="2800" dirty="0">
                <a:solidFill>
                  <a:srgbClr val="FFFF00"/>
                </a:solidFill>
              </a:rPr>
              <a:t>4. aggregate of volitional formations (including wholesome and </a:t>
            </a:r>
          </a:p>
          <a:p>
            <a:pPr>
              <a:lnSpc>
                <a:spcPts val="4000"/>
              </a:lnSpc>
              <a:spcBef>
                <a:spcPts val="1200"/>
              </a:spcBef>
            </a:pPr>
            <a:r>
              <a:rPr lang="en-US" altLang="zh-CN" sz="2800" dirty="0">
                <a:solidFill>
                  <a:srgbClr val="FFFF00"/>
                </a:solidFill>
              </a:rPr>
              <a:t>    unwholesome mental factors) </a:t>
            </a:r>
          </a:p>
          <a:p>
            <a:pPr>
              <a:lnSpc>
                <a:spcPts val="4000"/>
              </a:lnSpc>
              <a:spcBef>
                <a:spcPts val="1200"/>
              </a:spcBef>
            </a:pPr>
            <a:r>
              <a:rPr lang="en-US" altLang="zh-CN" sz="2800" dirty="0">
                <a:solidFill>
                  <a:srgbClr val="FFFF00"/>
                </a:solidFill>
              </a:rPr>
              <a:t>5. aggregate of consciousness</a:t>
            </a:r>
          </a:p>
        </p:txBody>
      </p:sp>
    </p:spTree>
    <p:extLst>
      <p:ext uri="{BB962C8B-B14F-4D97-AF65-F5344CB8AC3E}">
        <p14:creationId xmlns:p14="http://schemas.microsoft.com/office/powerpoint/2010/main" val="208007888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B56B9189-58D3-914C-73AF-A77F2271148D}"/>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F1C91364-6E9D-65E8-89A5-D1D07C84AC23}"/>
              </a:ext>
            </a:extLst>
          </p:cNvPr>
          <p:cNvSpPr txBox="1"/>
          <p:nvPr/>
        </p:nvSpPr>
        <p:spPr>
          <a:xfrm>
            <a:off x="873832" y="1772816"/>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rgbClr val="FFFF00"/>
                </a:solidFill>
              </a:rPr>
              <a:t>The five skandhas are essentially a method for understanding that every aspect of our lives is a collection of constantly changing experiences. There is no one aspect that is truly solid, permanent or unique. Everything is in flux. Everything is dependent upon multiple causes and conditions.</a:t>
            </a:r>
          </a:p>
        </p:txBody>
      </p:sp>
      <p:sp>
        <p:nvSpPr>
          <p:cNvPr id="5" name="文字方塊 4">
            <a:extLst>
              <a:ext uri="{FF2B5EF4-FFF2-40B4-BE49-F238E27FC236}">
                <a16:creationId xmlns:a16="http://schemas.microsoft.com/office/drawing/2014/main" id="{6542482B-09A2-51F6-E941-52C6AD09F022}"/>
              </a:ext>
            </a:extLst>
          </p:cNvPr>
          <p:cNvSpPr txBox="1"/>
          <p:nvPr/>
        </p:nvSpPr>
        <p:spPr>
          <a:xfrm>
            <a:off x="874984" y="5370006"/>
            <a:ext cx="10441160" cy="46166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b="1" dirty="0">
                <a:solidFill>
                  <a:srgbClr val="FFFF00"/>
                </a:solidFill>
              </a:rPr>
              <a:t>Five skandhas: </a:t>
            </a:r>
            <a:r>
              <a:rPr lang="en-US" altLang="zh-TW" dirty="0">
                <a:solidFill>
                  <a:srgbClr val="FFFF00"/>
                </a:solidFill>
              </a:rPr>
              <a:t>https://encyclopediaofbuddhism.org/wiki/Five_skandhas</a:t>
            </a:r>
            <a:endParaRPr lang="en-US" altLang="zh-CN" b="1" dirty="0">
              <a:solidFill>
                <a:srgbClr val="FFFF00"/>
              </a:solidFill>
            </a:endParaRPr>
          </a:p>
        </p:txBody>
      </p:sp>
    </p:spTree>
    <p:extLst>
      <p:ext uri="{BB962C8B-B14F-4D97-AF65-F5344CB8AC3E}">
        <p14:creationId xmlns:p14="http://schemas.microsoft.com/office/powerpoint/2010/main" val="19340992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9BC7E2F5-69B5-2331-7EE1-6BD125E9C98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F0FC6758-09BE-8A29-FBE3-DB1FC7EEC86D}"/>
              </a:ext>
            </a:extLst>
          </p:cNvPr>
          <p:cNvSpPr txBox="1"/>
          <p:nvPr/>
        </p:nvSpPr>
        <p:spPr>
          <a:xfrm>
            <a:off x="2566020" y="1536189"/>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five skandhas</a:t>
            </a:r>
          </a:p>
        </p:txBody>
      </p:sp>
      <p:sp>
        <p:nvSpPr>
          <p:cNvPr id="2" name="橢圓 1">
            <a:extLst>
              <a:ext uri="{FF2B5EF4-FFF2-40B4-BE49-F238E27FC236}">
                <a16:creationId xmlns:a16="http://schemas.microsoft.com/office/drawing/2014/main" id="{434AB9C0-E207-E625-C5AC-C70D9507EBB2}"/>
              </a:ext>
            </a:extLst>
          </p:cNvPr>
          <p:cNvSpPr/>
          <p:nvPr/>
        </p:nvSpPr>
        <p:spPr>
          <a:xfrm>
            <a:off x="3188367" y="2855511"/>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橢圓 4">
            <a:extLst>
              <a:ext uri="{FF2B5EF4-FFF2-40B4-BE49-F238E27FC236}">
                <a16:creationId xmlns:a16="http://schemas.microsoft.com/office/drawing/2014/main" id="{44B38CA0-89CB-CFB5-1A27-6010E6B389D3}"/>
              </a:ext>
            </a:extLst>
          </p:cNvPr>
          <p:cNvSpPr/>
          <p:nvPr/>
        </p:nvSpPr>
        <p:spPr>
          <a:xfrm>
            <a:off x="3413189" y="3059064"/>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橢圓 5">
            <a:extLst>
              <a:ext uri="{FF2B5EF4-FFF2-40B4-BE49-F238E27FC236}">
                <a16:creationId xmlns:a16="http://schemas.microsoft.com/office/drawing/2014/main" id="{E09DE51A-D825-FF62-F49F-047807D81E82}"/>
              </a:ext>
            </a:extLst>
          </p:cNvPr>
          <p:cNvSpPr/>
          <p:nvPr/>
        </p:nvSpPr>
        <p:spPr>
          <a:xfrm>
            <a:off x="3293250" y="3340517"/>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橢圓 6">
            <a:extLst>
              <a:ext uri="{FF2B5EF4-FFF2-40B4-BE49-F238E27FC236}">
                <a16:creationId xmlns:a16="http://schemas.microsoft.com/office/drawing/2014/main" id="{037BB630-B18E-04AA-2881-0ED95A587BDF}"/>
              </a:ext>
            </a:extLst>
          </p:cNvPr>
          <p:cNvSpPr/>
          <p:nvPr/>
        </p:nvSpPr>
        <p:spPr>
          <a:xfrm>
            <a:off x="2939973" y="3297643"/>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橢圓 7">
            <a:extLst>
              <a:ext uri="{FF2B5EF4-FFF2-40B4-BE49-F238E27FC236}">
                <a16:creationId xmlns:a16="http://schemas.microsoft.com/office/drawing/2014/main" id="{B0CF3A22-E784-2A73-8CF3-E60628CACE21}"/>
              </a:ext>
            </a:extLst>
          </p:cNvPr>
          <p:cNvSpPr/>
          <p:nvPr/>
        </p:nvSpPr>
        <p:spPr>
          <a:xfrm>
            <a:off x="2854052" y="2996238"/>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箭號: 向右 8">
            <a:extLst>
              <a:ext uri="{FF2B5EF4-FFF2-40B4-BE49-F238E27FC236}">
                <a16:creationId xmlns:a16="http://schemas.microsoft.com/office/drawing/2014/main" id="{F57D1D22-1C25-EABA-15BE-92B48ACA3B37}"/>
              </a:ext>
            </a:extLst>
          </p:cNvPr>
          <p:cNvSpPr/>
          <p:nvPr/>
        </p:nvSpPr>
        <p:spPr>
          <a:xfrm>
            <a:off x="4492841" y="3239962"/>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1" name="圖片 10">
            <a:extLst>
              <a:ext uri="{FF2B5EF4-FFF2-40B4-BE49-F238E27FC236}">
                <a16:creationId xmlns:a16="http://schemas.microsoft.com/office/drawing/2014/main" id="{778CE900-B293-C5BC-68F1-4DF63725AAE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528" b="89811" l="9697" r="89697">
                        <a14:foregroundMark x1="49091" y1="13585" x2="49091" y2="13585"/>
                        <a14:foregroundMark x1="48485" y1="40000" x2="48485" y2="40000"/>
                        <a14:foregroundMark x1="51515" y1="4528" x2="51515" y2="4528"/>
                        <a14:foregroundMark x1="53333" y1="20000" x2="53333" y2="20000"/>
                        <a14:foregroundMark x1="50909" y1="48679" x2="50909" y2="48679"/>
                        <a14:backgroundMark x1="12121" y1="18868" x2="12121" y2="18868"/>
                      </a14:backgroundRemoval>
                    </a14:imgEffect>
                  </a14:imgLayer>
                </a14:imgProps>
              </a:ext>
            </a:extLst>
          </a:blip>
          <a:stretch>
            <a:fillRect/>
          </a:stretch>
        </p:blipFill>
        <p:spPr>
          <a:xfrm>
            <a:off x="5133640" y="2229049"/>
            <a:ext cx="1571625" cy="2524125"/>
          </a:xfrm>
          <a:prstGeom prst="rect">
            <a:avLst/>
          </a:prstGeom>
        </p:spPr>
      </p:pic>
      <p:sp>
        <p:nvSpPr>
          <p:cNvPr id="12" name="文字方塊 11">
            <a:extLst>
              <a:ext uri="{FF2B5EF4-FFF2-40B4-BE49-F238E27FC236}">
                <a16:creationId xmlns:a16="http://schemas.microsoft.com/office/drawing/2014/main" id="{2DFE21E8-D33D-F596-12AB-52705B173E83}"/>
              </a:ext>
            </a:extLst>
          </p:cNvPr>
          <p:cNvSpPr txBox="1"/>
          <p:nvPr/>
        </p:nvSpPr>
        <p:spPr>
          <a:xfrm>
            <a:off x="4942284" y="1536188"/>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self-grasping</a:t>
            </a:r>
          </a:p>
        </p:txBody>
      </p:sp>
      <p:sp>
        <p:nvSpPr>
          <p:cNvPr id="13" name="箭號: 向右 12">
            <a:extLst>
              <a:ext uri="{FF2B5EF4-FFF2-40B4-BE49-F238E27FC236}">
                <a16:creationId xmlns:a16="http://schemas.microsoft.com/office/drawing/2014/main" id="{77DCE001-831E-0587-6114-5D19B034D30F}"/>
              </a:ext>
            </a:extLst>
          </p:cNvPr>
          <p:cNvSpPr/>
          <p:nvPr/>
        </p:nvSpPr>
        <p:spPr>
          <a:xfrm>
            <a:off x="6656311" y="3239962"/>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8A11E895-0234-714B-768D-85D6B64A2E69}"/>
              </a:ext>
            </a:extLst>
          </p:cNvPr>
          <p:cNvSpPr txBox="1"/>
          <p:nvPr/>
        </p:nvSpPr>
        <p:spPr>
          <a:xfrm>
            <a:off x="7376192" y="3111024"/>
            <a:ext cx="3024335"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15" name="文字方塊 14">
            <a:extLst>
              <a:ext uri="{FF2B5EF4-FFF2-40B4-BE49-F238E27FC236}">
                <a16:creationId xmlns:a16="http://schemas.microsoft.com/office/drawing/2014/main" id="{F9D3C852-FF4D-0C67-681E-8A16C7BAB46D}"/>
              </a:ext>
            </a:extLst>
          </p:cNvPr>
          <p:cNvSpPr txBox="1"/>
          <p:nvPr/>
        </p:nvSpPr>
        <p:spPr>
          <a:xfrm>
            <a:off x="9622804" y="573583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a:t>
            </a:r>
            <a:r>
              <a:rPr lang="en-US" altLang="zh-TW" sz="2800" dirty="0" err="1">
                <a:solidFill>
                  <a:srgbClr val="FFFF00"/>
                </a:solidFill>
              </a:rPr>
              <a:t>kamma</a:t>
            </a:r>
            <a:r>
              <a:rPr lang="en-US" altLang="zh-TW" sz="2800" dirty="0">
                <a:solidFill>
                  <a:srgbClr val="FFFF00"/>
                </a:solidFill>
              </a:rPr>
              <a:t>)</a:t>
            </a:r>
            <a:endParaRPr lang="zh-TW" altLang="en-US" sz="2800" dirty="0">
              <a:solidFill>
                <a:srgbClr val="FFFF00"/>
              </a:solidFill>
            </a:endParaRPr>
          </a:p>
        </p:txBody>
      </p:sp>
      <p:sp>
        <p:nvSpPr>
          <p:cNvPr id="16" name="文字方塊 15">
            <a:extLst>
              <a:ext uri="{FF2B5EF4-FFF2-40B4-BE49-F238E27FC236}">
                <a16:creationId xmlns:a16="http://schemas.microsoft.com/office/drawing/2014/main" id="{A9C73CDF-9905-970D-C0ED-B6754F54D304}"/>
              </a:ext>
            </a:extLst>
          </p:cNvPr>
          <p:cNvSpPr txBox="1"/>
          <p:nvPr/>
        </p:nvSpPr>
        <p:spPr>
          <a:xfrm>
            <a:off x="5675465" y="5772057"/>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17" name="箭號: 向右 16">
            <a:extLst>
              <a:ext uri="{FF2B5EF4-FFF2-40B4-BE49-F238E27FC236}">
                <a16:creationId xmlns:a16="http://schemas.microsoft.com/office/drawing/2014/main" id="{E735384A-D015-CA98-E3F5-4023B9326E80}"/>
              </a:ext>
            </a:extLst>
          </p:cNvPr>
          <p:cNvSpPr/>
          <p:nvPr/>
        </p:nvSpPr>
        <p:spPr>
          <a:xfrm rot="3151554">
            <a:off x="9695713" y="4309643"/>
            <a:ext cx="681631" cy="611434"/>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箭號: 向右 17">
            <a:extLst>
              <a:ext uri="{FF2B5EF4-FFF2-40B4-BE49-F238E27FC236}">
                <a16:creationId xmlns:a16="http://schemas.microsoft.com/office/drawing/2014/main" id="{EE4846CF-7722-85E5-EF69-A474757B832A}"/>
              </a:ext>
            </a:extLst>
          </p:cNvPr>
          <p:cNvSpPr/>
          <p:nvPr/>
        </p:nvSpPr>
        <p:spPr>
          <a:xfrm rot="10800000">
            <a:off x="8664382" y="5795681"/>
            <a:ext cx="742054" cy="585646"/>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箭號: 向右 18">
            <a:extLst>
              <a:ext uri="{FF2B5EF4-FFF2-40B4-BE49-F238E27FC236}">
                <a16:creationId xmlns:a16="http://schemas.microsoft.com/office/drawing/2014/main" id="{519C5F4E-D8F1-120F-E70B-350EBAEB6351}"/>
              </a:ext>
            </a:extLst>
          </p:cNvPr>
          <p:cNvSpPr/>
          <p:nvPr/>
        </p:nvSpPr>
        <p:spPr>
          <a:xfrm rot="18471896">
            <a:off x="7983326" y="4281140"/>
            <a:ext cx="773807" cy="538336"/>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文字方塊 19">
            <a:extLst>
              <a:ext uri="{FF2B5EF4-FFF2-40B4-BE49-F238E27FC236}">
                <a16:creationId xmlns:a16="http://schemas.microsoft.com/office/drawing/2014/main" id="{90F69E3D-2ED0-1FFC-5252-75A586B62423}"/>
              </a:ext>
            </a:extLst>
          </p:cNvPr>
          <p:cNvSpPr txBox="1"/>
          <p:nvPr/>
        </p:nvSpPr>
        <p:spPr>
          <a:xfrm>
            <a:off x="7171708" y="789677"/>
            <a:ext cx="2654694" cy="21236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marL="360000" indent="-360000">
              <a:buAutoNum type="arabicPeriod"/>
            </a:pPr>
            <a:r>
              <a:rPr lang="en-US" altLang="zh-CN" sz="2200" dirty="0">
                <a:solidFill>
                  <a:srgbClr val="FFFF00"/>
                </a:solidFill>
              </a:rPr>
              <a:t>Identity view, </a:t>
            </a:r>
          </a:p>
          <a:p>
            <a:pPr marL="360000" indent="-360000">
              <a:buAutoNum type="arabicPeriod"/>
            </a:pPr>
            <a:r>
              <a:rPr lang="en-US" altLang="zh-CN" sz="2200" dirty="0">
                <a:solidFill>
                  <a:srgbClr val="FFFF00"/>
                </a:solidFill>
              </a:rPr>
              <a:t> skepticism, </a:t>
            </a:r>
          </a:p>
          <a:p>
            <a:pPr marL="360000" indent="-360000">
              <a:buAutoNum type="arabicPeriod"/>
            </a:pPr>
            <a:r>
              <a:rPr lang="en-US" altLang="zh-CN" sz="2200" dirty="0">
                <a:solidFill>
                  <a:srgbClr val="FFFF00"/>
                </a:solidFill>
              </a:rPr>
              <a:t>attachment to rules and rituals, </a:t>
            </a:r>
          </a:p>
          <a:p>
            <a:pPr marL="360000" indent="-360000">
              <a:buAutoNum type="arabicPeriod"/>
            </a:pPr>
            <a:r>
              <a:rPr lang="en-US" altLang="zh-CN" sz="2200" dirty="0">
                <a:solidFill>
                  <a:srgbClr val="FFFF00"/>
                </a:solidFill>
              </a:rPr>
              <a:t>sensual lust, </a:t>
            </a:r>
          </a:p>
          <a:p>
            <a:pPr marL="360000" indent="-360000">
              <a:buAutoNum type="arabicPeriod"/>
            </a:pPr>
            <a:r>
              <a:rPr lang="en-US" altLang="zh-CN" sz="2200" dirty="0">
                <a:solidFill>
                  <a:srgbClr val="FFFF00"/>
                </a:solidFill>
              </a:rPr>
              <a:t>ill-will, </a:t>
            </a:r>
          </a:p>
        </p:txBody>
      </p:sp>
      <p:sp>
        <p:nvSpPr>
          <p:cNvPr id="21" name="文字方塊 20">
            <a:extLst>
              <a:ext uri="{FF2B5EF4-FFF2-40B4-BE49-F238E27FC236}">
                <a16:creationId xmlns:a16="http://schemas.microsoft.com/office/drawing/2014/main" id="{C0739269-5130-5715-40E6-A26BE4B138FA}"/>
              </a:ext>
            </a:extLst>
          </p:cNvPr>
          <p:cNvSpPr txBox="1"/>
          <p:nvPr/>
        </p:nvSpPr>
        <p:spPr>
          <a:xfrm>
            <a:off x="9547972" y="732427"/>
            <a:ext cx="2926061" cy="224676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000" dirty="0">
                <a:solidFill>
                  <a:srgbClr val="FFFF00"/>
                </a:solidFill>
              </a:rPr>
              <a:t>6. craving for fine-</a:t>
            </a:r>
          </a:p>
          <a:p>
            <a:r>
              <a:rPr lang="en-US" altLang="zh-CN" sz="2000" dirty="0">
                <a:solidFill>
                  <a:srgbClr val="FFFF00"/>
                </a:solidFill>
              </a:rPr>
              <a:t>    material existence, </a:t>
            </a:r>
          </a:p>
          <a:p>
            <a:r>
              <a:rPr lang="en-US" altLang="zh-CN" sz="2000" dirty="0">
                <a:solidFill>
                  <a:srgbClr val="FFFF00"/>
                </a:solidFill>
              </a:rPr>
              <a:t>7. craving for immaterial </a:t>
            </a:r>
          </a:p>
          <a:p>
            <a:r>
              <a:rPr lang="en-US" altLang="zh-CN" sz="2000" dirty="0">
                <a:solidFill>
                  <a:srgbClr val="FFFF00"/>
                </a:solidFill>
              </a:rPr>
              <a:t>    existence, </a:t>
            </a:r>
          </a:p>
          <a:p>
            <a:r>
              <a:rPr lang="en-US" altLang="zh-CN" sz="2000" dirty="0">
                <a:solidFill>
                  <a:srgbClr val="FFFF00"/>
                </a:solidFill>
              </a:rPr>
              <a:t>8. conceit, </a:t>
            </a:r>
          </a:p>
          <a:p>
            <a:r>
              <a:rPr lang="en-US" altLang="zh-CN" sz="2000" dirty="0">
                <a:solidFill>
                  <a:srgbClr val="FFFF00"/>
                </a:solidFill>
              </a:rPr>
              <a:t>9. restlessness,</a:t>
            </a:r>
          </a:p>
          <a:p>
            <a:r>
              <a:rPr lang="en-US" altLang="zh-CN" sz="2000" dirty="0">
                <a:solidFill>
                  <a:srgbClr val="FFFF00"/>
                </a:solidFill>
              </a:rPr>
              <a:t>10. ignorance</a:t>
            </a:r>
          </a:p>
        </p:txBody>
      </p:sp>
      <p:sp>
        <p:nvSpPr>
          <p:cNvPr id="22" name="箭號: 向右 21">
            <a:extLst>
              <a:ext uri="{FF2B5EF4-FFF2-40B4-BE49-F238E27FC236}">
                <a16:creationId xmlns:a16="http://schemas.microsoft.com/office/drawing/2014/main" id="{D271C80E-4749-634E-54B2-31563CBBB2AE}"/>
              </a:ext>
            </a:extLst>
          </p:cNvPr>
          <p:cNvSpPr/>
          <p:nvPr/>
        </p:nvSpPr>
        <p:spPr>
          <a:xfrm rot="10800000">
            <a:off x="1997697" y="3322846"/>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3" name="橢圓 22">
            <a:extLst>
              <a:ext uri="{FF2B5EF4-FFF2-40B4-BE49-F238E27FC236}">
                <a16:creationId xmlns:a16="http://schemas.microsoft.com/office/drawing/2014/main" id="{EC83704C-46AA-7442-9777-9C2A50CF2EE5}"/>
              </a:ext>
            </a:extLst>
          </p:cNvPr>
          <p:cNvSpPr/>
          <p:nvPr/>
        </p:nvSpPr>
        <p:spPr>
          <a:xfrm>
            <a:off x="685014" y="2874561"/>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4" name="橢圓 23">
            <a:extLst>
              <a:ext uri="{FF2B5EF4-FFF2-40B4-BE49-F238E27FC236}">
                <a16:creationId xmlns:a16="http://schemas.microsoft.com/office/drawing/2014/main" id="{F2C13D52-00CE-EBD6-C73C-8BF0531C83EE}"/>
              </a:ext>
            </a:extLst>
          </p:cNvPr>
          <p:cNvSpPr/>
          <p:nvPr/>
        </p:nvSpPr>
        <p:spPr>
          <a:xfrm>
            <a:off x="909836" y="3078114"/>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5" name="橢圓 24">
            <a:extLst>
              <a:ext uri="{FF2B5EF4-FFF2-40B4-BE49-F238E27FC236}">
                <a16:creationId xmlns:a16="http://schemas.microsoft.com/office/drawing/2014/main" id="{9877D609-92C6-08C4-1EB8-A6A265EF3E5E}"/>
              </a:ext>
            </a:extLst>
          </p:cNvPr>
          <p:cNvSpPr/>
          <p:nvPr/>
        </p:nvSpPr>
        <p:spPr>
          <a:xfrm>
            <a:off x="789897" y="3359567"/>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6" name="橢圓 25">
            <a:extLst>
              <a:ext uri="{FF2B5EF4-FFF2-40B4-BE49-F238E27FC236}">
                <a16:creationId xmlns:a16="http://schemas.microsoft.com/office/drawing/2014/main" id="{25B53BA2-E6C7-88F0-64BE-63F55EA97896}"/>
              </a:ext>
            </a:extLst>
          </p:cNvPr>
          <p:cNvSpPr/>
          <p:nvPr/>
        </p:nvSpPr>
        <p:spPr>
          <a:xfrm>
            <a:off x="436620" y="3316693"/>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7" name="橢圓 26">
            <a:extLst>
              <a:ext uri="{FF2B5EF4-FFF2-40B4-BE49-F238E27FC236}">
                <a16:creationId xmlns:a16="http://schemas.microsoft.com/office/drawing/2014/main" id="{5B6E78CB-0FEA-46CD-49A1-D807B6FB1547}"/>
              </a:ext>
            </a:extLst>
          </p:cNvPr>
          <p:cNvSpPr/>
          <p:nvPr/>
        </p:nvSpPr>
        <p:spPr>
          <a:xfrm>
            <a:off x="350699" y="3015288"/>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8" name="文字方塊 27">
            <a:extLst>
              <a:ext uri="{FF2B5EF4-FFF2-40B4-BE49-F238E27FC236}">
                <a16:creationId xmlns:a16="http://schemas.microsoft.com/office/drawing/2014/main" id="{68D03359-58F6-4622-7357-ABCB56A15B4D}"/>
              </a:ext>
            </a:extLst>
          </p:cNvPr>
          <p:cNvSpPr txBox="1"/>
          <p:nvPr/>
        </p:nvSpPr>
        <p:spPr>
          <a:xfrm>
            <a:off x="-84886" y="1513377"/>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dharma-grasping</a:t>
            </a:r>
          </a:p>
        </p:txBody>
      </p:sp>
      <p:sp>
        <p:nvSpPr>
          <p:cNvPr id="29" name="箭號: 向右 28">
            <a:extLst>
              <a:ext uri="{FF2B5EF4-FFF2-40B4-BE49-F238E27FC236}">
                <a16:creationId xmlns:a16="http://schemas.microsoft.com/office/drawing/2014/main" id="{F1C26C01-9B43-8DB0-E9DF-A646F9C8364A}"/>
              </a:ext>
            </a:extLst>
          </p:cNvPr>
          <p:cNvSpPr/>
          <p:nvPr/>
        </p:nvSpPr>
        <p:spPr>
          <a:xfrm rot="5400000">
            <a:off x="662276" y="4571916"/>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0" name="文字方塊 29">
            <a:extLst>
              <a:ext uri="{FF2B5EF4-FFF2-40B4-BE49-F238E27FC236}">
                <a16:creationId xmlns:a16="http://schemas.microsoft.com/office/drawing/2014/main" id="{B8805DD1-6EFB-B997-A1B7-43E0863F9F4B}"/>
              </a:ext>
            </a:extLst>
          </p:cNvPr>
          <p:cNvSpPr txBox="1"/>
          <p:nvPr/>
        </p:nvSpPr>
        <p:spPr>
          <a:xfrm>
            <a:off x="100145" y="5362878"/>
            <a:ext cx="2808313" cy="954107"/>
          </a:xfrm>
          <a:prstGeom prst="rect">
            <a:avLst/>
          </a:prstGeom>
          <a:noFill/>
          <a:ln>
            <a:solidFill>
              <a:srgbClr val="FFFF00"/>
            </a:solidFill>
          </a:ln>
        </p:spPr>
        <p:txBody>
          <a:bodyPr wrap="square" rtlCol="0">
            <a:spAutoFit/>
          </a:bodyPr>
          <a:lstStyle/>
          <a:p>
            <a:r>
              <a:rPr lang="en-US" altLang="zh-TW" sz="2800" dirty="0">
                <a:solidFill>
                  <a:srgbClr val="FFFF00"/>
                </a:solidFill>
              </a:rPr>
              <a:t>obscuring true nature of dharma</a:t>
            </a:r>
            <a:endParaRPr lang="zh-TW" altLang="en-US" sz="2800" dirty="0">
              <a:solidFill>
                <a:srgbClr val="FFFF00"/>
              </a:solidFill>
            </a:endParaRPr>
          </a:p>
        </p:txBody>
      </p:sp>
    </p:spTree>
    <p:extLst>
      <p:ext uri="{BB962C8B-B14F-4D97-AF65-F5344CB8AC3E}">
        <p14:creationId xmlns:p14="http://schemas.microsoft.com/office/powerpoint/2010/main" val="9000902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3"/>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4"/>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5"/>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6"/>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7"/>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9"/>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p:bldP spid="13" grpId="0" animBg="1"/>
      <p:bldP spid="14" grpId="0" animBg="1"/>
      <p:bldP spid="15" grpId="0" animBg="1"/>
      <p:bldP spid="16" grpId="0" animBg="1"/>
      <p:bldP spid="17" grpId="0" animBg="1"/>
      <p:bldP spid="18" grpId="0" animBg="1"/>
      <p:bldP spid="19" grpId="0" animBg="1"/>
      <p:bldP spid="20" grpId="0"/>
      <p:bldP spid="21" grpId="0"/>
      <p:bldP spid="22" grpId="0" animBg="1"/>
      <p:bldP spid="23" grpId="0" animBg="1"/>
      <p:bldP spid="24" grpId="0" animBg="1"/>
      <p:bldP spid="25" grpId="0" animBg="1"/>
      <p:bldP spid="26" grpId="0" animBg="1"/>
      <p:bldP spid="27" grpId="0" animBg="1"/>
      <p:bldP spid="28" grpId="0"/>
      <p:bldP spid="29" grpId="0" animBg="1"/>
      <p:bldP spid="3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D76D288-7C9A-D390-0813-B3EEDC75616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5713253A-8C1A-453F-760B-ADD9EE4FB4A2}"/>
              </a:ext>
            </a:extLst>
          </p:cNvPr>
          <p:cNvSpPr txBox="1"/>
          <p:nvPr/>
        </p:nvSpPr>
        <p:spPr>
          <a:xfrm>
            <a:off x="4092353" y="1317590"/>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five skandhas</a:t>
            </a:r>
          </a:p>
        </p:txBody>
      </p:sp>
      <p:sp>
        <p:nvSpPr>
          <p:cNvPr id="5" name="橢圓 4">
            <a:extLst>
              <a:ext uri="{FF2B5EF4-FFF2-40B4-BE49-F238E27FC236}">
                <a16:creationId xmlns:a16="http://schemas.microsoft.com/office/drawing/2014/main" id="{BB880BF0-1589-1D57-E662-5228F8ADD92C}"/>
              </a:ext>
            </a:extLst>
          </p:cNvPr>
          <p:cNvSpPr/>
          <p:nvPr/>
        </p:nvSpPr>
        <p:spPr>
          <a:xfrm>
            <a:off x="4714700" y="2636912"/>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橢圓 5">
            <a:extLst>
              <a:ext uri="{FF2B5EF4-FFF2-40B4-BE49-F238E27FC236}">
                <a16:creationId xmlns:a16="http://schemas.microsoft.com/office/drawing/2014/main" id="{39C6F46A-E4DF-8F36-5635-9F41045C09D5}"/>
              </a:ext>
            </a:extLst>
          </p:cNvPr>
          <p:cNvSpPr/>
          <p:nvPr/>
        </p:nvSpPr>
        <p:spPr>
          <a:xfrm>
            <a:off x="4939522" y="2840465"/>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橢圓 6">
            <a:extLst>
              <a:ext uri="{FF2B5EF4-FFF2-40B4-BE49-F238E27FC236}">
                <a16:creationId xmlns:a16="http://schemas.microsoft.com/office/drawing/2014/main" id="{790C20A3-107F-7456-6881-24C6DB14CFF8}"/>
              </a:ext>
            </a:extLst>
          </p:cNvPr>
          <p:cNvSpPr/>
          <p:nvPr/>
        </p:nvSpPr>
        <p:spPr>
          <a:xfrm>
            <a:off x="4819583" y="3121918"/>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橢圓 7">
            <a:extLst>
              <a:ext uri="{FF2B5EF4-FFF2-40B4-BE49-F238E27FC236}">
                <a16:creationId xmlns:a16="http://schemas.microsoft.com/office/drawing/2014/main" id="{189CECD8-9B0C-7D9C-1188-5E3CADD4F7DF}"/>
              </a:ext>
            </a:extLst>
          </p:cNvPr>
          <p:cNvSpPr/>
          <p:nvPr/>
        </p:nvSpPr>
        <p:spPr>
          <a:xfrm>
            <a:off x="4466306" y="3079044"/>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橢圓 8">
            <a:extLst>
              <a:ext uri="{FF2B5EF4-FFF2-40B4-BE49-F238E27FC236}">
                <a16:creationId xmlns:a16="http://schemas.microsoft.com/office/drawing/2014/main" id="{A7FD1F5F-7128-60D0-715C-88650BBE1477}"/>
              </a:ext>
            </a:extLst>
          </p:cNvPr>
          <p:cNvSpPr/>
          <p:nvPr/>
        </p:nvSpPr>
        <p:spPr>
          <a:xfrm>
            <a:off x="4380385" y="2777639"/>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71A65B3C-7AB4-329E-CA42-62AA63A244F5}"/>
              </a:ext>
            </a:extLst>
          </p:cNvPr>
          <p:cNvSpPr/>
          <p:nvPr/>
        </p:nvSpPr>
        <p:spPr>
          <a:xfrm>
            <a:off x="6019174" y="3021363"/>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1" name="圖片 10">
            <a:extLst>
              <a:ext uri="{FF2B5EF4-FFF2-40B4-BE49-F238E27FC236}">
                <a16:creationId xmlns:a16="http://schemas.microsoft.com/office/drawing/2014/main" id="{5DFE0587-E7F6-24A1-3715-8F8D50292BE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528" b="89811" l="9697" r="89697">
                        <a14:foregroundMark x1="49091" y1="13585" x2="49091" y2="13585"/>
                        <a14:foregroundMark x1="48485" y1="40000" x2="48485" y2="40000"/>
                        <a14:foregroundMark x1="51515" y1="4528" x2="51515" y2="4528"/>
                        <a14:foregroundMark x1="53333" y1="20000" x2="53333" y2="20000"/>
                        <a14:foregroundMark x1="50909" y1="48679" x2="50909" y2="48679"/>
                        <a14:backgroundMark x1="12121" y1="18868" x2="12121" y2="18868"/>
                      </a14:backgroundRemoval>
                    </a14:imgEffect>
                  </a14:imgLayer>
                </a14:imgProps>
              </a:ext>
            </a:extLst>
          </a:blip>
          <a:stretch>
            <a:fillRect/>
          </a:stretch>
        </p:blipFill>
        <p:spPr>
          <a:xfrm>
            <a:off x="6659973" y="2010450"/>
            <a:ext cx="1571625" cy="2524125"/>
          </a:xfrm>
          <a:prstGeom prst="rect">
            <a:avLst/>
          </a:prstGeom>
        </p:spPr>
      </p:pic>
      <p:sp>
        <p:nvSpPr>
          <p:cNvPr id="13" name="箭號: 向右 12">
            <a:extLst>
              <a:ext uri="{FF2B5EF4-FFF2-40B4-BE49-F238E27FC236}">
                <a16:creationId xmlns:a16="http://schemas.microsoft.com/office/drawing/2014/main" id="{CA6C793A-9EDE-D12D-46E8-6747E6C97E12}"/>
              </a:ext>
            </a:extLst>
          </p:cNvPr>
          <p:cNvSpPr/>
          <p:nvPr/>
        </p:nvSpPr>
        <p:spPr>
          <a:xfrm>
            <a:off x="8182644" y="3021363"/>
            <a:ext cx="648072" cy="392830"/>
          </a:xfrm>
          <a:prstGeom prst="rightArrow">
            <a:avLst/>
          </a:prstGeom>
          <a:solidFill>
            <a:schemeClr val="bg1"/>
          </a:solidFill>
          <a:ln w="381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箭號: 向右 21">
            <a:extLst>
              <a:ext uri="{FF2B5EF4-FFF2-40B4-BE49-F238E27FC236}">
                <a16:creationId xmlns:a16="http://schemas.microsoft.com/office/drawing/2014/main" id="{8B67FC3F-8246-55D4-7463-84997F9CEAEE}"/>
              </a:ext>
            </a:extLst>
          </p:cNvPr>
          <p:cNvSpPr/>
          <p:nvPr/>
        </p:nvSpPr>
        <p:spPr>
          <a:xfrm rot="10800000">
            <a:off x="3524030" y="3104247"/>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3" name="橢圓 22">
            <a:extLst>
              <a:ext uri="{FF2B5EF4-FFF2-40B4-BE49-F238E27FC236}">
                <a16:creationId xmlns:a16="http://schemas.microsoft.com/office/drawing/2014/main" id="{47AF65A5-6291-670A-666E-B30AFF88F6ED}"/>
              </a:ext>
            </a:extLst>
          </p:cNvPr>
          <p:cNvSpPr/>
          <p:nvPr/>
        </p:nvSpPr>
        <p:spPr>
          <a:xfrm>
            <a:off x="2211347" y="2655962"/>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4" name="橢圓 23">
            <a:extLst>
              <a:ext uri="{FF2B5EF4-FFF2-40B4-BE49-F238E27FC236}">
                <a16:creationId xmlns:a16="http://schemas.microsoft.com/office/drawing/2014/main" id="{7F6D69B2-570E-C762-FDCA-2CC791466BAF}"/>
              </a:ext>
            </a:extLst>
          </p:cNvPr>
          <p:cNvSpPr/>
          <p:nvPr/>
        </p:nvSpPr>
        <p:spPr>
          <a:xfrm>
            <a:off x="2436169" y="2859515"/>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5" name="橢圓 24">
            <a:extLst>
              <a:ext uri="{FF2B5EF4-FFF2-40B4-BE49-F238E27FC236}">
                <a16:creationId xmlns:a16="http://schemas.microsoft.com/office/drawing/2014/main" id="{8D236415-8C72-1F2A-96F7-F60F308BCBB0}"/>
              </a:ext>
            </a:extLst>
          </p:cNvPr>
          <p:cNvSpPr/>
          <p:nvPr/>
        </p:nvSpPr>
        <p:spPr>
          <a:xfrm>
            <a:off x="2316230" y="3140968"/>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6" name="橢圓 25">
            <a:extLst>
              <a:ext uri="{FF2B5EF4-FFF2-40B4-BE49-F238E27FC236}">
                <a16:creationId xmlns:a16="http://schemas.microsoft.com/office/drawing/2014/main" id="{94F05A40-E269-BE0C-ECAA-6BCAA4752501}"/>
              </a:ext>
            </a:extLst>
          </p:cNvPr>
          <p:cNvSpPr/>
          <p:nvPr/>
        </p:nvSpPr>
        <p:spPr>
          <a:xfrm>
            <a:off x="1962953" y="3098094"/>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7" name="橢圓 26">
            <a:extLst>
              <a:ext uri="{FF2B5EF4-FFF2-40B4-BE49-F238E27FC236}">
                <a16:creationId xmlns:a16="http://schemas.microsoft.com/office/drawing/2014/main" id="{3D302D5F-3F14-84E4-F347-EF5BE79BD9F4}"/>
              </a:ext>
            </a:extLst>
          </p:cNvPr>
          <p:cNvSpPr/>
          <p:nvPr/>
        </p:nvSpPr>
        <p:spPr>
          <a:xfrm>
            <a:off x="1877032" y="2796689"/>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8" name="文字方塊 27">
            <a:extLst>
              <a:ext uri="{FF2B5EF4-FFF2-40B4-BE49-F238E27FC236}">
                <a16:creationId xmlns:a16="http://schemas.microsoft.com/office/drawing/2014/main" id="{A69EBBCB-8200-9F06-6B52-F02411AB6D0B}"/>
              </a:ext>
            </a:extLst>
          </p:cNvPr>
          <p:cNvSpPr txBox="1"/>
          <p:nvPr/>
        </p:nvSpPr>
        <p:spPr>
          <a:xfrm>
            <a:off x="1380126" y="1274652"/>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dharma-grasping</a:t>
            </a:r>
          </a:p>
        </p:txBody>
      </p:sp>
      <p:sp>
        <p:nvSpPr>
          <p:cNvPr id="29" name="箭號: 向右 28">
            <a:extLst>
              <a:ext uri="{FF2B5EF4-FFF2-40B4-BE49-F238E27FC236}">
                <a16:creationId xmlns:a16="http://schemas.microsoft.com/office/drawing/2014/main" id="{4E31913A-0AE1-FDAE-FAA2-303CF3692BAC}"/>
              </a:ext>
            </a:extLst>
          </p:cNvPr>
          <p:cNvSpPr/>
          <p:nvPr/>
        </p:nvSpPr>
        <p:spPr>
          <a:xfrm rot="6818498">
            <a:off x="1761091" y="4315298"/>
            <a:ext cx="648072" cy="392830"/>
          </a:xfrm>
          <a:prstGeom prst="rightArrow">
            <a:avLst/>
          </a:prstGeom>
          <a:solidFill>
            <a:schemeClr val="bg1"/>
          </a:solidFill>
          <a:ln w="381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1" name="閃電 30">
            <a:extLst>
              <a:ext uri="{FF2B5EF4-FFF2-40B4-BE49-F238E27FC236}">
                <a16:creationId xmlns:a16="http://schemas.microsoft.com/office/drawing/2014/main" id="{B036EDBF-B725-B5E9-6A61-3FF15B90397C}"/>
              </a:ext>
            </a:extLst>
          </p:cNvPr>
          <p:cNvSpPr/>
          <p:nvPr/>
        </p:nvSpPr>
        <p:spPr>
          <a:xfrm rot="15066290">
            <a:off x="5858416" y="3200348"/>
            <a:ext cx="812764" cy="392830"/>
          </a:xfrm>
          <a:prstGeom prst="lightningBol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2" name="閃電 31">
            <a:extLst>
              <a:ext uri="{FF2B5EF4-FFF2-40B4-BE49-F238E27FC236}">
                <a16:creationId xmlns:a16="http://schemas.microsoft.com/office/drawing/2014/main" id="{47167BD5-AC7D-FD43-A7A8-9E9E369DAE9E}"/>
              </a:ext>
            </a:extLst>
          </p:cNvPr>
          <p:cNvSpPr/>
          <p:nvPr/>
        </p:nvSpPr>
        <p:spPr>
          <a:xfrm rot="15066290">
            <a:off x="3500729" y="3279751"/>
            <a:ext cx="812764" cy="392830"/>
          </a:xfrm>
          <a:prstGeom prst="lightningBol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文字方塊 32">
            <a:extLst>
              <a:ext uri="{FF2B5EF4-FFF2-40B4-BE49-F238E27FC236}">
                <a16:creationId xmlns:a16="http://schemas.microsoft.com/office/drawing/2014/main" id="{1C0507AF-415E-E304-9CB2-300EFDE78ABF}"/>
              </a:ext>
            </a:extLst>
          </p:cNvPr>
          <p:cNvSpPr txBox="1"/>
          <p:nvPr/>
        </p:nvSpPr>
        <p:spPr>
          <a:xfrm>
            <a:off x="5803618" y="4160967"/>
            <a:ext cx="2926061" cy="13849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dirty="0">
                <a:solidFill>
                  <a:srgbClr val="FF0000"/>
                </a:solidFill>
              </a:rPr>
              <a:t>Illuminating five skandhas being empty of a self</a:t>
            </a:r>
          </a:p>
        </p:txBody>
      </p:sp>
      <p:sp>
        <p:nvSpPr>
          <p:cNvPr id="34" name="文字方塊 33">
            <a:extLst>
              <a:ext uri="{FF2B5EF4-FFF2-40B4-BE49-F238E27FC236}">
                <a16:creationId xmlns:a16="http://schemas.microsoft.com/office/drawing/2014/main" id="{6A615728-DCA4-0060-3302-C6C3DD067B9B}"/>
              </a:ext>
            </a:extLst>
          </p:cNvPr>
          <p:cNvSpPr txBox="1"/>
          <p:nvPr/>
        </p:nvSpPr>
        <p:spPr>
          <a:xfrm>
            <a:off x="8922993" y="2422158"/>
            <a:ext cx="3424616"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Attaining </a:t>
            </a:r>
            <a:r>
              <a:rPr lang="en-US" altLang="zh-CN" sz="2800" b="1" dirty="0" err="1">
                <a:solidFill>
                  <a:srgbClr val="FFFF00"/>
                </a:solidFill>
              </a:rPr>
              <a:t>arahatship</a:t>
            </a:r>
            <a:r>
              <a:rPr lang="en-US" altLang="zh-CN" sz="2800" b="1" dirty="0">
                <a:solidFill>
                  <a:srgbClr val="FFFF00"/>
                </a:solidFill>
              </a:rPr>
              <a:t>, liberating from the round of rebirth</a:t>
            </a:r>
          </a:p>
        </p:txBody>
      </p:sp>
      <p:sp>
        <p:nvSpPr>
          <p:cNvPr id="35" name="文字方塊 34">
            <a:extLst>
              <a:ext uri="{FF2B5EF4-FFF2-40B4-BE49-F238E27FC236}">
                <a16:creationId xmlns:a16="http://schemas.microsoft.com/office/drawing/2014/main" id="{02E68C0A-21CA-8B64-E31B-9769C2514846}"/>
              </a:ext>
            </a:extLst>
          </p:cNvPr>
          <p:cNvSpPr txBox="1"/>
          <p:nvPr/>
        </p:nvSpPr>
        <p:spPr>
          <a:xfrm>
            <a:off x="2748278" y="4131304"/>
            <a:ext cx="2926061" cy="13849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dirty="0">
                <a:solidFill>
                  <a:srgbClr val="FF0000"/>
                </a:solidFill>
              </a:rPr>
              <a:t>Illuminating five skandhas being empty of dharma</a:t>
            </a:r>
          </a:p>
        </p:txBody>
      </p:sp>
      <p:sp>
        <p:nvSpPr>
          <p:cNvPr id="4" name="文字方塊 3">
            <a:extLst>
              <a:ext uri="{FF2B5EF4-FFF2-40B4-BE49-F238E27FC236}">
                <a16:creationId xmlns:a16="http://schemas.microsoft.com/office/drawing/2014/main" id="{33B2C8D1-2C68-7FFF-A66E-021324437266}"/>
              </a:ext>
            </a:extLst>
          </p:cNvPr>
          <p:cNvSpPr txBox="1"/>
          <p:nvPr/>
        </p:nvSpPr>
        <p:spPr>
          <a:xfrm>
            <a:off x="210302" y="4979632"/>
            <a:ext cx="3424616" cy="108478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spcBef>
                <a:spcPts val="1200"/>
              </a:spcBef>
            </a:pPr>
            <a:r>
              <a:rPr lang="en-US" altLang="zh-CN" sz="2800" b="1" dirty="0">
                <a:solidFill>
                  <a:srgbClr val="FFFF00"/>
                </a:solidFill>
              </a:rPr>
              <a:t>Attaining Buddhahood</a:t>
            </a:r>
          </a:p>
        </p:txBody>
      </p:sp>
      <p:sp>
        <p:nvSpPr>
          <p:cNvPr id="12" name="文字方塊 11">
            <a:extLst>
              <a:ext uri="{FF2B5EF4-FFF2-40B4-BE49-F238E27FC236}">
                <a16:creationId xmlns:a16="http://schemas.microsoft.com/office/drawing/2014/main" id="{1B45E420-F604-D04C-2F94-B91D252A0C17}"/>
              </a:ext>
            </a:extLst>
          </p:cNvPr>
          <p:cNvSpPr txBox="1"/>
          <p:nvPr/>
        </p:nvSpPr>
        <p:spPr>
          <a:xfrm>
            <a:off x="2643395" y="5540410"/>
            <a:ext cx="8914823"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spcBef>
                <a:spcPts val="1200"/>
              </a:spcBef>
            </a:pPr>
            <a:r>
              <a:rPr lang="en-US" altLang="zh-CN" sz="2800" b="1" dirty="0">
                <a:solidFill>
                  <a:schemeClr val="bg1"/>
                </a:solidFill>
              </a:rPr>
              <a:t>‘He illuminated the Five Skandhas and saw that they were all empty, and crossed over all suffering and affliction.’</a:t>
            </a:r>
          </a:p>
        </p:txBody>
      </p:sp>
      <p:sp>
        <p:nvSpPr>
          <p:cNvPr id="14" name="文字方塊 13">
            <a:extLst>
              <a:ext uri="{FF2B5EF4-FFF2-40B4-BE49-F238E27FC236}">
                <a16:creationId xmlns:a16="http://schemas.microsoft.com/office/drawing/2014/main" id="{E51BCB06-D1B9-3BF7-1392-D1C685EFEBC6}"/>
              </a:ext>
            </a:extLst>
          </p:cNvPr>
          <p:cNvSpPr txBox="1"/>
          <p:nvPr/>
        </p:nvSpPr>
        <p:spPr>
          <a:xfrm>
            <a:off x="6386486" y="1300005"/>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self-grasping</a:t>
            </a:r>
          </a:p>
        </p:txBody>
      </p:sp>
      <p:sp>
        <p:nvSpPr>
          <p:cNvPr id="15" name="閃電 14">
            <a:extLst>
              <a:ext uri="{FF2B5EF4-FFF2-40B4-BE49-F238E27FC236}">
                <a16:creationId xmlns:a16="http://schemas.microsoft.com/office/drawing/2014/main" id="{26271FDC-DDCC-0871-461B-56508F04C371}"/>
              </a:ext>
            </a:extLst>
          </p:cNvPr>
          <p:cNvSpPr/>
          <p:nvPr/>
        </p:nvSpPr>
        <p:spPr>
          <a:xfrm rot="18080468">
            <a:off x="6972142" y="899461"/>
            <a:ext cx="404424" cy="1600588"/>
          </a:xfrm>
          <a:prstGeom prst="lightningBolt">
            <a:avLst/>
          </a:prstGeom>
          <a:solidFill>
            <a:srgbClr val="FF0000">
              <a:alpha val="4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閃電 15">
            <a:extLst>
              <a:ext uri="{FF2B5EF4-FFF2-40B4-BE49-F238E27FC236}">
                <a16:creationId xmlns:a16="http://schemas.microsoft.com/office/drawing/2014/main" id="{96F24A73-3CC7-AA1B-F619-9B5B359D241B}"/>
              </a:ext>
            </a:extLst>
          </p:cNvPr>
          <p:cNvSpPr/>
          <p:nvPr/>
        </p:nvSpPr>
        <p:spPr>
          <a:xfrm rot="18080468">
            <a:off x="2432425" y="913416"/>
            <a:ext cx="404424" cy="1600588"/>
          </a:xfrm>
          <a:prstGeom prst="lightningBolt">
            <a:avLst/>
          </a:prstGeom>
          <a:solidFill>
            <a:srgbClr val="FF0000">
              <a:alpha val="4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274234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9" grpId="0" animBg="1"/>
      <p:bldP spid="31" grpId="0" animBg="1"/>
      <p:bldP spid="32" grpId="0" animBg="1"/>
      <p:bldP spid="33" grpId="0"/>
      <p:bldP spid="34" grpId="0"/>
      <p:bldP spid="35" grpId="0"/>
      <p:bldP spid="4" grpId="0"/>
      <p:bldP spid="12" grpId="0"/>
      <p:bldP spid="15"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14986EA-FB3F-55F4-D955-F159711FB920}"/>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25B552EB-BA79-8912-65A7-F87F70187385}"/>
              </a:ext>
            </a:extLst>
          </p:cNvPr>
          <p:cNvSpPr txBox="1"/>
          <p:nvPr/>
        </p:nvSpPr>
        <p:spPr>
          <a:xfrm>
            <a:off x="693812" y="1484784"/>
            <a:ext cx="11089232"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a:t>
            </a:r>
            <a:r>
              <a:rPr lang="en-US" altLang="zh-CN" sz="2800" b="1" dirty="0" err="1">
                <a:solidFill>
                  <a:schemeClr val="bg1"/>
                </a:solidFill>
              </a:rPr>
              <a:t>Śāriputra</a:t>
            </a:r>
            <a:r>
              <a:rPr lang="en-US" altLang="zh-CN" sz="2800" b="1" dirty="0">
                <a:solidFill>
                  <a:schemeClr val="bg1"/>
                </a:solidFill>
              </a:rPr>
              <a:t>, form is not different from emptiness, and emptiness is not different from form. Form itself is emptiness, and emptiness itself is form.’</a:t>
            </a:r>
          </a:p>
        </p:txBody>
      </p:sp>
      <p:pic>
        <p:nvPicPr>
          <p:cNvPr id="2" name="圖片 1">
            <a:extLst>
              <a:ext uri="{FF2B5EF4-FFF2-40B4-BE49-F238E27FC236}">
                <a16:creationId xmlns:a16="http://schemas.microsoft.com/office/drawing/2014/main" id="{E915F5F4-5F62-A951-5429-B7D1E378B20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528" b="89811" l="9697" r="89697">
                        <a14:foregroundMark x1="49091" y1="13585" x2="49091" y2="13585"/>
                        <a14:foregroundMark x1="48485" y1="40000" x2="48485" y2="40000"/>
                        <a14:foregroundMark x1="51515" y1="4528" x2="51515" y2="4528"/>
                        <a14:foregroundMark x1="53333" y1="20000" x2="53333" y2="20000"/>
                        <a14:foregroundMark x1="50909" y1="48679" x2="50909" y2="48679"/>
                        <a14:backgroundMark x1="12121" y1="18868" x2="12121" y2="18868"/>
                      </a14:backgroundRemoval>
                    </a14:imgEffect>
                  </a14:imgLayer>
                </a14:imgProps>
              </a:ext>
            </a:extLst>
          </a:blip>
          <a:stretch>
            <a:fillRect/>
          </a:stretch>
        </p:blipFill>
        <p:spPr>
          <a:xfrm>
            <a:off x="5230316" y="3746317"/>
            <a:ext cx="1571625" cy="2524125"/>
          </a:xfrm>
          <a:prstGeom prst="rect">
            <a:avLst/>
          </a:prstGeom>
        </p:spPr>
      </p:pic>
      <p:sp>
        <p:nvSpPr>
          <p:cNvPr id="5" name="文字方塊 4">
            <a:extLst>
              <a:ext uri="{FF2B5EF4-FFF2-40B4-BE49-F238E27FC236}">
                <a16:creationId xmlns:a16="http://schemas.microsoft.com/office/drawing/2014/main" id="{00198BFB-F1F0-3EE0-4DA4-DF2F4F6EDD24}"/>
              </a:ext>
            </a:extLst>
          </p:cNvPr>
          <p:cNvSpPr txBox="1"/>
          <p:nvPr/>
        </p:nvSpPr>
        <p:spPr>
          <a:xfrm>
            <a:off x="189756" y="4178365"/>
            <a:ext cx="4392488"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form – from the perspective of </a:t>
            </a:r>
            <a:r>
              <a:rPr lang="en-US" altLang="zh-CN" sz="2800" b="1" u="sng" dirty="0">
                <a:solidFill>
                  <a:srgbClr val="FFFF00"/>
                </a:solidFill>
              </a:rPr>
              <a:t>conventional truth</a:t>
            </a:r>
            <a:r>
              <a:rPr lang="en-US" altLang="zh-CN" sz="2800" b="1" dirty="0">
                <a:solidFill>
                  <a:srgbClr val="FFFF00"/>
                </a:solidFill>
              </a:rPr>
              <a:t>. It exists dependently.</a:t>
            </a:r>
          </a:p>
        </p:txBody>
      </p:sp>
      <p:sp>
        <p:nvSpPr>
          <p:cNvPr id="6" name="箭號: 向右 5">
            <a:extLst>
              <a:ext uri="{FF2B5EF4-FFF2-40B4-BE49-F238E27FC236}">
                <a16:creationId xmlns:a16="http://schemas.microsoft.com/office/drawing/2014/main" id="{BF8ACA20-365A-6B60-BE14-09FBFD4FA825}"/>
              </a:ext>
            </a:extLst>
          </p:cNvPr>
          <p:cNvSpPr/>
          <p:nvPr/>
        </p:nvSpPr>
        <p:spPr>
          <a:xfrm>
            <a:off x="4582244" y="4765641"/>
            <a:ext cx="576064" cy="420836"/>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文字方塊 6">
            <a:extLst>
              <a:ext uri="{FF2B5EF4-FFF2-40B4-BE49-F238E27FC236}">
                <a16:creationId xmlns:a16="http://schemas.microsoft.com/office/drawing/2014/main" id="{B358BD07-DC6F-2003-815A-885916CB9212}"/>
              </a:ext>
            </a:extLst>
          </p:cNvPr>
          <p:cNvSpPr txBox="1"/>
          <p:nvPr/>
        </p:nvSpPr>
        <p:spPr>
          <a:xfrm>
            <a:off x="8110636" y="4178365"/>
            <a:ext cx="4392488"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emptiness – from the perspective of </a:t>
            </a:r>
            <a:r>
              <a:rPr lang="en-US" altLang="zh-CN" sz="2800" b="1" u="sng" dirty="0">
                <a:solidFill>
                  <a:srgbClr val="FFFF00"/>
                </a:solidFill>
              </a:rPr>
              <a:t>ultimate truth</a:t>
            </a:r>
            <a:r>
              <a:rPr lang="en-US" altLang="zh-CN" sz="2800" b="1" dirty="0">
                <a:solidFill>
                  <a:srgbClr val="FFFF00"/>
                </a:solidFill>
              </a:rPr>
              <a:t>. It is empty of self nature.</a:t>
            </a:r>
          </a:p>
        </p:txBody>
      </p:sp>
      <p:sp>
        <p:nvSpPr>
          <p:cNvPr id="8" name="箭號: 向右 7">
            <a:extLst>
              <a:ext uri="{FF2B5EF4-FFF2-40B4-BE49-F238E27FC236}">
                <a16:creationId xmlns:a16="http://schemas.microsoft.com/office/drawing/2014/main" id="{71F0FE8D-544D-4723-A6D2-681043B8932F}"/>
              </a:ext>
            </a:extLst>
          </p:cNvPr>
          <p:cNvSpPr/>
          <p:nvPr/>
        </p:nvSpPr>
        <p:spPr>
          <a:xfrm rot="10800000">
            <a:off x="7102524" y="4765641"/>
            <a:ext cx="576064" cy="420836"/>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F397222F-06D4-BE4D-9751-C561EB34CD12}"/>
              </a:ext>
            </a:extLst>
          </p:cNvPr>
          <p:cNvSpPr txBox="1"/>
          <p:nvPr/>
        </p:nvSpPr>
        <p:spPr>
          <a:xfrm>
            <a:off x="4798268" y="2969285"/>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err="1">
                <a:solidFill>
                  <a:srgbClr val="FFFF00"/>
                </a:solidFill>
              </a:rPr>
              <a:t>skandha</a:t>
            </a:r>
            <a:r>
              <a:rPr lang="en-US" altLang="zh-CN" sz="2800" b="1" dirty="0">
                <a:solidFill>
                  <a:srgbClr val="FFFF00"/>
                </a:solidFill>
              </a:rPr>
              <a:t> of form</a:t>
            </a:r>
          </a:p>
        </p:txBody>
      </p:sp>
    </p:spTree>
    <p:extLst>
      <p:ext uri="{BB962C8B-B14F-4D97-AF65-F5344CB8AC3E}">
        <p14:creationId xmlns:p14="http://schemas.microsoft.com/office/powerpoint/2010/main" val="36505753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p:bldP spid="8" grpId="0" animBg="1"/>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44B2A4DA-3AE9-4AF5-2485-DAE8D8518A94}"/>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41FE0D44-A032-A570-D167-9856A5C847A4}"/>
              </a:ext>
            </a:extLst>
          </p:cNvPr>
          <p:cNvSpPr txBox="1"/>
          <p:nvPr/>
        </p:nvSpPr>
        <p:spPr>
          <a:xfrm>
            <a:off x="1017848" y="1410901"/>
            <a:ext cx="10441160"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‘So, too, are sensations, recognition, volitional formations, and consciousness.’</a:t>
            </a:r>
          </a:p>
        </p:txBody>
      </p:sp>
      <p:sp>
        <p:nvSpPr>
          <p:cNvPr id="2" name="文字方塊 1">
            <a:extLst>
              <a:ext uri="{FF2B5EF4-FFF2-40B4-BE49-F238E27FC236}">
                <a16:creationId xmlns:a16="http://schemas.microsoft.com/office/drawing/2014/main" id="{D031DABC-5642-96AC-BEC3-2EAC34B4D1CA}"/>
              </a:ext>
            </a:extLst>
          </p:cNvPr>
          <p:cNvSpPr txBox="1"/>
          <p:nvPr/>
        </p:nvSpPr>
        <p:spPr>
          <a:xfrm>
            <a:off x="189756" y="4178365"/>
            <a:ext cx="4392488"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sensations – from the perspective of </a:t>
            </a:r>
            <a:r>
              <a:rPr lang="en-US" altLang="zh-CN" sz="2800" b="1" u="sng" dirty="0">
                <a:solidFill>
                  <a:srgbClr val="FFFF00"/>
                </a:solidFill>
              </a:rPr>
              <a:t>conventional truth</a:t>
            </a:r>
            <a:r>
              <a:rPr lang="en-US" altLang="zh-CN" sz="2800" b="1" dirty="0">
                <a:solidFill>
                  <a:srgbClr val="FFFF00"/>
                </a:solidFill>
              </a:rPr>
              <a:t> They exist dependently.</a:t>
            </a:r>
            <a:endParaRPr lang="en-US" altLang="zh-CN" sz="2800" b="1" u="sng" dirty="0">
              <a:solidFill>
                <a:srgbClr val="FFFF00"/>
              </a:solidFill>
            </a:endParaRPr>
          </a:p>
        </p:txBody>
      </p:sp>
      <p:sp>
        <p:nvSpPr>
          <p:cNvPr id="5" name="箭號: 向右 4">
            <a:extLst>
              <a:ext uri="{FF2B5EF4-FFF2-40B4-BE49-F238E27FC236}">
                <a16:creationId xmlns:a16="http://schemas.microsoft.com/office/drawing/2014/main" id="{56AEB543-2DAB-82D3-FC61-52D29CD01ACB}"/>
              </a:ext>
            </a:extLst>
          </p:cNvPr>
          <p:cNvSpPr/>
          <p:nvPr/>
        </p:nvSpPr>
        <p:spPr>
          <a:xfrm>
            <a:off x="4582244" y="4765641"/>
            <a:ext cx="576064" cy="420836"/>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340D9046-6C4F-30DB-6031-C4320FE28E05}"/>
              </a:ext>
            </a:extLst>
          </p:cNvPr>
          <p:cNvSpPr txBox="1"/>
          <p:nvPr/>
        </p:nvSpPr>
        <p:spPr>
          <a:xfrm>
            <a:off x="8110636" y="4178365"/>
            <a:ext cx="4392488"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emptiness – from the perspective of </a:t>
            </a:r>
            <a:r>
              <a:rPr lang="en-US" altLang="zh-CN" sz="2800" b="1" u="sng" dirty="0">
                <a:solidFill>
                  <a:srgbClr val="FFFF00"/>
                </a:solidFill>
              </a:rPr>
              <a:t>ultimate truth</a:t>
            </a:r>
            <a:r>
              <a:rPr lang="en-US" altLang="zh-CN" sz="2800" b="1" dirty="0">
                <a:solidFill>
                  <a:srgbClr val="FFFF00"/>
                </a:solidFill>
              </a:rPr>
              <a:t>. They are empty of self nature.</a:t>
            </a:r>
          </a:p>
        </p:txBody>
      </p:sp>
      <p:sp>
        <p:nvSpPr>
          <p:cNvPr id="7" name="箭號: 向右 6">
            <a:extLst>
              <a:ext uri="{FF2B5EF4-FFF2-40B4-BE49-F238E27FC236}">
                <a16:creationId xmlns:a16="http://schemas.microsoft.com/office/drawing/2014/main" id="{61B7194E-873C-D755-6D09-70A31A7C45A5}"/>
              </a:ext>
            </a:extLst>
          </p:cNvPr>
          <p:cNvSpPr/>
          <p:nvPr/>
        </p:nvSpPr>
        <p:spPr>
          <a:xfrm rot="10800000">
            <a:off x="7102524" y="4765641"/>
            <a:ext cx="576064" cy="420836"/>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3A6F0FC1-B319-E8DF-82C5-DCC961661C63}"/>
              </a:ext>
            </a:extLst>
          </p:cNvPr>
          <p:cNvSpPr txBox="1"/>
          <p:nvPr/>
        </p:nvSpPr>
        <p:spPr>
          <a:xfrm>
            <a:off x="4510236" y="2273116"/>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err="1">
                <a:solidFill>
                  <a:srgbClr val="FFFF00"/>
                </a:solidFill>
              </a:rPr>
              <a:t>skandha</a:t>
            </a:r>
            <a:r>
              <a:rPr lang="en-US" altLang="zh-CN" sz="2800" b="1" dirty="0">
                <a:solidFill>
                  <a:srgbClr val="FFFF00"/>
                </a:solidFill>
              </a:rPr>
              <a:t> of sensations</a:t>
            </a:r>
          </a:p>
        </p:txBody>
      </p:sp>
      <p:pic>
        <p:nvPicPr>
          <p:cNvPr id="10" name="圖片 9">
            <a:extLst>
              <a:ext uri="{FF2B5EF4-FFF2-40B4-BE49-F238E27FC236}">
                <a16:creationId xmlns:a16="http://schemas.microsoft.com/office/drawing/2014/main" id="{FA010E05-EFA1-8541-3D77-DCD40BF1779D}"/>
              </a:ext>
            </a:extLst>
          </p:cNvPr>
          <p:cNvPicPr>
            <a:picLocks noChangeAspect="1"/>
          </p:cNvPicPr>
          <p:nvPr/>
        </p:nvPicPr>
        <p:blipFill>
          <a:blip r:embed="rId3"/>
          <a:stretch>
            <a:fillRect/>
          </a:stretch>
        </p:blipFill>
        <p:spPr>
          <a:xfrm>
            <a:off x="5283727" y="3910218"/>
            <a:ext cx="1621369" cy="2552517"/>
          </a:xfrm>
          <a:prstGeom prst="rect">
            <a:avLst/>
          </a:prstGeom>
        </p:spPr>
      </p:pic>
      <p:sp>
        <p:nvSpPr>
          <p:cNvPr id="9" name="文字方塊 8">
            <a:extLst>
              <a:ext uri="{FF2B5EF4-FFF2-40B4-BE49-F238E27FC236}">
                <a16:creationId xmlns:a16="http://schemas.microsoft.com/office/drawing/2014/main" id="{F250E86D-1151-0F62-8AAB-51E9694DFAB3}"/>
              </a:ext>
            </a:extLst>
          </p:cNvPr>
          <p:cNvSpPr txBox="1"/>
          <p:nvPr/>
        </p:nvSpPr>
        <p:spPr>
          <a:xfrm>
            <a:off x="4906279" y="2598289"/>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err="1">
                <a:solidFill>
                  <a:srgbClr val="FFFF00"/>
                </a:solidFill>
              </a:rPr>
              <a:t>skandha</a:t>
            </a:r>
            <a:r>
              <a:rPr lang="en-US" altLang="zh-CN" sz="2800" b="1" dirty="0">
                <a:solidFill>
                  <a:srgbClr val="FFFF00"/>
                </a:solidFill>
              </a:rPr>
              <a:t> of recognition</a:t>
            </a:r>
          </a:p>
        </p:txBody>
      </p:sp>
      <p:sp>
        <p:nvSpPr>
          <p:cNvPr id="11" name="文字方塊 10">
            <a:extLst>
              <a:ext uri="{FF2B5EF4-FFF2-40B4-BE49-F238E27FC236}">
                <a16:creationId xmlns:a16="http://schemas.microsoft.com/office/drawing/2014/main" id="{2BFFF264-B497-6EC3-626E-872AE1EFA4E8}"/>
              </a:ext>
            </a:extLst>
          </p:cNvPr>
          <p:cNvSpPr txBox="1"/>
          <p:nvPr/>
        </p:nvSpPr>
        <p:spPr>
          <a:xfrm>
            <a:off x="5283727" y="2956954"/>
            <a:ext cx="525658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err="1">
                <a:solidFill>
                  <a:srgbClr val="FFFF00"/>
                </a:solidFill>
              </a:rPr>
              <a:t>skandha</a:t>
            </a:r>
            <a:r>
              <a:rPr lang="en-US" altLang="zh-CN" sz="2800" b="1" dirty="0">
                <a:solidFill>
                  <a:srgbClr val="FFFF00"/>
                </a:solidFill>
              </a:rPr>
              <a:t> of volitional formations</a:t>
            </a:r>
          </a:p>
        </p:txBody>
      </p:sp>
      <p:sp>
        <p:nvSpPr>
          <p:cNvPr id="12" name="文字方塊 11">
            <a:extLst>
              <a:ext uri="{FF2B5EF4-FFF2-40B4-BE49-F238E27FC236}">
                <a16:creationId xmlns:a16="http://schemas.microsoft.com/office/drawing/2014/main" id="{4A3ACD5A-1EBF-1B6D-8405-C628EB96D8B9}"/>
              </a:ext>
            </a:extLst>
          </p:cNvPr>
          <p:cNvSpPr txBox="1"/>
          <p:nvPr/>
        </p:nvSpPr>
        <p:spPr>
          <a:xfrm>
            <a:off x="5806380" y="3269291"/>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err="1">
                <a:solidFill>
                  <a:srgbClr val="FFFF00"/>
                </a:solidFill>
              </a:rPr>
              <a:t>skandha</a:t>
            </a:r>
            <a:r>
              <a:rPr lang="en-US" altLang="zh-CN" sz="2800" b="1" dirty="0">
                <a:solidFill>
                  <a:srgbClr val="FFFF00"/>
                </a:solidFill>
              </a:rPr>
              <a:t> of consciousness</a:t>
            </a:r>
          </a:p>
        </p:txBody>
      </p:sp>
      <p:sp>
        <p:nvSpPr>
          <p:cNvPr id="13" name="文字方塊 12">
            <a:extLst>
              <a:ext uri="{FF2B5EF4-FFF2-40B4-BE49-F238E27FC236}">
                <a16:creationId xmlns:a16="http://schemas.microsoft.com/office/drawing/2014/main" id="{F652A892-D9DA-AA8F-0175-A2B7E6C12032}"/>
              </a:ext>
            </a:extLst>
          </p:cNvPr>
          <p:cNvSpPr txBox="1"/>
          <p:nvPr/>
        </p:nvSpPr>
        <p:spPr>
          <a:xfrm>
            <a:off x="200543" y="3837362"/>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recognition</a:t>
            </a:r>
          </a:p>
        </p:txBody>
      </p:sp>
      <p:cxnSp>
        <p:nvCxnSpPr>
          <p:cNvPr id="15" name="直線接點 14">
            <a:extLst>
              <a:ext uri="{FF2B5EF4-FFF2-40B4-BE49-F238E27FC236}">
                <a16:creationId xmlns:a16="http://schemas.microsoft.com/office/drawing/2014/main" id="{5DC1DC31-28F9-BEC9-DAA4-5AC19F9B6CBE}"/>
              </a:ext>
            </a:extLst>
          </p:cNvPr>
          <p:cNvCxnSpPr>
            <a:cxnSpLocks/>
          </p:cNvCxnSpPr>
          <p:nvPr/>
        </p:nvCxnSpPr>
        <p:spPr>
          <a:xfrm>
            <a:off x="261764" y="4581128"/>
            <a:ext cx="158417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7" name="文字方塊 16">
            <a:extLst>
              <a:ext uri="{FF2B5EF4-FFF2-40B4-BE49-F238E27FC236}">
                <a16:creationId xmlns:a16="http://schemas.microsoft.com/office/drawing/2014/main" id="{7520B50B-55EF-21D4-BFBE-368A44A038EE}"/>
              </a:ext>
            </a:extLst>
          </p:cNvPr>
          <p:cNvSpPr txBox="1"/>
          <p:nvPr/>
        </p:nvSpPr>
        <p:spPr>
          <a:xfrm>
            <a:off x="189756" y="3160331"/>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consciousness</a:t>
            </a:r>
          </a:p>
        </p:txBody>
      </p:sp>
      <p:cxnSp>
        <p:nvCxnSpPr>
          <p:cNvPr id="18" name="直線接點 17">
            <a:extLst>
              <a:ext uri="{FF2B5EF4-FFF2-40B4-BE49-F238E27FC236}">
                <a16:creationId xmlns:a16="http://schemas.microsoft.com/office/drawing/2014/main" id="{D4E3B525-82AF-CD3E-13AC-351206F1F2A4}"/>
              </a:ext>
            </a:extLst>
          </p:cNvPr>
          <p:cNvCxnSpPr>
            <a:cxnSpLocks/>
          </p:cNvCxnSpPr>
          <p:nvPr/>
        </p:nvCxnSpPr>
        <p:spPr>
          <a:xfrm>
            <a:off x="261764" y="4221088"/>
            <a:ext cx="158417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9" name="文字方塊 18">
            <a:extLst>
              <a:ext uri="{FF2B5EF4-FFF2-40B4-BE49-F238E27FC236}">
                <a16:creationId xmlns:a16="http://schemas.microsoft.com/office/drawing/2014/main" id="{D9559FCB-1846-1E06-8897-49ED762D7473}"/>
              </a:ext>
            </a:extLst>
          </p:cNvPr>
          <p:cNvSpPr txBox="1"/>
          <p:nvPr/>
        </p:nvSpPr>
        <p:spPr>
          <a:xfrm>
            <a:off x="189756" y="3532214"/>
            <a:ext cx="439248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volitional formations</a:t>
            </a:r>
          </a:p>
        </p:txBody>
      </p:sp>
      <p:cxnSp>
        <p:nvCxnSpPr>
          <p:cNvPr id="20" name="直線接點 19">
            <a:extLst>
              <a:ext uri="{FF2B5EF4-FFF2-40B4-BE49-F238E27FC236}">
                <a16:creationId xmlns:a16="http://schemas.microsoft.com/office/drawing/2014/main" id="{E1552D07-6467-DA4D-8E46-139DBDE347F5}"/>
              </a:ext>
            </a:extLst>
          </p:cNvPr>
          <p:cNvCxnSpPr>
            <a:cxnSpLocks/>
          </p:cNvCxnSpPr>
          <p:nvPr/>
        </p:nvCxnSpPr>
        <p:spPr>
          <a:xfrm>
            <a:off x="333772" y="3861048"/>
            <a:ext cx="3024336" cy="4917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50096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7" grpId="0" animBg="1"/>
      <p:bldP spid="8" grpId="0"/>
      <p:bldP spid="9" grpId="0"/>
      <p:bldP spid="11" grpId="0"/>
      <p:bldP spid="12" grpId="0"/>
      <p:bldP spid="13" grpId="0"/>
      <p:bldP spid="17"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2501A03D-91E5-074A-9286-3A7EDAD54FF2}"/>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EF4BA222-8416-248D-8EEE-F77B46444CC7}"/>
              </a:ext>
            </a:extLst>
          </p:cNvPr>
          <p:cNvSpPr txBox="1"/>
          <p:nvPr/>
        </p:nvSpPr>
        <p:spPr>
          <a:xfrm>
            <a:off x="1125860" y="1653502"/>
            <a:ext cx="10441160"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a:t>
            </a:r>
            <a:r>
              <a:rPr lang="en-US" altLang="zh-CN" sz="2800" b="1" dirty="0" err="1">
                <a:solidFill>
                  <a:schemeClr val="bg1"/>
                </a:solidFill>
              </a:rPr>
              <a:t>Śāriputra</a:t>
            </a:r>
            <a:r>
              <a:rPr lang="en-US" altLang="zh-CN" sz="2800" b="1" dirty="0">
                <a:solidFill>
                  <a:schemeClr val="bg1"/>
                </a:solidFill>
              </a:rPr>
              <a:t>, all dharmas are empty — they are neither created nor destroyed, neither defiled nor pure, and they neither increase nor diminish.’</a:t>
            </a:r>
          </a:p>
        </p:txBody>
      </p:sp>
      <p:sp>
        <p:nvSpPr>
          <p:cNvPr id="2" name="文字方塊 1">
            <a:extLst>
              <a:ext uri="{FF2B5EF4-FFF2-40B4-BE49-F238E27FC236}">
                <a16:creationId xmlns:a16="http://schemas.microsoft.com/office/drawing/2014/main" id="{11FF9E96-9923-F3C3-0126-DA6B12A2B47B}"/>
              </a:ext>
            </a:extLst>
          </p:cNvPr>
          <p:cNvSpPr txBox="1"/>
          <p:nvPr/>
        </p:nvSpPr>
        <p:spPr>
          <a:xfrm>
            <a:off x="1125860" y="3717032"/>
            <a:ext cx="10441160"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a:t>
            </a:r>
            <a:r>
              <a:rPr lang="en-US" altLang="zh-CN" sz="2800" b="1" dirty="0" err="1">
                <a:solidFill>
                  <a:schemeClr val="bg1"/>
                </a:solidFill>
              </a:rPr>
              <a:t>Śāriputra</a:t>
            </a:r>
            <a:r>
              <a:rPr lang="en-US" altLang="zh-CN" sz="2800" b="1" dirty="0">
                <a:solidFill>
                  <a:schemeClr val="bg1"/>
                </a:solidFill>
              </a:rPr>
              <a:t>, the characteristics of the emptiness of all dharmas are non-arising, non-ceasing, non-defiled, non-pure, non-increasing, non-decreasing.’)</a:t>
            </a:r>
          </a:p>
        </p:txBody>
      </p:sp>
    </p:spTree>
    <p:extLst>
      <p:ext uri="{BB962C8B-B14F-4D97-AF65-F5344CB8AC3E}">
        <p14:creationId xmlns:p14="http://schemas.microsoft.com/office/powerpoint/2010/main" val="3546699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BC5CD169-0C0C-AA23-A6F3-5726DA3FA6F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7AF7FAE2-B087-B2DA-1646-2FA53AAA8C18}"/>
              </a:ext>
            </a:extLst>
          </p:cNvPr>
          <p:cNvSpPr txBox="1"/>
          <p:nvPr/>
        </p:nvSpPr>
        <p:spPr>
          <a:xfrm>
            <a:off x="1017848" y="1052736"/>
            <a:ext cx="10441160"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‘Therefore, in the emptiness there is no form, sensations, recognition, volitional formations, or consciousness.’</a:t>
            </a:r>
          </a:p>
        </p:txBody>
      </p:sp>
      <p:sp>
        <p:nvSpPr>
          <p:cNvPr id="2" name="文字方塊 1">
            <a:extLst>
              <a:ext uri="{FF2B5EF4-FFF2-40B4-BE49-F238E27FC236}">
                <a16:creationId xmlns:a16="http://schemas.microsoft.com/office/drawing/2014/main" id="{F3B2BC2B-97DB-FED8-34FA-83E2847C6C8A}"/>
              </a:ext>
            </a:extLst>
          </p:cNvPr>
          <p:cNvSpPr txBox="1"/>
          <p:nvPr/>
        </p:nvSpPr>
        <p:spPr>
          <a:xfrm>
            <a:off x="1017848" y="2467908"/>
            <a:ext cx="10583871" cy="399583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rgbClr val="FFFF00"/>
                </a:solidFill>
              </a:rPr>
              <a:t>Here, </a:t>
            </a:r>
            <a:r>
              <a:rPr lang="en-US" altLang="zh-CN" sz="2800" dirty="0" err="1">
                <a:solidFill>
                  <a:srgbClr val="FFFF00"/>
                </a:solidFill>
              </a:rPr>
              <a:t>Avalokitishvara</a:t>
            </a:r>
            <a:r>
              <a:rPr lang="en-US" altLang="zh-CN" sz="2800" dirty="0">
                <a:solidFill>
                  <a:srgbClr val="FFFF00"/>
                </a:solidFill>
              </a:rPr>
              <a:t> is not saying that ‘form’ (</a:t>
            </a:r>
            <a:r>
              <a:rPr lang="en-US" altLang="zh-CN" sz="2800" dirty="0" err="1">
                <a:solidFill>
                  <a:srgbClr val="FFFF00"/>
                </a:solidFill>
              </a:rPr>
              <a:t>rupa</a:t>
            </a:r>
            <a:r>
              <a:rPr lang="en-US" altLang="zh-CN" sz="2800" dirty="0">
                <a:solidFill>
                  <a:srgbClr val="FFFF00"/>
                </a:solidFill>
              </a:rPr>
              <a:t>) doesn't exist. His meaning is that when you </a:t>
            </a:r>
            <a:r>
              <a:rPr lang="en-US" altLang="zh-CN" sz="2800" dirty="0" err="1">
                <a:solidFill>
                  <a:srgbClr val="FFFF00"/>
                </a:solidFill>
              </a:rPr>
              <a:t>analyse</a:t>
            </a:r>
            <a:r>
              <a:rPr lang="en-US" altLang="zh-CN" sz="2800" dirty="0">
                <a:solidFill>
                  <a:srgbClr val="FFFF00"/>
                </a:solidFill>
              </a:rPr>
              <a:t> ‘form’ on the deepest level, according to the logic of the Prajnaparamita teachings, you find there is no inherent existence (</a:t>
            </a:r>
            <a:r>
              <a:rPr lang="en-US" altLang="zh-CN" sz="2800" dirty="0" err="1">
                <a:solidFill>
                  <a:srgbClr val="FFFF00"/>
                </a:solidFill>
              </a:rPr>
              <a:t>svabhāva</a:t>
            </a:r>
            <a:r>
              <a:rPr lang="en-US" altLang="zh-CN" sz="2800" dirty="0">
                <a:solidFill>
                  <a:srgbClr val="FFFF00"/>
                </a:solidFill>
              </a:rPr>
              <a:t>). Thus while form appears to be solid and lasting, on the ultimate level, the true nature of all form is that things appear, yet they are empty--like a magician’s trick or a mirage. The remaining skandhas also lack inherent existence.</a:t>
            </a:r>
          </a:p>
        </p:txBody>
      </p:sp>
    </p:spTree>
    <p:extLst>
      <p:ext uri="{BB962C8B-B14F-4D97-AF65-F5344CB8AC3E}">
        <p14:creationId xmlns:p14="http://schemas.microsoft.com/office/powerpoint/2010/main" val="21134108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BA6DA7EE-7B02-4DED-F889-AD8B98163091}"/>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1A38CB96-8C0A-2F02-4590-EDBA849F2FD9}"/>
              </a:ext>
            </a:extLst>
          </p:cNvPr>
          <p:cNvSpPr txBox="1"/>
          <p:nvPr/>
        </p:nvSpPr>
        <p:spPr>
          <a:xfrm>
            <a:off x="840548" y="1402159"/>
            <a:ext cx="10441160"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 is no eye, ear, nose, tongue, body, or mind. There are no sights, sounds, scents, tastes, the tangible, or mental objects.’</a:t>
            </a:r>
          </a:p>
        </p:txBody>
      </p:sp>
      <p:sp>
        <p:nvSpPr>
          <p:cNvPr id="2" name="文字方塊 1">
            <a:extLst>
              <a:ext uri="{FF2B5EF4-FFF2-40B4-BE49-F238E27FC236}">
                <a16:creationId xmlns:a16="http://schemas.microsoft.com/office/drawing/2014/main" id="{BB16281B-D86C-C17E-EB3D-449FB6CF3E27}"/>
              </a:ext>
            </a:extLst>
          </p:cNvPr>
          <p:cNvSpPr txBox="1"/>
          <p:nvPr/>
        </p:nvSpPr>
        <p:spPr>
          <a:xfrm>
            <a:off x="873832" y="3274367"/>
            <a:ext cx="10441160"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rgbClr val="FFFF00"/>
                </a:solidFill>
              </a:rPr>
              <a:t>Twelve </a:t>
            </a:r>
            <a:r>
              <a:rPr lang="en-US" altLang="zh-CN" sz="2800" dirty="0" err="1">
                <a:solidFill>
                  <a:srgbClr val="FFFF00"/>
                </a:solidFill>
              </a:rPr>
              <a:t>ayatanas</a:t>
            </a:r>
            <a:r>
              <a:rPr lang="en-US" altLang="zh-CN" sz="2800" dirty="0">
                <a:solidFill>
                  <a:srgbClr val="FFFF00"/>
                </a:solidFill>
              </a:rPr>
              <a:t>, or twelve sense bases or twelve sense spheres, are the sense-fields which serve as the bases for the production of consciousness.</a:t>
            </a:r>
          </a:p>
        </p:txBody>
      </p:sp>
    </p:spTree>
    <p:extLst>
      <p:ext uri="{BB962C8B-B14F-4D97-AF65-F5344CB8AC3E}">
        <p14:creationId xmlns:p14="http://schemas.microsoft.com/office/powerpoint/2010/main" val="38298881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DD00FD7-B6CD-9FEC-DA14-0B5B82B4CDE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C75E3DE6-CA30-1878-E758-1B68E24F39D2}"/>
              </a:ext>
            </a:extLst>
          </p:cNvPr>
          <p:cNvSpPr txBox="1"/>
          <p:nvPr/>
        </p:nvSpPr>
        <p:spPr>
          <a:xfrm>
            <a:off x="873832" y="1196752"/>
            <a:ext cx="10441160" cy="491916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rgbClr val="FFFF00"/>
                </a:solidFill>
              </a:rPr>
              <a:t>There are six internal-external (base-object) pairs of sense bases:</a:t>
            </a:r>
          </a:p>
          <a:p>
            <a:pPr marL="457200" indent="-457200">
              <a:lnSpc>
                <a:spcPts val="4400"/>
              </a:lnSpc>
              <a:spcBef>
                <a:spcPts val="1200"/>
              </a:spcBef>
              <a:buFont typeface="Wingdings" panose="05000000000000000000" pitchFamily="2" charset="2"/>
              <a:buChar char="Ø"/>
            </a:pPr>
            <a:r>
              <a:rPr lang="en-US" altLang="zh-CN" sz="2800" dirty="0">
                <a:solidFill>
                  <a:srgbClr val="FFFF00"/>
                </a:solidFill>
              </a:rPr>
              <a:t>eye base + visible forms (sights)</a:t>
            </a:r>
          </a:p>
          <a:p>
            <a:pPr marL="457200" indent="-457200">
              <a:lnSpc>
                <a:spcPts val="4400"/>
              </a:lnSpc>
              <a:spcBef>
                <a:spcPts val="1200"/>
              </a:spcBef>
              <a:buFont typeface="Wingdings" panose="05000000000000000000" pitchFamily="2" charset="2"/>
              <a:buChar char="Ø"/>
            </a:pPr>
            <a:r>
              <a:rPr lang="en-US" altLang="zh-CN" sz="2800" dirty="0">
                <a:solidFill>
                  <a:srgbClr val="FFFF00"/>
                </a:solidFill>
              </a:rPr>
              <a:t>ear base + sound</a:t>
            </a:r>
          </a:p>
          <a:p>
            <a:pPr marL="457200" indent="-457200">
              <a:lnSpc>
                <a:spcPts val="4400"/>
              </a:lnSpc>
              <a:spcBef>
                <a:spcPts val="1200"/>
              </a:spcBef>
              <a:buFont typeface="Wingdings" panose="05000000000000000000" pitchFamily="2" charset="2"/>
              <a:buChar char="Ø"/>
            </a:pPr>
            <a:r>
              <a:rPr lang="en-US" altLang="zh-CN" sz="2800" dirty="0">
                <a:solidFill>
                  <a:srgbClr val="FFFF00"/>
                </a:solidFill>
              </a:rPr>
              <a:t>nose base + smells</a:t>
            </a:r>
          </a:p>
          <a:p>
            <a:pPr marL="457200" indent="-457200">
              <a:lnSpc>
                <a:spcPts val="4400"/>
              </a:lnSpc>
              <a:spcBef>
                <a:spcPts val="1200"/>
              </a:spcBef>
              <a:buFont typeface="Wingdings" panose="05000000000000000000" pitchFamily="2" charset="2"/>
              <a:buChar char="Ø"/>
            </a:pPr>
            <a:r>
              <a:rPr lang="en-US" altLang="zh-CN" sz="2800" dirty="0">
                <a:solidFill>
                  <a:srgbClr val="FFFF00"/>
                </a:solidFill>
              </a:rPr>
              <a:t>tongue base + taste</a:t>
            </a:r>
          </a:p>
          <a:p>
            <a:pPr marL="457200" indent="-457200">
              <a:lnSpc>
                <a:spcPts val="4400"/>
              </a:lnSpc>
              <a:spcBef>
                <a:spcPts val="1200"/>
              </a:spcBef>
              <a:buFont typeface="Wingdings" panose="05000000000000000000" pitchFamily="2" charset="2"/>
              <a:buChar char="Ø"/>
            </a:pPr>
            <a:r>
              <a:rPr lang="en-US" altLang="zh-CN" sz="2800" dirty="0">
                <a:solidFill>
                  <a:srgbClr val="FFFF00"/>
                </a:solidFill>
              </a:rPr>
              <a:t>body base + tangible objects</a:t>
            </a:r>
          </a:p>
          <a:p>
            <a:pPr marL="457200" indent="-457200">
              <a:lnSpc>
                <a:spcPts val="4400"/>
              </a:lnSpc>
              <a:spcBef>
                <a:spcPts val="1200"/>
              </a:spcBef>
              <a:buFont typeface="Wingdings" panose="05000000000000000000" pitchFamily="2" charset="2"/>
              <a:buChar char="Ø"/>
            </a:pPr>
            <a:r>
              <a:rPr lang="en-US" altLang="zh-CN" sz="2800" dirty="0">
                <a:solidFill>
                  <a:srgbClr val="FFFF00"/>
                </a:solidFill>
              </a:rPr>
              <a:t>mind base + mental objects</a:t>
            </a:r>
          </a:p>
        </p:txBody>
      </p:sp>
    </p:spTree>
    <p:extLst>
      <p:ext uri="{BB962C8B-B14F-4D97-AF65-F5344CB8AC3E}">
        <p14:creationId xmlns:p14="http://schemas.microsoft.com/office/powerpoint/2010/main" val="365235013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225D213-AE9A-B6BF-322E-9921F14AA556}"/>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0C0C25B8-DE74-9470-7870-113E4AABD008}"/>
              </a:ext>
            </a:extLst>
          </p:cNvPr>
          <p:cNvSpPr txBox="1"/>
          <p:nvPr/>
        </p:nvSpPr>
        <p:spPr>
          <a:xfrm>
            <a:off x="2934070" y="1269266"/>
            <a:ext cx="2101177" cy="95410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rPr>
              <a:t>twelve </a:t>
            </a:r>
            <a:r>
              <a:rPr lang="en-US" altLang="zh-CN" sz="2800" b="1" dirty="0" err="1">
                <a:solidFill>
                  <a:schemeClr val="bg1"/>
                </a:solidFill>
              </a:rPr>
              <a:t>ayatanas</a:t>
            </a:r>
            <a:endParaRPr lang="en-US" altLang="zh-CN" sz="2800" b="1" dirty="0">
              <a:solidFill>
                <a:schemeClr val="bg1"/>
              </a:solidFill>
            </a:endParaRPr>
          </a:p>
        </p:txBody>
      </p:sp>
      <p:sp>
        <p:nvSpPr>
          <p:cNvPr id="6" name="橢圓 5">
            <a:extLst>
              <a:ext uri="{FF2B5EF4-FFF2-40B4-BE49-F238E27FC236}">
                <a16:creationId xmlns:a16="http://schemas.microsoft.com/office/drawing/2014/main" id="{0D433197-C140-C27F-205A-3F52AC2FD96C}"/>
              </a:ext>
            </a:extLst>
          </p:cNvPr>
          <p:cNvSpPr/>
          <p:nvPr/>
        </p:nvSpPr>
        <p:spPr>
          <a:xfrm>
            <a:off x="3188367" y="2636912"/>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橢圓 6">
            <a:extLst>
              <a:ext uri="{FF2B5EF4-FFF2-40B4-BE49-F238E27FC236}">
                <a16:creationId xmlns:a16="http://schemas.microsoft.com/office/drawing/2014/main" id="{F4B1D24E-2F77-835D-C3C6-B7DFDC66E3D5}"/>
              </a:ext>
            </a:extLst>
          </p:cNvPr>
          <p:cNvSpPr/>
          <p:nvPr/>
        </p:nvSpPr>
        <p:spPr>
          <a:xfrm>
            <a:off x="3389866" y="2639124"/>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橢圓 7">
            <a:extLst>
              <a:ext uri="{FF2B5EF4-FFF2-40B4-BE49-F238E27FC236}">
                <a16:creationId xmlns:a16="http://schemas.microsoft.com/office/drawing/2014/main" id="{4A152BFD-CE25-FBAD-9D72-23F926C8BD8E}"/>
              </a:ext>
            </a:extLst>
          </p:cNvPr>
          <p:cNvSpPr/>
          <p:nvPr/>
        </p:nvSpPr>
        <p:spPr>
          <a:xfrm>
            <a:off x="3479194" y="2775427"/>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橢圓 8">
            <a:extLst>
              <a:ext uri="{FF2B5EF4-FFF2-40B4-BE49-F238E27FC236}">
                <a16:creationId xmlns:a16="http://schemas.microsoft.com/office/drawing/2014/main" id="{495F8068-14C3-06C8-19DE-B8A9E692B076}"/>
              </a:ext>
            </a:extLst>
          </p:cNvPr>
          <p:cNvSpPr/>
          <p:nvPr/>
        </p:nvSpPr>
        <p:spPr>
          <a:xfrm>
            <a:off x="3481151" y="2918366"/>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橢圓 9">
            <a:extLst>
              <a:ext uri="{FF2B5EF4-FFF2-40B4-BE49-F238E27FC236}">
                <a16:creationId xmlns:a16="http://schemas.microsoft.com/office/drawing/2014/main" id="{FDADE7EC-5615-621E-5E3A-86712842635E}"/>
              </a:ext>
            </a:extLst>
          </p:cNvPr>
          <p:cNvSpPr/>
          <p:nvPr/>
        </p:nvSpPr>
        <p:spPr>
          <a:xfrm>
            <a:off x="3397607" y="302136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E980CB00-3637-07E9-17B6-CA2B4A61F8DF}"/>
              </a:ext>
            </a:extLst>
          </p:cNvPr>
          <p:cNvSpPr/>
          <p:nvPr/>
        </p:nvSpPr>
        <p:spPr>
          <a:xfrm>
            <a:off x="4492841" y="3021363"/>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2" name="圖片 11">
            <a:extLst>
              <a:ext uri="{FF2B5EF4-FFF2-40B4-BE49-F238E27FC236}">
                <a16:creationId xmlns:a16="http://schemas.microsoft.com/office/drawing/2014/main" id="{E9AAE5ED-6275-5BAE-F629-F608DBEA49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528" b="89811" l="9697" r="89697">
                        <a14:foregroundMark x1="49091" y1="13585" x2="49091" y2="13585"/>
                        <a14:foregroundMark x1="48485" y1="40000" x2="48485" y2="40000"/>
                        <a14:foregroundMark x1="51515" y1="4528" x2="51515" y2="4528"/>
                        <a14:foregroundMark x1="53333" y1="20000" x2="53333" y2="20000"/>
                        <a14:foregroundMark x1="50909" y1="48679" x2="50909" y2="48679"/>
                        <a14:backgroundMark x1="12121" y1="18868" x2="12121" y2="18868"/>
                      </a14:backgroundRemoval>
                    </a14:imgEffect>
                  </a14:imgLayer>
                </a14:imgProps>
              </a:ext>
            </a:extLst>
          </a:blip>
          <a:stretch>
            <a:fillRect/>
          </a:stretch>
        </p:blipFill>
        <p:spPr>
          <a:xfrm>
            <a:off x="5133640" y="2010450"/>
            <a:ext cx="1571625" cy="2524125"/>
          </a:xfrm>
          <a:prstGeom prst="rect">
            <a:avLst/>
          </a:prstGeom>
        </p:spPr>
      </p:pic>
      <p:sp>
        <p:nvSpPr>
          <p:cNvPr id="13" name="文字方塊 12">
            <a:extLst>
              <a:ext uri="{FF2B5EF4-FFF2-40B4-BE49-F238E27FC236}">
                <a16:creationId xmlns:a16="http://schemas.microsoft.com/office/drawing/2014/main" id="{DE99886F-A24D-E267-3594-435AEED5D443}"/>
              </a:ext>
            </a:extLst>
          </p:cNvPr>
          <p:cNvSpPr txBox="1"/>
          <p:nvPr/>
        </p:nvSpPr>
        <p:spPr>
          <a:xfrm>
            <a:off x="4942284" y="1317589"/>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self-grasping</a:t>
            </a:r>
          </a:p>
        </p:txBody>
      </p:sp>
      <p:sp>
        <p:nvSpPr>
          <p:cNvPr id="14" name="箭號: 向右 13">
            <a:extLst>
              <a:ext uri="{FF2B5EF4-FFF2-40B4-BE49-F238E27FC236}">
                <a16:creationId xmlns:a16="http://schemas.microsoft.com/office/drawing/2014/main" id="{9B0737B1-6F45-7EA3-6C91-6A7D6C8262FD}"/>
              </a:ext>
            </a:extLst>
          </p:cNvPr>
          <p:cNvSpPr/>
          <p:nvPr/>
        </p:nvSpPr>
        <p:spPr>
          <a:xfrm>
            <a:off x="6656311" y="3021363"/>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文字方塊 14">
            <a:extLst>
              <a:ext uri="{FF2B5EF4-FFF2-40B4-BE49-F238E27FC236}">
                <a16:creationId xmlns:a16="http://schemas.microsoft.com/office/drawing/2014/main" id="{AA16A761-E94C-45F6-27C4-4619A6B3278A}"/>
              </a:ext>
            </a:extLst>
          </p:cNvPr>
          <p:cNvSpPr txBox="1"/>
          <p:nvPr/>
        </p:nvSpPr>
        <p:spPr>
          <a:xfrm>
            <a:off x="7376192" y="2892425"/>
            <a:ext cx="3024335"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16" name="文字方塊 15">
            <a:extLst>
              <a:ext uri="{FF2B5EF4-FFF2-40B4-BE49-F238E27FC236}">
                <a16:creationId xmlns:a16="http://schemas.microsoft.com/office/drawing/2014/main" id="{D77211D9-5765-6124-1F35-E0CA37E7DDD4}"/>
              </a:ext>
            </a:extLst>
          </p:cNvPr>
          <p:cNvSpPr txBox="1"/>
          <p:nvPr/>
        </p:nvSpPr>
        <p:spPr>
          <a:xfrm>
            <a:off x="9550796" y="5431880"/>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a:t>
            </a:r>
            <a:r>
              <a:rPr lang="en-US" altLang="zh-TW" sz="2800" dirty="0" err="1">
                <a:solidFill>
                  <a:srgbClr val="FFFF00"/>
                </a:solidFill>
              </a:rPr>
              <a:t>kamma</a:t>
            </a:r>
            <a:r>
              <a:rPr lang="en-US" altLang="zh-TW" sz="2800" dirty="0">
                <a:solidFill>
                  <a:srgbClr val="FFFF00"/>
                </a:solidFill>
              </a:rPr>
              <a:t>)</a:t>
            </a:r>
            <a:endParaRPr lang="zh-TW" altLang="en-US" sz="2800" dirty="0">
              <a:solidFill>
                <a:srgbClr val="FFFF00"/>
              </a:solidFill>
            </a:endParaRPr>
          </a:p>
        </p:txBody>
      </p:sp>
      <p:sp>
        <p:nvSpPr>
          <p:cNvPr id="17" name="文字方塊 16">
            <a:extLst>
              <a:ext uri="{FF2B5EF4-FFF2-40B4-BE49-F238E27FC236}">
                <a16:creationId xmlns:a16="http://schemas.microsoft.com/office/drawing/2014/main" id="{819F1521-C9D8-2A7B-E0AF-CE25DF51D5BC}"/>
              </a:ext>
            </a:extLst>
          </p:cNvPr>
          <p:cNvSpPr txBox="1"/>
          <p:nvPr/>
        </p:nvSpPr>
        <p:spPr>
          <a:xfrm>
            <a:off x="5603457" y="5468106"/>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18" name="箭號: 向右 17">
            <a:extLst>
              <a:ext uri="{FF2B5EF4-FFF2-40B4-BE49-F238E27FC236}">
                <a16:creationId xmlns:a16="http://schemas.microsoft.com/office/drawing/2014/main" id="{01E3E62B-4CEE-8B41-3787-4A704581F318}"/>
              </a:ext>
            </a:extLst>
          </p:cNvPr>
          <p:cNvSpPr/>
          <p:nvPr/>
        </p:nvSpPr>
        <p:spPr>
          <a:xfrm rot="3151554">
            <a:off x="9695713" y="4019036"/>
            <a:ext cx="681631" cy="611434"/>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箭號: 向右 18">
            <a:extLst>
              <a:ext uri="{FF2B5EF4-FFF2-40B4-BE49-F238E27FC236}">
                <a16:creationId xmlns:a16="http://schemas.microsoft.com/office/drawing/2014/main" id="{DA2300A8-F362-FD72-4EA0-694CF4FE865F}"/>
              </a:ext>
            </a:extLst>
          </p:cNvPr>
          <p:cNvSpPr/>
          <p:nvPr/>
        </p:nvSpPr>
        <p:spPr>
          <a:xfrm rot="10800000">
            <a:off x="8592374" y="5491730"/>
            <a:ext cx="742054" cy="585646"/>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箭號: 向右 19">
            <a:extLst>
              <a:ext uri="{FF2B5EF4-FFF2-40B4-BE49-F238E27FC236}">
                <a16:creationId xmlns:a16="http://schemas.microsoft.com/office/drawing/2014/main" id="{9BC98FF3-E759-9618-EB20-7FDBEE56BFD0}"/>
              </a:ext>
            </a:extLst>
          </p:cNvPr>
          <p:cNvSpPr/>
          <p:nvPr/>
        </p:nvSpPr>
        <p:spPr>
          <a:xfrm rot="18471896">
            <a:off x="7983326" y="3990533"/>
            <a:ext cx="773807" cy="538336"/>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文字方塊 20">
            <a:extLst>
              <a:ext uri="{FF2B5EF4-FFF2-40B4-BE49-F238E27FC236}">
                <a16:creationId xmlns:a16="http://schemas.microsoft.com/office/drawing/2014/main" id="{046EC83B-B559-7875-EFF3-241A00BD3FCA}"/>
              </a:ext>
            </a:extLst>
          </p:cNvPr>
          <p:cNvSpPr txBox="1"/>
          <p:nvPr/>
        </p:nvSpPr>
        <p:spPr>
          <a:xfrm>
            <a:off x="7171708" y="571078"/>
            <a:ext cx="2654694" cy="21236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marL="360000" indent="-360000">
              <a:buAutoNum type="arabicPeriod"/>
            </a:pPr>
            <a:r>
              <a:rPr lang="en-US" altLang="zh-CN" sz="2200" dirty="0">
                <a:solidFill>
                  <a:srgbClr val="FFFF00"/>
                </a:solidFill>
              </a:rPr>
              <a:t>Identity view, </a:t>
            </a:r>
          </a:p>
          <a:p>
            <a:pPr marL="360000" indent="-360000">
              <a:buAutoNum type="arabicPeriod"/>
            </a:pPr>
            <a:r>
              <a:rPr lang="en-US" altLang="zh-CN" sz="2200" dirty="0">
                <a:solidFill>
                  <a:srgbClr val="FFFF00"/>
                </a:solidFill>
              </a:rPr>
              <a:t> skepticism, </a:t>
            </a:r>
          </a:p>
          <a:p>
            <a:pPr marL="360000" indent="-360000">
              <a:buAutoNum type="arabicPeriod"/>
            </a:pPr>
            <a:r>
              <a:rPr lang="en-US" altLang="zh-CN" sz="2200" dirty="0">
                <a:solidFill>
                  <a:srgbClr val="FFFF00"/>
                </a:solidFill>
              </a:rPr>
              <a:t>attachment to rules and rituals, </a:t>
            </a:r>
          </a:p>
          <a:p>
            <a:pPr marL="360000" indent="-360000">
              <a:buAutoNum type="arabicPeriod"/>
            </a:pPr>
            <a:r>
              <a:rPr lang="en-US" altLang="zh-CN" sz="2200" dirty="0">
                <a:solidFill>
                  <a:srgbClr val="FFFF00"/>
                </a:solidFill>
              </a:rPr>
              <a:t>sensual lust, </a:t>
            </a:r>
          </a:p>
          <a:p>
            <a:pPr marL="360000" indent="-360000">
              <a:buAutoNum type="arabicPeriod"/>
            </a:pPr>
            <a:r>
              <a:rPr lang="en-US" altLang="zh-CN" sz="2200" dirty="0">
                <a:solidFill>
                  <a:srgbClr val="FFFF00"/>
                </a:solidFill>
              </a:rPr>
              <a:t>ill-will, </a:t>
            </a:r>
          </a:p>
        </p:txBody>
      </p:sp>
      <p:sp>
        <p:nvSpPr>
          <p:cNvPr id="22" name="文字方塊 21">
            <a:extLst>
              <a:ext uri="{FF2B5EF4-FFF2-40B4-BE49-F238E27FC236}">
                <a16:creationId xmlns:a16="http://schemas.microsoft.com/office/drawing/2014/main" id="{334E60BE-6121-56DE-75AF-991BF4E3AC72}"/>
              </a:ext>
            </a:extLst>
          </p:cNvPr>
          <p:cNvSpPr txBox="1"/>
          <p:nvPr/>
        </p:nvSpPr>
        <p:spPr>
          <a:xfrm>
            <a:off x="9547972" y="513828"/>
            <a:ext cx="2926061" cy="224676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000" dirty="0">
                <a:solidFill>
                  <a:srgbClr val="FFFF00"/>
                </a:solidFill>
              </a:rPr>
              <a:t>6. craving for fine-</a:t>
            </a:r>
          </a:p>
          <a:p>
            <a:r>
              <a:rPr lang="en-US" altLang="zh-CN" sz="2000" dirty="0">
                <a:solidFill>
                  <a:srgbClr val="FFFF00"/>
                </a:solidFill>
              </a:rPr>
              <a:t>    material existence, </a:t>
            </a:r>
          </a:p>
          <a:p>
            <a:r>
              <a:rPr lang="en-US" altLang="zh-CN" sz="2000" dirty="0">
                <a:solidFill>
                  <a:srgbClr val="FFFF00"/>
                </a:solidFill>
              </a:rPr>
              <a:t>7. craving for immaterial </a:t>
            </a:r>
          </a:p>
          <a:p>
            <a:r>
              <a:rPr lang="en-US" altLang="zh-CN" sz="2000" dirty="0">
                <a:solidFill>
                  <a:srgbClr val="FFFF00"/>
                </a:solidFill>
              </a:rPr>
              <a:t>    existence, </a:t>
            </a:r>
          </a:p>
          <a:p>
            <a:r>
              <a:rPr lang="en-US" altLang="zh-CN" sz="2000" dirty="0">
                <a:solidFill>
                  <a:srgbClr val="FFFF00"/>
                </a:solidFill>
              </a:rPr>
              <a:t>8. conceit, </a:t>
            </a:r>
          </a:p>
          <a:p>
            <a:r>
              <a:rPr lang="en-US" altLang="zh-CN" sz="2000" dirty="0">
                <a:solidFill>
                  <a:srgbClr val="FFFF00"/>
                </a:solidFill>
              </a:rPr>
              <a:t>9. restlessness,</a:t>
            </a:r>
          </a:p>
          <a:p>
            <a:r>
              <a:rPr lang="en-US" altLang="zh-CN" sz="2000" dirty="0">
                <a:solidFill>
                  <a:srgbClr val="FFFF00"/>
                </a:solidFill>
              </a:rPr>
              <a:t>10. ignorance</a:t>
            </a:r>
          </a:p>
        </p:txBody>
      </p:sp>
      <p:sp>
        <p:nvSpPr>
          <p:cNvPr id="23" name="箭號: 向右 22">
            <a:extLst>
              <a:ext uri="{FF2B5EF4-FFF2-40B4-BE49-F238E27FC236}">
                <a16:creationId xmlns:a16="http://schemas.microsoft.com/office/drawing/2014/main" id="{DE02871C-A202-39EA-FAE3-337DB9C24D2E}"/>
              </a:ext>
            </a:extLst>
          </p:cNvPr>
          <p:cNvSpPr/>
          <p:nvPr/>
        </p:nvSpPr>
        <p:spPr>
          <a:xfrm rot="10800000">
            <a:off x="1997697" y="3104247"/>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9" name="文字方塊 28">
            <a:extLst>
              <a:ext uri="{FF2B5EF4-FFF2-40B4-BE49-F238E27FC236}">
                <a16:creationId xmlns:a16="http://schemas.microsoft.com/office/drawing/2014/main" id="{0AA552EB-B14A-A048-CEAC-1C4FA716F9B1}"/>
              </a:ext>
            </a:extLst>
          </p:cNvPr>
          <p:cNvSpPr txBox="1"/>
          <p:nvPr/>
        </p:nvSpPr>
        <p:spPr>
          <a:xfrm>
            <a:off x="-84886" y="1294778"/>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dharma-grasping</a:t>
            </a:r>
          </a:p>
        </p:txBody>
      </p:sp>
      <p:sp>
        <p:nvSpPr>
          <p:cNvPr id="30" name="箭號: 向右 29">
            <a:extLst>
              <a:ext uri="{FF2B5EF4-FFF2-40B4-BE49-F238E27FC236}">
                <a16:creationId xmlns:a16="http://schemas.microsoft.com/office/drawing/2014/main" id="{80E4640D-381F-C666-12DA-AED79935796F}"/>
              </a:ext>
            </a:extLst>
          </p:cNvPr>
          <p:cNvSpPr/>
          <p:nvPr/>
        </p:nvSpPr>
        <p:spPr>
          <a:xfrm rot="5400000">
            <a:off x="662276" y="4353317"/>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1" name="文字方塊 30">
            <a:extLst>
              <a:ext uri="{FF2B5EF4-FFF2-40B4-BE49-F238E27FC236}">
                <a16:creationId xmlns:a16="http://schemas.microsoft.com/office/drawing/2014/main" id="{697A6EDC-36E7-08D8-FB44-AD37C8A6F4FD}"/>
              </a:ext>
            </a:extLst>
          </p:cNvPr>
          <p:cNvSpPr txBox="1"/>
          <p:nvPr/>
        </p:nvSpPr>
        <p:spPr>
          <a:xfrm>
            <a:off x="100145" y="5144279"/>
            <a:ext cx="2833925" cy="954107"/>
          </a:xfrm>
          <a:prstGeom prst="rect">
            <a:avLst/>
          </a:prstGeom>
          <a:noFill/>
          <a:ln>
            <a:solidFill>
              <a:srgbClr val="FFFF00"/>
            </a:solidFill>
          </a:ln>
        </p:spPr>
        <p:txBody>
          <a:bodyPr wrap="square" rtlCol="0">
            <a:spAutoFit/>
          </a:bodyPr>
          <a:lstStyle/>
          <a:p>
            <a:r>
              <a:rPr lang="en-US" altLang="zh-TW" sz="2800" dirty="0">
                <a:solidFill>
                  <a:srgbClr val="FFFF00"/>
                </a:solidFill>
              </a:rPr>
              <a:t>obscure true nature of dharma</a:t>
            </a:r>
            <a:endParaRPr lang="zh-TW" altLang="en-US" sz="2800" dirty="0">
              <a:solidFill>
                <a:srgbClr val="FFFF00"/>
              </a:solidFill>
            </a:endParaRPr>
          </a:p>
        </p:txBody>
      </p:sp>
      <p:sp>
        <p:nvSpPr>
          <p:cNvPr id="32" name="閃電 31">
            <a:extLst>
              <a:ext uri="{FF2B5EF4-FFF2-40B4-BE49-F238E27FC236}">
                <a16:creationId xmlns:a16="http://schemas.microsoft.com/office/drawing/2014/main" id="{5945A4CC-9CCF-6C3A-BB6C-4EE1BF595FE4}"/>
              </a:ext>
            </a:extLst>
          </p:cNvPr>
          <p:cNvSpPr/>
          <p:nvPr/>
        </p:nvSpPr>
        <p:spPr>
          <a:xfrm rot="15066290">
            <a:off x="4332083" y="3200348"/>
            <a:ext cx="812764" cy="392830"/>
          </a:xfrm>
          <a:prstGeom prst="lightningBol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9" name="橢圓 38">
            <a:extLst>
              <a:ext uri="{FF2B5EF4-FFF2-40B4-BE49-F238E27FC236}">
                <a16:creationId xmlns:a16="http://schemas.microsoft.com/office/drawing/2014/main" id="{507352F2-90F2-540B-2A9E-FC5A03E15950}"/>
              </a:ext>
            </a:extLst>
          </p:cNvPr>
          <p:cNvSpPr/>
          <p:nvPr/>
        </p:nvSpPr>
        <p:spPr>
          <a:xfrm>
            <a:off x="3257377" y="3014456"/>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0" name="橢圓 39">
            <a:extLst>
              <a:ext uri="{FF2B5EF4-FFF2-40B4-BE49-F238E27FC236}">
                <a16:creationId xmlns:a16="http://schemas.microsoft.com/office/drawing/2014/main" id="{5646E466-CF85-733F-8A59-3DBFDAC5765E}"/>
              </a:ext>
            </a:extLst>
          </p:cNvPr>
          <p:cNvSpPr/>
          <p:nvPr/>
        </p:nvSpPr>
        <p:spPr>
          <a:xfrm>
            <a:off x="3093399" y="2964199"/>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1" name="橢圓 40">
            <a:extLst>
              <a:ext uri="{FF2B5EF4-FFF2-40B4-BE49-F238E27FC236}">
                <a16:creationId xmlns:a16="http://schemas.microsoft.com/office/drawing/2014/main" id="{C08C9CBF-50ED-6114-D3E5-E1414CEEAF5D}"/>
              </a:ext>
            </a:extLst>
          </p:cNvPr>
          <p:cNvSpPr/>
          <p:nvPr/>
        </p:nvSpPr>
        <p:spPr>
          <a:xfrm>
            <a:off x="2934070" y="2901245"/>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2" name="橢圓 41">
            <a:extLst>
              <a:ext uri="{FF2B5EF4-FFF2-40B4-BE49-F238E27FC236}">
                <a16:creationId xmlns:a16="http://schemas.microsoft.com/office/drawing/2014/main" id="{0DD16AB8-1CC4-35A8-71DE-431CC39280CF}"/>
              </a:ext>
            </a:extLst>
          </p:cNvPr>
          <p:cNvSpPr/>
          <p:nvPr/>
        </p:nvSpPr>
        <p:spPr>
          <a:xfrm>
            <a:off x="2895444" y="2792548"/>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3" name="橢圓 42">
            <a:extLst>
              <a:ext uri="{FF2B5EF4-FFF2-40B4-BE49-F238E27FC236}">
                <a16:creationId xmlns:a16="http://schemas.microsoft.com/office/drawing/2014/main" id="{5398687E-4809-5CB2-54B2-3CA1FF55503C}"/>
              </a:ext>
            </a:extLst>
          </p:cNvPr>
          <p:cNvSpPr/>
          <p:nvPr/>
        </p:nvSpPr>
        <p:spPr>
          <a:xfrm>
            <a:off x="2996194" y="265403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4" name="橢圓 43">
            <a:extLst>
              <a:ext uri="{FF2B5EF4-FFF2-40B4-BE49-F238E27FC236}">
                <a16:creationId xmlns:a16="http://schemas.microsoft.com/office/drawing/2014/main" id="{23F8D127-3092-A27A-8B02-A8A2B6EA891D}"/>
              </a:ext>
            </a:extLst>
          </p:cNvPr>
          <p:cNvSpPr/>
          <p:nvPr/>
        </p:nvSpPr>
        <p:spPr>
          <a:xfrm>
            <a:off x="3177534" y="2689551"/>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5" name="橢圓 44">
            <a:extLst>
              <a:ext uri="{FF2B5EF4-FFF2-40B4-BE49-F238E27FC236}">
                <a16:creationId xmlns:a16="http://schemas.microsoft.com/office/drawing/2014/main" id="{8F364919-3865-73A5-D2F7-67A4A93F4B31}"/>
              </a:ext>
            </a:extLst>
          </p:cNvPr>
          <p:cNvSpPr/>
          <p:nvPr/>
        </p:nvSpPr>
        <p:spPr>
          <a:xfrm>
            <a:off x="626695" y="2789312"/>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6" name="橢圓 45">
            <a:extLst>
              <a:ext uri="{FF2B5EF4-FFF2-40B4-BE49-F238E27FC236}">
                <a16:creationId xmlns:a16="http://schemas.microsoft.com/office/drawing/2014/main" id="{A09FE7E3-E03E-F1A9-D6F2-8693CDB2C10B}"/>
              </a:ext>
            </a:extLst>
          </p:cNvPr>
          <p:cNvSpPr/>
          <p:nvPr/>
        </p:nvSpPr>
        <p:spPr>
          <a:xfrm>
            <a:off x="828194" y="2791524"/>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7" name="橢圓 46">
            <a:extLst>
              <a:ext uri="{FF2B5EF4-FFF2-40B4-BE49-F238E27FC236}">
                <a16:creationId xmlns:a16="http://schemas.microsoft.com/office/drawing/2014/main" id="{3EF7668B-70C2-595C-A19D-01C19A36F040}"/>
              </a:ext>
            </a:extLst>
          </p:cNvPr>
          <p:cNvSpPr/>
          <p:nvPr/>
        </p:nvSpPr>
        <p:spPr>
          <a:xfrm>
            <a:off x="917522" y="2927827"/>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8" name="橢圓 47">
            <a:extLst>
              <a:ext uri="{FF2B5EF4-FFF2-40B4-BE49-F238E27FC236}">
                <a16:creationId xmlns:a16="http://schemas.microsoft.com/office/drawing/2014/main" id="{DD9DF024-8201-404E-8A01-911AFBDCC99D}"/>
              </a:ext>
            </a:extLst>
          </p:cNvPr>
          <p:cNvSpPr/>
          <p:nvPr/>
        </p:nvSpPr>
        <p:spPr>
          <a:xfrm>
            <a:off x="919479" y="3070766"/>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9" name="橢圓 48">
            <a:extLst>
              <a:ext uri="{FF2B5EF4-FFF2-40B4-BE49-F238E27FC236}">
                <a16:creationId xmlns:a16="http://schemas.microsoft.com/office/drawing/2014/main" id="{0550B4E4-6DEA-8669-30C0-F648007BA14A}"/>
              </a:ext>
            </a:extLst>
          </p:cNvPr>
          <p:cNvSpPr/>
          <p:nvPr/>
        </p:nvSpPr>
        <p:spPr>
          <a:xfrm>
            <a:off x="835935" y="317376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0" name="橢圓 49">
            <a:extLst>
              <a:ext uri="{FF2B5EF4-FFF2-40B4-BE49-F238E27FC236}">
                <a16:creationId xmlns:a16="http://schemas.microsoft.com/office/drawing/2014/main" id="{AC016EC9-7554-76BB-7392-F60A86D8E583}"/>
              </a:ext>
            </a:extLst>
          </p:cNvPr>
          <p:cNvSpPr/>
          <p:nvPr/>
        </p:nvSpPr>
        <p:spPr>
          <a:xfrm>
            <a:off x="695705" y="3166856"/>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1" name="橢圓 50">
            <a:extLst>
              <a:ext uri="{FF2B5EF4-FFF2-40B4-BE49-F238E27FC236}">
                <a16:creationId xmlns:a16="http://schemas.microsoft.com/office/drawing/2014/main" id="{ACD2FA7C-9A34-8EF0-748C-25F0A2C3533D}"/>
              </a:ext>
            </a:extLst>
          </p:cNvPr>
          <p:cNvSpPr/>
          <p:nvPr/>
        </p:nvSpPr>
        <p:spPr>
          <a:xfrm>
            <a:off x="531727" y="3116599"/>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2" name="橢圓 51">
            <a:extLst>
              <a:ext uri="{FF2B5EF4-FFF2-40B4-BE49-F238E27FC236}">
                <a16:creationId xmlns:a16="http://schemas.microsoft.com/office/drawing/2014/main" id="{803C9D5C-CA54-8D1C-41D1-AE05A8D1C45F}"/>
              </a:ext>
            </a:extLst>
          </p:cNvPr>
          <p:cNvSpPr/>
          <p:nvPr/>
        </p:nvSpPr>
        <p:spPr>
          <a:xfrm>
            <a:off x="372398" y="3053645"/>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3" name="橢圓 52">
            <a:extLst>
              <a:ext uri="{FF2B5EF4-FFF2-40B4-BE49-F238E27FC236}">
                <a16:creationId xmlns:a16="http://schemas.microsoft.com/office/drawing/2014/main" id="{9848C074-A8E3-CC3F-D86D-B2724A06B1E8}"/>
              </a:ext>
            </a:extLst>
          </p:cNvPr>
          <p:cNvSpPr/>
          <p:nvPr/>
        </p:nvSpPr>
        <p:spPr>
          <a:xfrm>
            <a:off x="333772" y="2944948"/>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4" name="橢圓 53">
            <a:extLst>
              <a:ext uri="{FF2B5EF4-FFF2-40B4-BE49-F238E27FC236}">
                <a16:creationId xmlns:a16="http://schemas.microsoft.com/office/drawing/2014/main" id="{7C1EBC27-9534-5901-0393-57C317E2229A}"/>
              </a:ext>
            </a:extLst>
          </p:cNvPr>
          <p:cNvSpPr/>
          <p:nvPr/>
        </p:nvSpPr>
        <p:spPr>
          <a:xfrm>
            <a:off x="434522" y="280643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5" name="橢圓 54">
            <a:extLst>
              <a:ext uri="{FF2B5EF4-FFF2-40B4-BE49-F238E27FC236}">
                <a16:creationId xmlns:a16="http://schemas.microsoft.com/office/drawing/2014/main" id="{FBE8F0CD-FD28-856A-1243-C02DBCC09582}"/>
              </a:ext>
            </a:extLst>
          </p:cNvPr>
          <p:cNvSpPr/>
          <p:nvPr/>
        </p:nvSpPr>
        <p:spPr>
          <a:xfrm>
            <a:off x="615862" y="2841951"/>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6" name="閃電 55">
            <a:extLst>
              <a:ext uri="{FF2B5EF4-FFF2-40B4-BE49-F238E27FC236}">
                <a16:creationId xmlns:a16="http://schemas.microsoft.com/office/drawing/2014/main" id="{AD6B44D8-0107-1715-EB88-97B13AC65A3A}"/>
              </a:ext>
            </a:extLst>
          </p:cNvPr>
          <p:cNvSpPr/>
          <p:nvPr/>
        </p:nvSpPr>
        <p:spPr>
          <a:xfrm rot="15066290">
            <a:off x="1973015" y="3320635"/>
            <a:ext cx="812764" cy="392830"/>
          </a:xfrm>
          <a:prstGeom prst="lightningBol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閃電 1">
            <a:extLst>
              <a:ext uri="{FF2B5EF4-FFF2-40B4-BE49-F238E27FC236}">
                <a16:creationId xmlns:a16="http://schemas.microsoft.com/office/drawing/2014/main" id="{BB12E464-197B-FDDE-5C72-2514C74F0679}"/>
              </a:ext>
            </a:extLst>
          </p:cNvPr>
          <p:cNvSpPr/>
          <p:nvPr/>
        </p:nvSpPr>
        <p:spPr>
          <a:xfrm rot="18080468">
            <a:off x="5892022" y="899461"/>
            <a:ext cx="404424" cy="1600588"/>
          </a:xfrm>
          <a:prstGeom prst="lightningBolt">
            <a:avLst/>
          </a:prstGeom>
          <a:solidFill>
            <a:srgbClr val="FF0000">
              <a:alpha val="4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閃電 2">
            <a:extLst>
              <a:ext uri="{FF2B5EF4-FFF2-40B4-BE49-F238E27FC236}">
                <a16:creationId xmlns:a16="http://schemas.microsoft.com/office/drawing/2014/main" id="{1ABA2312-A710-6638-F443-8809C42E01E7}"/>
              </a:ext>
            </a:extLst>
          </p:cNvPr>
          <p:cNvSpPr/>
          <p:nvPr/>
        </p:nvSpPr>
        <p:spPr>
          <a:xfrm rot="18080468">
            <a:off x="1352305" y="913416"/>
            <a:ext cx="404424" cy="1600588"/>
          </a:xfrm>
          <a:prstGeom prst="lightningBolt">
            <a:avLst/>
          </a:prstGeom>
          <a:solidFill>
            <a:srgbClr val="FF0000">
              <a:alpha val="4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8840387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6"/>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47"/>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48"/>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49"/>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50"/>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51"/>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52"/>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53"/>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54"/>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9"/>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0"/>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31"/>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2"/>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2"/>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3"/>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p:bldP spid="14" grpId="0" animBg="1"/>
      <p:bldP spid="15" grpId="0" animBg="1"/>
      <p:bldP spid="16" grpId="0" animBg="1"/>
      <p:bldP spid="17" grpId="0" animBg="1"/>
      <p:bldP spid="18" grpId="0" animBg="1"/>
      <p:bldP spid="19" grpId="0" animBg="1"/>
      <p:bldP spid="20" grpId="0" animBg="1"/>
      <p:bldP spid="21" grpId="0"/>
      <p:bldP spid="22" grpId="0"/>
      <p:bldP spid="23" grpId="0" animBg="1"/>
      <p:bldP spid="29" grpId="0"/>
      <p:bldP spid="30" grpId="0" animBg="1"/>
      <p:bldP spid="31" grpId="0" animBg="1"/>
      <p:bldP spid="32" grpId="0" animBg="1"/>
      <p:bldP spid="45" grpId="0" animBg="1"/>
      <p:bldP spid="46" grpId="0" animBg="1"/>
      <p:bldP spid="47" grpId="0" animBg="1"/>
      <p:bldP spid="48" grpId="0" animBg="1"/>
      <p:bldP spid="49" grpId="0" animBg="1"/>
      <p:bldP spid="50" grpId="0" animBg="1"/>
      <p:bldP spid="51" grpId="0" animBg="1"/>
      <p:bldP spid="52" grpId="0" animBg="1"/>
      <p:bldP spid="53" grpId="0" animBg="1"/>
      <p:bldP spid="54" grpId="0" animBg="1"/>
      <p:bldP spid="55" grpId="0" animBg="1"/>
      <p:bldP spid="56" grpId="0" animBg="1"/>
      <p:bldP spid="2" grpId="0" animBg="1"/>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EF40E05-FF73-4A6B-9CF8-9ED4C11D141F}"/>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370929A5-9183-F309-DCB3-B5C0786EF22A}"/>
              </a:ext>
            </a:extLst>
          </p:cNvPr>
          <p:cNvSpPr txBox="1"/>
          <p:nvPr/>
        </p:nvSpPr>
        <p:spPr>
          <a:xfrm>
            <a:off x="840548" y="1124744"/>
            <a:ext cx="10441160"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 is no element of the eye, up to no element of the mind, and further up to no element of the mind consciousness.’</a:t>
            </a:r>
          </a:p>
        </p:txBody>
      </p:sp>
      <p:sp>
        <p:nvSpPr>
          <p:cNvPr id="5" name="文字方塊 4">
            <a:extLst>
              <a:ext uri="{FF2B5EF4-FFF2-40B4-BE49-F238E27FC236}">
                <a16:creationId xmlns:a16="http://schemas.microsoft.com/office/drawing/2014/main" id="{2BDBBCFC-245C-1FFB-0B7C-57CC61E20D05}"/>
              </a:ext>
            </a:extLst>
          </p:cNvPr>
          <p:cNvSpPr txBox="1"/>
          <p:nvPr/>
        </p:nvSpPr>
        <p:spPr>
          <a:xfrm>
            <a:off x="840548" y="2647529"/>
            <a:ext cx="10441160"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rgbClr val="FFFF00"/>
                </a:solidFill>
              </a:rPr>
              <a:t>Eighteen dhatus, or</a:t>
            </a:r>
            <a:r>
              <a:rPr lang="zh-CN" altLang="en-US" sz="2800" dirty="0">
                <a:solidFill>
                  <a:srgbClr val="FFFF00"/>
                </a:solidFill>
              </a:rPr>
              <a:t> </a:t>
            </a:r>
            <a:r>
              <a:rPr lang="en-US" altLang="zh-CN" sz="2800" dirty="0">
                <a:solidFill>
                  <a:srgbClr val="FFFF00"/>
                </a:solidFill>
              </a:rPr>
              <a:t>eighteen</a:t>
            </a:r>
            <a:r>
              <a:rPr lang="zh-CN" altLang="en-US" sz="2800" dirty="0">
                <a:solidFill>
                  <a:srgbClr val="FFFF00"/>
                </a:solidFill>
              </a:rPr>
              <a:t> </a:t>
            </a:r>
            <a:r>
              <a:rPr lang="en-US" altLang="zh-CN" sz="2800" dirty="0">
                <a:solidFill>
                  <a:srgbClr val="FFFF00"/>
                </a:solidFill>
              </a:rPr>
              <a:t>elements, are one of three important psycho-physical models of the self and the world that were presented in the early Buddhist teachings. The other two models are the five skandhas and the twelve </a:t>
            </a:r>
            <a:r>
              <a:rPr lang="en-US" altLang="zh-CN" sz="2800" dirty="0" err="1">
                <a:solidFill>
                  <a:srgbClr val="FFFF00"/>
                </a:solidFill>
              </a:rPr>
              <a:t>ayatanas</a:t>
            </a:r>
            <a:r>
              <a:rPr lang="en-US" altLang="zh-CN" sz="2800" dirty="0">
                <a:solidFill>
                  <a:srgbClr val="FFFF00"/>
                </a:solidFill>
              </a:rPr>
              <a:t>. These psycho-physical models are studied in order to break down attachment to a "self" (atman) as a permanent, independently-existing entity. </a:t>
            </a:r>
          </a:p>
        </p:txBody>
      </p:sp>
    </p:spTree>
    <p:extLst>
      <p:ext uri="{BB962C8B-B14F-4D97-AF65-F5344CB8AC3E}">
        <p14:creationId xmlns:p14="http://schemas.microsoft.com/office/powerpoint/2010/main" val="13826121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10" name="表格 9">
            <a:extLst>
              <a:ext uri="{FF2B5EF4-FFF2-40B4-BE49-F238E27FC236}">
                <a16:creationId xmlns:a16="http://schemas.microsoft.com/office/drawing/2014/main" id="{662F4804-0875-5A64-6997-8B45D936FEE9}"/>
              </a:ext>
            </a:extLst>
          </p:cNvPr>
          <p:cNvGraphicFramePr>
            <a:graphicFrameLocks noGrp="1"/>
          </p:cNvGraphicFramePr>
          <p:nvPr>
            <p:extLst>
              <p:ext uri="{D42A27DB-BD31-4B8C-83A1-F6EECF244321}">
                <p14:modId xmlns:p14="http://schemas.microsoft.com/office/powerpoint/2010/main" val="3556708456"/>
              </p:ext>
            </p:extLst>
          </p:nvPr>
        </p:nvGraphicFramePr>
        <p:xfrm>
          <a:off x="869066" y="1844826"/>
          <a:ext cx="10441160" cy="4680518"/>
        </p:xfrm>
        <a:graphic>
          <a:graphicData uri="http://schemas.openxmlformats.org/drawingml/2006/table">
            <a:tbl>
              <a:tblPr firstRow="1" bandRow="1">
                <a:tableStyleId>{5C22544A-7EE6-4342-B048-85BDC9FD1C3A}</a:tableStyleId>
              </a:tblPr>
              <a:tblGrid>
                <a:gridCol w="1454164">
                  <a:extLst>
                    <a:ext uri="{9D8B030D-6E8A-4147-A177-3AD203B41FA5}">
                      <a16:colId xmlns:a16="http://schemas.microsoft.com/office/drawing/2014/main" val="3409682842"/>
                    </a:ext>
                  </a:extLst>
                </a:gridCol>
                <a:gridCol w="2449117">
                  <a:extLst>
                    <a:ext uri="{9D8B030D-6E8A-4147-A177-3AD203B41FA5}">
                      <a16:colId xmlns:a16="http://schemas.microsoft.com/office/drawing/2014/main" val="1804436891"/>
                    </a:ext>
                  </a:extLst>
                </a:gridCol>
                <a:gridCol w="2755258">
                  <a:extLst>
                    <a:ext uri="{9D8B030D-6E8A-4147-A177-3AD203B41FA5}">
                      <a16:colId xmlns:a16="http://schemas.microsoft.com/office/drawing/2014/main" val="2071868668"/>
                    </a:ext>
                  </a:extLst>
                </a:gridCol>
                <a:gridCol w="3782621">
                  <a:extLst>
                    <a:ext uri="{9D8B030D-6E8A-4147-A177-3AD203B41FA5}">
                      <a16:colId xmlns:a16="http://schemas.microsoft.com/office/drawing/2014/main" val="2853110540"/>
                    </a:ext>
                  </a:extLst>
                </a:gridCol>
              </a:tblGrid>
              <a:tr h="725792">
                <a:tc>
                  <a:txBody>
                    <a:bodyPr/>
                    <a:lstStyle/>
                    <a:p>
                      <a:pPr algn="ctr"/>
                      <a:r>
                        <a:rPr lang="en-US" altLang="zh-TW" dirty="0"/>
                        <a:t>channel</a:t>
                      </a:r>
                      <a:endParaRPr lang="zh-TW" altLang="en-US" dirty="0"/>
                    </a:p>
                  </a:txBody>
                  <a:tcPr/>
                </a:tc>
                <a:tc>
                  <a:txBody>
                    <a:bodyPr/>
                    <a:lstStyle/>
                    <a:p>
                      <a:r>
                        <a:rPr lang="en-US" altLang="zh-TW" dirty="0"/>
                        <a:t>Faculty elements</a:t>
                      </a:r>
                      <a:endParaRPr lang="zh-TW" altLang="en-US" dirty="0"/>
                    </a:p>
                  </a:txBody>
                  <a:tcPr/>
                </a:tc>
                <a:tc>
                  <a:txBody>
                    <a:bodyPr/>
                    <a:lstStyle/>
                    <a:p>
                      <a:r>
                        <a:rPr lang="en-US" altLang="zh-TW" dirty="0"/>
                        <a:t>Object elements</a:t>
                      </a:r>
                      <a:endParaRPr lang="zh-TW" altLang="en-US" dirty="0"/>
                    </a:p>
                  </a:txBody>
                  <a:tcPr/>
                </a:tc>
                <a:tc>
                  <a:txBody>
                    <a:bodyPr/>
                    <a:lstStyle/>
                    <a:p>
                      <a:r>
                        <a:rPr lang="en-US" altLang="zh-TW" dirty="0"/>
                        <a:t>Consciousness elements</a:t>
                      </a:r>
                      <a:endParaRPr lang="zh-TW" altLang="en-US" dirty="0"/>
                    </a:p>
                  </a:txBody>
                  <a:tcPr/>
                </a:tc>
                <a:extLst>
                  <a:ext uri="{0D108BD9-81ED-4DB2-BD59-A6C34878D82A}">
                    <a16:rowId xmlns:a16="http://schemas.microsoft.com/office/drawing/2014/main" val="3136999684"/>
                  </a:ext>
                </a:extLst>
              </a:tr>
              <a:tr h="659121">
                <a:tc>
                  <a:txBody>
                    <a:bodyPr/>
                    <a:lstStyle/>
                    <a:p>
                      <a:pPr algn="ctr"/>
                      <a:r>
                        <a:rPr lang="en-US" altLang="zh-TW" dirty="0"/>
                        <a:t>1.</a:t>
                      </a:r>
                      <a:endParaRPr lang="zh-TW" altLang="en-US" dirty="0"/>
                    </a:p>
                  </a:txBody>
                  <a:tcPr/>
                </a:tc>
                <a:tc>
                  <a:txBody>
                    <a:bodyPr/>
                    <a:lstStyle/>
                    <a:p>
                      <a:r>
                        <a:rPr lang="en-US" altLang="zh-TW" dirty="0"/>
                        <a:t>Eye</a:t>
                      </a:r>
                      <a:endParaRPr lang="zh-TW" altLang="en-US" dirty="0"/>
                    </a:p>
                  </a:txBody>
                  <a:tcPr/>
                </a:tc>
                <a:tc>
                  <a:txBody>
                    <a:bodyPr/>
                    <a:lstStyle/>
                    <a:p>
                      <a:r>
                        <a:rPr lang="en-US" altLang="zh-TW" dirty="0"/>
                        <a:t>Visual forms</a:t>
                      </a:r>
                      <a:endParaRPr lang="zh-TW" altLang="en-US" dirty="0"/>
                    </a:p>
                  </a:txBody>
                  <a:tcPr/>
                </a:tc>
                <a:tc>
                  <a:txBody>
                    <a:bodyPr/>
                    <a:lstStyle/>
                    <a:p>
                      <a:r>
                        <a:rPr lang="en-US" altLang="zh-TW" dirty="0"/>
                        <a:t>Eye consciousness</a:t>
                      </a:r>
                      <a:endParaRPr lang="zh-TW" altLang="en-US" dirty="0"/>
                    </a:p>
                  </a:txBody>
                  <a:tcPr/>
                </a:tc>
                <a:extLst>
                  <a:ext uri="{0D108BD9-81ED-4DB2-BD59-A6C34878D82A}">
                    <a16:rowId xmlns:a16="http://schemas.microsoft.com/office/drawing/2014/main" val="1110286533"/>
                  </a:ext>
                </a:extLst>
              </a:tr>
              <a:tr h="659121">
                <a:tc>
                  <a:txBody>
                    <a:bodyPr/>
                    <a:lstStyle/>
                    <a:p>
                      <a:pPr algn="ctr"/>
                      <a:r>
                        <a:rPr lang="en-US" altLang="zh-TW" dirty="0"/>
                        <a:t>2.</a:t>
                      </a:r>
                      <a:endParaRPr lang="zh-TW" altLang="en-US" dirty="0"/>
                    </a:p>
                  </a:txBody>
                  <a:tcPr/>
                </a:tc>
                <a:tc>
                  <a:txBody>
                    <a:bodyPr/>
                    <a:lstStyle/>
                    <a:p>
                      <a:r>
                        <a:rPr lang="en-US" altLang="zh-TW" dirty="0"/>
                        <a:t>Ear</a:t>
                      </a:r>
                      <a:endParaRPr lang="zh-TW" altLang="en-US" dirty="0"/>
                    </a:p>
                  </a:txBody>
                  <a:tcPr/>
                </a:tc>
                <a:tc>
                  <a:txBody>
                    <a:bodyPr/>
                    <a:lstStyle/>
                    <a:p>
                      <a:r>
                        <a:rPr lang="en-US" altLang="zh-TW" dirty="0"/>
                        <a:t>Sounds</a:t>
                      </a:r>
                      <a:endParaRPr lang="zh-TW" altLang="en-US" dirty="0"/>
                    </a:p>
                  </a:txBody>
                  <a:tcPr/>
                </a:tc>
                <a:tc>
                  <a:txBody>
                    <a:bodyPr/>
                    <a:lstStyle/>
                    <a:p>
                      <a:r>
                        <a:rPr lang="en-US" altLang="zh-TW" dirty="0"/>
                        <a:t>Ear consciousness</a:t>
                      </a:r>
                      <a:endParaRPr lang="zh-TW" altLang="en-US" dirty="0"/>
                    </a:p>
                  </a:txBody>
                  <a:tcPr/>
                </a:tc>
                <a:extLst>
                  <a:ext uri="{0D108BD9-81ED-4DB2-BD59-A6C34878D82A}">
                    <a16:rowId xmlns:a16="http://schemas.microsoft.com/office/drawing/2014/main" val="3175503184"/>
                  </a:ext>
                </a:extLst>
              </a:tr>
              <a:tr h="659121">
                <a:tc>
                  <a:txBody>
                    <a:bodyPr/>
                    <a:lstStyle/>
                    <a:p>
                      <a:pPr algn="ctr"/>
                      <a:r>
                        <a:rPr lang="en-US" altLang="zh-TW" dirty="0"/>
                        <a:t>3.</a:t>
                      </a:r>
                      <a:endParaRPr lang="zh-TW" altLang="en-US" dirty="0"/>
                    </a:p>
                  </a:txBody>
                  <a:tcPr/>
                </a:tc>
                <a:tc>
                  <a:txBody>
                    <a:bodyPr/>
                    <a:lstStyle/>
                    <a:p>
                      <a:r>
                        <a:rPr lang="en-US" altLang="zh-TW" dirty="0"/>
                        <a:t>Nose</a:t>
                      </a:r>
                      <a:endParaRPr lang="zh-TW" altLang="en-US" dirty="0"/>
                    </a:p>
                  </a:txBody>
                  <a:tcPr/>
                </a:tc>
                <a:tc>
                  <a:txBody>
                    <a:bodyPr/>
                    <a:lstStyle/>
                    <a:p>
                      <a:r>
                        <a:rPr lang="en-US" altLang="zh-TW" dirty="0"/>
                        <a:t>Smells</a:t>
                      </a:r>
                      <a:endParaRPr lang="zh-TW" altLang="en-US" dirty="0"/>
                    </a:p>
                  </a:txBody>
                  <a:tcPr/>
                </a:tc>
                <a:tc>
                  <a:txBody>
                    <a:bodyPr/>
                    <a:lstStyle/>
                    <a:p>
                      <a:r>
                        <a:rPr lang="en-US" altLang="zh-TW" dirty="0"/>
                        <a:t>Nose consciousness</a:t>
                      </a:r>
                      <a:endParaRPr lang="zh-TW" altLang="en-US" dirty="0"/>
                    </a:p>
                  </a:txBody>
                  <a:tcPr/>
                </a:tc>
                <a:extLst>
                  <a:ext uri="{0D108BD9-81ED-4DB2-BD59-A6C34878D82A}">
                    <a16:rowId xmlns:a16="http://schemas.microsoft.com/office/drawing/2014/main" val="2629996740"/>
                  </a:ext>
                </a:extLst>
              </a:tr>
              <a:tr h="659121">
                <a:tc>
                  <a:txBody>
                    <a:bodyPr/>
                    <a:lstStyle/>
                    <a:p>
                      <a:pPr algn="ctr"/>
                      <a:r>
                        <a:rPr lang="en-US" altLang="zh-TW" dirty="0"/>
                        <a:t>4.</a:t>
                      </a:r>
                      <a:endParaRPr lang="zh-TW" altLang="en-US" dirty="0"/>
                    </a:p>
                  </a:txBody>
                  <a:tcPr/>
                </a:tc>
                <a:tc>
                  <a:txBody>
                    <a:bodyPr/>
                    <a:lstStyle/>
                    <a:p>
                      <a:r>
                        <a:rPr lang="en-US" altLang="zh-TW" dirty="0"/>
                        <a:t>Tongue</a:t>
                      </a:r>
                      <a:endParaRPr lang="zh-TW" altLang="en-US" dirty="0"/>
                    </a:p>
                  </a:txBody>
                  <a:tcPr/>
                </a:tc>
                <a:tc>
                  <a:txBody>
                    <a:bodyPr/>
                    <a:lstStyle/>
                    <a:p>
                      <a:r>
                        <a:rPr lang="en-US" altLang="zh-TW" dirty="0"/>
                        <a:t>Tastes</a:t>
                      </a:r>
                      <a:endParaRPr lang="zh-TW" altLang="en-US" dirty="0"/>
                    </a:p>
                  </a:txBody>
                  <a:tcPr/>
                </a:tc>
                <a:tc>
                  <a:txBody>
                    <a:bodyPr/>
                    <a:lstStyle/>
                    <a:p>
                      <a:r>
                        <a:rPr lang="en-US" altLang="zh-TW" dirty="0"/>
                        <a:t>Tongue consciousness</a:t>
                      </a:r>
                      <a:endParaRPr lang="zh-TW" altLang="en-US" dirty="0"/>
                    </a:p>
                  </a:txBody>
                  <a:tcPr/>
                </a:tc>
                <a:extLst>
                  <a:ext uri="{0D108BD9-81ED-4DB2-BD59-A6C34878D82A}">
                    <a16:rowId xmlns:a16="http://schemas.microsoft.com/office/drawing/2014/main" val="3898257406"/>
                  </a:ext>
                </a:extLst>
              </a:tr>
              <a:tr h="659121">
                <a:tc>
                  <a:txBody>
                    <a:bodyPr/>
                    <a:lstStyle/>
                    <a:p>
                      <a:pPr algn="ctr"/>
                      <a:r>
                        <a:rPr lang="en-US" altLang="zh-TW" dirty="0"/>
                        <a:t>5.</a:t>
                      </a:r>
                      <a:endParaRPr lang="zh-TW" altLang="en-US" dirty="0"/>
                    </a:p>
                  </a:txBody>
                  <a:tcPr/>
                </a:tc>
                <a:tc>
                  <a:txBody>
                    <a:bodyPr/>
                    <a:lstStyle/>
                    <a:p>
                      <a:r>
                        <a:rPr lang="en-US" altLang="zh-TW" dirty="0"/>
                        <a:t>Body</a:t>
                      </a:r>
                      <a:endParaRPr lang="zh-TW" altLang="en-US" dirty="0"/>
                    </a:p>
                  </a:txBody>
                  <a:tcPr/>
                </a:tc>
                <a:tc>
                  <a:txBody>
                    <a:bodyPr/>
                    <a:lstStyle/>
                    <a:p>
                      <a:r>
                        <a:rPr lang="en-US" altLang="zh-TW" dirty="0"/>
                        <a:t>Tangible objects</a:t>
                      </a:r>
                      <a:endParaRPr lang="zh-TW" altLang="en-US" dirty="0"/>
                    </a:p>
                  </a:txBody>
                  <a:tcPr/>
                </a:tc>
                <a:tc>
                  <a:txBody>
                    <a:bodyPr/>
                    <a:lstStyle/>
                    <a:p>
                      <a:r>
                        <a:rPr lang="en-US" altLang="zh-TW" dirty="0"/>
                        <a:t>Body consciousness</a:t>
                      </a:r>
                      <a:endParaRPr lang="zh-TW" altLang="en-US" dirty="0"/>
                    </a:p>
                  </a:txBody>
                  <a:tcPr/>
                </a:tc>
                <a:extLst>
                  <a:ext uri="{0D108BD9-81ED-4DB2-BD59-A6C34878D82A}">
                    <a16:rowId xmlns:a16="http://schemas.microsoft.com/office/drawing/2014/main" val="3020479835"/>
                  </a:ext>
                </a:extLst>
              </a:tr>
              <a:tr h="659121">
                <a:tc>
                  <a:txBody>
                    <a:bodyPr/>
                    <a:lstStyle/>
                    <a:p>
                      <a:pPr algn="ctr"/>
                      <a:r>
                        <a:rPr lang="en-US" altLang="zh-TW" dirty="0"/>
                        <a:t>6.</a:t>
                      </a:r>
                      <a:endParaRPr lang="zh-TW" altLang="en-US" dirty="0"/>
                    </a:p>
                  </a:txBody>
                  <a:tcPr/>
                </a:tc>
                <a:tc>
                  <a:txBody>
                    <a:bodyPr/>
                    <a:lstStyle/>
                    <a:p>
                      <a:r>
                        <a:rPr lang="en-US" altLang="zh-TW" dirty="0"/>
                        <a:t>mind</a:t>
                      </a:r>
                      <a:endParaRPr lang="zh-TW" altLang="en-US" dirty="0"/>
                    </a:p>
                  </a:txBody>
                  <a:tcPr/>
                </a:tc>
                <a:tc>
                  <a:txBody>
                    <a:bodyPr/>
                    <a:lstStyle/>
                    <a:p>
                      <a:r>
                        <a:rPr lang="en-US" altLang="zh-TW" dirty="0"/>
                        <a:t>Mental objects</a:t>
                      </a:r>
                      <a:endParaRPr lang="zh-TW" altLang="en-US" dirty="0"/>
                    </a:p>
                  </a:txBody>
                  <a:tcPr/>
                </a:tc>
                <a:tc>
                  <a:txBody>
                    <a:bodyPr/>
                    <a:lstStyle/>
                    <a:p>
                      <a:r>
                        <a:rPr lang="en-US" altLang="zh-TW" dirty="0"/>
                        <a:t>Mind consciousness</a:t>
                      </a:r>
                      <a:endParaRPr lang="zh-TW" altLang="en-US" dirty="0"/>
                    </a:p>
                  </a:txBody>
                  <a:tcPr/>
                </a:tc>
                <a:extLst>
                  <a:ext uri="{0D108BD9-81ED-4DB2-BD59-A6C34878D82A}">
                    <a16:rowId xmlns:a16="http://schemas.microsoft.com/office/drawing/2014/main" val="3547802206"/>
                  </a:ext>
                </a:extLst>
              </a:tr>
            </a:tbl>
          </a:graphicData>
        </a:graphic>
      </p:graphicFrame>
      <p:sp>
        <p:nvSpPr>
          <p:cNvPr id="12" name="文字方塊 11">
            <a:extLst>
              <a:ext uri="{FF2B5EF4-FFF2-40B4-BE49-F238E27FC236}">
                <a16:creationId xmlns:a16="http://schemas.microsoft.com/office/drawing/2014/main" id="{3F837928-8C5B-67AC-127A-CA93479FB8C6}"/>
              </a:ext>
            </a:extLst>
          </p:cNvPr>
          <p:cNvSpPr txBox="1"/>
          <p:nvPr/>
        </p:nvSpPr>
        <p:spPr>
          <a:xfrm>
            <a:off x="873832" y="332656"/>
            <a:ext cx="10441160"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 is no element of the eye, up to no element of the mind, and further up to no element of the mind consciousness.’</a:t>
            </a:r>
          </a:p>
        </p:txBody>
      </p:sp>
    </p:spTree>
    <p:extLst>
      <p:ext uri="{BB962C8B-B14F-4D97-AF65-F5344CB8AC3E}">
        <p14:creationId xmlns:p14="http://schemas.microsoft.com/office/powerpoint/2010/main" val="22201879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9C315127-599D-D54E-BF05-53F865FE0B92}"/>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59F2CF32-79C9-C32C-4757-41C1615083CD}"/>
              </a:ext>
            </a:extLst>
          </p:cNvPr>
          <p:cNvSpPr txBox="1"/>
          <p:nvPr/>
        </p:nvSpPr>
        <p:spPr>
          <a:xfrm>
            <a:off x="2934070" y="1269266"/>
            <a:ext cx="2101177" cy="95410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err="1">
                <a:solidFill>
                  <a:schemeClr val="bg1"/>
                </a:solidFill>
              </a:rPr>
              <a:t>eithteen</a:t>
            </a:r>
            <a:r>
              <a:rPr lang="en-US" altLang="zh-CN" sz="2800" b="1" dirty="0">
                <a:solidFill>
                  <a:schemeClr val="bg1"/>
                </a:solidFill>
              </a:rPr>
              <a:t> dhatus</a:t>
            </a:r>
          </a:p>
        </p:txBody>
      </p:sp>
      <p:sp>
        <p:nvSpPr>
          <p:cNvPr id="6" name="橢圓 5">
            <a:extLst>
              <a:ext uri="{FF2B5EF4-FFF2-40B4-BE49-F238E27FC236}">
                <a16:creationId xmlns:a16="http://schemas.microsoft.com/office/drawing/2014/main" id="{58DA0D6B-56B5-E55B-DD7B-B078EE128725}"/>
              </a:ext>
            </a:extLst>
          </p:cNvPr>
          <p:cNvSpPr/>
          <p:nvPr/>
        </p:nvSpPr>
        <p:spPr>
          <a:xfrm>
            <a:off x="3188367" y="2636912"/>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橢圓 6">
            <a:extLst>
              <a:ext uri="{FF2B5EF4-FFF2-40B4-BE49-F238E27FC236}">
                <a16:creationId xmlns:a16="http://schemas.microsoft.com/office/drawing/2014/main" id="{D8AE1D95-B727-BC21-8284-545C4BCBA6C4}"/>
              </a:ext>
            </a:extLst>
          </p:cNvPr>
          <p:cNvSpPr/>
          <p:nvPr/>
        </p:nvSpPr>
        <p:spPr>
          <a:xfrm>
            <a:off x="3389866" y="2639124"/>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橢圓 7">
            <a:extLst>
              <a:ext uri="{FF2B5EF4-FFF2-40B4-BE49-F238E27FC236}">
                <a16:creationId xmlns:a16="http://schemas.microsoft.com/office/drawing/2014/main" id="{C39D8971-F98D-277B-5D1B-E03F93E6804D}"/>
              </a:ext>
            </a:extLst>
          </p:cNvPr>
          <p:cNvSpPr/>
          <p:nvPr/>
        </p:nvSpPr>
        <p:spPr>
          <a:xfrm>
            <a:off x="3479194" y="2775427"/>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橢圓 8">
            <a:extLst>
              <a:ext uri="{FF2B5EF4-FFF2-40B4-BE49-F238E27FC236}">
                <a16:creationId xmlns:a16="http://schemas.microsoft.com/office/drawing/2014/main" id="{81107B62-347A-2601-EE99-3987F9857209}"/>
              </a:ext>
            </a:extLst>
          </p:cNvPr>
          <p:cNvSpPr/>
          <p:nvPr/>
        </p:nvSpPr>
        <p:spPr>
          <a:xfrm>
            <a:off x="3481151" y="2918366"/>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橢圓 9">
            <a:extLst>
              <a:ext uri="{FF2B5EF4-FFF2-40B4-BE49-F238E27FC236}">
                <a16:creationId xmlns:a16="http://schemas.microsoft.com/office/drawing/2014/main" id="{ADBEAE86-AAE1-38A2-304D-A335E0E449FE}"/>
              </a:ext>
            </a:extLst>
          </p:cNvPr>
          <p:cNvSpPr/>
          <p:nvPr/>
        </p:nvSpPr>
        <p:spPr>
          <a:xfrm>
            <a:off x="3397607" y="302136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946DADE8-6BEE-592B-3B8C-31120DA1E740}"/>
              </a:ext>
            </a:extLst>
          </p:cNvPr>
          <p:cNvSpPr/>
          <p:nvPr/>
        </p:nvSpPr>
        <p:spPr>
          <a:xfrm>
            <a:off x="4492841" y="3021363"/>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2" name="圖片 11">
            <a:extLst>
              <a:ext uri="{FF2B5EF4-FFF2-40B4-BE49-F238E27FC236}">
                <a16:creationId xmlns:a16="http://schemas.microsoft.com/office/drawing/2014/main" id="{C265BCF2-EAF6-C878-1528-E61BA984691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528" b="89811" l="9697" r="89697">
                        <a14:foregroundMark x1="49091" y1="13585" x2="49091" y2="13585"/>
                        <a14:foregroundMark x1="48485" y1="40000" x2="48485" y2="40000"/>
                        <a14:foregroundMark x1="51515" y1="4528" x2="51515" y2="4528"/>
                        <a14:foregroundMark x1="53333" y1="20000" x2="53333" y2="20000"/>
                        <a14:foregroundMark x1="50909" y1="48679" x2="50909" y2="48679"/>
                        <a14:backgroundMark x1="12121" y1="18868" x2="12121" y2="18868"/>
                      </a14:backgroundRemoval>
                    </a14:imgEffect>
                  </a14:imgLayer>
                </a14:imgProps>
              </a:ext>
            </a:extLst>
          </a:blip>
          <a:stretch>
            <a:fillRect/>
          </a:stretch>
        </p:blipFill>
        <p:spPr>
          <a:xfrm>
            <a:off x="5133640" y="2010450"/>
            <a:ext cx="1571625" cy="2524125"/>
          </a:xfrm>
          <a:prstGeom prst="rect">
            <a:avLst/>
          </a:prstGeom>
        </p:spPr>
      </p:pic>
      <p:sp>
        <p:nvSpPr>
          <p:cNvPr id="13" name="文字方塊 12">
            <a:extLst>
              <a:ext uri="{FF2B5EF4-FFF2-40B4-BE49-F238E27FC236}">
                <a16:creationId xmlns:a16="http://schemas.microsoft.com/office/drawing/2014/main" id="{EACA14AA-FF92-A80F-6637-511B4F673250}"/>
              </a:ext>
            </a:extLst>
          </p:cNvPr>
          <p:cNvSpPr txBox="1"/>
          <p:nvPr/>
        </p:nvSpPr>
        <p:spPr>
          <a:xfrm>
            <a:off x="4942284" y="1317589"/>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self-grasping</a:t>
            </a:r>
          </a:p>
        </p:txBody>
      </p:sp>
      <p:sp>
        <p:nvSpPr>
          <p:cNvPr id="14" name="箭號: 向右 13">
            <a:extLst>
              <a:ext uri="{FF2B5EF4-FFF2-40B4-BE49-F238E27FC236}">
                <a16:creationId xmlns:a16="http://schemas.microsoft.com/office/drawing/2014/main" id="{93B0CEF3-3E07-8400-E238-2B2F9BDB93DD}"/>
              </a:ext>
            </a:extLst>
          </p:cNvPr>
          <p:cNvSpPr/>
          <p:nvPr/>
        </p:nvSpPr>
        <p:spPr>
          <a:xfrm>
            <a:off x="6656311" y="3021363"/>
            <a:ext cx="648072" cy="392830"/>
          </a:xfrm>
          <a:prstGeom prst="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文字方塊 14">
            <a:extLst>
              <a:ext uri="{FF2B5EF4-FFF2-40B4-BE49-F238E27FC236}">
                <a16:creationId xmlns:a16="http://schemas.microsoft.com/office/drawing/2014/main" id="{82BBCA91-5DF6-DF7B-F909-5A6C298C9FF6}"/>
              </a:ext>
            </a:extLst>
          </p:cNvPr>
          <p:cNvSpPr txBox="1"/>
          <p:nvPr/>
        </p:nvSpPr>
        <p:spPr>
          <a:xfrm>
            <a:off x="7376192" y="2892425"/>
            <a:ext cx="3024335"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16" name="文字方塊 15">
            <a:extLst>
              <a:ext uri="{FF2B5EF4-FFF2-40B4-BE49-F238E27FC236}">
                <a16:creationId xmlns:a16="http://schemas.microsoft.com/office/drawing/2014/main" id="{E10A2C86-5014-0497-7BC3-58724EF65F5D}"/>
              </a:ext>
            </a:extLst>
          </p:cNvPr>
          <p:cNvSpPr txBox="1"/>
          <p:nvPr/>
        </p:nvSpPr>
        <p:spPr>
          <a:xfrm>
            <a:off x="9550796" y="5445224"/>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a:t>
            </a:r>
            <a:r>
              <a:rPr lang="en-US" altLang="zh-TW" sz="2800" dirty="0" err="1">
                <a:solidFill>
                  <a:srgbClr val="FFFF00"/>
                </a:solidFill>
              </a:rPr>
              <a:t>kamma</a:t>
            </a:r>
            <a:r>
              <a:rPr lang="en-US" altLang="zh-TW" sz="2800" dirty="0">
                <a:solidFill>
                  <a:srgbClr val="FFFF00"/>
                </a:solidFill>
              </a:rPr>
              <a:t>)</a:t>
            </a:r>
            <a:endParaRPr lang="zh-TW" altLang="en-US" sz="2800" dirty="0">
              <a:solidFill>
                <a:srgbClr val="FFFF00"/>
              </a:solidFill>
            </a:endParaRPr>
          </a:p>
        </p:txBody>
      </p:sp>
      <p:sp>
        <p:nvSpPr>
          <p:cNvPr id="17" name="文字方塊 16">
            <a:extLst>
              <a:ext uri="{FF2B5EF4-FFF2-40B4-BE49-F238E27FC236}">
                <a16:creationId xmlns:a16="http://schemas.microsoft.com/office/drawing/2014/main" id="{1EF7973C-7DFA-8DAF-1CBC-5059F381BD62}"/>
              </a:ext>
            </a:extLst>
          </p:cNvPr>
          <p:cNvSpPr txBox="1"/>
          <p:nvPr/>
        </p:nvSpPr>
        <p:spPr>
          <a:xfrm>
            <a:off x="5603457" y="5481450"/>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18" name="箭號: 向右 17">
            <a:extLst>
              <a:ext uri="{FF2B5EF4-FFF2-40B4-BE49-F238E27FC236}">
                <a16:creationId xmlns:a16="http://schemas.microsoft.com/office/drawing/2014/main" id="{FA527E5A-D6F3-7B8E-A434-CF9FF22E4580}"/>
              </a:ext>
            </a:extLst>
          </p:cNvPr>
          <p:cNvSpPr/>
          <p:nvPr/>
        </p:nvSpPr>
        <p:spPr>
          <a:xfrm rot="3151554">
            <a:off x="9695713" y="4091044"/>
            <a:ext cx="681631" cy="611434"/>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箭號: 向右 18">
            <a:extLst>
              <a:ext uri="{FF2B5EF4-FFF2-40B4-BE49-F238E27FC236}">
                <a16:creationId xmlns:a16="http://schemas.microsoft.com/office/drawing/2014/main" id="{19FFE940-60F0-6895-824C-EFB18B43E0F9}"/>
              </a:ext>
            </a:extLst>
          </p:cNvPr>
          <p:cNvSpPr/>
          <p:nvPr/>
        </p:nvSpPr>
        <p:spPr>
          <a:xfrm rot="10800000">
            <a:off x="8592374" y="5505074"/>
            <a:ext cx="742054" cy="585646"/>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箭號: 向右 19">
            <a:extLst>
              <a:ext uri="{FF2B5EF4-FFF2-40B4-BE49-F238E27FC236}">
                <a16:creationId xmlns:a16="http://schemas.microsoft.com/office/drawing/2014/main" id="{5F33F147-77AB-2513-2619-4A7EF5E12233}"/>
              </a:ext>
            </a:extLst>
          </p:cNvPr>
          <p:cNvSpPr/>
          <p:nvPr/>
        </p:nvSpPr>
        <p:spPr>
          <a:xfrm rot="18471896">
            <a:off x="7983326" y="4062541"/>
            <a:ext cx="773807" cy="538336"/>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文字方塊 20">
            <a:extLst>
              <a:ext uri="{FF2B5EF4-FFF2-40B4-BE49-F238E27FC236}">
                <a16:creationId xmlns:a16="http://schemas.microsoft.com/office/drawing/2014/main" id="{306172DE-2B24-9C07-EDD1-8B7A0739B100}"/>
              </a:ext>
            </a:extLst>
          </p:cNvPr>
          <p:cNvSpPr txBox="1"/>
          <p:nvPr/>
        </p:nvSpPr>
        <p:spPr>
          <a:xfrm>
            <a:off x="7171708" y="571078"/>
            <a:ext cx="2654694" cy="21236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marL="360000" indent="-360000">
              <a:buAutoNum type="arabicPeriod"/>
            </a:pPr>
            <a:r>
              <a:rPr lang="en-US" altLang="zh-CN" sz="2200" dirty="0">
                <a:solidFill>
                  <a:srgbClr val="FFFF00"/>
                </a:solidFill>
              </a:rPr>
              <a:t>Identity view, </a:t>
            </a:r>
          </a:p>
          <a:p>
            <a:pPr marL="360000" indent="-360000">
              <a:buAutoNum type="arabicPeriod"/>
            </a:pPr>
            <a:r>
              <a:rPr lang="en-US" altLang="zh-CN" sz="2200" dirty="0">
                <a:solidFill>
                  <a:srgbClr val="FFFF00"/>
                </a:solidFill>
              </a:rPr>
              <a:t> skepticism, </a:t>
            </a:r>
          </a:p>
          <a:p>
            <a:pPr marL="360000" indent="-360000">
              <a:buAutoNum type="arabicPeriod"/>
            </a:pPr>
            <a:r>
              <a:rPr lang="en-US" altLang="zh-CN" sz="2200" dirty="0">
                <a:solidFill>
                  <a:srgbClr val="FFFF00"/>
                </a:solidFill>
              </a:rPr>
              <a:t>attachment to rules and rituals, </a:t>
            </a:r>
          </a:p>
          <a:p>
            <a:pPr marL="360000" indent="-360000">
              <a:buAutoNum type="arabicPeriod"/>
            </a:pPr>
            <a:r>
              <a:rPr lang="en-US" altLang="zh-CN" sz="2200" dirty="0">
                <a:solidFill>
                  <a:srgbClr val="FFFF00"/>
                </a:solidFill>
              </a:rPr>
              <a:t>sensual lust, </a:t>
            </a:r>
          </a:p>
          <a:p>
            <a:pPr marL="360000" indent="-360000">
              <a:buAutoNum type="arabicPeriod"/>
            </a:pPr>
            <a:r>
              <a:rPr lang="en-US" altLang="zh-CN" sz="2200" dirty="0">
                <a:solidFill>
                  <a:srgbClr val="FFFF00"/>
                </a:solidFill>
              </a:rPr>
              <a:t>ill-will, </a:t>
            </a:r>
          </a:p>
        </p:txBody>
      </p:sp>
      <p:sp>
        <p:nvSpPr>
          <p:cNvPr id="22" name="文字方塊 21">
            <a:extLst>
              <a:ext uri="{FF2B5EF4-FFF2-40B4-BE49-F238E27FC236}">
                <a16:creationId xmlns:a16="http://schemas.microsoft.com/office/drawing/2014/main" id="{093DBB97-7CBF-B485-1932-926E19B7F073}"/>
              </a:ext>
            </a:extLst>
          </p:cNvPr>
          <p:cNvSpPr txBox="1"/>
          <p:nvPr/>
        </p:nvSpPr>
        <p:spPr>
          <a:xfrm>
            <a:off x="9547972" y="513828"/>
            <a:ext cx="2926061" cy="224676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000" dirty="0">
                <a:solidFill>
                  <a:srgbClr val="FFFF00"/>
                </a:solidFill>
              </a:rPr>
              <a:t>6. craving for fine-</a:t>
            </a:r>
          </a:p>
          <a:p>
            <a:r>
              <a:rPr lang="en-US" altLang="zh-CN" sz="2000" dirty="0">
                <a:solidFill>
                  <a:srgbClr val="FFFF00"/>
                </a:solidFill>
              </a:rPr>
              <a:t>    material existence, </a:t>
            </a:r>
          </a:p>
          <a:p>
            <a:r>
              <a:rPr lang="en-US" altLang="zh-CN" sz="2000" dirty="0">
                <a:solidFill>
                  <a:srgbClr val="FFFF00"/>
                </a:solidFill>
              </a:rPr>
              <a:t>7. craving for immaterial </a:t>
            </a:r>
          </a:p>
          <a:p>
            <a:r>
              <a:rPr lang="en-US" altLang="zh-CN" sz="2000" dirty="0">
                <a:solidFill>
                  <a:srgbClr val="FFFF00"/>
                </a:solidFill>
              </a:rPr>
              <a:t>    existence, </a:t>
            </a:r>
          </a:p>
          <a:p>
            <a:r>
              <a:rPr lang="en-US" altLang="zh-CN" sz="2000" dirty="0">
                <a:solidFill>
                  <a:srgbClr val="FFFF00"/>
                </a:solidFill>
              </a:rPr>
              <a:t>8. conceit, </a:t>
            </a:r>
          </a:p>
          <a:p>
            <a:r>
              <a:rPr lang="en-US" altLang="zh-CN" sz="2000" dirty="0">
                <a:solidFill>
                  <a:srgbClr val="FFFF00"/>
                </a:solidFill>
              </a:rPr>
              <a:t>9. restlessness,</a:t>
            </a:r>
          </a:p>
          <a:p>
            <a:r>
              <a:rPr lang="en-US" altLang="zh-CN" sz="2000" dirty="0">
                <a:solidFill>
                  <a:srgbClr val="FFFF00"/>
                </a:solidFill>
              </a:rPr>
              <a:t>10. ignorance</a:t>
            </a:r>
          </a:p>
        </p:txBody>
      </p:sp>
      <p:sp>
        <p:nvSpPr>
          <p:cNvPr id="23" name="箭號: 向右 22">
            <a:extLst>
              <a:ext uri="{FF2B5EF4-FFF2-40B4-BE49-F238E27FC236}">
                <a16:creationId xmlns:a16="http://schemas.microsoft.com/office/drawing/2014/main" id="{218112A3-47C6-64E0-A6D2-14E4B0B011E5}"/>
              </a:ext>
            </a:extLst>
          </p:cNvPr>
          <p:cNvSpPr/>
          <p:nvPr/>
        </p:nvSpPr>
        <p:spPr>
          <a:xfrm rot="10800000">
            <a:off x="1997697" y="3104247"/>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4" name="文字方塊 23">
            <a:extLst>
              <a:ext uri="{FF2B5EF4-FFF2-40B4-BE49-F238E27FC236}">
                <a16:creationId xmlns:a16="http://schemas.microsoft.com/office/drawing/2014/main" id="{377A6EC2-13DC-54D5-67E4-617D7A1D9B33}"/>
              </a:ext>
            </a:extLst>
          </p:cNvPr>
          <p:cNvSpPr txBox="1"/>
          <p:nvPr/>
        </p:nvSpPr>
        <p:spPr>
          <a:xfrm>
            <a:off x="-84886" y="1294778"/>
            <a:ext cx="273630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FFFF00"/>
                </a:solidFill>
              </a:rPr>
              <a:t>dharma-grasping</a:t>
            </a:r>
          </a:p>
        </p:txBody>
      </p:sp>
      <p:sp>
        <p:nvSpPr>
          <p:cNvPr id="25" name="箭號: 向右 24">
            <a:extLst>
              <a:ext uri="{FF2B5EF4-FFF2-40B4-BE49-F238E27FC236}">
                <a16:creationId xmlns:a16="http://schemas.microsoft.com/office/drawing/2014/main" id="{2006B910-6BB0-538A-C078-84D20EAAD45F}"/>
              </a:ext>
            </a:extLst>
          </p:cNvPr>
          <p:cNvSpPr/>
          <p:nvPr/>
        </p:nvSpPr>
        <p:spPr>
          <a:xfrm rot="5400000">
            <a:off x="762815" y="4475742"/>
            <a:ext cx="648072" cy="392830"/>
          </a:xfrm>
          <a:prstGeom prst="rightArrow">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6" name="文字方塊 25">
            <a:extLst>
              <a:ext uri="{FF2B5EF4-FFF2-40B4-BE49-F238E27FC236}">
                <a16:creationId xmlns:a16="http://schemas.microsoft.com/office/drawing/2014/main" id="{CD99E6AF-2626-8EB5-1FA5-A1B54DE9CF5A}"/>
              </a:ext>
            </a:extLst>
          </p:cNvPr>
          <p:cNvSpPr txBox="1"/>
          <p:nvPr/>
        </p:nvSpPr>
        <p:spPr>
          <a:xfrm>
            <a:off x="100145" y="5144279"/>
            <a:ext cx="3024335" cy="954107"/>
          </a:xfrm>
          <a:prstGeom prst="rect">
            <a:avLst/>
          </a:prstGeom>
          <a:noFill/>
          <a:ln>
            <a:solidFill>
              <a:srgbClr val="FFFF00"/>
            </a:solidFill>
          </a:ln>
        </p:spPr>
        <p:txBody>
          <a:bodyPr wrap="square" rtlCol="0">
            <a:spAutoFit/>
          </a:bodyPr>
          <a:lstStyle/>
          <a:p>
            <a:r>
              <a:rPr lang="en-US" altLang="zh-TW" sz="2800" dirty="0">
                <a:solidFill>
                  <a:srgbClr val="FFFF00"/>
                </a:solidFill>
              </a:rPr>
              <a:t>obscure true nature of dharma</a:t>
            </a:r>
            <a:endParaRPr lang="zh-TW" altLang="en-US" sz="2800" dirty="0">
              <a:solidFill>
                <a:srgbClr val="FFFF00"/>
              </a:solidFill>
            </a:endParaRPr>
          </a:p>
        </p:txBody>
      </p:sp>
      <p:sp>
        <p:nvSpPr>
          <p:cNvPr id="27" name="閃電 26">
            <a:extLst>
              <a:ext uri="{FF2B5EF4-FFF2-40B4-BE49-F238E27FC236}">
                <a16:creationId xmlns:a16="http://schemas.microsoft.com/office/drawing/2014/main" id="{62CDBDC0-8524-0EB9-044C-FE8A0FD8D0C1}"/>
              </a:ext>
            </a:extLst>
          </p:cNvPr>
          <p:cNvSpPr/>
          <p:nvPr/>
        </p:nvSpPr>
        <p:spPr>
          <a:xfrm rot="15066290">
            <a:off x="4332083" y="3200348"/>
            <a:ext cx="812764" cy="392830"/>
          </a:xfrm>
          <a:prstGeom prst="lightningBol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8" name="橢圓 27">
            <a:extLst>
              <a:ext uri="{FF2B5EF4-FFF2-40B4-BE49-F238E27FC236}">
                <a16:creationId xmlns:a16="http://schemas.microsoft.com/office/drawing/2014/main" id="{14719924-9512-1D2E-D938-E827618941F1}"/>
              </a:ext>
            </a:extLst>
          </p:cNvPr>
          <p:cNvSpPr/>
          <p:nvPr/>
        </p:nvSpPr>
        <p:spPr>
          <a:xfrm>
            <a:off x="3257377" y="3014456"/>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9" name="橢圓 28">
            <a:extLst>
              <a:ext uri="{FF2B5EF4-FFF2-40B4-BE49-F238E27FC236}">
                <a16:creationId xmlns:a16="http://schemas.microsoft.com/office/drawing/2014/main" id="{1F4EBE73-1D0E-D968-A5FB-D01C1ED99359}"/>
              </a:ext>
            </a:extLst>
          </p:cNvPr>
          <p:cNvSpPr/>
          <p:nvPr/>
        </p:nvSpPr>
        <p:spPr>
          <a:xfrm>
            <a:off x="3093399" y="2964199"/>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0" name="橢圓 29">
            <a:extLst>
              <a:ext uri="{FF2B5EF4-FFF2-40B4-BE49-F238E27FC236}">
                <a16:creationId xmlns:a16="http://schemas.microsoft.com/office/drawing/2014/main" id="{E909626F-7FB0-73FB-ED1B-D5501DAB6845}"/>
              </a:ext>
            </a:extLst>
          </p:cNvPr>
          <p:cNvSpPr/>
          <p:nvPr/>
        </p:nvSpPr>
        <p:spPr>
          <a:xfrm>
            <a:off x="2934070" y="2901245"/>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1" name="橢圓 30">
            <a:extLst>
              <a:ext uri="{FF2B5EF4-FFF2-40B4-BE49-F238E27FC236}">
                <a16:creationId xmlns:a16="http://schemas.microsoft.com/office/drawing/2014/main" id="{351A9C48-28F8-7586-54AB-D81677EF6593}"/>
              </a:ext>
            </a:extLst>
          </p:cNvPr>
          <p:cNvSpPr/>
          <p:nvPr/>
        </p:nvSpPr>
        <p:spPr>
          <a:xfrm>
            <a:off x="2895444" y="2792548"/>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2" name="橢圓 31">
            <a:extLst>
              <a:ext uri="{FF2B5EF4-FFF2-40B4-BE49-F238E27FC236}">
                <a16:creationId xmlns:a16="http://schemas.microsoft.com/office/drawing/2014/main" id="{7E4883A4-C62E-E861-87EF-6E1BCCD02A68}"/>
              </a:ext>
            </a:extLst>
          </p:cNvPr>
          <p:cNvSpPr/>
          <p:nvPr/>
        </p:nvSpPr>
        <p:spPr>
          <a:xfrm>
            <a:off x="2996194" y="265403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橢圓 32">
            <a:extLst>
              <a:ext uri="{FF2B5EF4-FFF2-40B4-BE49-F238E27FC236}">
                <a16:creationId xmlns:a16="http://schemas.microsoft.com/office/drawing/2014/main" id="{59074308-2A62-44DE-F17F-BAF5F6AB2C69}"/>
              </a:ext>
            </a:extLst>
          </p:cNvPr>
          <p:cNvSpPr/>
          <p:nvPr/>
        </p:nvSpPr>
        <p:spPr>
          <a:xfrm>
            <a:off x="3177534" y="2689551"/>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5" name="閃電 44">
            <a:extLst>
              <a:ext uri="{FF2B5EF4-FFF2-40B4-BE49-F238E27FC236}">
                <a16:creationId xmlns:a16="http://schemas.microsoft.com/office/drawing/2014/main" id="{A1194876-C9B2-6D62-E7C2-11C539C7B62D}"/>
              </a:ext>
            </a:extLst>
          </p:cNvPr>
          <p:cNvSpPr/>
          <p:nvPr/>
        </p:nvSpPr>
        <p:spPr>
          <a:xfrm rot="15066290">
            <a:off x="1973015" y="3320635"/>
            <a:ext cx="812764" cy="392830"/>
          </a:xfrm>
          <a:prstGeom prst="lightningBol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6" name="橢圓 45">
            <a:extLst>
              <a:ext uri="{FF2B5EF4-FFF2-40B4-BE49-F238E27FC236}">
                <a16:creationId xmlns:a16="http://schemas.microsoft.com/office/drawing/2014/main" id="{A7686193-8357-A36C-6D61-1FEDE0111F29}"/>
              </a:ext>
            </a:extLst>
          </p:cNvPr>
          <p:cNvSpPr/>
          <p:nvPr/>
        </p:nvSpPr>
        <p:spPr>
          <a:xfrm>
            <a:off x="3306512" y="2752460"/>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7" name="橢圓 46">
            <a:extLst>
              <a:ext uri="{FF2B5EF4-FFF2-40B4-BE49-F238E27FC236}">
                <a16:creationId xmlns:a16="http://schemas.microsoft.com/office/drawing/2014/main" id="{C60AC6CE-667F-16B2-954A-926B0F4347B6}"/>
              </a:ext>
            </a:extLst>
          </p:cNvPr>
          <p:cNvSpPr/>
          <p:nvPr/>
        </p:nvSpPr>
        <p:spPr>
          <a:xfrm>
            <a:off x="3344298" y="2915495"/>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8" name="橢圓 47">
            <a:extLst>
              <a:ext uri="{FF2B5EF4-FFF2-40B4-BE49-F238E27FC236}">
                <a16:creationId xmlns:a16="http://schemas.microsoft.com/office/drawing/2014/main" id="{863C79AE-AE3D-AC67-FFDD-E64E73E770CA}"/>
              </a:ext>
            </a:extLst>
          </p:cNvPr>
          <p:cNvSpPr/>
          <p:nvPr/>
        </p:nvSpPr>
        <p:spPr>
          <a:xfrm>
            <a:off x="3268661" y="3051377"/>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9" name="橢圓 48">
            <a:extLst>
              <a:ext uri="{FF2B5EF4-FFF2-40B4-BE49-F238E27FC236}">
                <a16:creationId xmlns:a16="http://schemas.microsoft.com/office/drawing/2014/main" id="{CFC823D8-5288-E44C-0FA8-43B98D3AE494}"/>
              </a:ext>
            </a:extLst>
          </p:cNvPr>
          <p:cNvSpPr/>
          <p:nvPr/>
        </p:nvSpPr>
        <p:spPr>
          <a:xfrm>
            <a:off x="3135058" y="3165050"/>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0" name="橢圓 49">
            <a:extLst>
              <a:ext uri="{FF2B5EF4-FFF2-40B4-BE49-F238E27FC236}">
                <a16:creationId xmlns:a16="http://schemas.microsoft.com/office/drawing/2014/main" id="{1EBE590F-12F3-70C0-9BCE-1CDFC5B7F325}"/>
              </a:ext>
            </a:extLst>
          </p:cNvPr>
          <p:cNvSpPr/>
          <p:nvPr/>
        </p:nvSpPr>
        <p:spPr>
          <a:xfrm>
            <a:off x="2974883" y="3137335"/>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1" name="橢圓 50">
            <a:extLst>
              <a:ext uri="{FF2B5EF4-FFF2-40B4-BE49-F238E27FC236}">
                <a16:creationId xmlns:a16="http://schemas.microsoft.com/office/drawing/2014/main" id="{235F1053-EE36-F17D-2159-C40C2B4E74F3}"/>
              </a:ext>
            </a:extLst>
          </p:cNvPr>
          <p:cNvSpPr/>
          <p:nvPr/>
        </p:nvSpPr>
        <p:spPr>
          <a:xfrm>
            <a:off x="2912059" y="2964199"/>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2" name="橢圓 51">
            <a:extLst>
              <a:ext uri="{FF2B5EF4-FFF2-40B4-BE49-F238E27FC236}">
                <a16:creationId xmlns:a16="http://schemas.microsoft.com/office/drawing/2014/main" id="{F68CF989-3DF0-005F-658B-7B111FF5BD29}"/>
              </a:ext>
            </a:extLst>
          </p:cNvPr>
          <p:cNvSpPr/>
          <p:nvPr/>
        </p:nvSpPr>
        <p:spPr>
          <a:xfrm>
            <a:off x="689060" y="2789312"/>
            <a:ext cx="864096" cy="864096"/>
          </a:xfrm>
          <a:prstGeom prst="ellipse">
            <a:avLst/>
          </a:prstGeom>
          <a:solidFill>
            <a:schemeClr val="accent6">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3" name="橢圓 52">
            <a:extLst>
              <a:ext uri="{FF2B5EF4-FFF2-40B4-BE49-F238E27FC236}">
                <a16:creationId xmlns:a16="http://schemas.microsoft.com/office/drawing/2014/main" id="{660F6E02-DFBF-33D7-6E5F-222A657F99D8}"/>
              </a:ext>
            </a:extLst>
          </p:cNvPr>
          <p:cNvSpPr/>
          <p:nvPr/>
        </p:nvSpPr>
        <p:spPr>
          <a:xfrm>
            <a:off x="890559" y="2791524"/>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4" name="橢圓 53">
            <a:extLst>
              <a:ext uri="{FF2B5EF4-FFF2-40B4-BE49-F238E27FC236}">
                <a16:creationId xmlns:a16="http://schemas.microsoft.com/office/drawing/2014/main" id="{C51561DC-2C32-2B49-EF5E-971AD8DEFB85}"/>
              </a:ext>
            </a:extLst>
          </p:cNvPr>
          <p:cNvSpPr/>
          <p:nvPr/>
        </p:nvSpPr>
        <p:spPr>
          <a:xfrm>
            <a:off x="979887" y="2927827"/>
            <a:ext cx="864096" cy="864096"/>
          </a:xfrm>
          <a:prstGeom prst="ellipse">
            <a:avLst/>
          </a:prstGeom>
          <a:solidFill>
            <a:schemeClr val="accent4">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5" name="橢圓 54">
            <a:extLst>
              <a:ext uri="{FF2B5EF4-FFF2-40B4-BE49-F238E27FC236}">
                <a16:creationId xmlns:a16="http://schemas.microsoft.com/office/drawing/2014/main" id="{D476D2E7-1427-9966-1506-B641A2E0752D}"/>
              </a:ext>
            </a:extLst>
          </p:cNvPr>
          <p:cNvSpPr/>
          <p:nvPr/>
        </p:nvSpPr>
        <p:spPr>
          <a:xfrm>
            <a:off x="981844" y="3070766"/>
            <a:ext cx="864096" cy="864096"/>
          </a:xfrm>
          <a:prstGeom prst="ellipse">
            <a:avLst/>
          </a:prstGeom>
          <a:solidFill>
            <a:schemeClr val="accent3">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6" name="橢圓 55">
            <a:extLst>
              <a:ext uri="{FF2B5EF4-FFF2-40B4-BE49-F238E27FC236}">
                <a16:creationId xmlns:a16="http://schemas.microsoft.com/office/drawing/2014/main" id="{57F8EF2A-9D0A-80B4-045C-6E4F25A99E03}"/>
              </a:ext>
            </a:extLst>
          </p:cNvPr>
          <p:cNvSpPr/>
          <p:nvPr/>
        </p:nvSpPr>
        <p:spPr>
          <a:xfrm>
            <a:off x="898300" y="317376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7" name="橢圓 56">
            <a:extLst>
              <a:ext uri="{FF2B5EF4-FFF2-40B4-BE49-F238E27FC236}">
                <a16:creationId xmlns:a16="http://schemas.microsoft.com/office/drawing/2014/main" id="{22AA5BF2-7F97-B90D-263F-F5530FD5DA86}"/>
              </a:ext>
            </a:extLst>
          </p:cNvPr>
          <p:cNvSpPr/>
          <p:nvPr/>
        </p:nvSpPr>
        <p:spPr>
          <a:xfrm>
            <a:off x="758070" y="3166856"/>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8" name="橢圓 57">
            <a:extLst>
              <a:ext uri="{FF2B5EF4-FFF2-40B4-BE49-F238E27FC236}">
                <a16:creationId xmlns:a16="http://schemas.microsoft.com/office/drawing/2014/main" id="{C193D6C2-E143-95DB-54AD-626031EE4803}"/>
              </a:ext>
            </a:extLst>
          </p:cNvPr>
          <p:cNvSpPr/>
          <p:nvPr/>
        </p:nvSpPr>
        <p:spPr>
          <a:xfrm>
            <a:off x="594092" y="3116599"/>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9" name="橢圓 58">
            <a:extLst>
              <a:ext uri="{FF2B5EF4-FFF2-40B4-BE49-F238E27FC236}">
                <a16:creationId xmlns:a16="http://schemas.microsoft.com/office/drawing/2014/main" id="{DE282FB5-7673-AB1E-9E93-6DBEBD40620E}"/>
              </a:ext>
            </a:extLst>
          </p:cNvPr>
          <p:cNvSpPr/>
          <p:nvPr/>
        </p:nvSpPr>
        <p:spPr>
          <a:xfrm>
            <a:off x="434763" y="3053645"/>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0" name="橢圓 59">
            <a:extLst>
              <a:ext uri="{FF2B5EF4-FFF2-40B4-BE49-F238E27FC236}">
                <a16:creationId xmlns:a16="http://schemas.microsoft.com/office/drawing/2014/main" id="{682168B5-D4DB-1A3C-2C76-D8756D40A756}"/>
              </a:ext>
            </a:extLst>
          </p:cNvPr>
          <p:cNvSpPr/>
          <p:nvPr/>
        </p:nvSpPr>
        <p:spPr>
          <a:xfrm>
            <a:off x="396137" y="2944948"/>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1" name="橢圓 60">
            <a:extLst>
              <a:ext uri="{FF2B5EF4-FFF2-40B4-BE49-F238E27FC236}">
                <a16:creationId xmlns:a16="http://schemas.microsoft.com/office/drawing/2014/main" id="{3164DD53-8160-170D-98DA-39FF7D583846}"/>
              </a:ext>
            </a:extLst>
          </p:cNvPr>
          <p:cNvSpPr/>
          <p:nvPr/>
        </p:nvSpPr>
        <p:spPr>
          <a:xfrm>
            <a:off x="496887" y="2806433"/>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2" name="橢圓 61">
            <a:extLst>
              <a:ext uri="{FF2B5EF4-FFF2-40B4-BE49-F238E27FC236}">
                <a16:creationId xmlns:a16="http://schemas.microsoft.com/office/drawing/2014/main" id="{E16307F2-47CC-C114-9CF7-987D2EA871AC}"/>
              </a:ext>
            </a:extLst>
          </p:cNvPr>
          <p:cNvSpPr/>
          <p:nvPr/>
        </p:nvSpPr>
        <p:spPr>
          <a:xfrm>
            <a:off x="678227" y="2841951"/>
            <a:ext cx="864096" cy="864096"/>
          </a:xfrm>
          <a:prstGeom prst="ellipse">
            <a:avLst/>
          </a:prstGeom>
          <a:solidFill>
            <a:schemeClr val="bg1">
              <a:lumMod val="85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3" name="橢圓 62">
            <a:extLst>
              <a:ext uri="{FF2B5EF4-FFF2-40B4-BE49-F238E27FC236}">
                <a16:creationId xmlns:a16="http://schemas.microsoft.com/office/drawing/2014/main" id="{AD04073C-53DC-5904-6DCF-86C4F5A883FE}"/>
              </a:ext>
            </a:extLst>
          </p:cNvPr>
          <p:cNvSpPr/>
          <p:nvPr/>
        </p:nvSpPr>
        <p:spPr>
          <a:xfrm>
            <a:off x="807205" y="2904860"/>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4" name="橢圓 63">
            <a:extLst>
              <a:ext uri="{FF2B5EF4-FFF2-40B4-BE49-F238E27FC236}">
                <a16:creationId xmlns:a16="http://schemas.microsoft.com/office/drawing/2014/main" id="{074C7A03-4B43-EDD8-01B1-8B15FF2C5230}"/>
              </a:ext>
            </a:extLst>
          </p:cNvPr>
          <p:cNvSpPr/>
          <p:nvPr/>
        </p:nvSpPr>
        <p:spPr>
          <a:xfrm>
            <a:off x="844991" y="3067895"/>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5" name="橢圓 64">
            <a:extLst>
              <a:ext uri="{FF2B5EF4-FFF2-40B4-BE49-F238E27FC236}">
                <a16:creationId xmlns:a16="http://schemas.microsoft.com/office/drawing/2014/main" id="{CC7E93B5-4F5C-26D1-B9BC-2B9D784FCFE0}"/>
              </a:ext>
            </a:extLst>
          </p:cNvPr>
          <p:cNvSpPr/>
          <p:nvPr/>
        </p:nvSpPr>
        <p:spPr>
          <a:xfrm>
            <a:off x="769354" y="3203777"/>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6" name="橢圓 65">
            <a:extLst>
              <a:ext uri="{FF2B5EF4-FFF2-40B4-BE49-F238E27FC236}">
                <a16:creationId xmlns:a16="http://schemas.microsoft.com/office/drawing/2014/main" id="{2269EAE5-3AA9-8E6C-0352-81047BA2E35D}"/>
              </a:ext>
            </a:extLst>
          </p:cNvPr>
          <p:cNvSpPr/>
          <p:nvPr/>
        </p:nvSpPr>
        <p:spPr>
          <a:xfrm>
            <a:off x="635751" y="3317450"/>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7" name="橢圓 66">
            <a:extLst>
              <a:ext uri="{FF2B5EF4-FFF2-40B4-BE49-F238E27FC236}">
                <a16:creationId xmlns:a16="http://schemas.microsoft.com/office/drawing/2014/main" id="{8D90DA64-D65F-09F2-2592-4CAF67BF6181}"/>
              </a:ext>
            </a:extLst>
          </p:cNvPr>
          <p:cNvSpPr/>
          <p:nvPr/>
        </p:nvSpPr>
        <p:spPr>
          <a:xfrm>
            <a:off x="475576" y="3289735"/>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8" name="橢圓 67">
            <a:extLst>
              <a:ext uri="{FF2B5EF4-FFF2-40B4-BE49-F238E27FC236}">
                <a16:creationId xmlns:a16="http://schemas.microsoft.com/office/drawing/2014/main" id="{D98E01CA-428F-1DB4-601C-A2605D93926B}"/>
              </a:ext>
            </a:extLst>
          </p:cNvPr>
          <p:cNvSpPr/>
          <p:nvPr/>
        </p:nvSpPr>
        <p:spPr>
          <a:xfrm>
            <a:off x="412752" y="3116599"/>
            <a:ext cx="864096" cy="864096"/>
          </a:xfrm>
          <a:prstGeom prst="ellipse">
            <a:avLst/>
          </a:prstGeom>
          <a:solidFill>
            <a:schemeClr val="accent5">
              <a:lumMod val="40000"/>
              <a:lumOff val="60000"/>
            </a:schemeClr>
          </a:solidFill>
          <a:ln>
            <a:solidFill>
              <a:schemeClr val="tx1">
                <a:alpha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閃電 1">
            <a:extLst>
              <a:ext uri="{FF2B5EF4-FFF2-40B4-BE49-F238E27FC236}">
                <a16:creationId xmlns:a16="http://schemas.microsoft.com/office/drawing/2014/main" id="{0FD44065-4E94-702A-82E8-11DBD0EE45D2}"/>
              </a:ext>
            </a:extLst>
          </p:cNvPr>
          <p:cNvSpPr/>
          <p:nvPr/>
        </p:nvSpPr>
        <p:spPr>
          <a:xfrm rot="18080468">
            <a:off x="5892022" y="899461"/>
            <a:ext cx="404424" cy="1600588"/>
          </a:xfrm>
          <a:prstGeom prst="lightningBolt">
            <a:avLst/>
          </a:prstGeom>
          <a:solidFill>
            <a:srgbClr val="FF0000">
              <a:alpha val="4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閃電 2">
            <a:extLst>
              <a:ext uri="{FF2B5EF4-FFF2-40B4-BE49-F238E27FC236}">
                <a16:creationId xmlns:a16="http://schemas.microsoft.com/office/drawing/2014/main" id="{8A305029-5BCB-0ED2-4BE1-03E8F3DC1A90}"/>
              </a:ext>
            </a:extLst>
          </p:cNvPr>
          <p:cNvSpPr/>
          <p:nvPr/>
        </p:nvSpPr>
        <p:spPr>
          <a:xfrm rot="18080468">
            <a:off x="1352305" y="913416"/>
            <a:ext cx="404424" cy="1600588"/>
          </a:xfrm>
          <a:prstGeom prst="lightningBolt">
            <a:avLst/>
          </a:prstGeom>
          <a:solidFill>
            <a:srgbClr val="FF0000">
              <a:alpha val="4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8519639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5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53"/>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54"/>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55"/>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56"/>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57"/>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58"/>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59"/>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60"/>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61"/>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62"/>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63"/>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64"/>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65"/>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66"/>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67"/>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68"/>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2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25"/>
                                        </p:tgtEl>
                                        <p:attrNameLst>
                                          <p:attrName>style.visibility</p:attrName>
                                        </p:attrNameLst>
                                      </p:cBhvr>
                                      <p:to>
                                        <p:strVal val="visible"/>
                                      </p:to>
                                    </p:set>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grpId="0" nodeType="clickEffect">
                                  <p:stCondLst>
                                    <p:cond delay="0"/>
                                  </p:stCondLst>
                                  <p:childTnLst>
                                    <p:set>
                                      <p:cBhvr>
                                        <p:cTn id="100" dur="1" fill="hold">
                                          <p:stCondLst>
                                            <p:cond delay="0"/>
                                          </p:stCondLst>
                                        </p:cTn>
                                        <p:tgtEl>
                                          <p:spTgt spid="26"/>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 presetClass="entr" presetSubtype="0" fill="hold" grpId="0" nodeType="clickEffect">
                                  <p:stCondLst>
                                    <p:cond delay="0"/>
                                  </p:stCondLst>
                                  <p:childTnLst>
                                    <p:set>
                                      <p:cBhvr>
                                        <p:cTn id="104" dur="1" fill="hold">
                                          <p:stCondLst>
                                            <p:cond delay="0"/>
                                          </p:stCondLst>
                                        </p:cTn>
                                        <p:tgtEl>
                                          <p:spTgt spid="27"/>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2"/>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3"/>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p:bldP spid="14" grpId="0" animBg="1"/>
      <p:bldP spid="15" grpId="0" animBg="1"/>
      <p:bldP spid="16" grpId="0" animBg="1"/>
      <p:bldP spid="17" grpId="0" animBg="1"/>
      <p:bldP spid="18" grpId="0" animBg="1"/>
      <p:bldP spid="19" grpId="0" animBg="1"/>
      <p:bldP spid="20" grpId="0" animBg="1"/>
      <p:bldP spid="21" grpId="0"/>
      <p:bldP spid="22" grpId="0"/>
      <p:bldP spid="23" grpId="0" animBg="1"/>
      <p:bldP spid="24" grpId="0"/>
      <p:bldP spid="25" grpId="0" animBg="1"/>
      <p:bldP spid="26" grpId="0" animBg="1"/>
      <p:bldP spid="27" grpId="0" animBg="1"/>
      <p:bldP spid="45" grpId="0" animBg="1"/>
      <p:bldP spid="52"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2"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5" name="圖片 14">
            <a:extLst>
              <a:ext uri="{FF2B5EF4-FFF2-40B4-BE49-F238E27FC236}">
                <a16:creationId xmlns:a16="http://schemas.microsoft.com/office/drawing/2014/main" id="{616A1CAC-0FBB-ED5C-349F-1D8A49005A7C}"/>
              </a:ext>
            </a:extLst>
          </p:cNvPr>
          <p:cNvPicPr>
            <a:picLocks noChangeAspect="1"/>
          </p:cNvPicPr>
          <p:nvPr/>
        </p:nvPicPr>
        <p:blipFill>
          <a:blip r:embed="rId3"/>
          <a:stretch>
            <a:fillRect/>
          </a:stretch>
        </p:blipFill>
        <p:spPr>
          <a:xfrm>
            <a:off x="0" y="893"/>
            <a:ext cx="12188825" cy="6856214"/>
          </a:xfrm>
          <a:prstGeom prst="rect">
            <a:avLst/>
          </a:prstGeom>
        </p:spPr>
      </p:pic>
      <p:sp>
        <p:nvSpPr>
          <p:cNvPr id="2" name="矩形 1">
            <a:extLst>
              <a:ext uri="{FF2B5EF4-FFF2-40B4-BE49-F238E27FC236}">
                <a16:creationId xmlns:a16="http://schemas.microsoft.com/office/drawing/2014/main" id="{0B7E1605-C034-B3B7-12F4-11A35F272C7E}"/>
              </a:ext>
            </a:extLst>
          </p:cNvPr>
          <p:cNvSpPr/>
          <p:nvPr/>
        </p:nvSpPr>
        <p:spPr>
          <a:xfrm>
            <a:off x="11134972" y="3717032"/>
            <a:ext cx="1053853" cy="1008112"/>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矩形 2">
            <a:extLst>
              <a:ext uri="{FF2B5EF4-FFF2-40B4-BE49-F238E27FC236}">
                <a16:creationId xmlns:a16="http://schemas.microsoft.com/office/drawing/2014/main" id="{ED4861D3-5CAA-3F4C-76CE-3C270592A402}"/>
              </a:ext>
            </a:extLst>
          </p:cNvPr>
          <p:cNvSpPr/>
          <p:nvPr/>
        </p:nvSpPr>
        <p:spPr>
          <a:xfrm>
            <a:off x="1341884" y="1268760"/>
            <a:ext cx="1053853" cy="1008112"/>
          </a:xfrm>
          <a:prstGeom prst="rect">
            <a:avLst/>
          </a:prstGeom>
          <a:noFill/>
          <a:ln w="444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矩形 3">
            <a:extLst>
              <a:ext uri="{FF2B5EF4-FFF2-40B4-BE49-F238E27FC236}">
                <a16:creationId xmlns:a16="http://schemas.microsoft.com/office/drawing/2014/main" id="{DC3D3D31-5F22-EBF9-45E5-8F9227E46B4A}"/>
              </a:ext>
            </a:extLst>
          </p:cNvPr>
          <p:cNvSpPr/>
          <p:nvPr/>
        </p:nvSpPr>
        <p:spPr>
          <a:xfrm>
            <a:off x="-1" y="3068960"/>
            <a:ext cx="909837" cy="792088"/>
          </a:xfrm>
          <a:prstGeom prst="rect">
            <a:avLst/>
          </a:prstGeom>
          <a:noFill/>
          <a:ln w="444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圓角 5">
            <a:extLst>
              <a:ext uri="{FF2B5EF4-FFF2-40B4-BE49-F238E27FC236}">
                <a16:creationId xmlns:a16="http://schemas.microsoft.com/office/drawing/2014/main" id="{D0AD63DA-D35B-F358-ECCF-4043DAFB4D8A}"/>
              </a:ext>
            </a:extLst>
          </p:cNvPr>
          <p:cNvSpPr/>
          <p:nvPr/>
        </p:nvSpPr>
        <p:spPr>
          <a:xfrm>
            <a:off x="7462564" y="1916832"/>
            <a:ext cx="1224136" cy="504056"/>
          </a:xfrm>
          <a:prstGeom prst="roundRect">
            <a:avLst/>
          </a:prstGeom>
          <a:no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矩形: 圓角 6">
            <a:extLst>
              <a:ext uri="{FF2B5EF4-FFF2-40B4-BE49-F238E27FC236}">
                <a16:creationId xmlns:a16="http://schemas.microsoft.com/office/drawing/2014/main" id="{69D03B87-F849-B4C2-BD2B-A8696933ADBA}"/>
              </a:ext>
            </a:extLst>
          </p:cNvPr>
          <p:cNvSpPr/>
          <p:nvPr/>
        </p:nvSpPr>
        <p:spPr>
          <a:xfrm>
            <a:off x="7534572" y="5301208"/>
            <a:ext cx="1080120" cy="504056"/>
          </a:xfrm>
          <a:prstGeom prst="roundRect">
            <a:avLst/>
          </a:prstGeom>
          <a:no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8057D40F-163C-AEF5-9BBF-FC42C47B130D}"/>
              </a:ext>
            </a:extLst>
          </p:cNvPr>
          <p:cNvSpPr txBox="1"/>
          <p:nvPr/>
        </p:nvSpPr>
        <p:spPr>
          <a:xfrm>
            <a:off x="9119796" y="2276872"/>
            <a:ext cx="90010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accent6"/>
                </a:solidFill>
              </a:rPr>
              <a:t>(1)</a:t>
            </a:r>
          </a:p>
        </p:txBody>
      </p:sp>
      <p:sp>
        <p:nvSpPr>
          <p:cNvPr id="9" name="文字方塊 8">
            <a:extLst>
              <a:ext uri="{FF2B5EF4-FFF2-40B4-BE49-F238E27FC236}">
                <a16:creationId xmlns:a16="http://schemas.microsoft.com/office/drawing/2014/main" id="{3D10D067-D81E-2BDE-3B9B-A99C4374D290}"/>
              </a:ext>
            </a:extLst>
          </p:cNvPr>
          <p:cNvSpPr txBox="1"/>
          <p:nvPr/>
        </p:nvSpPr>
        <p:spPr>
          <a:xfrm>
            <a:off x="9126448" y="4262288"/>
            <a:ext cx="90010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accent6"/>
                </a:solidFill>
              </a:rPr>
              <a:t>(4)</a:t>
            </a:r>
          </a:p>
        </p:txBody>
      </p:sp>
      <p:sp>
        <p:nvSpPr>
          <p:cNvPr id="10" name="文字方塊 9">
            <a:extLst>
              <a:ext uri="{FF2B5EF4-FFF2-40B4-BE49-F238E27FC236}">
                <a16:creationId xmlns:a16="http://schemas.microsoft.com/office/drawing/2014/main" id="{11C4CD88-1E49-0CB8-4D4D-8A39B67B575A}"/>
              </a:ext>
            </a:extLst>
          </p:cNvPr>
          <p:cNvSpPr txBox="1"/>
          <p:nvPr/>
        </p:nvSpPr>
        <p:spPr>
          <a:xfrm>
            <a:off x="6742484" y="1124744"/>
            <a:ext cx="1053852"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C00000"/>
                </a:solidFill>
              </a:rPr>
              <a:t>(10.5)</a:t>
            </a:r>
          </a:p>
        </p:txBody>
      </p:sp>
      <p:sp>
        <p:nvSpPr>
          <p:cNvPr id="11" name="文字方塊 10">
            <a:extLst>
              <a:ext uri="{FF2B5EF4-FFF2-40B4-BE49-F238E27FC236}">
                <a16:creationId xmlns:a16="http://schemas.microsoft.com/office/drawing/2014/main" id="{A8A165DA-459E-EB5E-F57F-C02B40BB5B96}"/>
              </a:ext>
            </a:extLst>
          </p:cNvPr>
          <p:cNvSpPr txBox="1"/>
          <p:nvPr/>
        </p:nvSpPr>
        <p:spPr>
          <a:xfrm>
            <a:off x="6819360" y="3154797"/>
            <a:ext cx="90010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C00000"/>
                </a:solidFill>
              </a:rPr>
              <a:t>(1.5)</a:t>
            </a:r>
          </a:p>
        </p:txBody>
      </p:sp>
      <p:sp>
        <p:nvSpPr>
          <p:cNvPr id="12" name="文字方塊 11">
            <a:extLst>
              <a:ext uri="{FF2B5EF4-FFF2-40B4-BE49-F238E27FC236}">
                <a16:creationId xmlns:a16="http://schemas.microsoft.com/office/drawing/2014/main" id="{47BFACCD-6038-4E27-17D5-C6A8460A99F9}"/>
              </a:ext>
            </a:extLst>
          </p:cNvPr>
          <p:cNvSpPr txBox="1"/>
          <p:nvPr/>
        </p:nvSpPr>
        <p:spPr>
          <a:xfrm>
            <a:off x="6840760" y="3968210"/>
            <a:ext cx="1053852"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00B050"/>
                </a:solidFill>
              </a:rPr>
              <a:t>(10.5)</a:t>
            </a:r>
          </a:p>
        </p:txBody>
      </p:sp>
      <p:sp>
        <p:nvSpPr>
          <p:cNvPr id="13" name="文字方塊 12">
            <a:extLst>
              <a:ext uri="{FF2B5EF4-FFF2-40B4-BE49-F238E27FC236}">
                <a16:creationId xmlns:a16="http://schemas.microsoft.com/office/drawing/2014/main" id="{785E5C2B-CC87-2E1C-8F77-C986CAA852B5}"/>
              </a:ext>
            </a:extLst>
          </p:cNvPr>
          <p:cNvSpPr txBox="1"/>
          <p:nvPr/>
        </p:nvSpPr>
        <p:spPr>
          <a:xfrm>
            <a:off x="6917636" y="6131073"/>
            <a:ext cx="90010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00B050"/>
                </a:solidFill>
              </a:rPr>
              <a:t>(7.5)</a:t>
            </a:r>
          </a:p>
        </p:txBody>
      </p:sp>
    </p:spTree>
    <p:extLst>
      <p:ext uri="{BB962C8B-B14F-4D97-AF65-F5344CB8AC3E}">
        <p14:creationId xmlns:p14="http://schemas.microsoft.com/office/powerpoint/2010/main" val="26928972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p:bldP spid="9" grpId="0"/>
      <p:bldP spid="10" grpId="0"/>
      <p:bldP spid="11"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ED712FD-7DF5-505E-61FF-0D89F0D7A0C6}"/>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C8ECD98A-C484-66CA-E96D-9B9CC871140F}"/>
              </a:ext>
            </a:extLst>
          </p:cNvPr>
          <p:cNvSpPr txBox="1"/>
          <p:nvPr/>
        </p:nvSpPr>
        <p:spPr>
          <a:xfrm>
            <a:off x="1017848" y="2277467"/>
            <a:ext cx="10441160"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rgbClr val="FFFF00"/>
                </a:solidFill>
              </a:rPr>
              <a:t>In the above statements, Avalokiteshvara is pointing to the empty nature of all the constituents of reality. He then goes on to assert the emptiness of the twelve links of dependent origination and the Four Noble Truths.</a:t>
            </a:r>
          </a:p>
        </p:txBody>
      </p:sp>
    </p:spTree>
    <p:extLst>
      <p:ext uri="{BB962C8B-B14F-4D97-AF65-F5344CB8AC3E}">
        <p14:creationId xmlns:p14="http://schemas.microsoft.com/office/powerpoint/2010/main" val="407583226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1AC77A7D-6A7D-0664-DAEA-B47F9E2B71B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39924A97-98E3-9053-17C4-714CE40BF93E}"/>
              </a:ext>
            </a:extLst>
          </p:cNvPr>
          <p:cNvSpPr txBox="1"/>
          <p:nvPr/>
        </p:nvSpPr>
        <p:spPr>
          <a:xfrm>
            <a:off x="873832" y="908720"/>
            <a:ext cx="10441160" cy="99501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spcBef>
                <a:spcPts val="1200"/>
              </a:spcBef>
            </a:pPr>
            <a:r>
              <a:rPr lang="en-US" altLang="zh-CN" sz="2800" b="1" dirty="0">
                <a:solidFill>
                  <a:schemeClr val="bg1"/>
                </a:solidFill>
              </a:rPr>
              <a:t>‘There is no ignorance nor elimination of ignorance, even up to and including no old age and death, nor elimination of old age and death.’</a:t>
            </a:r>
          </a:p>
        </p:txBody>
      </p:sp>
      <p:pic>
        <p:nvPicPr>
          <p:cNvPr id="6" name="圖片 5">
            <a:extLst>
              <a:ext uri="{FF2B5EF4-FFF2-40B4-BE49-F238E27FC236}">
                <a16:creationId xmlns:a16="http://schemas.microsoft.com/office/drawing/2014/main" id="{04DDF1FC-D671-5DDB-C7AC-5E9E4AC1BCDC}"/>
              </a:ext>
            </a:extLst>
          </p:cNvPr>
          <p:cNvPicPr>
            <a:picLocks noChangeAspect="1"/>
          </p:cNvPicPr>
          <p:nvPr/>
        </p:nvPicPr>
        <p:blipFill>
          <a:blip r:embed="rId3"/>
          <a:stretch>
            <a:fillRect/>
          </a:stretch>
        </p:blipFill>
        <p:spPr>
          <a:xfrm>
            <a:off x="1413892" y="2000340"/>
            <a:ext cx="9505056" cy="4758210"/>
          </a:xfrm>
          <a:prstGeom prst="rect">
            <a:avLst/>
          </a:prstGeom>
        </p:spPr>
      </p:pic>
      <p:cxnSp>
        <p:nvCxnSpPr>
          <p:cNvPr id="7" name="直線接點 6">
            <a:extLst>
              <a:ext uri="{FF2B5EF4-FFF2-40B4-BE49-F238E27FC236}">
                <a16:creationId xmlns:a16="http://schemas.microsoft.com/office/drawing/2014/main" id="{F3E5C1BC-0919-8ADB-3B6D-4B8D291FBE21}"/>
              </a:ext>
            </a:extLst>
          </p:cNvPr>
          <p:cNvCxnSpPr>
            <a:cxnSpLocks/>
            <a:endCxn id="6" idx="0"/>
          </p:cNvCxnSpPr>
          <p:nvPr/>
        </p:nvCxnSpPr>
        <p:spPr>
          <a:xfrm flipV="1">
            <a:off x="6114974" y="2000340"/>
            <a:ext cx="51446" cy="99661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243766B2-D3B7-6B7E-1D79-F64A83C414A9}"/>
              </a:ext>
            </a:extLst>
          </p:cNvPr>
          <p:cNvCxnSpPr>
            <a:cxnSpLocks/>
          </p:cNvCxnSpPr>
          <p:nvPr/>
        </p:nvCxnSpPr>
        <p:spPr>
          <a:xfrm flipV="1">
            <a:off x="9046740" y="3198038"/>
            <a:ext cx="1008113" cy="30297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1C1F9F28-1598-9E49-34DD-771E1353FA31}"/>
              </a:ext>
            </a:extLst>
          </p:cNvPr>
          <p:cNvCxnSpPr>
            <a:cxnSpLocks/>
          </p:cNvCxnSpPr>
          <p:nvPr/>
        </p:nvCxnSpPr>
        <p:spPr>
          <a:xfrm flipH="1" flipV="1">
            <a:off x="2133972" y="3097495"/>
            <a:ext cx="1152128" cy="403513"/>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0393E4B0-82FB-F9A8-712F-582874AC5316}"/>
              </a:ext>
            </a:extLst>
          </p:cNvPr>
          <p:cNvSpPr txBox="1"/>
          <p:nvPr/>
        </p:nvSpPr>
        <p:spPr>
          <a:xfrm>
            <a:off x="7128247" y="2719933"/>
            <a:ext cx="171787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00B0F0"/>
                </a:solidFill>
              </a:rPr>
              <a:t>Past life</a:t>
            </a:r>
          </a:p>
        </p:txBody>
      </p:sp>
      <p:sp>
        <p:nvSpPr>
          <p:cNvPr id="14" name="文字方塊 13">
            <a:extLst>
              <a:ext uri="{FF2B5EF4-FFF2-40B4-BE49-F238E27FC236}">
                <a16:creationId xmlns:a16="http://schemas.microsoft.com/office/drawing/2014/main" id="{4ACA1F75-8FEB-3436-0F33-5C6E35E84247}"/>
              </a:ext>
            </a:extLst>
          </p:cNvPr>
          <p:cNvSpPr txBox="1"/>
          <p:nvPr/>
        </p:nvSpPr>
        <p:spPr>
          <a:xfrm>
            <a:off x="5302324" y="5445224"/>
            <a:ext cx="1872208"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C00000"/>
                </a:solidFill>
              </a:rPr>
              <a:t>Present life</a:t>
            </a:r>
          </a:p>
        </p:txBody>
      </p:sp>
      <p:sp>
        <p:nvSpPr>
          <p:cNvPr id="15" name="文字方塊 14">
            <a:extLst>
              <a:ext uri="{FF2B5EF4-FFF2-40B4-BE49-F238E27FC236}">
                <a16:creationId xmlns:a16="http://schemas.microsoft.com/office/drawing/2014/main" id="{46A82128-E81C-47E6-6C80-12E5C39C7716}"/>
              </a:ext>
            </a:extLst>
          </p:cNvPr>
          <p:cNvSpPr txBox="1"/>
          <p:nvPr/>
        </p:nvSpPr>
        <p:spPr>
          <a:xfrm>
            <a:off x="3712678" y="2792347"/>
            <a:ext cx="2196244"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rgbClr val="00B050"/>
                </a:solidFill>
              </a:rPr>
              <a:t>Future life</a:t>
            </a:r>
          </a:p>
        </p:txBody>
      </p:sp>
    </p:spTree>
    <p:extLst>
      <p:ext uri="{BB962C8B-B14F-4D97-AF65-F5344CB8AC3E}">
        <p14:creationId xmlns:p14="http://schemas.microsoft.com/office/powerpoint/2010/main" val="38377663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B7D508A-6746-0504-77FA-4457F5E52081}"/>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6" name="文字方塊 5">
            <a:extLst>
              <a:ext uri="{FF2B5EF4-FFF2-40B4-BE49-F238E27FC236}">
                <a16:creationId xmlns:a16="http://schemas.microsoft.com/office/drawing/2014/main" id="{98FF07DF-3DDE-6973-94A2-85666B454192}"/>
              </a:ext>
            </a:extLst>
          </p:cNvPr>
          <p:cNvSpPr txBox="1"/>
          <p:nvPr/>
        </p:nvSpPr>
        <p:spPr>
          <a:xfrm>
            <a:off x="1017848" y="1340768"/>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 is no suffering, its accumulation, its elimination, or a path.’</a:t>
            </a:r>
          </a:p>
        </p:txBody>
      </p:sp>
      <p:pic>
        <p:nvPicPr>
          <p:cNvPr id="2" name="圖片 1">
            <a:extLst>
              <a:ext uri="{FF2B5EF4-FFF2-40B4-BE49-F238E27FC236}">
                <a16:creationId xmlns:a16="http://schemas.microsoft.com/office/drawing/2014/main" id="{BE08FE6C-52DD-B418-39C6-DC4325D825C9}"/>
              </a:ext>
            </a:extLst>
          </p:cNvPr>
          <p:cNvPicPr>
            <a:picLocks noChangeAspect="1"/>
          </p:cNvPicPr>
          <p:nvPr/>
        </p:nvPicPr>
        <p:blipFill>
          <a:blip r:embed="rId3"/>
          <a:stretch>
            <a:fillRect/>
          </a:stretch>
        </p:blipFill>
        <p:spPr>
          <a:xfrm>
            <a:off x="1401414" y="3053974"/>
            <a:ext cx="9674027" cy="3312368"/>
          </a:xfrm>
          <a:prstGeom prst="rect">
            <a:avLst/>
          </a:prstGeom>
        </p:spPr>
      </p:pic>
    </p:spTree>
    <p:extLst>
      <p:ext uri="{BB962C8B-B14F-4D97-AF65-F5344CB8AC3E}">
        <p14:creationId xmlns:p14="http://schemas.microsoft.com/office/powerpoint/2010/main" val="21051168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2EB04A66-9EB4-2F62-C8E7-CD1737F1CF6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1FBD79C7-B31B-FDED-7BF0-BC3F5BC144ED}"/>
              </a:ext>
            </a:extLst>
          </p:cNvPr>
          <p:cNvSpPr txBox="1"/>
          <p:nvPr/>
        </p:nvSpPr>
        <p:spPr>
          <a:xfrm>
            <a:off x="1017848" y="3043972"/>
            <a:ext cx="10441160"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‘Because there is no attainment, bodhisattvas rely on </a:t>
            </a:r>
            <a:r>
              <a:rPr lang="en-US" altLang="zh-CN" sz="2800" b="1" dirty="0" err="1">
                <a:solidFill>
                  <a:schemeClr val="bg1"/>
                </a:solidFill>
              </a:rPr>
              <a:t>Prajñāpāramitā</a:t>
            </a:r>
            <a:r>
              <a:rPr lang="en-US" altLang="zh-CN" sz="2800" b="1" dirty="0">
                <a:solidFill>
                  <a:schemeClr val="bg1"/>
                </a:solidFill>
              </a:rPr>
              <a:t>, and their minds have no obstructions. Since there are no obstructions, they have no fears. Because they are detached from backwards dream-thinking, their final result is </a:t>
            </a:r>
            <a:r>
              <a:rPr lang="en-US" altLang="zh-CN" sz="2800" b="1" dirty="0" err="1">
                <a:solidFill>
                  <a:schemeClr val="bg1"/>
                </a:solidFill>
              </a:rPr>
              <a:t>Nirvāṇa</a:t>
            </a:r>
            <a:r>
              <a:rPr lang="en-US" altLang="zh-CN" sz="2800" b="1" dirty="0">
                <a:solidFill>
                  <a:schemeClr val="bg1"/>
                </a:solidFill>
              </a:rPr>
              <a:t>. ’</a:t>
            </a:r>
          </a:p>
        </p:txBody>
      </p:sp>
      <p:sp>
        <p:nvSpPr>
          <p:cNvPr id="2" name="文字方塊 1">
            <a:extLst>
              <a:ext uri="{FF2B5EF4-FFF2-40B4-BE49-F238E27FC236}">
                <a16:creationId xmlns:a16="http://schemas.microsoft.com/office/drawing/2014/main" id="{7AAB88C3-B126-3B28-6EB9-6D1406C83C8E}"/>
              </a:ext>
            </a:extLst>
          </p:cNvPr>
          <p:cNvSpPr txBox="1"/>
          <p:nvPr/>
        </p:nvSpPr>
        <p:spPr>
          <a:xfrm>
            <a:off x="1017848" y="1622896"/>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 is no understanding and no attaining.’</a:t>
            </a:r>
          </a:p>
        </p:txBody>
      </p:sp>
    </p:spTree>
    <p:extLst>
      <p:ext uri="{BB962C8B-B14F-4D97-AF65-F5344CB8AC3E}">
        <p14:creationId xmlns:p14="http://schemas.microsoft.com/office/powerpoint/2010/main" val="36709064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A37D49A-3934-B2E9-2167-36B6CEF5D650}"/>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7B347AFC-D45C-02CF-3C47-C8796E0FCED3}"/>
              </a:ext>
            </a:extLst>
          </p:cNvPr>
          <p:cNvSpPr txBox="1"/>
          <p:nvPr/>
        </p:nvSpPr>
        <p:spPr>
          <a:xfrm>
            <a:off x="675810" y="1196752"/>
            <a:ext cx="10837204" cy="511755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‘Because all buddhas of the past, present, and future rely on </a:t>
            </a:r>
            <a:r>
              <a:rPr lang="en-US" altLang="zh-CN" sz="2800" b="1" dirty="0" err="1">
                <a:solidFill>
                  <a:schemeClr val="bg1"/>
                </a:solidFill>
              </a:rPr>
              <a:t>Prajñāpāramitā</a:t>
            </a:r>
            <a:r>
              <a:rPr lang="en-US" altLang="zh-CN" sz="2800" b="1" dirty="0">
                <a:solidFill>
                  <a:schemeClr val="bg1"/>
                </a:solidFill>
              </a:rPr>
              <a:t>, they attain </a:t>
            </a:r>
            <a:r>
              <a:rPr lang="en-US" altLang="zh-CN" sz="2800" b="1" dirty="0" err="1">
                <a:solidFill>
                  <a:schemeClr val="bg1"/>
                </a:solidFill>
              </a:rPr>
              <a:t>Anuttarā</a:t>
            </a:r>
            <a:r>
              <a:rPr lang="en-US" altLang="zh-CN" sz="2800" b="1" dirty="0">
                <a:solidFill>
                  <a:schemeClr val="bg1"/>
                </a:solidFill>
              </a:rPr>
              <a:t> </a:t>
            </a:r>
            <a:r>
              <a:rPr lang="en-US" altLang="zh-CN" sz="2800" b="1" dirty="0" err="1">
                <a:solidFill>
                  <a:schemeClr val="bg1"/>
                </a:solidFill>
              </a:rPr>
              <a:t>Samyaksaṃbodhi</a:t>
            </a:r>
            <a:r>
              <a:rPr lang="en-US" altLang="zh-CN" sz="2800" b="1" dirty="0">
                <a:solidFill>
                  <a:schemeClr val="bg1"/>
                </a:solidFill>
              </a:rPr>
              <a:t> </a:t>
            </a:r>
            <a:r>
              <a:rPr lang="en-US" altLang="zh-CN" sz="2600" b="1" dirty="0">
                <a:solidFill>
                  <a:srgbClr val="FFFF00"/>
                </a:solidFill>
              </a:rPr>
              <a:t>(Supreme perfect enlightenment)</a:t>
            </a:r>
            <a:r>
              <a:rPr lang="en-US" altLang="zh-CN" sz="2800" b="1" dirty="0">
                <a:solidFill>
                  <a:schemeClr val="bg1"/>
                </a:solidFill>
              </a:rPr>
              <a:t>. Therefore, know that </a:t>
            </a:r>
            <a:r>
              <a:rPr lang="en-US" altLang="zh-CN" sz="2800" b="1" dirty="0" err="1">
                <a:solidFill>
                  <a:schemeClr val="bg1"/>
                </a:solidFill>
              </a:rPr>
              <a:t>Prajñāpāramitā</a:t>
            </a:r>
            <a:r>
              <a:rPr lang="en-US" altLang="zh-CN" sz="2800" b="1" dirty="0">
                <a:solidFill>
                  <a:schemeClr val="bg1"/>
                </a:solidFill>
              </a:rPr>
              <a:t> is a great spiritual mantra, a great brilliant mantra, an unsurpassed mantra, and an unequalled mantra. The </a:t>
            </a:r>
            <a:r>
              <a:rPr lang="en-US" altLang="zh-CN" sz="2800" b="1" dirty="0" err="1">
                <a:solidFill>
                  <a:schemeClr val="bg1"/>
                </a:solidFill>
              </a:rPr>
              <a:t>Prajñāpāramitā</a:t>
            </a:r>
            <a:r>
              <a:rPr lang="en-US" altLang="zh-CN" sz="2800" b="1" dirty="0">
                <a:solidFill>
                  <a:schemeClr val="bg1"/>
                </a:solidFill>
              </a:rPr>
              <a:t> Mantra is spoken because it can truly remove all afflictions. The mantra is spoken thusly:</a:t>
            </a:r>
          </a:p>
          <a:p>
            <a:pPr>
              <a:lnSpc>
                <a:spcPts val="4400"/>
              </a:lnSpc>
            </a:pPr>
            <a:r>
              <a:rPr lang="en-US" altLang="zh-CN" sz="2800" b="1" dirty="0">
                <a:solidFill>
                  <a:schemeClr val="bg1"/>
                </a:solidFill>
              </a:rPr>
              <a:t>gate </a:t>
            </a:r>
            <a:r>
              <a:rPr lang="en-US" altLang="zh-CN" sz="2800" b="1" dirty="0" err="1">
                <a:solidFill>
                  <a:schemeClr val="bg1"/>
                </a:solidFill>
              </a:rPr>
              <a:t>gate</a:t>
            </a:r>
            <a:r>
              <a:rPr lang="en-US" altLang="zh-CN" sz="2800" b="1" dirty="0">
                <a:solidFill>
                  <a:schemeClr val="bg1"/>
                </a:solidFill>
              </a:rPr>
              <a:t> </a:t>
            </a:r>
            <a:r>
              <a:rPr lang="en-US" altLang="zh-CN" sz="2800" b="1" dirty="0" err="1">
                <a:solidFill>
                  <a:schemeClr val="bg1"/>
                </a:solidFill>
              </a:rPr>
              <a:t>pāragate</a:t>
            </a:r>
            <a:r>
              <a:rPr lang="en-US" altLang="zh-CN" sz="2800" b="1" dirty="0">
                <a:solidFill>
                  <a:schemeClr val="bg1"/>
                </a:solidFill>
              </a:rPr>
              <a:t> </a:t>
            </a:r>
            <a:r>
              <a:rPr lang="en-US" altLang="zh-CN" sz="2800" b="1" dirty="0" err="1">
                <a:solidFill>
                  <a:schemeClr val="bg1"/>
                </a:solidFill>
              </a:rPr>
              <a:t>pārasaṃgate</a:t>
            </a:r>
            <a:r>
              <a:rPr lang="en-US" altLang="zh-CN" sz="2800" b="1" dirty="0">
                <a:solidFill>
                  <a:schemeClr val="bg1"/>
                </a:solidFill>
              </a:rPr>
              <a:t> bodhi </a:t>
            </a:r>
            <a:r>
              <a:rPr lang="en-US" altLang="zh-CN" sz="2800" b="1" dirty="0" err="1">
                <a:solidFill>
                  <a:schemeClr val="bg1"/>
                </a:solidFill>
              </a:rPr>
              <a:t>svāhā</a:t>
            </a:r>
            <a:r>
              <a:rPr lang="en-US" altLang="zh-CN" sz="2800" b="1" dirty="0">
                <a:solidFill>
                  <a:schemeClr val="bg1"/>
                </a:solidFill>
              </a:rPr>
              <a:t>’</a:t>
            </a:r>
          </a:p>
          <a:p>
            <a:pPr>
              <a:lnSpc>
                <a:spcPts val="4400"/>
              </a:lnSpc>
            </a:pPr>
            <a:r>
              <a:rPr lang="en-US" altLang="zh-CN" sz="2600" b="1" dirty="0">
                <a:solidFill>
                  <a:srgbClr val="FFFF00"/>
                </a:solidFill>
              </a:rPr>
              <a:t>(Go, go, go beyond, go totally beyond, be rooted in the ground of enlightenment.)</a:t>
            </a:r>
          </a:p>
        </p:txBody>
      </p:sp>
    </p:spTree>
    <p:extLst>
      <p:ext uri="{BB962C8B-B14F-4D97-AF65-F5344CB8AC3E}">
        <p14:creationId xmlns:p14="http://schemas.microsoft.com/office/powerpoint/2010/main" val="40399295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8A65A05-B9FC-6192-0D82-92D0D37DA464}"/>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27EA091B-5295-16AF-1048-1AEA6E0C8C80}"/>
              </a:ext>
            </a:extLst>
          </p:cNvPr>
          <p:cNvSpPr txBox="1"/>
          <p:nvPr/>
        </p:nvSpPr>
        <p:spPr>
          <a:xfrm>
            <a:off x="696814" y="1205970"/>
            <a:ext cx="6189686" cy="610295"/>
          </a:xfrm>
          <a:prstGeom prst="rect">
            <a:avLst/>
          </a:prstGeom>
          <a:noFill/>
          <a:ln>
            <a:solidFill>
              <a:schemeClr val="bg1"/>
            </a:solid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i="1" dirty="0">
                <a:solidFill>
                  <a:schemeClr val="bg1"/>
                </a:solidFill>
              </a:rPr>
              <a:t>The Platform Sutra of the Sixth Patriarch </a:t>
            </a:r>
          </a:p>
        </p:txBody>
      </p:sp>
      <p:sp>
        <p:nvSpPr>
          <p:cNvPr id="2" name="文字方塊 1">
            <a:extLst>
              <a:ext uri="{FF2B5EF4-FFF2-40B4-BE49-F238E27FC236}">
                <a16:creationId xmlns:a16="http://schemas.microsoft.com/office/drawing/2014/main" id="{B063FFAB-620B-C07E-2779-893C3240AA1E}"/>
              </a:ext>
            </a:extLst>
          </p:cNvPr>
          <p:cNvSpPr txBox="1"/>
          <p:nvPr/>
        </p:nvSpPr>
        <p:spPr>
          <a:xfrm>
            <a:off x="526953" y="2183719"/>
            <a:ext cx="11981067"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CN" sz="2800" i="1" dirty="0">
                <a:solidFill>
                  <a:schemeClr val="bg1"/>
                </a:solidFill>
              </a:rPr>
              <a:t>The Platform Sutra of the Sixth Patriarch </a:t>
            </a:r>
            <a:r>
              <a:rPr lang="en-US" altLang="zh-CN" sz="2800" dirty="0">
                <a:solidFill>
                  <a:schemeClr val="bg1"/>
                </a:solidFill>
              </a:rPr>
              <a:t>is a Chan </a:t>
            </a:r>
          </a:p>
          <a:p>
            <a:pPr>
              <a:lnSpc>
                <a:spcPts val="4400"/>
              </a:lnSpc>
            </a:pPr>
            <a:r>
              <a:rPr lang="en-US" altLang="zh-CN" sz="2800" dirty="0">
                <a:solidFill>
                  <a:schemeClr val="bg1"/>
                </a:solidFill>
              </a:rPr>
              <a:t>Buddhist scripture that was composed in China </a:t>
            </a:r>
          </a:p>
          <a:p>
            <a:pPr>
              <a:lnSpc>
                <a:spcPts val="4400"/>
              </a:lnSpc>
            </a:pPr>
            <a:r>
              <a:rPr lang="en-US" altLang="zh-CN" sz="2800" dirty="0">
                <a:solidFill>
                  <a:schemeClr val="bg1"/>
                </a:solidFill>
              </a:rPr>
              <a:t>during the 8th to 13th century. The "platform" </a:t>
            </a:r>
          </a:p>
          <a:p>
            <a:pPr>
              <a:lnSpc>
                <a:spcPts val="4400"/>
              </a:lnSpc>
            </a:pPr>
            <a:r>
              <a:rPr lang="en-US" altLang="zh-CN" sz="2800" dirty="0">
                <a:solidFill>
                  <a:schemeClr val="bg1"/>
                </a:solidFill>
              </a:rPr>
              <a:t>refers to the podium on which a Buddhist teacher </a:t>
            </a:r>
          </a:p>
          <a:p>
            <a:pPr>
              <a:lnSpc>
                <a:spcPts val="4400"/>
              </a:lnSpc>
            </a:pPr>
            <a:r>
              <a:rPr lang="en-US" altLang="zh-CN" sz="2800" dirty="0">
                <a:solidFill>
                  <a:schemeClr val="bg1"/>
                </a:solidFill>
              </a:rPr>
              <a:t>speaks. Its key themes are the direct perception of one's true nature, and the unity in essence of conduct (</a:t>
            </a:r>
            <a:r>
              <a:rPr lang="en-US" altLang="zh-CN" sz="2800" dirty="0" err="1">
                <a:solidFill>
                  <a:schemeClr val="bg1"/>
                </a:solidFill>
              </a:rPr>
              <a:t>śīla</a:t>
            </a:r>
            <a:r>
              <a:rPr lang="en-US" altLang="zh-CN" sz="2800" dirty="0">
                <a:solidFill>
                  <a:schemeClr val="bg1"/>
                </a:solidFill>
              </a:rPr>
              <a:t>), concentration (samadhi) and wisdom (</a:t>
            </a:r>
            <a:r>
              <a:rPr lang="en-US" altLang="zh-CN" sz="2800" dirty="0" err="1">
                <a:solidFill>
                  <a:schemeClr val="bg1"/>
                </a:solidFill>
              </a:rPr>
              <a:t>prajñā</a:t>
            </a:r>
            <a:r>
              <a:rPr lang="en-US" altLang="zh-CN" sz="2800" dirty="0">
                <a:solidFill>
                  <a:schemeClr val="bg1"/>
                </a:solidFill>
              </a:rPr>
              <a:t>).</a:t>
            </a:r>
          </a:p>
        </p:txBody>
      </p:sp>
      <p:sp>
        <p:nvSpPr>
          <p:cNvPr id="3" name="文字方塊 2">
            <a:extLst>
              <a:ext uri="{FF2B5EF4-FFF2-40B4-BE49-F238E27FC236}">
                <a16:creationId xmlns:a16="http://schemas.microsoft.com/office/drawing/2014/main" id="{59DCF6E8-1663-BB77-E5E3-030954C8C89E}"/>
              </a:ext>
            </a:extLst>
          </p:cNvPr>
          <p:cNvSpPr txBox="1"/>
          <p:nvPr/>
        </p:nvSpPr>
        <p:spPr>
          <a:xfrm>
            <a:off x="549796" y="5877272"/>
            <a:ext cx="9001000" cy="70788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000" b="1" i="1" dirty="0">
                <a:solidFill>
                  <a:srgbClr val="FFFF00"/>
                </a:solidFill>
              </a:rPr>
              <a:t>Platform Sutra</a:t>
            </a:r>
            <a:r>
              <a:rPr lang="en-US" altLang="zh-CN" sz="2000" b="1" dirty="0">
                <a:solidFill>
                  <a:srgbClr val="FFFF00"/>
                </a:solidFill>
              </a:rPr>
              <a:t>: </a:t>
            </a:r>
            <a:r>
              <a:rPr lang="en-US" altLang="zh-TW" sz="2000" dirty="0">
                <a:solidFill>
                  <a:srgbClr val="FFFF00"/>
                </a:solidFill>
              </a:rPr>
              <a:t>https://www.britannica.com/topic/Platform-Sutra ;</a:t>
            </a:r>
            <a:endParaRPr lang="en-US" altLang="zh-CN" sz="2000" b="1" dirty="0">
              <a:solidFill>
                <a:srgbClr val="FFFF00"/>
              </a:solidFill>
            </a:endParaRPr>
          </a:p>
          <a:p>
            <a:r>
              <a:rPr lang="en-US" altLang="zh-TW" sz="2000" dirty="0">
                <a:solidFill>
                  <a:srgbClr val="FFFF00"/>
                </a:solidFill>
                <a:hlinkClick r:id="rId3">
                  <a:extLst>
                    <a:ext uri="{A12FA001-AC4F-418D-AE19-62706E023703}">
                      <ahyp:hlinkClr xmlns:ahyp="http://schemas.microsoft.com/office/drawing/2018/hyperlinkcolor" val="tx"/>
                    </a:ext>
                  </a:extLst>
                </a:hlinkClick>
              </a:rPr>
              <a:t>Platform Sutra - Encyclopedia of Buddhism</a:t>
            </a:r>
            <a:endParaRPr lang="en-US" altLang="zh-CN" sz="2000" dirty="0">
              <a:solidFill>
                <a:srgbClr val="FFFF00"/>
              </a:solidFill>
            </a:endParaRPr>
          </a:p>
        </p:txBody>
      </p:sp>
      <p:pic>
        <p:nvPicPr>
          <p:cNvPr id="7" name="圖片 6">
            <a:extLst>
              <a:ext uri="{FF2B5EF4-FFF2-40B4-BE49-F238E27FC236}">
                <a16:creationId xmlns:a16="http://schemas.microsoft.com/office/drawing/2014/main" id="{FF9383FF-1AFA-8C80-404D-EB22847BD86F}"/>
              </a:ext>
            </a:extLst>
          </p:cNvPr>
          <p:cNvPicPr>
            <a:picLocks noChangeAspect="1"/>
          </p:cNvPicPr>
          <p:nvPr/>
        </p:nvPicPr>
        <p:blipFill>
          <a:blip r:embed="rId4"/>
          <a:stretch>
            <a:fillRect/>
          </a:stretch>
        </p:blipFill>
        <p:spPr>
          <a:xfrm>
            <a:off x="8110636" y="469871"/>
            <a:ext cx="3381375" cy="3971925"/>
          </a:xfrm>
          <a:prstGeom prst="rect">
            <a:avLst/>
          </a:prstGeom>
        </p:spPr>
      </p:pic>
    </p:spTree>
    <p:extLst>
      <p:ext uri="{BB962C8B-B14F-4D97-AF65-F5344CB8AC3E}">
        <p14:creationId xmlns:p14="http://schemas.microsoft.com/office/powerpoint/2010/main" val="29924140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5F4F795-FF2A-4C67-5BBB-1093E8FFCBE1}"/>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F1A2BBAB-1BD0-BD62-2E84-9CD43FDE09F0}"/>
              </a:ext>
            </a:extLst>
          </p:cNvPr>
          <p:cNvSpPr txBox="1"/>
          <p:nvPr/>
        </p:nvSpPr>
        <p:spPr>
          <a:xfrm>
            <a:off x="837828" y="2132856"/>
            <a:ext cx="7884876"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chemeClr val="bg1"/>
                </a:solidFill>
              </a:rPr>
              <a:t>The text centers on teachings and stories ascribed to the sixth Chan patriarch </a:t>
            </a:r>
            <a:r>
              <a:rPr lang="en-US" altLang="zh-CN" sz="2800" dirty="0" err="1">
                <a:solidFill>
                  <a:schemeClr val="bg1"/>
                </a:solidFill>
              </a:rPr>
              <a:t>Huineng</a:t>
            </a:r>
            <a:r>
              <a:rPr lang="en-US" altLang="zh-CN" sz="2800" dirty="0">
                <a:solidFill>
                  <a:schemeClr val="bg1"/>
                </a:solidFill>
              </a:rPr>
              <a:t>. It contains the well-known story of the contest for the succession of the fifth patriarch Hongren (enlightenment by the non-abiding), and discourses and dialogues attributed to </a:t>
            </a:r>
            <a:r>
              <a:rPr lang="en-US" altLang="zh-CN" sz="2800" dirty="0" err="1">
                <a:solidFill>
                  <a:schemeClr val="bg1"/>
                </a:solidFill>
              </a:rPr>
              <a:t>Huineng</a:t>
            </a:r>
            <a:r>
              <a:rPr lang="en-US" altLang="zh-CN" sz="2800" dirty="0">
                <a:solidFill>
                  <a:schemeClr val="bg1"/>
                </a:solidFill>
              </a:rPr>
              <a:t>.</a:t>
            </a:r>
          </a:p>
        </p:txBody>
      </p:sp>
      <p:pic>
        <p:nvPicPr>
          <p:cNvPr id="3" name="圖片 2">
            <a:extLst>
              <a:ext uri="{FF2B5EF4-FFF2-40B4-BE49-F238E27FC236}">
                <a16:creationId xmlns:a16="http://schemas.microsoft.com/office/drawing/2014/main" id="{95404A6F-E674-705F-3F18-09075CECA9F3}"/>
              </a:ext>
            </a:extLst>
          </p:cNvPr>
          <p:cNvPicPr>
            <a:picLocks noChangeAspect="1"/>
          </p:cNvPicPr>
          <p:nvPr/>
        </p:nvPicPr>
        <p:blipFill>
          <a:blip r:embed="rId3"/>
          <a:stretch>
            <a:fillRect/>
          </a:stretch>
        </p:blipFill>
        <p:spPr>
          <a:xfrm>
            <a:off x="9390566" y="-27384"/>
            <a:ext cx="2392478" cy="3615904"/>
          </a:xfrm>
          <a:prstGeom prst="rect">
            <a:avLst/>
          </a:prstGeom>
        </p:spPr>
      </p:pic>
      <p:pic>
        <p:nvPicPr>
          <p:cNvPr id="2" name="圖片 1">
            <a:extLst>
              <a:ext uri="{FF2B5EF4-FFF2-40B4-BE49-F238E27FC236}">
                <a16:creationId xmlns:a16="http://schemas.microsoft.com/office/drawing/2014/main" id="{D2B1ED40-8B34-72F9-8417-804F0B6561DC}"/>
              </a:ext>
            </a:extLst>
          </p:cNvPr>
          <p:cNvPicPr>
            <a:picLocks noChangeAspect="1"/>
          </p:cNvPicPr>
          <p:nvPr/>
        </p:nvPicPr>
        <p:blipFill>
          <a:blip r:embed="rId4"/>
          <a:stretch>
            <a:fillRect/>
          </a:stretch>
        </p:blipFill>
        <p:spPr>
          <a:xfrm>
            <a:off x="9202498" y="3573016"/>
            <a:ext cx="2796570" cy="3284984"/>
          </a:xfrm>
          <a:prstGeom prst="rect">
            <a:avLst/>
          </a:prstGeom>
        </p:spPr>
      </p:pic>
    </p:spTree>
    <p:extLst>
      <p:ext uri="{BB962C8B-B14F-4D97-AF65-F5344CB8AC3E}">
        <p14:creationId xmlns:p14="http://schemas.microsoft.com/office/powerpoint/2010/main" val="11990423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C6F3152-774F-BF4E-2899-5CCD8D7B027F}"/>
              </a:ext>
            </a:extLst>
          </p:cNvPr>
          <p:cNvSpPr txBox="1"/>
          <p:nvPr/>
        </p:nvSpPr>
        <p:spPr>
          <a:xfrm>
            <a:off x="333772" y="584695"/>
            <a:ext cx="8496944" cy="572462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chemeClr val="bg1"/>
                </a:solidFill>
              </a:rPr>
              <a:t>The text attributes its recollection to Fa-</a:t>
            </a:r>
            <a:r>
              <a:rPr lang="en-US" altLang="zh-CN" sz="2800" dirty="0" err="1">
                <a:solidFill>
                  <a:schemeClr val="bg1"/>
                </a:solidFill>
              </a:rPr>
              <a:t>hai</a:t>
            </a:r>
            <a:r>
              <a:rPr lang="en-US" altLang="zh-CN" sz="2800" dirty="0">
                <a:solidFill>
                  <a:schemeClr val="bg1"/>
                </a:solidFill>
              </a:rPr>
              <a:t>, but was probably written within the so-called Oxhead School, which existed along with the East Mountain School and </a:t>
            </a:r>
            <a:r>
              <a:rPr lang="en-US" altLang="zh-CN" sz="2800" dirty="0" err="1">
                <a:solidFill>
                  <a:schemeClr val="bg1"/>
                </a:solidFill>
              </a:rPr>
              <a:t>Shenhui's</a:t>
            </a:r>
            <a:r>
              <a:rPr lang="en-US" altLang="zh-CN" sz="2800" dirty="0">
                <a:solidFill>
                  <a:schemeClr val="bg1"/>
                </a:solidFill>
              </a:rPr>
              <a:t> Southern School. The text attempts to reconcile the so-called Northern School with its alleged gradual enlightenment teachings, and the so-called Southern School with its alleged sudden enlightenment teachings. In effect, the text incorporates the "rhetorical purity" which originated with </a:t>
            </a:r>
            <a:r>
              <a:rPr lang="en-US" altLang="zh-CN" sz="2800" dirty="0" err="1">
                <a:solidFill>
                  <a:schemeClr val="bg1"/>
                </a:solidFill>
              </a:rPr>
              <a:t>Shenhui's</a:t>
            </a:r>
            <a:r>
              <a:rPr lang="en-US" altLang="zh-CN" sz="2800" dirty="0">
                <a:solidFill>
                  <a:schemeClr val="bg1"/>
                </a:solidFill>
              </a:rPr>
              <a:t> attack on </a:t>
            </a:r>
            <a:r>
              <a:rPr lang="en-US" altLang="zh-CN" sz="2800" dirty="0" err="1">
                <a:solidFill>
                  <a:schemeClr val="bg1"/>
                </a:solidFill>
              </a:rPr>
              <a:t>Shenxiu</a:t>
            </a:r>
            <a:r>
              <a:rPr lang="en-US" altLang="zh-CN" sz="2800" dirty="0">
                <a:solidFill>
                  <a:schemeClr val="bg1"/>
                </a:solidFill>
              </a:rPr>
              <a:t>, while effectively "writing him out of the story."</a:t>
            </a:r>
          </a:p>
        </p:txBody>
      </p:sp>
      <p:pic>
        <p:nvPicPr>
          <p:cNvPr id="5" name="圖片 4">
            <a:extLst>
              <a:ext uri="{FF2B5EF4-FFF2-40B4-BE49-F238E27FC236}">
                <a16:creationId xmlns:a16="http://schemas.microsoft.com/office/drawing/2014/main" id="{FC02DBD7-2CFF-52D8-BF22-C8BF92BA8439}"/>
              </a:ext>
            </a:extLst>
          </p:cNvPr>
          <p:cNvPicPr>
            <a:picLocks noChangeAspect="1"/>
          </p:cNvPicPr>
          <p:nvPr/>
        </p:nvPicPr>
        <p:blipFill>
          <a:blip r:embed="rId3"/>
          <a:stretch>
            <a:fillRect/>
          </a:stretch>
        </p:blipFill>
        <p:spPr>
          <a:xfrm>
            <a:off x="8800212" y="413583"/>
            <a:ext cx="3054841" cy="3204137"/>
          </a:xfrm>
          <a:prstGeom prst="rect">
            <a:avLst/>
          </a:prstGeom>
        </p:spPr>
      </p:pic>
      <p:pic>
        <p:nvPicPr>
          <p:cNvPr id="9" name="圖片 8">
            <a:extLst>
              <a:ext uri="{FF2B5EF4-FFF2-40B4-BE49-F238E27FC236}">
                <a16:creationId xmlns:a16="http://schemas.microsoft.com/office/drawing/2014/main" id="{DC52FC26-977F-8911-E78B-2ABDA6F441FF}"/>
              </a:ext>
            </a:extLst>
          </p:cNvPr>
          <p:cNvPicPr>
            <a:picLocks noChangeAspect="1"/>
          </p:cNvPicPr>
          <p:nvPr/>
        </p:nvPicPr>
        <p:blipFill>
          <a:blip r:embed="rId4"/>
          <a:stretch>
            <a:fillRect/>
          </a:stretch>
        </p:blipFill>
        <p:spPr>
          <a:xfrm>
            <a:off x="9190756" y="3789040"/>
            <a:ext cx="2016224" cy="3013798"/>
          </a:xfrm>
          <a:prstGeom prst="rect">
            <a:avLst/>
          </a:prstGeom>
        </p:spPr>
      </p:pic>
    </p:spTree>
    <p:extLst>
      <p:ext uri="{BB962C8B-B14F-4D97-AF65-F5344CB8AC3E}">
        <p14:creationId xmlns:p14="http://schemas.microsoft.com/office/powerpoint/2010/main" val="7850539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00D08F9-DF2C-8FDE-A95F-29A2D434A548}"/>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02600ED9-F7A1-0214-B6CA-812A8092EE70}"/>
              </a:ext>
            </a:extLst>
          </p:cNvPr>
          <p:cNvSpPr txBox="1"/>
          <p:nvPr/>
        </p:nvSpPr>
        <p:spPr>
          <a:xfrm>
            <a:off x="1017848" y="2045719"/>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One - Personal History</a:t>
            </a:r>
          </a:p>
        </p:txBody>
      </p:sp>
      <p:sp>
        <p:nvSpPr>
          <p:cNvPr id="2" name="文字方塊 1">
            <a:extLst>
              <a:ext uri="{FF2B5EF4-FFF2-40B4-BE49-F238E27FC236}">
                <a16:creationId xmlns:a16="http://schemas.microsoft.com/office/drawing/2014/main" id="{5E5C78ED-29BC-C2FD-F8CE-616D831247B1}"/>
              </a:ext>
            </a:extLst>
          </p:cNvPr>
          <p:cNvSpPr txBox="1"/>
          <p:nvPr/>
        </p:nvSpPr>
        <p:spPr>
          <a:xfrm>
            <a:off x="992756" y="1222230"/>
            <a:ext cx="6189686" cy="610295"/>
          </a:xfrm>
          <a:prstGeom prst="rect">
            <a:avLst/>
          </a:prstGeom>
          <a:noFill/>
          <a:ln>
            <a:solidFill>
              <a:schemeClr val="bg1"/>
            </a:solid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i="1" dirty="0">
                <a:solidFill>
                  <a:schemeClr val="bg1"/>
                </a:solidFill>
              </a:rPr>
              <a:t>The Platform Sutra of the Sixth Patriarch </a:t>
            </a:r>
          </a:p>
        </p:txBody>
      </p:sp>
      <p:sp>
        <p:nvSpPr>
          <p:cNvPr id="5" name="文字方塊 4">
            <a:extLst>
              <a:ext uri="{FF2B5EF4-FFF2-40B4-BE49-F238E27FC236}">
                <a16:creationId xmlns:a16="http://schemas.microsoft.com/office/drawing/2014/main" id="{7A39FAAF-8785-07EA-7895-661E0F499BBD}"/>
              </a:ext>
            </a:extLst>
          </p:cNvPr>
          <p:cNvSpPr txBox="1"/>
          <p:nvPr/>
        </p:nvSpPr>
        <p:spPr>
          <a:xfrm>
            <a:off x="1007168" y="2852936"/>
            <a:ext cx="10441160"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chemeClr val="bg1"/>
                </a:solidFill>
              </a:rPr>
              <a:t>Chapter One contains the well-known story of the contest for the succession of </a:t>
            </a:r>
            <a:r>
              <a:rPr lang="en-US" altLang="zh-CN" sz="2800" dirty="0" err="1">
                <a:solidFill>
                  <a:schemeClr val="bg1"/>
                </a:solidFill>
              </a:rPr>
              <a:t>Hongren</a:t>
            </a:r>
            <a:r>
              <a:rPr lang="en-US" altLang="zh-CN" sz="2800" dirty="0">
                <a:solidFill>
                  <a:schemeClr val="bg1"/>
                </a:solidFill>
              </a:rPr>
              <a:t>. It is an essential part of the Traditional Zen Narrative. According to the text, </a:t>
            </a:r>
            <a:r>
              <a:rPr lang="en-US" altLang="zh-CN" sz="2800" dirty="0" err="1">
                <a:solidFill>
                  <a:schemeClr val="bg1"/>
                </a:solidFill>
              </a:rPr>
              <a:t>Huineng</a:t>
            </a:r>
            <a:r>
              <a:rPr lang="en-US" altLang="zh-CN" sz="2800" dirty="0">
                <a:solidFill>
                  <a:schemeClr val="bg1"/>
                </a:solidFill>
              </a:rPr>
              <a:t> won this contest, but had to flee the monastery to avoid the rage of the supporters of </a:t>
            </a:r>
            <a:r>
              <a:rPr lang="en-US" altLang="zh-CN" sz="2800" dirty="0" err="1">
                <a:solidFill>
                  <a:schemeClr val="bg1"/>
                </a:solidFill>
              </a:rPr>
              <a:t>Shenxui</a:t>
            </a:r>
            <a:r>
              <a:rPr lang="en-US" altLang="zh-CN" sz="2800" dirty="0">
                <a:solidFill>
                  <a:schemeClr val="bg1"/>
                </a:solidFill>
              </a:rPr>
              <a:t>. The story may not be a factual account, but an 8th-century construction, probably by the so-called Oxhead School.</a:t>
            </a:r>
          </a:p>
        </p:txBody>
      </p:sp>
      <p:pic>
        <p:nvPicPr>
          <p:cNvPr id="6" name="圖片 5">
            <a:extLst>
              <a:ext uri="{FF2B5EF4-FFF2-40B4-BE49-F238E27FC236}">
                <a16:creationId xmlns:a16="http://schemas.microsoft.com/office/drawing/2014/main" id="{7F2C0EBD-39F7-E5F1-28EF-F39E54143644}"/>
              </a:ext>
            </a:extLst>
          </p:cNvPr>
          <p:cNvPicPr>
            <a:picLocks noChangeAspect="1"/>
          </p:cNvPicPr>
          <p:nvPr/>
        </p:nvPicPr>
        <p:blipFill>
          <a:blip r:embed="rId3"/>
          <a:stretch>
            <a:fillRect/>
          </a:stretch>
        </p:blipFill>
        <p:spPr>
          <a:xfrm>
            <a:off x="7318548" y="61510"/>
            <a:ext cx="2376394" cy="2791426"/>
          </a:xfrm>
          <a:prstGeom prst="rect">
            <a:avLst/>
          </a:prstGeom>
        </p:spPr>
      </p:pic>
      <p:pic>
        <p:nvPicPr>
          <p:cNvPr id="7" name="圖片 6">
            <a:extLst>
              <a:ext uri="{FF2B5EF4-FFF2-40B4-BE49-F238E27FC236}">
                <a16:creationId xmlns:a16="http://schemas.microsoft.com/office/drawing/2014/main" id="{53176FE9-2541-CF5A-948A-6DE3D16B656F}"/>
              </a:ext>
            </a:extLst>
          </p:cNvPr>
          <p:cNvPicPr>
            <a:picLocks noChangeAspect="1"/>
          </p:cNvPicPr>
          <p:nvPr/>
        </p:nvPicPr>
        <p:blipFill>
          <a:blip r:embed="rId4"/>
          <a:stretch>
            <a:fillRect/>
          </a:stretch>
        </p:blipFill>
        <p:spPr>
          <a:xfrm>
            <a:off x="9675387" y="188191"/>
            <a:ext cx="2513438" cy="2636275"/>
          </a:xfrm>
          <a:prstGeom prst="rect">
            <a:avLst/>
          </a:prstGeom>
        </p:spPr>
      </p:pic>
    </p:spTree>
    <p:extLst>
      <p:ext uri="{BB962C8B-B14F-4D97-AF65-F5344CB8AC3E}">
        <p14:creationId xmlns:p14="http://schemas.microsoft.com/office/powerpoint/2010/main" val="10261846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298F56D-8603-163D-9737-0895DFE3BFF6}"/>
              </a:ext>
            </a:extLst>
          </p:cNvPr>
          <p:cNvSpPr txBox="1"/>
          <p:nvPr/>
        </p:nvSpPr>
        <p:spPr>
          <a:xfrm>
            <a:off x="225760" y="116632"/>
            <a:ext cx="5868652" cy="420102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600" dirty="0">
                <a:solidFill>
                  <a:schemeClr val="bg1"/>
                </a:solidFill>
              </a:rPr>
              <a:t>The contest centers on two verses:</a:t>
            </a:r>
          </a:p>
          <a:p>
            <a:pPr>
              <a:lnSpc>
                <a:spcPts val="4400"/>
              </a:lnSpc>
              <a:spcBef>
                <a:spcPts val="1200"/>
              </a:spcBef>
            </a:pPr>
            <a:r>
              <a:rPr lang="en-US" altLang="zh-CN" sz="2600" dirty="0" err="1">
                <a:solidFill>
                  <a:schemeClr val="bg1"/>
                </a:solidFill>
              </a:rPr>
              <a:t>Shenxiu</a:t>
            </a:r>
            <a:r>
              <a:rPr lang="en-US" altLang="zh-CN" sz="2600" dirty="0">
                <a:solidFill>
                  <a:schemeClr val="bg1"/>
                </a:solidFill>
              </a:rPr>
              <a:t>:</a:t>
            </a:r>
          </a:p>
          <a:p>
            <a:pPr>
              <a:lnSpc>
                <a:spcPts val="4400"/>
              </a:lnSpc>
              <a:spcBef>
                <a:spcPts val="1200"/>
              </a:spcBef>
            </a:pPr>
            <a:r>
              <a:rPr lang="en-US" altLang="zh-CN" sz="2600" b="1" dirty="0">
                <a:solidFill>
                  <a:schemeClr val="bg1"/>
                </a:solidFill>
              </a:rPr>
              <a:t>The body is the bodhi tree;</a:t>
            </a:r>
          </a:p>
          <a:p>
            <a:pPr>
              <a:lnSpc>
                <a:spcPts val="4400"/>
              </a:lnSpc>
              <a:spcBef>
                <a:spcPts val="1200"/>
              </a:spcBef>
            </a:pPr>
            <a:r>
              <a:rPr lang="en-US" altLang="zh-CN" sz="2600" b="1" dirty="0">
                <a:solidFill>
                  <a:schemeClr val="bg1"/>
                </a:solidFill>
              </a:rPr>
              <a:t>The mind is like a bright mirror’s stand.</a:t>
            </a:r>
          </a:p>
          <a:p>
            <a:pPr>
              <a:lnSpc>
                <a:spcPts val="4400"/>
              </a:lnSpc>
              <a:spcBef>
                <a:spcPts val="1200"/>
              </a:spcBef>
            </a:pPr>
            <a:r>
              <a:rPr lang="en-US" altLang="zh-CN" sz="2600" b="1" dirty="0">
                <a:solidFill>
                  <a:schemeClr val="bg1"/>
                </a:solidFill>
              </a:rPr>
              <a:t>Be always diligent in rubbing it—</a:t>
            </a:r>
          </a:p>
          <a:p>
            <a:pPr>
              <a:lnSpc>
                <a:spcPts val="4400"/>
              </a:lnSpc>
              <a:spcBef>
                <a:spcPts val="1200"/>
              </a:spcBef>
            </a:pPr>
            <a:r>
              <a:rPr lang="en-US" altLang="zh-CN" sz="2600" b="1" dirty="0">
                <a:solidFill>
                  <a:schemeClr val="bg1"/>
                </a:solidFill>
              </a:rPr>
              <a:t>Do not let it attract any dust.</a:t>
            </a:r>
          </a:p>
        </p:txBody>
      </p:sp>
      <p:sp>
        <p:nvSpPr>
          <p:cNvPr id="4" name="文字方塊 3">
            <a:extLst>
              <a:ext uri="{FF2B5EF4-FFF2-40B4-BE49-F238E27FC236}">
                <a16:creationId xmlns:a16="http://schemas.microsoft.com/office/drawing/2014/main" id="{0070E24E-B7D3-B50A-C948-F0E529E460A8}"/>
              </a:ext>
            </a:extLst>
          </p:cNvPr>
          <p:cNvSpPr txBox="1"/>
          <p:nvPr/>
        </p:nvSpPr>
        <p:spPr>
          <a:xfrm>
            <a:off x="6238428" y="692696"/>
            <a:ext cx="6094413" cy="34760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600" dirty="0" err="1">
                <a:solidFill>
                  <a:schemeClr val="bg1"/>
                </a:solidFill>
              </a:rPr>
              <a:t>Huineng</a:t>
            </a:r>
            <a:r>
              <a:rPr lang="en-US" altLang="zh-CN" sz="2600" dirty="0">
                <a:solidFill>
                  <a:schemeClr val="bg1"/>
                </a:solidFill>
              </a:rPr>
              <a:t>:</a:t>
            </a:r>
          </a:p>
          <a:p>
            <a:pPr>
              <a:lnSpc>
                <a:spcPts val="4400"/>
              </a:lnSpc>
              <a:spcBef>
                <a:spcPts val="1200"/>
              </a:spcBef>
            </a:pPr>
            <a:r>
              <a:rPr lang="en-US" altLang="zh-CN" sz="2600" b="1" dirty="0">
                <a:solidFill>
                  <a:schemeClr val="bg1"/>
                </a:solidFill>
              </a:rPr>
              <a:t>Bodhi is fundamentally without any tree;</a:t>
            </a:r>
          </a:p>
          <a:p>
            <a:pPr>
              <a:lnSpc>
                <a:spcPts val="4400"/>
              </a:lnSpc>
              <a:spcBef>
                <a:spcPts val="1200"/>
              </a:spcBef>
            </a:pPr>
            <a:r>
              <a:rPr lang="en-US" altLang="zh-CN" sz="2600" b="1" dirty="0">
                <a:solidFill>
                  <a:schemeClr val="bg1"/>
                </a:solidFill>
              </a:rPr>
              <a:t>The bright mirror is also not a stand.</a:t>
            </a:r>
          </a:p>
          <a:p>
            <a:pPr>
              <a:lnSpc>
                <a:spcPts val="4400"/>
              </a:lnSpc>
              <a:spcBef>
                <a:spcPts val="1200"/>
              </a:spcBef>
            </a:pPr>
            <a:r>
              <a:rPr lang="en-US" altLang="zh-CN" sz="2600" b="1" dirty="0">
                <a:solidFill>
                  <a:schemeClr val="bg1"/>
                </a:solidFill>
              </a:rPr>
              <a:t>Fundamentally there is not a single thing—</a:t>
            </a:r>
          </a:p>
          <a:p>
            <a:pPr>
              <a:lnSpc>
                <a:spcPts val="4400"/>
              </a:lnSpc>
              <a:spcBef>
                <a:spcPts val="1200"/>
              </a:spcBef>
            </a:pPr>
            <a:r>
              <a:rPr lang="en-US" altLang="zh-CN" sz="2600" b="1" dirty="0">
                <a:solidFill>
                  <a:schemeClr val="bg1"/>
                </a:solidFill>
              </a:rPr>
              <a:t>Where could any dust be attracted?</a:t>
            </a:r>
            <a:endParaRPr lang="en-US" altLang="zh-CN" sz="2600" dirty="0">
              <a:solidFill>
                <a:schemeClr val="bg1"/>
              </a:solidFill>
            </a:endParaRPr>
          </a:p>
        </p:txBody>
      </p:sp>
      <p:pic>
        <p:nvPicPr>
          <p:cNvPr id="7" name="圖片 6">
            <a:extLst>
              <a:ext uri="{FF2B5EF4-FFF2-40B4-BE49-F238E27FC236}">
                <a16:creationId xmlns:a16="http://schemas.microsoft.com/office/drawing/2014/main" id="{9B3EA078-A1CC-2D33-DA35-52D498226BB9}"/>
              </a:ext>
            </a:extLst>
          </p:cNvPr>
          <p:cNvPicPr>
            <a:picLocks noChangeAspect="1"/>
          </p:cNvPicPr>
          <p:nvPr/>
        </p:nvPicPr>
        <p:blipFill>
          <a:blip r:embed="rId3"/>
          <a:stretch>
            <a:fillRect/>
          </a:stretch>
        </p:blipFill>
        <p:spPr>
          <a:xfrm>
            <a:off x="1557908" y="4461670"/>
            <a:ext cx="2358308" cy="2279698"/>
          </a:xfrm>
          <a:prstGeom prst="rect">
            <a:avLst/>
          </a:prstGeom>
        </p:spPr>
      </p:pic>
      <p:pic>
        <p:nvPicPr>
          <p:cNvPr id="8" name="圖片 7">
            <a:extLst>
              <a:ext uri="{FF2B5EF4-FFF2-40B4-BE49-F238E27FC236}">
                <a16:creationId xmlns:a16="http://schemas.microsoft.com/office/drawing/2014/main" id="{A3063368-5560-B793-1583-E477F779E3BC}"/>
              </a:ext>
            </a:extLst>
          </p:cNvPr>
          <p:cNvPicPr>
            <a:picLocks noChangeAspect="1"/>
          </p:cNvPicPr>
          <p:nvPr/>
        </p:nvPicPr>
        <p:blipFill>
          <a:blip r:embed="rId4"/>
          <a:stretch>
            <a:fillRect/>
          </a:stretch>
        </p:blipFill>
        <p:spPr>
          <a:xfrm>
            <a:off x="7678589" y="4288430"/>
            <a:ext cx="2088232" cy="2452937"/>
          </a:xfrm>
          <a:prstGeom prst="rect">
            <a:avLst/>
          </a:prstGeom>
        </p:spPr>
      </p:pic>
    </p:spTree>
    <p:extLst>
      <p:ext uri="{BB962C8B-B14F-4D97-AF65-F5344CB8AC3E}">
        <p14:creationId xmlns:p14="http://schemas.microsoft.com/office/powerpoint/2010/main" val="23153824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693CBE5-8997-D866-EE47-DF0CBFD5D57A}"/>
              </a:ext>
            </a:extLst>
          </p:cNvPr>
          <p:cNvSpPr/>
          <p:nvPr/>
        </p:nvSpPr>
        <p:spPr>
          <a:xfrm>
            <a:off x="117748" y="116632"/>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66CCC9B3-D22E-A248-2E83-B71B5AD45D02}"/>
              </a:ext>
            </a:extLst>
          </p:cNvPr>
          <p:cNvSpPr txBox="1"/>
          <p:nvPr/>
        </p:nvSpPr>
        <p:spPr>
          <a:xfrm>
            <a:off x="837828" y="1268760"/>
            <a:ext cx="10513168" cy="460459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600" dirty="0" err="1">
                <a:solidFill>
                  <a:schemeClr val="bg1"/>
                </a:solidFill>
              </a:rPr>
              <a:t>Huineng</a:t>
            </a:r>
            <a:r>
              <a:rPr lang="en-US" altLang="zh-CN" sz="2600" dirty="0">
                <a:solidFill>
                  <a:schemeClr val="bg1"/>
                </a:solidFill>
              </a:rPr>
              <a:t>:</a:t>
            </a:r>
          </a:p>
          <a:p>
            <a:pPr>
              <a:lnSpc>
                <a:spcPts val="4400"/>
              </a:lnSpc>
              <a:spcBef>
                <a:spcPts val="1200"/>
              </a:spcBef>
            </a:pPr>
            <a:r>
              <a:rPr lang="en-US" altLang="zh-CN" sz="2600" b="1" dirty="0">
                <a:solidFill>
                  <a:schemeClr val="bg1"/>
                </a:solidFill>
              </a:rPr>
              <a:t>Who would have expected that the self-nature is intrinsically pure! </a:t>
            </a:r>
          </a:p>
          <a:p>
            <a:pPr>
              <a:lnSpc>
                <a:spcPts val="4400"/>
              </a:lnSpc>
              <a:spcBef>
                <a:spcPts val="1200"/>
              </a:spcBef>
            </a:pPr>
            <a:r>
              <a:rPr lang="en-US" altLang="zh-CN" sz="2600" b="1" dirty="0">
                <a:solidFill>
                  <a:schemeClr val="bg1"/>
                </a:solidFill>
              </a:rPr>
              <a:t>Who would have expected that the self-nature is intrinsically non-arising and non-perishing! </a:t>
            </a:r>
          </a:p>
          <a:p>
            <a:pPr>
              <a:lnSpc>
                <a:spcPts val="4400"/>
              </a:lnSpc>
              <a:spcBef>
                <a:spcPts val="1200"/>
              </a:spcBef>
            </a:pPr>
            <a:r>
              <a:rPr lang="en-US" altLang="zh-CN" sz="2600" b="1" dirty="0">
                <a:solidFill>
                  <a:schemeClr val="bg1"/>
                </a:solidFill>
              </a:rPr>
              <a:t>Who would have expected that the self-nature is intrinsically self-sufficient! Who would have expected that the self-nature is intrinsically immovable! Who would have expected that the self-nature can manifest all things!</a:t>
            </a:r>
            <a:endParaRPr lang="en-US" altLang="zh-CN" sz="2600" dirty="0">
              <a:solidFill>
                <a:schemeClr val="bg1"/>
              </a:solidFill>
            </a:endParaRPr>
          </a:p>
        </p:txBody>
      </p:sp>
    </p:spTree>
    <p:extLst>
      <p:ext uri="{BB962C8B-B14F-4D97-AF65-F5344CB8AC3E}">
        <p14:creationId xmlns:p14="http://schemas.microsoft.com/office/powerpoint/2010/main" val="2419311292"/>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D3DDA34D-995F-022F-4783-8009AB7AF5EE}"/>
              </a:ext>
            </a:extLst>
          </p:cNvPr>
          <p:cNvSpPr/>
          <p:nvPr/>
        </p:nvSpPr>
        <p:spPr>
          <a:xfrm>
            <a:off x="117748" y="116632"/>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FA713FC5-15FA-233B-DB01-2C9FC05D4162}"/>
              </a:ext>
            </a:extLst>
          </p:cNvPr>
          <p:cNvSpPr txBox="1"/>
          <p:nvPr/>
        </p:nvSpPr>
        <p:spPr>
          <a:xfrm>
            <a:off x="873832" y="1556792"/>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Two - Prajna (Lecture)</a:t>
            </a:r>
          </a:p>
        </p:txBody>
      </p:sp>
      <p:sp>
        <p:nvSpPr>
          <p:cNvPr id="2" name="文字方塊 1">
            <a:extLst>
              <a:ext uri="{FF2B5EF4-FFF2-40B4-BE49-F238E27FC236}">
                <a16:creationId xmlns:a16="http://schemas.microsoft.com/office/drawing/2014/main" id="{42DAF109-AFB3-18E2-47DE-23B690A10E79}"/>
              </a:ext>
            </a:extLst>
          </p:cNvPr>
          <p:cNvSpPr txBox="1"/>
          <p:nvPr/>
        </p:nvSpPr>
        <p:spPr>
          <a:xfrm>
            <a:off x="927838" y="2922757"/>
            <a:ext cx="10621180"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 master ascended the [lecture] seat and informed the assembly, “You should all purify your minds and concentrate on the Great Perfection of Wisdom (</a:t>
            </a:r>
            <a:r>
              <a:rPr lang="en-US" altLang="zh-CN" sz="2800" b="1" dirty="0" err="1">
                <a:solidFill>
                  <a:schemeClr val="bg1"/>
                </a:solidFill>
              </a:rPr>
              <a:t>mahāprajñāpāramitā</a:t>
            </a:r>
            <a:r>
              <a:rPr lang="en-US" altLang="zh-CN" sz="2800" b="1" dirty="0">
                <a:solidFill>
                  <a:schemeClr val="bg1"/>
                </a:solidFill>
              </a:rPr>
              <a:t>).”’</a:t>
            </a:r>
          </a:p>
        </p:txBody>
      </p:sp>
    </p:spTree>
    <p:extLst>
      <p:ext uri="{BB962C8B-B14F-4D97-AF65-F5344CB8AC3E}">
        <p14:creationId xmlns:p14="http://schemas.microsoft.com/office/powerpoint/2010/main" val="24163796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7FC5D03B-D20D-EA11-39D1-EA3C7F3CBA60}"/>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9F2159EE-44C4-39C0-DCDC-EC1B3E9BD5C1}"/>
              </a:ext>
            </a:extLst>
          </p:cNvPr>
          <p:cNvSpPr txBox="1"/>
          <p:nvPr/>
        </p:nvSpPr>
        <p:spPr>
          <a:xfrm>
            <a:off x="1017848" y="1484784"/>
            <a:ext cx="10441160" cy="456009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bodhi is the wisdom of </a:t>
            </a:r>
            <a:r>
              <a:rPr lang="en-US" altLang="zh-CN" sz="2800" b="1" dirty="0" err="1">
                <a:solidFill>
                  <a:schemeClr val="bg1"/>
                </a:solidFill>
              </a:rPr>
              <a:t>prajñā</a:t>
            </a:r>
            <a:r>
              <a:rPr lang="en-US" altLang="zh-CN" sz="2800" b="1" dirty="0">
                <a:solidFill>
                  <a:schemeClr val="bg1"/>
                </a:solidFill>
              </a:rPr>
              <a:t>. People of this world possess it fundamentally and naturally. It is only because your minds are deluded that you are unable to become enlightened yourselves. You must rely on a great spiritual comp</a:t>
            </a:r>
            <a:r>
              <a:rPr lang="en-US" altLang="zh-CN" sz="2800" b="1" u="sng" dirty="0">
                <a:solidFill>
                  <a:schemeClr val="bg1"/>
                </a:solidFill>
              </a:rPr>
              <a:t>a</a:t>
            </a:r>
            <a:r>
              <a:rPr lang="en-US" altLang="zh-CN" sz="2800" b="1" dirty="0">
                <a:solidFill>
                  <a:schemeClr val="bg1"/>
                </a:solidFill>
              </a:rPr>
              <a:t>triot to show you how to see the nature. You must </a:t>
            </a:r>
            <a:r>
              <a:rPr lang="en-US" altLang="zh-CN" sz="2800" b="1" dirty="0" err="1">
                <a:solidFill>
                  <a:schemeClr val="bg1"/>
                </a:solidFill>
              </a:rPr>
              <a:t>realise</a:t>
            </a:r>
            <a:r>
              <a:rPr lang="en-US" altLang="zh-CN" sz="2800" b="1" dirty="0">
                <a:solidFill>
                  <a:schemeClr val="bg1"/>
                </a:solidFill>
              </a:rPr>
              <a:t> that there is fundamentally no distinction between the buddha natures of the foolish and the wise—it is only because of delusion and enlightenment that [you think they are] different and that there are foolish and wise..’</a:t>
            </a:r>
          </a:p>
        </p:txBody>
      </p:sp>
    </p:spTree>
    <p:extLst>
      <p:ext uri="{BB962C8B-B14F-4D97-AF65-F5344CB8AC3E}">
        <p14:creationId xmlns:p14="http://schemas.microsoft.com/office/powerpoint/2010/main" val="97828531"/>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DC73452F-EB58-51A5-06D6-9183F7ACD84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51D57FDF-E567-6522-E61A-2600A2424144}"/>
              </a:ext>
            </a:extLst>
          </p:cNvPr>
          <p:cNvSpPr txBox="1"/>
          <p:nvPr/>
        </p:nvSpPr>
        <p:spPr>
          <a:xfrm>
            <a:off x="873832" y="1700808"/>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people of this world always recite </a:t>
            </a:r>
            <a:r>
              <a:rPr lang="en-US" altLang="zh-CN" sz="2800" b="1" dirty="0" err="1">
                <a:solidFill>
                  <a:schemeClr val="bg1"/>
                </a:solidFill>
              </a:rPr>
              <a:t>prajñā</a:t>
            </a:r>
            <a:r>
              <a:rPr lang="en-US" altLang="zh-CN" sz="2800" b="1" dirty="0">
                <a:solidFill>
                  <a:schemeClr val="bg1"/>
                </a:solidFill>
              </a:rPr>
              <a:t> with their mouths, but they don’t </a:t>
            </a:r>
            <a:r>
              <a:rPr lang="en-US" altLang="zh-CN" sz="2800" b="1" dirty="0" err="1">
                <a:solidFill>
                  <a:schemeClr val="bg1"/>
                </a:solidFill>
              </a:rPr>
              <a:t>recognise</a:t>
            </a:r>
            <a:r>
              <a:rPr lang="en-US" altLang="zh-CN" sz="2800" b="1" dirty="0">
                <a:solidFill>
                  <a:schemeClr val="bg1"/>
                </a:solidFill>
              </a:rPr>
              <a:t> the </a:t>
            </a:r>
            <a:r>
              <a:rPr lang="en-US" altLang="zh-CN" sz="2800" b="1" dirty="0" err="1">
                <a:solidFill>
                  <a:schemeClr val="bg1"/>
                </a:solidFill>
              </a:rPr>
              <a:t>prajñā</a:t>
            </a:r>
            <a:r>
              <a:rPr lang="en-US" altLang="zh-CN" sz="2800" b="1" dirty="0">
                <a:solidFill>
                  <a:schemeClr val="bg1"/>
                </a:solidFill>
              </a:rPr>
              <a:t> of the self-natures. This is like talking about eating, which doesn’t satisfy one’s hunger. If you just talk about emptiness with your mouths, you won’t be able to see the nature for a myriad eons. Ultimately, this is of no benefit at all..’</a:t>
            </a:r>
          </a:p>
        </p:txBody>
      </p:sp>
    </p:spTree>
    <p:extLst>
      <p:ext uri="{BB962C8B-B14F-4D97-AF65-F5344CB8AC3E}">
        <p14:creationId xmlns:p14="http://schemas.microsoft.com/office/powerpoint/2010/main" val="953201368"/>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82FD4606-56C9-50FF-7B84-55125DC02A0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3F304E29-9FD9-E1EF-5B12-2C4AF3C7385E}"/>
              </a:ext>
            </a:extLst>
          </p:cNvPr>
          <p:cNvSpPr txBox="1"/>
          <p:nvPr/>
        </p:nvSpPr>
        <p:spPr>
          <a:xfrm>
            <a:off x="873832" y="1431081"/>
            <a:ext cx="10441160" cy="399583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a:t>
            </a:r>
            <a:r>
              <a:rPr lang="en-US" altLang="zh-CN" sz="2800" b="1" dirty="0" err="1">
                <a:solidFill>
                  <a:schemeClr val="bg1"/>
                </a:solidFill>
              </a:rPr>
              <a:t>mahāprajñāpāramitā</a:t>
            </a:r>
            <a:r>
              <a:rPr lang="en-US" altLang="zh-CN" sz="2800" b="1" dirty="0">
                <a:solidFill>
                  <a:schemeClr val="bg1"/>
                </a:solidFill>
              </a:rPr>
              <a:t>’ is a Sanskrit word; here we say ‘great wisdom going to the other shore.’ This must be </a:t>
            </a:r>
            <a:r>
              <a:rPr lang="en-US" altLang="zh-CN" sz="2800" b="1" dirty="0" err="1">
                <a:solidFill>
                  <a:schemeClr val="bg1"/>
                </a:solidFill>
              </a:rPr>
              <a:t>practised</a:t>
            </a:r>
            <a:r>
              <a:rPr lang="en-US" altLang="zh-CN" sz="2800" b="1" dirty="0">
                <a:solidFill>
                  <a:schemeClr val="bg1"/>
                </a:solidFill>
              </a:rPr>
              <a:t> in the mind, not recited by the mouth. To recite it orally without </a:t>
            </a:r>
            <a:r>
              <a:rPr lang="en-US" altLang="zh-CN" sz="2800" b="1" dirty="0" err="1">
                <a:solidFill>
                  <a:schemeClr val="bg1"/>
                </a:solidFill>
              </a:rPr>
              <a:t>practising</a:t>
            </a:r>
            <a:r>
              <a:rPr lang="en-US" altLang="zh-CN" sz="2800" b="1" dirty="0">
                <a:solidFill>
                  <a:schemeClr val="bg1"/>
                </a:solidFill>
              </a:rPr>
              <a:t> it in the mind is [as unreal] as a ph</a:t>
            </a:r>
            <a:r>
              <a:rPr lang="en-US" altLang="zh-CN" sz="2800" b="1" u="sng" dirty="0">
                <a:solidFill>
                  <a:schemeClr val="bg1"/>
                </a:solidFill>
              </a:rPr>
              <a:t>a</a:t>
            </a:r>
            <a:r>
              <a:rPr lang="en-US" altLang="zh-CN" sz="2800" b="1" dirty="0">
                <a:solidFill>
                  <a:schemeClr val="bg1"/>
                </a:solidFill>
              </a:rPr>
              <a:t>ntasm or hallucination, [and as evan</a:t>
            </a:r>
            <a:r>
              <a:rPr lang="en-US" altLang="zh-CN" sz="2800" b="1" u="sng" dirty="0">
                <a:solidFill>
                  <a:schemeClr val="bg1"/>
                </a:solidFill>
              </a:rPr>
              <a:t>e</a:t>
            </a:r>
            <a:r>
              <a:rPr lang="en-US" altLang="zh-CN" sz="2800" b="1" dirty="0">
                <a:solidFill>
                  <a:schemeClr val="bg1"/>
                </a:solidFill>
              </a:rPr>
              <a:t>scent] as dew or lightning. To recite it orally and </a:t>
            </a:r>
            <a:r>
              <a:rPr lang="en-US" altLang="zh-CN" sz="2800" b="1" dirty="0" err="1">
                <a:solidFill>
                  <a:schemeClr val="bg1"/>
                </a:solidFill>
              </a:rPr>
              <a:t>practise</a:t>
            </a:r>
            <a:r>
              <a:rPr lang="en-US" altLang="zh-CN" sz="2800" b="1" dirty="0">
                <a:solidFill>
                  <a:schemeClr val="bg1"/>
                </a:solidFill>
              </a:rPr>
              <a:t> it mentally is for mind and mouth to corresp</a:t>
            </a:r>
            <a:r>
              <a:rPr lang="en-US" altLang="zh-CN" sz="2800" b="1" u="sng" dirty="0">
                <a:solidFill>
                  <a:schemeClr val="bg1"/>
                </a:solidFill>
              </a:rPr>
              <a:t>o</a:t>
            </a:r>
            <a:r>
              <a:rPr lang="en-US" altLang="zh-CN" sz="2800" b="1" dirty="0">
                <a:solidFill>
                  <a:schemeClr val="bg1"/>
                </a:solidFill>
              </a:rPr>
              <a:t>nd. The fundamental nature is buddha. There is no other buddha apart from this nature.’</a:t>
            </a:r>
          </a:p>
        </p:txBody>
      </p:sp>
    </p:spTree>
    <p:extLst>
      <p:ext uri="{BB962C8B-B14F-4D97-AF65-F5344CB8AC3E}">
        <p14:creationId xmlns:p14="http://schemas.microsoft.com/office/powerpoint/2010/main" val="3760266451"/>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04A3EEF9-7351-A4BB-33B6-750CC4349E4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FC9E0969-127B-70A9-4D99-873D67BB12E8}"/>
              </a:ext>
            </a:extLst>
          </p:cNvPr>
          <p:cNvSpPr txBox="1"/>
          <p:nvPr/>
        </p:nvSpPr>
        <p:spPr>
          <a:xfrm>
            <a:off x="891834" y="1124744"/>
            <a:ext cx="10693188" cy="51243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‘What is ‘</a:t>
            </a:r>
            <a:r>
              <a:rPr lang="en-US" altLang="zh-CN" sz="2800" b="1" dirty="0" err="1">
                <a:solidFill>
                  <a:schemeClr val="bg1"/>
                </a:solidFill>
              </a:rPr>
              <a:t>mahā</a:t>
            </a:r>
            <a:r>
              <a:rPr lang="en-US" altLang="zh-CN" sz="2800" b="1" dirty="0">
                <a:solidFill>
                  <a:schemeClr val="bg1"/>
                </a:solidFill>
              </a:rPr>
              <a:t>’? </a:t>
            </a:r>
            <a:r>
              <a:rPr lang="en-US" altLang="zh-CN" sz="2800" b="1" dirty="0" err="1">
                <a:solidFill>
                  <a:schemeClr val="bg1"/>
                </a:solidFill>
              </a:rPr>
              <a:t>Mahā</a:t>
            </a:r>
            <a:r>
              <a:rPr lang="en-US" altLang="zh-CN" sz="2800" b="1" dirty="0">
                <a:solidFill>
                  <a:schemeClr val="bg1"/>
                </a:solidFill>
              </a:rPr>
              <a:t> means ‘great.’ The ratiocination of the mind is vast, like space, which is boundless. [Space] is also without square and round, large and small. It is also neither blue, yellow, red, nor white. It is also without above and below, long and short. It is also without anger and without joy, without affirmation and without negation, without good and without evil, without beginning and end. The fields of the Buddha are all identical to space. The wondrous natures of people of this world are empty, without a single dharma that can be perceived. The emptiness of the self-natures is also like this.’</a:t>
            </a:r>
          </a:p>
        </p:txBody>
      </p:sp>
    </p:spTree>
    <p:extLst>
      <p:ext uri="{BB962C8B-B14F-4D97-AF65-F5344CB8AC3E}">
        <p14:creationId xmlns:p14="http://schemas.microsoft.com/office/powerpoint/2010/main" val="2976663088"/>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371DC5A-1F4E-AE80-3FA5-EBA1B3950564}"/>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504A01E1-F838-278F-FBC6-9B3A305D9114}"/>
              </a:ext>
            </a:extLst>
          </p:cNvPr>
          <p:cNvSpPr txBox="1"/>
          <p:nvPr/>
        </p:nvSpPr>
        <p:spPr>
          <a:xfrm>
            <a:off x="1017848" y="1844824"/>
            <a:ext cx="10441160"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don’t listen to me explain emptiness and then become attached to emptiness. The most important thing is not to become attached to emptiness. If you empty your minds and sit in quietude, this is to become attached to the emptiness of blankness.’</a:t>
            </a:r>
          </a:p>
        </p:txBody>
      </p:sp>
    </p:spTree>
    <p:extLst>
      <p:ext uri="{BB962C8B-B14F-4D97-AF65-F5344CB8AC3E}">
        <p14:creationId xmlns:p14="http://schemas.microsoft.com/office/powerpoint/2010/main" val="1843792020"/>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3333E852-3458-88E2-CA86-97E247D27361}"/>
              </a:ext>
            </a:extLst>
          </p:cNvPr>
          <p:cNvSpPr txBox="1"/>
          <p:nvPr/>
        </p:nvSpPr>
        <p:spPr>
          <a:xfrm>
            <a:off x="145487" y="188640"/>
            <a:ext cx="12043338" cy="62528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the space of this world embraces within itself the myriad things and [all] the images of form. The sun, moon, and stars; and the mountains, rivers, and earth; the springs and streams that enrich the plants and forests; bad people and good people, bad dharmas and good dharmas; the heavens and hells; all the great oceans and the mountains, including Sumeru: all of these exist within space. The emptiness of the natures of the people of this world is also like this. Good friends, that the self-natures can embody the myriad dharmas is ‘great.’ The myriad dharmas are within people’s natures. If one perceives the goodness and badness of people without ever grasping or rejecting [their goodness and badness], one will not become tainted or attached. For the mind to be like space is called ‘great.’ Therefore, it is said [to be] ‘</a:t>
            </a:r>
            <a:r>
              <a:rPr lang="en-US" altLang="zh-CN" sz="2800" b="1" dirty="0" err="1">
                <a:solidFill>
                  <a:schemeClr val="bg1"/>
                </a:solidFill>
              </a:rPr>
              <a:t>mahā</a:t>
            </a:r>
            <a:r>
              <a:rPr lang="en-US" altLang="zh-CN" sz="2800" b="1" dirty="0">
                <a:solidFill>
                  <a:schemeClr val="bg1"/>
                </a:solidFill>
              </a:rPr>
              <a:t>.’’</a:t>
            </a:r>
          </a:p>
        </p:txBody>
      </p:sp>
    </p:spTree>
    <p:extLst>
      <p:ext uri="{BB962C8B-B14F-4D97-AF65-F5344CB8AC3E}">
        <p14:creationId xmlns:p14="http://schemas.microsoft.com/office/powerpoint/2010/main" val="320121479"/>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E59F513-B081-AB6E-108A-3832902BFFAA}"/>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EF77D714-92DA-A2F6-C3F5-19EAC9350DAB}"/>
              </a:ext>
            </a:extLst>
          </p:cNvPr>
          <p:cNvSpPr txBox="1"/>
          <p:nvPr/>
        </p:nvSpPr>
        <p:spPr>
          <a:xfrm>
            <a:off x="765820" y="1844824"/>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the deluded speak with their mouths, but the wise </a:t>
            </a:r>
            <a:r>
              <a:rPr lang="en-US" altLang="zh-CN" sz="2800" b="1" dirty="0" err="1">
                <a:solidFill>
                  <a:schemeClr val="bg1"/>
                </a:solidFill>
              </a:rPr>
              <a:t>practise</a:t>
            </a:r>
            <a:r>
              <a:rPr lang="en-US" altLang="zh-CN" sz="2800" b="1" dirty="0">
                <a:solidFill>
                  <a:schemeClr val="bg1"/>
                </a:solidFill>
              </a:rPr>
              <a:t> with their minds. Furthermore, there are deluded people who empty their minds and sit in quietude without thinking of anything whatsoever, claiming that this is great. You can’t even speak to these people, because of their false views!’</a:t>
            </a:r>
          </a:p>
        </p:txBody>
      </p:sp>
    </p:spTree>
    <p:extLst>
      <p:ext uri="{BB962C8B-B14F-4D97-AF65-F5344CB8AC3E}">
        <p14:creationId xmlns:p14="http://schemas.microsoft.com/office/powerpoint/2010/main" val="639452056"/>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E99E29F1-7691-E708-DA44-447C492EBD0F}"/>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ABD9F81C-4223-F008-6756-1B572B1DD539}"/>
              </a:ext>
            </a:extLst>
          </p:cNvPr>
          <p:cNvSpPr txBox="1"/>
          <p:nvPr/>
        </p:nvSpPr>
        <p:spPr>
          <a:xfrm>
            <a:off x="1017848" y="1713210"/>
            <a:ext cx="10441160" cy="399583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the ratiocination of the mind is vast and great, permeating the </a:t>
            </a:r>
            <a:r>
              <a:rPr lang="en-US" altLang="zh-CN" sz="2800" b="1" dirty="0" err="1">
                <a:solidFill>
                  <a:schemeClr val="bg1"/>
                </a:solidFill>
              </a:rPr>
              <a:t>dharmadhātu</a:t>
            </a:r>
            <a:r>
              <a:rPr lang="en-US" altLang="zh-CN" sz="2800" b="1" dirty="0">
                <a:solidFill>
                  <a:schemeClr val="bg1"/>
                </a:solidFill>
              </a:rPr>
              <a:t> (i.e., the cosmos). Functioning, it comprehensively and distinctly responds [to things]. Functioning, it knows everything. Everything is the one [mind], the one [mind] is everything. [With mind and dharmas] going and coming of themselves, the essence of the mind is without stagnation. This is ‘</a:t>
            </a:r>
            <a:r>
              <a:rPr lang="en-US" altLang="zh-CN" sz="2800" b="1" dirty="0" err="1">
                <a:solidFill>
                  <a:schemeClr val="bg1"/>
                </a:solidFill>
              </a:rPr>
              <a:t>prajñā</a:t>
            </a:r>
            <a:r>
              <a:rPr lang="en-US" altLang="zh-CN" sz="2800" b="1" dirty="0">
                <a:solidFill>
                  <a:schemeClr val="bg1"/>
                </a:solidFill>
              </a:rPr>
              <a:t>.’’</a:t>
            </a:r>
          </a:p>
        </p:txBody>
      </p:sp>
    </p:spTree>
    <p:extLst>
      <p:ext uri="{BB962C8B-B14F-4D97-AF65-F5344CB8AC3E}">
        <p14:creationId xmlns:p14="http://schemas.microsoft.com/office/powerpoint/2010/main" val="108479684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ADA30DC-1511-ADAA-ED15-E3821BA09385}"/>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Sutra-2</a:t>
            </a:r>
            <a:endParaRPr lang="zh-TW" altLang="en-US" dirty="0">
              <a:solidFill>
                <a:schemeClr val="bg1"/>
              </a:solidFill>
            </a:endParaRPr>
          </a:p>
          <a:p>
            <a:pPr algn="ctr"/>
            <a:endParaRPr lang="zh-TW" altLang="en-US" dirty="0"/>
          </a:p>
        </p:txBody>
      </p:sp>
      <p:sp>
        <p:nvSpPr>
          <p:cNvPr id="3" name="矩形: 按鈕形 2">
            <a:extLst>
              <a:ext uri="{FF2B5EF4-FFF2-40B4-BE49-F238E27FC236}">
                <a16:creationId xmlns:a16="http://schemas.microsoft.com/office/drawing/2014/main" id="{CFE9CEB0-E726-407B-AB6B-1AC850DAC4D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A14A6DF9-C8C8-62C7-B044-A726A5B6DD1F}"/>
              </a:ext>
            </a:extLst>
          </p:cNvPr>
          <p:cNvSpPr txBox="1"/>
          <p:nvPr/>
        </p:nvSpPr>
        <p:spPr>
          <a:xfrm>
            <a:off x="1017848" y="1196752"/>
            <a:ext cx="10441160" cy="527824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all </a:t>
            </a:r>
            <a:r>
              <a:rPr lang="en-US" altLang="zh-CN" sz="2800" b="1" dirty="0" err="1">
                <a:solidFill>
                  <a:schemeClr val="bg1"/>
                </a:solidFill>
              </a:rPr>
              <a:t>prajñā</a:t>
            </a:r>
            <a:r>
              <a:rPr lang="en-US" altLang="zh-CN" sz="2800" b="1" dirty="0">
                <a:solidFill>
                  <a:schemeClr val="bg1"/>
                </a:solidFill>
              </a:rPr>
              <a:t> wisdom is generated from the self-natures. It does not enter us from outside. To not err in its functioning is called the spontaneous functioning of the true nature. When the one [mind] is true, all [things] are true. When your minds are considering the great affair, you will not </a:t>
            </a:r>
            <a:r>
              <a:rPr lang="en-US" altLang="zh-CN" sz="2800" b="1" dirty="0" err="1">
                <a:solidFill>
                  <a:schemeClr val="bg1"/>
                </a:solidFill>
              </a:rPr>
              <a:t>practise</a:t>
            </a:r>
            <a:r>
              <a:rPr lang="en-US" altLang="zh-CN" sz="2800" b="1" dirty="0">
                <a:solidFill>
                  <a:schemeClr val="bg1"/>
                </a:solidFill>
              </a:rPr>
              <a:t> the small path. Do not be always speaking of emptiness with your mouth without cultivating the practice in your minds! That would be like an ordinary person claiming to be a king! You will never attain anything [this way. Such persons] are not my disciples.’</a:t>
            </a:r>
          </a:p>
        </p:txBody>
      </p:sp>
    </p:spTree>
    <p:extLst>
      <p:ext uri="{BB962C8B-B14F-4D97-AF65-F5344CB8AC3E}">
        <p14:creationId xmlns:p14="http://schemas.microsoft.com/office/powerpoint/2010/main" val="358022447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43606FE-8DC0-B9B7-3CDA-A0143F341BC0}"/>
              </a:ext>
            </a:extLst>
          </p:cNvPr>
          <p:cNvSpPr txBox="1"/>
          <p:nvPr/>
        </p:nvSpPr>
        <p:spPr>
          <a:xfrm>
            <a:off x="693812" y="584695"/>
            <a:ext cx="11143238" cy="56886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what is </a:t>
            </a:r>
            <a:r>
              <a:rPr lang="en-US" altLang="zh-CN" sz="2800" b="1" dirty="0" err="1">
                <a:solidFill>
                  <a:schemeClr val="bg1"/>
                </a:solidFill>
              </a:rPr>
              <a:t>prajñā</a:t>
            </a:r>
            <a:r>
              <a:rPr lang="en-US" altLang="zh-CN" sz="2800" b="1" dirty="0">
                <a:solidFill>
                  <a:schemeClr val="bg1"/>
                </a:solidFill>
              </a:rPr>
              <a:t>? In Chinese, it is called wisdom. To always </a:t>
            </a:r>
            <a:r>
              <a:rPr lang="en-US" altLang="zh-CN" sz="2800" b="1" dirty="0" err="1">
                <a:solidFill>
                  <a:schemeClr val="bg1"/>
                </a:solidFill>
              </a:rPr>
              <a:t>practise</a:t>
            </a:r>
            <a:r>
              <a:rPr lang="en-US" altLang="zh-CN" sz="2800" b="1" dirty="0">
                <a:solidFill>
                  <a:schemeClr val="bg1"/>
                </a:solidFill>
              </a:rPr>
              <a:t> wisdom in all places, at all times, and in all moments of thought, without stupidity—this is the practice of </a:t>
            </a:r>
            <a:r>
              <a:rPr lang="en-US" altLang="zh-CN" sz="2800" b="1" dirty="0" err="1">
                <a:solidFill>
                  <a:schemeClr val="bg1"/>
                </a:solidFill>
              </a:rPr>
              <a:t>prajñā</a:t>
            </a:r>
            <a:r>
              <a:rPr lang="en-US" altLang="zh-CN" sz="2800" b="1" dirty="0">
                <a:solidFill>
                  <a:schemeClr val="bg1"/>
                </a:solidFill>
              </a:rPr>
              <a:t>. A single moment’s stupidity and </a:t>
            </a:r>
            <a:r>
              <a:rPr lang="en-US" altLang="zh-CN" sz="2800" b="1" dirty="0" err="1">
                <a:solidFill>
                  <a:schemeClr val="bg1"/>
                </a:solidFill>
              </a:rPr>
              <a:t>prajñā</a:t>
            </a:r>
            <a:r>
              <a:rPr lang="en-US" altLang="zh-CN" sz="2800" b="1" dirty="0">
                <a:solidFill>
                  <a:schemeClr val="bg1"/>
                </a:solidFill>
              </a:rPr>
              <a:t> is eradicated, a single moment’s wisdom and </a:t>
            </a:r>
            <a:r>
              <a:rPr lang="en-US" altLang="zh-CN" sz="2800" b="1" dirty="0" err="1">
                <a:solidFill>
                  <a:schemeClr val="bg1"/>
                </a:solidFill>
              </a:rPr>
              <a:t>prajñā</a:t>
            </a:r>
            <a:r>
              <a:rPr lang="en-US" altLang="zh-CN" sz="2800" b="1" dirty="0">
                <a:solidFill>
                  <a:schemeClr val="bg1"/>
                </a:solidFill>
              </a:rPr>
              <a:t> is generated. The people of this world are stupid and deluded and do not see </a:t>
            </a:r>
            <a:r>
              <a:rPr lang="en-US" altLang="zh-CN" sz="2800" b="1" dirty="0" err="1">
                <a:solidFill>
                  <a:schemeClr val="bg1"/>
                </a:solidFill>
              </a:rPr>
              <a:t>prajñā</a:t>
            </a:r>
            <a:r>
              <a:rPr lang="en-US" altLang="zh-CN" sz="2800" b="1" dirty="0">
                <a:solidFill>
                  <a:schemeClr val="bg1"/>
                </a:solidFill>
              </a:rPr>
              <a:t>. They speak of </a:t>
            </a:r>
            <a:r>
              <a:rPr lang="en-US" altLang="zh-CN" sz="2800" b="1" dirty="0" err="1">
                <a:solidFill>
                  <a:schemeClr val="bg1"/>
                </a:solidFill>
              </a:rPr>
              <a:t>prajñā</a:t>
            </a:r>
            <a:r>
              <a:rPr lang="en-US" altLang="zh-CN" sz="2800" b="1" dirty="0">
                <a:solidFill>
                  <a:schemeClr val="bg1"/>
                </a:solidFill>
              </a:rPr>
              <a:t> in their mouths but are always stupid in their minds. They always say to themselves, ‘I am cultivating </a:t>
            </a:r>
            <a:r>
              <a:rPr lang="en-US" altLang="zh-CN" sz="2800" b="1" dirty="0" err="1">
                <a:solidFill>
                  <a:schemeClr val="bg1"/>
                </a:solidFill>
              </a:rPr>
              <a:t>prajñā</a:t>
            </a:r>
            <a:r>
              <a:rPr lang="en-US" altLang="zh-CN" sz="2800" b="1" dirty="0">
                <a:solidFill>
                  <a:schemeClr val="bg1"/>
                </a:solidFill>
              </a:rPr>
              <a:t>.’ In every moment of thought they speak of emptiness, without </a:t>
            </a:r>
            <a:r>
              <a:rPr lang="en-US" altLang="zh-CN" sz="2800" b="1" dirty="0" err="1">
                <a:solidFill>
                  <a:schemeClr val="bg1"/>
                </a:solidFill>
              </a:rPr>
              <a:t>recognising</a:t>
            </a:r>
            <a:r>
              <a:rPr lang="en-US" altLang="zh-CN" sz="2800" b="1" dirty="0">
                <a:solidFill>
                  <a:schemeClr val="bg1"/>
                </a:solidFill>
              </a:rPr>
              <a:t> true emptiness. </a:t>
            </a:r>
            <a:r>
              <a:rPr lang="en-US" altLang="zh-CN" sz="2800" b="1" dirty="0" err="1">
                <a:solidFill>
                  <a:schemeClr val="bg1"/>
                </a:solidFill>
              </a:rPr>
              <a:t>Prajñā</a:t>
            </a:r>
            <a:r>
              <a:rPr lang="en-US" altLang="zh-CN" sz="2800" b="1" dirty="0">
                <a:solidFill>
                  <a:schemeClr val="bg1"/>
                </a:solidFill>
              </a:rPr>
              <a:t> is without shape or characteristics, it is the mind of wisdom. To have such an understanding is called the wisdom of </a:t>
            </a:r>
            <a:r>
              <a:rPr lang="en-US" altLang="zh-CN" sz="2800" b="1" dirty="0" err="1">
                <a:solidFill>
                  <a:schemeClr val="bg1"/>
                </a:solidFill>
              </a:rPr>
              <a:t>prajñā</a:t>
            </a:r>
            <a:r>
              <a:rPr lang="en-US" altLang="zh-CN" sz="2800" b="1" dirty="0">
                <a:solidFill>
                  <a:schemeClr val="bg1"/>
                </a:solidFill>
              </a:rPr>
              <a:t>.’</a:t>
            </a:r>
          </a:p>
        </p:txBody>
      </p:sp>
    </p:spTree>
    <p:extLst>
      <p:ext uri="{BB962C8B-B14F-4D97-AF65-F5344CB8AC3E}">
        <p14:creationId xmlns:p14="http://schemas.microsoft.com/office/powerpoint/2010/main" val="2965434976"/>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B422327-CA21-227A-9CD8-7AEA67D29C2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03474702-D34A-E5C1-8455-DD86BC4A86AC}"/>
              </a:ext>
            </a:extLst>
          </p:cNvPr>
          <p:cNvSpPr txBox="1"/>
          <p:nvPr/>
        </p:nvSpPr>
        <p:spPr>
          <a:xfrm>
            <a:off x="873832" y="1916832"/>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‘What is ‘</a:t>
            </a:r>
            <a:r>
              <a:rPr lang="en-US" altLang="zh-CN" sz="2800" b="1" dirty="0" err="1">
                <a:solidFill>
                  <a:schemeClr val="bg1"/>
                </a:solidFill>
              </a:rPr>
              <a:t>pāramitā</a:t>
            </a:r>
            <a:r>
              <a:rPr lang="en-US" altLang="zh-CN" sz="2800" b="1" dirty="0">
                <a:solidFill>
                  <a:schemeClr val="bg1"/>
                </a:solidFill>
              </a:rPr>
              <a:t>’? This is an Indian word; in Chinese it is ‘arriving at the other shore.’ If one understands the meaning [of Buddhism,] one transcends samsara; if one is attached to one’s sensory realms, samsara is activated, just as waves [arise on] water. This is called the ‘other shore,’ therefore it is said to be ‘</a:t>
            </a:r>
            <a:r>
              <a:rPr lang="en-US" altLang="zh-CN" sz="2800" b="1" dirty="0" err="1">
                <a:solidFill>
                  <a:schemeClr val="bg1"/>
                </a:solidFill>
              </a:rPr>
              <a:t>pāramitā</a:t>
            </a:r>
            <a:r>
              <a:rPr lang="en-US" altLang="zh-CN" sz="2800" b="1" dirty="0">
                <a:solidFill>
                  <a:schemeClr val="bg1"/>
                </a:solidFill>
              </a:rPr>
              <a:t>.’</a:t>
            </a:r>
          </a:p>
        </p:txBody>
      </p:sp>
    </p:spTree>
    <p:extLst>
      <p:ext uri="{BB962C8B-B14F-4D97-AF65-F5344CB8AC3E}">
        <p14:creationId xmlns:p14="http://schemas.microsoft.com/office/powerpoint/2010/main" val="2986277675"/>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56ACB82-B750-D9DC-865D-53FEF5E70613}"/>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6047E126-2536-5859-E905-331FB5ABAC9D}"/>
              </a:ext>
            </a:extLst>
          </p:cNvPr>
          <p:cNvSpPr txBox="1"/>
          <p:nvPr/>
        </p:nvSpPr>
        <p:spPr>
          <a:xfrm>
            <a:off x="873832" y="1628800"/>
            <a:ext cx="10441160" cy="414972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the deluded person recites with his mouth, and he does so with falsity and error. To </a:t>
            </a:r>
            <a:r>
              <a:rPr lang="en-US" altLang="zh-CN" sz="2800" b="1" dirty="0" err="1">
                <a:solidFill>
                  <a:schemeClr val="bg1"/>
                </a:solidFill>
              </a:rPr>
              <a:t>practise</a:t>
            </a:r>
            <a:r>
              <a:rPr lang="en-US" altLang="zh-CN" sz="2800" b="1" dirty="0">
                <a:solidFill>
                  <a:schemeClr val="bg1"/>
                </a:solidFill>
              </a:rPr>
              <a:t> in every moment of thought is called the true nature. To be enlightened to this Dharma is the Dharma of </a:t>
            </a:r>
            <a:r>
              <a:rPr lang="en-US" altLang="zh-CN" sz="2800" b="1" dirty="0" err="1">
                <a:solidFill>
                  <a:schemeClr val="bg1"/>
                </a:solidFill>
              </a:rPr>
              <a:t>prajñā</a:t>
            </a:r>
            <a:r>
              <a:rPr lang="en-US" altLang="zh-CN" sz="2800" b="1" dirty="0">
                <a:solidFill>
                  <a:schemeClr val="bg1"/>
                </a:solidFill>
              </a:rPr>
              <a:t>, to cultivate this practice is the practice of </a:t>
            </a:r>
            <a:r>
              <a:rPr lang="en-US" altLang="zh-CN" sz="2800" b="1" dirty="0" err="1">
                <a:solidFill>
                  <a:schemeClr val="bg1"/>
                </a:solidFill>
              </a:rPr>
              <a:t>prajñā</a:t>
            </a:r>
            <a:r>
              <a:rPr lang="en-US" altLang="zh-CN" sz="2800" b="1" dirty="0">
                <a:solidFill>
                  <a:schemeClr val="bg1"/>
                </a:solidFill>
              </a:rPr>
              <a:t>. To not cultivate this is to be an ordinary [unenlightened] person. To cultivate this in a single moment of thought is to be equivalent to the Buddha in one’s own body.’</a:t>
            </a:r>
          </a:p>
        </p:txBody>
      </p:sp>
    </p:spTree>
    <p:extLst>
      <p:ext uri="{BB962C8B-B14F-4D97-AF65-F5344CB8AC3E}">
        <p14:creationId xmlns:p14="http://schemas.microsoft.com/office/powerpoint/2010/main" val="3878820680"/>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F2B7958-E91C-23A4-EEC4-F8E6355F8DCB}"/>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4BEA5AA3-9FE4-5805-ADF9-C9CEFBC6B54C}"/>
              </a:ext>
            </a:extLst>
          </p:cNvPr>
          <p:cNvSpPr txBox="1"/>
          <p:nvPr/>
        </p:nvSpPr>
        <p:spPr>
          <a:xfrm>
            <a:off x="1017848" y="1713210"/>
            <a:ext cx="10441160"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ordinary people are buddhas, and the afflictions are bodhi. With a preceding moment of deluded thought, one was an ordinary person, but with a succeeding moment of enlightened thought, one is a buddha. To be attached to one’s sensory realms in a preceding moment of thought is affliction, but to transcend the realms in a succeeding moment of thought is bodhi.’</a:t>
            </a:r>
          </a:p>
        </p:txBody>
      </p:sp>
    </p:spTree>
    <p:extLst>
      <p:ext uri="{BB962C8B-B14F-4D97-AF65-F5344CB8AC3E}">
        <p14:creationId xmlns:p14="http://schemas.microsoft.com/office/powerpoint/2010/main" val="3231839296"/>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60B6C6F3-3BDD-23D9-420A-E01A00B16B11}"/>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899351BA-17EA-19FC-F450-D2230210856C}"/>
              </a:ext>
            </a:extLst>
          </p:cNvPr>
          <p:cNvSpPr txBox="1"/>
          <p:nvPr/>
        </p:nvSpPr>
        <p:spPr>
          <a:xfrm>
            <a:off x="1017848" y="1196752"/>
            <a:ext cx="10441160" cy="527824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a:t>
            </a:r>
            <a:r>
              <a:rPr lang="en-US" altLang="zh-CN" sz="2800" b="1" dirty="0" err="1">
                <a:solidFill>
                  <a:schemeClr val="bg1"/>
                </a:solidFill>
              </a:rPr>
              <a:t>mahāprajñāpāramitā</a:t>
            </a:r>
            <a:r>
              <a:rPr lang="en-US" altLang="zh-CN" sz="2800" b="1" dirty="0">
                <a:solidFill>
                  <a:schemeClr val="bg1"/>
                </a:solidFill>
              </a:rPr>
              <a:t>’ is the most </a:t>
            </a:r>
            <a:r>
              <a:rPr lang="en-US" altLang="zh-CN" sz="2800" b="1" dirty="0" err="1">
                <a:solidFill>
                  <a:schemeClr val="bg1"/>
                </a:solidFill>
              </a:rPr>
              <a:t>honoured</a:t>
            </a:r>
            <a:r>
              <a:rPr lang="en-US" altLang="zh-CN" sz="2800" b="1" dirty="0">
                <a:solidFill>
                  <a:schemeClr val="bg1"/>
                </a:solidFill>
              </a:rPr>
              <a:t>, the supreme, the primary. It is without abiding [in the present], without going [into the past], and without coming [from the future]. It is from this that all the buddhas of the three periods of time emerge. One should use this great wisdom to destroy the enervating defilements of the afflictions of the five skandhas. Those who cultivate in this fashion will definitely accomplish the enlightenment of </a:t>
            </a:r>
            <a:r>
              <a:rPr lang="en-US" altLang="zh-CN" sz="2800" b="1" dirty="0" err="1">
                <a:solidFill>
                  <a:schemeClr val="bg1"/>
                </a:solidFill>
              </a:rPr>
              <a:t>buddhahood</a:t>
            </a:r>
            <a:r>
              <a:rPr lang="en-US" altLang="zh-CN" sz="2800" b="1" dirty="0">
                <a:solidFill>
                  <a:schemeClr val="bg1"/>
                </a:solidFill>
              </a:rPr>
              <a:t>, transforming the three poisons into morality, meditation, and wisdom.’</a:t>
            </a:r>
          </a:p>
        </p:txBody>
      </p:sp>
    </p:spTree>
    <p:extLst>
      <p:ext uri="{BB962C8B-B14F-4D97-AF65-F5344CB8AC3E}">
        <p14:creationId xmlns:p14="http://schemas.microsoft.com/office/powerpoint/2010/main" val="2970660392"/>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03A63BA-15F1-E1B8-478A-6129242897EC}"/>
              </a:ext>
            </a:extLst>
          </p:cNvPr>
          <p:cNvSpPr txBox="1"/>
          <p:nvPr/>
        </p:nvSpPr>
        <p:spPr>
          <a:xfrm>
            <a:off x="837828" y="584695"/>
            <a:ext cx="10909212" cy="56886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in this teaching of ours eighty-four thousand wisdoms are generated from the one </a:t>
            </a:r>
            <a:r>
              <a:rPr lang="en-US" altLang="zh-CN" sz="2800" b="1" dirty="0" err="1">
                <a:solidFill>
                  <a:schemeClr val="bg1"/>
                </a:solidFill>
              </a:rPr>
              <a:t>prajñā</a:t>
            </a:r>
            <a:r>
              <a:rPr lang="en-US" altLang="zh-CN" sz="2800" b="1" dirty="0">
                <a:solidFill>
                  <a:schemeClr val="bg1"/>
                </a:solidFill>
              </a:rPr>
              <a:t>. Why? Because the people of this world have eighty-four thousand enervating defilements. If they were without these enervating defilements, wisdom would always be manifest and they would not depart from the self-natures. To be enlightened to this Dharma is to be without thought. To be without recollection, without attachment, to not activate the false and deceptive—this is to allow one’s self[-suchness]-nature to function. To use wisdom to contemplate all the dharmas without grasping or rejecting is to see the nature and accomplish the enlightenment of </a:t>
            </a:r>
            <a:r>
              <a:rPr lang="en-US" altLang="zh-CN" sz="2800" b="1" dirty="0" err="1">
                <a:solidFill>
                  <a:schemeClr val="bg1"/>
                </a:solidFill>
              </a:rPr>
              <a:t>buddhahood</a:t>
            </a:r>
            <a:r>
              <a:rPr lang="en-US" altLang="zh-CN" sz="2800" b="1" dirty="0">
                <a:solidFill>
                  <a:schemeClr val="bg1"/>
                </a:solidFill>
              </a:rPr>
              <a:t>.’</a:t>
            </a:r>
          </a:p>
        </p:txBody>
      </p:sp>
    </p:spTree>
    <p:extLst>
      <p:ext uri="{BB962C8B-B14F-4D97-AF65-F5344CB8AC3E}">
        <p14:creationId xmlns:p14="http://schemas.microsoft.com/office/powerpoint/2010/main" val="2331657023"/>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D25D32F-059C-62A8-9586-327A573BF73D}"/>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E53972C1-00A3-4B31-457A-1317F9E7644F}"/>
              </a:ext>
            </a:extLst>
          </p:cNvPr>
          <p:cNvSpPr txBox="1"/>
          <p:nvPr/>
        </p:nvSpPr>
        <p:spPr>
          <a:xfrm>
            <a:off x="1017848" y="1556792"/>
            <a:ext cx="10441160"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if you wish to enter into the profound </a:t>
            </a:r>
            <a:r>
              <a:rPr lang="en-US" altLang="zh-CN" sz="2800" b="1" dirty="0" err="1">
                <a:solidFill>
                  <a:schemeClr val="bg1"/>
                </a:solidFill>
              </a:rPr>
              <a:t>dharmadhātu</a:t>
            </a:r>
            <a:r>
              <a:rPr lang="en-US" altLang="zh-CN" sz="2800" b="1" dirty="0">
                <a:solidFill>
                  <a:schemeClr val="bg1"/>
                </a:solidFill>
              </a:rPr>
              <a:t> and the </a:t>
            </a:r>
            <a:r>
              <a:rPr lang="en-US" altLang="zh-CN" sz="2800" b="1" dirty="0" err="1">
                <a:solidFill>
                  <a:schemeClr val="bg1"/>
                </a:solidFill>
              </a:rPr>
              <a:t>samādhi</a:t>
            </a:r>
            <a:r>
              <a:rPr lang="en-US" altLang="zh-CN" sz="2800" b="1" dirty="0">
                <a:solidFill>
                  <a:schemeClr val="bg1"/>
                </a:solidFill>
              </a:rPr>
              <a:t> of </a:t>
            </a:r>
            <a:r>
              <a:rPr lang="en-US" altLang="zh-CN" sz="2800" b="1" dirty="0" err="1">
                <a:solidFill>
                  <a:schemeClr val="bg1"/>
                </a:solidFill>
              </a:rPr>
              <a:t>prajñā</a:t>
            </a:r>
            <a:r>
              <a:rPr lang="en-US" altLang="zh-CN" sz="2800" b="1" dirty="0">
                <a:solidFill>
                  <a:schemeClr val="bg1"/>
                </a:solidFill>
              </a:rPr>
              <a:t>, you must cultivate the practice of </a:t>
            </a:r>
            <a:r>
              <a:rPr lang="en-US" altLang="zh-CN" sz="2800" b="1" dirty="0" err="1">
                <a:solidFill>
                  <a:schemeClr val="bg1"/>
                </a:solidFill>
              </a:rPr>
              <a:t>prajñā</a:t>
            </a:r>
            <a:r>
              <a:rPr lang="en-US" altLang="zh-CN" sz="2800" b="1" dirty="0">
                <a:solidFill>
                  <a:schemeClr val="bg1"/>
                </a:solidFill>
              </a:rPr>
              <a:t> and recite the </a:t>
            </a:r>
            <a:r>
              <a:rPr lang="en-US" altLang="zh-CN" sz="2800" b="1" i="1" dirty="0">
                <a:solidFill>
                  <a:schemeClr val="bg1"/>
                </a:solidFill>
              </a:rPr>
              <a:t>Diamond Sutra</a:t>
            </a:r>
            <a:r>
              <a:rPr lang="en-US" altLang="zh-CN" sz="2800" b="1" dirty="0">
                <a:solidFill>
                  <a:schemeClr val="bg1"/>
                </a:solidFill>
              </a:rPr>
              <a:t>. Thus will you attain seeing the nature. You should </a:t>
            </a:r>
            <a:r>
              <a:rPr lang="en-US" altLang="zh-CN" sz="2800" b="1" dirty="0" err="1">
                <a:solidFill>
                  <a:schemeClr val="bg1"/>
                </a:solidFill>
              </a:rPr>
              <a:t>realise</a:t>
            </a:r>
            <a:r>
              <a:rPr lang="en-US" altLang="zh-CN" sz="2800" b="1" dirty="0">
                <a:solidFill>
                  <a:schemeClr val="bg1"/>
                </a:solidFill>
              </a:rPr>
              <a:t> that the merits of this sutra are immeasurable and unlimited. They are clearly praised within the sutra; I cannot explain them fully here.</a:t>
            </a:r>
          </a:p>
        </p:txBody>
      </p:sp>
    </p:spTree>
    <p:extLst>
      <p:ext uri="{BB962C8B-B14F-4D97-AF65-F5344CB8AC3E}">
        <p14:creationId xmlns:p14="http://schemas.microsoft.com/office/powerpoint/2010/main" val="4067380673"/>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B2B39B8-2374-D737-AF88-6153B48DF6CF}"/>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433677BD-34CE-3760-E7FE-52C377FDE3FA}"/>
              </a:ext>
            </a:extLst>
          </p:cNvPr>
          <p:cNvSpPr txBox="1"/>
          <p:nvPr/>
        </p:nvSpPr>
        <p:spPr>
          <a:xfrm>
            <a:off x="1017848" y="1484784"/>
            <a:ext cx="10441160" cy="414972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‘This teaching is the Supreme Vehicle: it is preached for those of great wisdom, it is preached for those of superior capacities. Those of small capacities and small wisdom who hear it will generate doubt. Why? It is likened to rain poured down by the great dragon onto </a:t>
            </a:r>
            <a:r>
              <a:rPr lang="en-US" altLang="zh-CN" sz="2800" b="1" dirty="0" err="1">
                <a:solidFill>
                  <a:schemeClr val="bg1"/>
                </a:solidFill>
              </a:rPr>
              <a:t>Jambudvīpa</a:t>
            </a:r>
            <a:r>
              <a:rPr lang="en-US" altLang="zh-CN" sz="2800" b="1" dirty="0">
                <a:solidFill>
                  <a:schemeClr val="bg1"/>
                </a:solidFill>
              </a:rPr>
              <a:t>: it washes away all the cities, towns, and villages as if they were floating plants. But rain falling on the ocean causes it neither to increase nor to decrease.’</a:t>
            </a:r>
          </a:p>
        </p:txBody>
      </p:sp>
    </p:spTree>
    <p:extLst>
      <p:ext uri="{BB962C8B-B14F-4D97-AF65-F5344CB8AC3E}">
        <p14:creationId xmlns:p14="http://schemas.microsoft.com/office/powerpoint/2010/main" val="3038529728"/>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6151A0F-8BC9-1CB1-3FDB-6A0875D7E265}"/>
              </a:ext>
            </a:extLst>
          </p:cNvPr>
          <p:cNvSpPr txBox="1"/>
          <p:nvPr/>
        </p:nvSpPr>
        <p:spPr>
          <a:xfrm>
            <a:off x="423782" y="188640"/>
            <a:ext cx="11341260" cy="62528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‘If a person of the Mahayana or a person of the Supreme Vehicle hears this explanation of the </a:t>
            </a:r>
            <a:r>
              <a:rPr lang="en-US" altLang="zh-CN" sz="2800" b="1" i="1" dirty="0">
                <a:solidFill>
                  <a:schemeClr val="bg1"/>
                </a:solidFill>
              </a:rPr>
              <a:t>Diamond Sutra</a:t>
            </a:r>
            <a:r>
              <a:rPr lang="en-US" altLang="zh-CN" sz="2800" b="1" dirty="0">
                <a:solidFill>
                  <a:schemeClr val="bg1"/>
                </a:solidFill>
              </a:rPr>
              <a:t>, his mind will open forth in enlightened understanding. Therefore, you should understand that your fundamental  natures have in themselves the wisdom of </a:t>
            </a:r>
            <a:r>
              <a:rPr lang="en-US" altLang="zh-CN" sz="2800" b="1" dirty="0" err="1">
                <a:solidFill>
                  <a:schemeClr val="bg1"/>
                </a:solidFill>
              </a:rPr>
              <a:t>prajñā</a:t>
            </a:r>
            <a:r>
              <a:rPr lang="en-US" altLang="zh-CN" sz="2800" b="1" dirty="0">
                <a:solidFill>
                  <a:schemeClr val="bg1"/>
                </a:solidFill>
              </a:rPr>
              <a:t>. Allowing this wisdom to function of itself in constant contemplation, one therefore need not rely on the written word. It is likened to rainwater, which does not derive from heaven. Fundamentally, this [rainwater] is engendered by the dragon, and it causes all living beings, all plants, all those sentient and insentient beings to be enriched. But the hundred streams flow together into the ocean, where they become one. The wisdom of </a:t>
            </a:r>
            <a:r>
              <a:rPr lang="en-US" altLang="zh-CN" sz="2800" b="1" dirty="0" err="1">
                <a:solidFill>
                  <a:schemeClr val="bg1"/>
                </a:solidFill>
              </a:rPr>
              <a:t>prajñā</a:t>
            </a:r>
            <a:r>
              <a:rPr lang="en-US" altLang="zh-CN" sz="2800" b="1" dirty="0">
                <a:solidFill>
                  <a:schemeClr val="bg1"/>
                </a:solidFill>
              </a:rPr>
              <a:t>, which is the fundamental nature of sentient beings, is also like this.’</a:t>
            </a:r>
          </a:p>
        </p:txBody>
      </p:sp>
    </p:spTree>
    <p:extLst>
      <p:ext uri="{BB962C8B-B14F-4D97-AF65-F5344CB8AC3E}">
        <p14:creationId xmlns:p14="http://schemas.microsoft.com/office/powerpoint/2010/main" val="1985112201"/>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B246CFA5-81BF-80FF-74A3-D4877B1F0682}"/>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A803CC1F-0F35-ECB5-8281-793839B4957A}"/>
              </a:ext>
            </a:extLst>
          </p:cNvPr>
          <p:cNvSpPr txBox="1"/>
          <p:nvPr/>
        </p:nvSpPr>
        <p:spPr>
          <a:xfrm>
            <a:off x="1017848" y="1196752"/>
            <a:ext cx="10441160" cy="51243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those of small capacities who hear this sudden teaching are like plants whose capacities are small. Beset by a great rain, they all collapse and are unable to grow. People of small capacities are also like this. They possess the wisdom of </a:t>
            </a:r>
            <a:r>
              <a:rPr lang="en-US" altLang="zh-CN" sz="2800" b="1" dirty="0" err="1">
                <a:solidFill>
                  <a:schemeClr val="bg1"/>
                </a:solidFill>
              </a:rPr>
              <a:t>prajñā</a:t>
            </a:r>
            <a:r>
              <a:rPr lang="en-US" altLang="zh-CN" sz="2800" b="1" dirty="0">
                <a:solidFill>
                  <a:schemeClr val="bg1"/>
                </a:solidFill>
              </a:rPr>
              <a:t> fundamentally, no differently from those of great wisdom. So why do they hear the Dharma without being able to become enlightened? Because of the profundity of their false views and layered afflictions! Just as if great clouds are blocking the sun, unless a wind blows [them away], the light of the sun will not be visible.’</a:t>
            </a:r>
          </a:p>
        </p:txBody>
      </p:sp>
    </p:spTree>
    <p:extLst>
      <p:ext uri="{BB962C8B-B14F-4D97-AF65-F5344CB8AC3E}">
        <p14:creationId xmlns:p14="http://schemas.microsoft.com/office/powerpoint/2010/main" val="926180652"/>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9D318EE-2F41-5FF4-EBB6-C425911EF060}"/>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35B9F3A4-C2AC-BF85-B1E0-79DF0AE87C14}"/>
              </a:ext>
            </a:extLst>
          </p:cNvPr>
          <p:cNvSpPr txBox="1"/>
          <p:nvPr/>
        </p:nvSpPr>
        <p:spPr>
          <a:xfrm>
            <a:off x="837828" y="1196752"/>
            <a:ext cx="10513168" cy="51243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‘There is also no great and small in the wisdom of </a:t>
            </a:r>
            <a:r>
              <a:rPr lang="en-US" altLang="zh-CN" sz="2800" b="1" dirty="0" err="1">
                <a:solidFill>
                  <a:schemeClr val="bg1"/>
                </a:solidFill>
              </a:rPr>
              <a:t>prajñā</a:t>
            </a:r>
            <a:r>
              <a:rPr lang="en-US" altLang="zh-CN" sz="2800" b="1" dirty="0">
                <a:solidFill>
                  <a:schemeClr val="bg1"/>
                </a:solidFill>
              </a:rPr>
              <a:t>; it is only that the delusion and enlightenment of the minds of all sentient beings differ. Those with deluded minds appear to be cultivating and seeking </a:t>
            </a:r>
            <a:r>
              <a:rPr lang="en-US" altLang="zh-CN" sz="2800" b="1" dirty="0" err="1">
                <a:solidFill>
                  <a:schemeClr val="bg1"/>
                </a:solidFill>
              </a:rPr>
              <a:t>buddhahood</a:t>
            </a:r>
            <a:r>
              <a:rPr lang="en-US" altLang="zh-CN" sz="2800" b="1" dirty="0">
                <a:solidFill>
                  <a:schemeClr val="bg1"/>
                </a:solidFill>
              </a:rPr>
              <a:t>, but they are unenlightened to their self-natures. Hence are they of small capacities. If one is to be enlightened to the sudden teaching, one cannot cultivate externally (i.e., superficially): one should just constantly activate correct views in one’s own mind, and the enervating defilements of the afflictions will be rendered permanently unable to defile one. This is to see the nature.’</a:t>
            </a:r>
          </a:p>
        </p:txBody>
      </p:sp>
    </p:spTree>
    <p:extLst>
      <p:ext uri="{BB962C8B-B14F-4D97-AF65-F5344CB8AC3E}">
        <p14:creationId xmlns:p14="http://schemas.microsoft.com/office/powerpoint/2010/main" val="1198459558"/>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79CD01EE-471C-630A-7B60-98022701181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0A00204A-4F01-C448-FE33-0BD83AB082F1}"/>
              </a:ext>
            </a:extLst>
          </p:cNvPr>
          <p:cNvSpPr txBox="1"/>
          <p:nvPr/>
        </p:nvSpPr>
        <p:spPr>
          <a:xfrm>
            <a:off x="1125860" y="1844824"/>
            <a:ext cx="10441160"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one should not reside within or without, and one’s going and coming should be autonomous. One who is able to eradicate the mind of attachment will [attain] penetration unhindered. Those who are able to cultivate this practice are fundamentally no different from [what is described in] the </a:t>
            </a:r>
            <a:r>
              <a:rPr lang="en-US" altLang="zh-CN" sz="2800" b="1" i="1" dirty="0" err="1">
                <a:solidFill>
                  <a:schemeClr val="bg1"/>
                </a:solidFill>
              </a:rPr>
              <a:t>Prajñā</a:t>
            </a:r>
            <a:r>
              <a:rPr lang="en-US" altLang="zh-CN" sz="2800" b="1" i="1" dirty="0">
                <a:solidFill>
                  <a:schemeClr val="bg1"/>
                </a:solidFill>
              </a:rPr>
              <a:t> Sutra</a:t>
            </a:r>
            <a:r>
              <a:rPr lang="en-US" altLang="zh-CN" sz="2800" b="1" dirty="0">
                <a:solidFill>
                  <a:schemeClr val="bg1"/>
                </a:solidFill>
              </a:rPr>
              <a:t>.’</a:t>
            </a:r>
          </a:p>
        </p:txBody>
      </p:sp>
    </p:spTree>
    <p:extLst>
      <p:ext uri="{BB962C8B-B14F-4D97-AF65-F5344CB8AC3E}">
        <p14:creationId xmlns:p14="http://schemas.microsoft.com/office/powerpoint/2010/main" val="997784455"/>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7F39DC6-E185-FBD9-0390-F66DEBF015C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109E4A27-0B11-4AAC-259E-FE79313233F3}"/>
              </a:ext>
            </a:extLst>
          </p:cNvPr>
          <p:cNvSpPr txBox="1"/>
          <p:nvPr/>
        </p:nvSpPr>
        <p:spPr>
          <a:xfrm>
            <a:off x="1017848" y="1484784"/>
            <a:ext cx="10441160" cy="456009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all the sutras and all their words, the two vehicles of great and small, and the twelve divisions of the canon—all these were established because of people, and could only have been established because of the wisdom nature. If there were no people in this world, all the myriad dharmas would be fundamentally and naturally nonexistent. Therefore, you should </a:t>
            </a:r>
            <a:r>
              <a:rPr lang="en-US" altLang="zh-CN" sz="2800" b="1" dirty="0" err="1">
                <a:solidFill>
                  <a:schemeClr val="bg1"/>
                </a:solidFill>
              </a:rPr>
              <a:t>realise</a:t>
            </a:r>
            <a:r>
              <a:rPr lang="en-US" altLang="zh-CN" sz="2800" b="1" dirty="0">
                <a:solidFill>
                  <a:schemeClr val="bg1"/>
                </a:solidFill>
              </a:rPr>
              <a:t> that the myriad dharmas were fundamentally generated because of people. All the sutras and texts exist through being preached because of people.’</a:t>
            </a:r>
          </a:p>
        </p:txBody>
      </p:sp>
    </p:spTree>
    <p:extLst>
      <p:ext uri="{BB962C8B-B14F-4D97-AF65-F5344CB8AC3E}">
        <p14:creationId xmlns:p14="http://schemas.microsoft.com/office/powerpoint/2010/main" val="2013810413"/>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600A673-8A2F-36BC-8F6B-371F4C725E74}"/>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C5A7CF42-027C-ACD6-A74C-B0971E311DA0}"/>
              </a:ext>
            </a:extLst>
          </p:cNvPr>
          <p:cNvSpPr txBox="1"/>
          <p:nvPr/>
        </p:nvSpPr>
        <p:spPr>
          <a:xfrm>
            <a:off x="873832" y="1844824"/>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‘Because some people are stupid and some are wise, the stupid being the small and the wise being the great, the stupid ask questions of the wise and the wise preach the Dharma for the stupid. When a stupid person suddenly becomes enlightened, his mind opening forth, he is no different from a wise person.’</a:t>
            </a:r>
          </a:p>
        </p:txBody>
      </p:sp>
    </p:spTree>
    <p:extLst>
      <p:ext uri="{BB962C8B-B14F-4D97-AF65-F5344CB8AC3E}">
        <p14:creationId xmlns:p14="http://schemas.microsoft.com/office/powerpoint/2010/main" val="2433532471"/>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88204904-F186-A4D9-18DC-D720DA620D06}"/>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086B1556-AA49-E036-F2D7-213DF785BF7F}"/>
              </a:ext>
            </a:extLst>
          </p:cNvPr>
          <p:cNvSpPr txBox="1"/>
          <p:nvPr/>
        </p:nvSpPr>
        <p:spPr>
          <a:xfrm>
            <a:off x="495790" y="1196752"/>
            <a:ext cx="11197244" cy="51243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if one is unenlightened, then the buddhas are sentient beings. When one is enlightened for [even] a single moment, then sentient beings are buddhas. Therefore you should understand that the myriad dharmas are all within your own minds. Why can’t you suddenly see the fundamental nature of suchness from within your own minds? The </a:t>
            </a:r>
            <a:r>
              <a:rPr lang="en-US" altLang="zh-CN" sz="2800" b="1" i="1" dirty="0">
                <a:solidFill>
                  <a:schemeClr val="bg1"/>
                </a:solidFill>
              </a:rPr>
              <a:t>Sutra of the Bodhisattva Precepts </a:t>
            </a:r>
            <a:r>
              <a:rPr lang="en-US" altLang="zh-CN" sz="2800" b="1" dirty="0">
                <a:solidFill>
                  <a:schemeClr val="bg1"/>
                </a:solidFill>
              </a:rPr>
              <a:t>says, ‘I am fundamentally pure in self-nature.’ If you </a:t>
            </a:r>
            <a:r>
              <a:rPr lang="en-US" altLang="zh-CN" sz="2800" b="1" dirty="0" err="1">
                <a:solidFill>
                  <a:schemeClr val="bg1"/>
                </a:solidFill>
              </a:rPr>
              <a:t>recognise</a:t>
            </a:r>
            <a:r>
              <a:rPr lang="en-US" altLang="zh-CN" sz="2800" b="1" dirty="0">
                <a:solidFill>
                  <a:schemeClr val="bg1"/>
                </a:solidFill>
              </a:rPr>
              <a:t> your own mind and see the nature, you will definitely accomplish the enlightenment of </a:t>
            </a:r>
            <a:r>
              <a:rPr lang="en-US" altLang="zh-CN" sz="2800" b="1" dirty="0" err="1">
                <a:solidFill>
                  <a:schemeClr val="bg1"/>
                </a:solidFill>
              </a:rPr>
              <a:t>buddhahood</a:t>
            </a:r>
            <a:r>
              <a:rPr lang="en-US" altLang="zh-CN" sz="2800" b="1" dirty="0">
                <a:solidFill>
                  <a:schemeClr val="bg1"/>
                </a:solidFill>
              </a:rPr>
              <a:t>. The </a:t>
            </a:r>
            <a:r>
              <a:rPr lang="en-US" altLang="zh-CN" sz="2800" b="1" i="1" dirty="0" err="1">
                <a:solidFill>
                  <a:schemeClr val="bg1"/>
                </a:solidFill>
              </a:rPr>
              <a:t>Vimalakīrti</a:t>
            </a:r>
            <a:r>
              <a:rPr lang="en-US" altLang="zh-CN" sz="2800" b="1" i="1" dirty="0">
                <a:solidFill>
                  <a:schemeClr val="bg1"/>
                </a:solidFill>
              </a:rPr>
              <a:t> Sutra</a:t>
            </a:r>
            <a:r>
              <a:rPr lang="en-US" altLang="zh-CN" sz="2800" b="1" dirty="0">
                <a:solidFill>
                  <a:schemeClr val="bg1"/>
                </a:solidFill>
              </a:rPr>
              <a:t> says, ‘He then unexpectedly retrieved the fundamental mind.’</a:t>
            </a:r>
          </a:p>
        </p:txBody>
      </p:sp>
    </p:spTree>
    <p:extLst>
      <p:ext uri="{BB962C8B-B14F-4D97-AF65-F5344CB8AC3E}">
        <p14:creationId xmlns:p14="http://schemas.microsoft.com/office/powerpoint/2010/main" val="3160512485"/>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1ADB558E-FD39-8091-C41B-EC698AC98F9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23F7B387-C4B0-8836-E1F4-A70A1CD893CF}"/>
              </a:ext>
            </a:extLst>
          </p:cNvPr>
          <p:cNvSpPr txBox="1"/>
          <p:nvPr/>
        </p:nvSpPr>
        <p:spPr>
          <a:xfrm>
            <a:off x="1017848" y="1052736"/>
            <a:ext cx="10441160" cy="51243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when I was with His Reverence </a:t>
            </a:r>
            <a:r>
              <a:rPr lang="en-US" altLang="zh-CN" sz="2800" b="1" dirty="0" err="1">
                <a:solidFill>
                  <a:schemeClr val="bg1"/>
                </a:solidFill>
              </a:rPr>
              <a:t>Hongren</a:t>
            </a:r>
            <a:r>
              <a:rPr lang="en-US" altLang="zh-CN" sz="2800" b="1" dirty="0">
                <a:solidFill>
                  <a:schemeClr val="bg1"/>
                </a:solidFill>
              </a:rPr>
              <a:t>, I became enlightened as soon as I heard him speak. I suddenly saw the fundamental nature of suchness. Therefore, I am disseminating this teaching so that you who study the Way may become suddenly enlightened and [achieve] bodhi. You should each contemplate your minds and each see the fundamental nature. If you do not become enlightened by yourself, then you must seek a great spiritual compatriot, someone who understands the Dharma of the Supreme Vehicle, to indicate directly the correct path for you.’</a:t>
            </a:r>
          </a:p>
        </p:txBody>
      </p:sp>
    </p:spTree>
    <p:extLst>
      <p:ext uri="{BB962C8B-B14F-4D97-AF65-F5344CB8AC3E}">
        <p14:creationId xmlns:p14="http://schemas.microsoft.com/office/powerpoint/2010/main" val="2526256691"/>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84491CF3-C5D7-1886-158F-A888FE8405B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256DC1A4-8EDE-FF6C-5BBB-E9D5381D1E1F}"/>
              </a:ext>
            </a:extLst>
          </p:cNvPr>
          <p:cNvSpPr txBox="1"/>
          <p:nvPr/>
        </p:nvSpPr>
        <p:spPr>
          <a:xfrm>
            <a:off x="1017848" y="1412776"/>
            <a:ext cx="10441160" cy="456009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‘This spiritual compatriot will have a great background and will, so to speak, lead you to the attainment of seeing the nature. This is because the spiritual compatriot is able to manifest the causes of all the good dharmas. All the buddhas of the three periods of time and the twelve divisions of the canon are fundamentally and naturally immanent within the natures of people, but if you cannot become enlightened yourself, you must seek a spiritual compatriot’s instructions in order to see [the nature].’</a:t>
            </a:r>
          </a:p>
        </p:txBody>
      </p:sp>
    </p:spTree>
    <p:extLst>
      <p:ext uri="{BB962C8B-B14F-4D97-AF65-F5344CB8AC3E}">
        <p14:creationId xmlns:p14="http://schemas.microsoft.com/office/powerpoint/2010/main" val="3618820920"/>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23C96F6-96B3-71EF-C073-11EC230781E9}"/>
              </a:ext>
            </a:extLst>
          </p:cNvPr>
          <p:cNvSpPr txBox="1"/>
          <p:nvPr/>
        </p:nvSpPr>
        <p:spPr>
          <a:xfrm>
            <a:off x="765820" y="302567"/>
            <a:ext cx="10927214" cy="62528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‘If you can become enlightened yourself, don’t rely on external seeking—don’t think I’m saying you can only attain emancipation through [the help of] a spiritual compatriot other than yourself. This is not the case! Why? Within your own minds there is a spiritual compatriot [who will help you] become enlightened by yourself! If you activate the false and deluded, you will become all mixed up with false thoughts. Although some external spiritual compatriots may be teachers, they cannot save you. If you activate the correct and true and contemplate with </a:t>
            </a:r>
            <a:r>
              <a:rPr lang="en-US" altLang="zh-CN" sz="2800" b="1" dirty="0" err="1">
                <a:solidFill>
                  <a:schemeClr val="bg1"/>
                </a:solidFill>
              </a:rPr>
              <a:t>prajñā</a:t>
            </a:r>
            <a:r>
              <a:rPr lang="en-US" altLang="zh-CN" sz="2800" b="1" dirty="0">
                <a:solidFill>
                  <a:schemeClr val="bg1"/>
                </a:solidFill>
              </a:rPr>
              <a:t>, in a single instant [all your] false thoughts will be completely eradicated. If you </a:t>
            </a:r>
            <a:r>
              <a:rPr lang="en-US" altLang="zh-CN" sz="2800" b="1" dirty="0" err="1">
                <a:solidFill>
                  <a:schemeClr val="bg1"/>
                </a:solidFill>
              </a:rPr>
              <a:t>recognise</a:t>
            </a:r>
            <a:r>
              <a:rPr lang="en-US" altLang="zh-CN" sz="2800" b="1" dirty="0">
                <a:solidFill>
                  <a:schemeClr val="bg1"/>
                </a:solidFill>
              </a:rPr>
              <a:t> the self-nature, with a single [experience of] enlightenment you will attain the stage of </a:t>
            </a:r>
            <a:r>
              <a:rPr lang="en-US" altLang="zh-CN" sz="2800" b="1" dirty="0" err="1">
                <a:solidFill>
                  <a:schemeClr val="bg1"/>
                </a:solidFill>
              </a:rPr>
              <a:t>buddhahood</a:t>
            </a:r>
            <a:r>
              <a:rPr lang="en-US" altLang="zh-CN" sz="2800" b="1" dirty="0">
                <a:solidFill>
                  <a:schemeClr val="bg1"/>
                </a:solidFill>
              </a:rPr>
              <a:t>.’</a:t>
            </a:r>
          </a:p>
        </p:txBody>
      </p:sp>
    </p:spTree>
    <p:extLst>
      <p:ext uri="{BB962C8B-B14F-4D97-AF65-F5344CB8AC3E}">
        <p14:creationId xmlns:p14="http://schemas.microsoft.com/office/powerpoint/2010/main" val="126072235"/>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D7E0025A-A2AE-F547-434F-7F8D0BA68A61}"/>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8F004D0C-0734-A5CA-3143-B9C5831FD189}"/>
              </a:ext>
            </a:extLst>
          </p:cNvPr>
          <p:cNvSpPr txBox="1"/>
          <p:nvPr/>
        </p:nvSpPr>
        <p:spPr>
          <a:xfrm>
            <a:off x="873832" y="1628800"/>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in wisdom’s contemplation both interior and exterior are clearly penetrated, and one </a:t>
            </a:r>
            <a:r>
              <a:rPr lang="en-US" altLang="zh-CN" sz="2800" b="1" dirty="0" err="1">
                <a:solidFill>
                  <a:schemeClr val="bg1"/>
                </a:solidFill>
              </a:rPr>
              <a:t>recognises</a:t>
            </a:r>
            <a:r>
              <a:rPr lang="en-US" altLang="zh-CN" sz="2800" b="1" dirty="0">
                <a:solidFill>
                  <a:schemeClr val="bg1"/>
                </a:solidFill>
              </a:rPr>
              <a:t> one’s own fundamental mind. If you </a:t>
            </a:r>
            <a:r>
              <a:rPr lang="en-US" altLang="zh-CN" sz="2800" b="1" dirty="0" err="1">
                <a:solidFill>
                  <a:schemeClr val="bg1"/>
                </a:solidFill>
              </a:rPr>
              <a:t>recognise</a:t>
            </a:r>
            <a:r>
              <a:rPr lang="en-US" altLang="zh-CN" sz="2800" b="1" dirty="0">
                <a:solidFill>
                  <a:schemeClr val="bg1"/>
                </a:solidFill>
              </a:rPr>
              <a:t> your fundamental mind, this is the fundamental emancipation. And if you attain emancipation, this is the </a:t>
            </a:r>
            <a:r>
              <a:rPr lang="en-US" altLang="zh-CN" sz="2800" b="1" dirty="0" err="1">
                <a:solidFill>
                  <a:schemeClr val="bg1"/>
                </a:solidFill>
              </a:rPr>
              <a:t>samādhi</a:t>
            </a:r>
            <a:r>
              <a:rPr lang="en-US" altLang="zh-CN" sz="2800" b="1" dirty="0">
                <a:solidFill>
                  <a:schemeClr val="bg1"/>
                </a:solidFill>
              </a:rPr>
              <a:t> of </a:t>
            </a:r>
            <a:r>
              <a:rPr lang="en-US" altLang="zh-CN" sz="2800" b="1" dirty="0" err="1">
                <a:solidFill>
                  <a:schemeClr val="bg1"/>
                </a:solidFill>
              </a:rPr>
              <a:t>prajñā</a:t>
            </a:r>
            <a:r>
              <a:rPr lang="en-US" altLang="zh-CN" sz="2800" b="1" dirty="0">
                <a:solidFill>
                  <a:schemeClr val="bg1"/>
                </a:solidFill>
              </a:rPr>
              <a:t>, this is nonthought.’</a:t>
            </a:r>
          </a:p>
        </p:txBody>
      </p:sp>
    </p:spTree>
    <p:extLst>
      <p:ext uri="{BB962C8B-B14F-4D97-AF65-F5344CB8AC3E}">
        <p14:creationId xmlns:p14="http://schemas.microsoft.com/office/powerpoint/2010/main" val="1804173373"/>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05E12DA0-8B66-2A8C-FB7C-00F10D866638}"/>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EAAD1D4D-10AC-6842-4B5F-B5C99CA00664}"/>
              </a:ext>
            </a:extLst>
          </p:cNvPr>
          <p:cNvSpPr txBox="1"/>
          <p:nvPr/>
        </p:nvSpPr>
        <p:spPr>
          <a:xfrm>
            <a:off x="657808" y="1196752"/>
            <a:ext cx="11161240" cy="51243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‘What is nonthought? If in seeing all the dharmas, the mind is not defiled or attached, this is nonthought. [The mind’s] functioning pervades all locations, yet it is not attached to all the locations. Just purify the fundamental mind, causing the six consciousnesses to emerge from the six [sensory] gates, [causing one to be] without defilement or heterogen</a:t>
            </a:r>
            <a:r>
              <a:rPr lang="en-US" altLang="zh-CN" sz="2800" b="1" u="sng" dirty="0">
                <a:solidFill>
                  <a:schemeClr val="bg1"/>
                </a:solidFill>
              </a:rPr>
              <a:t>e</a:t>
            </a:r>
            <a:r>
              <a:rPr lang="en-US" altLang="zh-CN" sz="2800" b="1" dirty="0">
                <a:solidFill>
                  <a:schemeClr val="bg1"/>
                </a:solidFill>
              </a:rPr>
              <a:t>ity within the six types of sensory data (literally, the “six dusts”), autonomous in the coming and going [of mental phenomena], one’s penetrating function without stagnation. This is the </a:t>
            </a:r>
            <a:r>
              <a:rPr lang="en-US" altLang="zh-CN" sz="2800" b="1" dirty="0" err="1">
                <a:solidFill>
                  <a:schemeClr val="bg1"/>
                </a:solidFill>
              </a:rPr>
              <a:t>samādhi</a:t>
            </a:r>
            <a:r>
              <a:rPr lang="en-US" altLang="zh-CN" sz="2800" b="1" dirty="0">
                <a:solidFill>
                  <a:schemeClr val="bg1"/>
                </a:solidFill>
              </a:rPr>
              <a:t> of </a:t>
            </a:r>
            <a:r>
              <a:rPr lang="en-US" altLang="zh-CN" sz="2800" b="1" dirty="0" err="1">
                <a:solidFill>
                  <a:schemeClr val="bg1"/>
                </a:solidFill>
              </a:rPr>
              <a:t>prajñā</a:t>
            </a:r>
            <a:r>
              <a:rPr lang="en-US" altLang="zh-CN" sz="2800" b="1" dirty="0">
                <a:solidFill>
                  <a:schemeClr val="bg1"/>
                </a:solidFill>
              </a:rPr>
              <a:t>, the autonomous emancipation. This is called the practice of nonthought.’</a:t>
            </a:r>
          </a:p>
        </p:txBody>
      </p:sp>
    </p:spTree>
    <p:extLst>
      <p:ext uri="{BB962C8B-B14F-4D97-AF65-F5344CB8AC3E}">
        <p14:creationId xmlns:p14="http://schemas.microsoft.com/office/powerpoint/2010/main" val="1505184200"/>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63DD3EE-54BA-EF0B-31AA-5EF4B841EDA8}"/>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69B44A25-229D-7622-2443-733796E33087}"/>
              </a:ext>
            </a:extLst>
          </p:cNvPr>
          <p:cNvSpPr txBox="1"/>
          <p:nvPr/>
        </p:nvSpPr>
        <p:spPr>
          <a:xfrm>
            <a:off x="873832" y="1988840"/>
            <a:ext cx="10441160" cy="17388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‘If one does not think of the hundred things in order to cause thought to be eradicated, this is bondage within the Dharma. This is called an extreme view.’</a:t>
            </a:r>
          </a:p>
        </p:txBody>
      </p:sp>
    </p:spTree>
    <p:extLst>
      <p:ext uri="{BB962C8B-B14F-4D97-AF65-F5344CB8AC3E}">
        <p14:creationId xmlns:p14="http://schemas.microsoft.com/office/powerpoint/2010/main" val="2840369847"/>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0F65CD1B-3409-8820-322E-47A5561C35F2}"/>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2DFBB80C-AACB-66E6-A9C4-DBF1FDF77FA7}"/>
              </a:ext>
            </a:extLst>
          </p:cNvPr>
          <p:cNvSpPr txBox="1"/>
          <p:nvPr/>
        </p:nvSpPr>
        <p:spPr>
          <a:xfrm>
            <a:off x="1017848" y="1844824"/>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to be enlightened to the Dharma of nonthought is for the myriad dharmas to be completely penetrated. To be enlightened to the Dharma of nonthought is to see the realms of [all] the buddhas. To be enlightened to the Dharma of nonthought is to arrive at the stage of </a:t>
            </a:r>
            <a:r>
              <a:rPr lang="en-US" altLang="zh-CN" sz="2800" b="1" dirty="0" err="1">
                <a:solidFill>
                  <a:schemeClr val="bg1"/>
                </a:solidFill>
              </a:rPr>
              <a:t>buddhahood</a:t>
            </a:r>
            <a:r>
              <a:rPr lang="en-US" altLang="zh-CN" sz="2800" b="1" dirty="0">
                <a:solidFill>
                  <a:schemeClr val="bg1"/>
                </a:solidFill>
              </a:rPr>
              <a:t>.’</a:t>
            </a:r>
          </a:p>
        </p:txBody>
      </p:sp>
    </p:spTree>
    <p:extLst>
      <p:ext uri="{BB962C8B-B14F-4D97-AF65-F5344CB8AC3E}">
        <p14:creationId xmlns:p14="http://schemas.microsoft.com/office/powerpoint/2010/main" val="683188927"/>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5595FCC-95A2-D9AB-4338-D27240E14517}"/>
              </a:ext>
            </a:extLst>
          </p:cNvPr>
          <p:cNvSpPr txBox="1"/>
          <p:nvPr/>
        </p:nvSpPr>
        <p:spPr>
          <a:xfrm>
            <a:off x="603802" y="692696"/>
            <a:ext cx="10981220" cy="56886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those who attain my Dharma in later generations will see and </a:t>
            </a:r>
            <a:r>
              <a:rPr lang="en-US" altLang="zh-CN" sz="2800" b="1" dirty="0" err="1">
                <a:solidFill>
                  <a:schemeClr val="bg1"/>
                </a:solidFill>
              </a:rPr>
              <a:t>practise</a:t>
            </a:r>
            <a:r>
              <a:rPr lang="en-US" altLang="zh-CN" sz="2800" b="1" dirty="0">
                <a:solidFill>
                  <a:schemeClr val="bg1"/>
                </a:solidFill>
              </a:rPr>
              <a:t> according to this sudden teaching exactly as I have explained. Because they will generate the vow [to attain </a:t>
            </a:r>
            <a:r>
              <a:rPr lang="en-US" altLang="zh-CN" sz="2800" b="1" dirty="0" err="1">
                <a:solidFill>
                  <a:schemeClr val="bg1"/>
                </a:solidFill>
              </a:rPr>
              <a:t>buddhahood</a:t>
            </a:r>
            <a:r>
              <a:rPr lang="en-US" altLang="zh-CN" sz="2800" b="1" dirty="0">
                <a:solidFill>
                  <a:schemeClr val="bg1"/>
                </a:solidFill>
              </a:rPr>
              <a:t>] and maintain it just as if they are serving the Buddha, they will not regress during their entire lives and will definitely enter the stage of </a:t>
            </a:r>
            <a:r>
              <a:rPr lang="en-US" altLang="zh-CN" sz="2800" b="1" dirty="0" err="1">
                <a:solidFill>
                  <a:schemeClr val="bg1"/>
                </a:solidFill>
              </a:rPr>
              <a:t>sagehood</a:t>
            </a:r>
            <a:r>
              <a:rPr lang="en-US" altLang="zh-CN" sz="2800" b="1" dirty="0">
                <a:solidFill>
                  <a:schemeClr val="bg1"/>
                </a:solidFill>
              </a:rPr>
              <a:t>. But they must transmit that which has been silently transmitted from before, imparting it without obscuring the true Dharma. If they do not see and </a:t>
            </a:r>
            <a:r>
              <a:rPr lang="en-US" altLang="zh-CN" sz="2800" b="1" dirty="0" err="1">
                <a:solidFill>
                  <a:schemeClr val="bg1"/>
                </a:solidFill>
              </a:rPr>
              <a:t>practise</a:t>
            </a:r>
            <a:r>
              <a:rPr lang="en-US" altLang="zh-CN" sz="2800" b="1" dirty="0">
                <a:solidFill>
                  <a:schemeClr val="bg1"/>
                </a:solidFill>
              </a:rPr>
              <a:t> as I have explained, but [operate] within [the context of] another Dharma, the transmission will not occur and they will do a disservice to (literally, “harm”) their predecessors.’</a:t>
            </a:r>
          </a:p>
        </p:txBody>
      </p:sp>
    </p:spTree>
    <p:extLst>
      <p:ext uri="{BB962C8B-B14F-4D97-AF65-F5344CB8AC3E}">
        <p14:creationId xmlns:p14="http://schemas.microsoft.com/office/powerpoint/2010/main" val="23478996"/>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74DA676B-D232-94D2-5EE2-5EBE19B215E7}"/>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21EB1548-1D94-209C-FB99-03A4A90663E4}"/>
              </a:ext>
            </a:extLst>
          </p:cNvPr>
          <p:cNvSpPr txBox="1"/>
          <p:nvPr/>
        </p:nvSpPr>
        <p:spPr>
          <a:xfrm>
            <a:off x="873832" y="1844824"/>
            <a:ext cx="10441160"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‘Ultimately, this would be of no benefit [to sentient beings]. I fear that stupid people will not understand and will revile this teaching, for which they will eradicate their seeds of </a:t>
            </a:r>
            <a:r>
              <a:rPr lang="en-US" altLang="zh-CN" sz="2800" b="1" dirty="0" err="1">
                <a:solidFill>
                  <a:schemeClr val="bg1"/>
                </a:solidFill>
              </a:rPr>
              <a:t>buddhahood</a:t>
            </a:r>
            <a:r>
              <a:rPr lang="en-US" altLang="zh-CN" sz="2800" b="1" dirty="0">
                <a:solidFill>
                  <a:schemeClr val="bg1"/>
                </a:solidFill>
              </a:rPr>
              <a:t> for a hundred eons and a thousand lives!’</a:t>
            </a:r>
          </a:p>
        </p:txBody>
      </p:sp>
    </p:spTree>
    <p:extLst>
      <p:ext uri="{BB962C8B-B14F-4D97-AF65-F5344CB8AC3E}">
        <p14:creationId xmlns:p14="http://schemas.microsoft.com/office/powerpoint/2010/main" val="2097644645"/>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2CE83B9-D07E-D022-F167-2B577A0DF24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9821F73B-ECA4-A765-2732-B6B9401FC9BB}"/>
              </a:ext>
            </a:extLst>
          </p:cNvPr>
          <p:cNvSpPr txBox="1"/>
          <p:nvPr/>
        </p:nvSpPr>
        <p:spPr>
          <a:xfrm>
            <a:off x="1017848" y="1995338"/>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‘“Good friends, I have a formless verse, which you should all listen to. Whether you are a householder or one who has left home, you should simply cultivate in reliance on this. To not cultivate [enlightenment] yourself, but merely to </a:t>
            </a:r>
            <a:r>
              <a:rPr lang="en-US" altLang="zh-CN" sz="2800" b="1" dirty="0" err="1">
                <a:solidFill>
                  <a:schemeClr val="bg1"/>
                </a:solidFill>
              </a:rPr>
              <a:t>memorise</a:t>
            </a:r>
            <a:r>
              <a:rPr lang="en-US" altLang="zh-CN" sz="2800" b="1" dirty="0">
                <a:solidFill>
                  <a:schemeClr val="bg1"/>
                </a:solidFill>
              </a:rPr>
              <a:t> what I say, would be of no benefit at all. Listen to my verse:’</a:t>
            </a:r>
          </a:p>
        </p:txBody>
      </p:sp>
    </p:spTree>
    <p:extLst>
      <p:ext uri="{BB962C8B-B14F-4D97-AF65-F5344CB8AC3E}">
        <p14:creationId xmlns:p14="http://schemas.microsoft.com/office/powerpoint/2010/main" val="987542657"/>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964E8766-5D76-7F2C-4B84-8B28FD3B9A13}"/>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ACF09D79-9A6A-9F33-DADA-CF1BC66A11E1}"/>
              </a:ext>
            </a:extLst>
          </p:cNvPr>
          <p:cNvSpPr txBox="1"/>
          <p:nvPr/>
        </p:nvSpPr>
        <p:spPr>
          <a:xfrm>
            <a:off x="1197868" y="908720"/>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 penetration of preaching and the penetration of mind</a:t>
            </a:r>
          </a:p>
          <a:p>
            <a:pPr>
              <a:lnSpc>
                <a:spcPts val="4400"/>
              </a:lnSpc>
              <a:spcBef>
                <a:spcPts val="1200"/>
              </a:spcBef>
            </a:pPr>
            <a:r>
              <a:rPr lang="en-US" altLang="zh-CN" sz="2800" b="1" dirty="0">
                <a:solidFill>
                  <a:schemeClr val="bg1"/>
                </a:solidFill>
              </a:rPr>
              <a:t>Are like the sun located in space.</a:t>
            </a:r>
          </a:p>
          <a:p>
            <a:pPr>
              <a:lnSpc>
                <a:spcPts val="4400"/>
              </a:lnSpc>
              <a:spcBef>
                <a:spcPts val="1200"/>
              </a:spcBef>
            </a:pPr>
            <a:r>
              <a:rPr lang="en-US" altLang="zh-CN" sz="2800" b="1" dirty="0">
                <a:solidFill>
                  <a:schemeClr val="bg1"/>
                </a:solidFill>
              </a:rPr>
              <a:t>I transmit only the Dharma of seeing the nature;</a:t>
            </a:r>
          </a:p>
          <a:p>
            <a:pPr>
              <a:lnSpc>
                <a:spcPts val="4400"/>
              </a:lnSpc>
              <a:spcBef>
                <a:spcPts val="1200"/>
              </a:spcBef>
            </a:pPr>
            <a:r>
              <a:rPr lang="en-US" altLang="zh-CN" sz="2800" b="1" dirty="0">
                <a:solidFill>
                  <a:schemeClr val="bg1"/>
                </a:solidFill>
              </a:rPr>
              <a:t>I have appeared in the world to destroy the false teachings.</a:t>
            </a:r>
          </a:p>
          <a:p>
            <a:pPr>
              <a:lnSpc>
                <a:spcPts val="4400"/>
              </a:lnSpc>
              <a:spcBef>
                <a:spcPts val="1200"/>
              </a:spcBef>
            </a:pPr>
            <a:r>
              <a:rPr lang="en-US" altLang="zh-CN" sz="2800" b="1" dirty="0">
                <a:solidFill>
                  <a:schemeClr val="bg1"/>
                </a:solidFill>
              </a:rPr>
              <a:t>There are no sudden and gradual in the Dharma,</a:t>
            </a:r>
          </a:p>
          <a:p>
            <a:pPr>
              <a:lnSpc>
                <a:spcPts val="4400"/>
              </a:lnSpc>
              <a:spcBef>
                <a:spcPts val="1200"/>
              </a:spcBef>
            </a:pPr>
            <a:r>
              <a:rPr lang="en-US" altLang="zh-CN" sz="2800" b="1" dirty="0">
                <a:solidFill>
                  <a:schemeClr val="bg1"/>
                </a:solidFill>
              </a:rPr>
              <a:t>It is delusion and enlightenment that are slow or fast.</a:t>
            </a:r>
          </a:p>
          <a:p>
            <a:pPr>
              <a:lnSpc>
                <a:spcPts val="4400"/>
              </a:lnSpc>
              <a:spcBef>
                <a:spcPts val="1200"/>
              </a:spcBef>
            </a:pPr>
            <a:r>
              <a:rPr lang="en-US" altLang="zh-CN" sz="2800" b="1" dirty="0">
                <a:solidFill>
                  <a:schemeClr val="bg1"/>
                </a:solidFill>
              </a:rPr>
              <a:t>It is only this teaching of seeing the nature</a:t>
            </a:r>
          </a:p>
          <a:p>
            <a:pPr>
              <a:lnSpc>
                <a:spcPts val="4400"/>
              </a:lnSpc>
              <a:spcBef>
                <a:spcPts val="1200"/>
              </a:spcBef>
            </a:pPr>
            <a:r>
              <a:rPr lang="en-US" altLang="zh-CN" sz="2800" b="1" dirty="0">
                <a:solidFill>
                  <a:schemeClr val="bg1"/>
                </a:solidFill>
              </a:rPr>
              <a:t>Which stupid people cannot comprehend.’</a:t>
            </a:r>
          </a:p>
        </p:txBody>
      </p:sp>
    </p:spTree>
    <p:extLst>
      <p:ext uri="{BB962C8B-B14F-4D97-AF65-F5344CB8AC3E}">
        <p14:creationId xmlns:p14="http://schemas.microsoft.com/office/powerpoint/2010/main" val="3208606472"/>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9631F7DD-AEBB-0D2D-6889-CFD150E41944}"/>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07135AD5-6D3D-BA30-AF75-CB8C5B6F1360}"/>
              </a:ext>
            </a:extLst>
          </p:cNvPr>
          <p:cNvSpPr txBox="1"/>
          <p:nvPr/>
        </p:nvSpPr>
        <p:spPr>
          <a:xfrm>
            <a:off x="1125860" y="980728"/>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‘Although there are a myriad ways to explain it,</a:t>
            </a:r>
          </a:p>
          <a:p>
            <a:pPr>
              <a:lnSpc>
                <a:spcPts val="4400"/>
              </a:lnSpc>
              <a:spcBef>
                <a:spcPts val="1200"/>
              </a:spcBef>
            </a:pPr>
            <a:r>
              <a:rPr lang="en-US" altLang="zh-CN" sz="2800" b="1" dirty="0">
                <a:solidFill>
                  <a:schemeClr val="bg1"/>
                </a:solidFill>
              </a:rPr>
              <a:t>Those which are reasonable all revert to the one.</a:t>
            </a:r>
          </a:p>
          <a:p>
            <a:pPr>
              <a:lnSpc>
                <a:spcPts val="4400"/>
              </a:lnSpc>
              <a:spcBef>
                <a:spcPts val="1200"/>
              </a:spcBef>
            </a:pPr>
            <a:r>
              <a:rPr lang="en-US" altLang="zh-CN" sz="2800" b="1" dirty="0">
                <a:solidFill>
                  <a:schemeClr val="bg1"/>
                </a:solidFill>
              </a:rPr>
              <a:t>Within the dark house of the afflictions</a:t>
            </a:r>
          </a:p>
          <a:p>
            <a:pPr>
              <a:lnSpc>
                <a:spcPts val="4400"/>
              </a:lnSpc>
              <a:spcBef>
                <a:spcPts val="1200"/>
              </a:spcBef>
            </a:pPr>
            <a:r>
              <a:rPr lang="en-US" altLang="zh-CN" sz="2800" b="1" dirty="0">
                <a:solidFill>
                  <a:schemeClr val="bg1"/>
                </a:solidFill>
              </a:rPr>
              <a:t>There always lives the sun of wisdom.</a:t>
            </a:r>
          </a:p>
          <a:p>
            <a:pPr>
              <a:lnSpc>
                <a:spcPts val="4400"/>
              </a:lnSpc>
              <a:spcBef>
                <a:spcPts val="1200"/>
              </a:spcBef>
            </a:pPr>
            <a:r>
              <a:rPr lang="en-US" altLang="zh-CN" sz="2800" b="1" dirty="0">
                <a:solidFill>
                  <a:schemeClr val="bg1"/>
                </a:solidFill>
              </a:rPr>
              <a:t>The false comes, and the afflictions arrive [too].</a:t>
            </a:r>
          </a:p>
          <a:p>
            <a:pPr>
              <a:lnSpc>
                <a:spcPts val="4400"/>
              </a:lnSpc>
              <a:spcBef>
                <a:spcPts val="1200"/>
              </a:spcBef>
            </a:pPr>
            <a:r>
              <a:rPr lang="en-US" altLang="zh-CN" sz="2800" b="1" dirty="0">
                <a:solidFill>
                  <a:schemeClr val="bg1"/>
                </a:solidFill>
              </a:rPr>
              <a:t>The correct comes, and the afflictions are eliminated.</a:t>
            </a:r>
          </a:p>
          <a:p>
            <a:pPr>
              <a:lnSpc>
                <a:spcPts val="4400"/>
              </a:lnSpc>
              <a:spcBef>
                <a:spcPts val="1200"/>
              </a:spcBef>
            </a:pPr>
            <a:r>
              <a:rPr lang="en-US" altLang="zh-CN" sz="2800" b="1" dirty="0">
                <a:solidFill>
                  <a:schemeClr val="bg1"/>
                </a:solidFill>
              </a:rPr>
              <a:t>Allowing neither false nor correct to function,</a:t>
            </a:r>
          </a:p>
          <a:p>
            <a:pPr>
              <a:lnSpc>
                <a:spcPts val="4400"/>
              </a:lnSpc>
              <a:spcBef>
                <a:spcPts val="1200"/>
              </a:spcBef>
            </a:pPr>
            <a:r>
              <a:rPr lang="en-US" altLang="zh-CN" sz="2800" b="1" dirty="0">
                <a:solidFill>
                  <a:schemeClr val="bg1"/>
                </a:solidFill>
              </a:rPr>
              <a:t>In purity, one arrives at the </a:t>
            </a:r>
            <a:r>
              <a:rPr lang="en-US" altLang="zh-CN" sz="2800" b="1" dirty="0" err="1">
                <a:solidFill>
                  <a:schemeClr val="bg1"/>
                </a:solidFill>
              </a:rPr>
              <a:t>remainderless</a:t>
            </a:r>
            <a:r>
              <a:rPr lang="en-US" altLang="zh-CN" sz="2800" b="1" dirty="0">
                <a:solidFill>
                  <a:schemeClr val="bg1"/>
                </a:solidFill>
              </a:rPr>
              <a:t> [nirvana].’</a:t>
            </a:r>
          </a:p>
        </p:txBody>
      </p:sp>
    </p:spTree>
    <p:extLst>
      <p:ext uri="{BB962C8B-B14F-4D97-AF65-F5344CB8AC3E}">
        <p14:creationId xmlns:p14="http://schemas.microsoft.com/office/powerpoint/2010/main" val="2669144959"/>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67657305-88D5-DF00-FD21-D2A1E481F2DA}"/>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7D6FDEB3-1356-56CA-DC0A-4A4CD79F85CB}"/>
              </a:ext>
            </a:extLst>
          </p:cNvPr>
          <p:cNvSpPr txBox="1"/>
          <p:nvPr/>
        </p:nvSpPr>
        <p:spPr>
          <a:xfrm>
            <a:off x="1017848" y="980728"/>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‘Bodhi fundamentally is the self-nature.</a:t>
            </a:r>
          </a:p>
          <a:p>
            <a:pPr>
              <a:lnSpc>
                <a:spcPts val="4400"/>
              </a:lnSpc>
              <a:spcBef>
                <a:spcPts val="1200"/>
              </a:spcBef>
            </a:pPr>
            <a:r>
              <a:rPr lang="en-US" altLang="zh-CN" sz="2800" b="1" dirty="0">
                <a:solidFill>
                  <a:schemeClr val="bg1"/>
                </a:solidFill>
              </a:rPr>
              <a:t>Activate the mind, and [all is] false.</a:t>
            </a:r>
          </a:p>
          <a:p>
            <a:pPr>
              <a:lnSpc>
                <a:spcPts val="4400"/>
              </a:lnSpc>
              <a:spcBef>
                <a:spcPts val="1200"/>
              </a:spcBef>
            </a:pPr>
            <a:r>
              <a:rPr lang="en-US" altLang="zh-CN" sz="2800" b="1" dirty="0">
                <a:solidFill>
                  <a:schemeClr val="bg1"/>
                </a:solidFill>
              </a:rPr>
              <a:t>Purify the mind within the false.</a:t>
            </a:r>
          </a:p>
          <a:p>
            <a:pPr>
              <a:lnSpc>
                <a:spcPts val="4400"/>
              </a:lnSpc>
              <a:spcBef>
                <a:spcPts val="1200"/>
              </a:spcBef>
            </a:pPr>
            <a:r>
              <a:rPr lang="en-US" altLang="zh-CN" sz="2800" b="1" dirty="0">
                <a:solidFill>
                  <a:schemeClr val="bg1"/>
                </a:solidFill>
              </a:rPr>
              <a:t>Just be correct in being without the three hindrances.</a:t>
            </a:r>
          </a:p>
          <a:p>
            <a:pPr>
              <a:lnSpc>
                <a:spcPts val="4400"/>
              </a:lnSpc>
              <a:spcBef>
                <a:spcPts val="1200"/>
              </a:spcBef>
            </a:pPr>
            <a:r>
              <a:rPr lang="en-US" altLang="zh-CN" sz="2800" b="1" dirty="0">
                <a:solidFill>
                  <a:schemeClr val="bg1"/>
                </a:solidFill>
              </a:rPr>
              <a:t>If people of this world cultivate the Way (i.e., enlightenment),</a:t>
            </a:r>
          </a:p>
          <a:p>
            <a:pPr>
              <a:lnSpc>
                <a:spcPts val="4400"/>
              </a:lnSpc>
              <a:spcBef>
                <a:spcPts val="1200"/>
              </a:spcBef>
            </a:pPr>
            <a:r>
              <a:rPr lang="en-US" altLang="zh-CN" sz="2800" b="1" dirty="0">
                <a:solidFill>
                  <a:schemeClr val="bg1"/>
                </a:solidFill>
              </a:rPr>
              <a:t>They will not be hindered by anything at all.</a:t>
            </a:r>
          </a:p>
          <a:p>
            <a:pPr>
              <a:lnSpc>
                <a:spcPts val="4400"/>
              </a:lnSpc>
              <a:spcBef>
                <a:spcPts val="1200"/>
              </a:spcBef>
            </a:pPr>
            <a:r>
              <a:rPr lang="en-US" altLang="zh-CN" sz="2800" b="1" dirty="0">
                <a:solidFill>
                  <a:schemeClr val="bg1"/>
                </a:solidFill>
              </a:rPr>
              <a:t>Always see one’s own errors, and</a:t>
            </a:r>
          </a:p>
          <a:p>
            <a:pPr>
              <a:lnSpc>
                <a:spcPts val="4400"/>
              </a:lnSpc>
              <a:spcBef>
                <a:spcPts val="1200"/>
              </a:spcBef>
            </a:pPr>
            <a:r>
              <a:rPr lang="en-US" altLang="zh-CN" sz="2800" b="1" dirty="0">
                <a:solidFill>
                  <a:schemeClr val="bg1"/>
                </a:solidFill>
              </a:rPr>
              <a:t>Be in accord with the Way.’</a:t>
            </a:r>
          </a:p>
        </p:txBody>
      </p:sp>
    </p:spTree>
    <p:extLst>
      <p:ext uri="{BB962C8B-B14F-4D97-AF65-F5344CB8AC3E}">
        <p14:creationId xmlns:p14="http://schemas.microsoft.com/office/powerpoint/2010/main" val="2578934736"/>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89A82C99-855F-808A-BFCB-5BFAE493E04C}"/>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9872735A-8FB4-E350-6139-C4CB6C8FFFCA}"/>
              </a:ext>
            </a:extLst>
          </p:cNvPr>
          <p:cNvSpPr txBox="1"/>
          <p:nvPr/>
        </p:nvSpPr>
        <p:spPr>
          <a:xfrm>
            <a:off x="1017848" y="980728"/>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 categories of form have their own ways, and</a:t>
            </a:r>
          </a:p>
          <a:p>
            <a:pPr>
              <a:lnSpc>
                <a:spcPts val="4400"/>
              </a:lnSpc>
              <a:spcBef>
                <a:spcPts val="1200"/>
              </a:spcBef>
            </a:pPr>
            <a:r>
              <a:rPr lang="en-US" altLang="zh-CN" sz="2800" b="1" dirty="0">
                <a:solidFill>
                  <a:schemeClr val="bg1"/>
                </a:solidFill>
              </a:rPr>
              <a:t>They do not hinder or afflict each other.</a:t>
            </a:r>
          </a:p>
          <a:p>
            <a:pPr>
              <a:lnSpc>
                <a:spcPts val="4400"/>
              </a:lnSpc>
              <a:spcBef>
                <a:spcPts val="1200"/>
              </a:spcBef>
            </a:pPr>
            <a:r>
              <a:rPr lang="en-US" altLang="zh-CN" sz="2800" b="1" dirty="0">
                <a:solidFill>
                  <a:schemeClr val="bg1"/>
                </a:solidFill>
              </a:rPr>
              <a:t>If one seeks the way apart from the Way,</a:t>
            </a:r>
          </a:p>
          <a:p>
            <a:pPr>
              <a:lnSpc>
                <a:spcPts val="4400"/>
              </a:lnSpc>
              <a:spcBef>
                <a:spcPts val="1200"/>
              </a:spcBef>
            </a:pPr>
            <a:r>
              <a:rPr lang="en-US" altLang="zh-CN" sz="2800" b="1" dirty="0">
                <a:solidFill>
                  <a:schemeClr val="bg1"/>
                </a:solidFill>
              </a:rPr>
              <a:t>One will never see the Way.</a:t>
            </a:r>
          </a:p>
          <a:p>
            <a:pPr>
              <a:lnSpc>
                <a:spcPts val="4400"/>
              </a:lnSpc>
              <a:spcBef>
                <a:spcPts val="1200"/>
              </a:spcBef>
            </a:pPr>
            <a:r>
              <a:rPr lang="en-US" altLang="zh-CN" sz="2800" b="1" dirty="0">
                <a:solidFill>
                  <a:schemeClr val="bg1"/>
                </a:solidFill>
              </a:rPr>
              <a:t>If one passes one’s life in prevaric</a:t>
            </a:r>
            <a:r>
              <a:rPr lang="en-US" altLang="zh-CN" sz="2800" b="1" u="sng" dirty="0">
                <a:solidFill>
                  <a:schemeClr val="bg1"/>
                </a:solidFill>
              </a:rPr>
              <a:t>a</a:t>
            </a:r>
            <a:r>
              <a:rPr lang="en-US" altLang="zh-CN" sz="2800" b="1" dirty="0">
                <a:solidFill>
                  <a:schemeClr val="bg1"/>
                </a:solidFill>
              </a:rPr>
              <a:t>tion,</a:t>
            </a:r>
          </a:p>
          <a:p>
            <a:pPr>
              <a:lnSpc>
                <a:spcPts val="4400"/>
              </a:lnSpc>
              <a:spcBef>
                <a:spcPts val="1200"/>
              </a:spcBef>
            </a:pPr>
            <a:r>
              <a:rPr lang="en-US" altLang="zh-CN" sz="2800" b="1" dirty="0">
                <a:solidFill>
                  <a:schemeClr val="bg1"/>
                </a:solidFill>
              </a:rPr>
              <a:t>One will ultimately only cause oneself grief.</a:t>
            </a:r>
          </a:p>
          <a:p>
            <a:pPr>
              <a:lnSpc>
                <a:spcPts val="4400"/>
              </a:lnSpc>
              <a:spcBef>
                <a:spcPts val="1200"/>
              </a:spcBef>
            </a:pPr>
            <a:r>
              <a:rPr lang="en-US" altLang="zh-CN" sz="2800" b="1" dirty="0">
                <a:solidFill>
                  <a:schemeClr val="bg1"/>
                </a:solidFill>
              </a:rPr>
              <a:t>If you want to see the true Way,</a:t>
            </a:r>
          </a:p>
          <a:p>
            <a:pPr>
              <a:lnSpc>
                <a:spcPts val="4400"/>
              </a:lnSpc>
              <a:spcBef>
                <a:spcPts val="1200"/>
              </a:spcBef>
            </a:pPr>
            <a:r>
              <a:rPr lang="en-US" altLang="zh-CN" sz="2800" b="1" dirty="0" err="1">
                <a:solidFill>
                  <a:schemeClr val="bg1"/>
                </a:solidFill>
              </a:rPr>
              <a:t>practise</a:t>
            </a:r>
            <a:r>
              <a:rPr lang="en-US" altLang="zh-CN" sz="2800" b="1" dirty="0">
                <a:solidFill>
                  <a:schemeClr val="bg1"/>
                </a:solidFill>
              </a:rPr>
              <a:t> the correct, and this is the Way.’</a:t>
            </a:r>
          </a:p>
        </p:txBody>
      </p:sp>
    </p:spTree>
    <p:extLst>
      <p:ext uri="{BB962C8B-B14F-4D97-AF65-F5344CB8AC3E}">
        <p14:creationId xmlns:p14="http://schemas.microsoft.com/office/powerpoint/2010/main" val="3939519106"/>
      </p:ext>
    </p:extLst>
  </p:cSld>
  <p:clrMapOvr>
    <a:overrideClrMapping bg1="lt1" tx1="dk1" bg2="lt2" tx2="dk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03294D98-19B0-5152-088C-0568F440FAB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53E5381D-7701-8828-47C7-2E5AC9CEDD76}"/>
              </a:ext>
            </a:extLst>
          </p:cNvPr>
          <p:cNvSpPr txBox="1"/>
          <p:nvPr/>
        </p:nvSpPr>
        <p:spPr>
          <a:xfrm>
            <a:off x="1017848" y="980728"/>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‘If one’s eyes have no aspiration for the Way,</a:t>
            </a:r>
          </a:p>
          <a:p>
            <a:pPr>
              <a:lnSpc>
                <a:spcPts val="4400"/>
              </a:lnSpc>
              <a:spcBef>
                <a:spcPts val="1200"/>
              </a:spcBef>
            </a:pPr>
            <a:r>
              <a:rPr lang="en-US" altLang="zh-CN" sz="2800" b="1" dirty="0">
                <a:solidFill>
                  <a:schemeClr val="bg1"/>
                </a:solidFill>
              </a:rPr>
              <a:t>One will </a:t>
            </a:r>
            <a:r>
              <a:rPr lang="en-US" altLang="zh-CN" sz="2800" b="1" dirty="0" err="1">
                <a:solidFill>
                  <a:schemeClr val="bg1"/>
                </a:solidFill>
              </a:rPr>
              <a:t>practise</a:t>
            </a:r>
            <a:r>
              <a:rPr lang="en-US" altLang="zh-CN" sz="2800" b="1" dirty="0">
                <a:solidFill>
                  <a:schemeClr val="bg1"/>
                </a:solidFill>
              </a:rPr>
              <a:t> in obscurity and will not see the Way.</a:t>
            </a:r>
          </a:p>
          <a:p>
            <a:pPr>
              <a:lnSpc>
                <a:spcPts val="4400"/>
              </a:lnSpc>
              <a:spcBef>
                <a:spcPts val="1200"/>
              </a:spcBef>
            </a:pPr>
            <a:r>
              <a:rPr lang="en-US" altLang="zh-CN" sz="2800" b="1" dirty="0">
                <a:solidFill>
                  <a:schemeClr val="bg1"/>
                </a:solidFill>
              </a:rPr>
              <a:t>If one is a true cultivator of the Way,</a:t>
            </a:r>
          </a:p>
          <a:p>
            <a:pPr>
              <a:lnSpc>
                <a:spcPts val="4400"/>
              </a:lnSpc>
              <a:spcBef>
                <a:spcPts val="1200"/>
              </a:spcBef>
            </a:pPr>
            <a:r>
              <a:rPr lang="en-US" altLang="zh-CN" sz="2800" b="1" dirty="0">
                <a:solidFill>
                  <a:schemeClr val="bg1"/>
                </a:solidFill>
              </a:rPr>
              <a:t>One will not see the transgressions of the world.</a:t>
            </a:r>
          </a:p>
          <a:p>
            <a:pPr>
              <a:lnSpc>
                <a:spcPts val="4400"/>
              </a:lnSpc>
              <a:spcBef>
                <a:spcPts val="1200"/>
              </a:spcBef>
            </a:pPr>
            <a:r>
              <a:rPr lang="en-US" altLang="zh-CN" sz="2800" b="1" dirty="0">
                <a:solidFill>
                  <a:schemeClr val="bg1"/>
                </a:solidFill>
              </a:rPr>
              <a:t>If one sees the errors of others,</a:t>
            </a:r>
          </a:p>
          <a:p>
            <a:pPr>
              <a:lnSpc>
                <a:spcPts val="4400"/>
              </a:lnSpc>
              <a:spcBef>
                <a:spcPts val="1200"/>
              </a:spcBef>
            </a:pPr>
            <a:r>
              <a:rPr lang="en-US" altLang="zh-CN" sz="2800" b="1" dirty="0">
                <a:solidFill>
                  <a:schemeClr val="bg1"/>
                </a:solidFill>
              </a:rPr>
              <a:t>One’s own errors will rather be augmented.</a:t>
            </a:r>
          </a:p>
          <a:p>
            <a:pPr>
              <a:lnSpc>
                <a:spcPts val="4400"/>
              </a:lnSpc>
              <a:spcBef>
                <a:spcPts val="1200"/>
              </a:spcBef>
            </a:pPr>
            <a:r>
              <a:rPr lang="en-US" altLang="zh-CN" sz="2800" b="1" dirty="0">
                <a:solidFill>
                  <a:schemeClr val="bg1"/>
                </a:solidFill>
              </a:rPr>
              <a:t>If one considers others to be in error and not oneself,</a:t>
            </a:r>
          </a:p>
          <a:p>
            <a:pPr>
              <a:lnSpc>
                <a:spcPts val="4400"/>
              </a:lnSpc>
              <a:spcBef>
                <a:spcPts val="1200"/>
              </a:spcBef>
            </a:pPr>
            <a:r>
              <a:rPr lang="en-US" altLang="zh-CN" sz="2800" b="1" dirty="0">
                <a:solidFill>
                  <a:schemeClr val="bg1"/>
                </a:solidFill>
              </a:rPr>
              <a:t>One’s errors will automatically embody a transgression.’</a:t>
            </a:r>
          </a:p>
        </p:txBody>
      </p:sp>
    </p:spTree>
    <p:extLst>
      <p:ext uri="{BB962C8B-B14F-4D97-AF65-F5344CB8AC3E}">
        <p14:creationId xmlns:p14="http://schemas.microsoft.com/office/powerpoint/2010/main" val="2464172521"/>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182E32A9-AEB5-E196-5E1C-659AB9C32DC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DA80F7A0-A3F0-12C0-7B94-6A500FCDF77D}"/>
              </a:ext>
            </a:extLst>
          </p:cNvPr>
          <p:cNvSpPr txBox="1"/>
          <p:nvPr/>
        </p:nvSpPr>
        <p:spPr>
          <a:xfrm>
            <a:off x="1017848" y="980728"/>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‘Simply eliminate any inclination to see errors and</a:t>
            </a:r>
          </a:p>
          <a:p>
            <a:pPr>
              <a:lnSpc>
                <a:spcPts val="4400"/>
              </a:lnSpc>
              <a:spcBef>
                <a:spcPts val="1200"/>
              </a:spcBef>
            </a:pPr>
            <a:r>
              <a:rPr lang="en-US" altLang="zh-CN" sz="2800" b="1" dirty="0">
                <a:solidFill>
                  <a:schemeClr val="bg1"/>
                </a:solidFill>
              </a:rPr>
              <a:t>Smash away the afflictions.</a:t>
            </a:r>
          </a:p>
          <a:p>
            <a:pPr>
              <a:lnSpc>
                <a:spcPts val="4400"/>
              </a:lnSpc>
              <a:spcBef>
                <a:spcPts val="1200"/>
              </a:spcBef>
            </a:pPr>
            <a:r>
              <a:rPr lang="en-US" altLang="zh-CN" sz="2800" b="1" dirty="0">
                <a:solidFill>
                  <a:schemeClr val="bg1"/>
                </a:solidFill>
              </a:rPr>
              <a:t>Repugnance and attraction have nothing to do with the mind.</a:t>
            </a:r>
          </a:p>
          <a:p>
            <a:pPr>
              <a:lnSpc>
                <a:spcPts val="4400"/>
              </a:lnSpc>
              <a:spcBef>
                <a:spcPts val="1200"/>
              </a:spcBef>
            </a:pPr>
            <a:r>
              <a:rPr lang="en-US" altLang="zh-CN" sz="2800" b="1" dirty="0">
                <a:solidFill>
                  <a:schemeClr val="bg1"/>
                </a:solidFill>
              </a:rPr>
              <a:t>Stretch out both legs and lie down.</a:t>
            </a:r>
          </a:p>
          <a:p>
            <a:pPr>
              <a:lnSpc>
                <a:spcPts val="4400"/>
              </a:lnSpc>
              <a:spcBef>
                <a:spcPts val="1200"/>
              </a:spcBef>
            </a:pPr>
            <a:r>
              <a:rPr lang="en-US" altLang="zh-CN" sz="2800" b="1" dirty="0">
                <a:solidFill>
                  <a:schemeClr val="bg1"/>
                </a:solidFill>
              </a:rPr>
              <a:t>If you want to teach others,</a:t>
            </a:r>
          </a:p>
          <a:p>
            <a:pPr>
              <a:lnSpc>
                <a:spcPts val="4400"/>
              </a:lnSpc>
              <a:spcBef>
                <a:spcPts val="1200"/>
              </a:spcBef>
            </a:pPr>
            <a:r>
              <a:rPr lang="en-US" altLang="zh-CN" sz="2800" b="1" dirty="0">
                <a:solidFill>
                  <a:schemeClr val="bg1"/>
                </a:solidFill>
              </a:rPr>
              <a:t>You must have expedient means yourself.</a:t>
            </a:r>
          </a:p>
          <a:p>
            <a:pPr>
              <a:lnSpc>
                <a:spcPts val="4400"/>
              </a:lnSpc>
              <a:spcBef>
                <a:spcPts val="1200"/>
              </a:spcBef>
            </a:pPr>
            <a:r>
              <a:rPr lang="en-US" altLang="zh-CN" sz="2800" b="1" dirty="0">
                <a:solidFill>
                  <a:schemeClr val="bg1"/>
                </a:solidFill>
              </a:rPr>
              <a:t>Do not make them destroy their doubts—</a:t>
            </a:r>
          </a:p>
          <a:p>
            <a:pPr>
              <a:lnSpc>
                <a:spcPts val="4400"/>
              </a:lnSpc>
              <a:spcBef>
                <a:spcPts val="1200"/>
              </a:spcBef>
            </a:pPr>
            <a:r>
              <a:rPr lang="en-US" altLang="zh-CN" sz="2800" b="1" dirty="0">
                <a:solidFill>
                  <a:schemeClr val="bg1"/>
                </a:solidFill>
              </a:rPr>
              <a:t>This is what allows the self-nature to become manifest.’</a:t>
            </a:r>
          </a:p>
        </p:txBody>
      </p:sp>
    </p:spTree>
    <p:extLst>
      <p:ext uri="{BB962C8B-B14F-4D97-AF65-F5344CB8AC3E}">
        <p14:creationId xmlns:p14="http://schemas.microsoft.com/office/powerpoint/2010/main" val="1175323521"/>
      </p:ext>
    </p:extLst>
  </p:cSld>
  <p:clrMapOvr>
    <a:overrideClrMapping bg1="lt1" tx1="dk1" bg2="lt2" tx2="dk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11C0E51F-89D2-3653-4A39-D50573E46016}"/>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AA11615B-EA0E-484F-2807-1E91B687BEA3}"/>
              </a:ext>
            </a:extLst>
          </p:cNvPr>
          <p:cNvSpPr txBox="1"/>
          <p:nvPr/>
        </p:nvSpPr>
        <p:spPr>
          <a:xfrm>
            <a:off x="1017848" y="980728"/>
            <a:ext cx="10441160" cy="563731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‘Buddhism’s being in the world</a:t>
            </a:r>
          </a:p>
          <a:p>
            <a:pPr>
              <a:lnSpc>
                <a:spcPts val="4400"/>
              </a:lnSpc>
              <a:spcBef>
                <a:spcPts val="1200"/>
              </a:spcBef>
            </a:pPr>
            <a:r>
              <a:rPr lang="en-US" altLang="zh-CN" sz="2800" b="1" dirty="0">
                <a:solidFill>
                  <a:schemeClr val="bg1"/>
                </a:solidFill>
              </a:rPr>
              <a:t>Is not separate from the awareness of the world.</a:t>
            </a:r>
          </a:p>
          <a:p>
            <a:pPr>
              <a:lnSpc>
                <a:spcPts val="4400"/>
              </a:lnSpc>
              <a:spcBef>
                <a:spcPts val="1200"/>
              </a:spcBef>
            </a:pPr>
            <a:r>
              <a:rPr lang="en-US" altLang="zh-CN" sz="2800" b="1" dirty="0">
                <a:solidFill>
                  <a:schemeClr val="bg1"/>
                </a:solidFill>
              </a:rPr>
              <a:t>To seek bodhi apart from the world</a:t>
            </a:r>
          </a:p>
          <a:p>
            <a:pPr>
              <a:lnSpc>
                <a:spcPts val="4400"/>
              </a:lnSpc>
              <a:spcBef>
                <a:spcPts val="1200"/>
              </a:spcBef>
            </a:pPr>
            <a:r>
              <a:rPr lang="en-US" altLang="zh-CN" sz="2800" b="1" dirty="0">
                <a:solidFill>
                  <a:schemeClr val="bg1"/>
                </a:solidFill>
              </a:rPr>
              <a:t>Is like searching for the horn of a hare.</a:t>
            </a:r>
          </a:p>
          <a:p>
            <a:pPr>
              <a:lnSpc>
                <a:spcPts val="4400"/>
              </a:lnSpc>
              <a:spcBef>
                <a:spcPts val="1200"/>
              </a:spcBef>
            </a:pPr>
            <a:r>
              <a:rPr lang="en-US" altLang="zh-CN" sz="2800" b="1" dirty="0">
                <a:solidFill>
                  <a:schemeClr val="bg1"/>
                </a:solidFill>
              </a:rPr>
              <a:t>Correct seeing (or views) is called to escape the world,</a:t>
            </a:r>
          </a:p>
          <a:p>
            <a:pPr>
              <a:lnSpc>
                <a:spcPts val="4400"/>
              </a:lnSpc>
              <a:spcBef>
                <a:spcPts val="1200"/>
              </a:spcBef>
            </a:pPr>
            <a:r>
              <a:rPr lang="en-US" altLang="zh-CN" sz="2800" b="1" dirty="0">
                <a:solidFill>
                  <a:schemeClr val="bg1"/>
                </a:solidFill>
              </a:rPr>
              <a:t>False seeing is [to be in] the world.</a:t>
            </a:r>
          </a:p>
          <a:p>
            <a:pPr>
              <a:lnSpc>
                <a:spcPts val="4400"/>
              </a:lnSpc>
              <a:spcBef>
                <a:spcPts val="1200"/>
              </a:spcBef>
            </a:pPr>
            <a:r>
              <a:rPr lang="en-US" altLang="zh-CN" sz="2800" b="1" dirty="0">
                <a:solidFill>
                  <a:schemeClr val="bg1"/>
                </a:solidFill>
              </a:rPr>
              <a:t>When false and correct are completely destroyed,</a:t>
            </a:r>
          </a:p>
          <a:p>
            <a:pPr>
              <a:lnSpc>
                <a:spcPts val="4400"/>
              </a:lnSpc>
              <a:spcBef>
                <a:spcPts val="1200"/>
              </a:spcBef>
            </a:pPr>
            <a:r>
              <a:rPr lang="en-US" altLang="zh-CN" sz="2800" b="1" dirty="0">
                <a:solidFill>
                  <a:schemeClr val="bg1"/>
                </a:solidFill>
              </a:rPr>
              <a:t>The nature of bodhi is just so.’</a:t>
            </a:r>
          </a:p>
        </p:txBody>
      </p:sp>
    </p:spTree>
    <p:extLst>
      <p:ext uri="{BB962C8B-B14F-4D97-AF65-F5344CB8AC3E}">
        <p14:creationId xmlns:p14="http://schemas.microsoft.com/office/powerpoint/2010/main" val="1839559158"/>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4EB73C8C-54EE-9830-DCFD-82B034D873A2}"/>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D73F3FC2-A8E1-C789-5252-88D257DEC46C}"/>
              </a:ext>
            </a:extLst>
          </p:cNvPr>
          <p:cNvSpPr txBox="1"/>
          <p:nvPr/>
        </p:nvSpPr>
        <p:spPr>
          <a:xfrm>
            <a:off x="1341884" y="1340768"/>
            <a:ext cx="10441160" cy="2764731"/>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‘This verse is the sudden teaching.</a:t>
            </a:r>
          </a:p>
          <a:p>
            <a:pPr>
              <a:lnSpc>
                <a:spcPts val="4400"/>
              </a:lnSpc>
              <a:spcBef>
                <a:spcPts val="1200"/>
              </a:spcBef>
            </a:pPr>
            <a:r>
              <a:rPr lang="en-US" altLang="zh-CN" sz="2800" b="1" dirty="0">
                <a:solidFill>
                  <a:schemeClr val="bg1"/>
                </a:solidFill>
              </a:rPr>
              <a:t>It is also called the ship of the great Dharma.</a:t>
            </a:r>
          </a:p>
          <a:p>
            <a:pPr>
              <a:lnSpc>
                <a:spcPts val="4400"/>
              </a:lnSpc>
              <a:spcBef>
                <a:spcPts val="1200"/>
              </a:spcBef>
            </a:pPr>
            <a:r>
              <a:rPr lang="en-US" altLang="zh-CN" sz="2800" b="1" dirty="0">
                <a:solidFill>
                  <a:schemeClr val="bg1"/>
                </a:solidFill>
              </a:rPr>
              <a:t>In delusion one can listen to the sutras for eons, but</a:t>
            </a:r>
          </a:p>
          <a:p>
            <a:pPr>
              <a:lnSpc>
                <a:spcPts val="4400"/>
              </a:lnSpc>
              <a:spcBef>
                <a:spcPts val="1200"/>
              </a:spcBef>
            </a:pPr>
            <a:r>
              <a:rPr lang="en-US" altLang="zh-CN" sz="2800" b="1" dirty="0">
                <a:solidFill>
                  <a:schemeClr val="bg1"/>
                </a:solidFill>
              </a:rPr>
              <a:t>Enlightenment occurs in a moment.’</a:t>
            </a:r>
          </a:p>
        </p:txBody>
      </p:sp>
    </p:spTree>
    <p:extLst>
      <p:ext uri="{BB962C8B-B14F-4D97-AF65-F5344CB8AC3E}">
        <p14:creationId xmlns:p14="http://schemas.microsoft.com/office/powerpoint/2010/main" val="332973974"/>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2E4A92B-2CBC-4CCB-106D-6FEA86A878BF}"/>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79DF1202-3D58-C09C-379A-3B3268B8A5E1}"/>
              </a:ext>
            </a:extLst>
          </p:cNvPr>
          <p:cNvSpPr txBox="1"/>
          <p:nvPr/>
        </p:nvSpPr>
        <p:spPr>
          <a:xfrm>
            <a:off x="1017848" y="1124744"/>
            <a:ext cx="10441160"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 master spoke again, “Now at </a:t>
            </a:r>
            <a:r>
              <a:rPr lang="en-US" altLang="zh-CN" sz="2800" b="1" dirty="0" err="1">
                <a:solidFill>
                  <a:schemeClr val="bg1"/>
                </a:solidFill>
              </a:rPr>
              <a:t>Dafan</a:t>
            </a:r>
            <a:r>
              <a:rPr lang="en-US" altLang="zh-CN" sz="2800" b="1" dirty="0">
                <a:solidFill>
                  <a:schemeClr val="bg1"/>
                </a:solidFill>
              </a:rPr>
              <a:t> Monastery I have preached this sudden teaching. I hope that all sentient beings throughout the </a:t>
            </a:r>
            <a:r>
              <a:rPr lang="en-US" altLang="zh-CN" sz="2800" b="1" dirty="0" err="1">
                <a:solidFill>
                  <a:schemeClr val="bg1"/>
                </a:solidFill>
              </a:rPr>
              <a:t>dharmadhātu</a:t>
            </a:r>
            <a:r>
              <a:rPr lang="en-US" altLang="zh-CN" sz="2800" b="1" dirty="0">
                <a:solidFill>
                  <a:schemeClr val="bg1"/>
                </a:solidFill>
              </a:rPr>
              <a:t> will at these words see the nature and accomplish </a:t>
            </a:r>
            <a:r>
              <a:rPr lang="en-US" altLang="zh-CN" sz="2800" b="1" dirty="0" err="1">
                <a:solidFill>
                  <a:schemeClr val="bg1"/>
                </a:solidFill>
              </a:rPr>
              <a:t>buddhahood</a:t>
            </a:r>
            <a:r>
              <a:rPr lang="en-US" altLang="zh-CN" sz="2800" b="1" dirty="0">
                <a:solidFill>
                  <a:schemeClr val="bg1"/>
                </a:solidFill>
              </a:rPr>
              <a:t>.”</a:t>
            </a:r>
          </a:p>
        </p:txBody>
      </p:sp>
      <p:sp>
        <p:nvSpPr>
          <p:cNvPr id="2" name="文字方塊 1">
            <a:extLst>
              <a:ext uri="{FF2B5EF4-FFF2-40B4-BE49-F238E27FC236}">
                <a16:creationId xmlns:a16="http://schemas.microsoft.com/office/drawing/2014/main" id="{54E63D94-A0D6-1EC3-2B79-AD17F485FEFB}"/>
              </a:ext>
            </a:extLst>
          </p:cNvPr>
          <p:cNvSpPr txBox="1"/>
          <p:nvPr/>
        </p:nvSpPr>
        <p:spPr>
          <a:xfrm>
            <a:off x="1017848" y="3573016"/>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At that time everyone listening to the master’s preaching—Prefect Wei, the government staff, and the ordained and lay followers—all experienced enlightenment. Simultaneously they bowed and sighed, “How excellent! Whenever has a buddha appeared in the world in Lingnan!”’</a:t>
            </a:r>
          </a:p>
        </p:txBody>
      </p:sp>
    </p:spTree>
    <p:extLst>
      <p:ext uri="{BB962C8B-B14F-4D97-AF65-F5344CB8AC3E}">
        <p14:creationId xmlns:p14="http://schemas.microsoft.com/office/powerpoint/2010/main" val="24641873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260723B4-6154-6AD0-45CB-8D92AEB683DD}"/>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1270C2C8-39BF-F37E-01DF-FCEBC438D408}"/>
              </a:ext>
            </a:extLst>
          </p:cNvPr>
          <p:cNvSpPr txBox="1"/>
          <p:nvPr/>
        </p:nvSpPr>
        <p:spPr>
          <a:xfrm>
            <a:off x="1019661" y="1044178"/>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Three - Questions</a:t>
            </a:r>
          </a:p>
        </p:txBody>
      </p:sp>
      <p:sp>
        <p:nvSpPr>
          <p:cNvPr id="2" name="文字方塊 1">
            <a:extLst>
              <a:ext uri="{FF2B5EF4-FFF2-40B4-BE49-F238E27FC236}">
                <a16:creationId xmlns:a16="http://schemas.microsoft.com/office/drawing/2014/main" id="{E904098A-A30F-E014-88C1-FA86D273696A}"/>
              </a:ext>
            </a:extLst>
          </p:cNvPr>
          <p:cNvSpPr txBox="1"/>
          <p:nvPr/>
        </p:nvSpPr>
        <p:spPr>
          <a:xfrm>
            <a:off x="1019661" y="1886535"/>
            <a:ext cx="10441160" cy="456009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dirty="0">
                <a:solidFill>
                  <a:schemeClr val="bg1"/>
                </a:solidFill>
              </a:rPr>
              <a:t>In Chapter Three, Master </a:t>
            </a:r>
            <a:r>
              <a:rPr lang="en-US" altLang="zh-CN" sz="2800" dirty="0" err="1">
                <a:solidFill>
                  <a:schemeClr val="bg1"/>
                </a:solidFill>
              </a:rPr>
              <a:t>Huineng</a:t>
            </a:r>
            <a:r>
              <a:rPr lang="en-US" altLang="zh-CN" sz="2800" dirty="0">
                <a:solidFill>
                  <a:schemeClr val="bg1"/>
                </a:solidFill>
              </a:rPr>
              <a:t> answers questions from a lay audience. </a:t>
            </a:r>
            <a:r>
              <a:rPr lang="en-US" altLang="zh-CN" sz="2800" dirty="0" err="1">
                <a:solidFill>
                  <a:schemeClr val="bg1"/>
                </a:solidFill>
              </a:rPr>
              <a:t>Huineng</a:t>
            </a:r>
            <a:r>
              <a:rPr lang="en-US" altLang="zh-CN" sz="2800" dirty="0">
                <a:solidFill>
                  <a:schemeClr val="bg1"/>
                </a:solidFill>
              </a:rPr>
              <a:t> discusses the famous story of Bodhidharma telling Emperor Wu of Liang that his good deeds would bring him no merit. Next, he discusses the Pure Land of the West, asserting the greater importance of one's inner state compared to one's physical location. This leads to a conclusion in which </a:t>
            </a:r>
            <a:r>
              <a:rPr lang="en-US" altLang="zh-CN" sz="2800" dirty="0" err="1">
                <a:solidFill>
                  <a:schemeClr val="bg1"/>
                </a:solidFill>
              </a:rPr>
              <a:t>Huineng</a:t>
            </a:r>
            <a:r>
              <a:rPr lang="en-US" altLang="zh-CN" sz="2800" dirty="0">
                <a:solidFill>
                  <a:schemeClr val="bg1"/>
                </a:solidFill>
              </a:rPr>
              <a:t> asserts that lay practice outside of a monastery is preferable to following the forms of monastic renunciation without inner practice.</a:t>
            </a:r>
          </a:p>
        </p:txBody>
      </p:sp>
    </p:spTree>
    <p:extLst>
      <p:ext uri="{BB962C8B-B14F-4D97-AF65-F5344CB8AC3E}">
        <p14:creationId xmlns:p14="http://schemas.microsoft.com/office/powerpoint/2010/main" val="3632140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E4C6805E-1C0D-681E-FAD4-111F3DA0C7A9}"/>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7AD80750-FDB3-3528-5707-BD8E4B2F5A66}"/>
              </a:ext>
            </a:extLst>
          </p:cNvPr>
          <p:cNvSpPr txBox="1"/>
          <p:nvPr/>
        </p:nvSpPr>
        <p:spPr>
          <a:xfrm>
            <a:off x="1017848" y="1268760"/>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Four - Meditation and Wisdom (Lecture)</a:t>
            </a:r>
          </a:p>
        </p:txBody>
      </p:sp>
      <p:sp>
        <p:nvSpPr>
          <p:cNvPr id="2" name="文字方塊 1">
            <a:extLst>
              <a:ext uri="{FF2B5EF4-FFF2-40B4-BE49-F238E27FC236}">
                <a16:creationId xmlns:a16="http://schemas.microsoft.com/office/drawing/2014/main" id="{306D4852-82D7-6613-6E75-CE39261FC345}"/>
              </a:ext>
            </a:extLst>
          </p:cNvPr>
          <p:cNvSpPr txBox="1"/>
          <p:nvPr/>
        </p:nvSpPr>
        <p:spPr>
          <a:xfrm>
            <a:off x="1017848" y="2335101"/>
            <a:ext cx="10441160" cy="373935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en-US" altLang="zh-CN" sz="2800" dirty="0">
                <a:solidFill>
                  <a:schemeClr val="bg1"/>
                </a:solidFill>
              </a:rPr>
              <a:t>In Chapter Four, meditation and wisdom are said to be of the same essence:</a:t>
            </a:r>
          </a:p>
          <a:p>
            <a:pPr>
              <a:lnSpc>
                <a:spcPts val="4400"/>
              </a:lnSpc>
              <a:spcBef>
                <a:spcPts val="1200"/>
              </a:spcBef>
            </a:pPr>
            <a:r>
              <a:rPr lang="en-US" altLang="zh-CN" sz="2800" dirty="0">
                <a:solidFill>
                  <a:schemeClr val="bg1"/>
                </a:solidFill>
              </a:rPr>
              <a:t>‘Meditation (concentration) and wisdom are of one essence, not different. Meditation is the essence of wisdom, and wisdom is the function of meditation. At times of wisdom, meditation exists in that wisdom; at times of meditation, wisdom exists in that meditation.’</a:t>
            </a:r>
          </a:p>
        </p:txBody>
      </p:sp>
    </p:spTree>
    <p:extLst>
      <p:ext uri="{BB962C8B-B14F-4D97-AF65-F5344CB8AC3E}">
        <p14:creationId xmlns:p14="http://schemas.microsoft.com/office/powerpoint/2010/main" val="31589827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3C6BE06A-9AFC-302C-37DB-4644BDA595A1}"/>
              </a:ext>
            </a:extLst>
          </p:cNvPr>
          <p:cNvSpPr txBox="1"/>
          <p:nvPr/>
        </p:nvSpPr>
        <p:spPr>
          <a:xfrm>
            <a:off x="189756" y="151885"/>
            <a:ext cx="11809312" cy="655423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spcBef>
                <a:spcPts val="1200"/>
              </a:spcBef>
            </a:pPr>
            <a:r>
              <a:rPr lang="en-US" altLang="zh-CN" sz="2800" b="1" i="1" dirty="0">
                <a:solidFill>
                  <a:schemeClr val="bg1"/>
                </a:solidFill>
              </a:rPr>
              <a:t>Chapter Five </a:t>
            </a:r>
            <a:r>
              <a:rPr lang="en-US" altLang="zh-CN" sz="2800" dirty="0">
                <a:solidFill>
                  <a:schemeClr val="bg1"/>
                </a:solidFill>
              </a:rPr>
              <a:t>details the "pureness of our fundamental nature":</a:t>
            </a:r>
          </a:p>
          <a:p>
            <a:pPr>
              <a:lnSpc>
                <a:spcPts val="3800"/>
              </a:lnSpc>
              <a:spcBef>
                <a:spcPts val="1200"/>
              </a:spcBef>
            </a:pPr>
            <a:r>
              <a:rPr lang="en-US" altLang="zh-CN" sz="2800" dirty="0">
                <a:solidFill>
                  <a:schemeClr val="bg1"/>
                </a:solidFill>
              </a:rPr>
              <a:t>In this teaching of seated meditation, one fundamentally does not concentrate on mind, nor does one concentrate on purity, nor is it motionlessness. If one is to concentrate on the mind, then the mind [involved] is fundamentally false. You should understand that the mind is like a phantasm, so nothing can concentrate on it. If one is to concentrate on purity, then [</a:t>
            </a:r>
            <a:r>
              <a:rPr lang="en-US" altLang="zh-CN" sz="2800" dirty="0" err="1">
                <a:solidFill>
                  <a:schemeClr val="bg1"/>
                </a:solidFill>
              </a:rPr>
              <a:t>realise</a:t>
            </a:r>
            <a:r>
              <a:rPr lang="en-US" altLang="zh-CN" sz="2800" dirty="0">
                <a:solidFill>
                  <a:schemeClr val="bg1"/>
                </a:solidFill>
              </a:rPr>
              <a:t> that because] our natures are fundamentally pure, it is through false thoughts that suchness is covered up. Just be without false thoughts and the nature is pure of itself. If you activate your mind to become attached to purity, you will only generate the falseness of purity. The false is without location; it is the concentration that is false. Purity is without shape and characteristics; you only create the characteristics of purity and say this is ‘effort’ [in meditation]. To have such a view is to obscure one’s own fundamental nature, and only to be fettered by purity.</a:t>
            </a:r>
          </a:p>
        </p:txBody>
      </p:sp>
    </p:spTree>
    <p:extLst>
      <p:ext uri="{BB962C8B-B14F-4D97-AF65-F5344CB8AC3E}">
        <p14:creationId xmlns:p14="http://schemas.microsoft.com/office/powerpoint/2010/main" val="3881845739"/>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E73C769-F16E-BB38-9A47-0D60F775D7D2}"/>
              </a:ext>
            </a:extLst>
          </p:cNvPr>
          <p:cNvSpPr txBox="1"/>
          <p:nvPr/>
        </p:nvSpPr>
        <p:spPr>
          <a:xfrm>
            <a:off x="876424" y="163343"/>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Six - Ceremony of Repentance</a:t>
            </a:r>
          </a:p>
        </p:txBody>
      </p:sp>
      <p:sp>
        <p:nvSpPr>
          <p:cNvPr id="2" name="文字方塊 1">
            <a:extLst>
              <a:ext uri="{FF2B5EF4-FFF2-40B4-BE49-F238E27FC236}">
                <a16:creationId xmlns:a16="http://schemas.microsoft.com/office/drawing/2014/main" id="{97C7DA4B-6E70-E8FA-3E3C-4AF91174B6C2}"/>
              </a:ext>
            </a:extLst>
          </p:cNvPr>
          <p:cNvSpPr txBox="1"/>
          <p:nvPr/>
        </p:nvSpPr>
        <p:spPr>
          <a:xfrm>
            <a:off x="876424" y="831739"/>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fr-FR" altLang="zh-CN" sz="2800" dirty="0" err="1">
                <a:solidFill>
                  <a:schemeClr val="bg1"/>
                </a:solidFill>
              </a:rPr>
              <a:t>Ritual</a:t>
            </a:r>
            <a:r>
              <a:rPr lang="fr-FR" altLang="zh-CN" sz="2800" dirty="0">
                <a:solidFill>
                  <a:schemeClr val="bg1"/>
                </a:solidFill>
              </a:rPr>
              <a:t> repentance as </a:t>
            </a:r>
            <a:r>
              <a:rPr lang="fr-FR" altLang="zh-CN" sz="2800" dirty="0" err="1">
                <a:solidFill>
                  <a:schemeClr val="bg1"/>
                </a:solidFill>
              </a:rPr>
              <a:t>internal</a:t>
            </a:r>
            <a:r>
              <a:rPr lang="fr-FR" altLang="zh-CN" sz="2800" dirty="0">
                <a:solidFill>
                  <a:schemeClr val="bg1"/>
                </a:solidFill>
              </a:rPr>
              <a:t> transformation, not </a:t>
            </a:r>
            <a:r>
              <a:rPr lang="fr-FR" altLang="zh-CN" sz="2800" dirty="0" err="1">
                <a:solidFill>
                  <a:schemeClr val="bg1"/>
                </a:solidFill>
              </a:rPr>
              <a:t>formal</a:t>
            </a:r>
            <a:r>
              <a:rPr lang="fr-FR" altLang="zh-CN" sz="2800" dirty="0">
                <a:solidFill>
                  <a:schemeClr val="bg1"/>
                </a:solidFill>
              </a:rPr>
              <a:t> </a:t>
            </a:r>
            <a:r>
              <a:rPr lang="fr-FR" altLang="zh-CN" sz="2800" dirty="0" err="1">
                <a:solidFill>
                  <a:schemeClr val="bg1"/>
                </a:solidFill>
              </a:rPr>
              <a:t>ceremony</a:t>
            </a:r>
            <a:r>
              <a:rPr lang="fr-FR" altLang="zh-CN" sz="2800" dirty="0">
                <a:solidFill>
                  <a:schemeClr val="bg1"/>
                </a:solidFill>
              </a:rPr>
              <a:t>.</a:t>
            </a:r>
            <a:endParaRPr lang="en-US" altLang="zh-CN" sz="2800" dirty="0">
              <a:solidFill>
                <a:schemeClr val="bg1"/>
              </a:solidFill>
            </a:endParaRPr>
          </a:p>
        </p:txBody>
      </p:sp>
      <p:sp>
        <p:nvSpPr>
          <p:cNvPr id="7" name="文字方塊 6">
            <a:extLst>
              <a:ext uri="{FF2B5EF4-FFF2-40B4-BE49-F238E27FC236}">
                <a16:creationId xmlns:a16="http://schemas.microsoft.com/office/drawing/2014/main" id="{0B2DC241-B3E8-4D7C-598D-A5B2E5E6CA87}"/>
              </a:ext>
            </a:extLst>
          </p:cNvPr>
          <p:cNvSpPr txBox="1"/>
          <p:nvPr/>
        </p:nvSpPr>
        <p:spPr>
          <a:xfrm>
            <a:off x="873832" y="1556792"/>
            <a:ext cx="10765196"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spcBef>
                <a:spcPts val="1200"/>
              </a:spcBef>
              <a:spcAft>
                <a:spcPts val="1200"/>
              </a:spcAft>
            </a:pPr>
            <a:r>
              <a:rPr lang="fr-FR" altLang="zh-CN" sz="2800" dirty="0">
                <a:solidFill>
                  <a:schemeClr val="bg1"/>
                </a:solidFill>
              </a:rPr>
              <a:t>"</a:t>
            </a:r>
            <a:r>
              <a:rPr lang="fr-FR" altLang="zh-CN" sz="2800" b="1" dirty="0" err="1">
                <a:solidFill>
                  <a:schemeClr val="bg1"/>
                </a:solidFill>
              </a:rPr>
              <a:t>Formless</a:t>
            </a:r>
            <a:r>
              <a:rPr lang="fr-FR" altLang="zh-CN" sz="2800" b="1" dirty="0">
                <a:solidFill>
                  <a:schemeClr val="bg1"/>
                </a:solidFill>
              </a:rPr>
              <a:t> Repentance</a:t>
            </a:r>
            <a:r>
              <a:rPr lang="fr-FR" altLang="zh-CN" sz="2800" dirty="0">
                <a:solidFill>
                  <a:schemeClr val="bg1"/>
                </a:solidFill>
              </a:rPr>
              <a:t>" (</a:t>
            </a:r>
            <a:r>
              <a:rPr lang="zh-TW" altLang="en-US" sz="2800" dirty="0">
                <a:solidFill>
                  <a:schemeClr val="bg1"/>
                </a:solidFill>
              </a:rPr>
              <a:t>無相懺悔</a:t>
            </a:r>
            <a:r>
              <a:rPr lang="en-US" altLang="zh-TW" sz="2800" dirty="0">
                <a:solidFill>
                  <a:schemeClr val="bg1"/>
                </a:solidFill>
              </a:rPr>
              <a:t>): </a:t>
            </a:r>
            <a:r>
              <a:rPr lang="fr-FR" altLang="zh-CN" sz="2800" dirty="0" err="1">
                <a:solidFill>
                  <a:schemeClr val="bg1"/>
                </a:solidFill>
              </a:rPr>
              <a:t>Rejects</a:t>
            </a:r>
            <a:r>
              <a:rPr lang="fr-FR" altLang="zh-CN" sz="2800" dirty="0">
                <a:solidFill>
                  <a:schemeClr val="bg1"/>
                </a:solidFill>
              </a:rPr>
              <a:t> </a:t>
            </a:r>
            <a:r>
              <a:rPr lang="fr-FR" altLang="zh-CN" sz="2800" dirty="0" err="1">
                <a:solidFill>
                  <a:schemeClr val="bg1"/>
                </a:solidFill>
              </a:rPr>
              <a:t>superficial</a:t>
            </a:r>
            <a:r>
              <a:rPr lang="fr-FR" altLang="zh-CN" sz="2800" dirty="0">
                <a:solidFill>
                  <a:schemeClr val="bg1"/>
                </a:solidFill>
              </a:rPr>
              <a:t> </a:t>
            </a:r>
            <a:r>
              <a:rPr lang="fr-FR" altLang="zh-CN" sz="2800" dirty="0" err="1">
                <a:solidFill>
                  <a:schemeClr val="bg1"/>
                </a:solidFill>
              </a:rPr>
              <a:t>rituals</a:t>
            </a:r>
            <a:r>
              <a:rPr lang="fr-FR" altLang="zh-CN" sz="2800" dirty="0">
                <a:solidFill>
                  <a:schemeClr val="bg1"/>
                </a:solidFill>
              </a:rPr>
              <a:t>; </a:t>
            </a:r>
            <a:r>
              <a:rPr lang="fr-FR" altLang="zh-CN" sz="2800" dirty="0" err="1">
                <a:solidFill>
                  <a:schemeClr val="bg1"/>
                </a:solidFill>
              </a:rPr>
              <a:t>emphasises</a:t>
            </a:r>
            <a:r>
              <a:rPr lang="fr-FR" altLang="zh-CN" sz="2800" dirty="0">
                <a:solidFill>
                  <a:schemeClr val="bg1"/>
                </a:solidFill>
              </a:rPr>
              <a:t> </a:t>
            </a:r>
            <a:r>
              <a:rPr lang="fr-FR" altLang="zh-CN" sz="2800" dirty="0" err="1">
                <a:solidFill>
                  <a:schemeClr val="bg1"/>
                </a:solidFill>
              </a:rPr>
              <a:t>purifying</a:t>
            </a:r>
            <a:r>
              <a:rPr lang="fr-FR" altLang="zh-CN" sz="2800" dirty="0">
                <a:solidFill>
                  <a:schemeClr val="bg1"/>
                </a:solidFill>
              </a:rPr>
              <a:t> the </a:t>
            </a:r>
            <a:r>
              <a:rPr lang="fr-FR" altLang="zh-CN" sz="2800" dirty="0" err="1">
                <a:solidFill>
                  <a:schemeClr val="bg1"/>
                </a:solidFill>
              </a:rPr>
              <a:t>mind</a:t>
            </a:r>
            <a:r>
              <a:rPr lang="fr-FR" altLang="zh-CN" sz="2800" dirty="0">
                <a:solidFill>
                  <a:schemeClr val="bg1"/>
                </a:solidFill>
              </a:rPr>
              <a:t> of </a:t>
            </a:r>
            <a:r>
              <a:rPr lang="fr-FR" altLang="zh-CN" sz="2800" dirty="0" err="1">
                <a:solidFill>
                  <a:schemeClr val="bg1"/>
                </a:solidFill>
              </a:rPr>
              <a:t>past</a:t>
            </a:r>
            <a:r>
              <a:rPr lang="fr-FR" altLang="zh-CN" sz="2800" dirty="0">
                <a:solidFill>
                  <a:schemeClr val="bg1"/>
                </a:solidFill>
              </a:rPr>
              <a:t> </a:t>
            </a:r>
            <a:r>
              <a:rPr lang="fr-FR" altLang="zh-CN" sz="2800" dirty="0" err="1">
                <a:solidFill>
                  <a:schemeClr val="bg1"/>
                </a:solidFill>
              </a:rPr>
              <a:t>delusions</a:t>
            </a:r>
            <a:r>
              <a:rPr lang="fr-FR" altLang="zh-CN" sz="2800" dirty="0">
                <a:solidFill>
                  <a:schemeClr val="bg1"/>
                </a:solidFill>
              </a:rPr>
              <a:t>, </a:t>
            </a:r>
            <a:r>
              <a:rPr lang="fr-FR" altLang="zh-CN" sz="2800" dirty="0" err="1">
                <a:solidFill>
                  <a:schemeClr val="bg1"/>
                </a:solidFill>
              </a:rPr>
              <a:t>hatred</a:t>
            </a:r>
            <a:r>
              <a:rPr lang="fr-FR" altLang="zh-CN" sz="2800" dirty="0">
                <a:solidFill>
                  <a:schemeClr val="bg1"/>
                </a:solidFill>
              </a:rPr>
              <a:t>, and ignorance. </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08037ADB-B302-1797-53A5-0F28C8EF36CC}"/>
              </a:ext>
            </a:extLst>
          </p:cNvPr>
          <p:cNvSpPr txBox="1"/>
          <p:nvPr/>
        </p:nvSpPr>
        <p:spPr>
          <a:xfrm>
            <a:off x="873832" y="2708920"/>
            <a:ext cx="11052620"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spcBef>
                <a:spcPts val="1200"/>
              </a:spcBef>
              <a:spcAft>
                <a:spcPts val="1200"/>
              </a:spcAft>
            </a:pPr>
            <a:r>
              <a:rPr lang="en-US" altLang="zh-CN" sz="2800" b="1" dirty="0">
                <a:solidFill>
                  <a:schemeClr val="bg1"/>
                </a:solidFill>
              </a:rPr>
              <a:t>Four Great Vows</a:t>
            </a:r>
            <a:r>
              <a:rPr lang="en-US" altLang="zh-CN" sz="2800" dirty="0">
                <a:solidFill>
                  <a:schemeClr val="bg1"/>
                </a:solidFill>
              </a:rPr>
              <a:t>: Renewing the Bodhisattva commitment to save all beings, transcend delusions, master Dharma gates, and attain Buddhahood.</a:t>
            </a:r>
          </a:p>
        </p:txBody>
      </p:sp>
      <p:sp>
        <p:nvSpPr>
          <p:cNvPr id="9" name="文字方塊 8">
            <a:extLst>
              <a:ext uri="{FF2B5EF4-FFF2-40B4-BE49-F238E27FC236}">
                <a16:creationId xmlns:a16="http://schemas.microsoft.com/office/drawing/2014/main" id="{EC657067-BEC5-02ED-1993-C9C84B4CF2B0}"/>
              </a:ext>
            </a:extLst>
          </p:cNvPr>
          <p:cNvSpPr txBox="1"/>
          <p:nvPr/>
        </p:nvSpPr>
        <p:spPr>
          <a:xfrm>
            <a:off x="873832" y="3933056"/>
            <a:ext cx="11052620" cy="152721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spcBef>
                <a:spcPts val="1200"/>
              </a:spcBef>
              <a:spcAft>
                <a:spcPts val="1200"/>
              </a:spcAft>
            </a:pPr>
            <a:r>
              <a:rPr lang="en-US" altLang="zh-CN" sz="2800" b="1" dirty="0">
                <a:solidFill>
                  <a:schemeClr val="bg1"/>
                </a:solidFill>
              </a:rPr>
              <a:t>Threefold Refuge</a:t>
            </a:r>
            <a:r>
              <a:rPr lang="en-US" altLang="zh-CN" sz="2800" dirty="0">
                <a:solidFill>
                  <a:schemeClr val="bg1"/>
                </a:solidFill>
              </a:rPr>
              <a:t>: Redefines taking refuge in the "inner" Buddha (awakened mind), Dharma (correct views), and Sangha (purity of mind), not external entities. </a:t>
            </a:r>
          </a:p>
        </p:txBody>
      </p:sp>
      <p:sp>
        <p:nvSpPr>
          <p:cNvPr id="10" name="文字方塊 9">
            <a:extLst>
              <a:ext uri="{FF2B5EF4-FFF2-40B4-BE49-F238E27FC236}">
                <a16:creationId xmlns:a16="http://schemas.microsoft.com/office/drawing/2014/main" id="{544029CE-87B2-0FB2-FB06-BC31FE02E26F}"/>
              </a:ext>
            </a:extLst>
          </p:cNvPr>
          <p:cNvSpPr txBox="1"/>
          <p:nvPr/>
        </p:nvSpPr>
        <p:spPr>
          <a:xfrm>
            <a:off x="874440" y="5574195"/>
            <a:ext cx="11052620"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spcBef>
                <a:spcPts val="1200"/>
              </a:spcBef>
              <a:spcAft>
                <a:spcPts val="1200"/>
              </a:spcAft>
            </a:pPr>
            <a:r>
              <a:rPr lang="en-US" altLang="zh-CN" sz="2800" dirty="0">
                <a:solidFill>
                  <a:schemeClr val="bg1"/>
                </a:solidFill>
              </a:rPr>
              <a:t>Shifts Buddhist repentance from ritual to mind-centered practice, aligning with sudden enlightenment </a:t>
            </a:r>
          </a:p>
        </p:txBody>
      </p:sp>
    </p:spTree>
    <p:extLst>
      <p:ext uri="{BB962C8B-B14F-4D97-AF65-F5344CB8AC3E}">
        <p14:creationId xmlns:p14="http://schemas.microsoft.com/office/powerpoint/2010/main" val="1497223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A098D99-4084-FF32-8EC6-07AE25EB59DD}"/>
              </a:ext>
            </a:extLst>
          </p:cNvPr>
          <p:cNvSpPr txBox="1"/>
          <p:nvPr/>
        </p:nvSpPr>
        <p:spPr>
          <a:xfrm>
            <a:off x="981844" y="260648"/>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Seven - Key Events (Encounter stories and dialogues)</a:t>
            </a:r>
          </a:p>
        </p:txBody>
      </p:sp>
      <p:sp>
        <p:nvSpPr>
          <p:cNvPr id="6" name="文字方塊 5">
            <a:extLst>
              <a:ext uri="{FF2B5EF4-FFF2-40B4-BE49-F238E27FC236}">
                <a16:creationId xmlns:a16="http://schemas.microsoft.com/office/drawing/2014/main" id="{8C26FEFF-430D-1DEA-3816-AFD4E2BD9774}"/>
              </a:ext>
            </a:extLst>
          </p:cNvPr>
          <p:cNvSpPr txBox="1"/>
          <p:nvPr/>
        </p:nvSpPr>
        <p:spPr>
          <a:xfrm>
            <a:off x="981844" y="980728"/>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en-US" altLang="zh-CN" sz="2800" dirty="0" err="1">
                <a:solidFill>
                  <a:schemeClr val="bg1"/>
                </a:solidFill>
              </a:rPr>
              <a:t>Huineng's</a:t>
            </a:r>
            <a:r>
              <a:rPr lang="en-US" altLang="zh-CN" sz="2800" dirty="0">
                <a:solidFill>
                  <a:schemeClr val="bg1"/>
                </a:solidFill>
              </a:rPr>
              <a:t> dialogues demonstrating situational teaching.</a:t>
            </a:r>
          </a:p>
        </p:txBody>
      </p:sp>
      <p:sp>
        <p:nvSpPr>
          <p:cNvPr id="4" name="文字方塊 3">
            <a:extLst>
              <a:ext uri="{FF2B5EF4-FFF2-40B4-BE49-F238E27FC236}">
                <a16:creationId xmlns:a16="http://schemas.microsoft.com/office/drawing/2014/main" id="{F3CD3335-11A0-6B53-DB8B-6AD2EFF41A08}"/>
              </a:ext>
            </a:extLst>
          </p:cNvPr>
          <p:cNvSpPr txBox="1"/>
          <p:nvPr/>
        </p:nvSpPr>
        <p:spPr>
          <a:xfrm>
            <a:off x="981844" y="1700808"/>
            <a:ext cx="10441160" cy="142141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500"/>
              </a:lnSpc>
              <a:spcBef>
                <a:spcPts val="1200"/>
              </a:spcBef>
              <a:spcAft>
                <a:spcPts val="1200"/>
              </a:spcAft>
            </a:pPr>
            <a:r>
              <a:rPr lang="en-US" altLang="zh-CN" sz="2800" dirty="0">
                <a:solidFill>
                  <a:schemeClr val="bg1"/>
                </a:solidFill>
              </a:rPr>
              <a:t>Monk Zhi‘s debate on “nirvana without thought”: </a:t>
            </a:r>
            <a:r>
              <a:rPr lang="en-US" altLang="zh-CN" sz="2800" dirty="0" err="1">
                <a:solidFill>
                  <a:schemeClr val="bg1"/>
                </a:solidFill>
              </a:rPr>
              <a:t>Huineng</a:t>
            </a:r>
            <a:r>
              <a:rPr lang="en-US" altLang="zh-CN" sz="2800" dirty="0">
                <a:solidFill>
                  <a:schemeClr val="bg1"/>
                </a:solidFill>
              </a:rPr>
              <a:t> clarifies that “no-thought” (</a:t>
            </a:r>
            <a:r>
              <a:rPr lang="zh-TW" altLang="en-US" sz="2800" dirty="0">
                <a:solidFill>
                  <a:schemeClr val="bg1"/>
                </a:solidFill>
              </a:rPr>
              <a:t>無念</a:t>
            </a:r>
            <a:r>
              <a:rPr lang="en-US" altLang="zh-TW" sz="2800" dirty="0">
                <a:solidFill>
                  <a:schemeClr val="bg1"/>
                </a:solidFill>
              </a:rPr>
              <a:t>) </a:t>
            </a:r>
            <a:r>
              <a:rPr lang="en-US" altLang="zh-CN" sz="2800" dirty="0">
                <a:solidFill>
                  <a:schemeClr val="bg1"/>
                </a:solidFill>
              </a:rPr>
              <a:t>means non-attachment during thought, not mental blankness.</a:t>
            </a:r>
          </a:p>
        </p:txBody>
      </p:sp>
      <p:sp>
        <p:nvSpPr>
          <p:cNvPr id="7" name="文字方塊 6">
            <a:extLst>
              <a:ext uri="{FF2B5EF4-FFF2-40B4-BE49-F238E27FC236}">
                <a16:creationId xmlns:a16="http://schemas.microsoft.com/office/drawing/2014/main" id="{33DB7AA0-A5DB-C491-0784-3B317ADDCAC4}"/>
              </a:ext>
            </a:extLst>
          </p:cNvPr>
          <p:cNvSpPr txBox="1"/>
          <p:nvPr/>
        </p:nvSpPr>
        <p:spPr>
          <a:xfrm>
            <a:off x="981844" y="3212976"/>
            <a:ext cx="10441160" cy="97257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500"/>
              </a:lnSpc>
              <a:spcBef>
                <a:spcPts val="1200"/>
              </a:spcBef>
              <a:spcAft>
                <a:spcPts val="1200"/>
              </a:spcAft>
            </a:pPr>
            <a:r>
              <a:rPr lang="en-US" altLang="zh-CN" sz="2800" dirty="0">
                <a:solidFill>
                  <a:schemeClr val="bg1"/>
                </a:solidFill>
              </a:rPr>
              <a:t>A monk reciting the </a:t>
            </a:r>
            <a:r>
              <a:rPr lang="en-US" altLang="zh-CN" sz="2800" i="1" dirty="0">
                <a:solidFill>
                  <a:schemeClr val="bg1"/>
                </a:solidFill>
              </a:rPr>
              <a:t>Lotus Sutra</a:t>
            </a:r>
            <a:r>
              <a:rPr lang="en-US" altLang="zh-CN" sz="2800" dirty="0">
                <a:solidFill>
                  <a:schemeClr val="bg1"/>
                </a:solidFill>
              </a:rPr>
              <a:t>: </a:t>
            </a:r>
            <a:r>
              <a:rPr lang="en-US" altLang="zh-CN" sz="2800" dirty="0" err="1">
                <a:solidFill>
                  <a:schemeClr val="bg1"/>
                </a:solidFill>
              </a:rPr>
              <a:t>Huineng</a:t>
            </a:r>
            <a:r>
              <a:rPr lang="en-US" altLang="zh-CN" sz="2800" dirty="0">
                <a:solidFill>
                  <a:schemeClr val="bg1"/>
                </a:solidFill>
              </a:rPr>
              <a:t> reinterprets "mind-awakening" as internal insight, rejecting literal scripture worship.</a:t>
            </a:r>
          </a:p>
        </p:txBody>
      </p:sp>
      <p:sp>
        <p:nvSpPr>
          <p:cNvPr id="8" name="文字方塊 7">
            <a:extLst>
              <a:ext uri="{FF2B5EF4-FFF2-40B4-BE49-F238E27FC236}">
                <a16:creationId xmlns:a16="http://schemas.microsoft.com/office/drawing/2014/main" id="{FE6D6473-AD28-425D-7595-310CF1FE05D2}"/>
              </a:ext>
            </a:extLst>
          </p:cNvPr>
          <p:cNvSpPr txBox="1"/>
          <p:nvPr/>
        </p:nvSpPr>
        <p:spPr>
          <a:xfrm>
            <a:off x="981844" y="4437112"/>
            <a:ext cx="10441160" cy="97257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500"/>
              </a:lnSpc>
              <a:spcBef>
                <a:spcPts val="1200"/>
              </a:spcBef>
              <a:spcAft>
                <a:spcPts val="1200"/>
              </a:spcAft>
            </a:pPr>
            <a:r>
              <a:rPr lang="en-US" altLang="zh-CN" sz="2800" dirty="0">
                <a:solidFill>
                  <a:schemeClr val="bg1"/>
                </a:solidFill>
              </a:rPr>
              <a:t>Disciples' challenges: Resolves debates on meditation, precepts, and wisdom using paradoxical language</a:t>
            </a:r>
          </a:p>
        </p:txBody>
      </p:sp>
      <p:sp>
        <p:nvSpPr>
          <p:cNvPr id="9" name="文字方塊 8">
            <a:extLst>
              <a:ext uri="{FF2B5EF4-FFF2-40B4-BE49-F238E27FC236}">
                <a16:creationId xmlns:a16="http://schemas.microsoft.com/office/drawing/2014/main" id="{83B07A1E-FBC1-AE5D-E251-70960B74643D}"/>
              </a:ext>
            </a:extLst>
          </p:cNvPr>
          <p:cNvSpPr txBox="1"/>
          <p:nvPr/>
        </p:nvSpPr>
        <p:spPr>
          <a:xfrm>
            <a:off x="981844" y="5624778"/>
            <a:ext cx="10441160" cy="97257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500"/>
              </a:lnSpc>
              <a:spcBef>
                <a:spcPts val="1200"/>
              </a:spcBef>
              <a:spcAft>
                <a:spcPts val="1200"/>
              </a:spcAft>
            </a:pPr>
            <a:r>
              <a:rPr lang="en-US" altLang="zh-CN" sz="2800" b="1" dirty="0">
                <a:solidFill>
                  <a:schemeClr val="bg1"/>
                </a:solidFill>
              </a:rPr>
              <a:t>Teaching Method</a:t>
            </a:r>
            <a:r>
              <a:rPr lang="en-US" altLang="zh-CN" sz="2800" dirty="0">
                <a:solidFill>
                  <a:schemeClr val="bg1"/>
                </a:solidFill>
              </a:rPr>
              <a:t>: "Direct pointing to mind" (</a:t>
            </a:r>
            <a:r>
              <a:rPr lang="zh-CN" altLang="en-US" sz="2800" dirty="0">
                <a:solidFill>
                  <a:schemeClr val="bg1"/>
                </a:solidFill>
              </a:rPr>
              <a:t>直指人心</a:t>
            </a:r>
            <a:r>
              <a:rPr lang="en-US" altLang="zh-CN" sz="2800" dirty="0">
                <a:solidFill>
                  <a:schemeClr val="bg1"/>
                </a:solidFill>
              </a:rPr>
              <a:t>) via everyday interactions, </a:t>
            </a:r>
            <a:r>
              <a:rPr lang="en-US" altLang="zh-CN" sz="2800" dirty="0" err="1">
                <a:solidFill>
                  <a:schemeClr val="bg1"/>
                </a:solidFill>
              </a:rPr>
              <a:t>emphasising</a:t>
            </a:r>
            <a:r>
              <a:rPr lang="en-US" altLang="zh-CN" sz="2800" dirty="0">
                <a:solidFill>
                  <a:schemeClr val="bg1"/>
                </a:solidFill>
              </a:rPr>
              <a:t> adaptability.</a:t>
            </a:r>
          </a:p>
        </p:txBody>
      </p:sp>
    </p:spTree>
    <p:extLst>
      <p:ext uri="{BB962C8B-B14F-4D97-AF65-F5344CB8AC3E}">
        <p14:creationId xmlns:p14="http://schemas.microsoft.com/office/powerpoint/2010/main" val="12610600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P spid="7" grpId="0"/>
      <p:bldP spid="8" grpId="0"/>
      <p:bldP spid="9"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按鈕形 5">
            <a:extLst>
              <a:ext uri="{FF2B5EF4-FFF2-40B4-BE49-F238E27FC236}">
                <a16:creationId xmlns:a16="http://schemas.microsoft.com/office/drawing/2014/main" id="{DEB5AF0F-F2E4-0DD9-95C1-153E1ACB5B58}"/>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7" name="文字方塊 6">
            <a:extLst>
              <a:ext uri="{FF2B5EF4-FFF2-40B4-BE49-F238E27FC236}">
                <a16:creationId xmlns:a16="http://schemas.microsoft.com/office/drawing/2014/main" id="{F6EF9D26-9407-281C-B13C-1C158A4CF3A4}"/>
              </a:ext>
            </a:extLst>
          </p:cNvPr>
          <p:cNvSpPr txBox="1"/>
          <p:nvPr/>
        </p:nvSpPr>
        <p:spPr>
          <a:xfrm>
            <a:off x="1017848" y="1988840"/>
            <a:ext cx="10441160" cy="322639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en-US" altLang="zh-CN" sz="2800" b="1" dirty="0">
                <a:solidFill>
                  <a:schemeClr val="bg1"/>
                </a:solidFill>
              </a:rPr>
              <a:t>‘Even though the eon-[ending] fire burns to the floor of the ocean</a:t>
            </a:r>
          </a:p>
          <a:p>
            <a:pPr>
              <a:lnSpc>
                <a:spcPts val="4400"/>
              </a:lnSpc>
              <a:spcBef>
                <a:spcPts val="1200"/>
              </a:spcBef>
              <a:spcAft>
                <a:spcPts val="1200"/>
              </a:spcAft>
            </a:pPr>
            <a:r>
              <a:rPr lang="en-US" altLang="zh-CN" sz="2800" b="1" dirty="0">
                <a:solidFill>
                  <a:schemeClr val="bg1"/>
                </a:solidFill>
              </a:rPr>
              <a:t>And the winds pound upon the mountains like drums,</a:t>
            </a:r>
          </a:p>
          <a:p>
            <a:pPr>
              <a:lnSpc>
                <a:spcPts val="4400"/>
              </a:lnSpc>
              <a:spcBef>
                <a:spcPts val="1200"/>
              </a:spcBef>
              <a:spcAft>
                <a:spcPts val="1200"/>
              </a:spcAft>
            </a:pPr>
            <a:r>
              <a:rPr lang="en-US" altLang="zh-CN" sz="2800" b="1" dirty="0">
                <a:solidFill>
                  <a:schemeClr val="bg1"/>
                </a:solidFill>
              </a:rPr>
              <a:t>The true bliss of permanent quiescence—</a:t>
            </a:r>
          </a:p>
          <a:p>
            <a:pPr>
              <a:lnSpc>
                <a:spcPts val="4400"/>
              </a:lnSpc>
              <a:spcBef>
                <a:spcPts val="1200"/>
              </a:spcBef>
              <a:spcAft>
                <a:spcPts val="1200"/>
              </a:spcAft>
            </a:pPr>
            <a:r>
              <a:rPr lang="en-US" altLang="zh-CN" sz="2800" b="1" dirty="0">
                <a:solidFill>
                  <a:schemeClr val="bg1"/>
                </a:solidFill>
              </a:rPr>
              <a:t>The characteristic of nirvana—is suchlike.’</a:t>
            </a:r>
          </a:p>
        </p:txBody>
      </p:sp>
    </p:spTree>
    <p:extLst>
      <p:ext uri="{BB962C8B-B14F-4D97-AF65-F5344CB8AC3E}">
        <p14:creationId xmlns:p14="http://schemas.microsoft.com/office/powerpoint/2010/main" val="1588937678"/>
      </p:ext>
    </p:extLst>
  </p:cSld>
  <p:clrMapOvr>
    <a:overrideClrMapping bg1="lt1" tx1="dk1" bg2="lt2" tx2="dk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1DB72F94-B982-A021-AB6A-B5DBFBBAABBA}"/>
              </a:ext>
            </a:extLst>
          </p:cNvPr>
          <p:cNvSpPr txBox="1"/>
          <p:nvPr/>
        </p:nvSpPr>
        <p:spPr>
          <a:xfrm>
            <a:off x="645517" y="260648"/>
            <a:ext cx="11485276"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Eight - Immediate and Gradual (Encounter stories and dialogues)</a:t>
            </a:r>
          </a:p>
        </p:txBody>
      </p:sp>
      <p:sp>
        <p:nvSpPr>
          <p:cNvPr id="5" name="文字方塊 4">
            <a:extLst>
              <a:ext uri="{FF2B5EF4-FFF2-40B4-BE49-F238E27FC236}">
                <a16:creationId xmlns:a16="http://schemas.microsoft.com/office/drawing/2014/main" id="{0F58261E-9E65-ED61-FD0D-B3A22824E5B2}"/>
              </a:ext>
            </a:extLst>
          </p:cNvPr>
          <p:cNvSpPr txBox="1"/>
          <p:nvPr/>
        </p:nvSpPr>
        <p:spPr>
          <a:xfrm>
            <a:off x="675505" y="980728"/>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en-US" altLang="zh-CN" sz="2800" dirty="0">
                <a:solidFill>
                  <a:schemeClr val="bg1"/>
                </a:solidFill>
              </a:rPr>
              <a:t>Reconciles Northern (gradual) and Southern (sudden) schools.</a:t>
            </a:r>
          </a:p>
        </p:txBody>
      </p:sp>
      <p:sp>
        <p:nvSpPr>
          <p:cNvPr id="4" name="文字方塊 3">
            <a:extLst>
              <a:ext uri="{FF2B5EF4-FFF2-40B4-BE49-F238E27FC236}">
                <a16:creationId xmlns:a16="http://schemas.microsoft.com/office/drawing/2014/main" id="{9AFB04D7-19CD-6115-67DA-F8C677CB9F03}"/>
              </a:ext>
            </a:extLst>
          </p:cNvPr>
          <p:cNvSpPr txBox="1"/>
          <p:nvPr/>
        </p:nvSpPr>
        <p:spPr>
          <a:xfrm>
            <a:off x="645517" y="1700808"/>
            <a:ext cx="10441160" cy="10174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700"/>
              </a:lnSpc>
              <a:spcBef>
                <a:spcPts val="1200"/>
              </a:spcBef>
              <a:spcAft>
                <a:spcPts val="1200"/>
              </a:spcAft>
            </a:pPr>
            <a:r>
              <a:rPr lang="en-US" altLang="zh-CN" sz="2800" b="1" dirty="0">
                <a:solidFill>
                  <a:schemeClr val="bg1"/>
                </a:solidFill>
              </a:rPr>
              <a:t>Critique of Gradualism</a:t>
            </a:r>
            <a:r>
              <a:rPr lang="en-US" altLang="zh-CN" sz="2800" dirty="0">
                <a:solidFill>
                  <a:schemeClr val="bg1"/>
                </a:solidFill>
              </a:rPr>
              <a:t>: Rejects "dust-cleaning" meditation (associated with </a:t>
            </a:r>
            <a:r>
              <a:rPr lang="en-US" altLang="zh-CN" sz="2800" dirty="0" err="1">
                <a:solidFill>
                  <a:schemeClr val="bg1"/>
                </a:solidFill>
              </a:rPr>
              <a:t>Shenxiu</a:t>
            </a:r>
            <a:r>
              <a:rPr lang="en-US" altLang="zh-CN" sz="2800" dirty="0">
                <a:solidFill>
                  <a:schemeClr val="bg1"/>
                </a:solidFill>
              </a:rPr>
              <a:t>) as dualistic; true practice involves </a:t>
            </a:r>
            <a:r>
              <a:rPr lang="en-US" altLang="zh-CN" sz="2800" dirty="0" err="1">
                <a:solidFill>
                  <a:schemeClr val="bg1"/>
                </a:solidFill>
              </a:rPr>
              <a:t>realising</a:t>
            </a:r>
            <a:r>
              <a:rPr lang="en-US" altLang="zh-CN" sz="2800" dirty="0">
                <a:solidFill>
                  <a:schemeClr val="bg1"/>
                </a:solidFill>
              </a:rPr>
              <a:t> innate purity</a:t>
            </a:r>
          </a:p>
        </p:txBody>
      </p:sp>
      <p:sp>
        <p:nvSpPr>
          <p:cNvPr id="8" name="文字方塊 7">
            <a:extLst>
              <a:ext uri="{FF2B5EF4-FFF2-40B4-BE49-F238E27FC236}">
                <a16:creationId xmlns:a16="http://schemas.microsoft.com/office/drawing/2014/main" id="{7300EB5E-7665-B689-27C2-25305E83DE38}"/>
              </a:ext>
            </a:extLst>
          </p:cNvPr>
          <p:cNvSpPr txBox="1"/>
          <p:nvPr/>
        </p:nvSpPr>
        <p:spPr>
          <a:xfrm>
            <a:off x="645517" y="2851574"/>
            <a:ext cx="11641583" cy="10174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700"/>
              </a:lnSpc>
              <a:spcBef>
                <a:spcPts val="1200"/>
              </a:spcBef>
              <a:spcAft>
                <a:spcPts val="1200"/>
              </a:spcAft>
            </a:pPr>
            <a:r>
              <a:rPr lang="en-US" altLang="zh-CN" sz="2800" b="1" dirty="0">
                <a:solidFill>
                  <a:schemeClr val="bg1"/>
                </a:solidFill>
              </a:rPr>
              <a:t>Sudden Enlightenment Explained</a:t>
            </a:r>
            <a:r>
              <a:rPr lang="en-US" altLang="zh-CN" sz="2800" dirty="0">
                <a:solidFill>
                  <a:schemeClr val="bg1"/>
                </a:solidFill>
              </a:rPr>
              <a:t>: Awakening is instantaneous, but cultivation must follow to </a:t>
            </a:r>
            <a:r>
              <a:rPr lang="en-US" altLang="zh-CN" sz="2800" dirty="0" err="1">
                <a:solidFill>
                  <a:schemeClr val="bg1"/>
                </a:solidFill>
              </a:rPr>
              <a:t>stabilise</a:t>
            </a:r>
            <a:r>
              <a:rPr lang="en-US" altLang="zh-CN" sz="2800" dirty="0">
                <a:solidFill>
                  <a:schemeClr val="bg1"/>
                </a:solidFill>
              </a:rPr>
              <a:t> insight ("sudden awakening, gradual cultivation") </a:t>
            </a:r>
          </a:p>
        </p:txBody>
      </p:sp>
      <p:sp>
        <p:nvSpPr>
          <p:cNvPr id="9" name="文字方塊 8">
            <a:extLst>
              <a:ext uri="{FF2B5EF4-FFF2-40B4-BE49-F238E27FC236}">
                <a16:creationId xmlns:a16="http://schemas.microsoft.com/office/drawing/2014/main" id="{0234B4AA-B1D4-0F91-13A3-62181C76134E}"/>
              </a:ext>
            </a:extLst>
          </p:cNvPr>
          <p:cNvSpPr txBox="1"/>
          <p:nvPr/>
        </p:nvSpPr>
        <p:spPr>
          <a:xfrm>
            <a:off x="633089" y="4084316"/>
            <a:ext cx="11423005" cy="10174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700"/>
              </a:lnSpc>
              <a:spcBef>
                <a:spcPts val="1200"/>
              </a:spcBef>
              <a:spcAft>
                <a:spcPts val="1200"/>
              </a:spcAft>
            </a:pPr>
            <a:r>
              <a:rPr lang="en-US" altLang="zh-CN" sz="2800" b="1" dirty="0">
                <a:solidFill>
                  <a:schemeClr val="bg1"/>
                </a:solidFill>
              </a:rPr>
              <a:t>Non-Duality in Practice</a:t>
            </a:r>
            <a:r>
              <a:rPr lang="en-US" altLang="zh-CN" sz="2800" dirty="0">
                <a:solidFill>
                  <a:schemeClr val="bg1"/>
                </a:solidFill>
              </a:rPr>
              <a:t>: Meditative calm (</a:t>
            </a:r>
            <a:r>
              <a:rPr lang="zh-CN" altLang="en-US" sz="2800" dirty="0">
                <a:solidFill>
                  <a:schemeClr val="bg1"/>
                </a:solidFill>
              </a:rPr>
              <a:t>定</a:t>
            </a:r>
            <a:r>
              <a:rPr lang="en-US" altLang="zh-CN" sz="2800" dirty="0">
                <a:solidFill>
                  <a:schemeClr val="bg1"/>
                </a:solidFill>
              </a:rPr>
              <a:t>) and wisdom (</a:t>
            </a:r>
            <a:r>
              <a:rPr lang="zh-CN" altLang="en-US" sz="2800" dirty="0">
                <a:solidFill>
                  <a:schemeClr val="bg1"/>
                </a:solidFill>
              </a:rPr>
              <a:t>慧</a:t>
            </a:r>
            <a:r>
              <a:rPr lang="en-US" altLang="zh-CN" sz="2800" dirty="0">
                <a:solidFill>
                  <a:schemeClr val="bg1"/>
                </a:solidFill>
              </a:rPr>
              <a:t>) are inseparable—like a lamp (calm) and its light (wisdom) .</a:t>
            </a:r>
          </a:p>
        </p:txBody>
      </p:sp>
      <p:sp>
        <p:nvSpPr>
          <p:cNvPr id="10" name="文字方塊 9">
            <a:extLst>
              <a:ext uri="{FF2B5EF4-FFF2-40B4-BE49-F238E27FC236}">
                <a16:creationId xmlns:a16="http://schemas.microsoft.com/office/drawing/2014/main" id="{6585660F-FF81-3C42-9FAE-605C7395A371}"/>
              </a:ext>
            </a:extLst>
          </p:cNvPr>
          <p:cNvSpPr txBox="1"/>
          <p:nvPr/>
        </p:nvSpPr>
        <p:spPr>
          <a:xfrm>
            <a:off x="633089" y="5340934"/>
            <a:ext cx="11423005" cy="101745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700"/>
              </a:lnSpc>
              <a:spcBef>
                <a:spcPts val="1200"/>
              </a:spcBef>
              <a:spcAft>
                <a:spcPts val="1200"/>
              </a:spcAft>
            </a:pPr>
            <a:r>
              <a:rPr lang="en-US" altLang="zh-CN" sz="2800" b="1" dirty="0">
                <a:solidFill>
                  <a:schemeClr val="bg1"/>
                </a:solidFill>
              </a:rPr>
              <a:t>Legacy</a:t>
            </a:r>
            <a:r>
              <a:rPr lang="en-US" altLang="zh-CN" sz="2800" dirty="0">
                <a:solidFill>
                  <a:schemeClr val="bg1"/>
                </a:solidFill>
              </a:rPr>
              <a:t>: Establishes Southern Chan's dominance by reframing gradual methods as preparatory</a:t>
            </a:r>
          </a:p>
        </p:txBody>
      </p:sp>
    </p:spTree>
    <p:extLst>
      <p:ext uri="{BB962C8B-B14F-4D97-AF65-F5344CB8AC3E}">
        <p14:creationId xmlns:p14="http://schemas.microsoft.com/office/powerpoint/2010/main" val="2561861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P spid="8" grpId="0"/>
      <p:bldP spid="9" grpId="0"/>
      <p:bldP spid="10" grpId="0"/>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004A6EB-541A-D0CB-768F-F842A8C2A437}"/>
              </a:ext>
            </a:extLst>
          </p:cNvPr>
          <p:cNvSpPr txBox="1"/>
          <p:nvPr/>
        </p:nvSpPr>
        <p:spPr>
          <a:xfrm>
            <a:off x="632166" y="116632"/>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Nine - The Imperial Summons</a:t>
            </a:r>
          </a:p>
        </p:txBody>
      </p:sp>
      <p:sp>
        <p:nvSpPr>
          <p:cNvPr id="7" name="文字方塊 6">
            <a:extLst>
              <a:ext uri="{FF2B5EF4-FFF2-40B4-BE49-F238E27FC236}">
                <a16:creationId xmlns:a16="http://schemas.microsoft.com/office/drawing/2014/main" id="{220EBA3F-7B3F-E2FC-7B3A-5720C8947BEC}"/>
              </a:ext>
            </a:extLst>
          </p:cNvPr>
          <p:cNvSpPr txBox="1"/>
          <p:nvPr/>
        </p:nvSpPr>
        <p:spPr>
          <a:xfrm>
            <a:off x="585800" y="764704"/>
            <a:ext cx="11089232"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en-US" altLang="zh-CN" sz="2800" dirty="0" err="1">
                <a:solidFill>
                  <a:schemeClr val="bg1"/>
                </a:solidFill>
              </a:rPr>
              <a:t>Huineng</a:t>
            </a:r>
            <a:r>
              <a:rPr lang="en-US" altLang="zh-CN" sz="2800" dirty="0">
                <a:solidFill>
                  <a:schemeClr val="bg1"/>
                </a:solidFill>
              </a:rPr>
              <a:t> declines Emperor Gaozong's summons to court.</a:t>
            </a:r>
          </a:p>
        </p:txBody>
      </p:sp>
      <p:sp>
        <p:nvSpPr>
          <p:cNvPr id="4" name="文字方塊 3">
            <a:extLst>
              <a:ext uri="{FF2B5EF4-FFF2-40B4-BE49-F238E27FC236}">
                <a16:creationId xmlns:a16="http://schemas.microsoft.com/office/drawing/2014/main" id="{D5F819F3-A8CE-CD0A-5AE4-C0DE481EF6EB}"/>
              </a:ext>
            </a:extLst>
          </p:cNvPr>
          <p:cNvSpPr txBox="1"/>
          <p:nvPr/>
        </p:nvSpPr>
        <p:spPr>
          <a:xfrm>
            <a:off x="572380" y="1556792"/>
            <a:ext cx="11089232" cy="99501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spcBef>
                <a:spcPts val="1200"/>
              </a:spcBef>
              <a:spcAft>
                <a:spcPts val="1200"/>
              </a:spcAft>
            </a:pPr>
            <a:r>
              <a:rPr lang="en-US" altLang="zh-CN" sz="2800" dirty="0">
                <a:solidFill>
                  <a:schemeClr val="bg1"/>
                </a:solidFill>
              </a:rPr>
              <a:t>Returns imperial gifts (robe, silk), asserting that "a mendicant’s virtue lies in humility."</a:t>
            </a:r>
          </a:p>
        </p:txBody>
      </p:sp>
      <p:sp>
        <p:nvSpPr>
          <p:cNvPr id="5" name="文字方塊 4">
            <a:extLst>
              <a:ext uri="{FF2B5EF4-FFF2-40B4-BE49-F238E27FC236}">
                <a16:creationId xmlns:a16="http://schemas.microsoft.com/office/drawing/2014/main" id="{41B2AA72-2030-4123-536D-4FFEBEB9C7C8}"/>
              </a:ext>
            </a:extLst>
          </p:cNvPr>
          <p:cNvSpPr txBox="1"/>
          <p:nvPr/>
        </p:nvSpPr>
        <p:spPr>
          <a:xfrm>
            <a:off x="602999" y="2783619"/>
            <a:ext cx="11089232" cy="99501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spcBef>
                <a:spcPts val="1200"/>
              </a:spcBef>
              <a:spcAft>
                <a:spcPts val="1200"/>
              </a:spcAft>
            </a:pPr>
            <a:r>
              <a:rPr lang="en-US" altLang="zh-CN" sz="2800" dirty="0">
                <a:solidFill>
                  <a:schemeClr val="bg1"/>
                </a:solidFill>
              </a:rPr>
              <a:t>Sends </a:t>
            </a:r>
            <a:r>
              <a:rPr lang="en-US" altLang="zh-CN" sz="2800" i="1" dirty="0">
                <a:solidFill>
                  <a:schemeClr val="bg1"/>
                </a:solidFill>
              </a:rPr>
              <a:t>The Platform Sutra</a:t>
            </a:r>
            <a:r>
              <a:rPr lang="en-US" altLang="zh-CN" sz="2800" dirty="0">
                <a:solidFill>
                  <a:schemeClr val="bg1"/>
                </a:solidFill>
              </a:rPr>
              <a:t> as his "representative," affirming the text's authority.</a:t>
            </a:r>
          </a:p>
        </p:txBody>
      </p:sp>
      <p:sp>
        <p:nvSpPr>
          <p:cNvPr id="8" name="文字方塊 7">
            <a:extLst>
              <a:ext uri="{FF2B5EF4-FFF2-40B4-BE49-F238E27FC236}">
                <a16:creationId xmlns:a16="http://schemas.microsoft.com/office/drawing/2014/main" id="{1E7BA195-CA28-00A0-FC70-59236C990D40}"/>
              </a:ext>
            </a:extLst>
          </p:cNvPr>
          <p:cNvSpPr txBox="1"/>
          <p:nvPr/>
        </p:nvSpPr>
        <p:spPr>
          <a:xfrm>
            <a:off x="549796" y="3953662"/>
            <a:ext cx="11089232" cy="53142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spcBef>
                <a:spcPts val="1200"/>
              </a:spcBef>
              <a:spcAft>
                <a:spcPts val="1200"/>
              </a:spcAft>
            </a:pPr>
            <a:r>
              <a:rPr lang="en-US" altLang="zh-CN" sz="2800" b="1" dirty="0">
                <a:solidFill>
                  <a:schemeClr val="bg1"/>
                </a:solidFill>
              </a:rPr>
              <a:t>Non-Abiding</a:t>
            </a:r>
            <a:r>
              <a:rPr lang="en-US" altLang="zh-CN" sz="2800" dirty="0">
                <a:solidFill>
                  <a:schemeClr val="bg1"/>
                </a:solidFill>
              </a:rPr>
              <a:t> (</a:t>
            </a:r>
            <a:r>
              <a:rPr lang="zh-TW" altLang="en-US" sz="2800" dirty="0">
                <a:solidFill>
                  <a:schemeClr val="bg1"/>
                </a:solidFill>
              </a:rPr>
              <a:t>無住</a:t>
            </a:r>
            <a:r>
              <a:rPr lang="en-US" altLang="zh-TW" sz="2800" dirty="0">
                <a:solidFill>
                  <a:schemeClr val="bg1"/>
                </a:solidFill>
              </a:rPr>
              <a:t>): </a:t>
            </a:r>
            <a:r>
              <a:rPr lang="en-US" altLang="zh-CN" sz="2800" dirty="0">
                <a:solidFill>
                  <a:schemeClr val="bg1"/>
                </a:solidFill>
              </a:rPr>
              <a:t>Freedom from worldly attachments, including fame.</a:t>
            </a:r>
          </a:p>
        </p:txBody>
      </p:sp>
      <p:sp>
        <p:nvSpPr>
          <p:cNvPr id="9" name="文字方塊 8">
            <a:extLst>
              <a:ext uri="{FF2B5EF4-FFF2-40B4-BE49-F238E27FC236}">
                <a16:creationId xmlns:a16="http://schemas.microsoft.com/office/drawing/2014/main" id="{36F69FCD-FA47-0D79-B444-E897276069C4}"/>
              </a:ext>
            </a:extLst>
          </p:cNvPr>
          <p:cNvSpPr txBox="1"/>
          <p:nvPr/>
        </p:nvSpPr>
        <p:spPr>
          <a:xfrm>
            <a:off x="585800" y="4608500"/>
            <a:ext cx="11341260" cy="99501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spcBef>
                <a:spcPts val="1200"/>
              </a:spcBef>
              <a:spcAft>
                <a:spcPts val="1200"/>
              </a:spcAft>
            </a:pPr>
            <a:r>
              <a:rPr lang="en-US" altLang="zh-CN" sz="2800" b="1" dirty="0">
                <a:solidFill>
                  <a:schemeClr val="bg1"/>
                </a:solidFill>
              </a:rPr>
              <a:t>Lay Practice</a:t>
            </a:r>
            <a:r>
              <a:rPr lang="en-US" altLang="zh-CN" sz="2800" dirty="0">
                <a:solidFill>
                  <a:schemeClr val="bg1"/>
                </a:solidFill>
              </a:rPr>
              <a:t>: True Buddhism flourishes outside courts, in mountains or markets.</a:t>
            </a:r>
          </a:p>
        </p:txBody>
      </p:sp>
      <p:sp>
        <p:nvSpPr>
          <p:cNvPr id="10" name="文字方塊 9">
            <a:extLst>
              <a:ext uri="{FF2B5EF4-FFF2-40B4-BE49-F238E27FC236}">
                <a16:creationId xmlns:a16="http://schemas.microsoft.com/office/drawing/2014/main" id="{D8800898-6AA5-988D-24FB-43051533BA4F}"/>
              </a:ext>
            </a:extLst>
          </p:cNvPr>
          <p:cNvSpPr txBox="1"/>
          <p:nvPr/>
        </p:nvSpPr>
        <p:spPr>
          <a:xfrm>
            <a:off x="621804" y="5746352"/>
            <a:ext cx="11089232" cy="99501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spcBef>
                <a:spcPts val="1200"/>
              </a:spcBef>
              <a:spcAft>
                <a:spcPts val="1200"/>
              </a:spcAft>
            </a:pPr>
            <a:r>
              <a:rPr lang="en-US" altLang="zh-CN" sz="2800" b="1" dirty="0">
                <a:solidFill>
                  <a:schemeClr val="bg1"/>
                </a:solidFill>
              </a:rPr>
              <a:t>Legacy</a:t>
            </a:r>
            <a:r>
              <a:rPr lang="en-US" altLang="zh-CN" sz="2800" dirty="0">
                <a:solidFill>
                  <a:schemeClr val="bg1"/>
                </a:solidFill>
              </a:rPr>
              <a:t>: Models Chan independence from political power; frames humility as enlightenment expressed.</a:t>
            </a:r>
          </a:p>
        </p:txBody>
      </p:sp>
    </p:spTree>
    <p:extLst>
      <p:ext uri="{BB962C8B-B14F-4D97-AF65-F5344CB8AC3E}">
        <p14:creationId xmlns:p14="http://schemas.microsoft.com/office/powerpoint/2010/main" val="22004765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p:bldP spid="5" grpId="0"/>
      <p:bldP spid="8" grpId="0"/>
      <p:bldP spid="9" grpId="0"/>
      <p:bldP spid="10" grpId="0"/>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12CCC008-727C-76E6-E55C-BB99C11B391E}"/>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B5D7DE3C-E864-F2FC-4D9C-E8F27A3B9DA3}"/>
              </a:ext>
            </a:extLst>
          </p:cNvPr>
          <p:cNvSpPr txBox="1"/>
          <p:nvPr/>
        </p:nvSpPr>
        <p:spPr>
          <a:xfrm>
            <a:off x="909836" y="1412776"/>
            <a:ext cx="10441160" cy="61029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Chapter Ten - Transmission</a:t>
            </a:r>
          </a:p>
        </p:txBody>
      </p:sp>
      <p:sp>
        <p:nvSpPr>
          <p:cNvPr id="5" name="文字方塊 4">
            <a:extLst>
              <a:ext uri="{FF2B5EF4-FFF2-40B4-BE49-F238E27FC236}">
                <a16:creationId xmlns:a16="http://schemas.microsoft.com/office/drawing/2014/main" id="{01A2DD41-C61C-D866-947F-7F0A10F656D1}"/>
              </a:ext>
            </a:extLst>
          </p:cNvPr>
          <p:cNvSpPr txBox="1"/>
          <p:nvPr/>
        </p:nvSpPr>
        <p:spPr>
          <a:xfrm>
            <a:off x="873832" y="2352312"/>
            <a:ext cx="10441160" cy="286732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200"/>
              </a:spcAft>
            </a:pPr>
            <a:r>
              <a:rPr lang="en-US" altLang="zh-CN" sz="2800" dirty="0">
                <a:solidFill>
                  <a:schemeClr val="bg1"/>
                </a:solidFill>
              </a:rPr>
              <a:t>In the chapter on his final instructions, </a:t>
            </a:r>
            <a:r>
              <a:rPr lang="en-US" altLang="zh-CN" sz="2800" dirty="0" err="1">
                <a:solidFill>
                  <a:schemeClr val="bg1"/>
                </a:solidFill>
              </a:rPr>
              <a:t>Huineng</a:t>
            </a:r>
            <a:r>
              <a:rPr lang="en-US" altLang="zh-CN" sz="2800" dirty="0">
                <a:solidFill>
                  <a:schemeClr val="bg1"/>
                </a:solidFill>
              </a:rPr>
              <a:t> instructs his accomplished disciples, giving specific instructions how to "preach the Dharma", which show the influence of the Buddhist teachings on the five skandhas, the concept of </a:t>
            </a:r>
            <a:r>
              <a:rPr lang="en-US" altLang="zh-CN" sz="2800" dirty="0" err="1">
                <a:solidFill>
                  <a:schemeClr val="bg1"/>
                </a:solidFill>
              </a:rPr>
              <a:t>Namarupa</a:t>
            </a:r>
            <a:r>
              <a:rPr lang="en-US" altLang="zh-CN" sz="2800" dirty="0">
                <a:solidFill>
                  <a:schemeClr val="bg1"/>
                </a:solidFill>
              </a:rPr>
              <a:t> (materiality and mentality), and the Yogacara-teachings:</a:t>
            </a:r>
          </a:p>
        </p:txBody>
      </p:sp>
    </p:spTree>
    <p:extLst>
      <p:ext uri="{BB962C8B-B14F-4D97-AF65-F5344CB8AC3E}">
        <p14:creationId xmlns:p14="http://schemas.microsoft.com/office/powerpoint/2010/main" val="24501907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648F4E23-ED9A-C48F-9AA0-7B25E50E0DA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634E384E-8E6C-C06A-8766-AE9294D09B77}"/>
              </a:ext>
            </a:extLst>
          </p:cNvPr>
          <p:cNvSpPr txBox="1"/>
          <p:nvPr/>
        </p:nvSpPr>
        <p:spPr>
          <a:xfrm>
            <a:off x="1017848" y="1556792"/>
            <a:ext cx="10441160" cy="325204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spcAft>
                <a:spcPts val="1800"/>
              </a:spcAft>
            </a:pPr>
            <a:r>
              <a:rPr lang="en-US" altLang="zh-CN" sz="2800" dirty="0">
                <a:solidFill>
                  <a:schemeClr val="bg1"/>
                </a:solidFill>
              </a:rPr>
              <a:t>One day, the master summoned his disciples </a:t>
            </a:r>
            <a:r>
              <a:rPr lang="en-US" altLang="zh-CN" sz="2800" dirty="0" err="1">
                <a:solidFill>
                  <a:schemeClr val="bg1"/>
                </a:solidFill>
              </a:rPr>
              <a:t>Fahai</a:t>
            </a:r>
            <a:r>
              <a:rPr lang="en-US" altLang="zh-CN" sz="2800" dirty="0">
                <a:solidFill>
                  <a:schemeClr val="bg1"/>
                </a:solidFill>
              </a:rPr>
              <a:t>, </a:t>
            </a:r>
            <a:r>
              <a:rPr lang="en-US" altLang="zh-CN" sz="2800" dirty="0" err="1">
                <a:solidFill>
                  <a:schemeClr val="bg1"/>
                </a:solidFill>
              </a:rPr>
              <a:t>Zhicheng</a:t>
            </a:r>
            <a:r>
              <a:rPr lang="en-US" altLang="zh-CN" sz="2800" dirty="0">
                <a:solidFill>
                  <a:schemeClr val="bg1"/>
                </a:solidFill>
              </a:rPr>
              <a:t>, Fada, </a:t>
            </a:r>
            <a:r>
              <a:rPr lang="en-US" altLang="zh-CN" sz="2800" dirty="0" err="1">
                <a:solidFill>
                  <a:schemeClr val="bg1"/>
                </a:solidFill>
              </a:rPr>
              <a:t>Shenhui</a:t>
            </a:r>
            <a:r>
              <a:rPr lang="en-US" altLang="zh-CN" sz="2800" dirty="0">
                <a:solidFill>
                  <a:schemeClr val="bg1"/>
                </a:solidFill>
              </a:rPr>
              <a:t>, </a:t>
            </a:r>
            <a:r>
              <a:rPr lang="en-US" altLang="zh-CN" sz="2800" dirty="0" err="1">
                <a:solidFill>
                  <a:schemeClr val="bg1"/>
                </a:solidFill>
              </a:rPr>
              <a:t>Zhichang</a:t>
            </a:r>
            <a:r>
              <a:rPr lang="en-US" altLang="zh-CN" sz="2800" dirty="0">
                <a:solidFill>
                  <a:schemeClr val="bg1"/>
                </a:solidFill>
              </a:rPr>
              <a:t>, </a:t>
            </a:r>
            <a:r>
              <a:rPr lang="en-US" altLang="zh-CN" sz="2800" dirty="0" err="1">
                <a:solidFill>
                  <a:schemeClr val="bg1"/>
                </a:solidFill>
              </a:rPr>
              <a:t>Zhitong</a:t>
            </a:r>
            <a:r>
              <a:rPr lang="en-US" altLang="zh-CN" sz="2800" dirty="0">
                <a:solidFill>
                  <a:schemeClr val="bg1"/>
                </a:solidFill>
              </a:rPr>
              <a:t>, </a:t>
            </a:r>
            <a:r>
              <a:rPr lang="en-US" altLang="zh-CN" sz="2800" dirty="0" err="1">
                <a:solidFill>
                  <a:schemeClr val="bg1"/>
                </a:solidFill>
              </a:rPr>
              <a:t>Zhiche</a:t>
            </a:r>
            <a:r>
              <a:rPr lang="en-US" altLang="zh-CN" sz="2800" dirty="0">
                <a:solidFill>
                  <a:schemeClr val="bg1"/>
                </a:solidFill>
              </a:rPr>
              <a:t>, </a:t>
            </a:r>
            <a:r>
              <a:rPr lang="en-US" altLang="zh-CN" sz="2800" dirty="0" err="1">
                <a:solidFill>
                  <a:schemeClr val="bg1"/>
                </a:solidFill>
              </a:rPr>
              <a:t>Zhidao</a:t>
            </a:r>
            <a:r>
              <a:rPr lang="en-US" altLang="zh-CN" sz="2800" dirty="0">
                <a:solidFill>
                  <a:schemeClr val="bg1"/>
                </a:solidFill>
              </a:rPr>
              <a:t>, </a:t>
            </a:r>
            <a:r>
              <a:rPr lang="en-US" altLang="zh-CN" sz="2800" dirty="0" err="1">
                <a:solidFill>
                  <a:schemeClr val="bg1"/>
                </a:solidFill>
              </a:rPr>
              <a:t>Fazhen</a:t>
            </a:r>
            <a:r>
              <a:rPr lang="en-US" altLang="zh-CN" sz="2800" dirty="0">
                <a:solidFill>
                  <a:schemeClr val="bg1"/>
                </a:solidFill>
              </a:rPr>
              <a:t>, and </a:t>
            </a:r>
            <a:r>
              <a:rPr lang="en-US" altLang="zh-CN" sz="2800" dirty="0" err="1">
                <a:solidFill>
                  <a:schemeClr val="bg1"/>
                </a:solidFill>
              </a:rPr>
              <a:t>Faru</a:t>
            </a:r>
            <a:r>
              <a:rPr lang="en-US" altLang="zh-CN" sz="2800" dirty="0">
                <a:solidFill>
                  <a:schemeClr val="bg1"/>
                </a:solidFill>
              </a:rPr>
              <a:t>, and said,</a:t>
            </a:r>
          </a:p>
          <a:p>
            <a:pPr>
              <a:lnSpc>
                <a:spcPts val="4400"/>
              </a:lnSpc>
              <a:spcBef>
                <a:spcPts val="1200"/>
              </a:spcBef>
              <a:spcAft>
                <a:spcPts val="1800"/>
              </a:spcAft>
            </a:pPr>
            <a:r>
              <a:rPr lang="en-US" altLang="zh-CN" sz="2800" dirty="0">
                <a:solidFill>
                  <a:schemeClr val="bg1"/>
                </a:solidFill>
              </a:rPr>
              <a:t> “</a:t>
            </a:r>
            <a:r>
              <a:rPr lang="en-US" altLang="zh-CN" sz="2800" b="1" dirty="0">
                <a:solidFill>
                  <a:schemeClr val="bg1"/>
                </a:solidFill>
              </a:rPr>
              <a:t>You are different from other people. After my extinction you should each become a master in a different region. I will now teach you how to preach the Dharma without losing the fundamental doctrine.</a:t>
            </a:r>
          </a:p>
        </p:txBody>
      </p:sp>
    </p:spTree>
    <p:extLst>
      <p:ext uri="{BB962C8B-B14F-4D97-AF65-F5344CB8AC3E}">
        <p14:creationId xmlns:p14="http://schemas.microsoft.com/office/powerpoint/2010/main" val="3399230640"/>
      </p:ext>
    </p:extLst>
  </p:cSld>
  <p:clrMapOvr>
    <a:overrideClrMapping bg1="lt1" tx1="dk1" bg2="lt2" tx2="dk2" accent1="accent1" accent2="accent2" accent3="accent3" accent4="accent4" accent5="accent5" accent6="accent6" hlink="hlink" folHlink="folHlink"/>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471BBA6F-A5F7-A110-B443-AA984467757B}"/>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A4765C08-101C-CF05-C825-289646A27FDC}"/>
              </a:ext>
            </a:extLst>
          </p:cNvPr>
          <p:cNvSpPr txBox="1"/>
          <p:nvPr/>
        </p:nvSpPr>
        <p:spPr>
          <a:xfrm>
            <a:off x="1017848" y="1988840"/>
            <a:ext cx="10441160" cy="23030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“First you should discuss the three categories of the teaching and the thirty-six responses of active functioning. Coming out and going in transcend the two extremes. In preaching all the Dharmas, do not depart from the self-nature.</a:t>
            </a:r>
          </a:p>
        </p:txBody>
      </p:sp>
    </p:spTree>
    <p:extLst>
      <p:ext uri="{BB962C8B-B14F-4D97-AF65-F5344CB8AC3E}">
        <p14:creationId xmlns:p14="http://schemas.microsoft.com/office/powerpoint/2010/main" val="3363244833"/>
      </p:ext>
    </p:extLst>
  </p:cSld>
  <p:clrMapOvr>
    <a:overrideClrMapping bg1="lt1" tx1="dk1" bg2="lt2" tx2="dk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5227F36-9694-3A1F-EE60-C9855AC01F0C}"/>
              </a:ext>
            </a:extLst>
          </p:cNvPr>
          <p:cNvSpPr txBox="1"/>
          <p:nvPr/>
        </p:nvSpPr>
        <p:spPr>
          <a:xfrm>
            <a:off x="559533" y="1844824"/>
            <a:ext cx="11629292"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“The three categories of the teaching are the skandhas, realms, and entrances. ‘Skandhas’ refers to the five skandhas of form, feelings, recognition, mental formations, and consciousness. ‘Entrances’ refers to the twelve entrances (</a:t>
            </a:r>
            <a:r>
              <a:rPr lang="en-US" altLang="zh-CN" sz="2800" b="1" dirty="0" err="1">
                <a:solidFill>
                  <a:schemeClr val="bg1"/>
                </a:solidFill>
              </a:rPr>
              <a:t>āyatanas</a:t>
            </a:r>
            <a:r>
              <a:rPr lang="en-US" altLang="zh-CN" sz="2800" b="1" dirty="0">
                <a:solidFill>
                  <a:schemeClr val="bg1"/>
                </a:solidFill>
              </a:rPr>
              <a:t>): the six types of external sense data of forms, sounds, smells, tastes, tangibles, and mental objects; and the six internal sense bases of eyes, ears, nose, tongue, body, and mind. </a:t>
            </a:r>
          </a:p>
        </p:txBody>
      </p:sp>
      <p:sp>
        <p:nvSpPr>
          <p:cNvPr id="2" name="矩形: 按鈕形 1">
            <a:extLst>
              <a:ext uri="{FF2B5EF4-FFF2-40B4-BE49-F238E27FC236}">
                <a16:creationId xmlns:a16="http://schemas.microsoft.com/office/drawing/2014/main" id="{96C77038-CA39-6E16-9C3F-131A2588DB27}"/>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200842073"/>
      </p:ext>
    </p:extLst>
  </p:cSld>
  <p:clrMapOvr>
    <a:overrideClrMapping bg1="lt1" tx1="dk1" bg2="lt2" tx2="dk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4D2DE76-1FD0-BC08-CF3A-62A5773D72BB}"/>
              </a:ext>
            </a:extLst>
          </p:cNvPr>
          <p:cNvSpPr txBox="1"/>
          <p:nvPr/>
        </p:nvSpPr>
        <p:spPr>
          <a:xfrm>
            <a:off x="405780" y="1844824"/>
            <a:ext cx="11629292"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en-US" altLang="zh-CN" sz="2800" b="1" dirty="0">
                <a:solidFill>
                  <a:schemeClr val="bg1"/>
                </a:solidFill>
              </a:rPr>
              <a:t>‘Realms’ refers to the eighteen realms: the six types of sensory data, the six senses, and the six consciousnesses. The self-nature is able to incorporate the myriad dharmas and is named the ‘storehouse consciousness.’ If one activates thinking, it is the ‘transformation consciousnesses,’ the generation of the six consciousnesses to exit the six senses and see the six types of sensory data.</a:t>
            </a:r>
          </a:p>
        </p:txBody>
      </p:sp>
      <p:sp>
        <p:nvSpPr>
          <p:cNvPr id="5" name="矩形: 按鈕形 4">
            <a:extLst>
              <a:ext uri="{FF2B5EF4-FFF2-40B4-BE49-F238E27FC236}">
                <a16:creationId xmlns:a16="http://schemas.microsoft.com/office/drawing/2014/main" id="{15853BFF-2C1F-CD55-EA63-F32B96188A15}"/>
              </a:ext>
            </a:extLst>
          </p:cNvPr>
          <p:cNvSpPr/>
          <p:nvPr/>
        </p:nvSpPr>
        <p:spPr>
          <a:xfrm>
            <a:off x="117748" y="127626"/>
            <a:ext cx="6120680"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Heart Sutra and the Sutra of Hui-</a:t>
            </a:r>
            <a:r>
              <a:rPr lang="en-US" altLang="zh-TW" dirty="0" err="1">
                <a:solidFill>
                  <a:schemeClr val="bg1"/>
                </a:solidFill>
              </a:rPr>
              <a:t>neng</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13482966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26819</TotalTime>
  <Words>7725</Words>
  <Application>Microsoft Office PowerPoint</Application>
  <PresentationFormat>自訂</PresentationFormat>
  <Paragraphs>420</Paragraphs>
  <Slides>87</Slides>
  <Notes>38</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87</vt:i4>
      </vt:variant>
    </vt:vector>
  </HeadingPairs>
  <TitlesOfParts>
    <vt:vector size="92" baseType="lpstr">
      <vt:lpstr>Wingdings</vt:lpstr>
      <vt:lpstr>Arial</vt:lpstr>
      <vt:lpstr>TimesNewRomanPSMT</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784</cp:revision>
  <dcterms:created xsi:type="dcterms:W3CDTF">2019-12-17T19:51:00Z</dcterms:created>
  <dcterms:modified xsi:type="dcterms:W3CDTF">2025-07-04T16:12:25Z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