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56" r:id="rId2"/>
    <p:sldId id="278" r:id="rId3"/>
    <p:sldId id="276" r:id="rId4"/>
    <p:sldId id="257" r:id="rId5"/>
    <p:sldId id="258" r:id="rId6"/>
    <p:sldId id="279" r:id="rId7"/>
    <p:sldId id="260" r:id="rId8"/>
    <p:sldId id="261" r:id="rId9"/>
    <p:sldId id="273" r:id="rId10"/>
    <p:sldId id="274" r:id="rId11"/>
    <p:sldId id="277" r:id="rId12"/>
    <p:sldId id="262" r:id="rId13"/>
    <p:sldId id="263" r:id="rId14"/>
    <p:sldId id="264" r:id="rId15"/>
    <p:sldId id="266" r:id="rId16"/>
    <p:sldId id="271" r:id="rId17"/>
    <p:sldId id="275" r:id="rId18"/>
    <p:sldId id="28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/>
    <p:restoredTop sz="94602"/>
  </p:normalViewPr>
  <p:slideViewPr>
    <p:cSldViewPr>
      <p:cViewPr varScale="1">
        <p:scale>
          <a:sx n="85" d="100"/>
          <a:sy n="85" d="100"/>
        </p:scale>
        <p:origin x="100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Aims- Improve your coaching, learn</a:t>
            </a:r>
            <a:r>
              <a:rPr lang="en-GB" baseline="0" dirty="0"/>
              <a:t> how to mentor successfully and to evidence this, complete a mentor assessment and to be confident in completing the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68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8EDF52-47CC-4DEC-B690-10420CD757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67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28/01/2018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lMBUtyOqUM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etro.co.uk/2013/05/08/sir-alex-ferguson-retires-top-10-fergie-falling-outs-3733789/#ixzz3yFB5Mv1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604D28-0433-554B-9C66-7A583656D41B}"/>
              </a:ext>
            </a:extLst>
          </p:cNvPr>
          <p:cNvSpPr txBox="1"/>
          <p:nvPr/>
        </p:nvSpPr>
        <p:spPr>
          <a:xfrm>
            <a:off x="460375" y="404664"/>
            <a:ext cx="828808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Feedback from last Semester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Post it note feedback on flipcharts: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1- What did you enjoy last year in this module?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2- What did you find challenging?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3- What do you need more experience in to improve your coaching?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4- List 4 ways to deal with a disruptive group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6" y="692696"/>
            <a:ext cx="4379979" cy="32849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428" y="976970"/>
            <a:ext cx="4355976" cy="2716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427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Advanced 	Coaching </a:t>
            </a:r>
          </a:p>
          <a:p>
            <a:pPr algn="ctr"/>
            <a:r>
              <a:rPr lang="en-GB" sz="4800" dirty="0">
                <a:latin typeface="+mj-lt"/>
              </a:rPr>
              <a:t>&amp;</a:t>
            </a:r>
          </a:p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  <a:hlinkClick r:id="rId3"/>
              </a:rPr>
              <a:t>https://www.youtube.com/watch?v=tlMBUtyOqUM</a:t>
            </a:r>
            <a:endParaRPr lang="en-GB" sz="20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6144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Introduction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What are the aims of this block? </a:t>
            </a:r>
            <a:r>
              <a:rPr lang="en-GB" dirty="0">
                <a:latin typeface="+mj-lt"/>
              </a:rPr>
              <a:t>(Improve your coaching, learn how to mentor successfully and evidence this, complete mentor assessment and to be confident in completing the assignment)  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What is expected of you? Coaching / mentoring 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	How will you achieve your grade?</a:t>
            </a:r>
          </a:p>
          <a:p>
            <a:pPr algn="ctr"/>
            <a:r>
              <a:rPr lang="en-GB" sz="3200" dirty="0">
                <a:latin typeface="+mj-lt"/>
              </a:rPr>
              <a:t>40% theory</a:t>
            </a:r>
          </a:p>
          <a:p>
            <a:pPr algn="ctr"/>
            <a:r>
              <a:rPr lang="en-GB" sz="3200" dirty="0">
                <a:latin typeface="+mj-lt"/>
              </a:rPr>
              <a:t>60% related to practical  </a:t>
            </a:r>
          </a:p>
        </p:txBody>
      </p:sp>
    </p:spTree>
    <p:extLst>
      <p:ext uri="{BB962C8B-B14F-4D97-AF65-F5344CB8AC3E}">
        <p14:creationId xmlns:p14="http://schemas.microsoft.com/office/powerpoint/2010/main" val="45928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Organisation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9am- Lecture  SBC (</a:t>
            </a:r>
            <a:r>
              <a:rPr lang="en-GB" sz="2400" dirty="0">
                <a:latin typeface="+mj-lt"/>
              </a:rPr>
              <a:t>information needed to successfully mentor / complete assignment / planning practical / feedback from previous week)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10:45am-2pm Practical coaching- We will remain as one group. This is to ensure that you are able to mentor someone. (Think parking- 4 hours at </a:t>
            </a:r>
            <a:r>
              <a:rPr lang="en-GB" sz="3200" dirty="0" err="1">
                <a:latin typeface="+mj-lt"/>
              </a:rPr>
              <a:t>Parc</a:t>
            </a:r>
            <a:r>
              <a:rPr lang="en-GB" sz="3200" dirty="0">
                <a:latin typeface="+mj-lt"/>
              </a:rPr>
              <a:t> Tawe) </a:t>
            </a:r>
          </a:p>
        </p:txBody>
      </p:sp>
    </p:spTree>
    <p:extLst>
      <p:ext uri="{BB962C8B-B14F-4D97-AF65-F5344CB8AC3E}">
        <p14:creationId xmlns:p14="http://schemas.microsoft.com/office/powerpoint/2010/main" val="344895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How will I get my grade?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5 Mentee Assessment forms- 40%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3 mentoring competencies signed off (verbal feedback to another member of the group) and a written reflection- 20%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Mentoring an athlete- producing a schedule -20%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3200" dirty="0">
                <a:latin typeface="+mj-lt"/>
              </a:rPr>
              <a:t>A written piece- 20%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3200" dirty="0">
              <a:latin typeface="+mj-lt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3635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tatic.comicvine.com/uploads/original/11113/111136666/3459440-tro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471" y="773718"/>
            <a:ext cx="5544616" cy="311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87623" y="-11112"/>
            <a:ext cx="68563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What is Mentoring?</a:t>
            </a:r>
          </a:p>
          <a:p>
            <a:pPr algn="ctr"/>
            <a:endParaRPr lang="en-GB" sz="4800" dirty="0">
              <a:latin typeface="+mj-lt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5" y="3981589"/>
            <a:ext cx="83600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FFFF00"/>
                </a:solidFill>
              </a:rPr>
              <a:t>The word was inspired by the character called Athene in Homers Odyssey (the story of a 10 year struggle for Homer to return after the Trojan war- Athene was left to look after Homers son Telemachus) (Lattimore, 1965) </a:t>
            </a:r>
          </a:p>
        </p:txBody>
      </p:sp>
    </p:spTree>
    <p:extLst>
      <p:ext uri="{BB962C8B-B14F-4D97-AF65-F5344CB8AC3E}">
        <p14:creationId xmlns:p14="http://schemas.microsoft.com/office/powerpoint/2010/main" val="288078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What is a Mentoring?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</a:rPr>
              <a:t>A planned relationship between an experienced person and one who has less experience for the purpose of achieving identified outcomes (Dorsey &amp; Baker, 2004)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Case Study- Alex Ferguson / Martin Johnson / Nurses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83053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Ferguson</a:t>
            </a:r>
          </a:p>
          <a:p>
            <a:pPr algn="ctr"/>
            <a:endParaRPr lang="en-GB" sz="4800" dirty="0">
              <a:latin typeface="+mj-lt"/>
            </a:endParaRPr>
          </a:p>
          <a:p>
            <a:pPr fontAlgn="base"/>
            <a:r>
              <a:rPr lang="en-GB" sz="2400" dirty="0"/>
              <a:t>Playboy Lee Sharpe had a rude awakening when Ferguson turned up at the winger’s house to angrily break up a party towards the end of the 1991-92 season. A fresh-faced Ryan </a:t>
            </a:r>
            <a:r>
              <a:rPr lang="en-GB" sz="2400" dirty="0" err="1"/>
              <a:t>Giggs</a:t>
            </a:r>
            <a:r>
              <a:rPr lang="en-GB" sz="2400" dirty="0"/>
              <a:t> also got a clip around the ear for breaking curfew.</a:t>
            </a:r>
          </a:p>
          <a:p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Read more: </a:t>
            </a:r>
            <a:r>
              <a:rPr lang="en-GB" sz="2400" dirty="0">
                <a:hlinkClick r:id="rId3"/>
              </a:rPr>
              <a:t>http://metro.co.uk/2013/05/08/sir-alex-ferguson-retires-top-10-fergie-falling-outs-3733789/#ixzz3yFB5Mv1f</a:t>
            </a: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94396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Martin Johnson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 fontAlgn="base"/>
            <a:r>
              <a:rPr lang="en-GB" sz="2400" dirty="0"/>
              <a:t>Hired a minibus and went around clubs picking up players on a night out to ensure they did not miss their Curfew. </a:t>
            </a:r>
            <a:endParaRPr lang="en-GB" sz="24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535" y="2564904"/>
            <a:ext cx="3276600" cy="248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149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Nursing</a:t>
            </a:r>
          </a:p>
          <a:p>
            <a:pPr algn="ctr"/>
            <a:r>
              <a:rPr lang="en-GB" sz="2400" dirty="0">
                <a:latin typeface="+mj-lt"/>
              </a:rPr>
              <a:t>Why is mentoring heavily used in nursing?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2" y="1772816"/>
            <a:ext cx="4577494" cy="305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39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In this module we are looking at two types of Mentoring:</a:t>
            </a:r>
          </a:p>
          <a:p>
            <a:pPr algn="ctr"/>
            <a:r>
              <a:rPr lang="en-GB" sz="3200" dirty="0">
                <a:latin typeface="+mj-lt"/>
              </a:rPr>
              <a:t> </a:t>
            </a:r>
          </a:p>
          <a:p>
            <a:r>
              <a:rPr lang="en-GB" sz="3200" dirty="0">
                <a:latin typeface="+mj-lt"/>
              </a:rPr>
              <a:t>1- Mentoring an athlete </a:t>
            </a:r>
          </a:p>
          <a:p>
            <a:r>
              <a:rPr lang="en-GB" sz="3200" dirty="0">
                <a:latin typeface="+mj-lt"/>
              </a:rPr>
              <a:t>2- Mentoring a coach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95038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000" dirty="0">
                <a:latin typeface="+mj-lt"/>
              </a:rPr>
              <a:t>Task- With a partner / Half room split</a:t>
            </a:r>
          </a:p>
          <a:p>
            <a:pPr algn="ctr"/>
            <a:endParaRPr lang="en-GB" sz="4000" dirty="0">
              <a:latin typeface="+mj-lt"/>
            </a:endParaRPr>
          </a:p>
          <a:p>
            <a:r>
              <a:rPr lang="en-GB" sz="4000" dirty="0">
                <a:latin typeface="+mj-lt"/>
              </a:rPr>
              <a:t>1- </a:t>
            </a:r>
            <a:r>
              <a:rPr lang="en-GB" sz="3600" dirty="0">
                <a:latin typeface="+mj-lt"/>
              </a:rPr>
              <a:t>What are the qualities of a good mentor</a:t>
            </a:r>
          </a:p>
          <a:p>
            <a:r>
              <a:rPr lang="en-GB" sz="3600" dirty="0">
                <a:latin typeface="+mj-lt"/>
              </a:rPr>
              <a:t>2- What happens when mentoring goes wrong?</a:t>
            </a:r>
          </a:p>
        </p:txBody>
      </p:sp>
    </p:spTree>
    <p:extLst>
      <p:ext uri="{BB962C8B-B14F-4D97-AF65-F5344CB8AC3E}">
        <p14:creationId xmlns:p14="http://schemas.microsoft.com/office/powerpoint/2010/main" val="2062876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A good mentor: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Willingness to share skills, knowledge and expertise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Acts as a role model and is respected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Has a positive attitude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Takes a personal interest in the mentoring relationship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Enthusiastic in their field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Values ongoing learning and growth in their field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Provides guidance and constructive feedback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Sets ongoing goals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Values the opinions of others   </a:t>
            </a:r>
          </a:p>
          <a:p>
            <a:pPr marL="685800" indent="-685800">
              <a:buFont typeface="Wingdings" panose="05000000000000000000" pitchFamily="2" charset="2"/>
              <a:buChar char="ü"/>
            </a:pPr>
            <a:r>
              <a:rPr lang="en-GB" sz="2000" dirty="0">
                <a:latin typeface="+mj-lt"/>
              </a:rPr>
              <a:t>Motivates others 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02903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Mentoring gone wrong: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2800" dirty="0">
                <a:latin typeface="+mj-lt"/>
              </a:rPr>
              <a:t>Can create long lasting damage: </a:t>
            </a:r>
          </a:p>
          <a:p>
            <a:pPr algn="ctr"/>
            <a:r>
              <a:rPr lang="en-GB" sz="2800" dirty="0">
                <a:latin typeface="+mj-lt"/>
              </a:rPr>
              <a:t>Decrease motivation </a:t>
            </a:r>
          </a:p>
          <a:p>
            <a:pPr algn="ctr"/>
            <a:r>
              <a:rPr lang="en-GB" sz="2800" dirty="0">
                <a:latin typeface="+mj-lt"/>
              </a:rPr>
              <a:t>Encourage bad practice </a:t>
            </a:r>
          </a:p>
          <a:p>
            <a:pPr algn="ctr"/>
            <a:r>
              <a:rPr lang="en-GB" sz="2800" dirty="0">
                <a:latin typeface="+mj-lt"/>
              </a:rPr>
              <a:t>Can lead to harassment </a:t>
            </a:r>
          </a:p>
          <a:p>
            <a:pPr algn="ctr"/>
            <a:r>
              <a:rPr lang="en-GB" sz="2800" dirty="0">
                <a:latin typeface="+mj-lt"/>
              </a:rPr>
              <a:t>To much pressure placed on an individual</a:t>
            </a:r>
          </a:p>
          <a:p>
            <a:pPr algn="ctr"/>
            <a:r>
              <a:rPr lang="en-GB" sz="2800" dirty="0">
                <a:latin typeface="+mj-lt"/>
              </a:rPr>
              <a:t>(The Wall Street Journal, 24 May 2010) </a:t>
            </a: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01888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Research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>
                <a:latin typeface="+mj-lt"/>
              </a:rPr>
              <a:t>Look on Moodle- Look wider than mentoring in sport as many other theories can be applied / adapted </a:t>
            </a:r>
            <a:endParaRPr lang="en-GB" sz="2800" dirty="0">
              <a:latin typeface="+mj-lt"/>
            </a:endParaRPr>
          </a:p>
          <a:p>
            <a:pPr algn="ctr"/>
            <a:endParaRPr lang="en-GB" sz="2800" dirty="0">
              <a:latin typeface="+mj-lt"/>
            </a:endParaRPr>
          </a:p>
          <a:p>
            <a:pPr algn="ctr"/>
            <a:r>
              <a:rPr lang="en-GB" sz="36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3288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Todays Session:</a:t>
            </a:r>
          </a:p>
          <a:p>
            <a:pPr algn="ctr"/>
            <a:endParaRPr lang="en-GB" sz="32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Preparation for a more advanced football session and planning for 2x school groups</a:t>
            </a:r>
          </a:p>
          <a:p>
            <a:pPr algn="ctr"/>
            <a:endParaRPr lang="en-GB" sz="32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NEXT WEEK</a:t>
            </a:r>
          </a:p>
          <a:p>
            <a:pPr algn="ctr"/>
            <a:endParaRPr lang="en-GB" sz="3200" dirty="0">
              <a:latin typeface="+mj-lt"/>
            </a:endParaRPr>
          </a:p>
          <a:p>
            <a:pPr algn="ctr"/>
            <a:r>
              <a:rPr lang="en-GB" sz="3200" dirty="0" err="1">
                <a:latin typeface="+mj-lt"/>
              </a:rPr>
              <a:t>Penllergaer</a:t>
            </a:r>
            <a:r>
              <a:rPr lang="en-GB" sz="3200" dirty="0">
                <a:latin typeface="+mj-lt"/>
              </a:rPr>
              <a:t> Primary School Year 2- Following a similar plan to the Year </a:t>
            </a:r>
            <a:r>
              <a:rPr lang="en-GB" sz="3200">
                <a:latin typeface="+mj-lt"/>
              </a:rPr>
              <a:t>1 session. </a:t>
            </a:r>
            <a:endParaRPr lang="en-GB" sz="3200" dirty="0">
              <a:latin typeface="+mj-lt"/>
            </a:endParaRPr>
          </a:p>
          <a:p>
            <a:pPr algn="ctr"/>
            <a:endParaRPr lang="en-GB" sz="24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3637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2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NEXT WEEK 9AM</a:t>
            </a:r>
          </a:p>
          <a:p>
            <a:pPr algn="ctr"/>
            <a:endParaRPr lang="en-GB" sz="3200" dirty="0">
              <a:latin typeface="+mj-lt"/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en-GB" sz="3200" dirty="0">
                <a:latin typeface="+mj-lt"/>
              </a:rPr>
              <a:t>Feedback from last Semester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3200" dirty="0">
                <a:latin typeface="+mj-lt"/>
              </a:rPr>
              <a:t>The mentee assessment form- how to fill it out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en-GB" sz="3200" dirty="0">
                <a:latin typeface="+mj-lt"/>
              </a:rPr>
              <a:t>Instruction and demonstration- what points are you looking for?</a:t>
            </a:r>
          </a:p>
          <a:p>
            <a:pPr algn="ctr"/>
            <a:endParaRPr lang="en-GB" sz="2400" dirty="0">
              <a:latin typeface="+mj-lt"/>
            </a:endParaRPr>
          </a:p>
          <a:p>
            <a:pPr algn="ctr"/>
            <a:r>
              <a:rPr lang="en-GB" sz="3200" dirty="0">
                <a:latin typeface="+mj-lt"/>
              </a:rPr>
              <a:t>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001497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275</TotalTime>
  <Words>619</Words>
  <Application>Microsoft Macintosh PowerPoint</Application>
  <PresentationFormat>On-screen Show (4:3)</PresentationFormat>
  <Paragraphs>106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Mark Napieralla</cp:lastModifiedBy>
  <cp:revision>28</cp:revision>
  <dcterms:created xsi:type="dcterms:W3CDTF">2015-11-12T12:40:24Z</dcterms:created>
  <dcterms:modified xsi:type="dcterms:W3CDTF">2018-01-28T21:08:32Z</dcterms:modified>
</cp:coreProperties>
</file>