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8"/>
    <p:restoredTop sz="94610"/>
  </p:normalViewPr>
  <p:slideViewPr>
    <p:cSldViewPr snapToGrid="0" snapToObjects="1">
      <p:cViewPr>
        <p:scale>
          <a:sx n="115" d="100"/>
          <a:sy n="115" d="100"/>
        </p:scale>
        <p:origin x="496" y="2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2739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8.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8.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8.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11.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17.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8778240" y="-1645920"/>
            <a:ext cx="5029200" cy="5029200"/>
          </a:xfrm>
          <a:prstGeom prst="ellipse">
            <a:avLst/>
          </a:prstGeom>
          <a:solidFill>
            <a:srgbClr val="141B47"/>
          </a:solidFill>
          <a:ln/>
        </p:spPr>
        <p:txBody>
          <a:bodyPr/>
          <a:lstStyle/>
          <a:p>
            <a:endParaRPr lang="en-US"/>
          </a:p>
        </p:txBody>
      </p:sp>
      <p:sp>
        <p:nvSpPr>
          <p:cNvPr id="3" name="Shape 1"/>
          <p:cNvSpPr/>
          <p:nvPr/>
        </p:nvSpPr>
        <p:spPr>
          <a:xfrm>
            <a:off x="10332720" y="3291840"/>
            <a:ext cx="3291840" cy="3291840"/>
          </a:xfrm>
          <a:prstGeom prst="ellipse">
            <a:avLst/>
          </a:prstGeom>
          <a:solidFill>
            <a:srgbClr val="141B47"/>
          </a:solidFill>
          <a:ln/>
        </p:spPr>
        <p:txBody>
          <a:bodyPr/>
          <a:lstStyle/>
          <a:p>
            <a:endParaRPr lang="en-US"/>
          </a:p>
        </p:txBody>
      </p:sp>
      <p:sp>
        <p:nvSpPr>
          <p:cNvPr id="4" name="Shape 2"/>
          <p:cNvSpPr/>
          <p:nvPr/>
        </p:nvSpPr>
        <p:spPr>
          <a:xfrm>
            <a:off x="0" y="5989320"/>
            <a:ext cx="12188952" cy="868680"/>
          </a:xfrm>
          <a:prstGeom prst="rect">
            <a:avLst/>
          </a:prstGeom>
          <a:solidFill>
            <a:srgbClr val="141B47"/>
          </a:solidFill>
          <a:ln/>
        </p:spPr>
        <p:txBody>
          <a:bodyPr/>
          <a:lstStyle/>
          <a:p>
            <a:endParaRPr lang="en-US"/>
          </a:p>
        </p:txBody>
      </p:sp>
      <p:sp>
        <p:nvSpPr>
          <p:cNvPr id="5" name="Text 3"/>
          <p:cNvSpPr/>
          <p:nvPr/>
        </p:nvSpPr>
        <p:spPr>
          <a:xfrm>
            <a:off x="640080" y="1417320"/>
            <a:ext cx="8229600" cy="411480"/>
          </a:xfrm>
          <a:prstGeom prst="rect">
            <a:avLst/>
          </a:prstGeom>
          <a:noFill/>
          <a:ln/>
        </p:spPr>
        <p:txBody>
          <a:bodyPr wrap="square" rtlCol="0" anchor="ctr"/>
          <a:lstStyle/>
          <a:p>
            <a:pPr marL="0" indent="0">
              <a:buNone/>
            </a:pPr>
            <a:r>
              <a:rPr lang="en-US" sz="1400" b="1" kern="0" spc="300" dirty="0">
                <a:solidFill>
                  <a:srgbClr val="D98324"/>
                </a:solidFill>
                <a:latin typeface="Calibri" pitchFamily="34" charset="0"/>
                <a:ea typeface="Calibri" pitchFamily="34" charset="-122"/>
                <a:cs typeface="Calibri" pitchFamily="34" charset="-120"/>
              </a:rPr>
              <a:t>INFORMATION SYSTEMS STRATEGY</a:t>
            </a:r>
            <a:endParaRPr lang="en-US" sz="1400" dirty="0"/>
          </a:p>
        </p:txBody>
      </p:sp>
      <p:sp>
        <p:nvSpPr>
          <p:cNvPr id="6" name="Text 4"/>
          <p:cNvSpPr/>
          <p:nvPr/>
        </p:nvSpPr>
        <p:spPr>
          <a:xfrm>
            <a:off x="594360" y="1874520"/>
            <a:ext cx="8778240" cy="2103120"/>
          </a:xfrm>
          <a:prstGeom prst="rect">
            <a:avLst/>
          </a:prstGeom>
          <a:noFill/>
          <a:ln/>
        </p:spPr>
        <p:txBody>
          <a:bodyPr wrap="square" rtlCol="0" anchor="ctr"/>
          <a:lstStyle/>
          <a:p>
            <a:pPr marL="0" indent="0">
              <a:lnSpc>
                <a:spcPts val="4600"/>
              </a:lnSpc>
              <a:buNone/>
            </a:pPr>
            <a:r>
              <a:rPr lang="en-US" sz="4000" b="1" dirty="0">
                <a:solidFill>
                  <a:srgbClr val="FFFFFF"/>
                </a:solidFill>
                <a:latin typeface="Cambria" pitchFamily="34" charset="0"/>
                <a:ea typeface="Cambria" pitchFamily="34" charset="-122"/>
                <a:cs typeface="Cambria" pitchFamily="34" charset="-120"/>
              </a:rPr>
              <a:t>Modernizing the Business:</a:t>
            </a:r>
            <a:endParaRPr lang="en-US" sz="4000" dirty="0"/>
          </a:p>
          <a:p>
            <a:pPr marL="0" indent="0">
              <a:lnSpc>
                <a:spcPts val="4600"/>
              </a:lnSpc>
              <a:buNone/>
            </a:pPr>
            <a:r>
              <a:rPr lang="en-US" sz="4000" b="1" dirty="0">
                <a:solidFill>
                  <a:srgbClr val="FFFFFF"/>
                </a:solidFill>
                <a:latin typeface="Cambria" pitchFamily="34" charset="0"/>
                <a:ea typeface="Cambria" pitchFamily="34" charset="-122"/>
                <a:cs typeface="Cambria" pitchFamily="34" charset="-120"/>
              </a:rPr>
              <a:t>A Guide to Information Systems</a:t>
            </a:r>
            <a:endParaRPr lang="en-US" sz="4000" dirty="0"/>
          </a:p>
        </p:txBody>
      </p:sp>
      <p:sp>
        <p:nvSpPr>
          <p:cNvPr id="7" name="Text 5"/>
          <p:cNvSpPr/>
          <p:nvPr/>
        </p:nvSpPr>
        <p:spPr>
          <a:xfrm>
            <a:off x="640080" y="3977640"/>
            <a:ext cx="7589520" cy="640080"/>
          </a:xfrm>
          <a:prstGeom prst="rect">
            <a:avLst/>
          </a:prstGeom>
          <a:noFill/>
          <a:ln/>
        </p:spPr>
        <p:txBody>
          <a:bodyPr wrap="square" rtlCol="0" anchor="ctr"/>
          <a:lstStyle/>
          <a:p>
            <a:pPr marL="0" indent="0">
              <a:buNone/>
            </a:pPr>
            <a:r>
              <a:rPr lang="en-US" sz="1600" i="1" dirty="0">
                <a:solidFill>
                  <a:srgbClr val="CADCFC"/>
                </a:solidFill>
                <a:latin typeface="Calibri" pitchFamily="34" charset="0"/>
                <a:ea typeface="Calibri" pitchFamily="34" charset="-122"/>
                <a:cs typeface="Calibri" pitchFamily="34" charset="-120"/>
              </a:rPr>
              <a:t>Efficiency, decision-making, and competitive advantage through the right technology choices</a:t>
            </a:r>
          </a:p>
          <a:p>
            <a:pPr marL="0" indent="0">
              <a:buNone/>
            </a:pPr>
            <a:endParaRPr lang="en-US" sz="1600" dirty="0"/>
          </a:p>
        </p:txBody>
      </p:sp>
      <p:sp>
        <p:nvSpPr>
          <p:cNvPr id="8" name="Text 6"/>
          <p:cNvSpPr/>
          <p:nvPr/>
        </p:nvSpPr>
        <p:spPr>
          <a:xfrm>
            <a:off x="640080" y="6199632"/>
            <a:ext cx="8229600" cy="365760"/>
          </a:xfrm>
          <a:prstGeom prst="rect">
            <a:avLst/>
          </a:prstGeom>
          <a:noFill/>
          <a:ln/>
        </p:spPr>
        <p:txBody>
          <a:bodyPr wrap="square" rtlCol="0" anchor="ctr"/>
          <a:lstStyle/>
          <a:p>
            <a:pPr marL="0" indent="0">
              <a:buNone/>
            </a:pPr>
            <a:r>
              <a:rPr lang="en-US" sz="1100" b="1" kern="0" spc="150" dirty="0">
                <a:solidFill>
                  <a:srgbClr val="CADCFC"/>
                </a:solidFill>
                <a:latin typeface="Calibri" pitchFamily="34" charset="0"/>
                <a:ea typeface="Calibri" pitchFamily="34" charset="-122"/>
                <a:cs typeface="Calibri" pitchFamily="34" charset="-120"/>
              </a:rPr>
              <a:t>PREPARED BY THE STRATEGY &amp; TECHNOLOGY CONSULTING TEAM</a:t>
            </a:r>
            <a:endParaRPr lang="en-US" sz="1100" dirty="0"/>
          </a:p>
        </p:txBody>
      </p:sp>
      <p:sp>
        <p:nvSpPr>
          <p:cNvPr id="9" name="Text 7"/>
          <p:cNvSpPr/>
          <p:nvPr/>
        </p:nvSpPr>
        <p:spPr>
          <a:xfrm>
            <a:off x="9994392" y="6199632"/>
            <a:ext cx="1645920" cy="365760"/>
          </a:xfrm>
          <a:prstGeom prst="rect">
            <a:avLst/>
          </a:prstGeom>
          <a:noFill/>
          <a:ln/>
        </p:spPr>
        <p:txBody>
          <a:bodyPr wrap="square" rtlCol="0" anchor="ctr"/>
          <a:lstStyle/>
          <a:p>
            <a:pPr marL="0" indent="0" algn="r">
              <a:buNone/>
            </a:pPr>
            <a:r>
              <a:rPr lang="en-US" sz="1100" dirty="0">
                <a:solidFill>
                  <a:srgbClr val="CADCFC"/>
                </a:solidFill>
                <a:latin typeface="Calibri" pitchFamily="34" charset="0"/>
                <a:ea typeface="Calibri" pitchFamily="34" charset="-122"/>
                <a:cs typeface="Calibri" pitchFamily="34" charset="-120"/>
              </a:rPr>
              <a:t>July 2026</a:t>
            </a:r>
            <a:endParaRPr lang="en-US" sz="1100" dirty="0"/>
          </a:p>
        </p:txBody>
      </p:sp>
      <p:sp>
        <p:nvSpPr>
          <p:cNvPr id="13" name="TextBox 12">
            <a:extLst>
              <a:ext uri="{FF2B5EF4-FFF2-40B4-BE49-F238E27FC236}">
                <a16:creationId xmlns:a16="http://schemas.microsoft.com/office/drawing/2014/main" id="{EBEE0655-1015-2C20-9ADC-68324C4770F3}"/>
              </a:ext>
            </a:extLst>
          </p:cNvPr>
          <p:cNvSpPr txBox="1"/>
          <p:nvPr/>
        </p:nvSpPr>
        <p:spPr>
          <a:xfrm>
            <a:off x="594360" y="4563517"/>
            <a:ext cx="2795954" cy="1754326"/>
          </a:xfrm>
          <a:prstGeom prst="rect">
            <a:avLst/>
          </a:prstGeom>
          <a:noFill/>
        </p:spPr>
        <p:txBody>
          <a:bodyPr wrap="square" rtlCol="0">
            <a:spAutoFit/>
          </a:bodyPr>
          <a:lstStyle/>
          <a:p>
            <a:r>
              <a:rPr lang="en-US" i="1" dirty="0">
                <a:solidFill>
                  <a:srgbClr val="CADCFC"/>
                </a:solidFill>
                <a:latin typeface="Calibri" pitchFamily="34" charset="0"/>
                <a:ea typeface="Calibri" pitchFamily="34" charset="-122"/>
                <a:cs typeface="Calibri" pitchFamily="34" charset="-120"/>
              </a:rPr>
              <a:t>Module Code: LCLM 5004</a:t>
            </a:r>
          </a:p>
          <a:p>
            <a:r>
              <a:rPr lang="en-US" i="1" dirty="0">
                <a:solidFill>
                  <a:srgbClr val="CADCFC"/>
                </a:solidFill>
                <a:latin typeface="Calibri" pitchFamily="34" charset="0"/>
                <a:ea typeface="Calibri" pitchFamily="34" charset="-122"/>
                <a:cs typeface="Calibri" pitchFamily="34" charset="-120"/>
              </a:rPr>
              <a:t>Student name: </a:t>
            </a:r>
          </a:p>
          <a:p>
            <a:r>
              <a:rPr lang="en-US" i="1" dirty="0">
                <a:solidFill>
                  <a:srgbClr val="CADCFC"/>
                </a:solidFill>
                <a:latin typeface="Calibri" pitchFamily="34" charset="0"/>
                <a:ea typeface="Calibri" pitchFamily="34" charset="-122"/>
                <a:cs typeface="Calibri" pitchFamily="34" charset="-120"/>
              </a:rPr>
              <a:t> Stupnitska Mariia</a:t>
            </a:r>
          </a:p>
          <a:p>
            <a:r>
              <a:rPr lang="en-US" i="1" dirty="0">
                <a:solidFill>
                  <a:srgbClr val="CADCFC"/>
                </a:solidFill>
                <a:latin typeface="Calibri" pitchFamily="34" charset="0"/>
                <a:ea typeface="Calibri" pitchFamily="34" charset="-122"/>
                <a:cs typeface="Calibri" pitchFamily="34" charset="-120"/>
              </a:rPr>
              <a:t>Gheorghita Alin</a:t>
            </a:r>
          </a:p>
          <a:p>
            <a:r>
              <a:rPr lang="en-US" i="1" dirty="0">
                <a:solidFill>
                  <a:srgbClr val="CADCFC"/>
                </a:solidFill>
                <a:latin typeface="Calibri" pitchFamily="34" charset="0"/>
                <a:ea typeface="Calibri" pitchFamily="34" charset="-122"/>
                <a:cs typeface="Calibri" pitchFamily="34" charset="-120"/>
              </a:rPr>
              <a:t>Gutul Iulia Nicoleta </a:t>
            </a:r>
          </a:p>
          <a:p>
            <a:r>
              <a:rPr lang="en-US" i="1" dirty="0">
                <a:solidFill>
                  <a:srgbClr val="CADCFC"/>
                </a:solidFill>
                <a:latin typeface="Calibri" pitchFamily="34" charset="0"/>
                <a:ea typeface="Calibri" pitchFamily="34" charset="-122"/>
                <a:cs typeface="Calibri" pitchFamily="34" charset="-120"/>
              </a:rPr>
              <a:t>    </a:t>
            </a:r>
          </a:p>
        </p:txBody>
      </p:sp>
      <p:sp>
        <p:nvSpPr>
          <p:cNvPr id="15" name="TextBox 14">
            <a:extLst>
              <a:ext uri="{FF2B5EF4-FFF2-40B4-BE49-F238E27FC236}">
                <a16:creationId xmlns:a16="http://schemas.microsoft.com/office/drawing/2014/main" id="{4B391B4F-5602-B11A-C3C9-24C19F7AEAF3}"/>
              </a:ext>
            </a:extLst>
          </p:cNvPr>
          <p:cNvSpPr txBox="1"/>
          <p:nvPr/>
        </p:nvSpPr>
        <p:spPr>
          <a:xfrm>
            <a:off x="3390314" y="4828032"/>
            <a:ext cx="2206694" cy="1200329"/>
          </a:xfrm>
          <a:prstGeom prst="rect">
            <a:avLst/>
          </a:prstGeom>
          <a:noFill/>
        </p:spPr>
        <p:txBody>
          <a:bodyPr wrap="square">
            <a:spAutoFit/>
          </a:bodyPr>
          <a:lstStyle/>
          <a:p>
            <a:pPr marL="0" indent="0">
              <a:buNone/>
            </a:pPr>
            <a:r>
              <a:rPr lang="en-US" sz="1800" i="1" dirty="0">
                <a:solidFill>
                  <a:srgbClr val="CADCFC"/>
                </a:solidFill>
                <a:latin typeface="Calibri" pitchFamily="34" charset="0"/>
                <a:ea typeface="Calibri" pitchFamily="34" charset="-122"/>
                <a:cs typeface="Calibri" pitchFamily="34" charset="-120"/>
              </a:rPr>
              <a:t>Student ID:</a:t>
            </a:r>
          </a:p>
          <a:p>
            <a:pPr marL="0" indent="0">
              <a:buNone/>
            </a:pPr>
            <a:r>
              <a:rPr lang="en-US" sz="1800" i="1" dirty="0">
                <a:solidFill>
                  <a:srgbClr val="CADCFC"/>
                </a:solidFill>
                <a:latin typeface="Calibri" pitchFamily="34" charset="0"/>
                <a:ea typeface="Calibri" pitchFamily="34" charset="-122"/>
                <a:cs typeface="Calibri" pitchFamily="34" charset="-120"/>
              </a:rPr>
              <a:t>2429769</a:t>
            </a:r>
          </a:p>
          <a:p>
            <a:pPr marL="0" indent="0">
              <a:buNone/>
            </a:pPr>
            <a:r>
              <a:rPr lang="en-US" i="1" dirty="0">
                <a:solidFill>
                  <a:srgbClr val="CADCFC"/>
                </a:solidFill>
                <a:latin typeface="Calibri" pitchFamily="34" charset="0"/>
                <a:ea typeface="Calibri" pitchFamily="34" charset="-122"/>
                <a:cs typeface="Calibri" pitchFamily="34" charset="-120"/>
              </a:rPr>
              <a:t>2418326</a:t>
            </a:r>
          </a:p>
          <a:p>
            <a:pPr marL="0" indent="0">
              <a:buNone/>
            </a:pPr>
            <a:r>
              <a:rPr lang="en-US" sz="1800" i="1" dirty="0">
                <a:solidFill>
                  <a:srgbClr val="CADCFC"/>
                </a:solidFill>
                <a:latin typeface="Calibri" pitchFamily="34" charset="0"/>
                <a:ea typeface="Calibri" pitchFamily="34" charset="-122"/>
                <a:cs typeface="Calibri" pitchFamily="34" charset="-120"/>
              </a:rPr>
              <a:t>2426899</a:t>
            </a:r>
          </a:p>
        </p:txBody>
      </p:sp>
      <p:pic>
        <p:nvPicPr>
          <p:cNvPr id="1026" name="Picture 2" descr="University Of Wales Trinity Saint David">
            <a:extLst>
              <a:ext uri="{FF2B5EF4-FFF2-40B4-BE49-F238E27FC236}">
                <a16:creationId xmlns:a16="http://schemas.microsoft.com/office/drawing/2014/main" id="{A5D637DC-4FC8-E3E2-CFA2-8B25E16836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D98324"/>
                </a:solidFill>
                <a:latin typeface="Calibri" pitchFamily="34" charset="0"/>
                <a:ea typeface="Calibri" pitchFamily="34" charset="-122"/>
                <a:cs typeface="Calibri" pitchFamily="34" charset="-120"/>
              </a:rPr>
              <a:t>AGENDA</a:t>
            </a:r>
            <a:endParaRPr lang="en-US" sz="1300" dirty="0"/>
          </a:p>
        </p:txBody>
      </p:sp>
      <p:sp>
        <p:nvSpPr>
          <p:cNvPr id="3" name="Text 1"/>
          <p:cNvSpPr/>
          <p:nvPr/>
        </p:nvSpPr>
        <p:spPr>
          <a:xfrm>
            <a:off x="548640" y="822960"/>
            <a:ext cx="7315200" cy="64008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What we'll cover</a:t>
            </a:r>
            <a:endParaRPr lang="en-US" sz="3000" dirty="0"/>
          </a:p>
        </p:txBody>
      </p:sp>
      <p:sp>
        <p:nvSpPr>
          <p:cNvPr id="4" name="Text 2"/>
          <p:cNvSpPr/>
          <p:nvPr/>
        </p:nvSpPr>
        <p:spPr>
          <a:xfrm>
            <a:off x="548640" y="1783080"/>
            <a:ext cx="914400" cy="822960"/>
          </a:xfrm>
          <a:prstGeom prst="rect">
            <a:avLst/>
          </a:prstGeom>
          <a:noFill/>
          <a:ln/>
        </p:spPr>
        <p:txBody>
          <a:bodyPr wrap="square" rtlCol="0" anchor="ctr"/>
          <a:lstStyle/>
          <a:p>
            <a:pPr marL="0" indent="0" algn="l">
              <a:buNone/>
            </a:pPr>
            <a:r>
              <a:rPr lang="en-US" sz="2600" b="1" dirty="0">
                <a:solidFill>
                  <a:srgbClr val="CADCFC"/>
                </a:solidFill>
                <a:latin typeface="Cambria" pitchFamily="34" charset="0"/>
                <a:ea typeface="Cambria" pitchFamily="34" charset="-122"/>
                <a:cs typeface="Cambria" pitchFamily="34" charset="-120"/>
              </a:rPr>
              <a:t>01</a:t>
            </a:r>
            <a:endParaRPr lang="en-US" sz="2600" dirty="0"/>
          </a:p>
        </p:txBody>
      </p:sp>
      <p:pic>
        <p:nvPicPr>
          <p:cNvPr id="5" name="Image 0" descr="/home/claude/is-deck/icons/network_navy.png"/>
          <p:cNvPicPr>
            <a:picLocks noChangeAspect="1"/>
          </p:cNvPicPr>
          <p:nvPr/>
        </p:nvPicPr>
        <p:blipFill>
          <a:blip r:embed="rId3"/>
          <a:stretch>
            <a:fillRect/>
          </a:stretch>
        </p:blipFill>
        <p:spPr>
          <a:xfrm>
            <a:off x="1508760" y="1892808"/>
            <a:ext cx="384048" cy="384048"/>
          </a:xfrm>
          <a:prstGeom prst="rect">
            <a:avLst/>
          </a:prstGeom>
        </p:spPr>
      </p:pic>
      <p:sp>
        <p:nvSpPr>
          <p:cNvPr id="6" name="Text 3"/>
          <p:cNvSpPr/>
          <p:nvPr/>
        </p:nvSpPr>
        <p:spPr>
          <a:xfrm>
            <a:off x="2057400" y="1783080"/>
            <a:ext cx="5394960" cy="365760"/>
          </a:xfrm>
          <a:prstGeom prst="rect">
            <a:avLst/>
          </a:prstGeom>
          <a:noFill/>
          <a:ln/>
        </p:spPr>
        <p:txBody>
          <a:bodyPr wrap="square" rtlCol="0" anchor="b"/>
          <a:lstStyle/>
          <a:p>
            <a:pPr marL="0" indent="0">
              <a:buNone/>
            </a:pPr>
            <a:r>
              <a:rPr lang="en-US" sz="1600" b="1" dirty="0">
                <a:solidFill>
                  <a:srgbClr val="1B1F2E"/>
                </a:solidFill>
                <a:latin typeface="Calibri" pitchFamily="34" charset="0"/>
                <a:ea typeface="Calibri" pitchFamily="34" charset="-122"/>
                <a:cs typeface="Calibri" pitchFamily="34" charset="-120"/>
              </a:rPr>
              <a:t>The Role of Information Systems</a:t>
            </a:r>
            <a:endParaRPr lang="en-US" sz="1600" dirty="0"/>
          </a:p>
        </p:txBody>
      </p:sp>
      <p:sp>
        <p:nvSpPr>
          <p:cNvPr id="7" name="Text 4"/>
          <p:cNvSpPr/>
          <p:nvPr/>
        </p:nvSpPr>
        <p:spPr>
          <a:xfrm>
            <a:off x="2057400" y="2167128"/>
            <a:ext cx="7680960" cy="365760"/>
          </a:xfrm>
          <a:prstGeom prst="rect">
            <a:avLst/>
          </a:prstGeom>
          <a:noFill/>
          <a:ln/>
        </p:spPr>
        <p:txBody>
          <a:bodyPr wrap="square" rtlCol="0" anchor="t"/>
          <a:lstStyle/>
          <a:p>
            <a:pPr marL="0" indent="0">
              <a:buNone/>
            </a:pPr>
            <a:r>
              <a:rPr lang="en-US" sz="1250" dirty="0">
                <a:solidFill>
                  <a:srgbClr val="5B6478"/>
                </a:solidFill>
                <a:latin typeface="Calibri" pitchFamily="34" charset="0"/>
                <a:ea typeface="Calibri" pitchFamily="34" charset="-122"/>
                <a:cs typeface="Calibri" pitchFamily="34" charset="-120"/>
              </a:rPr>
              <a:t>Why IS drive efficiency, decisions, and competitive edge</a:t>
            </a:r>
            <a:endParaRPr lang="en-US" sz="1250" dirty="0"/>
          </a:p>
        </p:txBody>
      </p:sp>
      <p:sp>
        <p:nvSpPr>
          <p:cNvPr id="8" name="Shape 5"/>
          <p:cNvSpPr/>
          <p:nvPr/>
        </p:nvSpPr>
        <p:spPr>
          <a:xfrm>
            <a:off x="548640" y="2660904"/>
            <a:ext cx="10881360" cy="0"/>
          </a:xfrm>
          <a:prstGeom prst="line">
            <a:avLst/>
          </a:prstGeom>
          <a:noFill/>
          <a:ln w="15875">
            <a:solidFill>
              <a:srgbClr val="F4F6FC"/>
            </a:solidFill>
            <a:prstDash val="solid"/>
          </a:ln>
        </p:spPr>
        <p:txBody>
          <a:bodyPr/>
          <a:lstStyle/>
          <a:p>
            <a:endParaRPr lang="en-US"/>
          </a:p>
        </p:txBody>
      </p:sp>
      <p:sp>
        <p:nvSpPr>
          <p:cNvPr id="9" name="Text 6"/>
          <p:cNvSpPr/>
          <p:nvPr/>
        </p:nvSpPr>
        <p:spPr>
          <a:xfrm>
            <a:off x="548640" y="2715768"/>
            <a:ext cx="914400" cy="822960"/>
          </a:xfrm>
          <a:prstGeom prst="rect">
            <a:avLst/>
          </a:prstGeom>
          <a:noFill/>
          <a:ln/>
        </p:spPr>
        <p:txBody>
          <a:bodyPr wrap="square" rtlCol="0" anchor="ctr"/>
          <a:lstStyle/>
          <a:p>
            <a:pPr marL="0" indent="0" algn="l">
              <a:buNone/>
            </a:pPr>
            <a:r>
              <a:rPr lang="en-US" sz="2600" b="1" dirty="0">
                <a:solidFill>
                  <a:srgbClr val="CADCFC"/>
                </a:solidFill>
                <a:latin typeface="Cambria" pitchFamily="34" charset="0"/>
                <a:ea typeface="Cambria" pitchFamily="34" charset="-122"/>
                <a:cs typeface="Cambria" pitchFamily="34" charset="-120"/>
              </a:rPr>
              <a:t>02</a:t>
            </a:r>
            <a:endParaRPr lang="en-US" sz="2600" dirty="0"/>
          </a:p>
        </p:txBody>
      </p:sp>
      <p:pic>
        <p:nvPicPr>
          <p:cNvPr id="10" name="Image 1" descr="/home/claude/is-deck/icons/sitemap_navy.png"/>
          <p:cNvPicPr>
            <a:picLocks noChangeAspect="1"/>
          </p:cNvPicPr>
          <p:nvPr/>
        </p:nvPicPr>
        <p:blipFill>
          <a:blip r:embed="rId4"/>
          <a:stretch>
            <a:fillRect/>
          </a:stretch>
        </p:blipFill>
        <p:spPr>
          <a:xfrm>
            <a:off x="1508760" y="2825496"/>
            <a:ext cx="384048" cy="384048"/>
          </a:xfrm>
          <a:prstGeom prst="rect">
            <a:avLst/>
          </a:prstGeom>
        </p:spPr>
      </p:pic>
      <p:sp>
        <p:nvSpPr>
          <p:cNvPr id="11" name="Text 7"/>
          <p:cNvSpPr/>
          <p:nvPr/>
        </p:nvSpPr>
        <p:spPr>
          <a:xfrm>
            <a:off x="2057400" y="2715768"/>
            <a:ext cx="5394960" cy="365760"/>
          </a:xfrm>
          <a:prstGeom prst="rect">
            <a:avLst/>
          </a:prstGeom>
          <a:noFill/>
          <a:ln/>
        </p:spPr>
        <p:txBody>
          <a:bodyPr wrap="square" rtlCol="0" anchor="b"/>
          <a:lstStyle/>
          <a:p>
            <a:pPr marL="0" indent="0">
              <a:buNone/>
            </a:pPr>
            <a:r>
              <a:rPr lang="en-US" sz="1600" b="1" dirty="0">
                <a:solidFill>
                  <a:srgbClr val="1B1F2E"/>
                </a:solidFill>
                <a:latin typeface="Calibri" pitchFamily="34" charset="0"/>
                <a:ea typeface="Calibri" pitchFamily="34" charset="-122"/>
                <a:cs typeface="Calibri" pitchFamily="34" charset="-120"/>
              </a:rPr>
              <a:t>Comparing the Systems</a:t>
            </a:r>
            <a:endParaRPr lang="en-US" sz="1600" dirty="0"/>
          </a:p>
        </p:txBody>
      </p:sp>
      <p:sp>
        <p:nvSpPr>
          <p:cNvPr id="12" name="Text 8"/>
          <p:cNvSpPr/>
          <p:nvPr/>
        </p:nvSpPr>
        <p:spPr>
          <a:xfrm>
            <a:off x="2057400" y="3099816"/>
            <a:ext cx="7680960" cy="365760"/>
          </a:xfrm>
          <a:prstGeom prst="rect">
            <a:avLst/>
          </a:prstGeom>
          <a:noFill/>
          <a:ln/>
        </p:spPr>
        <p:txBody>
          <a:bodyPr wrap="square" rtlCol="0" anchor="t"/>
          <a:lstStyle/>
          <a:p>
            <a:pPr marL="0" indent="0">
              <a:buNone/>
            </a:pPr>
            <a:r>
              <a:rPr lang="en-US" sz="1250" dirty="0">
                <a:solidFill>
                  <a:srgbClr val="5B6478"/>
                </a:solidFill>
                <a:latin typeface="Calibri" pitchFamily="34" charset="0"/>
                <a:ea typeface="Calibri" pitchFamily="34" charset="-122"/>
                <a:cs typeface="Calibri" pitchFamily="34" charset="-120"/>
              </a:rPr>
              <a:t>ERP, CRM, and BI — functions, benefits, limitations</a:t>
            </a:r>
            <a:endParaRPr lang="en-US" sz="1250" dirty="0"/>
          </a:p>
        </p:txBody>
      </p:sp>
      <p:sp>
        <p:nvSpPr>
          <p:cNvPr id="13" name="Shape 9"/>
          <p:cNvSpPr/>
          <p:nvPr/>
        </p:nvSpPr>
        <p:spPr>
          <a:xfrm>
            <a:off x="548640" y="3593592"/>
            <a:ext cx="10881360" cy="0"/>
          </a:xfrm>
          <a:prstGeom prst="line">
            <a:avLst/>
          </a:prstGeom>
          <a:noFill/>
          <a:ln w="15875">
            <a:solidFill>
              <a:srgbClr val="F4F6FC"/>
            </a:solidFill>
            <a:prstDash val="solid"/>
          </a:ln>
        </p:spPr>
        <p:txBody>
          <a:bodyPr/>
          <a:lstStyle/>
          <a:p>
            <a:endParaRPr lang="en-US"/>
          </a:p>
        </p:txBody>
      </p:sp>
      <p:sp>
        <p:nvSpPr>
          <p:cNvPr id="14" name="Text 10"/>
          <p:cNvSpPr/>
          <p:nvPr/>
        </p:nvSpPr>
        <p:spPr>
          <a:xfrm>
            <a:off x="548640" y="3648456"/>
            <a:ext cx="914400" cy="822960"/>
          </a:xfrm>
          <a:prstGeom prst="rect">
            <a:avLst/>
          </a:prstGeom>
          <a:noFill/>
          <a:ln/>
        </p:spPr>
        <p:txBody>
          <a:bodyPr wrap="square" rtlCol="0" anchor="ctr"/>
          <a:lstStyle/>
          <a:p>
            <a:pPr marL="0" indent="0" algn="l">
              <a:buNone/>
            </a:pPr>
            <a:r>
              <a:rPr lang="en-US" sz="2600" b="1" dirty="0">
                <a:solidFill>
                  <a:srgbClr val="CADCFC"/>
                </a:solidFill>
                <a:latin typeface="Cambria" pitchFamily="34" charset="0"/>
                <a:ea typeface="Cambria" pitchFamily="34" charset="-122"/>
                <a:cs typeface="Cambria" pitchFamily="34" charset="-120"/>
              </a:rPr>
              <a:t>03</a:t>
            </a:r>
            <a:endParaRPr lang="en-US" sz="2600" dirty="0"/>
          </a:p>
        </p:txBody>
      </p:sp>
      <p:pic>
        <p:nvPicPr>
          <p:cNvPr id="15" name="Image 2" descr="/home/claude/is-deck/icons/balance_navy.png"/>
          <p:cNvPicPr>
            <a:picLocks noChangeAspect="1"/>
          </p:cNvPicPr>
          <p:nvPr/>
        </p:nvPicPr>
        <p:blipFill>
          <a:blip r:embed="rId5"/>
          <a:stretch>
            <a:fillRect/>
          </a:stretch>
        </p:blipFill>
        <p:spPr>
          <a:xfrm>
            <a:off x="1508760" y="3758184"/>
            <a:ext cx="384048" cy="384048"/>
          </a:xfrm>
          <a:prstGeom prst="rect">
            <a:avLst/>
          </a:prstGeom>
        </p:spPr>
      </p:pic>
      <p:sp>
        <p:nvSpPr>
          <p:cNvPr id="16" name="Text 11"/>
          <p:cNvSpPr/>
          <p:nvPr/>
        </p:nvSpPr>
        <p:spPr>
          <a:xfrm>
            <a:off x="2057400" y="3648456"/>
            <a:ext cx="5394960" cy="365760"/>
          </a:xfrm>
          <a:prstGeom prst="rect">
            <a:avLst/>
          </a:prstGeom>
          <a:noFill/>
          <a:ln/>
        </p:spPr>
        <p:txBody>
          <a:bodyPr wrap="square" rtlCol="0" anchor="b"/>
          <a:lstStyle/>
          <a:p>
            <a:pPr marL="0" indent="0">
              <a:buNone/>
            </a:pPr>
            <a:r>
              <a:rPr lang="en-US" sz="1600" b="1" dirty="0">
                <a:solidFill>
                  <a:srgbClr val="1B1F2E"/>
                </a:solidFill>
                <a:latin typeface="Calibri" pitchFamily="34" charset="0"/>
                <a:ea typeface="Calibri" pitchFamily="34" charset="-122"/>
                <a:cs typeface="Calibri" pitchFamily="34" charset="-120"/>
              </a:rPr>
              <a:t>Ethical Considerations</a:t>
            </a:r>
            <a:endParaRPr lang="en-US" sz="1600" dirty="0"/>
          </a:p>
        </p:txBody>
      </p:sp>
      <p:sp>
        <p:nvSpPr>
          <p:cNvPr id="17" name="Text 12"/>
          <p:cNvSpPr/>
          <p:nvPr/>
        </p:nvSpPr>
        <p:spPr>
          <a:xfrm>
            <a:off x="2057400" y="4032504"/>
            <a:ext cx="7680960" cy="365760"/>
          </a:xfrm>
          <a:prstGeom prst="rect">
            <a:avLst/>
          </a:prstGeom>
          <a:noFill/>
          <a:ln/>
        </p:spPr>
        <p:txBody>
          <a:bodyPr wrap="square" rtlCol="0" anchor="t"/>
          <a:lstStyle/>
          <a:p>
            <a:pPr marL="0" indent="0">
              <a:buNone/>
            </a:pPr>
            <a:r>
              <a:rPr lang="en-US" sz="1250" dirty="0">
                <a:solidFill>
                  <a:srgbClr val="5B6478"/>
                </a:solidFill>
                <a:latin typeface="Calibri" pitchFamily="34" charset="0"/>
                <a:ea typeface="Calibri" pitchFamily="34" charset="-122"/>
                <a:cs typeface="Calibri" pitchFamily="34" charset="-120"/>
              </a:rPr>
              <a:t>Privacy, security, AI decision-making, and monitoring</a:t>
            </a:r>
            <a:endParaRPr lang="en-US" sz="1250" dirty="0"/>
          </a:p>
        </p:txBody>
      </p:sp>
      <p:sp>
        <p:nvSpPr>
          <p:cNvPr id="18" name="Shape 13"/>
          <p:cNvSpPr/>
          <p:nvPr/>
        </p:nvSpPr>
        <p:spPr>
          <a:xfrm>
            <a:off x="548640" y="4526280"/>
            <a:ext cx="10881360" cy="0"/>
          </a:xfrm>
          <a:prstGeom prst="line">
            <a:avLst/>
          </a:prstGeom>
          <a:noFill/>
          <a:ln w="15875">
            <a:solidFill>
              <a:srgbClr val="F4F6FC"/>
            </a:solidFill>
            <a:prstDash val="solid"/>
          </a:ln>
        </p:spPr>
        <p:txBody>
          <a:bodyPr/>
          <a:lstStyle/>
          <a:p>
            <a:endParaRPr lang="en-US"/>
          </a:p>
        </p:txBody>
      </p:sp>
      <p:sp>
        <p:nvSpPr>
          <p:cNvPr id="19" name="Text 14"/>
          <p:cNvSpPr/>
          <p:nvPr/>
        </p:nvSpPr>
        <p:spPr>
          <a:xfrm>
            <a:off x="548640" y="4581144"/>
            <a:ext cx="914400" cy="822960"/>
          </a:xfrm>
          <a:prstGeom prst="rect">
            <a:avLst/>
          </a:prstGeom>
          <a:noFill/>
          <a:ln/>
        </p:spPr>
        <p:txBody>
          <a:bodyPr wrap="square" rtlCol="0" anchor="ctr"/>
          <a:lstStyle/>
          <a:p>
            <a:pPr marL="0" indent="0" algn="l">
              <a:buNone/>
            </a:pPr>
            <a:r>
              <a:rPr lang="en-US" sz="2600" b="1" dirty="0">
                <a:solidFill>
                  <a:srgbClr val="CADCFC"/>
                </a:solidFill>
                <a:latin typeface="Cambria" pitchFamily="34" charset="0"/>
                <a:ea typeface="Cambria" pitchFamily="34" charset="-122"/>
                <a:cs typeface="Cambria" pitchFamily="34" charset="-120"/>
              </a:rPr>
              <a:t>04</a:t>
            </a:r>
            <a:endParaRPr lang="en-US" sz="2600" dirty="0"/>
          </a:p>
        </p:txBody>
      </p:sp>
      <p:pic>
        <p:nvPicPr>
          <p:cNvPr id="20" name="Image 3" descr="/home/claude/is-deck/icons/building_navy.png"/>
          <p:cNvPicPr>
            <a:picLocks noChangeAspect="1"/>
          </p:cNvPicPr>
          <p:nvPr/>
        </p:nvPicPr>
        <p:blipFill>
          <a:blip r:embed="rId6"/>
          <a:stretch>
            <a:fillRect/>
          </a:stretch>
        </p:blipFill>
        <p:spPr>
          <a:xfrm>
            <a:off x="1508760" y="4690872"/>
            <a:ext cx="384048" cy="384048"/>
          </a:xfrm>
          <a:prstGeom prst="rect">
            <a:avLst/>
          </a:prstGeom>
        </p:spPr>
      </p:pic>
      <p:sp>
        <p:nvSpPr>
          <p:cNvPr id="21" name="Text 15"/>
          <p:cNvSpPr/>
          <p:nvPr/>
        </p:nvSpPr>
        <p:spPr>
          <a:xfrm>
            <a:off x="2057400" y="4581144"/>
            <a:ext cx="5394960" cy="365760"/>
          </a:xfrm>
          <a:prstGeom prst="rect">
            <a:avLst/>
          </a:prstGeom>
          <a:noFill/>
          <a:ln/>
        </p:spPr>
        <p:txBody>
          <a:bodyPr wrap="square" rtlCol="0" anchor="b"/>
          <a:lstStyle/>
          <a:p>
            <a:pPr marL="0" indent="0">
              <a:buNone/>
            </a:pPr>
            <a:r>
              <a:rPr lang="en-US" sz="1600" b="1" dirty="0">
                <a:solidFill>
                  <a:srgbClr val="1B1F2E"/>
                </a:solidFill>
                <a:latin typeface="Calibri" pitchFamily="34" charset="0"/>
                <a:ea typeface="Calibri" pitchFamily="34" charset="-122"/>
                <a:cs typeface="Calibri" pitchFamily="34" charset="-120"/>
              </a:rPr>
              <a:t>Real-World Case Studies</a:t>
            </a:r>
            <a:endParaRPr lang="en-US" sz="1600" dirty="0"/>
          </a:p>
        </p:txBody>
      </p:sp>
      <p:sp>
        <p:nvSpPr>
          <p:cNvPr id="22" name="Text 16"/>
          <p:cNvSpPr/>
          <p:nvPr/>
        </p:nvSpPr>
        <p:spPr>
          <a:xfrm>
            <a:off x="2057400" y="4965192"/>
            <a:ext cx="7680960" cy="365760"/>
          </a:xfrm>
          <a:prstGeom prst="rect">
            <a:avLst/>
          </a:prstGeom>
          <a:noFill/>
          <a:ln/>
        </p:spPr>
        <p:txBody>
          <a:bodyPr wrap="square" rtlCol="0" anchor="t"/>
          <a:lstStyle/>
          <a:p>
            <a:pPr marL="0" indent="0">
              <a:buNone/>
            </a:pPr>
            <a:r>
              <a:rPr lang="en-US" sz="1250" dirty="0">
                <a:solidFill>
                  <a:srgbClr val="5B6478"/>
                </a:solidFill>
                <a:latin typeface="Calibri" pitchFamily="34" charset="0"/>
                <a:ea typeface="Calibri" pitchFamily="34" charset="-122"/>
                <a:cs typeface="Calibri" pitchFamily="34" charset="-120"/>
              </a:rPr>
              <a:t>Lessons from Nike, Starbucks, Walmart, and Amazon</a:t>
            </a:r>
            <a:endParaRPr lang="en-US" sz="1250" dirty="0"/>
          </a:p>
        </p:txBody>
      </p:sp>
      <p:sp>
        <p:nvSpPr>
          <p:cNvPr id="23" name="Shape 17"/>
          <p:cNvSpPr/>
          <p:nvPr/>
        </p:nvSpPr>
        <p:spPr>
          <a:xfrm>
            <a:off x="548640" y="5458968"/>
            <a:ext cx="10881360" cy="0"/>
          </a:xfrm>
          <a:prstGeom prst="line">
            <a:avLst/>
          </a:prstGeom>
          <a:noFill/>
          <a:ln w="15875">
            <a:solidFill>
              <a:srgbClr val="F4F6FC"/>
            </a:solidFill>
            <a:prstDash val="solid"/>
          </a:ln>
        </p:spPr>
        <p:txBody>
          <a:bodyPr/>
          <a:lstStyle/>
          <a:p>
            <a:endParaRPr lang="en-US"/>
          </a:p>
        </p:txBody>
      </p:sp>
      <p:sp>
        <p:nvSpPr>
          <p:cNvPr id="24" name="Text 18"/>
          <p:cNvSpPr/>
          <p:nvPr/>
        </p:nvSpPr>
        <p:spPr>
          <a:xfrm>
            <a:off x="548640" y="5513832"/>
            <a:ext cx="914400" cy="822960"/>
          </a:xfrm>
          <a:prstGeom prst="rect">
            <a:avLst/>
          </a:prstGeom>
          <a:noFill/>
          <a:ln/>
        </p:spPr>
        <p:txBody>
          <a:bodyPr wrap="square" rtlCol="0" anchor="ctr"/>
          <a:lstStyle/>
          <a:p>
            <a:pPr marL="0" indent="0" algn="l">
              <a:buNone/>
            </a:pPr>
            <a:r>
              <a:rPr lang="en-US" sz="2600" b="1" dirty="0">
                <a:solidFill>
                  <a:srgbClr val="CADCFC"/>
                </a:solidFill>
                <a:latin typeface="Cambria" pitchFamily="34" charset="0"/>
                <a:ea typeface="Cambria" pitchFamily="34" charset="-122"/>
                <a:cs typeface="Cambria" pitchFamily="34" charset="-120"/>
              </a:rPr>
              <a:t>05</a:t>
            </a:r>
            <a:endParaRPr lang="en-US" sz="2600" dirty="0"/>
          </a:p>
        </p:txBody>
      </p:sp>
      <p:pic>
        <p:nvPicPr>
          <p:cNvPr id="25" name="Image 4" descr="/home/claude/is-deck/icons/lightbulb_navy.png"/>
          <p:cNvPicPr>
            <a:picLocks noChangeAspect="1"/>
          </p:cNvPicPr>
          <p:nvPr/>
        </p:nvPicPr>
        <p:blipFill>
          <a:blip r:embed="rId7"/>
          <a:stretch>
            <a:fillRect/>
          </a:stretch>
        </p:blipFill>
        <p:spPr>
          <a:xfrm>
            <a:off x="1508760" y="5623560"/>
            <a:ext cx="384048" cy="384048"/>
          </a:xfrm>
          <a:prstGeom prst="rect">
            <a:avLst/>
          </a:prstGeom>
        </p:spPr>
      </p:pic>
      <p:sp>
        <p:nvSpPr>
          <p:cNvPr id="26" name="Text 19"/>
          <p:cNvSpPr/>
          <p:nvPr/>
        </p:nvSpPr>
        <p:spPr>
          <a:xfrm>
            <a:off x="2057400" y="5513832"/>
            <a:ext cx="5394960" cy="365760"/>
          </a:xfrm>
          <a:prstGeom prst="rect">
            <a:avLst/>
          </a:prstGeom>
          <a:noFill/>
          <a:ln/>
        </p:spPr>
        <p:txBody>
          <a:bodyPr wrap="square" rtlCol="0" anchor="b"/>
          <a:lstStyle/>
          <a:p>
            <a:pPr marL="0" indent="0">
              <a:buNone/>
            </a:pPr>
            <a:r>
              <a:rPr lang="en-US" sz="1600" b="1" dirty="0">
                <a:solidFill>
                  <a:srgbClr val="1B1F2E"/>
                </a:solidFill>
                <a:latin typeface="Calibri" pitchFamily="34" charset="0"/>
                <a:ea typeface="Calibri" pitchFamily="34" charset="-122"/>
                <a:cs typeface="Calibri" pitchFamily="34" charset="-120"/>
              </a:rPr>
              <a:t>Recommendations</a:t>
            </a:r>
            <a:endParaRPr lang="en-US" sz="1600" dirty="0"/>
          </a:p>
        </p:txBody>
      </p:sp>
      <p:sp>
        <p:nvSpPr>
          <p:cNvPr id="27" name="Text 20"/>
          <p:cNvSpPr/>
          <p:nvPr/>
        </p:nvSpPr>
        <p:spPr>
          <a:xfrm>
            <a:off x="2057400" y="5897880"/>
            <a:ext cx="7680960" cy="365760"/>
          </a:xfrm>
          <a:prstGeom prst="rect">
            <a:avLst/>
          </a:prstGeom>
          <a:noFill/>
          <a:ln/>
        </p:spPr>
        <p:txBody>
          <a:bodyPr wrap="square" rtlCol="0" anchor="t"/>
          <a:lstStyle/>
          <a:p>
            <a:pPr marL="0" indent="0">
              <a:buNone/>
            </a:pPr>
            <a:r>
              <a:rPr lang="en-US" sz="1250" dirty="0">
                <a:solidFill>
                  <a:srgbClr val="5B6478"/>
                </a:solidFill>
                <a:latin typeface="Calibri" pitchFamily="34" charset="0"/>
                <a:ea typeface="Calibri" pitchFamily="34" charset="-122"/>
                <a:cs typeface="Calibri" pitchFamily="34" charset="-120"/>
              </a:rPr>
              <a:t>A responsible path forward for the business</a:t>
            </a:r>
            <a:endParaRPr lang="en-US" sz="1250" dirty="0"/>
          </a:p>
        </p:txBody>
      </p:sp>
      <p:sp>
        <p:nvSpPr>
          <p:cNvPr id="28" name="Text 21"/>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5B6478"/>
                </a:solidFill>
                <a:latin typeface="Calibri" pitchFamily="34" charset="0"/>
                <a:ea typeface="Calibri" pitchFamily="34" charset="-122"/>
                <a:cs typeface="Calibri" pitchFamily="34" charset="-120"/>
              </a:rPr>
              <a:t>02</a:t>
            </a:r>
            <a:endParaRPr lang="en-US" sz="1000" dirty="0"/>
          </a:p>
        </p:txBody>
      </p:sp>
      <p:pic>
        <p:nvPicPr>
          <p:cNvPr id="29" name="Picture 2" descr="University Of Wales Trinity Saint David">
            <a:extLst>
              <a:ext uri="{FF2B5EF4-FFF2-40B4-BE49-F238E27FC236}">
                <a16:creationId xmlns:a16="http://schemas.microsoft.com/office/drawing/2014/main" id="{87A6A537-9731-B30E-D8EB-645D4BB25BE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D98324"/>
                </a:solidFill>
                <a:latin typeface="Calibri" pitchFamily="34" charset="0"/>
                <a:ea typeface="Calibri" pitchFamily="34" charset="-122"/>
                <a:cs typeface="Calibri" pitchFamily="34" charset="-120"/>
              </a:rPr>
              <a:t>SECTION 01 — FOUNDATIONS</a:t>
            </a:r>
            <a:endParaRPr lang="en-US" sz="1300" dirty="0"/>
          </a:p>
        </p:txBody>
      </p:sp>
      <p:sp>
        <p:nvSpPr>
          <p:cNvPr id="3" name="Text 1"/>
          <p:cNvSpPr/>
          <p:nvPr/>
        </p:nvSpPr>
        <p:spPr>
          <a:xfrm>
            <a:off x="548640" y="822960"/>
            <a:ext cx="9601200" cy="640080"/>
          </a:xfrm>
          <a:prstGeom prst="rect">
            <a:avLst/>
          </a:prstGeom>
          <a:noFill/>
          <a:ln/>
        </p:spPr>
        <p:txBody>
          <a:bodyPr wrap="square" rtlCol="0" anchor="ctr"/>
          <a:lstStyle/>
          <a:p>
            <a:pPr marL="0" indent="0">
              <a:buNone/>
            </a:pPr>
            <a:r>
              <a:rPr lang="en-US" sz="2800" b="1" dirty="0">
                <a:solidFill>
                  <a:srgbClr val="1E2761"/>
                </a:solidFill>
                <a:latin typeface="Cambria" pitchFamily="34" charset="0"/>
                <a:ea typeface="Cambria" pitchFamily="34" charset="-122"/>
                <a:cs typeface="Cambria" pitchFamily="34" charset="-120"/>
              </a:rPr>
              <a:t>Why information systems matter</a:t>
            </a:r>
            <a:endParaRPr lang="en-US" sz="2800" dirty="0"/>
          </a:p>
        </p:txBody>
      </p:sp>
      <p:sp>
        <p:nvSpPr>
          <p:cNvPr id="4" name="Text 2"/>
          <p:cNvSpPr/>
          <p:nvPr/>
        </p:nvSpPr>
        <p:spPr>
          <a:xfrm>
            <a:off x="548640" y="1508760"/>
            <a:ext cx="10424160" cy="640080"/>
          </a:xfrm>
          <a:prstGeom prst="rect">
            <a:avLst/>
          </a:prstGeom>
          <a:noFill/>
          <a:ln/>
        </p:spPr>
        <p:txBody>
          <a:bodyPr wrap="square" rtlCol="0" anchor="ctr"/>
          <a:lstStyle/>
          <a:p>
            <a:pPr marL="0" indent="0">
              <a:buNone/>
            </a:pPr>
            <a:r>
              <a:rPr lang="en-US" sz="1350" dirty="0">
                <a:solidFill>
                  <a:srgbClr val="5B6478"/>
                </a:solidFill>
                <a:latin typeface="Calibri" pitchFamily="34" charset="0"/>
                <a:ea typeface="Calibri" pitchFamily="34" charset="-122"/>
                <a:cs typeface="Calibri" pitchFamily="34" charset="-120"/>
              </a:rPr>
              <a:t>An information system (IS) combines people, processes, data, and technology to capture, store, and turn raw data into insight that runs the business — not just software layered on top of it.</a:t>
            </a:r>
            <a:endParaRPr lang="en-US" sz="1350" dirty="0"/>
          </a:p>
        </p:txBody>
      </p:sp>
      <p:sp>
        <p:nvSpPr>
          <p:cNvPr id="5" name="Shape 3"/>
          <p:cNvSpPr/>
          <p:nvPr/>
        </p:nvSpPr>
        <p:spPr>
          <a:xfrm>
            <a:off x="548640" y="2423160"/>
            <a:ext cx="3429000" cy="3291840"/>
          </a:xfrm>
          <a:prstGeom prst="roundRect">
            <a:avLst>
              <a:gd name="adj" fmla="val 2222"/>
            </a:avLst>
          </a:prstGeom>
          <a:solidFill>
            <a:srgbClr val="F4F6FC"/>
          </a:solidFill>
          <a:ln/>
          <a:effectLst>
            <a:outerShdw blurRad="101600" dist="38100" dir="5400000" algn="bl" rotWithShape="0">
              <a:srgbClr val="1E2761">
                <a:alpha val="12000"/>
              </a:srgbClr>
            </a:outerShdw>
          </a:effectLst>
        </p:spPr>
        <p:txBody>
          <a:bodyPr/>
          <a:lstStyle/>
          <a:p>
            <a:endParaRPr lang="en-US"/>
          </a:p>
        </p:txBody>
      </p:sp>
      <p:sp>
        <p:nvSpPr>
          <p:cNvPr id="6" name="Shape 4"/>
          <p:cNvSpPr/>
          <p:nvPr/>
        </p:nvSpPr>
        <p:spPr>
          <a:xfrm>
            <a:off x="868680" y="2743200"/>
            <a:ext cx="685800" cy="685800"/>
          </a:xfrm>
          <a:prstGeom prst="ellipse">
            <a:avLst/>
          </a:prstGeom>
          <a:solidFill>
            <a:srgbClr val="1E2761"/>
          </a:solidFill>
          <a:ln/>
        </p:spPr>
        <p:txBody>
          <a:bodyPr/>
          <a:lstStyle/>
          <a:p>
            <a:endParaRPr lang="en-US"/>
          </a:p>
        </p:txBody>
      </p:sp>
      <p:pic>
        <p:nvPicPr>
          <p:cNvPr id="7" name="Image 0" descr="/home/claude/is-deck/icons/cogs_white.png"/>
          <p:cNvPicPr>
            <a:picLocks noChangeAspect="1"/>
          </p:cNvPicPr>
          <p:nvPr/>
        </p:nvPicPr>
        <p:blipFill>
          <a:blip r:embed="rId3"/>
          <a:stretch>
            <a:fillRect/>
          </a:stretch>
        </p:blipFill>
        <p:spPr>
          <a:xfrm>
            <a:off x="1037844" y="2912364"/>
            <a:ext cx="347472" cy="347472"/>
          </a:xfrm>
          <a:prstGeom prst="rect">
            <a:avLst/>
          </a:prstGeom>
        </p:spPr>
      </p:pic>
      <p:sp>
        <p:nvSpPr>
          <p:cNvPr id="8" name="Text 5"/>
          <p:cNvSpPr/>
          <p:nvPr/>
        </p:nvSpPr>
        <p:spPr>
          <a:xfrm>
            <a:off x="868680" y="3611880"/>
            <a:ext cx="2788920" cy="411480"/>
          </a:xfrm>
          <a:prstGeom prst="rect">
            <a:avLst/>
          </a:prstGeom>
          <a:noFill/>
          <a:ln/>
        </p:spPr>
        <p:txBody>
          <a:bodyPr wrap="square" rtlCol="0" anchor="ctr"/>
          <a:lstStyle/>
          <a:p>
            <a:pPr marL="0" indent="0">
              <a:buNone/>
            </a:pPr>
            <a:r>
              <a:rPr lang="en-US" sz="1800" b="1" dirty="0">
                <a:solidFill>
                  <a:srgbClr val="1E2761"/>
                </a:solidFill>
                <a:latin typeface="Cambria" pitchFamily="34" charset="0"/>
                <a:ea typeface="Cambria" pitchFamily="34" charset="-122"/>
                <a:cs typeface="Cambria" pitchFamily="34" charset="-120"/>
              </a:rPr>
              <a:t>Efficiency</a:t>
            </a:r>
            <a:endParaRPr lang="en-US" sz="1800" dirty="0"/>
          </a:p>
        </p:txBody>
      </p:sp>
      <p:sp>
        <p:nvSpPr>
          <p:cNvPr id="9" name="Text 6"/>
          <p:cNvSpPr/>
          <p:nvPr/>
        </p:nvSpPr>
        <p:spPr>
          <a:xfrm>
            <a:off x="868680" y="4050792"/>
            <a:ext cx="2788920" cy="1463040"/>
          </a:xfrm>
          <a:prstGeom prst="rect">
            <a:avLst/>
          </a:prstGeom>
          <a:noFill/>
          <a:ln/>
        </p:spPr>
        <p:txBody>
          <a:bodyPr wrap="square" rtlCol="0" anchor="ctr"/>
          <a:lstStyle/>
          <a:p>
            <a:pPr marL="0" indent="0">
              <a:lnSpc>
                <a:spcPts val="1700"/>
              </a:lnSpc>
              <a:buNone/>
            </a:pPr>
            <a:r>
              <a:rPr lang="en-US" sz="1250" dirty="0">
                <a:solidFill>
                  <a:srgbClr val="1B1F2E"/>
                </a:solidFill>
                <a:latin typeface="Calibri" pitchFamily="34" charset="0"/>
                <a:ea typeface="Calibri" pitchFamily="34" charset="-122"/>
                <a:cs typeface="Calibri" pitchFamily="34" charset="-120"/>
              </a:rPr>
              <a:t>Automating routine transactions and workflows cuts manual errors and administrative overhead — often 20–30% for smaller operations — freeing staff for higher-value work.</a:t>
            </a:r>
            <a:endParaRPr lang="en-US" sz="1250" dirty="0"/>
          </a:p>
        </p:txBody>
      </p:sp>
      <p:sp>
        <p:nvSpPr>
          <p:cNvPr id="10" name="Shape 7"/>
          <p:cNvSpPr/>
          <p:nvPr/>
        </p:nvSpPr>
        <p:spPr>
          <a:xfrm>
            <a:off x="4297680" y="2423160"/>
            <a:ext cx="3429000" cy="3291840"/>
          </a:xfrm>
          <a:prstGeom prst="roundRect">
            <a:avLst>
              <a:gd name="adj" fmla="val 2222"/>
            </a:avLst>
          </a:prstGeom>
          <a:solidFill>
            <a:srgbClr val="F4F6FC"/>
          </a:solidFill>
          <a:ln/>
          <a:effectLst>
            <a:outerShdw blurRad="101600" dist="38100" dir="5400000" algn="bl" rotWithShape="0">
              <a:srgbClr val="1E2761">
                <a:alpha val="12000"/>
              </a:srgbClr>
            </a:outerShdw>
          </a:effectLst>
        </p:spPr>
        <p:txBody>
          <a:bodyPr/>
          <a:lstStyle/>
          <a:p>
            <a:endParaRPr lang="en-US"/>
          </a:p>
        </p:txBody>
      </p:sp>
      <p:sp>
        <p:nvSpPr>
          <p:cNvPr id="11" name="Shape 8"/>
          <p:cNvSpPr/>
          <p:nvPr/>
        </p:nvSpPr>
        <p:spPr>
          <a:xfrm>
            <a:off x="4617720" y="2743200"/>
            <a:ext cx="685800" cy="685800"/>
          </a:xfrm>
          <a:prstGeom prst="ellipse">
            <a:avLst/>
          </a:prstGeom>
          <a:solidFill>
            <a:srgbClr val="1E2761"/>
          </a:solidFill>
          <a:ln/>
        </p:spPr>
        <p:txBody>
          <a:bodyPr/>
          <a:lstStyle/>
          <a:p>
            <a:endParaRPr lang="en-US"/>
          </a:p>
        </p:txBody>
      </p:sp>
      <p:pic>
        <p:nvPicPr>
          <p:cNvPr id="12" name="Image 1" descr="/home/claude/is-deck/icons/chartline_white.png"/>
          <p:cNvPicPr>
            <a:picLocks noChangeAspect="1"/>
          </p:cNvPicPr>
          <p:nvPr/>
        </p:nvPicPr>
        <p:blipFill>
          <a:blip r:embed="rId4"/>
          <a:stretch>
            <a:fillRect/>
          </a:stretch>
        </p:blipFill>
        <p:spPr>
          <a:xfrm>
            <a:off x="4786884" y="2912364"/>
            <a:ext cx="347472" cy="347472"/>
          </a:xfrm>
          <a:prstGeom prst="rect">
            <a:avLst/>
          </a:prstGeom>
        </p:spPr>
      </p:pic>
      <p:sp>
        <p:nvSpPr>
          <p:cNvPr id="13" name="Text 9"/>
          <p:cNvSpPr/>
          <p:nvPr/>
        </p:nvSpPr>
        <p:spPr>
          <a:xfrm>
            <a:off x="4617720" y="3611880"/>
            <a:ext cx="2788920" cy="411480"/>
          </a:xfrm>
          <a:prstGeom prst="rect">
            <a:avLst/>
          </a:prstGeom>
          <a:noFill/>
          <a:ln/>
        </p:spPr>
        <p:txBody>
          <a:bodyPr wrap="square" rtlCol="0" anchor="ctr"/>
          <a:lstStyle/>
          <a:p>
            <a:pPr marL="0" indent="0">
              <a:buNone/>
            </a:pPr>
            <a:r>
              <a:rPr lang="en-US" sz="1800" b="1" dirty="0">
                <a:solidFill>
                  <a:srgbClr val="1E2761"/>
                </a:solidFill>
                <a:latin typeface="Cambria" pitchFamily="34" charset="0"/>
                <a:ea typeface="Cambria" pitchFamily="34" charset="-122"/>
                <a:cs typeface="Cambria" pitchFamily="34" charset="-120"/>
              </a:rPr>
              <a:t>Decision-Making</a:t>
            </a:r>
            <a:endParaRPr lang="en-US" sz="1800" dirty="0"/>
          </a:p>
        </p:txBody>
      </p:sp>
      <p:sp>
        <p:nvSpPr>
          <p:cNvPr id="14" name="Text 10"/>
          <p:cNvSpPr/>
          <p:nvPr/>
        </p:nvSpPr>
        <p:spPr>
          <a:xfrm>
            <a:off x="4617720" y="4050792"/>
            <a:ext cx="2788920" cy="1463040"/>
          </a:xfrm>
          <a:prstGeom prst="rect">
            <a:avLst/>
          </a:prstGeom>
          <a:noFill/>
          <a:ln/>
        </p:spPr>
        <p:txBody>
          <a:bodyPr wrap="square" rtlCol="0" anchor="ctr"/>
          <a:lstStyle/>
          <a:p>
            <a:pPr marL="0" indent="0">
              <a:lnSpc>
                <a:spcPts val="1700"/>
              </a:lnSpc>
              <a:buNone/>
            </a:pPr>
            <a:r>
              <a:rPr lang="en-US" sz="1250" dirty="0">
                <a:solidFill>
                  <a:srgbClr val="1B1F2E"/>
                </a:solidFill>
                <a:latin typeface="Calibri" pitchFamily="34" charset="0"/>
                <a:ea typeface="Calibri" pitchFamily="34" charset="-122"/>
                <a:cs typeface="Calibri" pitchFamily="34" charset="-120"/>
              </a:rPr>
              <a:t>Systems turn scattered data into real-time dashboards and forecasts, replacing gut instinct with evidence — the core promise of MIS, DSS, and BI tools.</a:t>
            </a:r>
            <a:endParaRPr lang="en-US" sz="1250" dirty="0"/>
          </a:p>
        </p:txBody>
      </p:sp>
      <p:sp>
        <p:nvSpPr>
          <p:cNvPr id="15" name="Shape 11"/>
          <p:cNvSpPr/>
          <p:nvPr/>
        </p:nvSpPr>
        <p:spPr>
          <a:xfrm>
            <a:off x="8046720" y="2423160"/>
            <a:ext cx="3429000" cy="3291840"/>
          </a:xfrm>
          <a:prstGeom prst="roundRect">
            <a:avLst>
              <a:gd name="adj" fmla="val 2222"/>
            </a:avLst>
          </a:prstGeom>
          <a:solidFill>
            <a:srgbClr val="F4F6FC"/>
          </a:solidFill>
          <a:ln/>
          <a:effectLst>
            <a:outerShdw blurRad="101600" dist="38100" dir="5400000" algn="bl" rotWithShape="0">
              <a:srgbClr val="1E2761">
                <a:alpha val="12000"/>
              </a:srgbClr>
            </a:outerShdw>
          </a:effectLst>
        </p:spPr>
        <p:txBody>
          <a:bodyPr/>
          <a:lstStyle/>
          <a:p>
            <a:endParaRPr lang="en-US"/>
          </a:p>
        </p:txBody>
      </p:sp>
      <p:sp>
        <p:nvSpPr>
          <p:cNvPr id="16" name="Shape 12"/>
          <p:cNvSpPr/>
          <p:nvPr/>
        </p:nvSpPr>
        <p:spPr>
          <a:xfrm>
            <a:off x="8366760" y="2743200"/>
            <a:ext cx="685800" cy="685800"/>
          </a:xfrm>
          <a:prstGeom prst="ellipse">
            <a:avLst/>
          </a:prstGeom>
          <a:solidFill>
            <a:srgbClr val="1E2761"/>
          </a:solidFill>
          <a:ln/>
        </p:spPr>
        <p:txBody>
          <a:bodyPr/>
          <a:lstStyle/>
          <a:p>
            <a:endParaRPr lang="en-US"/>
          </a:p>
        </p:txBody>
      </p:sp>
      <p:pic>
        <p:nvPicPr>
          <p:cNvPr id="17" name="Image 2" descr="/home/claude/is-deck/icons/trophy_white.png"/>
          <p:cNvPicPr>
            <a:picLocks noChangeAspect="1"/>
          </p:cNvPicPr>
          <p:nvPr/>
        </p:nvPicPr>
        <p:blipFill>
          <a:blip r:embed="rId5"/>
          <a:stretch>
            <a:fillRect/>
          </a:stretch>
        </p:blipFill>
        <p:spPr>
          <a:xfrm>
            <a:off x="8535924" y="2912364"/>
            <a:ext cx="347472" cy="347472"/>
          </a:xfrm>
          <a:prstGeom prst="rect">
            <a:avLst/>
          </a:prstGeom>
        </p:spPr>
      </p:pic>
      <p:sp>
        <p:nvSpPr>
          <p:cNvPr id="18" name="Text 13"/>
          <p:cNvSpPr/>
          <p:nvPr/>
        </p:nvSpPr>
        <p:spPr>
          <a:xfrm>
            <a:off x="8366760" y="3611880"/>
            <a:ext cx="2788920" cy="411480"/>
          </a:xfrm>
          <a:prstGeom prst="rect">
            <a:avLst/>
          </a:prstGeom>
          <a:noFill/>
          <a:ln/>
        </p:spPr>
        <p:txBody>
          <a:bodyPr wrap="square" rtlCol="0" anchor="ctr"/>
          <a:lstStyle/>
          <a:p>
            <a:pPr marL="0" indent="0">
              <a:buNone/>
            </a:pPr>
            <a:r>
              <a:rPr lang="en-US" sz="1800" b="1" dirty="0">
                <a:solidFill>
                  <a:srgbClr val="1E2761"/>
                </a:solidFill>
                <a:latin typeface="Cambria" pitchFamily="34" charset="0"/>
                <a:ea typeface="Cambria" pitchFamily="34" charset="-122"/>
                <a:cs typeface="Cambria" pitchFamily="34" charset="-120"/>
              </a:rPr>
              <a:t>Competitive Advantage</a:t>
            </a:r>
            <a:endParaRPr lang="en-US" sz="1800" dirty="0"/>
          </a:p>
        </p:txBody>
      </p:sp>
      <p:sp>
        <p:nvSpPr>
          <p:cNvPr id="19" name="Text 14"/>
          <p:cNvSpPr/>
          <p:nvPr/>
        </p:nvSpPr>
        <p:spPr>
          <a:xfrm>
            <a:off x="8366760" y="4050792"/>
            <a:ext cx="2788920" cy="1463040"/>
          </a:xfrm>
          <a:prstGeom prst="rect">
            <a:avLst/>
          </a:prstGeom>
          <a:noFill/>
          <a:ln/>
        </p:spPr>
        <p:txBody>
          <a:bodyPr wrap="square" rtlCol="0" anchor="ctr"/>
          <a:lstStyle/>
          <a:p>
            <a:pPr marL="0" indent="0">
              <a:lnSpc>
                <a:spcPts val="1700"/>
              </a:lnSpc>
              <a:buNone/>
            </a:pPr>
            <a:r>
              <a:rPr lang="en-US" sz="1250" dirty="0">
                <a:solidFill>
                  <a:srgbClr val="1B1F2E"/>
                </a:solidFill>
                <a:latin typeface="Calibri" pitchFamily="34" charset="0"/>
                <a:ea typeface="Calibri" pitchFamily="34" charset="-122"/>
                <a:cs typeface="Calibri" pitchFamily="34" charset="-120"/>
              </a:rPr>
              <a:t>Faster, more accurate insight into customers, supply chains, and markets lets a business respond ahead of competitors rather than after the fact.</a:t>
            </a:r>
            <a:endParaRPr lang="en-US" sz="1250" dirty="0"/>
          </a:p>
        </p:txBody>
      </p:sp>
      <p:sp>
        <p:nvSpPr>
          <p:cNvPr id="20" name="Text 15"/>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5B6478"/>
                </a:solidFill>
                <a:latin typeface="Calibri" pitchFamily="34" charset="0"/>
                <a:ea typeface="Calibri" pitchFamily="34" charset="-122"/>
                <a:cs typeface="Calibri" pitchFamily="34" charset="-120"/>
              </a:rPr>
              <a:t>03</a:t>
            </a:r>
            <a:endParaRPr lang="en-US" sz="1000" dirty="0"/>
          </a:p>
        </p:txBody>
      </p:sp>
      <p:pic>
        <p:nvPicPr>
          <p:cNvPr id="21" name="Picture 2" descr="University Of Wales Trinity Saint David">
            <a:extLst>
              <a:ext uri="{FF2B5EF4-FFF2-40B4-BE49-F238E27FC236}">
                <a16:creationId xmlns:a16="http://schemas.microsoft.com/office/drawing/2014/main" id="{877B943C-BD90-78B5-FBDD-7DC91E92689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1E2761"/>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D98324"/>
                </a:solidFill>
                <a:latin typeface="Calibri" pitchFamily="34" charset="0"/>
                <a:ea typeface="Calibri" pitchFamily="34" charset="-122"/>
                <a:cs typeface="Calibri" pitchFamily="34" charset="-120"/>
              </a:rPr>
              <a:t>SECTION 01 — FOUNDATIONS</a:t>
            </a:r>
            <a:endParaRPr lang="en-US" sz="1300" dirty="0"/>
          </a:p>
        </p:txBody>
      </p:sp>
      <p:sp>
        <p:nvSpPr>
          <p:cNvPr id="3" name="Text 1"/>
          <p:cNvSpPr/>
          <p:nvPr/>
        </p:nvSpPr>
        <p:spPr>
          <a:xfrm>
            <a:off x="548640" y="822960"/>
            <a:ext cx="9144000" cy="548640"/>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The information systems hierarchy</a:t>
            </a:r>
            <a:endParaRPr lang="en-US" sz="2800" dirty="0"/>
          </a:p>
        </p:txBody>
      </p:sp>
      <p:sp>
        <p:nvSpPr>
          <p:cNvPr id="4" name="Text 2"/>
          <p:cNvSpPr/>
          <p:nvPr/>
        </p:nvSpPr>
        <p:spPr>
          <a:xfrm>
            <a:off x="548640" y="1417320"/>
            <a:ext cx="9601200" cy="457200"/>
          </a:xfrm>
          <a:prstGeom prst="rect">
            <a:avLst/>
          </a:prstGeom>
          <a:noFill/>
          <a:ln/>
        </p:spPr>
        <p:txBody>
          <a:bodyPr wrap="square" rtlCol="0" anchor="ctr"/>
          <a:lstStyle/>
          <a:p>
            <a:pPr marL="0" indent="0">
              <a:buNone/>
            </a:pPr>
            <a:r>
              <a:rPr lang="en-US" sz="1300" i="1" dirty="0">
                <a:solidFill>
                  <a:srgbClr val="CADCFC"/>
                </a:solidFill>
                <a:latin typeface="Calibri" pitchFamily="34" charset="0"/>
                <a:ea typeface="Calibri" pitchFamily="34" charset="-122"/>
                <a:cs typeface="Calibri" pitchFamily="34" charset="-120"/>
              </a:rPr>
              <a:t>Systems layer from daily operations up to strategic oversight — each level feeding the one above it.</a:t>
            </a:r>
            <a:endParaRPr lang="en-US" sz="1300" dirty="0"/>
          </a:p>
        </p:txBody>
      </p:sp>
      <p:sp>
        <p:nvSpPr>
          <p:cNvPr id="5" name="Shape 3"/>
          <p:cNvSpPr/>
          <p:nvPr/>
        </p:nvSpPr>
        <p:spPr>
          <a:xfrm>
            <a:off x="1248156" y="5989320"/>
            <a:ext cx="9692640" cy="777240"/>
          </a:xfrm>
          <a:prstGeom prst="roundRect">
            <a:avLst>
              <a:gd name="adj" fmla="val 7059"/>
            </a:avLst>
          </a:prstGeom>
          <a:solidFill>
            <a:srgbClr val="CADCFC"/>
          </a:solidFill>
          <a:ln w="12700">
            <a:solidFill>
              <a:srgbClr val="1E2761"/>
            </a:solidFill>
            <a:prstDash val="solid"/>
          </a:ln>
        </p:spPr>
        <p:txBody>
          <a:bodyPr/>
          <a:lstStyle/>
          <a:p>
            <a:endParaRPr lang="en-US"/>
          </a:p>
        </p:txBody>
      </p:sp>
      <p:sp>
        <p:nvSpPr>
          <p:cNvPr id="6" name="Text 4"/>
          <p:cNvSpPr/>
          <p:nvPr/>
        </p:nvSpPr>
        <p:spPr>
          <a:xfrm>
            <a:off x="1476756" y="6062472"/>
            <a:ext cx="9235440" cy="347472"/>
          </a:xfrm>
          <a:prstGeom prst="rect">
            <a:avLst/>
          </a:prstGeom>
          <a:noFill/>
          <a:ln/>
        </p:spPr>
        <p:txBody>
          <a:bodyPr wrap="square" rtlCol="0" anchor="b"/>
          <a:lstStyle/>
          <a:p>
            <a:pPr marL="0" indent="0">
              <a:buNone/>
            </a:pPr>
            <a:r>
              <a:rPr lang="en-US" sz="1350" b="1" dirty="0">
                <a:solidFill>
                  <a:srgbClr val="1E2761"/>
                </a:solidFill>
                <a:latin typeface="Calibri" pitchFamily="34" charset="0"/>
                <a:ea typeface="Calibri" pitchFamily="34" charset="-122"/>
                <a:cs typeface="Calibri" pitchFamily="34" charset="-120"/>
              </a:rPr>
              <a:t>Transaction Processing Systems (TPS)</a:t>
            </a:r>
            <a:endParaRPr lang="en-US" sz="1350" dirty="0"/>
          </a:p>
        </p:txBody>
      </p:sp>
      <p:sp>
        <p:nvSpPr>
          <p:cNvPr id="7" name="Text 5"/>
          <p:cNvSpPr/>
          <p:nvPr/>
        </p:nvSpPr>
        <p:spPr>
          <a:xfrm>
            <a:off x="1476756" y="6391656"/>
            <a:ext cx="9235440" cy="329184"/>
          </a:xfrm>
          <a:prstGeom prst="rect">
            <a:avLst/>
          </a:prstGeom>
          <a:noFill/>
          <a:ln/>
        </p:spPr>
        <p:txBody>
          <a:bodyPr wrap="square" rtlCol="0" anchor="t"/>
          <a:lstStyle/>
          <a:p>
            <a:pPr marL="0" indent="0">
              <a:buNone/>
            </a:pPr>
            <a:r>
              <a:rPr lang="en-US" sz="1050" dirty="0">
                <a:solidFill>
                  <a:srgbClr val="5B6478"/>
                </a:solidFill>
                <a:latin typeface="Calibri" pitchFamily="34" charset="0"/>
                <a:ea typeface="Calibri" pitchFamily="34" charset="-122"/>
                <a:cs typeface="Calibri" pitchFamily="34" charset="-120"/>
              </a:rPr>
              <a:t>Handles routine daily transactions — sales, payroll, orders</a:t>
            </a:r>
            <a:endParaRPr lang="en-US" sz="1050" dirty="0"/>
          </a:p>
        </p:txBody>
      </p:sp>
      <p:sp>
        <p:nvSpPr>
          <p:cNvPr id="8" name="Shape 6"/>
          <p:cNvSpPr/>
          <p:nvPr/>
        </p:nvSpPr>
        <p:spPr>
          <a:xfrm>
            <a:off x="2116836" y="5102352"/>
            <a:ext cx="7955280" cy="777240"/>
          </a:xfrm>
          <a:prstGeom prst="roundRect">
            <a:avLst>
              <a:gd name="adj" fmla="val 7059"/>
            </a:avLst>
          </a:prstGeom>
          <a:solidFill>
            <a:srgbClr val="A9C2ED"/>
          </a:solidFill>
          <a:ln w="12700">
            <a:solidFill>
              <a:srgbClr val="1E2761"/>
            </a:solidFill>
            <a:prstDash val="solid"/>
          </a:ln>
        </p:spPr>
        <p:txBody>
          <a:bodyPr/>
          <a:lstStyle/>
          <a:p>
            <a:endParaRPr lang="en-US"/>
          </a:p>
        </p:txBody>
      </p:sp>
      <p:sp>
        <p:nvSpPr>
          <p:cNvPr id="9" name="Text 7"/>
          <p:cNvSpPr/>
          <p:nvPr/>
        </p:nvSpPr>
        <p:spPr>
          <a:xfrm>
            <a:off x="2345436" y="5175504"/>
            <a:ext cx="7498080" cy="347472"/>
          </a:xfrm>
          <a:prstGeom prst="rect">
            <a:avLst/>
          </a:prstGeom>
          <a:noFill/>
          <a:ln/>
        </p:spPr>
        <p:txBody>
          <a:bodyPr wrap="square" rtlCol="0" anchor="b"/>
          <a:lstStyle/>
          <a:p>
            <a:pPr marL="0" indent="0">
              <a:buNone/>
            </a:pPr>
            <a:r>
              <a:rPr lang="en-US" sz="1350" b="1" dirty="0">
                <a:solidFill>
                  <a:srgbClr val="1E2761"/>
                </a:solidFill>
                <a:latin typeface="Calibri" pitchFamily="34" charset="0"/>
                <a:ea typeface="Calibri" pitchFamily="34" charset="-122"/>
                <a:cs typeface="Calibri" pitchFamily="34" charset="-120"/>
              </a:rPr>
              <a:t>Management Information Systems (MIS)</a:t>
            </a:r>
            <a:endParaRPr lang="en-US" sz="1350" dirty="0"/>
          </a:p>
        </p:txBody>
      </p:sp>
      <p:sp>
        <p:nvSpPr>
          <p:cNvPr id="10" name="Text 8"/>
          <p:cNvSpPr/>
          <p:nvPr/>
        </p:nvSpPr>
        <p:spPr>
          <a:xfrm>
            <a:off x="2345436" y="5504688"/>
            <a:ext cx="7498080" cy="329184"/>
          </a:xfrm>
          <a:prstGeom prst="rect">
            <a:avLst/>
          </a:prstGeom>
          <a:noFill/>
          <a:ln/>
        </p:spPr>
        <p:txBody>
          <a:bodyPr wrap="square" rtlCol="0" anchor="t"/>
          <a:lstStyle/>
          <a:p>
            <a:pPr marL="0" indent="0">
              <a:buNone/>
            </a:pPr>
            <a:r>
              <a:rPr lang="en-US" sz="1050" dirty="0">
                <a:solidFill>
                  <a:srgbClr val="5B6478"/>
                </a:solidFill>
                <a:latin typeface="Calibri" pitchFamily="34" charset="0"/>
                <a:ea typeface="Calibri" pitchFamily="34" charset="-122"/>
                <a:cs typeface="Calibri" pitchFamily="34" charset="-120"/>
              </a:rPr>
              <a:t>Structured reports for tactical, routine management decisions</a:t>
            </a:r>
            <a:endParaRPr lang="en-US" sz="1050" dirty="0"/>
          </a:p>
        </p:txBody>
      </p:sp>
      <p:sp>
        <p:nvSpPr>
          <p:cNvPr id="11" name="Shape 9"/>
          <p:cNvSpPr/>
          <p:nvPr/>
        </p:nvSpPr>
        <p:spPr>
          <a:xfrm>
            <a:off x="2985516" y="4215384"/>
            <a:ext cx="6217920" cy="777240"/>
          </a:xfrm>
          <a:prstGeom prst="roundRect">
            <a:avLst>
              <a:gd name="adj" fmla="val 7059"/>
            </a:avLst>
          </a:prstGeom>
          <a:solidFill>
            <a:srgbClr val="D98324"/>
          </a:solidFill>
          <a:ln w="12700">
            <a:solidFill>
              <a:srgbClr val="1E2761"/>
            </a:solidFill>
            <a:prstDash val="solid"/>
          </a:ln>
        </p:spPr>
        <p:txBody>
          <a:bodyPr/>
          <a:lstStyle/>
          <a:p>
            <a:endParaRPr lang="en-US"/>
          </a:p>
        </p:txBody>
      </p:sp>
      <p:sp>
        <p:nvSpPr>
          <p:cNvPr id="12" name="Text 10"/>
          <p:cNvSpPr/>
          <p:nvPr/>
        </p:nvSpPr>
        <p:spPr>
          <a:xfrm>
            <a:off x="3214116" y="4288536"/>
            <a:ext cx="5760720" cy="347472"/>
          </a:xfrm>
          <a:prstGeom prst="rect">
            <a:avLst/>
          </a:prstGeom>
          <a:noFill/>
          <a:ln/>
        </p:spPr>
        <p:txBody>
          <a:bodyPr wrap="square" rtlCol="0" anchor="b"/>
          <a:lstStyle/>
          <a:p>
            <a:pPr marL="0" indent="0">
              <a:buNone/>
            </a:pPr>
            <a:r>
              <a:rPr lang="en-US" sz="1350" b="1" dirty="0">
                <a:solidFill>
                  <a:srgbClr val="FFFFFF"/>
                </a:solidFill>
                <a:latin typeface="Calibri" pitchFamily="34" charset="0"/>
                <a:ea typeface="Calibri" pitchFamily="34" charset="-122"/>
                <a:cs typeface="Calibri" pitchFamily="34" charset="-120"/>
              </a:rPr>
              <a:t>Decision Support Systems (DSS) / Business Intelligence (BI)</a:t>
            </a:r>
            <a:endParaRPr lang="en-US" sz="1350" dirty="0"/>
          </a:p>
        </p:txBody>
      </p:sp>
      <p:sp>
        <p:nvSpPr>
          <p:cNvPr id="13" name="Text 11"/>
          <p:cNvSpPr/>
          <p:nvPr/>
        </p:nvSpPr>
        <p:spPr>
          <a:xfrm>
            <a:off x="3214116" y="4617720"/>
            <a:ext cx="5760720" cy="329184"/>
          </a:xfrm>
          <a:prstGeom prst="rect">
            <a:avLst/>
          </a:prstGeom>
          <a:noFill/>
          <a:ln/>
        </p:spPr>
        <p:txBody>
          <a:bodyPr wrap="square" rtlCol="0" anchor="t"/>
          <a:lstStyle/>
          <a:p>
            <a:pPr marL="0" indent="0">
              <a:buNone/>
            </a:pPr>
            <a:r>
              <a:rPr lang="en-US" sz="1050" dirty="0">
                <a:solidFill>
                  <a:srgbClr val="CADCFC"/>
                </a:solidFill>
                <a:latin typeface="Calibri" pitchFamily="34" charset="0"/>
                <a:ea typeface="Calibri" pitchFamily="34" charset="-122"/>
                <a:cs typeface="Calibri" pitchFamily="34" charset="-120"/>
              </a:rPr>
              <a:t>Analytics, modeling, and dashboards for complex, non-routine decisions</a:t>
            </a:r>
            <a:endParaRPr lang="en-US" sz="1050" dirty="0"/>
          </a:p>
        </p:txBody>
      </p:sp>
      <p:sp>
        <p:nvSpPr>
          <p:cNvPr id="14" name="Shape 12"/>
          <p:cNvSpPr/>
          <p:nvPr/>
        </p:nvSpPr>
        <p:spPr>
          <a:xfrm>
            <a:off x="3854196" y="3328416"/>
            <a:ext cx="4480560" cy="777240"/>
          </a:xfrm>
          <a:prstGeom prst="roundRect">
            <a:avLst>
              <a:gd name="adj" fmla="val 7059"/>
            </a:avLst>
          </a:prstGeom>
          <a:solidFill>
            <a:srgbClr val="141B47"/>
          </a:solidFill>
          <a:ln w="12700">
            <a:solidFill>
              <a:srgbClr val="1E2761"/>
            </a:solidFill>
            <a:prstDash val="solid"/>
          </a:ln>
        </p:spPr>
        <p:txBody>
          <a:bodyPr/>
          <a:lstStyle/>
          <a:p>
            <a:endParaRPr lang="en-US"/>
          </a:p>
        </p:txBody>
      </p:sp>
      <p:sp>
        <p:nvSpPr>
          <p:cNvPr id="15" name="Text 13"/>
          <p:cNvSpPr/>
          <p:nvPr/>
        </p:nvSpPr>
        <p:spPr>
          <a:xfrm>
            <a:off x="4082796" y="3401568"/>
            <a:ext cx="4023360" cy="347472"/>
          </a:xfrm>
          <a:prstGeom prst="rect">
            <a:avLst/>
          </a:prstGeom>
          <a:noFill/>
          <a:ln/>
        </p:spPr>
        <p:txBody>
          <a:bodyPr wrap="square" rtlCol="0" anchor="b"/>
          <a:lstStyle/>
          <a:p>
            <a:pPr marL="0" indent="0">
              <a:buNone/>
            </a:pPr>
            <a:r>
              <a:rPr lang="en-US" sz="1350" b="1" dirty="0">
                <a:solidFill>
                  <a:srgbClr val="FFFFFF"/>
                </a:solidFill>
                <a:latin typeface="Calibri" pitchFamily="34" charset="0"/>
                <a:ea typeface="Calibri" pitchFamily="34" charset="-122"/>
                <a:cs typeface="Calibri" pitchFamily="34" charset="-120"/>
              </a:rPr>
              <a:t>Executive Information Systems (EIS)</a:t>
            </a:r>
            <a:endParaRPr lang="en-US" sz="1350" dirty="0"/>
          </a:p>
        </p:txBody>
      </p:sp>
      <p:sp>
        <p:nvSpPr>
          <p:cNvPr id="16" name="Text 14"/>
          <p:cNvSpPr/>
          <p:nvPr/>
        </p:nvSpPr>
        <p:spPr>
          <a:xfrm>
            <a:off x="4082796" y="3730752"/>
            <a:ext cx="4023360" cy="329184"/>
          </a:xfrm>
          <a:prstGeom prst="rect">
            <a:avLst/>
          </a:prstGeom>
          <a:noFill/>
          <a:ln/>
        </p:spPr>
        <p:txBody>
          <a:bodyPr wrap="square" rtlCol="0" anchor="t"/>
          <a:lstStyle/>
          <a:p>
            <a:pPr marL="0" indent="0">
              <a:buNone/>
            </a:pPr>
            <a:r>
              <a:rPr lang="en-US" sz="1050" dirty="0">
                <a:solidFill>
                  <a:srgbClr val="CADCFC"/>
                </a:solidFill>
                <a:latin typeface="Calibri" pitchFamily="34" charset="0"/>
                <a:ea typeface="Calibri" pitchFamily="34" charset="-122"/>
                <a:cs typeface="Calibri" pitchFamily="34" charset="-120"/>
              </a:rPr>
              <a:t>High-level, strategic dashboards for senior leadership</a:t>
            </a:r>
            <a:endParaRPr lang="en-US" sz="1050" dirty="0"/>
          </a:p>
        </p:txBody>
      </p:sp>
      <p:sp>
        <p:nvSpPr>
          <p:cNvPr id="17" name="Text 15"/>
          <p:cNvSpPr/>
          <p:nvPr/>
        </p:nvSpPr>
        <p:spPr>
          <a:xfrm>
            <a:off x="548640" y="1783080"/>
            <a:ext cx="3770142" cy="1499616"/>
          </a:xfrm>
          <a:prstGeom prst="roundRect">
            <a:avLst>
              <a:gd name="adj" fmla="val 2727"/>
            </a:avLst>
          </a:prstGeom>
          <a:solidFill>
            <a:srgbClr val="141B47"/>
          </a:solidFill>
          <a:ln/>
        </p:spPr>
        <p:txBody>
          <a:bodyPr wrap="square" lIns="177800" tIns="177800" rIns="177800" bIns="177800" rtlCol="0" anchor="ctr"/>
          <a:lstStyle/>
          <a:p>
            <a:pPr marL="0" indent="0">
              <a:lnSpc>
                <a:spcPts val="1700"/>
              </a:lnSpc>
              <a:buNone/>
            </a:pPr>
            <a:r>
              <a:rPr lang="en-US" sz="1200" dirty="0">
                <a:solidFill>
                  <a:srgbClr val="FFFFFF"/>
                </a:solidFill>
                <a:latin typeface="Calibri" pitchFamily="34" charset="0"/>
                <a:ea typeface="Calibri" pitchFamily="34" charset="-122"/>
                <a:cs typeface="Calibri" pitchFamily="34" charset="-120"/>
              </a:rPr>
              <a:t>Enterprise Resource Planning (ERP) and Customer Relationship Management (CRM) systems cut across every layer — ERP unifying internal operations, CRM managing the external customer relationship.</a:t>
            </a:r>
            <a:endParaRPr lang="en-US" sz="1200" dirty="0"/>
          </a:p>
        </p:txBody>
      </p:sp>
      <p:sp>
        <p:nvSpPr>
          <p:cNvPr id="18" name="Text 16"/>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CADCFC"/>
                </a:solidFill>
                <a:latin typeface="Calibri" pitchFamily="34" charset="0"/>
                <a:ea typeface="Calibri" pitchFamily="34" charset="-122"/>
                <a:cs typeface="Calibri" pitchFamily="34" charset="-120"/>
              </a:rPr>
              <a:t>04</a:t>
            </a:r>
            <a:endParaRPr lang="en-US" sz="1000" dirty="0"/>
          </a:p>
        </p:txBody>
      </p:sp>
      <p:pic>
        <p:nvPicPr>
          <p:cNvPr id="19" name="Picture 2" descr="University Of Wales Trinity Saint David">
            <a:extLst>
              <a:ext uri="{FF2B5EF4-FFF2-40B4-BE49-F238E27FC236}">
                <a16:creationId xmlns:a16="http://schemas.microsoft.com/office/drawing/2014/main" id="{7FFA57A6-D33C-E48F-7110-F3CE651A0A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D98324"/>
                </a:solidFill>
                <a:latin typeface="Calibri" pitchFamily="34" charset="0"/>
                <a:ea typeface="Calibri" pitchFamily="34" charset="-122"/>
                <a:cs typeface="Calibri" pitchFamily="34" charset="-120"/>
              </a:rPr>
              <a:t>SECTION 02 — COMPARING THE SYSTEMS</a:t>
            </a:r>
            <a:endParaRPr lang="en-US" sz="1300" dirty="0"/>
          </a:p>
        </p:txBody>
      </p:sp>
      <p:sp>
        <p:nvSpPr>
          <p:cNvPr id="3" name="Text 1"/>
          <p:cNvSpPr/>
          <p:nvPr/>
        </p:nvSpPr>
        <p:spPr>
          <a:xfrm>
            <a:off x="548640" y="822960"/>
            <a:ext cx="9784080" cy="640080"/>
          </a:xfrm>
          <a:prstGeom prst="rect">
            <a:avLst/>
          </a:prstGeom>
          <a:noFill/>
          <a:ln/>
        </p:spPr>
        <p:txBody>
          <a:bodyPr wrap="square" rtlCol="0" anchor="ctr"/>
          <a:lstStyle/>
          <a:p>
            <a:pPr marL="0" indent="0">
              <a:buNone/>
            </a:pPr>
            <a:r>
              <a:rPr lang="en-US" sz="2800" b="1" dirty="0">
                <a:solidFill>
                  <a:srgbClr val="1E2761"/>
                </a:solidFill>
                <a:latin typeface="Cambria" pitchFamily="34" charset="0"/>
                <a:ea typeface="Cambria" pitchFamily="34" charset="-122"/>
                <a:cs typeface="Cambria" pitchFamily="34" charset="-120"/>
              </a:rPr>
              <a:t>Three systems, one growing business</a:t>
            </a:r>
            <a:endParaRPr lang="en-US" sz="2800" dirty="0"/>
          </a:p>
        </p:txBody>
      </p:sp>
      <p:sp>
        <p:nvSpPr>
          <p:cNvPr id="4" name="Text 2"/>
          <p:cNvSpPr/>
          <p:nvPr/>
        </p:nvSpPr>
        <p:spPr>
          <a:xfrm>
            <a:off x="548640" y="1554480"/>
            <a:ext cx="10607040" cy="822960"/>
          </a:xfrm>
          <a:prstGeom prst="rect">
            <a:avLst/>
          </a:prstGeom>
          <a:noFill/>
          <a:ln/>
        </p:spPr>
        <p:txBody>
          <a:bodyPr wrap="square" rtlCol="0" anchor="ctr"/>
          <a:lstStyle/>
          <a:p>
            <a:pPr marL="0" indent="0">
              <a:lnSpc>
                <a:spcPts val="2000"/>
              </a:lnSpc>
              <a:buNone/>
            </a:pPr>
            <a:r>
              <a:rPr lang="en-US" sz="1400" dirty="0">
                <a:solidFill>
                  <a:srgbClr val="5B6478"/>
                </a:solidFill>
                <a:latin typeface="Calibri" pitchFamily="34" charset="0"/>
                <a:ea typeface="Calibri" pitchFamily="34" charset="-122"/>
                <a:cs typeface="Calibri" pitchFamily="34" charset="-120"/>
              </a:rPr>
              <a:t>For a growing company, three systems typically deliver the fastest return: an internal backbone (ERP), an external relationship engine (CRM), and an analytical layer that makes sense of both (BI). The next slides examine each in turn before comparing them side by side.</a:t>
            </a:r>
            <a:endParaRPr lang="en-US" sz="1400" dirty="0"/>
          </a:p>
        </p:txBody>
      </p:sp>
      <p:sp>
        <p:nvSpPr>
          <p:cNvPr id="5" name="Shape 3"/>
          <p:cNvSpPr/>
          <p:nvPr/>
        </p:nvSpPr>
        <p:spPr>
          <a:xfrm>
            <a:off x="914400" y="2834640"/>
            <a:ext cx="3291840" cy="3200400"/>
          </a:xfrm>
          <a:prstGeom prst="roundRect">
            <a:avLst>
              <a:gd name="adj" fmla="val 2286"/>
            </a:avLst>
          </a:prstGeom>
          <a:solidFill>
            <a:srgbClr val="F4F6FC"/>
          </a:solidFill>
          <a:ln w="19050">
            <a:solidFill>
              <a:srgbClr val="1E2761"/>
            </a:solidFill>
            <a:prstDash val="solid"/>
          </a:ln>
        </p:spPr>
        <p:txBody>
          <a:bodyPr/>
          <a:lstStyle/>
          <a:p>
            <a:endParaRPr lang="en-US"/>
          </a:p>
        </p:txBody>
      </p:sp>
      <p:sp>
        <p:nvSpPr>
          <p:cNvPr id="6" name="Shape 4"/>
          <p:cNvSpPr/>
          <p:nvPr/>
        </p:nvSpPr>
        <p:spPr>
          <a:xfrm>
            <a:off x="914400" y="2834640"/>
            <a:ext cx="3291840" cy="109728"/>
          </a:xfrm>
          <a:prstGeom prst="roundRect">
            <a:avLst/>
          </a:prstGeom>
          <a:solidFill>
            <a:srgbClr val="1E2761"/>
          </a:solidFill>
          <a:ln/>
        </p:spPr>
        <p:txBody>
          <a:bodyPr/>
          <a:lstStyle/>
          <a:p>
            <a:endParaRPr lang="en-US"/>
          </a:p>
        </p:txBody>
      </p:sp>
      <p:sp>
        <p:nvSpPr>
          <p:cNvPr id="7" name="Shape 5"/>
          <p:cNvSpPr/>
          <p:nvPr/>
        </p:nvSpPr>
        <p:spPr>
          <a:xfrm>
            <a:off x="2103120" y="3246120"/>
            <a:ext cx="914400" cy="914400"/>
          </a:xfrm>
          <a:prstGeom prst="ellipse">
            <a:avLst/>
          </a:prstGeom>
          <a:solidFill>
            <a:srgbClr val="1E2761"/>
          </a:solidFill>
          <a:ln/>
        </p:spPr>
        <p:txBody>
          <a:bodyPr/>
          <a:lstStyle/>
          <a:p>
            <a:endParaRPr lang="en-US"/>
          </a:p>
        </p:txBody>
      </p:sp>
      <p:pic>
        <p:nvPicPr>
          <p:cNvPr id="8" name="Image 0" descr="/home/claude/is-deck/icons/database_white.png"/>
          <p:cNvPicPr>
            <a:picLocks noChangeAspect="1"/>
          </p:cNvPicPr>
          <p:nvPr/>
        </p:nvPicPr>
        <p:blipFill>
          <a:blip r:embed="rId3"/>
          <a:stretch>
            <a:fillRect/>
          </a:stretch>
        </p:blipFill>
        <p:spPr>
          <a:xfrm>
            <a:off x="2304288" y="3447288"/>
            <a:ext cx="512064" cy="512064"/>
          </a:xfrm>
          <a:prstGeom prst="rect">
            <a:avLst/>
          </a:prstGeom>
        </p:spPr>
      </p:pic>
      <p:sp>
        <p:nvSpPr>
          <p:cNvPr id="9" name="Text 6"/>
          <p:cNvSpPr/>
          <p:nvPr/>
        </p:nvSpPr>
        <p:spPr>
          <a:xfrm>
            <a:off x="914400" y="4297680"/>
            <a:ext cx="3291840" cy="502920"/>
          </a:xfrm>
          <a:prstGeom prst="rect">
            <a:avLst/>
          </a:prstGeom>
          <a:noFill/>
          <a:ln/>
        </p:spPr>
        <p:txBody>
          <a:bodyPr wrap="square" rtlCol="0" anchor="ctr"/>
          <a:lstStyle/>
          <a:p>
            <a:pPr marL="0" indent="0" algn="ctr">
              <a:buNone/>
            </a:pPr>
            <a:r>
              <a:rPr lang="en-US" sz="2600" b="1" dirty="0">
                <a:solidFill>
                  <a:srgbClr val="1E2761"/>
                </a:solidFill>
                <a:latin typeface="Cambria" pitchFamily="34" charset="0"/>
                <a:ea typeface="Cambria" pitchFamily="34" charset="-122"/>
                <a:cs typeface="Cambria" pitchFamily="34" charset="-120"/>
              </a:rPr>
              <a:t>ERP</a:t>
            </a:r>
            <a:endParaRPr lang="en-US" sz="2600" dirty="0"/>
          </a:p>
        </p:txBody>
      </p:sp>
      <p:sp>
        <p:nvSpPr>
          <p:cNvPr id="10" name="Text 7"/>
          <p:cNvSpPr/>
          <p:nvPr/>
        </p:nvSpPr>
        <p:spPr>
          <a:xfrm>
            <a:off x="1097280" y="4846320"/>
            <a:ext cx="2926080" cy="457200"/>
          </a:xfrm>
          <a:prstGeom prst="rect">
            <a:avLst/>
          </a:prstGeom>
          <a:noFill/>
          <a:ln/>
        </p:spPr>
        <p:txBody>
          <a:bodyPr wrap="square" rtlCol="0" anchor="ctr"/>
          <a:lstStyle/>
          <a:p>
            <a:pPr marL="0" indent="0" algn="ctr">
              <a:buNone/>
            </a:pPr>
            <a:r>
              <a:rPr lang="en-US" sz="1200" b="1" dirty="0">
                <a:solidFill>
                  <a:srgbClr val="1B1F2E"/>
                </a:solidFill>
                <a:latin typeface="Calibri" pitchFamily="34" charset="0"/>
                <a:ea typeface="Calibri" pitchFamily="34" charset="-122"/>
                <a:cs typeface="Calibri" pitchFamily="34" charset="-120"/>
              </a:rPr>
              <a:t>Enterprise Resource Planning</a:t>
            </a:r>
            <a:endParaRPr lang="en-US" sz="1200" dirty="0"/>
          </a:p>
        </p:txBody>
      </p:sp>
      <p:sp>
        <p:nvSpPr>
          <p:cNvPr id="11" name="Text 8"/>
          <p:cNvSpPr/>
          <p:nvPr/>
        </p:nvSpPr>
        <p:spPr>
          <a:xfrm>
            <a:off x="1097280" y="5349240"/>
            <a:ext cx="2926080" cy="365760"/>
          </a:xfrm>
          <a:prstGeom prst="rect">
            <a:avLst/>
          </a:prstGeom>
          <a:noFill/>
          <a:ln/>
        </p:spPr>
        <p:txBody>
          <a:bodyPr wrap="square" rtlCol="0" anchor="ctr"/>
          <a:lstStyle/>
          <a:p>
            <a:pPr marL="0" indent="0" algn="ctr">
              <a:buNone/>
            </a:pPr>
            <a:r>
              <a:rPr lang="en-US" sz="1250" i="1" dirty="0">
                <a:solidFill>
                  <a:srgbClr val="5B6478"/>
                </a:solidFill>
                <a:latin typeface="Calibri" pitchFamily="34" charset="0"/>
                <a:ea typeface="Calibri" pitchFamily="34" charset="-122"/>
                <a:cs typeface="Calibri" pitchFamily="34" charset="-120"/>
              </a:rPr>
              <a:t>Runs the business</a:t>
            </a:r>
            <a:endParaRPr lang="en-US" sz="1250" dirty="0"/>
          </a:p>
        </p:txBody>
      </p:sp>
      <p:sp>
        <p:nvSpPr>
          <p:cNvPr id="12" name="Shape 9"/>
          <p:cNvSpPr/>
          <p:nvPr/>
        </p:nvSpPr>
        <p:spPr>
          <a:xfrm>
            <a:off x="4572000" y="2834640"/>
            <a:ext cx="3291840" cy="3200400"/>
          </a:xfrm>
          <a:prstGeom prst="roundRect">
            <a:avLst>
              <a:gd name="adj" fmla="val 2286"/>
            </a:avLst>
          </a:prstGeom>
          <a:solidFill>
            <a:srgbClr val="F4F6FC"/>
          </a:solidFill>
          <a:ln w="19050">
            <a:solidFill>
              <a:srgbClr val="D98324"/>
            </a:solidFill>
            <a:prstDash val="solid"/>
          </a:ln>
        </p:spPr>
        <p:txBody>
          <a:bodyPr/>
          <a:lstStyle/>
          <a:p>
            <a:endParaRPr lang="en-US"/>
          </a:p>
        </p:txBody>
      </p:sp>
      <p:sp>
        <p:nvSpPr>
          <p:cNvPr id="13" name="Shape 10"/>
          <p:cNvSpPr/>
          <p:nvPr/>
        </p:nvSpPr>
        <p:spPr>
          <a:xfrm>
            <a:off x="4572000" y="2834640"/>
            <a:ext cx="3291840" cy="109728"/>
          </a:xfrm>
          <a:prstGeom prst="roundRect">
            <a:avLst/>
          </a:prstGeom>
          <a:solidFill>
            <a:srgbClr val="D98324"/>
          </a:solidFill>
          <a:ln/>
        </p:spPr>
        <p:txBody>
          <a:bodyPr/>
          <a:lstStyle/>
          <a:p>
            <a:endParaRPr lang="en-US"/>
          </a:p>
        </p:txBody>
      </p:sp>
      <p:sp>
        <p:nvSpPr>
          <p:cNvPr id="14" name="Shape 11"/>
          <p:cNvSpPr/>
          <p:nvPr/>
        </p:nvSpPr>
        <p:spPr>
          <a:xfrm>
            <a:off x="5760720" y="3246120"/>
            <a:ext cx="914400" cy="914400"/>
          </a:xfrm>
          <a:prstGeom prst="ellipse">
            <a:avLst/>
          </a:prstGeom>
          <a:solidFill>
            <a:srgbClr val="D98324"/>
          </a:solidFill>
          <a:ln/>
        </p:spPr>
        <p:txBody>
          <a:bodyPr/>
          <a:lstStyle/>
          <a:p>
            <a:endParaRPr lang="en-US"/>
          </a:p>
        </p:txBody>
      </p:sp>
      <p:pic>
        <p:nvPicPr>
          <p:cNvPr id="15" name="Image 1" descr="/home/claude/is-deck/icons/users_white.png"/>
          <p:cNvPicPr>
            <a:picLocks noChangeAspect="1"/>
          </p:cNvPicPr>
          <p:nvPr/>
        </p:nvPicPr>
        <p:blipFill>
          <a:blip r:embed="rId4"/>
          <a:stretch>
            <a:fillRect/>
          </a:stretch>
        </p:blipFill>
        <p:spPr>
          <a:xfrm>
            <a:off x="5961888" y="3447288"/>
            <a:ext cx="512064" cy="512064"/>
          </a:xfrm>
          <a:prstGeom prst="rect">
            <a:avLst/>
          </a:prstGeom>
        </p:spPr>
      </p:pic>
      <p:sp>
        <p:nvSpPr>
          <p:cNvPr id="16" name="Text 12"/>
          <p:cNvSpPr/>
          <p:nvPr/>
        </p:nvSpPr>
        <p:spPr>
          <a:xfrm>
            <a:off x="4572000" y="4297680"/>
            <a:ext cx="3291840" cy="502920"/>
          </a:xfrm>
          <a:prstGeom prst="rect">
            <a:avLst/>
          </a:prstGeom>
          <a:noFill/>
          <a:ln/>
        </p:spPr>
        <p:txBody>
          <a:bodyPr wrap="square" rtlCol="0" anchor="ctr"/>
          <a:lstStyle/>
          <a:p>
            <a:pPr marL="0" indent="0" algn="ctr">
              <a:buNone/>
            </a:pPr>
            <a:r>
              <a:rPr lang="en-US" sz="2600" b="1" dirty="0">
                <a:solidFill>
                  <a:srgbClr val="D98324"/>
                </a:solidFill>
                <a:latin typeface="Cambria" pitchFamily="34" charset="0"/>
                <a:ea typeface="Cambria" pitchFamily="34" charset="-122"/>
                <a:cs typeface="Cambria" pitchFamily="34" charset="-120"/>
              </a:rPr>
              <a:t>CRM</a:t>
            </a:r>
            <a:endParaRPr lang="en-US" sz="2600" dirty="0"/>
          </a:p>
        </p:txBody>
      </p:sp>
      <p:sp>
        <p:nvSpPr>
          <p:cNvPr id="17" name="Text 13"/>
          <p:cNvSpPr/>
          <p:nvPr/>
        </p:nvSpPr>
        <p:spPr>
          <a:xfrm>
            <a:off x="4754880" y="4846320"/>
            <a:ext cx="2926080" cy="457200"/>
          </a:xfrm>
          <a:prstGeom prst="rect">
            <a:avLst/>
          </a:prstGeom>
          <a:noFill/>
          <a:ln/>
        </p:spPr>
        <p:txBody>
          <a:bodyPr wrap="square" rtlCol="0" anchor="ctr"/>
          <a:lstStyle/>
          <a:p>
            <a:pPr marL="0" indent="0" algn="ctr">
              <a:buNone/>
            </a:pPr>
            <a:r>
              <a:rPr lang="en-US" sz="1200" b="1" dirty="0">
                <a:solidFill>
                  <a:srgbClr val="1B1F2E"/>
                </a:solidFill>
                <a:latin typeface="Calibri" pitchFamily="34" charset="0"/>
                <a:ea typeface="Calibri" pitchFamily="34" charset="-122"/>
                <a:cs typeface="Calibri" pitchFamily="34" charset="-120"/>
              </a:rPr>
              <a:t>Customer Relationship Management</a:t>
            </a:r>
            <a:endParaRPr lang="en-US" sz="1200" dirty="0"/>
          </a:p>
        </p:txBody>
      </p:sp>
      <p:sp>
        <p:nvSpPr>
          <p:cNvPr id="18" name="Text 14"/>
          <p:cNvSpPr/>
          <p:nvPr/>
        </p:nvSpPr>
        <p:spPr>
          <a:xfrm>
            <a:off x="4754880" y="5349240"/>
            <a:ext cx="2926080" cy="365760"/>
          </a:xfrm>
          <a:prstGeom prst="rect">
            <a:avLst/>
          </a:prstGeom>
          <a:noFill/>
          <a:ln/>
        </p:spPr>
        <p:txBody>
          <a:bodyPr wrap="square" rtlCol="0" anchor="ctr"/>
          <a:lstStyle/>
          <a:p>
            <a:pPr marL="0" indent="0" algn="ctr">
              <a:buNone/>
            </a:pPr>
            <a:r>
              <a:rPr lang="en-US" sz="1250" i="1" dirty="0">
                <a:solidFill>
                  <a:srgbClr val="5B6478"/>
                </a:solidFill>
                <a:latin typeface="Calibri" pitchFamily="34" charset="0"/>
                <a:ea typeface="Calibri" pitchFamily="34" charset="-122"/>
                <a:cs typeface="Calibri" pitchFamily="34" charset="-120"/>
              </a:rPr>
              <a:t>Grows the business</a:t>
            </a:r>
            <a:endParaRPr lang="en-US" sz="1250" dirty="0"/>
          </a:p>
        </p:txBody>
      </p:sp>
      <p:sp>
        <p:nvSpPr>
          <p:cNvPr id="19" name="Shape 15"/>
          <p:cNvSpPr/>
          <p:nvPr/>
        </p:nvSpPr>
        <p:spPr>
          <a:xfrm>
            <a:off x="8229600" y="2834640"/>
            <a:ext cx="3291840" cy="3200400"/>
          </a:xfrm>
          <a:prstGeom prst="roundRect">
            <a:avLst>
              <a:gd name="adj" fmla="val 2286"/>
            </a:avLst>
          </a:prstGeom>
          <a:solidFill>
            <a:srgbClr val="F4F6FC"/>
          </a:solidFill>
          <a:ln w="19050">
            <a:solidFill>
              <a:srgbClr val="2C7A5B"/>
            </a:solidFill>
            <a:prstDash val="solid"/>
          </a:ln>
        </p:spPr>
        <p:txBody>
          <a:bodyPr/>
          <a:lstStyle/>
          <a:p>
            <a:endParaRPr lang="en-US"/>
          </a:p>
        </p:txBody>
      </p:sp>
      <p:sp>
        <p:nvSpPr>
          <p:cNvPr id="20" name="Shape 16"/>
          <p:cNvSpPr/>
          <p:nvPr/>
        </p:nvSpPr>
        <p:spPr>
          <a:xfrm>
            <a:off x="8229600" y="2834640"/>
            <a:ext cx="3291840" cy="109728"/>
          </a:xfrm>
          <a:prstGeom prst="roundRect">
            <a:avLst/>
          </a:prstGeom>
          <a:solidFill>
            <a:srgbClr val="2C7A5B"/>
          </a:solidFill>
          <a:ln/>
        </p:spPr>
        <p:txBody>
          <a:bodyPr/>
          <a:lstStyle/>
          <a:p>
            <a:endParaRPr lang="en-US"/>
          </a:p>
        </p:txBody>
      </p:sp>
      <p:sp>
        <p:nvSpPr>
          <p:cNvPr id="21" name="Shape 17"/>
          <p:cNvSpPr/>
          <p:nvPr/>
        </p:nvSpPr>
        <p:spPr>
          <a:xfrm>
            <a:off x="9418320" y="3246120"/>
            <a:ext cx="914400" cy="914400"/>
          </a:xfrm>
          <a:prstGeom prst="ellipse">
            <a:avLst/>
          </a:prstGeom>
          <a:solidFill>
            <a:srgbClr val="2C7A5B"/>
          </a:solidFill>
          <a:ln/>
        </p:spPr>
        <p:txBody>
          <a:bodyPr/>
          <a:lstStyle/>
          <a:p>
            <a:endParaRPr lang="en-US"/>
          </a:p>
        </p:txBody>
      </p:sp>
      <p:pic>
        <p:nvPicPr>
          <p:cNvPr id="22" name="Image 2" descr="/home/claude/is-deck/icons/chartbar_white.png"/>
          <p:cNvPicPr>
            <a:picLocks noChangeAspect="1"/>
          </p:cNvPicPr>
          <p:nvPr/>
        </p:nvPicPr>
        <p:blipFill>
          <a:blip r:embed="rId5"/>
          <a:stretch>
            <a:fillRect/>
          </a:stretch>
        </p:blipFill>
        <p:spPr>
          <a:xfrm>
            <a:off x="9619488" y="3447288"/>
            <a:ext cx="512064" cy="512064"/>
          </a:xfrm>
          <a:prstGeom prst="rect">
            <a:avLst/>
          </a:prstGeom>
        </p:spPr>
      </p:pic>
      <p:sp>
        <p:nvSpPr>
          <p:cNvPr id="23" name="Text 18"/>
          <p:cNvSpPr/>
          <p:nvPr/>
        </p:nvSpPr>
        <p:spPr>
          <a:xfrm>
            <a:off x="8229600" y="4297680"/>
            <a:ext cx="3291840" cy="502920"/>
          </a:xfrm>
          <a:prstGeom prst="rect">
            <a:avLst/>
          </a:prstGeom>
          <a:noFill/>
          <a:ln/>
        </p:spPr>
        <p:txBody>
          <a:bodyPr wrap="square" rtlCol="0" anchor="ctr"/>
          <a:lstStyle/>
          <a:p>
            <a:pPr marL="0" indent="0" algn="ctr">
              <a:buNone/>
            </a:pPr>
            <a:r>
              <a:rPr lang="en-US" sz="2600" b="1" dirty="0">
                <a:solidFill>
                  <a:srgbClr val="2C7A5B"/>
                </a:solidFill>
                <a:latin typeface="Cambria" pitchFamily="34" charset="0"/>
                <a:ea typeface="Cambria" pitchFamily="34" charset="-122"/>
                <a:cs typeface="Cambria" pitchFamily="34" charset="-120"/>
              </a:rPr>
              <a:t>BI</a:t>
            </a:r>
            <a:endParaRPr lang="en-US" sz="2600" dirty="0"/>
          </a:p>
        </p:txBody>
      </p:sp>
      <p:sp>
        <p:nvSpPr>
          <p:cNvPr id="24" name="Text 19"/>
          <p:cNvSpPr/>
          <p:nvPr/>
        </p:nvSpPr>
        <p:spPr>
          <a:xfrm>
            <a:off x="8412480" y="4846320"/>
            <a:ext cx="2926080" cy="457200"/>
          </a:xfrm>
          <a:prstGeom prst="rect">
            <a:avLst/>
          </a:prstGeom>
          <a:noFill/>
          <a:ln/>
        </p:spPr>
        <p:txBody>
          <a:bodyPr wrap="square" rtlCol="0" anchor="ctr"/>
          <a:lstStyle/>
          <a:p>
            <a:pPr marL="0" indent="0" algn="ctr">
              <a:buNone/>
            </a:pPr>
            <a:r>
              <a:rPr lang="en-US" sz="1200" b="1" dirty="0">
                <a:solidFill>
                  <a:srgbClr val="1B1F2E"/>
                </a:solidFill>
                <a:latin typeface="Calibri" pitchFamily="34" charset="0"/>
                <a:ea typeface="Calibri" pitchFamily="34" charset="-122"/>
                <a:cs typeface="Calibri" pitchFamily="34" charset="-120"/>
              </a:rPr>
              <a:t>Business Intelligence</a:t>
            </a:r>
            <a:endParaRPr lang="en-US" sz="1200" dirty="0"/>
          </a:p>
        </p:txBody>
      </p:sp>
      <p:sp>
        <p:nvSpPr>
          <p:cNvPr id="25" name="Text 20"/>
          <p:cNvSpPr/>
          <p:nvPr/>
        </p:nvSpPr>
        <p:spPr>
          <a:xfrm>
            <a:off x="8412480" y="5349240"/>
            <a:ext cx="2926080" cy="365760"/>
          </a:xfrm>
          <a:prstGeom prst="rect">
            <a:avLst/>
          </a:prstGeom>
          <a:noFill/>
          <a:ln/>
        </p:spPr>
        <p:txBody>
          <a:bodyPr wrap="square" rtlCol="0" anchor="ctr"/>
          <a:lstStyle/>
          <a:p>
            <a:pPr marL="0" indent="0" algn="ctr">
              <a:buNone/>
            </a:pPr>
            <a:r>
              <a:rPr lang="en-US" sz="1250" i="1" dirty="0">
                <a:solidFill>
                  <a:srgbClr val="5B6478"/>
                </a:solidFill>
                <a:latin typeface="Calibri" pitchFamily="34" charset="0"/>
                <a:ea typeface="Calibri" pitchFamily="34" charset="-122"/>
                <a:cs typeface="Calibri" pitchFamily="34" charset="-120"/>
              </a:rPr>
              <a:t>Understands the business</a:t>
            </a:r>
            <a:endParaRPr lang="en-US" sz="1250" dirty="0"/>
          </a:p>
        </p:txBody>
      </p:sp>
      <p:sp>
        <p:nvSpPr>
          <p:cNvPr id="26" name="Text 21"/>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5B6478"/>
                </a:solidFill>
                <a:latin typeface="Calibri" pitchFamily="34" charset="0"/>
                <a:ea typeface="Calibri" pitchFamily="34" charset="-122"/>
                <a:cs typeface="Calibri" pitchFamily="34" charset="-120"/>
              </a:rPr>
              <a:t>05</a:t>
            </a:r>
            <a:endParaRPr lang="en-US" sz="1000" dirty="0"/>
          </a:p>
        </p:txBody>
      </p:sp>
      <p:pic>
        <p:nvPicPr>
          <p:cNvPr id="27" name="Picture 2" descr="University Of Wales Trinity Saint David">
            <a:extLst>
              <a:ext uri="{FF2B5EF4-FFF2-40B4-BE49-F238E27FC236}">
                <a16:creationId xmlns:a16="http://schemas.microsoft.com/office/drawing/2014/main" id="{DDEE501D-DC8E-F9D5-902B-2C8626B2B0E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1E2761"/>
                </a:solidFill>
                <a:latin typeface="Calibri" pitchFamily="34" charset="0"/>
                <a:ea typeface="Calibri" pitchFamily="34" charset="-122"/>
                <a:cs typeface="Calibri" pitchFamily="34" charset="-120"/>
              </a:rPr>
              <a:t>SYSTEM PROFILE 06</a:t>
            </a:r>
            <a:endParaRPr lang="en-US" sz="1300" dirty="0"/>
          </a:p>
        </p:txBody>
      </p:sp>
      <p:sp>
        <p:nvSpPr>
          <p:cNvPr id="3" name="Shape 1"/>
          <p:cNvSpPr/>
          <p:nvPr/>
        </p:nvSpPr>
        <p:spPr>
          <a:xfrm>
            <a:off x="548640" y="777240"/>
            <a:ext cx="777240" cy="777240"/>
          </a:xfrm>
          <a:prstGeom prst="ellipse">
            <a:avLst/>
          </a:prstGeom>
          <a:solidFill>
            <a:srgbClr val="1E2761"/>
          </a:solidFill>
          <a:ln/>
        </p:spPr>
        <p:txBody>
          <a:bodyPr/>
          <a:lstStyle/>
          <a:p>
            <a:endParaRPr lang="en-US"/>
          </a:p>
        </p:txBody>
      </p:sp>
      <p:pic>
        <p:nvPicPr>
          <p:cNvPr id="4" name="Image 0" descr="/home/claude/is-deck/icons/database_white.png"/>
          <p:cNvPicPr>
            <a:picLocks noChangeAspect="1"/>
          </p:cNvPicPr>
          <p:nvPr/>
        </p:nvPicPr>
        <p:blipFill>
          <a:blip r:embed="rId3"/>
          <a:stretch>
            <a:fillRect/>
          </a:stretch>
        </p:blipFill>
        <p:spPr>
          <a:xfrm>
            <a:off x="758952" y="987552"/>
            <a:ext cx="356616" cy="356616"/>
          </a:xfrm>
          <a:prstGeom prst="rect">
            <a:avLst/>
          </a:prstGeom>
        </p:spPr>
      </p:pic>
      <p:sp>
        <p:nvSpPr>
          <p:cNvPr id="5" name="Text 2"/>
          <p:cNvSpPr/>
          <p:nvPr/>
        </p:nvSpPr>
        <p:spPr>
          <a:xfrm>
            <a:off x="1508760" y="731520"/>
            <a:ext cx="5486400" cy="502920"/>
          </a:xfrm>
          <a:prstGeom prst="rect">
            <a:avLst/>
          </a:prstGeom>
          <a:noFill/>
          <a:ln/>
        </p:spPr>
        <p:txBody>
          <a:bodyPr wrap="square" rtlCol="0" anchor="ctr"/>
          <a:lstStyle/>
          <a:p>
            <a:pPr marL="0" indent="0">
              <a:buNone/>
            </a:pPr>
            <a:r>
              <a:rPr lang="en-US" sz="2700" b="1" dirty="0">
                <a:solidFill>
                  <a:srgbClr val="1E2761"/>
                </a:solidFill>
                <a:latin typeface="Cambria" pitchFamily="34" charset="0"/>
                <a:ea typeface="Cambria" pitchFamily="34" charset="-122"/>
                <a:cs typeface="Cambria" pitchFamily="34" charset="-120"/>
              </a:rPr>
              <a:t>ERP</a:t>
            </a:r>
            <a:endParaRPr lang="en-US" sz="2700" dirty="0"/>
          </a:p>
        </p:txBody>
      </p:sp>
      <p:sp>
        <p:nvSpPr>
          <p:cNvPr id="6" name="Text 3"/>
          <p:cNvSpPr/>
          <p:nvPr/>
        </p:nvSpPr>
        <p:spPr>
          <a:xfrm>
            <a:off x="1508760" y="1188720"/>
            <a:ext cx="7315200" cy="365760"/>
          </a:xfrm>
          <a:prstGeom prst="rect">
            <a:avLst/>
          </a:prstGeom>
          <a:noFill/>
          <a:ln/>
        </p:spPr>
        <p:txBody>
          <a:bodyPr wrap="square" rtlCol="0" anchor="ctr"/>
          <a:lstStyle/>
          <a:p>
            <a:pPr marL="0" indent="0">
              <a:buNone/>
            </a:pPr>
            <a:r>
              <a:rPr lang="en-US" sz="1300" i="1" dirty="0">
                <a:solidFill>
                  <a:srgbClr val="5B6478"/>
                </a:solidFill>
                <a:latin typeface="Calibri" pitchFamily="34" charset="0"/>
                <a:ea typeface="Calibri" pitchFamily="34" charset="-122"/>
                <a:cs typeface="Calibri" pitchFamily="34" charset="-120"/>
              </a:rPr>
              <a:t>Enterprise Resource Planning</a:t>
            </a:r>
            <a:endParaRPr lang="en-US" sz="1300" dirty="0"/>
          </a:p>
        </p:txBody>
      </p:sp>
      <p:sp>
        <p:nvSpPr>
          <p:cNvPr id="7" name="Shape 4"/>
          <p:cNvSpPr/>
          <p:nvPr/>
        </p:nvSpPr>
        <p:spPr>
          <a:xfrm>
            <a:off x="548640" y="1965960"/>
            <a:ext cx="3520440" cy="4160520"/>
          </a:xfrm>
          <a:prstGeom prst="roundRect">
            <a:avLst>
              <a:gd name="adj" fmla="val 1818"/>
            </a:avLst>
          </a:prstGeom>
          <a:solidFill>
            <a:srgbClr val="F4F6FC"/>
          </a:solidFill>
          <a:ln/>
        </p:spPr>
        <p:txBody>
          <a:bodyPr/>
          <a:lstStyle/>
          <a:p>
            <a:endParaRPr lang="en-US"/>
          </a:p>
        </p:txBody>
      </p:sp>
      <p:pic>
        <p:nvPicPr>
          <p:cNvPr id="8" name="Image 1" descr="/home/claude/is-deck/icons/sitemap_navy.png"/>
          <p:cNvPicPr>
            <a:picLocks noChangeAspect="1"/>
          </p:cNvPicPr>
          <p:nvPr/>
        </p:nvPicPr>
        <p:blipFill>
          <a:blip r:embed="rId4"/>
          <a:stretch>
            <a:fillRect/>
          </a:stretch>
        </p:blipFill>
        <p:spPr>
          <a:xfrm>
            <a:off x="822960" y="2221992"/>
            <a:ext cx="292608" cy="292608"/>
          </a:xfrm>
          <a:prstGeom prst="rect">
            <a:avLst/>
          </a:prstGeom>
        </p:spPr>
      </p:pic>
      <p:sp>
        <p:nvSpPr>
          <p:cNvPr id="9" name="Text 5"/>
          <p:cNvSpPr/>
          <p:nvPr/>
        </p:nvSpPr>
        <p:spPr>
          <a:xfrm>
            <a:off x="1207008" y="2185416"/>
            <a:ext cx="2606040" cy="365760"/>
          </a:xfrm>
          <a:prstGeom prst="rect">
            <a:avLst/>
          </a:prstGeom>
          <a:noFill/>
          <a:ln/>
        </p:spPr>
        <p:txBody>
          <a:bodyPr wrap="square" rtlCol="0" anchor="ctr"/>
          <a:lstStyle/>
          <a:p>
            <a:pPr marL="0" indent="0">
              <a:buNone/>
            </a:pPr>
            <a:r>
              <a:rPr lang="en-US" sz="1500" b="1" dirty="0">
                <a:solidFill>
                  <a:srgbClr val="1E2761"/>
                </a:solidFill>
                <a:latin typeface="Calibri" pitchFamily="34" charset="0"/>
                <a:ea typeface="Calibri" pitchFamily="34" charset="-122"/>
                <a:cs typeface="Calibri" pitchFamily="34" charset="-120"/>
              </a:rPr>
              <a:t>What it does</a:t>
            </a:r>
            <a:endParaRPr lang="en-US" sz="1500" dirty="0"/>
          </a:p>
        </p:txBody>
      </p:sp>
      <p:sp>
        <p:nvSpPr>
          <p:cNvPr id="10" name="Text 6"/>
          <p:cNvSpPr/>
          <p:nvPr/>
        </p:nvSpPr>
        <p:spPr>
          <a:xfrm>
            <a:off x="822960" y="2743200"/>
            <a:ext cx="2971800" cy="822960"/>
          </a:xfrm>
          <a:prstGeom prst="rect">
            <a:avLst/>
          </a:prstGeom>
          <a:noFill/>
          <a:ln/>
        </p:spPr>
        <p:txBody>
          <a:bodyPr wrap="square" rtlCol="0" anchor="t"/>
          <a:lstStyle/>
          <a:p>
            <a:pPr marL="0" indent="0">
              <a:lnSpc>
                <a:spcPts val="1500"/>
              </a:lnSpc>
              <a:buNone/>
            </a:pPr>
            <a:r>
              <a:rPr lang="en-US" sz="1150" b="1" dirty="0">
                <a:solidFill>
                  <a:srgbClr val="1E2761"/>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Centralizes finance, HR, inventory, and procurement in one database</a:t>
            </a:r>
            <a:endParaRPr lang="en-US" sz="1150" dirty="0"/>
          </a:p>
        </p:txBody>
      </p:sp>
      <p:sp>
        <p:nvSpPr>
          <p:cNvPr id="11" name="Text 7"/>
          <p:cNvSpPr/>
          <p:nvPr/>
        </p:nvSpPr>
        <p:spPr>
          <a:xfrm>
            <a:off x="822960" y="3566160"/>
            <a:ext cx="2971800" cy="822960"/>
          </a:xfrm>
          <a:prstGeom prst="rect">
            <a:avLst/>
          </a:prstGeom>
          <a:noFill/>
          <a:ln/>
        </p:spPr>
        <p:txBody>
          <a:bodyPr wrap="square" rtlCol="0" anchor="t"/>
          <a:lstStyle/>
          <a:p>
            <a:pPr marL="0" indent="0">
              <a:lnSpc>
                <a:spcPts val="1500"/>
              </a:lnSpc>
              <a:buNone/>
            </a:pPr>
            <a:r>
              <a:rPr lang="en-US" sz="1150" b="1" dirty="0">
                <a:solidFill>
                  <a:srgbClr val="1E2761"/>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Automates workflows — e.g. auto-generating purchase orders when stock runs low</a:t>
            </a:r>
            <a:endParaRPr lang="en-US" sz="1150" dirty="0"/>
          </a:p>
        </p:txBody>
      </p:sp>
      <p:sp>
        <p:nvSpPr>
          <p:cNvPr id="12" name="Text 8"/>
          <p:cNvSpPr/>
          <p:nvPr/>
        </p:nvSpPr>
        <p:spPr>
          <a:xfrm>
            <a:off x="822960" y="4389120"/>
            <a:ext cx="2971800" cy="822960"/>
          </a:xfrm>
          <a:prstGeom prst="rect">
            <a:avLst/>
          </a:prstGeom>
          <a:noFill/>
          <a:ln/>
        </p:spPr>
        <p:txBody>
          <a:bodyPr wrap="square" rtlCol="0" anchor="t"/>
          <a:lstStyle/>
          <a:p>
            <a:pPr marL="0" indent="0">
              <a:lnSpc>
                <a:spcPts val="1500"/>
              </a:lnSpc>
              <a:buNone/>
            </a:pPr>
            <a:r>
              <a:rPr lang="en-US" sz="1150" b="1" dirty="0">
                <a:solidFill>
                  <a:srgbClr val="1E2761"/>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Gives every department a single, real-time source of truth</a:t>
            </a:r>
            <a:endParaRPr lang="en-US" sz="1150" dirty="0"/>
          </a:p>
        </p:txBody>
      </p:sp>
      <p:sp>
        <p:nvSpPr>
          <p:cNvPr id="13" name="Shape 9"/>
          <p:cNvSpPr/>
          <p:nvPr/>
        </p:nvSpPr>
        <p:spPr>
          <a:xfrm>
            <a:off x="4325112" y="1965960"/>
            <a:ext cx="3520440" cy="4160520"/>
          </a:xfrm>
          <a:prstGeom prst="roundRect">
            <a:avLst>
              <a:gd name="adj" fmla="val 1818"/>
            </a:avLst>
          </a:prstGeom>
          <a:solidFill>
            <a:srgbClr val="F4F6FC"/>
          </a:solidFill>
          <a:ln/>
        </p:spPr>
        <p:txBody>
          <a:bodyPr/>
          <a:lstStyle/>
          <a:p>
            <a:endParaRPr lang="en-US"/>
          </a:p>
        </p:txBody>
      </p:sp>
      <p:pic>
        <p:nvPicPr>
          <p:cNvPr id="14" name="Image 2" descr="/home/claude/is-deck/icons/chartline_navy.png"/>
          <p:cNvPicPr>
            <a:picLocks noChangeAspect="1"/>
          </p:cNvPicPr>
          <p:nvPr/>
        </p:nvPicPr>
        <p:blipFill>
          <a:blip r:embed="rId5"/>
          <a:stretch>
            <a:fillRect/>
          </a:stretch>
        </p:blipFill>
        <p:spPr>
          <a:xfrm>
            <a:off x="4599432" y="2221992"/>
            <a:ext cx="292608" cy="292608"/>
          </a:xfrm>
          <a:prstGeom prst="rect">
            <a:avLst/>
          </a:prstGeom>
        </p:spPr>
      </p:pic>
      <p:sp>
        <p:nvSpPr>
          <p:cNvPr id="15" name="Text 10"/>
          <p:cNvSpPr/>
          <p:nvPr/>
        </p:nvSpPr>
        <p:spPr>
          <a:xfrm>
            <a:off x="4983480" y="2185416"/>
            <a:ext cx="2606040" cy="365760"/>
          </a:xfrm>
          <a:prstGeom prst="rect">
            <a:avLst/>
          </a:prstGeom>
          <a:noFill/>
          <a:ln/>
        </p:spPr>
        <p:txBody>
          <a:bodyPr wrap="square" rtlCol="0" anchor="ctr"/>
          <a:lstStyle/>
          <a:p>
            <a:pPr marL="0" indent="0">
              <a:buNone/>
            </a:pPr>
            <a:r>
              <a:rPr lang="en-US" sz="1500" b="1" dirty="0">
                <a:solidFill>
                  <a:srgbClr val="2C7A5B"/>
                </a:solidFill>
                <a:latin typeface="Calibri" pitchFamily="34" charset="0"/>
                <a:ea typeface="Calibri" pitchFamily="34" charset="-122"/>
                <a:cs typeface="Calibri" pitchFamily="34" charset="-120"/>
              </a:rPr>
              <a:t>Benefits</a:t>
            </a:r>
            <a:endParaRPr lang="en-US" sz="1500" dirty="0"/>
          </a:p>
        </p:txBody>
      </p:sp>
      <p:sp>
        <p:nvSpPr>
          <p:cNvPr id="16" name="Text 11"/>
          <p:cNvSpPr/>
          <p:nvPr/>
        </p:nvSpPr>
        <p:spPr>
          <a:xfrm>
            <a:off x="4599432" y="2743200"/>
            <a:ext cx="2971800" cy="822960"/>
          </a:xfrm>
          <a:prstGeom prst="rect">
            <a:avLst/>
          </a:prstGeom>
          <a:noFill/>
          <a:ln/>
        </p:spPr>
        <p:txBody>
          <a:bodyPr wrap="square" rtlCol="0" anchor="t"/>
          <a:lstStyle/>
          <a:p>
            <a:pPr marL="0" indent="0">
              <a:lnSpc>
                <a:spcPts val="1500"/>
              </a:lnSpc>
              <a:buNone/>
            </a:pPr>
            <a:r>
              <a:rPr lang="en-US" sz="1150" b="1" dirty="0">
                <a:solidFill>
                  <a:srgbClr val="2C7A5B"/>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Eliminates data silos across the organization</a:t>
            </a:r>
            <a:endParaRPr lang="en-US" sz="1150" dirty="0"/>
          </a:p>
        </p:txBody>
      </p:sp>
      <p:sp>
        <p:nvSpPr>
          <p:cNvPr id="17" name="Text 12"/>
          <p:cNvSpPr/>
          <p:nvPr/>
        </p:nvSpPr>
        <p:spPr>
          <a:xfrm>
            <a:off x="4599432" y="3566160"/>
            <a:ext cx="2971800" cy="822960"/>
          </a:xfrm>
          <a:prstGeom prst="rect">
            <a:avLst/>
          </a:prstGeom>
          <a:noFill/>
          <a:ln/>
        </p:spPr>
        <p:txBody>
          <a:bodyPr wrap="square" rtlCol="0" anchor="t"/>
          <a:lstStyle/>
          <a:p>
            <a:pPr marL="0" indent="0">
              <a:lnSpc>
                <a:spcPts val="1500"/>
              </a:lnSpc>
              <a:buNone/>
            </a:pPr>
            <a:r>
              <a:rPr lang="en-US" sz="1150" b="1" dirty="0">
                <a:solidFill>
                  <a:srgbClr val="2C7A5B"/>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Reduces manual errors versus spreadsheets and paper</a:t>
            </a:r>
            <a:endParaRPr lang="en-US" sz="1150" dirty="0"/>
          </a:p>
        </p:txBody>
      </p:sp>
      <p:sp>
        <p:nvSpPr>
          <p:cNvPr id="18" name="Text 13"/>
          <p:cNvSpPr/>
          <p:nvPr/>
        </p:nvSpPr>
        <p:spPr>
          <a:xfrm>
            <a:off x="4599432" y="4389120"/>
            <a:ext cx="2971800" cy="822960"/>
          </a:xfrm>
          <a:prstGeom prst="rect">
            <a:avLst/>
          </a:prstGeom>
          <a:noFill/>
          <a:ln/>
        </p:spPr>
        <p:txBody>
          <a:bodyPr wrap="square" rtlCol="0" anchor="t"/>
          <a:lstStyle/>
          <a:p>
            <a:pPr marL="0" indent="0">
              <a:lnSpc>
                <a:spcPts val="1500"/>
              </a:lnSpc>
              <a:buNone/>
            </a:pPr>
            <a:r>
              <a:rPr lang="en-US" sz="1150" b="1" dirty="0">
                <a:solidFill>
                  <a:srgbClr val="2C7A5B"/>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Streamlines planning, resource allocation, and reporting</a:t>
            </a:r>
            <a:endParaRPr lang="en-US" sz="1150" dirty="0"/>
          </a:p>
        </p:txBody>
      </p:sp>
      <p:sp>
        <p:nvSpPr>
          <p:cNvPr id="19" name="Shape 14"/>
          <p:cNvSpPr/>
          <p:nvPr/>
        </p:nvSpPr>
        <p:spPr>
          <a:xfrm>
            <a:off x="8101584" y="1965960"/>
            <a:ext cx="3520440" cy="4160520"/>
          </a:xfrm>
          <a:prstGeom prst="roundRect">
            <a:avLst>
              <a:gd name="adj" fmla="val 1818"/>
            </a:avLst>
          </a:prstGeom>
          <a:solidFill>
            <a:srgbClr val="F4F6FC"/>
          </a:solidFill>
          <a:ln/>
        </p:spPr>
        <p:txBody>
          <a:bodyPr/>
          <a:lstStyle/>
          <a:p>
            <a:endParaRPr lang="en-US"/>
          </a:p>
        </p:txBody>
      </p:sp>
      <p:pic>
        <p:nvPicPr>
          <p:cNvPr id="20" name="Image 3" descr="/home/claude/is-deck/icons/warning_navy.png"/>
          <p:cNvPicPr>
            <a:picLocks noChangeAspect="1"/>
          </p:cNvPicPr>
          <p:nvPr/>
        </p:nvPicPr>
        <p:blipFill>
          <a:blip r:embed="rId6"/>
          <a:stretch>
            <a:fillRect/>
          </a:stretch>
        </p:blipFill>
        <p:spPr>
          <a:xfrm>
            <a:off x="8375904" y="2221992"/>
            <a:ext cx="292608" cy="292608"/>
          </a:xfrm>
          <a:prstGeom prst="rect">
            <a:avLst/>
          </a:prstGeom>
        </p:spPr>
      </p:pic>
      <p:sp>
        <p:nvSpPr>
          <p:cNvPr id="21" name="Text 15"/>
          <p:cNvSpPr/>
          <p:nvPr/>
        </p:nvSpPr>
        <p:spPr>
          <a:xfrm>
            <a:off x="8759952" y="2185416"/>
            <a:ext cx="2606040" cy="365760"/>
          </a:xfrm>
          <a:prstGeom prst="rect">
            <a:avLst/>
          </a:prstGeom>
          <a:noFill/>
          <a:ln/>
        </p:spPr>
        <p:txBody>
          <a:bodyPr wrap="square" rtlCol="0" anchor="ctr"/>
          <a:lstStyle/>
          <a:p>
            <a:pPr marL="0" indent="0">
              <a:buNone/>
            </a:pPr>
            <a:r>
              <a:rPr lang="en-US" sz="1500" b="1" dirty="0">
                <a:solidFill>
                  <a:srgbClr val="B03A2E"/>
                </a:solidFill>
                <a:latin typeface="Calibri" pitchFamily="34" charset="0"/>
                <a:ea typeface="Calibri" pitchFamily="34" charset="-122"/>
                <a:cs typeface="Calibri" pitchFamily="34" charset="-120"/>
              </a:rPr>
              <a:t>Limitations</a:t>
            </a:r>
            <a:endParaRPr lang="en-US" sz="1500" dirty="0"/>
          </a:p>
        </p:txBody>
      </p:sp>
      <p:sp>
        <p:nvSpPr>
          <p:cNvPr id="22" name="Text 16"/>
          <p:cNvSpPr/>
          <p:nvPr/>
        </p:nvSpPr>
        <p:spPr>
          <a:xfrm>
            <a:off x="8375904" y="2743200"/>
            <a:ext cx="2971800" cy="822960"/>
          </a:xfrm>
          <a:prstGeom prst="rect">
            <a:avLst/>
          </a:prstGeom>
          <a:noFill/>
          <a:ln/>
        </p:spPr>
        <p:txBody>
          <a:bodyPr wrap="square" rtlCol="0" anchor="t"/>
          <a:lstStyle/>
          <a:p>
            <a:pPr marL="0" indent="0">
              <a:lnSpc>
                <a:spcPts val="1500"/>
              </a:lnSpc>
              <a:buNone/>
            </a:pPr>
            <a:r>
              <a:rPr lang="en-US" sz="1150" b="1" dirty="0">
                <a:solidFill>
                  <a:srgbClr val="B03A2E"/>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High upfront cost and long implementation timelines</a:t>
            </a:r>
            <a:endParaRPr lang="en-US" sz="1150" dirty="0"/>
          </a:p>
        </p:txBody>
      </p:sp>
      <p:sp>
        <p:nvSpPr>
          <p:cNvPr id="23" name="Text 17"/>
          <p:cNvSpPr/>
          <p:nvPr/>
        </p:nvSpPr>
        <p:spPr>
          <a:xfrm>
            <a:off x="8375904" y="3566160"/>
            <a:ext cx="2971800" cy="822960"/>
          </a:xfrm>
          <a:prstGeom prst="rect">
            <a:avLst/>
          </a:prstGeom>
          <a:noFill/>
          <a:ln/>
        </p:spPr>
        <p:txBody>
          <a:bodyPr wrap="square" rtlCol="0" anchor="t"/>
          <a:lstStyle/>
          <a:p>
            <a:pPr marL="0" indent="0">
              <a:lnSpc>
                <a:spcPts val="1500"/>
              </a:lnSpc>
              <a:buNone/>
            </a:pPr>
            <a:r>
              <a:rPr lang="en-US" sz="1150" b="1" dirty="0">
                <a:solidFill>
                  <a:srgbClr val="B03A2E"/>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Heavy customization raises risk and technical debt</a:t>
            </a:r>
            <a:endParaRPr lang="en-US" sz="1150" dirty="0"/>
          </a:p>
        </p:txBody>
      </p:sp>
      <p:sp>
        <p:nvSpPr>
          <p:cNvPr id="24" name="Text 18"/>
          <p:cNvSpPr/>
          <p:nvPr/>
        </p:nvSpPr>
        <p:spPr>
          <a:xfrm>
            <a:off x="8375904" y="4389120"/>
            <a:ext cx="2971800" cy="822960"/>
          </a:xfrm>
          <a:prstGeom prst="rect">
            <a:avLst/>
          </a:prstGeom>
          <a:noFill/>
          <a:ln/>
        </p:spPr>
        <p:txBody>
          <a:bodyPr wrap="square" rtlCol="0" anchor="t"/>
          <a:lstStyle/>
          <a:p>
            <a:pPr marL="0" indent="0">
              <a:lnSpc>
                <a:spcPts val="1500"/>
              </a:lnSpc>
              <a:buNone/>
            </a:pPr>
            <a:r>
              <a:rPr lang="en-US" sz="1150" b="1" dirty="0">
                <a:solidFill>
                  <a:srgbClr val="B03A2E"/>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Requires significant change management and staff training</a:t>
            </a:r>
            <a:endParaRPr lang="en-US" sz="1150" dirty="0"/>
          </a:p>
        </p:txBody>
      </p:sp>
      <p:sp>
        <p:nvSpPr>
          <p:cNvPr id="25" name="Text 19"/>
          <p:cNvSpPr/>
          <p:nvPr/>
        </p:nvSpPr>
        <p:spPr>
          <a:xfrm>
            <a:off x="548640" y="6263640"/>
            <a:ext cx="10515600" cy="320040"/>
          </a:xfrm>
          <a:prstGeom prst="rect">
            <a:avLst/>
          </a:prstGeom>
          <a:noFill/>
          <a:ln/>
        </p:spPr>
        <p:txBody>
          <a:bodyPr wrap="square" rtlCol="0" anchor="ctr"/>
          <a:lstStyle/>
          <a:p>
            <a:pPr marL="0" indent="0">
              <a:buNone/>
            </a:pPr>
            <a:r>
              <a:rPr lang="en-US" sz="1150" i="1" dirty="0">
                <a:solidFill>
                  <a:srgbClr val="5B6478"/>
                </a:solidFill>
                <a:latin typeface="Calibri" pitchFamily="34" charset="0"/>
                <a:ea typeface="Calibri" pitchFamily="34" charset="-122"/>
                <a:cs typeface="Calibri" pitchFamily="34" charset="-120"/>
              </a:rPr>
              <a:t>Nike's costly 2000 supply-chain rollout (Slide 14) shows what happens when ERP scope and change management are underestimated.</a:t>
            </a:r>
            <a:endParaRPr lang="en-US" sz="1150" dirty="0"/>
          </a:p>
        </p:txBody>
      </p:sp>
      <p:sp>
        <p:nvSpPr>
          <p:cNvPr id="26" name="Text 20"/>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5B6478"/>
                </a:solidFill>
                <a:latin typeface="Calibri" pitchFamily="34" charset="0"/>
                <a:ea typeface="Calibri" pitchFamily="34" charset="-122"/>
                <a:cs typeface="Calibri" pitchFamily="34" charset="-120"/>
              </a:rPr>
              <a:t>06</a:t>
            </a:r>
            <a:endParaRPr lang="en-US" sz="1000" dirty="0"/>
          </a:p>
        </p:txBody>
      </p:sp>
      <p:pic>
        <p:nvPicPr>
          <p:cNvPr id="27" name="Picture 2" descr="University Of Wales Trinity Saint David">
            <a:extLst>
              <a:ext uri="{FF2B5EF4-FFF2-40B4-BE49-F238E27FC236}">
                <a16:creationId xmlns:a16="http://schemas.microsoft.com/office/drawing/2014/main" id="{041CE7A1-DE68-0C57-97A1-B2AD5178C6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D98324"/>
                </a:solidFill>
                <a:latin typeface="Calibri" pitchFamily="34" charset="0"/>
                <a:ea typeface="Calibri" pitchFamily="34" charset="-122"/>
                <a:cs typeface="Calibri" pitchFamily="34" charset="-120"/>
              </a:rPr>
              <a:t>SYSTEM PROFILE 07</a:t>
            </a:r>
            <a:endParaRPr lang="en-US" sz="1300" dirty="0"/>
          </a:p>
        </p:txBody>
      </p:sp>
      <p:sp>
        <p:nvSpPr>
          <p:cNvPr id="3" name="Shape 1"/>
          <p:cNvSpPr/>
          <p:nvPr/>
        </p:nvSpPr>
        <p:spPr>
          <a:xfrm>
            <a:off x="548640" y="777240"/>
            <a:ext cx="777240" cy="777240"/>
          </a:xfrm>
          <a:prstGeom prst="ellipse">
            <a:avLst/>
          </a:prstGeom>
          <a:solidFill>
            <a:srgbClr val="D98324"/>
          </a:solidFill>
          <a:ln/>
        </p:spPr>
        <p:txBody>
          <a:bodyPr/>
          <a:lstStyle/>
          <a:p>
            <a:endParaRPr lang="en-US"/>
          </a:p>
        </p:txBody>
      </p:sp>
      <p:pic>
        <p:nvPicPr>
          <p:cNvPr id="4" name="Image 0" descr="/home/claude/is-deck/icons/users_white.png"/>
          <p:cNvPicPr>
            <a:picLocks noChangeAspect="1"/>
          </p:cNvPicPr>
          <p:nvPr/>
        </p:nvPicPr>
        <p:blipFill>
          <a:blip r:embed="rId3"/>
          <a:stretch>
            <a:fillRect/>
          </a:stretch>
        </p:blipFill>
        <p:spPr>
          <a:xfrm>
            <a:off x="758952" y="987552"/>
            <a:ext cx="356616" cy="356616"/>
          </a:xfrm>
          <a:prstGeom prst="rect">
            <a:avLst/>
          </a:prstGeom>
        </p:spPr>
      </p:pic>
      <p:sp>
        <p:nvSpPr>
          <p:cNvPr id="5" name="Text 2"/>
          <p:cNvSpPr/>
          <p:nvPr/>
        </p:nvSpPr>
        <p:spPr>
          <a:xfrm>
            <a:off x="1508760" y="731520"/>
            <a:ext cx="5486400" cy="502920"/>
          </a:xfrm>
          <a:prstGeom prst="rect">
            <a:avLst/>
          </a:prstGeom>
          <a:noFill/>
          <a:ln/>
        </p:spPr>
        <p:txBody>
          <a:bodyPr wrap="square" rtlCol="0" anchor="ctr"/>
          <a:lstStyle/>
          <a:p>
            <a:pPr marL="0" indent="0">
              <a:buNone/>
            </a:pPr>
            <a:r>
              <a:rPr lang="en-US" sz="2700" b="1" dirty="0">
                <a:solidFill>
                  <a:srgbClr val="D98324"/>
                </a:solidFill>
                <a:latin typeface="Cambria" pitchFamily="34" charset="0"/>
                <a:ea typeface="Cambria" pitchFamily="34" charset="-122"/>
                <a:cs typeface="Cambria" pitchFamily="34" charset="-120"/>
              </a:rPr>
              <a:t>CRM</a:t>
            </a:r>
            <a:endParaRPr lang="en-US" sz="2700" dirty="0"/>
          </a:p>
        </p:txBody>
      </p:sp>
      <p:sp>
        <p:nvSpPr>
          <p:cNvPr id="6" name="Text 3"/>
          <p:cNvSpPr/>
          <p:nvPr/>
        </p:nvSpPr>
        <p:spPr>
          <a:xfrm>
            <a:off x="1508760" y="1188720"/>
            <a:ext cx="7315200" cy="365760"/>
          </a:xfrm>
          <a:prstGeom prst="rect">
            <a:avLst/>
          </a:prstGeom>
          <a:noFill/>
          <a:ln/>
        </p:spPr>
        <p:txBody>
          <a:bodyPr wrap="square" rtlCol="0" anchor="ctr"/>
          <a:lstStyle/>
          <a:p>
            <a:pPr marL="0" indent="0">
              <a:buNone/>
            </a:pPr>
            <a:r>
              <a:rPr lang="en-US" sz="1300" i="1" dirty="0">
                <a:solidFill>
                  <a:srgbClr val="5B6478"/>
                </a:solidFill>
                <a:latin typeface="Calibri" pitchFamily="34" charset="0"/>
                <a:ea typeface="Calibri" pitchFamily="34" charset="-122"/>
                <a:cs typeface="Calibri" pitchFamily="34" charset="-120"/>
              </a:rPr>
              <a:t>Customer Relationship Management</a:t>
            </a:r>
            <a:endParaRPr lang="en-US" sz="1300" dirty="0"/>
          </a:p>
        </p:txBody>
      </p:sp>
      <p:sp>
        <p:nvSpPr>
          <p:cNvPr id="7" name="Shape 4"/>
          <p:cNvSpPr/>
          <p:nvPr/>
        </p:nvSpPr>
        <p:spPr>
          <a:xfrm>
            <a:off x="548640" y="1965960"/>
            <a:ext cx="3520440" cy="4160520"/>
          </a:xfrm>
          <a:prstGeom prst="roundRect">
            <a:avLst>
              <a:gd name="adj" fmla="val 1818"/>
            </a:avLst>
          </a:prstGeom>
          <a:solidFill>
            <a:srgbClr val="F4F6FC"/>
          </a:solidFill>
          <a:ln/>
        </p:spPr>
        <p:txBody>
          <a:bodyPr/>
          <a:lstStyle/>
          <a:p>
            <a:endParaRPr lang="en-US"/>
          </a:p>
        </p:txBody>
      </p:sp>
      <p:pic>
        <p:nvPicPr>
          <p:cNvPr id="8" name="Image 1" descr="/home/claude/is-deck/icons/sitemap_navy.png"/>
          <p:cNvPicPr>
            <a:picLocks noChangeAspect="1"/>
          </p:cNvPicPr>
          <p:nvPr/>
        </p:nvPicPr>
        <p:blipFill>
          <a:blip r:embed="rId4"/>
          <a:stretch>
            <a:fillRect/>
          </a:stretch>
        </p:blipFill>
        <p:spPr>
          <a:xfrm>
            <a:off x="822960" y="2221992"/>
            <a:ext cx="292608" cy="292608"/>
          </a:xfrm>
          <a:prstGeom prst="rect">
            <a:avLst/>
          </a:prstGeom>
        </p:spPr>
      </p:pic>
      <p:sp>
        <p:nvSpPr>
          <p:cNvPr id="9" name="Text 5"/>
          <p:cNvSpPr/>
          <p:nvPr/>
        </p:nvSpPr>
        <p:spPr>
          <a:xfrm>
            <a:off x="1207008" y="2185416"/>
            <a:ext cx="2606040" cy="365760"/>
          </a:xfrm>
          <a:prstGeom prst="rect">
            <a:avLst/>
          </a:prstGeom>
          <a:noFill/>
          <a:ln/>
        </p:spPr>
        <p:txBody>
          <a:bodyPr wrap="square" rtlCol="0" anchor="ctr"/>
          <a:lstStyle/>
          <a:p>
            <a:pPr marL="0" indent="0">
              <a:buNone/>
            </a:pPr>
            <a:r>
              <a:rPr lang="en-US" sz="1500" b="1" dirty="0">
                <a:solidFill>
                  <a:srgbClr val="1E2761"/>
                </a:solidFill>
                <a:latin typeface="Calibri" pitchFamily="34" charset="0"/>
                <a:ea typeface="Calibri" pitchFamily="34" charset="-122"/>
                <a:cs typeface="Calibri" pitchFamily="34" charset="-120"/>
              </a:rPr>
              <a:t>What it does</a:t>
            </a:r>
            <a:endParaRPr lang="en-US" sz="1500" dirty="0"/>
          </a:p>
        </p:txBody>
      </p:sp>
      <p:sp>
        <p:nvSpPr>
          <p:cNvPr id="10" name="Text 6"/>
          <p:cNvSpPr/>
          <p:nvPr/>
        </p:nvSpPr>
        <p:spPr>
          <a:xfrm>
            <a:off x="822960" y="2743200"/>
            <a:ext cx="2971800" cy="822960"/>
          </a:xfrm>
          <a:prstGeom prst="rect">
            <a:avLst/>
          </a:prstGeom>
          <a:noFill/>
          <a:ln/>
        </p:spPr>
        <p:txBody>
          <a:bodyPr wrap="square" rtlCol="0" anchor="t"/>
          <a:lstStyle/>
          <a:p>
            <a:pPr marL="0" indent="0">
              <a:lnSpc>
                <a:spcPts val="1500"/>
              </a:lnSpc>
              <a:buNone/>
            </a:pPr>
            <a:r>
              <a:rPr lang="en-US" sz="1150" b="1" dirty="0">
                <a:solidFill>
                  <a:srgbClr val="1E2761"/>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Tracks the full customer lifecycle — leads, purchases, service history</a:t>
            </a:r>
            <a:endParaRPr lang="en-US" sz="1150" dirty="0"/>
          </a:p>
        </p:txBody>
      </p:sp>
      <p:sp>
        <p:nvSpPr>
          <p:cNvPr id="11" name="Text 7"/>
          <p:cNvSpPr/>
          <p:nvPr/>
        </p:nvSpPr>
        <p:spPr>
          <a:xfrm>
            <a:off x="822960" y="3566160"/>
            <a:ext cx="2971800" cy="822960"/>
          </a:xfrm>
          <a:prstGeom prst="rect">
            <a:avLst/>
          </a:prstGeom>
          <a:noFill/>
          <a:ln/>
        </p:spPr>
        <p:txBody>
          <a:bodyPr wrap="square" rtlCol="0" anchor="t"/>
          <a:lstStyle/>
          <a:p>
            <a:pPr marL="0" indent="0">
              <a:lnSpc>
                <a:spcPts val="1500"/>
              </a:lnSpc>
              <a:buNone/>
            </a:pPr>
            <a:r>
              <a:rPr lang="en-US" sz="1150" b="1" dirty="0">
                <a:solidFill>
                  <a:srgbClr val="1E2761"/>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Personalizes offers and communications from purchasing patterns</a:t>
            </a:r>
            <a:endParaRPr lang="en-US" sz="1150" dirty="0"/>
          </a:p>
        </p:txBody>
      </p:sp>
      <p:sp>
        <p:nvSpPr>
          <p:cNvPr id="12" name="Text 8"/>
          <p:cNvSpPr/>
          <p:nvPr/>
        </p:nvSpPr>
        <p:spPr>
          <a:xfrm>
            <a:off x="822960" y="4389120"/>
            <a:ext cx="2971800" cy="822960"/>
          </a:xfrm>
          <a:prstGeom prst="rect">
            <a:avLst/>
          </a:prstGeom>
          <a:noFill/>
          <a:ln/>
        </p:spPr>
        <p:txBody>
          <a:bodyPr wrap="square" rtlCol="0" anchor="t"/>
          <a:lstStyle/>
          <a:p>
            <a:pPr marL="0" indent="0">
              <a:lnSpc>
                <a:spcPts val="1500"/>
              </a:lnSpc>
              <a:buNone/>
            </a:pPr>
            <a:r>
              <a:rPr lang="en-US" sz="1150" b="1" dirty="0">
                <a:solidFill>
                  <a:srgbClr val="1E2761"/>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Supports sales, marketing, and customer-service teams from one view</a:t>
            </a:r>
            <a:endParaRPr lang="en-US" sz="1150" dirty="0"/>
          </a:p>
        </p:txBody>
      </p:sp>
      <p:sp>
        <p:nvSpPr>
          <p:cNvPr id="13" name="Shape 9"/>
          <p:cNvSpPr/>
          <p:nvPr/>
        </p:nvSpPr>
        <p:spPr>
          <a:xfrm>
            <a:off x="4325112" y="1965960"/>
            <a:ext cx="3520440" cy="4160520"/>
          </a:xfrm>
          <a:prstGeom prst="roundRect">
            <a:avLst>
              <a:gd name="adj" fmla="val 1818"/>
            </a:avLst>
          </a:prstGeom>
          <a:solidFill>
            <a:srgbClr val="F4F6FC"/>
          </a:solidFill>
          <a:ln/>
        </p:spPr>
        <p:txBody>
          <a:bodyPr/>
          <a:lstStyle/>
          <a:p>
            <a:endParaRPr lang="en-US"/>
          </a:p>
        </p:txBody>
      </p:sp>
      <p:pic>
        <p:nvPicPr>
          <p:cNvPr id="14" name="Image 2" descr="/home/claude/is-deck/icons/chartline_navy.png"/>
          <p:cNvPicPr>
            <a:picLocks noChangeAspect="1"/>
          </p:cNvPicPr>
          <p:nvPr/>
        </p:nvPicPr>
        <p:blipFill>
          <a:blip r:embed="rId5"/>
          <a:stretch>
            <a:fillRect/>
          </a:stretch>
        </p:blipFill>
        <p:spPr>
          <a:xfrm>
            <a:off x="4599432" y="2221992"/>
            <a:ext cx="292608" cy="292608"/>
          </a:xfrm>
          <a:prstGeom prst="rect">
            <a:avLst/>
          </a:prstGeom>
        </p:spPr>
      </p:pic>
      <p:sp>
        <p:nvSpPr>
          <p:cNvPr id="15" name="Text 10"/>
          <p:cNvSpPr/>
          <p:nvPr/>
        </p:nvSpPr>
        <p:spPr>
          <a:xfrm>
            <a:off x="4983480" y="2185416"/>
            <a:ext cx="2606040" cy="365760"/>
          </a:xfrm>
          <a:prstGeom prst="rect">
            <a:avLst/>
          </a:prstGeom>
          <a:noFill/>
          <a:ln/>
        </p:spPr>
        <p:txBody>
          <a:bodyPr wrap="square" rtlCol="0" anchor="ctr"/>
          <a:lstStyle/>
          <a:p>
            <a:pPr marL="0" indent="0">
              <a:buNone/>
            </a:pPr>
            <a:r>
              <a:rPr lang="en-US" sz="1500" b="1" dirty="0">
                <a:solidFill>
                  <a:srgbClr val="2C7A5B"/>
                </a:solidFill>
                <a:latin typeface="Calibri" pitchFamily="34" charset="0"/>
                <a:ea typeface="Calibri" pitchFamily="34" charset="-122"/>
                <a:cs typeface="Calibri" pitchFamily="34" charset="-120"/>
              </a:rPr>
              <a:t>Benefits</a:t>
            </a:r>
            <a:endParaRPr lang="en-US" sz="1500" dirty="0"/>
          </a:p>
        </p:txBody>
      </p:sp>
      <p:sp>
        <p:nvSpPr>
          <p:cNvPr id="16" name="Text 11"/>
          <p:cNvSpPr/>
          <p:nvPr/>
        </p:nvSpPr>
        <p:spPr>
          <a:xfrm>
            <a:off x="4599432" y="2743200"/>
            <a:ext cx="2971800" cy="822960"/>
          </a:xfrm>
          <a:prstGeom prst="rect">
            <a:avLst/>
          </a:prstGeom>
          <a:noFill/>
          <a:ln/>
        </p:spPr>
        <p:txBody>
          <a:bodyPr wrap="square" rtlCol="0" anchor="t"/>
          <a:lstStyle/>
          <a:p>
            <a:pPr marL="0" indent="0">
              <a:lnSpc>
                <a:spcPts val="1500"/>
              </a:lnSpc>
              <a:buNone/>
            </a:pPr>
            <a:r>
              <a:rPr lang="en-US" sz="1150" b="1" dirty="0">
                <a:solidFill>
                  <a:srgbClr val="2C7A5B"/>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Improves customer satisfaction and retention</a:t>
            </a:r>
            <a:endParaRPr lang="en-US" sz="1150" dirty="0"/>
          </a:p>
        </p:txBody>
      </p:sp>
      <p:sp>
        <p:nvSpPr>
          <p:cNvPr id="17" name="Text 12"/>
          <p:cNvSpPr/>
          <p:nvPr/>
        </p:nvSpPr>
        <p:spPr>
          <a:xfrm>
            <a:off x="4599432" y="3566160"/>
            <a:ext cx="2971800" cy="822960"/>
          </a:xfrm>
          <a:prstGeom prst="rect">
            <a:avLst/>
          </a:prstGeom>
          <a:noFill/>
          <a:ln/>
        </p:spPr>
        <p:txBody>
          <a:bodyPr wrap="square" rtlCol="0" anchor="t"/>
          <a:lstStyle/>
          <a:p>
            <a:pPr marL="0" indent="0">
              <a:lnSpc>
                <a:spcPts val="1500"/>
              </a:lnSpc>
              <a:buNone/>
            </a:pPr>
            <a:r>
              <a:rPr lang="en-US" sz="1150" b="1" dirty="0">
                <a:solidFill>
                  <a:srgbClr val="2C7A5B"/>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Enables data-driven, targeted marketing over guesswork</a:t>
            </a:r>
            <a:endParaRPr lang="en-US" sz="1150" dirty="0"/>
          </a:p>
        </p:txBody>
      </p:sp>
      <p:sp>
        <p:nvSpPr>
          <p:cNvPr id="18" name="Text 13"/>
          <p:cNvSpPr/>
          <p:nvPr/>
        </p:nvSpPr>
        <p:spPr>
          <a:xfrm>
            <a:off x="4599432" y="4389120"/>
            <a:ext cx="2971800" cy="822960"/>
          </a:xfrm>
          <a:prstGeom prst="rect">
            <a:avLst/>
          </a:prstGeom>
          <a:noFill/>
          <a:ln/>
        </p:spPr>
        <p:txBody>
          <a:bodyPr wrap="square" rtlCol="0" anchor="t"/>
          <a:lstStyle/>
          <a:p>
            <a:pPr marL="0" indent="0">
              <a:lnSpc>
                <a:spcPts val="1500"/>
              </a:lnSpc>
              <a:buNone/>
            </a:pPr>
            <a:r>
              <a:rPr lang="en-US" sz="1150" b="1" dirty="0">
                <a:solidFill>
                  <a:srgbClr val="2C7A5B"/>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Increases sales-team efficiency and forecast accuracy</a:t>
            </a:r>
            <a:endParaRPr lang="en-US" sz="1150" dirty="0"/>
          </a:p>
        </p:txBody>
      </p:sp>
      <p:sp>
        <p:nvSpPr>
          <p:cNvPr id="19" name="Shape 14"/>
          <p:cNvSpPr/>
          <p:nvPr/>
        </p:nvSpPr>
        <p:spPr>
          <a:xfrm>
            <a:off x="8101584" y="1965960"/>
            <a:ext cx="3520440" cy="4160520"/>
          </a:xfrm>
          <a:prstGeom prst="roundRect">
            <a:avLst>
              <a:gd name="adj" fmla="val 1818"/>
            </a:avLst>
          </a:prstGeom>
          <a:solidFill>
            <a:srgbClr val="F4F6FC"/>
          </a:solidFill>
          <a:ln/>
        </p:spPr>
        <p:txBody>
          <a:bodyPr/>
          <a:lstStyle/>
          <a:p>
            <a:endParaRPr lang="en-US"/>
          </a:p>
        </p:txBody>
      </p:sp>
      <p:pic>
        <p:nvPicPr>
          <p:cNvPr id="20" name="Image 3" descr="/home/claude/is-deck/icons/warning_navy.png"/>
          <p:cNvPicPr>
            <a:picLocks noChangeAspect="1"/>
          </p:cNvPicPr>
          <p:nvPr/>
        </p:nvPicPr>
        <p:blipFill>
          <a:blip r:embed="rId6"/>
          <a:stretch>
            <a:fillRect/>
          </a:stretch>
        </p:blipFill>
        <p:spPr>
          <a:xfrm>
            <a:off x="8375904" y="2221992"/>
            <a:ext cx="292608" cy="292608"/>
          </a:xfrm>
          <a:prstGeom prst="rect">
            <a:avLst/>
          </a:prstGeom>
        </p:spPr>
      </p:pic>
      <p:sp>
        <p:nvSpPr>
          <p:cNvPr id="21" name="Text 15"/>
          <p:cNvSpPr/>
          <p:nvPr/>
        </p:nvSpPr>
        <p:spPr>
          <a:xfrm>
            <a:off x="8759952" y="2185416"/>
            <a:ext cx="2606040" cy="365760"/>
          </a:xfrm>
          <a:prstGeom prst="rect">
            <a:avLst/>
          </a:prstGeom>
          <a:noFill/>
          <a:ln/>
        </p:spPr>
        <p:txBody>
          <a:bodyPr wrap="square" rtlCol="0" anchor="ctr"/>
          <a:lstStyle/>
          <a:p>
            <a:pPr marL="0" indent="0">
              <a:buNone/>
            </a:pPr>
            <a:r>
              <a:rPr lang="en-US" sz="1500" b="1" dirty="0">
                <a:solidFill>
                  <a:srgbClr val="B03A2E"/>
                </a:solidFill>
                <a:latin typeface="Calibri" pitchFamily="34" charset="0"/>
                <a:ea typeface="Calibri" pitchFamily="34" charset="-122"/>
                <a:cs typeface="Calibri" pitchFamily="34" charset="-120"/>
              </a:rPr>
              <a:t>Limitations</a:t>
            </a:r>
            <a:endParaRPr lang="en-US" sz="1500" dirty="0"/>
          </a:p>
        </p:txBody>
      </p:sp>
      <p:sp>
        <p:nvSpPr>
          <p:cNvPr id="22" name="Text 16"/>
          <p:cNvSpPr/>
          <p:nvPr/>
        </p:nvSpPr>
        <p:spPr>
          <a:xfrm>
            <a:off x="8375904" y="2743200"/>
            <a:ext cx="2971800" cy="822960"/>
          </a:xfrm>
          <a:prstGeom prst="rect">
            <a:avLst/>
          </a:prstGeom>
          <a:noFill/>
          <a:ln/>
        </p:spPr>
        <p:txBody>
          <a:bodyPr wrap="square" rtlCol="0" anchor="t"/>
          <a:lstStyle/>
          <a:p>
            <a:pPr marL="0" indent="0">
              <a:lnSpc>
                <a:spcPts val="1500"/>
              </a:lnSpc>
              <a:buNone/>
            </a:pPr>
            <a:r>
              <a:rPr lang="en-US" sz="1150" b="1" dirty="0">
                <a:solidFill>
                  <a:srgbClr val="B03A2E"/>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Value depends entirely on data quality and staff adoption</a:t>
            </a:r>
            <a:endParaRPr lang="en-US" sz="1150" dirty="0"/>
          </a:p>
        </p:txBody>
      </p:sp>
      <p:sp>
        <p:nvSpPr>
          <p:cNvPr id="23" name="Text 17"/>
          <p:cNvSpPr/>
          <p:nvPr/>
        </p:nvSpPr>
        <p:spPr>
          <a:xfrm>
            <a:off x="8375904" y="3566160"/>
            <a:ext cx="2971800" cy="822960"/>
          </a:xfrm>
          <a:prstGeom prst="rect">
            <a:avLst/>
          </a:prstGeom>
          <a:noFill/>
          <a:ln/>
        </p:spPr>
        <p:txBody>
          <a:bodyPr wrap="square" rtlCol="0" anchor="t"/>
          <a:lstStyle/>
          <a:p>
            <a:pPr marL="0" indent="0">
              <a:lnSpc>
                <a:spcPts val="1500"/>
              </a:lnSpc>
              <a:buNone/>
            </a:pPr>
            <a:r>
              <a:rPr lang="en-US" sz="1150" b="1" dirty="0">
                <a:solidFill>
                  <a:srgbClr val="B03A2E"/>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Can feel invasive if personalization outpaces disclosed consent</a:t>
            </a:r>
            <a:endParaRPr lang="en-US" sz="1150" dirty="0"/>
          </a:p>
        </p:txBody>
      </p:sp>
      <p:sp>
        <p:nvSpPr>
          <p:cNvPr id="24" name="Text 18"/>
          <p:cNvSpPr/>
          <p:nvPr/>
        </p:nvSpPr>
        <p:spPr>
          <a:xfrm>
            <a:off x="8375904" y="4389120"/>
            <a:ext cx="2971800" cy="822960"/>
          </a:xfrm>
          <a:prstGeom prst="rect">
            <a:avLst/>
          </a:prstGeom>
          <a:noFill/>
          <a:ln/>
        </p:spPr>
        <p:txBody>
          <a:bodyPr wrap="square" rtlCol="0" anchor="t"/>
          <a:lstStyle/>
          <a:p>
            <a:pPr marL="0" indent="0">
              <a:lnSpc>
                <a:spcPts val="1500"/>
              </a:lnSpc>
              <a:buNone/>
            </a:pPr>
            <a:r>
              <a:rPr lang="en-US" sz="1150" b="1" dirty="0">
                <a:solidFill>
                  <a:srgbClr val="B03A2E"/>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Ongoing subscription and integration costs (e.g. Salesforce, HubSpot)</a:t>
            </a:r>
            <a:endParaRPr lang="en-US" sz="1150" dirty="0"/>
          </a:p>
        </p:txBody>
      </p:sp>
      <p:sp>
        <p:nvSpPr>
          <p:cNvPr id="25" name="Text 19"/>
          <p:cNvSpPr/>
          <p:nvPr/>
        </p:nvSpPr>
        <p:spPr>
          <a:xfrm>
            <a:off x="548640" y="6263640"/>
            <a:ext cx="10515600" cy="320040"/>
          </a:xfrm>
          <a:prstGeom prst="rect">
            <a:avLst/>
          </a:prstGeom>
          <a:noFill/>
          <a:ln/>
        </p:spPr>
        <p:txBody>
          <a:bodyPr wrap="square" rtlCol="0" anchor="ctr"/>
          <a:lstStyle/>
          <a:p>
            <a:pPr marL="0" indent="0">
              <a:buNone/>
            </a:pPr>
            <a:r>
              <a:rPr lang="en-US" sz="1150" i="1" dirty="0">
                <a:solidFill>
                  <a:srgbClr val="5B6478"/>
                </a:solidFill>
                <a:latin typeface="Calibri" pitchFamily="34" charset="0"/>
                <a:ea typeface="Calibri" pitchFamily="34" charset="-122"/>
                <a:cs typeface="Calibri" pitchFamily="34" charset="-120"/>
              </a:rPr>
              <a:t>Starbucks Rewards (Slide 15) illustrates how CRM-driven personalization can lift spend and retention at scale.</a:t>
            </a:r>
            <a:endParaRPr lang="en-US" sz="1150" dirty="0"/>
          </a:p>
        </p:txBody>
      </p:sp>
      <p:sp>
        <p:nvSpPr>
          <p:cNvPr id="26" name="Text 20"/>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5B6478"/>
                </a:solidFill>
                <a:latin typeface="Calibri" pitchFamily="34" charset="0"/>
                <a:ea typeface="Calibri" pitchFamily="34" charset="-122"/>
                <a:cs typeface="Calibri" pitchFamily="34" charset="-120"/>
              </a:rPr>
              <a:t>07</a:t>
            </a:r>
            <a:endParaRPr lang="en-US" sz="1000" dirty="0"/>
          </a:p>
        </p:txBody>
      </p:sp>
      <p:pic>
        <p:nvPicPr>
          <p:cNvPr id="27" name="Picture 2" descr="University Of Wales Trinity Saint David">
            <a:extLst>
              <a:ext uri="{FF2B5EF4-FFF2-40B4-BE49-F238E27FC236}">
                <a16:creationId xmlns:a16="http://schemas.microsoft.com/office/drawing/2014/main" id="{59D0E865-AFC8-5F86-41B2-99C900DF17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2C7A5B"/>
                </a:solidFill>
                <a:latin typeface="Calibri" pitchFamily="34" charset="0"/>
                <a:ea typeface="Calibri" pitchFamily="34" charset="-122"/>
                <a:cs typeface="Calibri" pitchFamily="34" charset="-120"/>
              </a:rPr>
              <a:t>SYSTEM PROFILE 08</a:t>
            </a:r>
            <a:endParaRPr lang="en-US" sz="1300" dirty="0"/>
          </a:p>
        </p:txBody>
      </p:sp>
      <p:sp>
        <p:nvSpPr>
          <p:cNvPr id="3" name="Shape 1"/>
          <p:cNvSpPr/>
          <p:nvPr/>
        </p:nvSpPr>
        <p:spPr>
          <a:xfrm>
            <a:off x="548640" y="777240"/>
            <a:ext cx="777240" cy="777240"/>
          </a:xfrm>
          <a:prstGeom prst="ellipse">
            <a:avLst/>
          </a:prstGeom>
          <a:solidFill>
            <a:srgbClr val="2C7A5B"/>
          </a:solidFill>
          <a:ln/>
        </p:spPr>
        <p:txBody>
          <a:bodyPr/>
          <a:lstStyle/>
          <a:p>
            <a:endParaRPr lang="en-US"/>
          </a:p>
        </p:txBody>
      </p:sp>
      <p:pic>
        <p:nvPicPr>
          <p:cNvPr id="4" name="Image 0" descr="/home/claude/is-deck/icons/chartbar_white.png"/>
          <p:cNvPicPr>
            <a:picLocks noChangeAspect="1"/>
          </p:cNvPicPr>
          <p:nvPr/>
        </p:nvPicPr>
        <p:blipFill>
          <a:blip r:embed="rId3"/>
          <a:stretch>
            <a:fillRect/>
          </a:stretch>
        </p:blipFill>
        <p:spPr>
          <a:xfrm>
            <a:off x="758952" y="987552"/>
            <a:ext cx="356616" cy="356616"/>
          </a:xfrm>
          <a:prstGeom prst="rect">
            <a:avLst/>
          </a:prstGeom>
        </p:spPr>
      </p:pic>
      <p:sp>
        <p:nvSpPr>
          <p:cNvPr id="5" name="Text 2"/>
          <p:cNvSpPr/>
          <p:nvPr/>
        </p:nvSpPr>
        <p:spPr>
          <a:xfrm>
            <a:off x="1508760" y="731520"/>
            <a:ext cx="5486400" cy="502920"/>
          </a:xfrm>
          <a:prstGeom prst="rect">
            <a:avLst/>
          </a:prstGeom>
          <a:noFill/>
          <a:ln/>
        </p:spPr>
        <p:txBody>
          <a:bodyPr wrap="square" rtlCol="0" anchor="ctr"/>
          <a:lstStyle/>
          <a:p>
            <a:pPr marL="0" indent="0">
              <a:buNone/>
            </a:pPr>
            <a:r>
              <a:rPr lang="en-US" sz="2700" b="1" dirty="0">
                <a:solidFill>
                  <a:srgbClr val="2C7A5B"/>
                </a:solidFill>
                <a:latin typeface="Cambria" pitchFamily="34" charset="0"/>
                <a:ea typeface="Cambria" pitchFamily="34" charset="-122"/>
                <a:cs typeface="Cambria" pitchFamily="34" charset="-120"/>
              </a:rPr>
              <a:t>BI</a:t>
            </a:r>
            <a:endParaRPr lang="en-US" sz="2700" dirty="0"/>
          </a:p>
        </p:txBody>
      </p:sp>
      <p:sp>
        <p:nvSpPr>
          <p:cNvPr id="6" name="Text 3"/>
          <p:cNvSpPr/>
          <p:nvPr/>
        </p:nvSpPr>
        <p:spPr>
          <a:xfrm>
            <a:off x="1508760" y="1188720"/>
            <a:ext cx="7315200" cy="365760"/>
          </a:xfrm>
          <a:prstGeom prst="rect">
            <a:avLst/>
          </a:prstGeom>
          <a:noFill/>
          <a:ln/>
        </p:spPr>
        <p:txBody>
          <a:bodyPr wrap="square" rtlCol="0" anchor="ctr"/>
          <a:lstStyle/>
          <a:p>
            <a:pPr marL="0" indent="0">
              <a:buNone/>
            </a:pPr>
            <a:r>
              <a:rPr lang="en-US" sz="1300" i="1" dirty="0">
                <a:solidFill>
                  <a:srgbClr val="5B6478"/>
                </a:solidFill>
                <a:latin typeface="Calibri" pitchFamily="34" charset="0"/>
                <a:ea typeface="Calibri" pitchFamily="34" charset="-122"/>
                <a:cs typeface="Calibri" pitchFamily="34" charset="-120"/>
              </a:rPr>
              <a:t>Business Intelligence</a:t>
            </a:r>
            <a:endParaRPr lang="en-US" sz="1300" dirty="0"/>
          </a:p>
        </p:txBody>
      </p:sp>
      <p:sp>
        <p:nvSpPr>
          <p:cNvPr id="7" name="Shape 4"/>
          <p:cNvSpPr/>
          <p:nvPr/>
        </p:nvSpPr>
        <p:spPr>
          <a:xfrm>
            <a:off x="548640" y="1965960"/>
            <a:ext cx="3520440" cy="4160520"/>
          </a:xfrm>
          <a:prstGeom prst="roundRect">
            <a:avLst>
              <a:gd name="adj" fmla="val 1818"/>
            </a:avLst>
          </a:prstGeom>
          <a:solidFill>
            <a:srgbClr val="F4F6FC"/>
          </a:solidFill>
          <a:ln/>
        </p:spPr>
        <p:txBody>
          <a:bodyPr/>
          <a:lstStyle/>
          <a:p>
            <a:endParaRPr lang="en-US"/>
          </a:p>
        </p:txBody>
      </p:sp>
      <p:pic>
        <p:nvPicPr>
          <p:cNvPr id="8" name="Image 1" descr="/home/claude/is-deck/icons/sitemap_navy.png"/>
          <p:cNvPicPr>
            <a:picLocks noChangeAspect="1"/>
          </p:cNvPicPr>
          <p:nvPr/>
        </p:nvPicPr>
        <p:blipFill>
          <a:blip r:embed="rId4"/>
          <a:stretch>
            <a:fillRect/>
          </a:stretch>
        </p:blipFill>
        <p:spPr>
          <a:xfrm>
            <a:off x="822960" y="2221992"/>
            <a:ext cx="292608" cy="292608"/>
          </a:xfrm>
          <a:prstGeom prst="rect">
            <a:avLst/>
          </a:prstGeom>
        </p:spPr>
      </p:pic>
      <p:sp>
        <p:nvSpPr>
          <p:cNvPr id="9" name="Text 5"/>
          <p:cNvSpPr/>
          <p:nvPr/>
        </p:nvSpPr>
        <p:spPr>
          <a:xfrm>
            <a:off x="1207008" y="2185416"/>
            <a:ext cx="2606040" cy="365760"/>
          </a:xfrm>
          <a:prstGeom prst="rect">
            <a:avLst/>
          </a:prstGeom>
          <a:noFill/>
          <a:ln/>
        </p:spPr>
        <p:txBody>
          <a:bodyPr wrap="square" rtlCol="0" anchor="ctr"/>
          <a:lstStyle/>
          <a:p>
            <a:pPr marL="0" indent="0">
              <a:buNone/>
            </a:pPr>
            <a:r>
              <a:rPr lang="en-US" sz="1500" b="1" dirty="0">
                <a:solidFill>
                  <a:srgbClr val="1E2761"/>
                </a:solidFill>
                <a:latin typeface="Calibri" pitchFamily="34" charset="0"/>
                <a:ea typeface="Calibri" pitchFamily="34" charset="-122"/>
                <a:cs typeface="Calibri" pitchFamily="34" charset="-120"/>
              </a:rPr>
              <a:t>What it does</a:t>
            </a:r>
            <a:endParaRPr lang="en-US" sz="1500" dirty="0"/>
          </a:p>
        </p:txBody>
      </p:sp>
      <p:sp>
        <p:nvSpPr>
          <p:cNvPr id="10" name="Text 6"/>
          <p:cNvSpPr/>
          <p:nvPr/>
        </p:nvSpPr>
        <p:spPr>
          <a:xfrm>
            <a:off x="822960" y="2743200"/>
            <a:ext cx="2971800" cy="822960"/>
          </a:xfrm>
          <a:prstGeom prst="rect">
            <a:avLst/>
          </a:prstGeom>
          <a:noFill/>
          <a:ln/>
        </p:spPr>
        <p:txBody>
          <a:bodyPr wrap="square" rtlCol="0" anchor="t"/>
          <a:lstStyle/>
          <a:p>
            <a:pPr marL="0" indent="0">
              <a:lnSpc>
                <a:spcPts val="1500"/>
              </a:lnSpc>
              <a:buNone/>
            </a:pPr>
            <a:r>
              <a:rPr lang="en-US" sz="1150" b="1" dirty="0">
                <a:solidFill>
                  <a:srgbClr val="1E2761"/>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Aggregates data from ERP, CRM, and other systems into dashboards</a:t>
            </a:r>
            <a:endParaRPr lang="en-US" sz="1150" dirty="0"/>
          </a:p>
        </p:txBody>
      </p:sp>
      <p:sp>
        <p:nvSpPr>
          <p:cNvPr id="11" name="Text 7"/>
          <p:cNvSpPr/>
          <p:nvPr/>
        </p:nvSpPr>
        <p:spPr>
          <a:xfrm>
            <a:off x="822960" y="3566160"/>
            <a:ext cx="2971800" cy="822960"/>
          </a:xfrm>
          <a:prstGeom prst="rect">
            <a:avLst/>
          </a:prstGeom>
          <a:noFill/>
          <a:ln/>
        </p:spPr>
        <p:txBody>
          <a:bodyPr wrap="square" rtlCol="0" anchor="t"/>
          <a:lstStyle/>
          <a:p>
            <a:pPr marL="0" indent="0">
              <a:lnSpc>
                <a:spcPts val="1500"/>
              </a:lnSpc>
              <a:buNone/>
            </a:pPr>
            <a:r>
              <a:rPr lang="en-US" sz="1150" b="1" dirty="0">
                <a:solidFill>
                  <a:srgbClr val="1E2761"/>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Applies predictive analytics to forecast trends, not just report history</a:t>
            </a:r>
            <a:endParaRPr lang="en-US" sz="1150" dirty="0"/>
          </a:p>
        </p:txBody>
      </p:sp>
      <p:sp>
        <p:nvSpPr>
          <p:cNvPr id="12" name="Text 8"/>
          <p:cNvSpPr/>
          <p:nvPr/>
        </p:nvSpPr>
        <p:spPr>
          <a:xfrm>
            <a:off x="822960" y="4389120"/>
            <a:ext cx="2971800" cy="822960"/>
          </a:xfrm>
          <a:prstGeom prst="rect">
            <a:avLst/>
          </a:prstGeom>
          <a:noFill/>
          <a:ln/>
        </p:spPr>
        <p:txBody>
          <a:bodyPr wrap="square" rtlCol="0" anchor="t"/>
          <a:lstStyle/>
          <a:p>
            <a:pPr marL="0" indent="0">
              <a:lnSpc>
                <a:spcPts val="1500"/>
              </a:lnSpc>
              <a:buNone/>
            </a:pPr>
            <a:r>
              <a:rPr lang="en-US" sz="1150" b="1" dirty="0">
                <a:solidFill>
                  <a:srgbClr val="1E2761"/>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Visualizes patterns — charts, heat maps — for fast interpretation</a:t>
            </a:r>
            <a:endParaRPr lang="en-US" sz="1150" dirty="0"/>
          </a:p>
        </p:txBody>
      </p:sp>
      <p:sp>
        <p:nvSpPr>
          <p:cNvPr id="13" name="Shape 9"/>
          <p:cNvSpPr/>
          <p:nvPr/>
        </p:nvSpPr>
        <p:spPr>
          <a:xfrm>
            <a:off x="4325112" y="1965960"/>
            <a:ext cx="3520440" cy="4160520"/>
          </a:xfrm>
          <a:prstGeom prst="roundRect">
            <a:avLst>
              <a:gd name="adj" fmla="val 1818"/>
            </a:avLst>
          </a:prstGeom>
          <a:solidFill>
            <a:srgbClr val="F4F6FC"/>
          </a:solidFill>
          <a:ln/>
        </p:spPr>
        <p:txBody>
          <a:bodyPr/>
          <a:lstStyle/>
          <a:p>
            <a:endParaRPr lang="en-US"/>
          </a:p>
        </p:txBody>
      </p:sp>
      <p:pic>
        <p:nvPicPr>
          <p:cNvPr id="14" name="Image 2" descr="/home/claude/is-deck/icons/chartline_navy.png"/>
          <p:cNvPicPr>
            <a:picLocks noChangeAspect="1"/>
          </p:cNvPicPr>
          <p:nvPr/>
        </p:nvPicPr>
        <p:blipFill>
          <a:blip r:embed="rId5"/>
          <a:stretch>
            <a:fillRect/>
          </a:stretch>
        </p:blipFill>
        <p:spPr>
          <a:xfrm>
            <a:off x="4599432" y="2221992"/>
            <a:ext cx="292608" cy="292608"/>
          </a:xfrm>
          <a:prstGeom prst="rect">
            <a:avLst/>
          </a:prstGeom>
        </p:spPr>
      </p:pic>
      <p:sp>
        <p:nvSpPr>
          <p:cNvPr id="15" name="Text 10"/>
          <p:cNvSpPr/>
          <p:nvPr/>
        </p:nvSpPr>
        <p:spPr>
          <a:xfrm>
            <a:off x="4983480" y="2185416"/>
            <a:ext cx="2606040" cy="365760"/>
          </a:xfrm>
          <a:prstGeom prst="rect">
            <a:avLst/>
          </a:prstGeom>
          <a:noFill/>
          <a:ln/>
        </p:spPr>
        <p:txBody>
          <a:bodyPr wrap="square" rtlCol="0" anchor="ctr"/>
          <a:lstStyle/>
          <a:p>
            <a:pPr marL="0" indent="0">
              <a:buNone/>
            </a:pPr>
            <a:r>
              <a:rPr lang="en-US" sz="1500" b="1" dirty="0">
                <a:solidFill>
                  <a:srgbClr val="2C7A5B"/>
                </a:solidFill>
                <a:latin typeface="Calibri" pitchFamily="34" charset="0"/>
                <a:ea typeface="Calibri" pitchFamily="34" charset="-122"/>
                <a:cs typeface="Calibri" pitchFamily="34" charset="-120"/>
              </a:rPr>
              <a:t>Benefits</a:t>
            </a:r>
            <a:endParaRPr lang="en-US" sz="1500" dirty="0"/>
          </a:p>
        </p:txBody>
      </p:sp>
      <p:sp>
        <p:nvSpPr>
          <p:cNvPr id="16" name="Text 11"/>
          <p:cNvSpPr/>
          <p:nvPr/>
        </p:nvSpPr>
        <p:spPr>
          <a:xfrm>
            <a:off x="4599432" y="2743200"/>
            <a:ext cx="2971800" cy="822960"/>
          </a:xfrm>
          <a:prstGeom prst="rect">
            <a:avLst/>
          </a:prstGeom>
          <a:noFill/>
          <a:ln/>
        </p:spPr>
        <p:txBody>
          <a:bodyPr wrap="square" rtlCol="0" anchor="t"/>
          <a:lstStyle/>
          <a:p>
            <a:pPr marL="0" indent="0">
              <a:lnSpc>
                <a:spcPts val="1500"/>
              </a:lnSpc>
              <a:buNone/>
            </a:pPr>
            <a:r>
              <a:rPr lang="en-US" sz="1150" b="1" dirty="0">
                <a:solidFill>
                  <a:srgbClr val="2C7A5B"/>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Speeds decisions from weeks to minutes in some deployments</a:t>
            </a:r>
            <a:endParaRPr lang="en-US" sz="1150" dirty="0"/>
          </a:p>
        </p:txBody>
      </p:sp>
      <p:sp>
        <p:nvSpPr>
          <p:cNvPr id="17" name="Text 12"/>
          <p:cNvSpPr/>
          <p:nvPr/>
        </p:nvSpPr>
        <p:spPr>
          <a:xfrm>
            <a:off x="4599432" y="3566160"/>
            <a:ext cx="2971800" cy="822960"/>
          </a:xfrm>
          <a:prstGeom prst="rect">
            <a:avLst/>
          </a:prstGeom>
          <a:noFill/>
          <a:ln/>
        </p:spPr>
        <p:txBody>
          <a:bodyPr wrap="square" rtlCol="0" anchor="t"/>
          <a:lstStyle/>
          <a:p>
            <a:pPr marL="0" indent="0">
              <a:lnSpc>
                <a:spcPts val="1500"/>
              </a:lnSpc>
              <a:buNone/>
            </a:pPr>
            <a:r>
              <a:rPr lang="en-US" sz="1150" b="1" dirty="0">
                <a:solidFill>
                  <a:srgbClr val="2C7A5B"/>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Surfaces trends invisible in raw spreadsheets</a:t>
            </a:r>
            <a:endParaRPr lang="en-US" sz="1150" dirty="0"/>
          </a:p>
        </p:txBody>
      </p:sp>
      <p:sp>
        <p:nvSpPr>
          <p:cNvPr id="18" name="Text 13"/>
          <p:cNvSpPr/>
          <p:nvPr/>
        </p:nvSpPr>
        <p:spPr>
          <a:xfrm>
            <a:off x="4599432" y="4389120"/>
            <a:ext cx="2971800" cy="822960"/>
          </a:xfrm>
          <a:prstGeom prst="rect">
            <a:avLst/>
          </a:prstGeom>
          <a:noFill/>
          <a:ln/>
        </p:spPr>
        <p:txBody>
          <a:bodyPr wrap="square" rtlCol="0" anchor="t"/>
          <a:lstStyle/>
          <a:p>
            <a:pPr marL="0" indent="0">
              <a:lnSpc>
                <a:spcPts val="1500"/>
              </a:lnSpc>
              <a:buNone/>
            </a:pPr>
            <a:r>
              <a:rPr lang="en-US" sz="1150" b="1" dirty="0">
                <a:solidFill>
                  <a:srgbClr val="2C7A5B"/>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Shifts culture from reactive firefighting to proactive planning</a:t>
            </a:r>
            <a:endParaRPr lang="en-US" sz="1150" dirty="0"/>
          </a:p>
        </p:txBody>
      </p:sp>
      <p:sp>
        <p:nvSpPr>
          <p:cNvPr id="19" name="Shape 14"/>
          <p:cNvSpPr/>
          <p:nvPr/>
        </p:nvSpPr>
        <p:spPr>
          <a:xfrm>
            <a:off x="8101584" y="1965960"/>
            <a:ext cx="3520440" cy="4160520"/>
          </a:xfrm>
          <a:prstGeom prst="roundRect">
            <a:avLst>
              <a:gd name="adj" fmla="val 1818"/>
            </a:avLst>
          </a:prstGeom>
          <a:solidFill>
            <a:srgbClr val="F4F6FC"/>
          </a:solidFill>
          <a:ln/>
        </p:spPr>
        <p:txBody>
          <a:bodyPr/>
          <a:lstStyle/>
          <a:p>
            <a:endParaRPr lang="en-US"/>
          </a:p>
        </p:txBody>
      </p:sp>
      <p:pic>
        <p:nvPicPr>
          <p:cNvPr id="20" name="Image 3" descr="/home/claude/is-deck/icons/warning_navy.png"/>
          <p:cNvPicPr>
            <a:picLocks noChangeAspect="1"/>
          </p:cNvPicPr>
          <p:nvPr/>
        </p:nvPicPr>
        <p:blipFill>
          <a:blip r:embed="rId6"/>
          <a:stretch>
            <a:fillRect/>
          </a:stretch>
        </p:blipFill>
        <p:spPr>
          <a:xfrm>
            <a:off x="8375904" y="2221992"/>
            <a:ext cx="292608" cy="292608"/>
          </a:xfrm>
          <a:prstGeom prst="rect">
            <a:avLst/>
          </a:prstGeom>
        </p:spPr>
      </p:pic>
      <p:sp>
        <p:nvSpPr>
          <p:cNvPr id="21" name="Text 15"/>
          <p:cNvSpPr/>
          <p:nvPr/>
        </p:nvSpPr>
        <p:spPr>
          <a:xfrm>
            <a:off x="8759952" y="2185416"/>
            <a:ext cx="2606040" cy="365760"/>
          </a:xfrm>
          <a:prstGeom prst="rect">
            <a:avLst/>
          </a:prstGeom>
          <a:noFill/>
          <a:ln/>
        </p:spPr>
        <p:txBody>
          <a:bodyPr wrap="square" rtlCol="0" anchor="ctr"/>
          <a:lstStyle/>
          <a:p>
            <a:pPr marL="0" indent="0">
              <a:buNone/>
            </a:pPr>
            <a:r>
              <a:rPr lang="en-US" sz="1500" b="1" dirty="0">
                <a:solidFill>
                  <a:srgbClr val="B03A2E"/>
                </a:solidFill>
                <a:latin typeface="Calibri" pitchFamily="34" charset="0"/>
                <a:ea typeface="Calibri" pitchFamily="34" charset="-122"/>
                <a:cs typeface="Calibri" pitchFamily="34" charset="-120"/>
              </a:rPr>
              <a:t>Limitations</a:t>
            </a:r>
            <a:endParaRPr lang="en-US" sz="1500" dirty="0"/>
          </a:p>
        </p:txBody>
      </p:sp>
      <p:sp>
        <p:nvSpPr>
          <p:cNvPr id="22" name="Text 16"/>
          <p:cNvSpPr/>
          <p:nvPr/>
        </p:nvSpPr>
        <p:spPr>
          <a:xfrm>
            <a:off x="8375904" y="2743200"/>
            <a:ext cx="2971800" cy="822960"/>
          </a:xfrm>
          <a:prstGeom prst="rect">
            <a:avLst/>
          </a:prstGeom>
          <a:noFill/>
          <a:ln/>
        </p:spPr>
        <p:txBody>
          <a:bodyPr wrap="square" rtlCol="0" anchor="t"/>
          <a:lstStyle/>
          <a:p>
            <a:pPr marL="0" indent="0">
              <a:lnSpc>
                <a:spcPts val="1500"/>
              </a:lnSpc>
              <a:buNone/>
            </a:pPr>
            <a:r>
              <a:rPr lang="en-US" sz="1150" b="1" dirty="0">
                <a:solidFill>
                  <a:srgbClr val="B03A2E"/>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Insights are only as good as the underlying data quality</a:t>
            </a:r>
            <a:endParaRPr lang="en-US" sz="1150" dirty="0"/>
          </a:p>
        </p:txBody>
      </p:sp>
      <p:sp>
        <p:nvSpPr>
          <p:cNvPr id="23" name="Text 17"/>
          <p:cNvSpPr/>
          <p:nvPr/>
        </p:nvSpPr>
        <p:spPr>
          <a:xfrm>
            <a:off x="8375904" y="3566160"/>
            <a:ext cx="2971800" cy="822960"/>
          </a:xfrm>
          <a:prstGeom prst="rect">
            <a:avLst/>
          </a:prstGeom>
          <a:noFill/>
          <a:ln/>
        </p:spPr>
        <p:txBody>
          <a:bodyPr wrap="square" rtlCol="0" anchor="t"/>
          <a:lstStyle/>
          <a:p>
            <a:pPr marL="0" indent="0">
              <a:lnSpc>
                <a:spcPts val="1500"/>
              </a:lnSpc>
              <a:buNone/>
            </a:pPr>
            <a:r>
              <a:rPr lang="en-US" sz="1150" b="1" dirty="0">
                <a:solidFill>
                  <a:srgbClr val="B03A2E"/>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Requires analytical skill to interpret and act on correctly</a:t>
            </a:r>
            <a:endParaRPr lang="en-US" sz="1150" dirty="0"/>
          </a:p>
        </p:txBody>
      </p:sp>
      <p:sp>
        <p:nvSpPr>
          <p:cNvPr id="24" name="Text 18"/>
          <p:cNvSpPr/>
          <p:nvPr/>
        </p:nvSpPr>
        <p:spPr>
          <a:xfrm>
            <a:off x="8375904" y="4389120"/>
            <a:ext cx="2971800" cy="822960"/>
          </a:xfrm>
          <a:prstGeom prst="rect">
            <a:avLst/>
          </a:prstGeom>
          <a:noFill/>
          <a:ln/>
        </p:spPr>
        <p:txBody>
          <a:bodyPr wrap="square" rtlCol="0" anchor="t"/>
          <a:lstStyle/>
          <a:p>
            <a:pPr marL="0" indent="0">
              <a:lnSpc>
                <a:spcPts val="1500"/>
              </a:lnSpc>
              <a:buNone/>
            </a:pPr>
            <a:r>
              <a:rPr lang="en-US" sz="1150" b="1" dirty="0">
                <a:solidFill>
                  <a:srgbClr val="B03A2E"/>
                </a:solidFill>
                <a:latin typeface="Calibri" pitchFamily="34" charset="0"/>
                <a:ea typeface="Calibri" pitchFamily="34" charset="-122"/>
                <a:cs typeface="Calibri" pitchFamily="34" charset="-120"/>
              </a:rPr>
              <a:t>•  </a:t>
            </a:r>
            <a:r>
              <a:rPr lang="en-US" sz="1150" dirty="0">
                <a:solidFill>
                  <a:srgbClr val="1B1F2E"/>
                </a:solidFill>
                <a:latin typeface="Calibri" pitchFamily="34" charset="0"/>
                <a:ea typeface="Calibri" pitchFamily="34" charset="-122"/>
                <a:cs typeface="Calibri" pitchFamily="34" charset="-120"/>
              </a:rPr>
              <a:t>Can create false confidence if models are unmonitored or biased</a:t>
            </a:r>
            <a:endParaRPr lang="en-US" sz="1150" dirty="0"/>
          </a:p>
        </p:txBody>
      </p:sp>
      <p:sp>
        <p:nvSpPr>
          <p:cNvPr id="25" name="Text 19"/>
          <p:cNvSpPr/>
          <p:nvPr/>
        </p:nvSpPr>
        <p:spPr>
          <a:xfrm>
            <a:off x="548640" y="6263640"/>
            <a:ext cx="10515600" cy="320040"/>
          </a:xfrm>
          <a:prstGeom prst="rect">
            <a:avLst/>
          </a:prstGeom>
          <a:noFill/>
          <a:ln/>
        </p:spPr>
        <p:txBody>
          <a:bodyPr wrap="square" rtlCol="0" anchor="ctr"/>
          <a:lstStyle/>
          <a:p>
            <a:pPr marL="0" indent="0">
              <a:buNone/>
            </a:pPr>
            <a:r>
              <a:rPr lang="en-US" sz="1150" i="1" dirty="0">
                <a:solidFill>
                  <a:srgbClr val="5B6478"/>
                </a:solidFill>
                <a:latin typeface="Calibri" pitchFamily="34" charset="0"/>
                <a:ea typeface="Calibri" pitchFamily="34" charset="-122"/>
                <a:cs typeface="Calibri" pitchFamily="34" charset="-120"/>
              </a:rPr>
              <a:t>Walmart's analytics program (Slide 16) shows BI's payoff: fewer stockouts, faster decisions, lower cost.</a:t>
            </a:r>
            <a:endParaRPr lang="en-US" sz="1150" dirty="0"/>
          </a:p>
        </p:txBody>
      </p:sp>
      <p:sp>
        <p:nvSpPr>
          <p:cNvPr id="26" name="Text 20"/>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5B6478"/>
                </a:solidFill>
                <a:latin typeface="Calibri" pitchFamily="34" charset="0"/>
                <a:ea typeface="Calibri" pitchFamily="34" charset="-122"/>
                <a:cs typeface="Calibri" pitchFamily="34" charset="-120"/>
              </a:rPr>
              <a:t>08</a:t>
            </a:r>
            <a:endParaRPr lang="en-US" sz="1000" dirty="0"/>
          </a:p>
        </p:txBody>
      </p:sp>
      <p:pic>
        <p:nvPicPr>
          <p:cNvPr id="27" name="Picture 2" descr="University Of Wales Trinity Saint David">
            <a:extLst>
              <a:ext uri="{FF2B5EF4-FFF2-40B4-BE49-F238E27FC236}">
                <a16:creationId xmlns:a16="http://schemas.microsoft.com/office/drawing/2014/main" id="{47EC6FAA-22B2-EAC2-850C-A9EB884D9EA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D98324"/>
                </a:solidFill>
                <a:latin typeface="Calibri" pitchFamily="34" charset="0"/>
                <a:ea typeface="Calibri" pitchFamily="34" charset="-122"/>
                <a:cs typeface="Calibri" pitchFamily="34" charset="-120"/>
              </a:rPr>
              <a:t>SECTION 02 — COMPARING THE SYSTEMS</a:t>
            </a:r>
            <a:endParaRPr lang="en-US" sz="1300" dirty="0"/>
          </a:p>
        </p:txBody>
      </p:sp>
      <p:sp>
        <p:nvSpPr>
          <p:cNvPr id="3" name="Text 1"/>
          <p:cNvSpPr/>
          <p:nvPr/>
        </p:nvSpPr>
        <p:spPr>
          <a:xfrm>
            <a:off x="548640" y="822960"/>
            <a:ext cx="7315200" cy="548640"/>
          </a:xfrm>
          <a:prstGeom prst="rect">
            <a:avLst/>
          </a:prstGeom>
          <a:noFill/>
          <a:ln/>
        </p:spPr>
        <p:txBody>
          <a:bodyPr wrap="square" rtlCol="0" anchor="ctr"/>
          <a:lstStyle/>
          <a:p>
            <a:pPr marL="0" indent="0">
              <a:buNone/>
            </a:pPr>
            <a:r>
              <a:rPr lang="en-US" sz="2800" b="1" dirty="0">
                <a:solidFill>
                  <a:srgbClr val="1E2761"/>
                </a:solidFill>
                <a:latin typeface="Cambria" pitchFamily="34" charset="0"/>
                <a:ea typeface="Cambria" pitchFamily="34" charset="-122"/>
                <a:cs typeface="Cambria" pitchFamily="34" charset="-120"/>
              </a:rPr>
              <a:t>Side-by-side comparison</a:t>
            </a:r>
            <a:endParaRPr lang="en-US" sz="2800" dirty="0"/>
          </a:p>
        </p:txBody>
      </p:sp>
      <p:sp>
        <p:nvSpPr>
          <p:cNvPr id="4" name="Shape 2"/>
          <p:cNvSpPr/>
          <p:nvPr/>
        </p:nvSpPr>
        <p:spPr>
          <a:xfrm>
            <a:off x="548640" y="1691640"/>
            <a:ext cx="2377440" cy="502920"/>
          </a:xfrm>
          <a:prstGeom prst="rect">
            <a:avLst/>
          </a:prstGeom>
          <a:solidFill>
            <a:srgbClr val="FFFFFF"/>
          </a:solidFill>
          <a:ln w="9525">
            <a:solidFill>
              <a:srgbClr val="E4E8F2"/>
            </a:solidFill>
            <a:prstDash val="solid"/>
          </a:ln>
        </p:spPr>
        <p:txBody>
          <a:bodyPr/>
          <a:lstStyle/>
          <a:p>
            <a:endParaRPr lang="en-US"/>
          </a:p>
        </p:txBody>
      </p:sp>
      <p:sp>
        <p:nvSpPr>
          <p:cNvPr id="5" name="Text 3"/>
          <p:cNvSpPr/>
          <p:nvPr/>
        </p:nvSpPr>
        <p:spPr>
          <a:xfrm>
            <a:off x="685800" y="1691640"/>
            <a:ext cx="2103120" cy="502920"/>
          </a:xfrm>
          <a:prstGeom prst="rect">
            <a:avLst/>
          </a:prstGeom>
          <a:noFill/>
          <a:ln/>
        </p:spPr>
        <p:txBody>
          <a:bodyPr wrap="square" rtlCol="0" anchor="ctr"/>
          <a:lstStyle/>
          <a:p>
            <a:pPr marL="0" indent="0">
              <a:lnSpc>
                <a:spcPts val="1300"/>
              </a:lnSpc>
              <a:buNone/>
            </a:pPr>
            <a:endParaRPr lang="en-US" sz="1400" dirty="0"/>
          </a:p>
        </p:txBody>
      </p:sp>
      <p:sp>
        <p:nvSpPr>
          <p:cNvPr id="6" name="Shape 4"/>
          <p:cNvSpPr/>
          <p:nvPr/>
        </p:nvSpPr>
        <p:spPr>
          <a:xfrm>
            <a:off x="2926080" y="1691640"/>
            <a:ext cx="2743200" cy="502920"/>
          </a:xfrm>
          <a:prstGeom prst="rect">
            <a:avLst/>
          </a:prstGeom>
          <a:solidFill>
            <a:srgbClr val="1E2761"/>
          </a:solidFill>
          <a:ln w="9525">
            <a:solidFill>
              <a:srgbClr val="E4E8F2"/>
            </a:solidFill>
            <a:prstDash val="solid"/>
          </a:ln>
        </p:spPr>
        <p:txBody>
          <a:bodyPr/>
          <a:lstStyle/>
          <a:p>
            <a:endParaRPr lang="en-US"/>
          </a:p>
        </p:txBody>
      </p:sp>
      <p:sp>
        <p:nvSpPr>
          <p:cNvPr id="7" name="Text 5"/>
          <p:cNvSpPr/>
          <p:nvPr/>
        </p:nvSpPr>
        <p:spPr>
          <a:xfrm>
            <a:off x="3063240" y="1691640"/>
            <a:ext cx="2468880" cy="502920"/>
          </a:xfrm>
          <a:prstGeom prst="rect">
            <a:avLst/>
          </a:prstGeom>
          <a:noFill/>
          <a:ln/>
        </p:spPr>
        <p:txBody>
          <a:bodyPr wrap="square" rtlCol="0" anchor="ctr"/>
          <a:lstStyle/>
          <a:p>
            <a:pPr marL="0" indent="0">
              <a:lnSpc>
                <a:spcPts val="1300"/>
              </a:lnSpc>
              <a:buNone/>
            </a:pPr>
            <a:r>
              <a:rPr lang="en-US" sz="1400" b="1" dirty="0">
                <a:solidFill>
                  <a:srgbClr val="FFFFFF"/>
                </a:solidFill>
                <a:latin typeface="Calibri" pitchFamily="34" charset="0"/>
                <a:ea typeface="Calibri" pitchFamily="34" charset="-122"/>
                <a:cs typeface="Calibri" pitchFamily="34" charset="-120"/>
              </a:rPr>
              <a:t>ERP</a:t>
            </a:r>
            <a:endParaRPr lang="en-US" sz="1400" dirty="0"/>
          </a:p>
        </p:txBody>
      </p:sp>
      <p:sp>
        <p:nvSpPr>
          <p:cNvPr id="8" name="Shape 6"/>
          <p:cNvSpPr/>
          <p:nvPr/>
        </p:nvSpPr>
        <p:spPr>
          <a:xfrm>
            <a:off x="5669280" y="1691640"/>
            <a:ext cx="2834640" cy="502920"/>
          </a:xfrm>
          <a:prstGeom prst="rect">
            <a:avLst/>
          </a:prstGeom>
          <a:solidFill>
            <a:srgbClr val="D98324"/>
          </a:solidFill>
          <a:ln w="9525">
            <a:solidFill>
              <a:srgbClr val="E4E8F2"/>
            </a:solidFill>
            <a:prstDash val="solid"/>
          </a:ln>
        </p:spPr>
        <p:txBody>
          <a:bodyPr/>
          <a:lstStyle/>
          <a:p>
            <a:endParaRPr lang="en-US"/>
          </a:p>
        </p:txBody>
      </p:sp>
      <p:sp>
        <p:nvSpPr>
          <p:cNvPr id="9" name="Text 7"/>
          <p:cNvSpPr/>
          <p:nvPr/>
        </p:nvSpPr>
        <p:spPr>
          <a:xfrm>
            <a:off x="5806440" y="1691640"/>
            <a:ext cx="2560320" cy="502920"/>
          </a:xfrm>
          <a:prstGeom prst="rect">
            <a:avLst/>
          </a:prstGeom>
          <a:noFill/>
          <a:ln/>
        </p:spPr>
        <p:txBody>
          <a:bodyPr wrap="square" rtlCol="0" anchor="ctr"/>
          <a:lstStyle/>
          <a:p>
            <a:pPr marL="0" indent="0">
              <a:lnSpc>
                <a:spcPts val="1300"/>
              </a:lnSpc>
              <a:buNone/>
            </a:pPr>
            <a:r>
              <a:rPr lang="en-US" sz="1400" b="1" dirty="0">
                <a:solidFill>
                  <a:srgbClr val="FFFFFF"/>
                </a:solidFill>
                <a:latin typeface="Calibri" pitchFamily="34" charset="0"/>
                <a:ea typeface="Calibri" pitchFamily="34" charset="-122"/>
                <a:cs typeface="Calibri" pitchFamily="34" charset="-120"/>
              </a:rPr>
              <a:t>CRM</a:t>
            </a:r>
            <a:endParaRPr lang="en-US" sz="1400" dirty="0"/>
          </a:p>
        </p:txBody>
      </p:sp>
      <p:sp>
        <p:nvSpPr>
          <p:cNvPr id="10" name="Shape 8"/>
          <p:cNvSpPr/>
          <p:nvPr/>
        </p:nvSpPr>
        <p:spPr>
          <a:xfrm>
            <a:off x="8503920" y="1691640"/>
            <a:ext cx="2834640" cy="502920"/>
          </a:xfrm>
          <a:prstGeom prst="rect">
            <a:avLst/>
          </a:prstGeom>
          <a:solidFill>
            <a:srgbClr val="2C7A5B"/>
          </a:solidFill>
          <a:ln w="9525">
            <a:solidFill>
              <a:srgbClr val="E4E8F2"/>
            </a:solidFill>
            <a:prstDash val="solid"/>
          </a:ln>
        </p:spPr>
        <p:txBody>
          <a:bodyPr/>
          <a:lstStyle/>
          <a:p>
            <a:endParaRPr lang="en-US"/>
          </a:p>
        </p:txBody>
      </p:sp>
      <p:sp>
        <p:nvSpPr>
          <p:cNvPr id="11" name="Text 9"/>
          <p:cNvSpPr/>
          <p:nvPr/>
        </p:nvSpPr>
        <p:spPr>
          <a:xfrm>
            <a:off x="8641080" y="1691640"/>
            <a:ext cx="2560320" cy="502920"/>
          </a:xfrm>
          <a:prstGeom prst="rect">
            <a:avLst/>
          </a:prstGeom>
          <a:noFill/>
          <a:ln/>
        </p:spPr>
        <p:txBody>
          <a:bodyPr wrap="square" rtlCol="0" anchor="ctr"/>
          <a:lstStyle/>
          <a:p>
            <a:pPr marL="0" indent="0">
              <a:lnSpc>
                <a:spcPts val="1300"/>
              </a:lnSpc>
              <a:buNone/>
            </a:pPr>
            <a:r>
              <a:rPr lang="en-US" sz="1400" b="1" dirty="0">
                <a:solidFill>
                  <a:srgbClr val="FFFFFF"/>
                </a:solidFill>
                <a:latin typeface="Calibri" pitchFamily="34" charset="0"/>
                <a:ea typeface="Calibri" pitchFamily="34" charset="-122"/>
                <a:cs typeface="Calibri" pitchFamily="34" charset="-120"/>
              </a:rPr>
              <a:t>BI</a:t>
            </a:r>
            <a:endParaRPr lang="en-US" sz="1400" dirty="0"/>
          </a:p>
        </p:txBody>
      </p:sp>
      <p:sp>
        <p:nvSpPr>
          <p:cNvPr id="12" name="Shape 10"/>
          <p:cNvSpPr/>
          <p:nvPr/>
        </p:nvSpPr>
        <p:spPr>
          <a:xfrm>
            <a:off x="548640" y="2194560"/>
            <a:ext cx="2377440" cy="685800"/>
          </a:xfrm>
          <a:prstGeom prst="rect">
            <a:avLst/>
          </a:prstGeom>
          <a:solidFill>
            <a:srgbClr val="F4F6FC"/>
          </a:solidFill>
          <a:ln w="9525">
            <a:solidFill>
              <a:srgbClr val="E4E8F2"/>
            </a:solidFill>
            <a:prstDash val="solid"/>
          </a:ln>
        </p:spPr>
        <p:txBody>
          <a:bodyPr/>
          <a:lstStyle/>
          <a:p>
            <a:endParaRPr lang="en-US"/>
          </a:p>
        </p:txBody>
      </p:sp>
      <p:sp>
        <p:nvSpPr>
          <p:cNvPr id="13" name="Text 11"/>
          <p:cNvSpPr/>
          <p:nvPr/>
        </p:nvSpPr>
        <p:spPr>
          <a:xfrm>
            <a:off x="685800" y="2194560"/>
            <a:ext cx="2103120" cy="685800"/>
          </a:xfrm>
          <a:prstGeom prst="rect">
            <a:avLst/>
          </a:prstGeom>
          <a:noFill/>
          <a:ln/>
        </p:spPr>
        <p:txBody>
          <a:bodyPr wrap="square" rtlCol="0" anchor="ctr"/>
          <a:lstStyle/>
          <a:p>
            <a:pPr marL="0" indent="0">
              <a:lnSpc>
                <a:spcPts val="1300"/>
              </a:lnSpc>
              <a:buNone/>
            </a:pPr>
            <a:r>
              <a:rPr lang="en-US" sz="1250" b="1" dirty="0">
                <a:solidFill>
                  <a:srgbClr val="1B1F2E"/>
                </a:solidFill>
                <a:latin typeface="Calibri" pitchFamily="34" charset="0"/>
                <a:ea typeface="Calibri" pitchFamily="34" charset="-122"/>
                <a:cs typeface="Calibri" pitchFamily="34" charset="-120"/>
              </a:rPr>
              <a:t>Primary focus</a:t>
            </a:r>
            <a:endParaRPr lang="en-US" sz="1250" dirty="0"/>
          </a:p>
        </p:txBody>
      </p:sp>
      <p:sp>
        <p:nvSpPr>
          <p:cNvPr id="14" name="Shape 12"/>
          <p:cNvSpPr/>
          <p:nvPr/>
        </p:nvSpPr>
        <p:spPr>
          <a:xfrm>
            <a:off x="2926080" y="2194560"/>
            <a:ext cx="2743200" cy="685800"/>
          </a:xfrm>
          <a:prstGeom prst="rect">
            <a:avLst/>
          </a:prstGeom>
          <a:solidFill>
            <a:srgbClr val="FFFFFF"/>
          </a:solidFill>
          <a:ln w="9525">
            <a:solidFill>
              <a:srgbClr val="E4E8F2"/>
            </a:solidFill>
            <a:prstDash val="solid"/>
          </a:ln>
        </p:spPr>
        <p:txBody>
          <a:bodyPr/>
          <a:lstStyle/>
          <a:p>
            <a:endParaRPr lang="en-US"/>
          </a:p>
        </p:txBody>
      </p:sp>
      <p:sp>
        <p:nvSpPr>
          <p:cNvPr id="15" name="Text 13"/>
          <p:cNvSpPr/>
          <p:nvPr/>
        </p:nvSpPr>
        <p:spPr>
          <a:xfrm>
            <a:off x="3063240" y="2194560"/>
            <a:ext cx="2468880" cy="685800"/>
          </a:xfrm>
          <a:prstGeom prst="rect">
            <a:avLst/>
          </a:prstGeom>
          <a:noFill/>
          <a:ln/>
        </p:spPr>
        <p:txBody>
          <a:bodyPr wrap="square" rtlCol="0" anchor="ctr"/>
          <a:lstStyle/>
          <a:p>
            <a:pPr marL="0" indent="0">
              <a:lnSpc>
                <a:spcPts val="1300"/>
              </a:lnSpc>
              <a:buNone/>
            </a:pPr>
            <a:r>
              <a:rPr lang="en-US" sz="1150" dirty="0">
                <a:solidFill>
                  <a:srgbClr val="1B1F2E"/>
                </a:solidFill>
                <a:latin typeface="Calibri" pitchFamily="34" charset="0"/>
                <a:ea typeface="Calibri" pitchFamily="34" charset="-122"/>
                <a:cs typeface="Calibri" pitchFamily="34" charset="-120"/>
              </a:rPr>
              <a:t>Internal operations</a:t>
            </a:r>
            <a:endParaRPr lang="en-US" sz="1150" dirty="0"/>
          </a:p>
        </p:txBody>
      </p:sp>
      <p:sp>
        <p:nvSpPr>
          <p:cNvPr id="16" name="Shape 14"/>
          <p:cNvSpPr/>
          <p:nvPr/>
        </p:nvSpPr>
        <p:spPr>
          <a:xfrm>
            <a:off x="5669280" y="2194560"/>
            <a:ext cx="2834640" cy="685800"/>
          </a:xfrm>
          <a:prstGeom prst="rect">
            <a:avLst/>
          </a:prstGeom>
          <a:solidFill>
            <a:srgbClr val="FFFFFF"/>
          </a:solidFill>
          <a:ln w="9525">
            <a:solidFill>
              <a:srgbClr val="E4E8F2"/>
            </a:solidFill>
            <a:prstDash val="solid"/>
          </a:ln>
        </p:spPr>
        <p:txBody>
          <a:bodyPr/>
          <a:lstStyle/>
          <a:p>
            <a:endParaRPr lang="en-US"/>
          </a:p>
        </p:txBody>
      </p:sp>
      <p:sp>
        <p:nvSpPr>
          <p:cNvPr id="17" name="Text 15"/>
          <p:cNvSpPr/>
          <p:nvPr/>
        </p:nvSpPr>
        <p:spPr>
          <a:xfrm>
            <a:off x="5806440" y="2194560"/>
            <a:ext cx="2560320" cy="685800"/>
          </a:xfrm>
          <a:prstGeom prst="rect">
            <a:avLst/>
          </a:prstGeom>
          <a:noFill/>
          <a:ln/>
        </p:spPr>
        <p:txBody>
          <a:bodyPr wrap="square" rtlCol="0" anchor="ctr"/>
          <a:lstStyle/>
          <a:p>
            <a:pPr marL="0" indent="0">
              <a:lnSpc>
                <a:spcPts val="1300"/>
              </a:lnSpc>
              <a:buNone/>
            </a:pPr>
            <a:r>
              <a:rPr lang="en-US" sz="1150" dirty="0">
                <a:solidFill>
                  <a:srgbClr val="1B1F2E"/>
                </a:solidFill>
                <a:latin typeface="Calibri" pitchFamily="34" charset="0"/>
                <a:ea typeface="Calibri" pitchFamily="34" charset="-122"/>
                <a:cs typeface="Calibri" pitchFamily="34" charset="-120"/>
              </a:rPr>
              <a:t>External customer relationships</a:t>
            </a:r>
            <a:endParaRPr lang="en-US" sz="1150" dirty="0"/>
          </a:p>
        </p:txBody>
      </p:sp>
      <p:sp>
        <p:nvSpPr>
          <p:cNvPr id="18" name="Shape 16"/>
          <p:cNvSpPr/>
          <p:nvPr/>
        </p:nvSpPr>
        <p:spPr>
          <a:xfrm>
            <a:off x="8503920" y="2194560"/>
            <a:ext cx="2834640" cy="685800"/>
          </a:xfrm>
          <a:prstGeom prst="rect">
            <a:avLst/>
          </a:prstGeom>
          <a:solidFill>
            <a:srgbClr val="FFFFFF"/>
          </a:solidFill>
          <a:ln w="9525">
            <a:solidFill>
              <a:srgbClr val="E4E8F2"/>
            </a:solidFill>
            <a:prstDash val="solid"/>
          </a:ln>
        </p:spPr>
        <p:txBody>
          <a:bodyPr/>
          <a:lstStyle/>
          <a:p>
            <a:endParaRPr lang="en-US"/>
          </a:p>
        </p:txBody>
      </p:sp>
      <p:sp>
        <p:nvSpPr>
          <p:cNvPr id="19" name="Text 17"/>
          <p:cNvSpPr/>
          <p:nvPr/>
        </p:nvSpPr>
        <p:spPr>
          <a:xfrm>
            <a:off x="8641080" y="2194560"/>
            <a:ext cx="2560320" cy="685800"/>
          </a:xfrm>
          <a:prstGeom prst="rect">
            <a:avLst/>
          </a:prstGeom>
          <a:noFill/>
          <a:ln/>
        </p:spPr>
        <p:txBody>
          <a:bodyPr wrap="square" rtlCol="0" anchor="ctr"/>
          <a:lstStyle/>
          <a:p>
            <a:pPr marL="0" indent="0">
              <a:lnSpc>
                <a:spcPts val="1300"/>
              </a:lnSpc>
              <a:buNone/>
            </a:pPr>
            <a:r>
              <a:rPr lang="en-US" sz="1150" dirty="0">
                <a:solidFill>
                  <a:srgbClr val="1B1F2E"/>
                </a:solidFill>
                <a:latin typeface="Calibri" pitchFamily="34" charset="0"/>
                <a:ea typeface="Calibri" pitchFamily="34" charset="-122"/>
                <a:cs typeface="Calibri" pitchFamily="34" charset="-120"/>
              </a:rPr>
              <a:t>Data-driven insight</a:t>
            </a:r>
            <a:endParaRPr lang="en-US" sz="1150" dirty="0"/>
          </a:p>
        </p:txBody>
      </p:sp>
      <p:sp>
        <p:nvSpPr>
          <p:cNvPr id="20" name="Shape 18"/>
          <p:cNvSpPr/>
          <p:nvPr/>
        </p:nvSpPr>
        <p:spPr>
          <a:xfrm>
            <a:off x="548640" y="2880360"/>
            <a:ext cx="2377440" cy="777240"/>
          </a:xfrm>
          <a:prstGeom prst="rect">
            <a:avLst/>
          </a:prstGeom>
          <a:solidFill>
            <a:srgbClr val="F4F6FC"/>
          </a:solidFill>
          <a:ln w="9525">
            <a:solidFill>
              <a:srgbClr val="E4E8F2"/>
            </a:solidFill>
            <a:prstDash val="solid"/>
          </a:ln>
        </p:spPr>
        <p:txBody>
          <a:bodyPr/>
          <a:lstStyle/>
          <a:p>
            <a:endParaRPr lang="en-US"/>
          </a:p>
        </p:txBody>
      </p:sp>
      <p:sp>
        <p:nvSpPr>
          <p:cNvPr id="21" name="Text 19"/>
          <p:cNvSpPr/>
          <p:nvPr/>
        </p:nvSpPr>
        <p:spPr>
          <a:xfrm>
            <a:off x="685800" y="2880360"/>
            <a:ext cx="2103120" cy="777240"/>
          </a:xfrm>
          <a:prstGeom prst="rect">
            <a:avLst/>
          </a:prstGeom>
          <a:noFill/>
          <a:ln/>
        </p:spPr>
        <p:txBody>
          <a:bodyPr wrap="square" rtlCol="0" anchor="ctr"/>
          <a:lstStyle/>
          <a:p>
            <a:pPr marL="0" indent="0">
              <a:lnSpc>
                <a:spcPts val="1300"/>
              </a:lnSpc>
              <a:buNone/>
            </a:pPr>
            <a:r>
              <a:rPr lang="en-US" sz="1250" b="1" dirty="0">
                <a:solidFill>
                  <a:srgbClr val="1B1F2E"/>
                </a:solidFill>
                <a:latin typeface="Calibri" pitchFamily="34" charset="0"/>
                <a:ea typeface="Calibri" pitchFamily="34" charset="-122"/>
                <a:cs typeface="Calibri" pitchFamily="34" charset="-120"/>
              </a:rPr>
              <a:t>Best for</a:t>
            </a:r>
            <a:endParaRPr lang="en-US" sz="1250" dirty="0"/>
          </a:p>
        </p:txBody>
      </p:sp>
      <p:sp>
        <p:nvSpPr>
          <p:cNvPr id="22" name="Shape 20"/>
          <p:cNvSpPr/>
          <p:nvPr/>
        </p:nvSpPr>
        <p:spPr>
          <a:xfrm>
            <a:off x="2926080" y="2880360"/>
            <a:ext cx="2743200" cy="777240"/>
          </a:xfrm>
          <a:prstGeom prst="rect">
            <a:avLst/>
          </a:prstGeom>
          <a:solidFill>
            <a:srgbClr val="FFFFFF"/>
          </a:solidFill>
          <a:ln w="9525">
            <a:solidFill>
              <a:srgbClr val="E4E8F2"/>
            </a:solidFill>
            <a:prstDash val="solid"/>
          </a:ln>
        </p:spPr>
        <p:txBody>
          <a:bodyPr/>
          <a:lstStyle/>
          <a:p>
            <a:endParaRPr lang="en-US"/>
          </a:p>
        </p:txBody>
      </p:sp>
      <p:sp>
        <p:nvSpPr>
          <p:cNvPr id="23" name="Text 21"/>
          <p:cNvSpPr/>
          <p:nvPr/>
        </p:nvSpPr>
        <p:spPr>
          <a:xfrm>
            <a:off x="3063240" y="2880360"/>
            <a:ext cx="2468880" cy="777240"/>
          </a:xfrm>
          <a:prstGeom prst="rect">
            <a:avLst/>
          </a:prstGeom>
          <a:noFill/>
          <a:ln/>
        </p:spPr>
        <p:txBody>
          <a:bodyPr wrap="square" rtlCol="0" anchor="ctr"/>
          <a:lstStyle/>
          <a:p>
            <a:pPr marL="0" indent="0">
              <a:lnSpc>
                <a:spcPts val="1300"/>
              </a:lnSpc>
              <a:buNone/>
            </a:pPr>
            <a:r>
              <a:rPr lang="en-US" sz="1150" dirty="0">
                <a:solidFill>
                  <a:srgbClr val="1B1F2E"/>
                </a:solidFill>
                <a:latin typeface="Calibri" pitchFamily="34" charset="0"/>
                <a:ea typeface="Calibri" pitchFamily="34" charset="-122"/>
                <a:cs typeface="Calibri" pitchFamily="34" charset="-120"/>
              </a:rPr>
              <a:t>Removing silos &amp; automating workflows</a:t>
            </a:r>
            <a:endParaRPr lang="en-US" sz="1150" dirty="0"/>
          </a:p>
        </p:txBody>
      </p:sp>
      <p:sp>
        <p:nvSpPr>
          <p:cNvPr id="24" name="Shape 22"/>
          <p:cNvSpPr/>
          <p:nvPr/>
        </p:nvSpPr>
        <p:spPr>
          <a:xfrm>
            <a:off x="5669280" y="2880360"/>
            <a:ext cx="2834640" cy="777240"/>
          </a:xfrm>
          <a:prstGeom prst="rect">
            <a:avLst/>
          </a:prstGeom>
          <a:solidFill>
            <a:srgbClr val="FFFFFF"/>
          </a:solidFill>
          <a:ln w="9525">
            <a:solidFill>
              <a:srgbClr val="E4E8F2"/>
            </a:solidFill>
            <a:prstDash val="solid"/>
          </a:ln>
        </p:spPr>
        <p:txBody>
          <a:bodyPr/>
          <a:lstStyle/>
          <a:p>
            <a:endParaRPr lang="en-US"/>
          </a:p>
        </p:txBody>
      </p:sp>
      <p:sp>
        <p:nvSpPr>
          <p:cNvPr id="25" name="Text 23"/>
          <p:cNvSpPr/>
          <p:nvPr/>
        </p:nvSpPr>
        <p:spPr>
          <a:xfrm>
            <a:off x="5806440" y="2880360"/>
            <a:ext cx="2560320" cy="777240"/>
          </a:xfrm>
          <a:prstGeom prst="rect">
            <a:avLst/>
          </a:prstGeom>
          <a:noFill/>
          <a:ln/>
        </p:spPr>
        <p:txBody>
          <a:bodyPr wrap="square" rtlCol="0" anchor="ctr"/>
          <a:lstStyle/>
          <a:p>
            <a:pPr marL="0" indent="0">
              <a:lnSpc>
                <a:spcPts val="1300"/>
              </a:lnSpc>
              <a:buNone/>
            </a:pPr>
            <a:r>
              <a:rPr lang="en-US" sz="1150" dirty="0">
                <a:solidFill>
                  <a:srgbClr val="1B1F2E"/>
                </a:solidFill>
                <a:latin typeface="Calibri" pitchFamily="34" charset="0"/>
                <a:ea typeface="Calibri" pitchFamily="34" charset="-122"/>
                <a:cs typeface="Calibri" pitchFamily="34" charset="-120"/>
              </a:rPr>
              <a:t>Sales, service &amp; retention</a:t>
            </a:r>
            <a:endParaRPr lang="en-US" sz="1150" dirty="0"/>
          </a:p>
        </p:txBody>
      </p:sp>
      <p:sp>
        <p:nvSpPr>
          <p:cNvPr id="26" name="Shape 24"/>
          <p:cNvSpPr/>
          <p:nvPr/>
        </p:nvSpPr>
        <p:spPr>
          <a:xfrm>
            <a:off x="8503920" y="2880360"/>
            <a:ext cx="2834640" cy="777240"/>
          </a:xfrm>
          <a:prstGeom prst="rect">
            <a:avLst/>
          </a:prstGeom>
          <a:solidFill>
            <a:srgbClr val="FFFFFF"/>
          </a:solidFill>
          <a:ln w="9525">
            <a:solidFill>
              <a:srgbClr val="E4E8F2"/>
            </a:solidFill>
            <a:prstDash val="solid"/>
          </a:ln>
        </p:spPr>
        <p:txBody>
          <a:bodyPr/>
          <a:lstStyle/>
          <a:p>
            <a:endParaRPr lang="en-US"/>
          </a:p>
        </p:txBody>
      </p:sp>
      <p:sp>
        <p:nvSpPr>
          <p:cNvPr id="27" name="Text 25"/>
          <p:cNvSpPr/>
          <p:nvPr/>
        </p:nvSpPr>
        <p:spPr>
          <a:xfrm>
            <a:off x="8641080" y="2880360"/>
            <a:ext cx="2560320" cy="777240"/>
          </a:xfrm>
          <a:prstGeom prst="rect">
            <a:avLst/>
          </a:prstGeom>
          <a:noFill/>
          <a:ln/>
        </p:spPr>
        <p:txBody>
          <a:bodyPr wrap="square" rtlCol="0" anchor="ctr"/>
          <a:lstStyle/>
          <a:p>
            <a:pPr marL="0" indent="0">
              <a:lnSpc>
                <a:spcPts val="1300"/>
              </a:lnSpc>
              <a:buNone/>
            </a:pPr>
            <a:r>
              <a:rPr lang="en-US" sz="1150" dirty="0">
                <a:solidFill>
                  <a:srgbClr val="1B1F2E"/>
                </a:solidFill>
                <a:latin typeface="Calibri" pitchFamily="34" charset="0"/>
                <a:ea typeface="Calibri" pitchFamily="34" charset="-122"/>
                <a:cs typeface="Calibri" pitchFamily="34" charset="-120"/>
              </a:rPr>
              <a:t>Forecasting &amp; strategic decisions</a:t>
            </a:r>
            <a:endParaRPr lang="en-US" sz="1150" dirty="0"/>
          </a:p>
        </p:txBody>
      </p:sp>
      <p:sp>
        <p:nvSpPr>
          <p:cNvPr id="28" name="Shape 26"/>
          <p:cNvSpPr/>
          <p:nvPr/>
        </p:nvSpPr>
        <p:spPr>
          <a:xfrm>
            <a:off x="548640" y="3657600"/>
            <a:ext cx="2377440" cy="548640"/>
          </a:xfrm>
          <a:prstGeom prst="rect">
            <a:avLst/>
          </a:prstGeom>
          <a:solidFill>
            <a:srgbClr val="F4F6FC"/>
          </a:solidFill>
          <a:ln w="9525">
            <a:solidFill>
              <a:srgbClr val="E4E8F2"/>
            </a:solidFill>
            <a:prstDash val="solid"/>
          </a:ln>
        </p:spPr>
        <p:txBody>
          <a:bodyPr/>
          <a:lstStyle/>
          <a:p>
            <a:endParaRPr lang="en-US"/>
          </a:p>
        </p:txBody>
      </p:sp>
      <p:sp>
        <p:nvSpPr>
          <p:cNvPr id="29" name="Text 27"/>
          <p:cNvSpPr/>
          <p:nvPr/>
        </p:nvSpPr>
        <p:spPr>
          <a:xfrm>
            <a:off x="685800" y="3657600"/>
            <a:ext cx="2103120" cy="548640"/>
          </a:xfrm>
          <a:prstGeom prst="rect">
            <a:avLst/>
          </a:prstGeom>
          <a:noFill/>
          <a:ln/>
        </p:spPr>
        <p:txBody>
          <a:bodyPr wrap="square" rtlCol="0" anchor="ctr"/>
          <a:lstStyle/>
          <a:p>
            <a:pPr marL="0" indent="0">
              <a:lnSpc>
                <a:spcPts val="1300"/>
              </a:lnSpc>
              <a:buNone/>
            </a:pPr>
            <a:r>
              <a:rPr lang="en-US" sz="1250" b="1" dirty="0">
                <a:solidFill>
                  <a:srgbClr val="1B1F2E"/>
                </a:solidFill>
                <a:latin typeface="Calibri" pitchFamily="34" charset="0"/>
                <a:ea typeface="Calibri" pitchFamily="34" charset="-122"/>
                <a:cs typeface="Calibri" pitchFamily="34" charset="-120"/>
              </a:rPr>
              <a:t>Decision level</a:t>
            </a:r>
            <a:endParaRPr lang="en-US" sz="1250" dirty="0"/>
          </a:p>
        </p:txBody>
      </p:sp>
      <p:sp>
        <p:nvSpPr>
          <p:cNvPr id="30" name="Shape 28"/>
          <p:cNvSpPr/>
          <p:nvPr/>
        </p:nvSpPr>
        <p:spPr>
          <a:xfrm>
            <a:off x="2926080" y="3657600"/>
            <a:ext cx="2743200" cy="548640"/>
          </a:xfrm>
          <a:prstGeom prst="rect">
            <a:avLst/>
          </a:prstGeom>
          <a:solidFill>
            <a:srgbClr val="FFFFFF"/>
          </a:solidFill>
          <a:ln w="9525">
            <a:solidFill>
              <a:srgbClr val="E4E8F2"/>
            </a:solidFill>
            <a:prstDash val="solid"/>
          </a:ln>
        </p:spPr>
        <p:txBody>
          <a:bodyPr/>
          <a:lstStyle/>
          <a:p>
            <a:endParaRPr lang="en-US"/>
          </a:p>
        </p:txBody>
      </p:sp>
      <p:sp>
        <p:nvSpPr>
          <p:cNvPr id="31" name="Text 29"/>
          <p:cNvSpPr/>
          <p:nvPr/>
        </p:nvSpPr>
        <p:spPr>
          <a:xfrm>
            <a:off x="3063240" y="3657600"/>
            <a:ext cx="2468880" cy="548640"/>
          </a:xfrm>
          <a:prstGeom prst="rect">
            <a:avLst/>
          </a:prstGeom>
          <a:noFill/>
          <a:ln/>
        </p:spPr>
        <p:txBody>
          <a:bodyPr wrap="square" rtlCol="0" anchor="ctr"/>
          <a:lstStyle/>
          <a:p>
            <a:pPr marL="0" indent="0">
              <a:lnSpc>
                <a:spcPts val="1300"/>
              </a:lnSpc>
              <a:buNone/>
            </a:pPr>
            <a:r>
              <a:rPr lang="en-US" sz="1150" dirty="0">
                <a:solidFill>
                  <a:srgbClr val="1B1F2E"/>
                </a:solidFill>
                <a:latin typeface="Calibri" pitchFamily="34" charset="0"/>
                <a:ea typeface="Calibri" pitchFamily="34" charset="-122"/>
                <a:cs typeface="Calibri" pitchFamily="34" charset="-120"/>
              </a:rPr>
              <a:t>Operational</a:t>
            </a:r>
            <a:endParaRPr lang="en-US" sz="1150" dirty="0"/>
          </a:p>
        </p:txBody>
      </p:sp>
      <p:sp>
        <p:nvSpPr>
          <p:cNvPr id="32" name="Shape 30"/>
          <p:cNvSpPr/>
          <p:nvPr/>
        </p:nvSpPr>
        <p:spPr>
          <a:xfrm>
            <a:off x="5669280" y="3657600"/>
            <a:ext cx="2834640" cy="548640"/>
          </a:xfrm>
          <a:prstGeom prst="rect">
            <a:avLst/>
          </a:prstGeom>
          <a:solidFill>
            <a:srgbClr val="FFFFFF"/>
          </a:solidFill>
          <a:ln w="9525">
            <a:solidFill>
              <a:srgbClr val="E4E8F2"/>
            </a:solidFill>
            <a:prstDash val="solid"/>
          </a:ln>
        </p:spPr>
        <p:txBody>
          <a:bodyPr/>
          <a:lstStyle/>
          <a:p>
            <a:endParaRPr lang="en-US"/>
          </a:p>
        </p:txBody>
      </p:sp>
      <p:sp>
        <p:nvSpPr>
          <p:cNvPr id="33" name="Text 31"/>
          <p:cNvSpPr/>
          <p:nvPr/>
        </p:nvSpPr>
        <p:spPr>
          <a:xfrm>
            <a:off x="5806440" y="3657600"/>
            <a:ext cx="2560320" cy="548640"/>
          </a:xfrm>
          <a:prstGeom prst="rect">
            <a:avLst/>
          </a:prstGeom>
          <a:noFill/>
          <a:ln/>
        </p:spPr>
        <p:txBody>
          <a:bodyPr wrap="square" rtlCol="0" anchor="ctr"/>
          <a:lstStyle/>
          <a:p>
            <a:pPr marL="0" indent="0">
              <a:lnSpc>
                <a:spcPts val="1300"/>
              </a:lnSpc>
              <a:buNone/>
            </a:pPr>
            <a:r>
              <a:rPr lang="en-US" sz="1150" dirty="0">
                <a:solidFill>
                  <a:srgbClr val="1B1F2E"/>
                </a:solidFill>
                <a:latin typeface="Calibri" pitchFamily="34" charset="0"/>
                <a:ea typeface="Calibri" pitchFamily="34" charset="-122"/>
                <a:cs typeface="Calibri" pitchFamily="34" charset="-120"/>
              </a:rPr>
              <a:t>Operational → tactical</a:t>
            </a:r>
            <a:endParaRPr lang="en-US" sz="1150" dirty="0"/>
          </a:p>
        </p:txBody>
      </p:sp>
      <p:sp>
        <p:nvSpPr>
          <p:cNvPr id="34" name="Shape 32"/>
          <p:cNvSpPr/>
          <p:nvPr/>
        </p:nvSpPr>
        <p:spPr>
          <a:xfrm>
            <a:off x="8503920" y="3657600"/>
            <a:ext cx="2834640" cy="548640"/>
          </a:xfrm>
          <a:prstGeom prst="rect">
            <a:avLst/>
          </a:prstGeom>
          <a:solidFill>
            <a:srgbClr val="FFFFFF"/>
          </a:solidFill>
          <a:ln w="9525">
            <a:solidFill>
              <a:srgbClr val="E4E8F2"/>
            </a:solidFill>
            <a:prstDash val="solid"/>
          </a:ln>
        </p:spPr>
        <p:txBody>
          <a:bodyPr/>
          <a:lstStyle/>
          <a:p>
            <a:endParaRPr lang="en-US"/>
          </a:p>
        </p:txBody>
      </p:sp>
      <p:sp>
        <p:nvSpPr>
          <p:cNvPr id="35" name="Text 33"/>
          <p:cNvSpPr/>
          <p:nvPr/>
        </p:nvSpPr>
        <p:spPr>
          <a:xfrm>
            <a:off x="8641080" y="3657600"/>
            <a:ext cx="2560320" cy="548640"/>
          </a:xfrm>
          <a:prstGeom prst="rect">
            <a:avLst/>
          </a:prstGeom>
          <a:noFill/>
          <a:ln/>
        </p:spPr>
        <p:txBody>
          <a:bodyPr wrap="square" rtlCol="0" anchor="ctr"/>
          <a:lstStyle/>
          <a:p>
            <a:pPr marL="0" indent="0">
              <a:lnSpc>
                <a:spcPts val="1300"/>
              </a:lnSpc>
              <a:buNone/>
            </a:pPr>
            <a:r>
              <a:rPr lang="en-US" sz="1150" dirty="0">
                <a:solidFill>
                  <a:srgbClr val="1B1F2E"/>
                </a:solidFill>
                <a:latin typeface="Calibri" pitchFamily="34" charset="0"/>
                <a:ea typeface="Calibri" pitchFamily="34" charset="-122"/>
                <a:cs typeface="Calibri" pitchFamily="34" charset="-120"/>
              </a:rPr>
              <a:t>Tactical → strategic</a:t>
            </a:r>
            <a:endParaRPr lang="en-US" sz="1150" dirty="0"/>
          </a:p>
        </p:txBody>
      </p:sp>
      <p:sp>
        <p:nvSpPr>
          <p:cNvPr id="36" name="Shape 34"/>
          <p:cNvSpPr/>
          <p:nvPr/>
        </p:nvSpPr>
        <p:spPr>
          <a:xfrm>
            <a:off x="548640" y="4206240"/>
            <a:ext cx="2377440" cy="685800"/>
          </a:xfrm>
          <a:prstGeom prst="rect">
            <a:avLst/>
          </a:prstGeom>
          <a:solidFill>
            <a:srgbClr val="F4F6FC"/>
          </a:solidFill>
          <a:ln w="9525">
            <a:solidFill>
              <a:srgbClr val="E4E8F2"/>
            </a:solidFill>
            <a:prstDash val="solid"/>
          </a:ln>
        </p:spPr>
        <p:txBody>
          <a:bodyPr/>
          <a:lstStyle/>
          <a:p>
            <a:endParaRPr lang="en-US"/>
          </a:p>
        </p:txBody>
      </p:sp>
      <p:sp>
        <p:nvSpPr>
          <p:cNvPr id="37" name="Text 35"/>
          <p:cNvSpPr/>
          <p:nvPr/>
        </p:nvSpPr>
        <p:spPr>
          <a:xfrm>
            <a:off x="685800" y="4206240"/>
            <a:ext cx="2103120" cy="685800"/>
          </a:xfrm>
          <a:prstGeom prst="rect">
            <a:avLst/>
          </a:prstGeom>
          <a:noFill/>
          <a:ln/>
        </p:spPr>
        <p:txBody>
          <a:bodyPr wrap="square" rtlCol="0" anchor="ctr"/>
          <a:lstStyle/>
          <a:p>
            <a:pPr marL="0" indent="0">
              <a:lnSpc>
                <a:spcPts val="1300"/>
              </a:lnSpc>
              <a:buNone/>
            </a:pPr>
            <a:r>
              <a:rPr lang="en-US" sz="1250" b="1" dirty="0">
                <a:solidFill>
                  <a:srgbClr val="1B1F2E"/>
                </a:solidFill>
                <a:latin typeface="Calibri" pitchFamily="34" charset="0"/>
                <a:ea typeface="Calibri" pitchFamily="34" charset="-122"/>
                <a:cs typeface="Calibri" pitchFamily="34" charset="-120"/>
              </a:rPr>
              <a:t>Typical vendors</a:t>
            </a:r>
            <a:endParaRPr lang="en-US" sz="1250" dirty="0"/>
          </a:p>
        </p:txBody>
      </p:sp>
      <p:sp>
        <p:nvSpPr>
          <p:cNvPr id="38" name="Shape 36"/>
          <p:cNvSpPr/>
          <p:nvPr/>
        </p:nvSpPr>
        <p:spPr>
          <a:xfrm>
            <a:off x="2926080" y="4206240"/>
            <a:ext cx="2743200" cy="685800"/>
          </a:xfrm>
          <a:prstGeom prst="rect">
            <a:avLst/>
          </a:prstGeom>
          <a:solidFill>
            <a:srgbClr val="FFFFFF"/>
          </a:solidFill>
          <a:ln w="9525">
            <a:solidFill>
              <a:srgbClr val="E4E8F2"/>
            </a:solidFill>
            <a:prstDash val="solid"/>
          </a:ln>
        </p:spPr>
        <p:txBody>
          <a:bodyPr/>
          <a:lstStyle/>
          <a:p>
            <a:endParaRPr lang="en-US"/>
          </a:p>
        </p:txBody>
      </p:sp>
      <p:sp>
        <p:nvSpPr>
          <p:cNvPr id="39" name="Text 37"/>
          <p:cNvSpPr/>
          <p:nvPr/>
        </p:nvSpPr>
        <p:spPr>
          <a:xfrm>
            <a:off x="3063240" y="4206240"/>
            <a:ext cx="2468880" cy="685800"/>
          </a:xfrm>
          <a:prstGeom prst="rect">
            <a:avLst/>
          </a:prstGeom>
          <a:noFill/>
          <a:ln/>
        </p:spPr>
        <p:txBody>
          <a:bodyPr wrap="square" rtlCol="0" anchor="ctr"/>
          <a:lstStyle/>
          <a:p>
            <a:pPr marL="0" indent="0">
              <a:lnSpc>
                <a:spcPts val="1300"/>
              </a:lnSpc>
              <a:buNone/>
            </a:pPr>
            <a:r>
              <a:rPr lang="en-US" sz="1150" dirty="0">
                <a:solidFill>
                  <a:srgbClr val="1B1F2E"/>
                </a:solidFill>
                <a:latin typeface="Calibri" pitchFamily="34" charset="0"/>
                <a:ea typeface="Calibri" pitchFamily="34" charset="-122"/>
                <a:cs typeface="Calibri" pitchFamily="34" charset="-120"/>
              </a:rPr>
              <a:t>SAP, Oracle, Microsoft Dynamics</a:t>
            </a:r>
            <a:endParaRPr lang="en-US" sz="1150" dirty="0"/>
          </a:p>
        </p:txBody>
      </p:sp>
      <p:sp>
        <p:nvSpPr>
          <p:cNvPr id="40" name="Shape 38"/>
          <p:cNvSpPr/>
          <p:nvPr/>
        </p:nvSpPr>
        <p:spPr>
          <a:xfrm>
            <a:off x="5669280" y="4206240"/>
            <a:ext cx="2834640" cy="685800"/>
          </a:xfrm>
          <a:prstGeom prst="rect">
            <a:avLst/>
          </a:prstGeom>
          <a:solidFill>
            <a:srgbClr val="FFFFFF"/>
          </a:solidFill>
          <a:ln w="9525">
            <a:solidFill>
              <a:srgbClr val="E4E8F2"/>
            </a:solidFill>
            <a:prstDash val="solid"/>
          </a:ln>
        </p:spPr>
        <p:txBody>
          <a:bodyPr/>
          <a:lstStyle/>
          <a:p>
            <a:endParaRPr lang="en-US"/>
          </a:p>
        </p:txBody>
      </p:sp>
      <p:sp>
        <p:nvSpPr>
          <p:cNvPr id="41" name="Text 39"/>
          <p:cNvSpPr/>
          <p:nvPr/>
        </p:nvSpPr>
        <p:spPr>
          <a:xfrm>
            <a:off x="5806440" y="4206240"/>
            <a:ext cx="2560320" cy="685800"/>
          </a:xfrm>
          <a:prstGeom prst="rect">
            <a:avLst/>
          </a:prstGeom>
          <a:noFill/>
          <a:ln/>
        </p:spPr>
        <p:txBody>
          <a:bodyPr wrap="square" rtlCol="0" anchor="ctr"/>
          <a:lstStyle/>
          <a:p>
            <a:pPr marL="0" indent="0">
              <a:lnSpc>
                <a:spcPts val="1300"/>
              </a:lnSpc>
              <a:buNone/>
            </a:pPr>
            <a:r>
              <a:rPr lang="en-US" sz="1150" dirty="0">
                <a:solidFill>
                  <a:srgbClr val="1B1F2E"/>
                </a:solidFill>
                <a:latin typeface="Calibri" pitchFamily="34" charset="0"/>
                <a:ea typeface="Calibri" pitchFamily="34" charset="-122"/>
                <a:cs typeface="Calibri" pitchFamily="34" charset="-120"/>
              </a:rPr>
              <a:t>Salesforce, HubSpot</a:t>
            </a:r>
            <a:endParaRPr lang="en-US" sz="1150" dirty="0"/>
          </a:p>
        </p:txBody>
      </p:sp>
      <p:sp>
        <p:nvSpPr>
          <p:cNvPr id="42" name="Shape 40"/>
          <p:cNvSpPr/>
          <p:nvPr/>
        </p:nvSpPr>
        <p:spPr>
          <a:xfrm>
            <a:off x="8503920" y="4206240"/>
            <a:ext cx="2834640" cy="685800"/>
          </a:xfrm>
          <a:prstGeom prst="rect">
            <a:avLst/>
          </a:prstGeom>
          <a:solidFill>
            <a:srgbClr val="FFFFFF"/>
          </a:solidFill>
          <a:ln w="9525">
            <a:solidFill>
              <a:srgbClr val="E4E8F2"/>
            </a:solidFill>
            <a:prstDash val="solid"/>
          </a:ln>
        </p:spPr>
        <p:txBody>
          <a:bodyPr/>
          <a:lstStyle/>
          <a:p>
            <a:endParaRPr lang="en-US"/>
          </a:p>
        </p:txBody>
      </p:sp>
      <p:sp>
        <p:nvSpPr>
          <p:cNvPr id="43" name="Text 41"/>
          <p:cNvSpPr/>
          <p:nvPr/>
        </p:nvSpPr>
        <p:spPr>
          <a:xfrm>
            <a:off x="8641080" y="4206240"/>
            <a:ext cx="2560320" cy="685800"/>
          </a:xfrm>
          <a:prstGeom prst="rect">
            <a:avLst/>
          </a:prstGeom>
          <a:noFill/>
          <a:ln/>
        </p:spPr>
        <p:txBody>
          <a:bodyPr wrap="square" rtlCol="0" anchor="ctr"/>
          <a:lstStyle/>
          <a:p>
            <a:pPr marL="0" indent="0">
              <a:lnSpc>
                <a:spcPts val="1300"/>
              </a:lnSpc>
              <a:buNone/>
            </a:pPr>
            <a:r>
              <a:rPr lang="en-US" sz="1150" dirty="0">
                <a:solidFill>
                  <a:srgbClr val="1B1F2E"/>
                </a:solidFill>
                <a:latin typeface="Calibri" pitchFamily="34" charset="0"/>
                <a:ea typeface="Calibri" pitchFamily="34" charset="-122"/>
                <a:cs typeface="Calibri" pitchFamily="34" charset="-120"/>
              </a:rPr>
              <a:t>Power BI, Tableau</a:t>
            </a:r>
            <a:endParaRPr lang="en-US" sz="1150" dirty="0"/>
          </a:p>
        </p:txBody>
      </p:sp>
      <p:sp>
        <p:nvSpPr>
          <p:cNvPr id="44" name="Shape 42"/>
          <p:cNvSpPr/>
          <p:nvPr/>
        </p:nvSpPr>
        <p:spPr>
          <a:xfrm>
            <a:off x="548640" y="4892040"/>
            <a:ext cx="2377440" cy="777240"/>
          </a:xfrm>
          <a:prstGeom prst="rect">
            <a:avLst/>
          </a:prstGeom>
          <a:solidFill>
            <a:srgbClr val="F4F6FC"/>
          </a:solidFill>
          <a:ln w="9525">
            <a:solidFill>
              <a:srgbClr val="E4E8F2"/>
            </a:solidFill>
            <a:prstDash val="solid"/>
          </a:ln>
        </p:spPr>
        <p:txBody>
          <a:bodyPr/>
          <a:lstStyle/>
          <a:p>
            <a:endParaRPr lang="en-US"/>
          </a:p>
        </p:txBody>
      </p:sp>
      <p:sp>
        <p:nvSpPr>
          <p:cNvPr id="45" name="Text 43"/>
          <p:cNvSpPr/>
          <p:nvPr/>
        </p:nvSpPr>
        <p:spPr>
          <a:xfrm>
            <a:off x="685800" y="4892040"/>
            <a:ext cx="2103120" cy="777240"/>
          </a:xfrm>
          <a:prstGeom prst="rect">
            <a:avLst/>
          </a:prstGeom>
          <a:noFill/>
          <a:ln/>
        </p:spPr>
        <p:txBody>
          <a:bodyPr wrap="square" rtlCol="0" anchor="ctr"/>
          <a:lstStyle/>
          <a:p>
            <a:pPr marL="0" indent="0">
              <a:lnSpc>
                <a:spcPts val="1300"/>
              </a:lnSpc>
              <a:buNone/>
            </a:pPr>
            <a:r>
              <a:rPr lang="en-US" sz="1250" b="1" dirty="0">
                <a:solidFill>
                  <a:srgbClr val="1B1F2E"/>
                </a:solidFill>
                <a:latin typeface="Calibri" pitchFamily="34" charset="0"/>
                <a:ea typeface="Calibri" pitchFamily="34" charset="-122"/>
                <a:cs typeface="Calibri" pitchFamily="34" charset="-120"/>
              </a:rPr>
              <a:t>Key limitation</a:t>
            </a:r>
            <a:endParaRPr lang="en-US" sz="1250" dirty="0"/>
          </a:p>
        </p:txBody>
      </p:sp>
      <p:sp>
        <p:nvSpPr>
          <p:cNvPr id="46" name="Shape 44"/>
          <p:cNvSpPr/>
          <p:nvPr/>
        </p:nvSpPr>
        <p:spPr>
          <a:xfrm>
            <a:off x="2926080" y="4892040"/>
            <a:ext cx="2743200" cy="777240"/>
          </a:xfrm>
          <a:prstGeom prst="rect">
            <a:avLst/>
          </a:prstGeom>
          <a:solidFill>
            <a:srgbClr val="FFFFFF"/>
          </a:solidFill>
          <a:ln w="9525">
            <a:solidFill>
              <a:srgbClr val="E4E8F2"/>
            </a:solidFill>
            <a:prstDash val="solid"/>
          </a:ln>
        </p:spPr>
        <p:txBody>
          <a:bodyPr/>
          <a:lstStyle/>
          <a:p>
            <a:endParaRPr lang="en-US"/>
          </a:p>
        </p:txBody>
      </p:sp>
      <p:sp>
        <p:nvSpPr>
          <p:cNvPr id="47" name="Text 45"/>
          <p:cNvSpPr/>
          <p:nvPr/>
        </p:nvSpPr>
        <p:spPr>
          <a:xfrm>
            <a:off x="3063240" y="4892040"/>
            <a:ext cx="2468880" cy="777240"/>
          </a:xfrm>
          <a:prstGeom prst="rect">
            <a:avLst/>
          </a:prstGeom>
          <a:noFill/>
          <a:ln/>
        </p:spPr>
        <p:txBody>
          <a:bodyPr wrap="square" rtlCol="0" anchor="ctr"/>
          <a:lstStyle/>
          <a:p>
            <a:pPr marL="0" indent="0">
              <a:lnSpc>
                <a:spcPts val="1300"/>
              </a:lnSpc>
              <a:buNone/>
            </a:pPr>
            <a:r>
              <a:rPr lang="en-US" sz="1150" dirty="0">
                <a:solidFill>
                  <a:srgbClr val="1B1F2E"/>
                </a:solidFill>
                <a:latin typeface="Calibri" pitchFamily="34" charset="0"/>
                <a:ea typeface="Calibri" pitchFamily="34" charset="-122"/>
                <a:cs typeface="Calibri" pitchFamily="34" charset="-120"/>
              </a:rPr>
              <a:t>Costly, disruptive to implement</a:t>
            </a:r>
            <a:endParaRPr lang="en-US" sz="1150" dirty="0"/>
          </a:p>
        </p:txBody>
      </p:sp>
      <p:sp>
        <p:nvSpPr>
          <p:cNvPr id="48" name="Shape 46"/>
          <p:cNvSpPr/>
          <p:nvPr/>
        </p:nvSpPr>
        <p:spPr>
          <a:xfrm>
            <a:off x="5669280" y="4892040"/>
            <a:ext cx="2834640" cy="777240"/>
          </a:xfrm>
          <a:prstGeom prst="rect">
            <a:avLst/>
          </a:prstGeom>
          <a:solidFill>
            <a:srgbClr val="FFFFFF"/>
          </a:solidFill>
          <a:ln w="9525">
            <a:solidFill>
              <a:srgbClr val="E4E8F2"/>
            </a:solidFill>
            <a:prstDash val="solid"/>
          </a:ln>
        </p:spPr>
        <p:txBody>
          <a:bodyPr/>
          <a:lstStyle/>
          <a:p>
            <a:endParaRPr lang="en-US"/>
          </a:p>
        </p:txBody>
      </p:sp>
      <p:sp>
        <p:nvSpPr>
          <p:cNvPr id="49" name="Text 47"/>
          <p:cNvSpPr/>
          <p:nvPr/>
        </p:nvSpPr>
        <p:spPr>
          <a:xfrm>
            <a:off x="5806440" y="4892040"/>
            <a:ext cx="2560320" cy="777240"/>
          </a:xfrm>
          <a:prstGeom prst="rect">
            <a:avLst/>
          </a:prstGeom>
          <a:noFill/>
          <a:ln/>
        </p:spPr>
        <p:txBody>
          <a:bodyPr wrap="square" rtlCol="0" anchor="ctr"/>
          <a:lstStyle/>
          <a:p>
            <a:pPr marL="0" indent="0">
              <a:lnSpc>
                <a:spcPts val="1300"/>
              </a:lnSpc>
              <a:buNone/>
            </a:pPr>
            <a:r>
              <a:rPr lang="en-US" sz="1150" dirty="0">
                <a:solidFill>
                  <a:srgbClr val="1B1F2E"/>
                </a:solidFill>
                <a:latin typeface="Calibri" pitchFamily="34" charset="0"/>
                <a:ea typeface="Calibri" pitchFamily="34" charset="-122"/>
                <a:cs typeface="Calibri" pitchFamily="34" charset="-120"/>
              </a:rPr>
              <a:t>Depends on data quality &amp; adoption</a:t>
            </a:r>
            <a:endParaRPr lang="en-US" sz="1150" dirty="0"/>
          </a:p>
        </p:txBody>
      </p:sp>
      <p:sp>
        <p:nvSpPr>
          <p:cNvPr id="50" name="Shape 48"/>
          <p:cNvSpPr/>
          <p:nvPr/>
        </p:nvSpPr>
        <p:spPr>
          <a:xfrm>
            <a:off x="8503920" y="4892040"/>
            <a:ext cx="2834640" cy="777240"/>
          </a:xfrm>
          <a:prstGeom prst="rect">
            <a:avLst/>
          </a:prstGeom>
          <a:solidFill>
            <a:srgbClr val="FFFFFF"/>
          </a:solidFill>
          <a:ln w="9525">
            <a:solidFill>
              <a:srgbClr val="E4E8F2"/>
            </a:solidFill>
            <a:prstDash val="solid"/>
          </a:ln>
        </p:spPr>
        <p:txBody>
          <a:bodyPr/>
          <a:lstStyle/>
          <a:p>
            <a:endParaRPr lang="en-US"/>
          </a:p>
        </p:txBody>
      </p:sp>
      <p:sp>
        <p:nvSpPr>
          <p:cNvPr id="51" name="Text 49"/>
          <p:cNvSpPr/>
          <p:nvPr/>
        </p:nvSpPr>
        <p:spPr>
          <a:xfrm>
            <a:off x="8641080" y="4892040"/>
            <a:ext cx="2560320" cy="777240"/>
          </a:xfrm>
          <a:prstGeom prst="rect">
            <a:avLst/>
          </a:prstGeom>
          <a:noFill/>
          <a:ln/>
        </p:spPr>
        <p:txBody>
          <a:bodyPr wrap="square" rtlCol="0" anchor="ctr"/>
          <a:lstStyle/>
          <a:p>
            <a:pPr marL="0" indent="0">
              <a:lnSpc>
                <a:spcPts val="1300"/>
              </a:lnSpc>
              <a:buNone/>
            </a:pPr>
            <a:r>
              <a:rPr lang="en-US" sz="1150" dirty="0">
                <a:solidFill>
                  <a:srgbClr val="1B1F2E"/>
                </a:solidFill>
                <a:latin typeface="Calibri" pitchFamily="34" charset="0"/>
                <a:ea typeface="Calibri" pitchFamily="34" charset="-122"/>
                <a:cs typeface="Calibri" pitchFamily="34" charset="-120"/>
              </a:rPr>
              <a:t>Only as reliable as the data feeding it</a:t>
            </a:r>
            <a:endParaRPr lang="en-US" sz="1150" dirty="0"/>
          </a:p>
        </p:txBody>
      </p:sp>
      <p:sp>
        <p:nvSpPr>
          <p:cNvPr id="52" name="Text 50"/>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5B6478"/>
                </a:solidFill>
                <a:latin typeface="Calibri" pitchFamily="34" charset="0"/>
                <a:ea typeface="Calibri" pitchFamily="34" charset="-122"/>
                <a:cs typeface="Calibri" pitchFamily="34" charset="-120"/>
              </a:rPr>
              <a:t>09</a:t>
            </a:r>
            <a:endParaRPr lang="en-US" sz="1000" dirty="0"/>
          </a:p>
        </p:txBody>
      </p:sp>
      <p:pic>
        <p:nvPicPr>
          <p:cNvPr id="53" name="Picture 2" descr="University Of Wales Trinity Saint David">
            <a:extLst>
              <a:ext uri="{FF2B5EF4-FFF2-40B4-BE49-F238E27FC236}">
                <a16:creationId xmlns:a16="http://schemas.microsoft.com/office/drawing/2014/main" id="{F21E45F7-494D-8964-1C3E-14F51D5990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E2761"/>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D98324"/>
                </a:solidFill>
                <a:latin typeface="Calibri" pitchFamily="34" charset="0"/>
                <a:ea typeface="Calibri" pitchFamily="34" charset="-122"/>
                <a:cs typeface="Calibri" pitchFamily="34" charset="-120"/>
              </a:rPr>
              <a:t>SECTION 03 — ETHICAL CONSIDERATIONS</a:t>
            </a:r>
            <a:endParaRPr lang="en-US" sz="1300" dirty="0"/>
          </a:p>
        </p:txBody>
      </p:sp>
      <p:sp>
        <p:nvSpPr>
          <p:cNvPr id="3" name="Text 1"/>
          <p:cNvSpPr/>
          <p:nvPr/>
        </p:nvSpPr>
        <p:spPr>
          <a:xfrm>
            <a:off x="548640" y="822960"/>
            <a:ext cx="8229600" cy="548640"/>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Data privacy &amp; security</a:t>
            </a:r>
            <a:endParaRPr lang="en-US" sz="2800" dirty="0"/>
          </a:p>
        </p:txBody>
      </p:sp>
      <p:sp>
        <p:nvSpPr>
          <p:cNvPr id="4" name="Text 2"/>
          <p:cNvSpPr/>
          <p:nvPr/>
        </p:nvSpPr>
        <p:spPr>
          <a:xfrm>
            <a:off x="548640" y="1463040"/>
            <a:ext cx="10515600" cy="548640"/>
          </a:xfrm>
          <a:prstGeom prst="rect">
            <a:avLst/>
          </a:prstGeom>
          <a:noFill/>
          <a:ln/>
        </p:spPr>
        <p:txBody>
          <a:bodyPr wrap="square" rtlCol="0" anchor="ctr"/>
          <a:lstStyle/>
          <a:p>
            <a:pPr marL="0" indent="0">
              <a:buNone/>
            </a:pPr>
            <a:r>
              <a:rPr lang="en-US" sz="1350" i="1" dirty="0">
                <a:solidFill>
                  <a:srgbClr val="CADCFC"/>
                </a:solidFill>
                <a:latin typeface="Calibri" pitchFamily="34" charset="0"/>
                <a:ea typeface="Calibri" pitchFamily="34" charset="-122"/>
                <a:cs typeface="Calibri" pitchFamily="34" charset="-120"/>
              </a:rPr>
              <a:t>Every system above runs on customer and employee data — which makes protecting it a business risk, not just a compliance checkbox.</a:t>
            </a:r>
            <a:endParaRPr lang="en-US" sz="1350" dirty="0"/>
          </a:p>
        </p:txBody>
      </p:sp>
      <p:sp>
        <p:nvSpPr>
          <p:cNvPr id="5" name="Shape 3"/>
          <p:cNvSpPr/>
          <p:nvPr/>
        </p:nvSpPr>
        <p:spPr>
          <a:xfrm>
            <a:off x="548640" y="2331720"/>
            <a:ext cx="3383280" cy="1554480"/>
          </a:xfrm>
          <a:prstGeom prst="roundRect">
            <a:avLst>
              <a:gd name="adj" fmla="val 4118"/>
            </a:avLst>
          </a:prstGeom>
          <a:solidFill>
            <a:srgbClr val="141B47"/>
          </a:solidFill>
          <a:ln/>
        </p:spPr>
        <p:txBody>
          <a:bodyPr/>
          <a:lstStyle/>
          <a:p>
            <a:endParaRPr lang="en-US"/>
          </a:p>
        </p:txBody>
      </p:sp>
      <p:sp>
        <p:nvSpPr>
          <p:cNvPr id="6" name="Text 4"/>
          <p:cNvSpPr/>
          <p:nvPr/>
        </p:nvSpPr>
        <p:spPr>
          <a:xfrm>
            <a:off x="777240" y="2468880"/>
            <a:ext cx="2926080" cy="640080"/>
          </a:xfrm>
          <a:prstGeom prst="rect">
            <a:avLst/>
          </a:prstGeom>
          <a:noFill/>
          <a:ln/>
        </p:spPr>
        <p:txBody>
          <a:bodyPr wrap="square" rtlCol="0" anchor="ctr"/>
          <a:lstStyle/>
          <a:p>
            <a:pPr marL="0" indent="0">
              <a:buNone/>
            </a:pPr>
            <a:r>
              <a:rPr lang="en-US" sz="3400" b="1" dirty="0">
                <a:solidFill>
                  <a:srgbClr val="D98324"/>
                </a:solidFill>
                <a:latin typeface="Cambria" pitchFamily="34" charset="0"/>
                <a:ea typeface="Cambria" pitchFamily="34" charset="-122"/>
                <a:cs typeface="Cambria" pitchFamily="34" charset="-120"/>
              </a:rPr>
              <a:t>$4.44M</a:t>
            </a:r>
            <a:endParaRPr lang="en-US" sz="3400" dirty="0"/>
          </a:p>
        </p:txBody>
      </p:sp>
      <p:sp>
        <p:nvSpPr>
          <p:cNvPr id="7" name="Text 5"/>
          <p:cNvSpPr/>
          <p:nvPr/>
        </p:nvSpPr>
        <p:spPr>
          <a:xfrm>
            <a:off x="777240" y="3154680"/>
            <a:ext cx="2926080" cy="640080"/>
          </a:xfrm>
          <a:prstGeom prst="rect">
            <a:avLst/>
          </a:prstGeom>
          <a:noFill/>
          <a:ln/>
        </p:spPr>
        <p:txBody>
          <a:bodyPr wrap="square" rtlCol="0" anchor="ctr"/>
          <a:lstStyle/>
          <a:p>
            <a:pPr marL="0" indent="0">
              <a:lnSpc>
                <a:spcPts val="1400"/>
              </a:lnSpc>
              <a:buNone/>
            </a:pPr>
            <a:r>
              <a:rPr lang="en-US" sz="1100" dirty="0">
                <a:solidFill>
                  <a:srgbClr val="CADCFC"/>
                </a:solidFill>
                <a:latin typeface="Calibri" pitchFamily="34" charset="0"/>
                <a:ea typeface="Calibri" pitchFamily="34" charset="-122"/>
                <a:cs typeface="Calibri" pitchFamily="34" charset="-120"/>
              </a:rPr>
              <a:t>Average global cost of a data breach in 2025 (IBM)</a:t>
            </a:r>
            <a:endParaRPr lang="en-US" sz="1100" dirty="0"/>
          </a:p>
        </p:txBody>
      </p:sp>
      <p:sp>
        <p:nvSpPr>
          <p:cNvPr id="8" name="Shape 6"/>
          <p:cNvSpPr/>
          <p:nvPr/>
        </p:nvSpPr>
        <p:spPr>
          <a:xfrm>
            <a:off x="4251960" y="2331720"/>
            <a:ext cx="3383280" cy="1554480"/>
          </a:xfrm>
          <a:prstGeom prst="roundRect">
            <a:avLst>
              <a:gd name="adj" fmla="val 4118"/>
            </a:avLst>
          </a:prstGeom>
          <a:solidFill>
            <a:srgbClr val="141B47"/>
          </a:solidFill>
          <a:ln/>
        </p:spPr>
        <p:txBody>
          <a:bodyPr/>
          <a:lstStyle/>
          <a:p>
            <a:endParaRPr lang="en-US"/>
          </a:p>
        </p:txBody>
      </p:sp>
      <p:sp>
        <p:nvSpPr>
          <p:cNvPr id="9" name="Text 7"/>
          <p:cNvSpPr/>
          <p:nvPr/>
        </p:nvSpPr>
        <p:spPr>
          <a:xfrm>
            <a:off x="4480560" y="2468880"/>
            <a:ext cx="2926080" cy="640080"/>
          </a:xfrm>
          <a:prstGeom prst="rect">
            <a:avLst/>
          </a:prstGeom>
          <a:noFill/>
          <a:ln/>
        </p:spPr>
        <p:txBody>
          <a:bodyPr wrap="square" rtlCol="0" anchor="ctr"/>
          <a:lstStyle/>
          <a:p>
            <a:pPr marL="0" indent="0">
              <a:buNone/>
            </a:pPr>
            <a:r>
              <a:rPr lang="en-US" sz="3400" b="1" dirty="0">
                <a:solidFill>
                  <a:srgbClr val="D98324"/>
                </a:solidFill>
                <a:latin typeface="Cambria" pitchFamily="34" charset="0"/>
                <a:ea typeface="Cambria" pitchFamily="34" charset="-122"/>
                <a:cs typeface="Cambria" pitchFamily="34" charset="-120"/>
              </a:rPr>
              <a:t>$10.22M</a:t>
            </a:r>
            <a:endParaRPr lang="en-US" sz="3400" dirty="0"/>
          </a:p>
        </p:txBody>
      </p:sp>
      <p:sp>
        <p:nvSpPr>
          <p:cNvPr id="10" name="Text 8"/>
          <p:cNvSpPr/>
          <p:nvPr/>
        </p:nvSpPr>
        <p:spPr>
          <a:xfrm>
            <a:off x="4480560" y="3154680"/>
            <a:ext cx="2926080" cy="640080"/>
          </a:xfrm>
          <a:prstGeom prst="rect">
            <a:avLst/>
          </a:prstGeom>
          <a:noFill/>
          <a:ln/>
        </p:spPr>
        <p:txBody>
          <a:bodyPr wrap="square" rtlCol="0" anchor="ctr"/>
          <a:lstStyle/>
          <a:p>
            <a:pPr marL="0" indent="0">
              <a:lnSpc>
                <a:spcPts val="1400"/>
              </a:lnSpc>
              <a:buNone/>
            </a:pPr>
            <a:r>
              <a:rPr lang="en-US" sz="1100" dirty="0">
                <a:solidFill>
                  <a:srgbClr val="CADCFC"/>
                </a:solidFill>
                <a:latin typeface="Calibri" pitchFamily="34" charset="0"/>
                <a:ea typeface="Calibri" pitchFamily="34" charset="-122"/>
                <a:cs typeface="Calibri" pitchFamily="34" charset="-120"/>
              </a:rPr>
              <a:t>Average breach cost for U.S. organizations — the highest of any region</a:t>
            </a:r>
            <a:endParaRPr lang="en-US" sz="1100" dirty="0"/>
          </a:p>
        </p:txBody>
      </p:sp>
      <p:sp>
        <p:nvSpPr>
          <p:cNvPr id="11" name="Shape 9"/>
          <p:cNvSpPr/>
          <p:nvPr/>
        </p:nvSpPr>
        <p:spPr>
          <a:xfrm>
            <a:off x="7955280" y="2331720"/>
            <a:ext cx="3383280" cy="1554480"/>
          </a:xfrm>
          <a:prstGeom prst="roundRect">
            <a:avLst>
              <a:gd name="adj" fmla="val 4118"/>
            </a:avLst>
          </a:prstGeom>
          <a:solidFill>
            <a:srgbClr val="141B47"/>
          </a:solidFill>
          <a:ln/>
        </p:spPr>
        <p:txBody>
          <a:bodyPr/>
          <a:lstStyle/>
          <a:p>
            <a:endParaRPr lang="en-US"/>
          </a:p>
        </p:txBody>
      </p:sp>
      <p:sp>
        <p:nvSpPr>
          <p:cNvPr id="12" name="Text 10"/>
          <p:cNvSpPr/>
          <p:nvPr/>
        </p:nvSpPr>
        <p:spPr>
          <a:xfrm>
            <a:off x="8183880" y="2468880"/>
            <a:ext cx="2926080" cy="640080"/>
          </a:xfrm>
          <a:prstGeom prst="rect">
            <a:avLst/>
          </a:prstGeom>
          <a:noFill/>
          <a:ln/>
        </p:spPr>
        <p:txBody>
          <a:bodyPr wrap="square" rtlCol="0" anchor="ctr"/>
          <a:lstStyle/>
          <a:p>
            <a:pPr marL="0" indent="0">
              <a:buNone/>
            </a:pPr>
            <a:r>
              <a:rPr lang="en-US" sz="3400" b="1" dirty="0">
                <a:solidFill>
                  <a:srgbClr val="D98324"/>
                </a:solidFill>
                <a:latin typeface="Cambria" pitchFamily="34" charset="0"/>
                <a:ea typeface="Cambria" pitchFamily="34" charset="-122"/>
                <a:cs typeface="Cambria" pitchFamily="34" charset="-120"/>
              </a:rPr>
              <a:t>241 days</a:t>
            </a:r>
            <a:endParaRPr lang="en-US" sz="3400" dirty="0"/>
          </a:p>
        </p:txBody>
      </p:sp>
      <p:sp>
        <p:nvSpPr>
          <p:cNvPr id="13" name="Text 11"/>
          <p:cNvSpPr/>
          <p:nvPr/>
        </p:nvSpPr>
        <p:spPr>
          <a:xfrm>
            <a:off x="8183880" y="3154680"/>
            <a:ext cx="2926080" cy="640080"/>
          </a:xfrm>
          <a:prstGeom prst="rect">
            <a:avLst/>
          </a:prstGeom>
          <a:noFill/>
          <a:ln/>
        </p:spPr>
        <p:txBody>
          <a:bodyPr wrap="square" rtlCol="0" anchor="ctr"/>
          <a:lstStyle/>
          <a:p>
            <a:pPr marL="0" indent="0">
              <a:lnSpc>
                <a:spcPts val="1400"/>
              </a:lnSpc>
              <a:buNone/>
            </a:pPr>
            <a:r>
              <a:rPr lang="en-US" sz="1100" dirty="0">
                <a:solidFill>
                  <a:srgbClr val="CADCFC"/>
                </a:solidFill>
                <a:latin typeface="Calibri" pitchFamily="34" charset="0"/>
                <a:ea typeface="Calibri" pitchFamily="34" charset="-122"/>
                <a:cs typeface="Calibri" pitchFamily="34" charset="-120"/>
              </a:rPr>
              <a:t>Average time to identify and contain a breach</a:t>
            </a:r>
            <a:endParaRPr lang="en-US" sz="1100" dirty="0"/>
          </a:p>
        </p:txBody>
      </p:sp>
      <p:sp>
        <p:nvSpPr>
          <p:cNvPr id="14" name="Text 12"/>
          <p:cNvSpPr/>
          <p:nvPr/>
        </p:nvSpPr>
        <p:spPr>
          <a:xfrm>
            <a:off x="548640" y="4160520"/>
            <a:ext cx="7315200" cy="365760"/>
          </a:xfrm>
          <a:prstGeom prst="rect">
            <a:avLst/>
          </a:prstGeom>
          <a:noFill/>
          <a:ln/>
        </p:spPr>
        <p:txBody>
          <a:bodyPr wrap="square" rtlCol="0" anchor="ctr"/>
          <a:lstStyle/>
          <a:p>
            <a:pPr marL="0" indent="0">
              <a:buNone/>
            </a:pPr>
            <a:r>
              <a:rPr lang="en-US" sz="1500" b="1" dirty="0">
                <a:solidFill>
                  <a:srgbClr val="FFFFFF"/>
                </a:solidFill>
                <a:latin typeface="Calibri" pitchFamily="34" charset="0"/>
                <a:ea typeface="Calibri" pitchFamily="34" charset="-122"/>
                <a:cs typeface="Calibri" pitchFamily="34" charset="-120"/>
              </a:rPr>
              <a:t>Core obligations for a growing business</a:t>
            </a:r>
            <a:endParaRPr lang="en-US" sz="1500" dirty="0"/>
          </a:p>
        </p:txBody>
      </p:sp>
      <p:sp>
        <p:nvSpPr>
          <p:cNvPr id="15" name="Text 13"/>
          <p:cNvSpPr/>
          <p:nvPr/>
        </p:nvSpPr>
        <p:spPr>
          <a:xfrm>
            <a:off x="548640" y="4617720"/>
            <a:ext cx="10607040" cy="411480"/>
          </a:xfrm>
          <a:prstGeom prst="rect">
            <a:avLst/>
          </a:prstGeom>
          <a:noFill/>
          <a:ln/>
        </p:spPr>
        <p:txBody>
          <a:bodyPr wrap="square" rtlCol="0" anchor="ctr"/>
          <a:lstStyle/>
          <a:p>
            <a:pPr marL="0" indent="0">
              <a:lnSpc>
                <a:spcPts val="1600"/>
              </a:lnSpc>
              <a:buNone/>
            </a:pPr>
            <a:r>
              <a:rPr lang="en-US" sz="1300" b="1" dirty="0">
                <a:solidFill>
                  <a:srgbClr val="D98324"/>
                </a:solidFill>
                <a:latin typeface="Calibri" pitchFamily="34" charset="0"/>
                <a:ea typeface="Calibri" pitchFamily="34" charset="-122"/>
                <a:cs typeface="Calibri" pitchFamily="34" charset="-120"/>
              </a:rPr>
              <a:t>•  </a:t>
            </a:r>
            <a:r>
              <a:rPr lang="en-US" sz="1300" dirty="0">
                <a:solidFill>
                  <a:srgbClr val="FFFFFF"/>
                </a:solidFill>
                <a:latin typeface="Calibri" pitchFamily="34" charset="0"/>
                <a:ea typeface="Calibri" pitchFamily="34" charset="-122"/>
                <a:cs typeface="Calibri" pitchFamily="34" charset="-120"/>
              </a:rPr>
              <a:t>Collect only the data each system genuinely needs, and set clear retention limits</a:t>
            </a:r>
            <a:endParaRPr lang="en-US" sz="1300" dirty="0"/>
          </a:p>
        </p:txBody>
      </p:sp>
      <p:sp>
        <p:nvSpPr>
          <p:cNvPr id="16" name="Text 14"/>
          <p:cNvSpPr/>
          <p:nvPr/>
        </p:nvSpPr>
        <p:spPr>
          <a:xfrm>
            <a:off x="548640" y="5074920"/>
            <a:ext cx="10607040" cy="411480"/>
          </a:xfrm>
          <a:prstGeom prst="rect">
            <a:avLst/>
          </a:prstGeom>
          <a:noFill/>
          <a:ln/>
        </p:spPr>
        <p:txBody>
          <a:bodyPr wrap="square" rtlCol="0" anchor="ctr"/>
          <a:lstStyle/>
          <a:p>
            <a:pPr marL="0" indent="0">
              <a:lnSpc>
                <a:spcPts val="1600"/>
              </a:lnSpc>
              <a:buNone/>
            </a:pPr>
            <a:r>
              <a:rPr lang="en-US" sz="1300" b="1" dirty="0">
                <a:solidFill>
                  <a:srgbClr val="D98324"/>
                </a:solidFill>
                <a:latin typeface="Calibri" pitchFamily="34" charset="0"/>
                <a:ea typeface="Calibri" pitchFamily="34" charset="-122"/>
                <a:cs typeface="Calibri" pitchFamily="34" charset="-120"/>
              </a:rPr>
              <a:t>•  </a:t>
            </a:r>
            <a:r>
              <a:rPr lang="en-US" sz="1300" dirty="0">
                <a:solidFill>
                  <a:srgbClr val="FFFFFF"/>
                </a:solidFill>
                <a:latin typeface="Calibri" pitchFamily="34" charset="0"/>
                <a:ea typeface="Calibri" pitchFamily="34" charset="-122"/>
                <a:cs typeface="Calibri" pitchFamily="34" charset="-120"/>
              </a:rPr>
              <a:t>Encrypt sensitive data at rest and in transit across ERP, CRM, and BI platforms</a:t>
            </a:r>
            <a:endParaRPr lang="en-US" sz="1300" dirty="0"/>
          </a:p>
        </p:txBody>
      </p:sp>
      <p:sp>
        <p:nvSpPr>
          <p:cNvPr id="17" name="Text 15"/>
          <p:cNvSpPr/>
          <p:nvPr/>
        </p:nvSpPr>
        <p:spPr>
          <a:xfrm>
            <a:off x="548640" y="5532120"/>
            <a:ext cx="10607040" cy="411480"/>
          </a:xfrm>
          <a:prstGeom prst="rect">
            <a:avLst/>
          </a:prstGeom>
          <a:noFill/>
          <a:ln/>
        </p:spPr>
        <p:txBody>
          <a:bodyPr wrap="square" rtlCol="0" anchor="ctr"/>
          <a:lstStyle/>
          <a:p>
            <a:pPr marL="0" indent="0">
              <a:lnSpc>
                <a:spcPts val="1600"/>
              </a:lnSpc>
              <a:buNone/>
            </a:pPr>
            <a:r>
              <a:rPr lang="en-US" sz="1300" b="1" dirty="0">
                <a:solidFill>
                  <a:srgbClr val="D98324"/>
                </a:solidFill>
                <a:latin typeface="Calibri" pitchFamily="34" charset="0"/>
                <a:ea typeface="Calibri" pitchFamily="34" charset="-122"/>
                <a:cs typeface="Calibri" pitchFamily="34" charset="-120"/>
              </a:rPr>
              <a:t>•  </a:t>
            </a:r>
            <a:r>
              <a:rPr lang="en-US" sz="1300" dirty="0">
                <a:solidFill>
                  <a:srgbClr val="FFFFFF"/>
                </a:solidFill>
                <a:latin typeface="Calibri" pitchFamily="34" charset="0"/>
                <a:ea typeface="Calibri" pitchFamily="34" charset="-122"/>
                <a:cs typeface="Calibri" pitchFamily="34" charset="-120"/>
              </a:rPr>
              <a:t>Maintain records of processing activity to meet regulations such as GDPR</a:t>
            </a:r>
            <a:endParaRPr lang="en-US" sz="1300" dirty="0"/>
          </a:p>
        </p:txBody>
      </p:sp>
      <p:sp>
        <p:nvSpPr>
          <p:cNvPr id="18" name="Text 16"/>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CADCFC"/>
                </a:solidFill>
                <a:latin typeface="Calibri" pitchFamily="34" charset="0"/>
                <a:ea typeface="Calibri" pitchFamily="34" charset="-122"/>
                <a:cs typeface="Calibri" pitchFamily="34" charset="-120"/>
              </a:rPr>
              <a:t>10</a:t>
            </a:r>
            <a:endParaRPr lang="en-US" sz="1000" dirty="0"/>
          </a:p>
        </p:txBody>
      </p:sp>
      <p:pic>
        <p:nvPicPr>
          <p:cNvPr id="19" name="Picture 2" descr="University Of Wales Trinity Saint David">
            <a:extLst>
              <a:ext uri="{FF2B5EF4-FFF2-40B4-BE49-F238E27FC236}">
                <a16:creationId xmlns:a16="http://schemas.microsoft.com/office/drawing/2014/main" id="{6259554F-3355-3623-73B5-F1D216685C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94392" y="28136"/>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D98324"/>
                </a:solidFill>
                <a:latin typeface="Calibri" pitchFamily="34" charset="0"/>
                <a:ea typeface="Calibri" pitchFamily="34" charset="-122"/>
                <a:cs typeface="Calibri" pitchFamily="34" charset="-120"/>
              </a:rPr>
              <a:t>SECTION 03 — ETHICAL CONSIDERATIONS</a:t>
            </a:r>
            <a:endParaRPr lang="en-US" sz="1300" dirty="0"/>
          </a:p>
        </p:txBody>
      </p:sp>
      <p:sp>
        <p:nvSpPr>
          <p:cNvPr id="3" name="Text 1"/>
          <p:cNvSpPr/>
          <p:nvPr/>
        </p:nvSpPr>
        <p:spPr>
          <a:xfrm>
            <a:off x="548640" y="822960"/>
            <a:ext cx="9601200" cy="548640"/>
          </a:xfrm>
          <a:prstGeom prst="rect">
            <a:avLst/>
          </a:prstGeom>
          <a:noFill/>
          <a:ln/>
        </p:spPr>
        <p:txBody>
          <a:bodyPr wrap="square" rtlCol="0" anchor="ctr"/>
          <a:lstStyle/>
          <a:p>
            <a:pPr marL="0" indent="0">
              <a:buNone/>
            </a:pPr>
            <a:r>
              <a:rPr lang="en-US" sz="2700" b="1" dirty="0">
                <a:solidFill>
                  <a:srgbClr val="1E2761"/>
                </a:solidFill>
                <a:latin typeface="Cambria" pitchFamily="34" charset="0"/>
                <a:ea typeface="Cambria" pitchFamily="34" charset="-122"/>
                <a:cs typeface="Cambria" pitchFamily="34" charset="-120"/>
              </a:rPr>
              <a:t>AI decision-making &amp; algorithmic bias</a:t>
            </a:r>
            <a:endParaRPr lang="en-US" sz="2700" dirty="0"/>
          </a:p>
        </p:txBody>
      </p:sp>
      <p:sp>
        <p:nvSpPr>
          <p:cNvPr id="4" name="Text 2"/>
          <p:cNvSpPr/>
          <p:nvPr/>
        </p:nvSpPr>
        <p:spPr>
          <a:xfrm>
            <a:off x="548640" y="1417320"/>
            <a:ext cx="10607040" cy="640080"/>
          </a:xfrm>
          <a:prstGeom prst="rect">
            <a:avLst/>
          </a:prstGeom>
          <a:noFill/>
          <a:ln/>
        </p:spPr>
        <p:txBody>
          <a:bodyPr wrap="square" rtlCol="0" anchor="ctr"/>
          <a:lstStyle/>
          <a:p>
            <a:pPr marL="0" indent="0">
              <a:lnSpc>
                <a:spcPts val="1800"/>
              </a:lnSpc>
              <a:buNone/>
            </a:pPr>
            <a:r>
              <a:rPr lang="en-US" sz="1350" dirty="0">
                <a:solidFill>
                  <a:srgbClr val="5B6478"/>
                </a:solidFill>
                <a:latin typeface="Calibri" pitchFamily="34" charset="0"/>
                <a:ea typeface="Calibri" pitchFamily="34" charset="-122"/>
                <a:cs typeface="Calibri" pitchFamily="34" charset="-120"/>
              </a:rPr>
              <a:t>As BI and CRM tools add AI features — predictive scoring, automated recommendations, resume screening — they can also inherit and scale the biases in their training data.</a:t>
            </a:r>
            <a:endParaRPr lang="en-US" sz="1350" dirty="0"/>
          </a:p>
        </p:txBody>
      </p:sp>
      <p:sp>
        <p:nvSpPr>
          <p:cNvPr id="5" name="Shape 3"/>
          <p:cNvSpPr/>
          <p:nvPr/>
        </p:nvSpPr>
        <p:spPr>
          <a:xfrm>
            <a:off x="548640" y="2331720"/>
            <a:ext cx="10424160" cy="1691640"/>
          </a:xfrm>
          <a:prstGeom prst="roundRect">
            <a:avLst>
              <a:gd name="adj" fmla="val 4324"/>
            </a:avLst>
          </a:prstGeom>
          <a:solidFill>
            <a:srgbClr val="F4F6FC"/>
          </a:solidFill>
          <a:ln w="12700">
            <a:solidFill>
              <a:srgbClr val="B03A2E"/>
            </a:solidFill>
            <a:prstDash val="solid"/>
          </a:ln>
        </p:spPr>
        <p:txBody>
          <a:bodyPr/>
          <a:lstStyle/>
          <a:p>
            <a:endParaRPr lang="en-US"/>
          </a:p>
        </p:txBody>
      </p:sp>
      <p:pic>
        <p:nvPicPr>
          <p:cNvPr id="6" name="Image 0" descr="/home/claude/is-deck/icons/warning_navy.png"/>
          <p:cNvPicPr>
            <a:picLocks noChangeAspect="1"/>
          </p:cNvPicPr>
          <p:nvPr/>
        </p:nvPicPr>
        <p:blipFill>
          <a:blip r:embed="rId3"/>
          <a:stretch>
            <a:fillRect/>
          </a:stretch>
        </p:blipFill>
        <p:spPr>
          <a:xfrm>
            <a:off x="868680" y="2651760"/>
            <a:ext cx="457200" cy="457200"/>
          </a:xfrm>
          <a:prstGeom prst="rect">
            <a:avLst/>
          </a:prstGeom>
        </p:spPr>
      </p:pic>
      <p:sp>
        <p:nvSpPr>
          <p:cNvPr id="7" name="Text 4"/>
          <p:cNvSpPr/>
          <p:nvPr/>
        </p:nvSpPr>
        <p:spPr>
          <a:xfrm>
            <a:off x="1554480" y="2606040"/>
            <a:ext cx="7315200" cy="365760"/>
          </a:xfrm>
          <a:prstGeom prst="rect">
            <a:avLst/>
          </a:prstGeom>
          <a:noFill/>
          <a:ln/>
        </p:spPr>
        <p:txBody>
          <a:bodyPr wrap="square" rtlCol="0" anchor="ctr"/>
          <a:lstStyle/>
          <a:p>
            <a:pPr marL="0" indent="0">
              <a:buNone/>
            </a:pPr>
            <a:r>
              <a:rPr lang="en-US" sz="1500" b="1" dirty="0">
                <a:solidFill>
                  <a:srgbClr val="B03A2E"/>
                </a:solidFill>
                <a:latin typeface="Calibri" pitchFamily="34" charset="0"/>
                <a:ea typeface="Calibri" pitchFamily="34" charset="-122"/>
                <a:cs typeface="Calibri" pitchFamily="34" charset="-120"/>
              </a:rPr>
              <a:t>Warning case: Amazon's AI hiring tool</a:t>
            </a:r>
            <a:endParaRPr lang="en-US" sz="1500" dirty="0"/>
          </a:p>
        </p:txBody>
      </p:sp>
      <p:sp>
        <p:nvSpPr>
          <p:cNvPr id="8" name="Text 5"/>
          <p:cNvSpPr/>
          <p:nvPr/>
        </p:nvSpPr>
        <p:spPr>
          <a:xfrm>
            <a:off x="1554480" y="2971800"/>
            <a:ext cx="9144000" cy="914400"/>
          </a:xfrm>
          <a:prstGeom prst="rect">
            <a:avLst/>
          </a:prstGeom>
          <a:noFill/>
          <a:ln/>
        </p:spPr>
        <p:txBody>
          <a:bodyPr wrap="square" rtlCol="0" anchor="ctr"/>
          <a:lstStyle/>
          <a:p>
            <a:pPr marL="0" indent="0">
              <a:lnSpc>
                <a:spcPts val="1600"/>
              </a:lnSpc>
              <a:buNone/>
            </a:pPr>
            <a:r>
              <a:rPr lang="en-US" sz="1250" dirty="0">
                <a:solidFill>
                  <a:srgbClr val="1B1F2E"/>
                </a:solidFill>
                <a:latin typeface="Calibri" pitchFamily="34" charset="0"/>
                <a:ea typeface="Calibri" pitchFamily="34" charset="-122"/>
                <a:cs typeface="Calibri" pitchFamily="34" charset="-120"/>
              </a:rPr>
              <a:t>Trained on 10 years of resumes from a male-dominated applicant pool, the tool learned to penalize resumes containing “women's” and favor male-coded language. Amazon scrapped the system once the pattern was discovered.</a:t>
            </a:r>
            <a:endParaRPr lang="en-US" sz="1250" dirty="0"/>
          </a:p>
        </p:txBody>
      </p:sp>
      <p:sp>
        <p:nvSpPr>
          <p:cNvPr id="9" name="Text 6"/>
          <p:cNvSpPr/>
          <p:nvPr/>
        </p:nvSpPr>
        <p:spPr>
          <a:xfrm>
            <a:off x="548640" y="4297680"/>
            <a:ext cx="5486400" cy="365760"/>
          </a:xfrm>
          <a:prstGeom prst="rect">
            <a:avLst/>
          </a:prstGeom>
          <a:noFill/>
          <a:ln/>
        </p:spPr>
        <p:txBody>
          <a:bodyPr wrap="square" rtlCol="0" anchor="ctr"/>
          <a:lstStyle/>
          <a:p>
            <a:pPr marL="0" indent="0">
              <a:buNone/>
            </a:pPr>
            <a:r>
              <a:rPr lang="en-US" sz="1500" b="1" dirty="0">
                <a:solidFill>
                  <a:srgbClr val="1E2761"/>
                </a:solidFill>
                <a:latin typeface="Calibri" pitchFamily="34" charset="0"/>
                <a:ea typeface="Calibri" pitchFamily="34" charset="-122"/>
                <a:cs typeface="Calibri" pitchFamily="34" charset="-120"/>
              </a:rPr>
              <a:t>Mitigation strategies</a:t>
            </a:r>
            <a:endParaRPr lang="en-US" sz="1500" dirty="0"/>
          </a:p>
        </p:txBody>
      </p:sp>
      <p:sp>
        <p:nvSpPr>
          <p:cNvPr id="10" name="Shape 7"/>
          <p:cNvSpPr/>
          <p:nvPr/>
        </p:nvSpPr>
        <p:spPr>
          <a:xfrm>
            <a:off x="548640" y="4754880"/>
            <a:ext cx="457200" cy="457200"/>
          </a:xfrm>
          <a:prstGeom prst="ellipse">
            <a:avLst/>
          </a:prstGeom>
          <a:solidFill>
            <a:srgbClr val="1E2761"/>
          </a:solidFill>
          <a:ln/>
        </p:spPr>
        <p:txBody>
          <a:bodyPr/>
          <a:lstStyle/>
          <a:p>
            <a:endParaRPr lang="en-US"/>
          </a:p>
        </p:txBody>
      </p:sp>
      <p:pic>
        <p:nvPicPr>
          <p:cNvPr id="11" name="Image 1" descr="/home/claude/is-deck/icons/clipboard_white.png"/>
          <p:cNvPicPr>
            <a:picLocks noChangeAspect="1"/>
          </p:cNvPicPr>
          <p:nvPr/>
        </p:nvPicPr>
        <p:blipFill>
          <a:blip r:embed="rId4"/>
          <a:stretch>
            <a:fillRect/>
          </a:stretch>
        </p:blipFill>
        <p:spPr>
          <a:xfrm>
            <a:off x="649224" y="4855464"/>
            <a:ext cx="256032" cy="256032"/>
          </a:xfrm>
          <a:prstGeom prst="rect">
            <a:avLst/>
          </a:prstGeom>
        </p:spPr>
      </p:pic>
      <p:sp>
        <p:nvSpPr>
          <p:cNvPr id="12" name="Text 8"/>
          <p:cNvSpPr/>
          <p:nvPr/>
        </p:nvSpPr>
        <p:spPr>
          <a:xfrm>
            <a:off x="1143000" y="4709160"/>
            <a:ext cx="2834640" cy="1005840"/>
          </a:xfrm>
          <a:prstGeom prst="rect">
            <a:avLst/>
          </a:prstGeom>
          <a:noFill/>
          <a:ln/>
        </p:spPr>
        <p:txBody>
          <a:bodyPr wrap="square" rtlCol="0" anchor="ctr"/>
          <a:lstStyle/>
          <a:p>
            <a:pPr marL="0" indent="0">
              <a:lnSpc>
                <a:spcPts val="1500"/>
              </a:lnSpc>
              <a:buNone/>
            </a:pPr>
            <a:r>
              <a:rPr lang="en-US" sz="1200" dirty="0">
                <a:solidFill>
                  <a:srgbClr val="1B1F2E"/>
                </a:solidFill>
                <a:latin typeface="Calibri" pitchFamily="34" charset="0"/>
                <a:ea typeface="Calibri" pitchFamily="34" charset="-122"/>
                <a:cs typeface="Calibri" pitchFamily="34" charset="-120"/>
              </a:rPr>
              <a:t>Audit training data and outputs regularly for skewed patterns</a:t>
            </a:r>
            <a:endParaRPr lang="en-US" sz="1200" dirty="0"/>
          </a:p>
        </p:txBody>
      </p:sp>
      <p:sp>
        <p:nvSpPr>
          <p:cNvPr id="13" name="Shape 9"/>
          <p:cNvSpPr/>
          <p:nvPr/>
        </p:nvSpPr>
        <p:spPr>
          <a:xfrm>
            <a:off x="4297680" y="4754880"/>
            <a:ext cx="457200" cy="457200"/>
          </a:xfrm>
          <a:prstGeom prst="ellipse">
            <a:avLst/>
          </a:prstGeom>
          <a:solidFill>
            <a:srgbClr val="1E2761"/>
          </a:solidFill>
          <a:ln/>
        </p:spPr>
        <p:txBody>
          <a:bodyPr/>
          <a:lstStyle/>
          <a:p>
            <a:endParaRPr lang="en-US"/>
          </a:p>
        </p:txBody>
      </p:sp>
      <p:pic>
        <p:nvPicPr>
          <p:cNvPr id="14" name="Image 2" descr="/home/claude/is-deck/icons/users_white.png"/>
          <p:cNvPicPr>
            <a:picLocks noChangeAspect="1"/>
          </p:cNvPicPr>
          <p:nvPr/>
        </p:nvPicPr>
        <p:blipFill>
          <a:blip r:embed="rId5"/>
          <a:stretch>
            <a:fillRect/>
          </a:stretch>
        </p:blipFill>
        <p:spPr>
          <a:xfrm>
            <a:off x="4398264" y="4855464"/>
            <a:ext cx="256032" cy="256032"/>
          </a:xfrm>
          <a:prstGeom prst="rect">
            <a:avLst/>
          </a:prstGeom>
        </p:spPr>
      </p:pic>
      <p:sp>
        <p:nvSpPr>
          <p:cNvPr id="15" name="Text 10"/>
          <p:cNvSpPr/>
          <p:nvPr/>
        </p:nvSpPr>
        <p:spPr>
          <a:xfrm>
            <a:off x="4892040" y="4709160"/>
            <a:ext cx="2834640" cy="1005840"/>
          </a:xfrm>
          <a:prstGeom prst="rect">
            <a:avLst/>
          </a:prstGeom>
          <a:noFill/>
          <a:ln/>
        </p:spPr>
        <p:txBody>
          <a:bodyPr wrap="square" rtlCol="0" anchor="ctr"/>
          <a:lstStyle/>
          <a:p>
            <a:pPr marL="0" indent="0">
              <a:lnSpc>
                <a:spcPts val="1500"/>
              </a:lnSpc>
              <a:buNone/>
            </a:pPr>
            <a:r>
              <a:rPr lang="en-US" sz="1200" dirty="0">
                <a:solidFill>
                  <a:srgbClr val="1B1F2E"/>
                </a:solidFill>
                <a:latin typeface="Calibri" pitchFamily="34" charset="0"/>
                <a:ea typeface="Calibri" pitchFamily="34" charset="-122"/>
                <a:cs typeface="Calibri" pitchFamily="34" charset="-120"/>
              </a:rPr>
              <a:t>Keep a human in the loop for high-stakes decisions (hiring, credit, pricing)</a:t>
            </a:r>
            <a:endParaRPr lang="en-US" sz="1200" dirty="0"/>
          </a:p>
        </p:txBody>
      </p:sp>
      <p:sp>
        <p:nvSpPr>
          <p:cNvPr id="16" name="Shape 11"/>
          <p:cNvSpPr/>
          <p:nvPr/>
        </p:nvSpPr>
        <p:spPr>
          <a:xfrm>
            <a:off x="8046720" y="4754880"/>
            <a:ext cx="457200" cy="457200"/>
          </a:xfrm>
          <a:prstGeom prst="ellipse">
            <a:avLst/>
          </a:prstGeom>
          <a:solidFill>
            <a:srgbClr val="1E2761"/>
          </a:solidFill>
          <a:ln/>
        </p:spPr>
        <p:txBody>
          <a:bodyPr/>
          <a:lstStyle/>
          <a:p>
            <a:endParaRPr lang="en-US"/>
          </a:p>
        </p:txBody>
      </p:sp>
      <p:pic>
        <p:nvPicPr>
          <p:cNvPr id="17" name="Image 3" descr="/home/claude/is-deck/icons/balance_white.png"/>
          <p:cNvPicPr>
            <a:picLocks noChangeAspect="1"/>
          </p:cNvPicPr>
          <p:nvPr/>
        </p:nvPicPr>
        <p:blipFill>
          <a:blip r:embed="rId6"/>
          <a:stretch>
            <a:fillRect/>
          </a:stretch>
        </p:blipFill>
        <p:spPr>
          <a:xfrm>
            <a:off x="8147304" y="4855464"/>
            <a:ext cx="256032" cy="256032"/>
          </a:xfrm>
          <a:prstGeom prst="rect">
            <a:avLst/>
          </a:prstGeom>
        </p:spPr>
      </p:pic>
      <p:sp>
        <p:nvSpPr>
          <p:cNvPr id="18" name="Text 12"/>
          <p:cNvSpPr/>
          <p:nvPr/>
        </p:nvSpPr>
        <p:spPr>
          <a:xfrm>
            <a:off x="8641080" y="4709160"/>
            <a:ext cx="2834640" cy="1005840"/>
          </a:xfrm>
          <a:prstGeom prst="rect">
            <a:avLst/>
          </a:prstGeom>
          <a:noFill/>
          <a:ln/>
        </p:spPr>
        <p:txBody>
          <a:bodyPr wrap="square" rtlCol="0" anchor="ctr"/>
          <a:lstStyle/>
          <a:p>
            <a:pPr marL="0" indent="0">
              <a:lnSpc>
                <a:spcPts val="1500"/>
              </a:lnSpc>
              <a:buNone/>
            </a:pPr>
            <a:r>
              <a:rPr lang="en-US" sz="1200" dirty="0">
                <a:solidFill>
                  <a:srgbClr val="1B1F2E"/>
                </a:solidFill>
                <a:latin typeface="Calibri" pitchFamily="34" charset="0"/>
                <a:ea typeface="Calibri" pitchFamily="34" charset="-122"/>
                <a:cs typeface="Calibri" pitchFamily="34" charset="-120"/>
              </a:rPr>
              <a:t>Test models against protected characteristics before deployment</a:t>
            </a:r>
            <a:endParaRPr lang="en-US" sz="1200" dirty="0"/>
          </a:p>
        </p:txBody>
      </p:sp>
      <p:sp>
        <p:nvSpPr>
          <p:cNvPr id="19" name="Text 13"/>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5B6478"/>
                </a:solidFill>
                <a:latin typeface="Calibri" pitchFamily="34" charset="0"/>
                <a:ea typeface="Calibri" pitchFamily="34" charset="-122"/>
                <a:cs typeface="Calibri" pitchFamily="34" charset="-120"/>
              </a:rPr>
              <a:t>11</a:t>
            </a:r>
            <a:endParaRPr lang="en-US" sz="1000" dirty="0"/>
          </a:p>
        </p:txBody>
      </p:sp>
      <p:pic>
        <p:nvPicPr>
          <p:cNvPr id="20" name="Picture 2" descr="University Of Wales Trinity Saint David">
            <a:extLst>
              <a:ext uri="{FF2B5EF4-FFF2-40B4-BE49-F238E27FC236}">
                <a16:creationId xmlns:a16="http://schemas.microsoft.com/office/drawing/2014/main" id="{32FD48F5-ED4C-947B-4ACB-11BFA509F14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94392" y="14068"/>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D98324"/>
                </a:solidFill>
                <a:latin typeface="Calibri" pitchFamily="34" charset="0"/>
                <a:ea typeface="Calibri" pitchFamily="34" charset="-122"/>
                <a:cs typeface="Calibri" pitchFamily="34" charset="-120"/>
              </a:rPr>
              <a:t>SECTION 03 — ETHICAL CONSIDERATIONS</a:t>
            </a:r>
            <a:endParaRPr lang="en-US" sz="1300" dirty="0"/>
          </a:p>
        </p:txBody>
      </p:sp>
      <p:sp>
        <p:nvSpPr>
          <p:cNvPr id="3" name="Text 1"/>
          <p:cNvSpPr/>
          <p:nvPr/>
        </p:nvSpPr>
        <p:spPr>
          <a:xfrm>
            <a:off x="548640" y="822960"/>
            <a:ext cx="8229600" cy="548640"/>
          </a:xfrm>
          <a:prstGeom prst="rect">
            <a:avLst/>
          </a:prstGeom>
          <a:noFill/>
          <a:ln/>
        </p:spPr>
        <p:txBody>
          <a:bodyPr wrap="square" rtlCol="0" anchor="ctr"/>
          <a:lstStyle/>
          <a:p>
            <a:pPr marL="0" indent="0">
              <a:buNone/>
            </a:pPr>
            <a:r>
              <a:rPr lang="en-US" sz="2800" b="1" dirty="0">
                <a:solidFill>
                  <a:srgbClr val="1E2761"/>
                </a:solidFill>
                <a:latin typeface="Cambria" pitchFamily="34" charset="0"/>
                <a:ea typeface="Cambria" pitchFamily="34" charset="-122"/>
                <a:cs typeface="Cambria" pitchFamily="34" charset="-120"/>
              </a:rPr>
              <a:t>Employee monitoring</a:t>
            </a:r>
            <a:endParaRPr lang="en-US" sz="2800" dirty="0"/>
          </a:p>
        </p:txBody>
      </p:sp>
      <p:sp>
        <p:nvSpPr>
          <p:cNvPr id="4" name="Text 2"/>
          <p:cNvSpPr/>
          <p:nvPr/>
        </p:nvSpPr>
        <p:spPr>
          <a:xfrm>
            <a:off x="548640" y="1417320"/>
            <a:ext cx="10607040" cy="640080"/>
          </a:xfrm>
          <a:prstGeom prst="rect">
            <a:avLst/>
          </a:prstGeom>
          <a:noFill/>
          <a:ln/>
        </p:spPr>
        <p:txBody>
          <a:bodyPr wrap="square" rtlCol="0" anchor="ctr"/>
          <a:lstStyle/>
          <a:p>
            <a:pPr marL="0" indent="0">
              <a:lnSpc>
                <a:spcPts val="1800"/>
              </a:lnSpc>
              <a:buNone/>
            </a:pPr>
            <a:r>
              <a:rPr lang="en-US" sz="1350" dirty="0">
                <a:solidFill>
                  <a:srgbClr val="5B6478"/>
                </a:solidFill>
                <a:latin typeface="Calibri" pitchFamily="34" charset="0"/>
                <a:ea typeface="Calibri" pitchFamily="34" charset="-122"/>
                <a:cs typeface="Calibri" pitchFamily="34" charset="-120"/>
              </a:rPr>
              <a:t>The same systems that track customer behavior can track employee behavior. The line between legitimate oversight and invasive surveillance is where trust is won or lost.</a:t>
            </a:r>
            <a:endParaRPr lang="en-US" sz="1350" dirty="0"/>
          </a:p>
        </p:txBody>
      </p:sp>
      <p:sp>
        <p:nvSpPr>
          <p:cNvPr id="5" name="Shape 3"/>
          <p:cNvSpPr/>
          <p:nvPr/>
        </p:nvSpPr>
        <p:spPr>
          <a:xfrm>
            <a:off x="548640" y="2331720"/>
            <a:ext cx="4480560" cy="3657600"/>
          </a:xfrm>
          <a:prstGeom prst="roundRect">
            <a:avLst>
              <a:gd name="adj" fmla="val 2000"/>
            </a:avLst>
          </a:prstGeom>
          <a:solidFill>
            <a:srgbClr val="1E2761"/>
          </a:solidFill>
          <a:ln/>
        </p:spPr>
        <p:txBody>
          <a:bodyPr/>
          <a:lstStyle/>
          <a:p>
            <a:endParaRPr lang="en-US"/>
          </a:p>
        </p:txBody>
      </p:sp>
      <p:pic>
        <p:nvPicPr>
          <p:cNvPr id="6" name="Image 0" descr="/home/claude/is-deck/icons/eye_white.png"/>
          <p:cNvPicPr>
            <a:picLocks noChangeAspect="1"/>
          </p:cNvPicPr>
          <p:nvPr/>
        </p:nvPicPr>
        <p:blipFill>
          <a:blip r:embed="rId3"/>
          <a:stretch>
            <a:fillRect/>
          </a:stretch>
        </p:blipFill>
        <p:spPr>
          <a:xfrm>
            <a:off x="868680" y="2606040"/>
            <a:ext cx="457200" cy="457200"/>
          </a:xfrm>
          <a:prstGeom prst="rect">
            <a:avLst/>
          </a:prstGeom>
        </p:spPr>
      </p:pic>
      <p:sp>
        <p:nvSpPr>
          <p:cNvPr id="7" name="Text 4"/>
          <p:cNvSpPr/>
          <p:nvPr/>
        </p:nvSpPr>
        <p:spPr>
          <a:xfrm>
            <a:off x="548640" y="3200400"/>
            <a:ext cx="4480560" cy="731520"/>
          </a:xfrm>
          <a:prstGeom prst="rect">
            <a:avLst/>
          </a:prstGeom>
          <a:noFill/>
          <a:ln/>
        </p:spPr>
        <p:txBody>
          <a:bodyPr wrap="square" rtlCol="0" anchor="ctr"/>
          <a:lstStyle/>
          <a:p>
            <a:pPr marL="0" indent="0" algn="ctr">
              <a:buNone/>
            </a:pPr>
            <a:r>
              <a:rPr lang="en-US" sz="4000" b="1" dirty="0">
                <a:solidFill>
                  <a:srgbClr val="D98324"/>
                </a:solidFill>
                <a:latin typeface="Cambria" pitchFamily="34" charset="0"/>
                <a:ea typeface="Cambria" pitchFamily="34" charset="-122"/>
                <a:cs typeface="Cambria" pitchFamily="34" charset="-120"/>
              </a:rPr>
              <a:t>€32M</a:t>
            </a:r>
            <a:endParaRPr lang="en-US" sz="4000" dirty="0"/>
          </a:p>
        </p:txBody>
      </p:sp>
      <p:sp>
        <p:nvSpPr>
          <p:cNvPr id="8" name="Text 5"/>
          <p:cNvSpPr/>
          <p:nvPr/>
        </p:nvSpPr>
        <p:spPr>
          <a:xfrm>
            <a:off x="868680" y="3977640"/>
            <a:ext cx="3840480" cy="1097280"/>
          </a:xfrm>
          <a:prstGeom prst="rect">
            <a:avLst/>
          </a:prstGeom>
          <a:noFill/>
          <a:ln/>
        </p:spPr>
        <p:txBody>
          <a:bodyPr wrap="square" rtlCol="0" anchor="ctr"/>
          <a:lstStyle/>
          <a:p>
            <a:pPr marL="0" indent="0" algn="ctr">
              <a:lnSpc>
                <a:spcPts val="1600"/>
              </a:lnSpc>
              <a:buNone/>
            </a:pPr>
            <a:r>
              <a:rPr lang="en-US" sz="1200" dirty="0">
                <a:solidFill>
                  <a:srgbClr val="CADCFC"/>
                </a:solidFill>
                <a:latin typeface="Calibri" pitchFamily="34" charset="0"/>
                <a:ea typeface="Calibri" pitchFamily="34" charset="-122"/>
                <a:cs typeface="Calibri" pitchFamily="34" charset="-120"/>
              </a:rPr>
              <a:t>GDPR fine issued against Amazon for excessive warehouse-employee surveillance, including requiring justification for every break</a:t>
            </a:r>
            <a:endParaRPr lang="en-US" sz="1200" dirty="0"/>
          </a:p>
        </p:txBody>
      </p:sp>
      <p:sp>
        <p:nvSpPr>
          <p:cNvPr id="9" name="Text 6"/>
          <p:cNvSpPr/>
          <p:nvPr/>
        </p:nvSpPr>
        <p:spPr>
          <a:xfrm>
            <a:off x="868680" y="5212080"/>
            <a:ext cx="3840480" cy="685800"/>
          </a:xfrm>
          <a:prstGeom prst="rect">
            <a:avLst/>
          </a:prstGeom>
          <a:noFill/>
          <a:ln/>
        </p:spPr>
        <p:txBody>
          <a:bodyPr wrap="square" rtlCol="0" anchor="ctr"/>
          <a:lstStyle/>
          <a:p>
            <a:pPr marL="0" indent="0" algn="ctr">
              <a:lnSpc>
                <a:spcPts val="1400"/>
              </a:lnSpc>
              <a:buNone/>
            </a:pPr>
            <a:r>
              <a:rPr lang="en-US" sz="1100" i="1" dirty="0">
                <a:solidFill>
                  <a:srgbClr val="CADCFC"/>
                </a:solidFill>
                <a:latin typeface="Calibri" pitchFamily="34" charset="0"/>
                <a:ea typeface="Calibri" pitchFamily="34" charset="-122"/>
                <a:cs typeface="Calibri" pitchFamily="34" charset="-120"/>
              </a:rPr>
              <a:t>78% of employers now use some form of activity-tracking software — yet most lack a formal governing policy</a:t>
            </a:r>
            <a:endParaRPr lang="en-US" sz="1100" dirty="0"/>
          </a:p>
        </p:txBody>
      </p:sp>
      <p:sp>
        <p:nvSpPr>
          <p:cNvPr id="10" name="Shape 7"/>
          <p:cNvSpPr/>
          <p:nvPr/>
        </p:nvSpPr>
        <p:spPr>
          <a:xfrm>
            <a:off x="5257800" y="2377440"/>
            <a:ext cx="5715000" cy="777240"/>
          </a:xfrm>
          <a:prstGeom prst="roundRect">
            <a:avLst>
              <a:gd name="adj" fmla="val 7059"/>
            </a:avLst>
          </a:prstGeom>
          <a:solidFill>
            <a:srgbClr val="F4F6FC"/>
          </a:solidFill>
          <a:ln/>
        </p:spPr>
        <p:txBody>
          <a:bodyPr/>
          <a:lstStyle/>
          <a:p>
            <a:endParaRPr lang="en-US"/>
          </a:p>
        </p:txBody>
      </p:sp>
      <p:sp>
        <p:nvSpPr>
          <p:cNvPr id="11" name="Text 8"/>
          <p:cNvSpPr/>
          <p:nvPr/>
        </p:nvSpPr>
        <p:spPr>
          <a:xfrm>
            <a:off x="5440680" y="2377440"/>
            <a:ext cx="5394960" cy="777240"/>
          </a:xfrm>
          <a:prstGeom prst="rect">
            <a:avLst/>
          </a:prstGeom>
          <a:noFill/>
          <a:ln/>
        </p:spPr>
        <p:txBody>
          <a:bodyPr wrap="square" rtlCol="0" anchor="ctr"/>
          <a:lstStyle/>
          <a:p>
            <a:pPr marL="0" indent="0">
              <a:lnSpc>
                <a:spcPts val="1500"/>
              </a:lnSpc>
              <a:buNone/>
            </a:pPr>
            <a:r>
              <a:rPr lang="en-US" sz="1200" b="1" dirty="0">
                <a:solidFill>
                  <a:srgbClr val="D98324"/>
                </a:solidFill>
                <a:latin typeface="Calibri" pitchFamily="34" charset="0"/>
                <a:ea typeface="Calibri" pitchFamily="34" charset="-122"/>
                <a:cs typeface="Calibri" pitchFamily="34" charset="-120"/>
              </a:rPr>
              <a:t>•  </a:t>
            </a:r>
            <a:r>
              <a:rPr lang="en-US" sz="1200" dirty="0">
                <a:solidFill>
                  <a:srgbClr val="1B1F2E"/>
                </a:solidFill>
                <a:latin typeface="Calibri" pitchFamily="34" charset="0"/>
                <a:ea typeface="Calibri" pitchFamily="34" charset="-122"/>
                <a:cs typeface="Calibri" pitchFamily="34" charset="-120"/>
              </a:rPr>
              <a:t>Disclose what is monitored, why, and who can access the data — no hidden tracking</a:t>
            </a:r>
            <a:endParaRPr lang="en-US" sz="1200" dirty="0"/>
          </a:p>
        </p:txBody>
      </p:sp>
      <p:sp>
        <p:nvSpPr>
          <p:cNvPr id="12" name="Shape 9"/>
          <p:cNvSpPr/>
          <p:nvPr/>
        </p:nvSpPr>
        <p:spPr>
          <a:xfrm>
            <a:off x="5257800" y="3273552"/>
            <a:ext cx="5715000" cy="777240"/>
          </a:xfrm>
          <a:prstGeom prst="roundRect">
            <a:avLst>
              <a:gd name="adj" fmla="val 7059"/>
            </a:avLst>
          </a:prstGeom>
          <a:solidFill>
            <a:srgbClr val="F4F6FC"/>
          </a:solidFill>
          <a:ln/>
        </p:spPr>
        <p:txBody>
          <a:bodyPr/>
          <a:lstStyle/>
          <a:p>
            <a:endParaRPr lang="en-US"/>
          </a:p>
        </p:txBody>
      </p:sp>
      <p:sp>
        <p:nvSpPr>
          <p:cNvPr id="13" name="Text 10"/>
          <p:cNvSpPr/>
          <p:nvPr/>
        </p:nvSpPr>
        <p:spPr>
          <a:xfrm>
            <a:off x="5440680" y="3273552"/>
            <a:ext cx="5394960" cy="777240"/>
          </a:xfrm>
          <a:prstGeom prst="rect">
            <a:avLst/>
          </a:prstGeom>
          <a:noFill/>
          <a:ln/>
        </p:spPr>
        <p:txBody>
          <a:bodyPr wrap="square" rtlCol="0" anchor="ctr"/>
          <a:lstStyle/>
          <a:p>
            <a:pPr marL="0" indent="0">
              <a:lnSpc>
                <a:spcPts val="1500"/>
              </a:lnSpc>
              <a:buNone/>
            </a:pPr>
            <a:r>
              <a:rPr lang="en-US" sz="1200" b="1" dirty="0">
                <a:solidFill>
                  <a:srgbClr val="D98324"/>
                </a:solidFill>
                <a:latin typeface="Calibri" pitchFamily="34" charset="0"/>
                <a:ea typeface="Calibri" pitchFamily="34" charset="-122"/>
                <a:cs typeface="Calibri" pitchFamily="34" charset="-120"/>
              </a:rPr>
              <a:t>•  </a:t>
            </a:r>
            <a:r>
              <a:rPr lang="en-US" sz="1200" dirty="0">
                <a:solidFill>
                  <a:srgbClr val="1B1F2E"/>
                </a:solidFill>
                <a:latin typeface="Calibri" pitchFamily="34" charset="0"/>
                <a:ea typeface="Calibri" pitchFamily="34" charset="-122"/>
                <a:cs typeface="Calibri" pitchFamily="34" charset="-120"/>
              </a:rPr>
              <a:t>Limit scope to company devices and business-relevant activity</a:t>
            </a:r>
            <a:endParaRPr lang="en-US" sz="1200" dirty="0"/>
          </a:p>
        </p:txBody>
      </p:sp>
      <p:sp>
        <p:nvSpPr>
          <p:cNvPr id="14" name="Shape 11"/>
          <p:cNvSpPr/>
          <p:nvPr/>
        </p:nvSpPr>
        <p:spPr>
          <a:xfrm>
            <a:off x="5257800" y="4169664"/>
            <a:ext cx="5715000" cy="777240"/>
          </a:xfrm>
          <a:prstGeom prst="roundRect">
            <a:avLst>
              <a:gd name="adj" fmla="val 7059"/>
            </a:avLst>
          </a:prstGeom>
          <a:solidFill>
            <a:srgbClr val="F4F6FC"/>
          </a:solidFill>
          <a:ln/>
        </p:spPr>
        <p:txBody>
          <a:bodyPr/>
          <a:lstStyle/>
          <a:p>
            <a:endParaRPr lang="en-US"/>
          </a:p>
        </p:txBody>
      </p:sp>
      <p:sp>
        <p:nvSpPr>
          <p:cNvPr id="15" name="Text 12"/>
          <p:cNvSpPr/>
          <p:nvPr/>
        </p:nvSpPr>
        <p:spPr>
          <a:xfrm>
            <a:off x="5440680" y="4169664"/>
            <a:ext cx="5394960" cy="777240"/>
          </a:xfrm>
          <a:prstGeom prst="rect">
            <a:avLst/>
          </a:prstGeom>
          <a:noFill/>
          <a:ln/>
        </p:spPr>
        <p:txBody>
          <a:bodyPr wrap="square" rtlCol="0" anchor="ctr"/>
          <a:lstStyle/>
          <a:p>
            <a:pPr marL="0" indent="0">
              <a:lnSpc>
                <a:spcPts val="1500"/>
              </a:lnSpc>
              <a:buNone/>
            </a:pPr>
            <a:r>
              <a:rPr lang="en-US" sz="1200" b="1" dirty="0">
                <a:solidFill>
                  <a:srgbClr val="D98324"/>
                </a:solidFill>
                <a:latin typeface="Calibri" pitchFamily="34" charset="0"/>
                <a:ea typeface="Calibri" pitchFamily="34" charset="-122"/>
                <a:cs typeface="Calibri" pitchFamily="34" charset="-120"/>
              </a:rPr>
              <a:t>•  </a:t>
            </a:r>
            <a:r>
              <a:rPr lang="en-US" sz="1200" dirty="0">
                <a:solidFill>
                  <a:srgbClr val="1B1F2E"/>
                </a:solidFill>
                <a:latin typeface="Calibri" pitchFamily="34" charset="0"/>
                <a:ea typeface="Calibri" pitchFamily="34" charset="-122"/>
                <a:cs typeface="Calibri" pitchFamily="34" charset="-120"/>
              </a:rPr>
              <a:t>Give employees access to their own monitoring data</a:t>
            </a:r>
            <a:endParaRPr lang="en-US" sz="1200" dirty="0"/>
          </a:p>
        </p:txBody>
      </p:sp>
      <p:sp>
        <p:nvSpPr>
          <p:cNvPr id="16" name="Shape 13"/>
          <p:cNvSpPr/>
          <p:nvPr/>
        </p:nvSpPr>
        <p:spPr>
          <a:xfrm>
            <a:off x="5257800" y="5065776"/>
            <a:ext cx="5715000" cy="777240"/>
          </a:xfrm>
          <a:prstGeom prst="roundRect">
            <a:avLst>
              <a:gd name="adj" fmla="val 7059"/>
            </a:avLst>
          </a:prstGeom>
          <a:solidFill>
            <a:srgbClr val="F4F6FC"/>
          </a:solidFill>
          <a:ln/>
        </p:spPr>
        <p:txBody>
          <a:bodyPr/>
          <a:lstStyle/>
          <a:p>
            <a:endParaRPr lang="en-US"/>
          </a:p>
        </p:txBody>
      </p:sp>
      <p:sp>
        <p:nvSpPr>
          <p:cNvPr id="17" name="Text 14"/>
          <p:cNvSpPr/>
          <p:nvPr/>
        </p:nvSpPr>
        <p:spPr>
          <a:xfrm>
            <a:off x="5440680" y="5065776"/>
            <a:ext cx="5394960" cy="777240"/>
          </a:xfrm>
          <a:prstGeom prst="rect">
            <a:avLst/>
          </a:prstGeom>
          <a:noFill/>
          <a:ln/>
        </p:spPr>
        <p:txBody>
          <a:bodyPr wrap="square" rtlCol="0" anchor="ctr"/>
          <a:lstStyle/>
          <a:p>
            <a:pPr marL="0" indent="0">
              <a:lnSpc>
                <a:spcPts val="1500"/>
              </a:lnSpc>
              <a:buNone/>
            </a:pPr>
            <a:r>
              <a:rPr lang="en-US" sz="1200" b="1" dirty="0">
                <a:solidFill>
                  <a:srgbClr val="D98324"/>
                </a:solidFill>
                <a:latin typeface="Calibri" pitchFamily="34" charset="0"/>
                <a:ea typeface="Calibri" pitchFamily="34" charset="-122"/>
                <a:cs typeface="Calibri" pitchFamily="34" charset="-120"/>
              </a:rPr>
              <a:t>•  </a:t>
            </a:r>
            <a:r>
              <a:rPr lang="en-US" sz="1200" dirty="0">
                <a:solidFill>
                  <a:srgbClr val="1B1F2E"/>
                </a:solidFill>
                <a:latin typeface="Calibri" pitchFamily="34" charset="0"/>
                <a:ea typeface="Calibri" pitchFamily="34" charset="-122"/>
                <a:cs typeface="Calibri" pitchFamily="34" charset="-120"/>
              </a:rPr>
              <a:t>Distinguish performance monitoring (supportive) from surveillance (punitive)</a:t>
            </a:r>
            <a:endParaRPr lang="en-US" sz="1200" dirty="0"/>
          </a:p>
        </p:txBody>
      </p:sp>
      <p:sp>
        <p:nvSpPr>
          <p:cNvPr id="18" name="Text 15"/>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5B6478"/>
                </a:solidFill>
                <a:latin typeface="Calibri" pitchFamily="34" charset="0"/>
                <a:ea typeface="Calibri" pitchFamily="34" charset="-122"/>
                <a:cs typeface="Calibri" pitchFamily="34" charset="-120"/>
              </a:rPr>
              <a:t>12</a:t>
            </a:r>
            <a:endParaRPr lang="en-US" sz="1000" dirty="0"/>
          </a:p>
        </p:txBody>
      </p:sp>
      <p:pic>
        <p:nvPicPr>
          <p:cNvPr id="19" name="Picture 2" descr="University Of Wales Trinity Saint David">
            <a:extLst>
              <a:ext uri="{FF2B5EF4-FFF2-40B4-BE49-F238E27FC236}">
                <a16:creationId xmlns:a16="http://schemas.microsoft.com/office/drawing/2014/main" id="{7CFD77A8-D5FA-3FC9-5947-30558FFEE6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2" descr="University Of Wales Trinity Saint David">
            <a:extLst>
              <a:ext uri="{FF2B5EF4-FFF2-40B4-BE49-F238E27FC236}">
                <a16:creationId xmlns:a16="http://schemas.microsoft.com/office/drawing/2014/main" id="{5FB98748-E08A-1EEE-C3C9-1D8770841A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46792" y="15240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1E2761"/>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D98324"/>
                </a:solidFill>
                <a:latin typeface="Calibri" pitchFamily="34" charset="0"/>
                <a:ea typeface="Calibri" pitchFamily="34" charset="-122"/>
                <a:cs typeface="Calibri" pitchFamily="34" charset="-120"/>
              </a:rPr>
              <a:t>SECTION 03 — ETHICAL CONSIDERATIONS</a:t>
            </a:r>
            <a:endParaRPr lang="en-US" sz="1300" dirty="0"/>
          </a:p>
        </p:txBody>
      </p:sp>
      <p:sp>
        <p:nvSpPr>
          <p:cNvPr id="3" name="Text 1"/>
          <p:cNvSpPr/>
          <p:nvPr/>
        </p:nvSpPr>
        <p:spPr>
          <a:xfrm>
            <a:off x="548640" y="822960"/>
            <a:ext cx="9144000" cy="548640"/>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A responsible-use framework</a:t>
            </a:r>
            <a:endParaRPr lang="en-US" sz="2800" dirty="0"/>
          </a:p>
        </p:txBody>
      </p:sp>
      <p:sp>
        <p:nvSpPr>
          <p:cNvPr id="4" name="Text 2"/>
          <p:cNvSpPr/>
          <p:nvPr/>
        </p:nvSpPr>
        <p:spPr>
          <a:xfrm>
            <a:off x="548640" y="1417320"/>
            <a:ext cx="10058400" cy="457200"/>
          </a:xfrm>
          <a:prstGeom prst="rect">
            <a:avLst/>
          </a:prstGeom>
          <a:noFill/>
          <a:ln/>
        </p:spPr>
        <p:txBody>
          <a:bodyPr wrap="square" rtlCol="0" anchor="ctr"/>
          <a:lstStyle/>
          <a:p>
            <a:pPr marL="0" indent="0">
              <a:buNone/>
            </a:pPr>
            <a:r>
              <a:rPr lang="en-US" sz="1350" i="1" dirty="0">
                <a:solidFill>
                  <a:srgbClr val="CADCFC"/>
                </a:solidFill>
                <a:latin typeface="Calibri" pitchFamily="34" charset="0"/>
                <a:ea typeface="Calibri" pitchFamily="34" charset="-122"/>
                <a:cs typeface="Calibri" pitchFamily="34" charset="-120"/>
              </a:rPr>
              <a:t>Four habits that let the business capture the benefits of these systems while managing the risk.</a:t>
            </a:r>
            <a:endParaRPr lang="en-US" sz="1350" dirty="0"/>
          </a:p>
        </p:txBody>
      </p:sp>
      <p:sp>
        <p:nvSpPr>
          <p:cNvPr id="5" name="Shape 3"/>
          <p:cNvSpPr/>
          <p:nvPr/>
        </p:nvSpPr>
        <p:spPr>
          <a:xfrm>
            <a:off x="548640" y="2286000"/>
            <a:ext cx="2514600" cy="3566160"/>
          </a:xfrm>
          <a:prstGeom prst="roundRect">
            <a:avLst>
              <a:gd name="adj" fmla="val 2909"/>
            </a:avLst>
          </a:prstGeom>
          <a:solidFill>
            <a:srgbClr val="141B47"/>
          </a:solidFill>
          <a:ln/>
        </p:spPr>
        <p:txBody>
          <a:bodyPr/>
          <a:lstStyle/>
          <a:p>
            <a:endParaRPr lang="en-US"/>
          </a:p>
        </p:txBody>
      </p:sp>
      <p:sp>
        <p:nvSpPr>
          <p:cNvPr id="6" name="Text 4"/>
          <p:cNvSpPr/>
          <p:nvPr/>
        </p:nvSpPr>
        <p:spPr>
          <a:xfrm>
            <a:off x="731520" y="2468880"/>
            <a:ext cx="2148840" cy="457200"/>
          </a:xfrm>
          <a:prstGeom prst="rect">
            <a:avLst/>
          </a:prstGeom>
          <a:noFill/>
          <a:ln/>
        </p:spPr>
        <p:txBody>
          <a:bodyPr wrap="square" rtlCol="0" anchor="ctr"/>
          <a:lstStyle/>
          <a:p>
            <a:pPr marL="0" indent="0">
              <a:buNone/>
            </a:pPr>
            <a:r>
              <a:rPr lang="en-US" sz="2000" b="1" dirty="0">
                <a:solidFill>
                  <a:srgbClr val="D98324"/>
                </a:solidFill>
                <a:latin typeface="Cambria" pitchFamily="34" charset="0"/>
                <a:ea typeface="Cambria" pitchFamily="34" charset="-122"/>
                <a:cs typeface="Cambria" pitchFamily="34" charset="-120"/>
              </a:rPr>
              <a:t>01</a:t>
            </a:r>
            <a:endParaRPr lang="en-US" sz="2000" dirty="0"/>
          </a:p>
        </p:txBody>
      </p:sp>
      <p:sp>
        <p:nvSpPr>
          <p:cNvPr id="7" name="Shape 5"/>
          <p:cNvSpPr/>
          <p:nvPr/>
        </p:nvSpPr>
        <p:spPr>
          <a:xfrm>
            <a:off x="1440180" y="3108960"/>
            <a:ext cx="731520" cy="731520"/>
          </a:xfrm>
          <a:prstGeom prst="ellipse">
            <a:avLst/>
          </a:prstGeom>
          <a:solidFill>
            <a:srgbClr val="D98324"/>
          </a:solidFill>
          <a:ln/>
        </p:spPr>
        <p:txBody>
          <a:bodyPr/>
          <a:lstStyle/>
          <a:p>
            <a:endParaRPr lang="en-US"/>
          </a:p>
        </p:txBody>
      </p:sp>
      <p:pic>
        <p:nvPicPr>
          <p:cNvPr id="8" name="Image 0" descr="/home/claude/is-deck/icons/shield_navy.png"/>
          <p:cNvPicPr>
            <a:picLocks noChangeAspect="1"/>
          </p:cNvPicPr>
          <p:nvPr/>
        </p:nvPicPr>
        <p:blipFill>
          <a:blip r:embed="rId3"/>
          <a:stretch>
            <a:fillRect/>
          </a:stretch>
        </p:blipFill>
        <p:spPr>
          <a:xfrm>
            <a:off x="1604772" y="3273552"/>
            <a:ext cx="402336" cy="402336"/>
          </a:xfrm>
          <a:prstGeom prst="rect">
            <a:avLst/>
          </a:prstGeom>
        </p:spPr>
      </p:pic>
      <p:sp>
        <p:nvSpPr>
          <p:cNvPr id="9" name="Text 6"/>
          <p:cNvSpPr/>
          <p:nvPr/>
        </p:nvSpPr>
        <p:spPr>
          <a:xfrm>
            <a:off x="731520" y="4023360"/>
            <a:ext cx="2148840" cy="36576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Govern</a:t>
            </a:r>
            <a:endParaRPr lang="en-US" sz="1600" dirty="0"/>
          </a:p>
        </p:txBody>
      </p:sp>
      <p:sp>
        <p:nvSpPr>
          <p:cNvPr id="10" name="Text 7"/>
          <p:cNvSpPr/>
          <p:nvPr/>
        </p:nvSpPr>
        <p:spPr>
          <a:xfrm>
            <a:off x="731520" y="4434840"/>
            <a:ext cx="2148840" cy="1280160"/>
          </a:xfrm>
          <a:prstGeom prst="rect">
            <a:avLst/>
          </a:prstGeom>
          <a:noFill/>
          <a:ln/>
        </p:spPr>
        <p:txBody>
          <a:bodyPr wrap="square" rtlCol="0" anchor="ctr"/>
          <a:lstStyle/>
          <a:p>
            <a:pPr marL="0" indent="0" algn="ctr">
              <a:lnSpc>
                <a:spcPts val="1400"/>
              </a:lnSpc>
              <a:buNone/>
            </a:pPr>
            <a:r>
              <a:rPr lang="en-US" sz="1080" dirty="0">
                <a:solidFill>
                  <a:srgbClr val="CADCFC"/>
                </a:solidFill>
                <a:latin typeface="Calibri" pitchFamily="34" charset="0"/>
                <a:ea typeface="Calibri" pitchFamily="34" charset="-122"/>
                <a:cs typeface="Calibri" pitchFamily="34" charset="-120"/>
              </a:rPr>
              <a:t>Assign clear data ownership and a policy for what's collected, retained, and shared</a:t>
            </a:r>
            <a:endParaRPr lang="en-US" sz="1080" dirty="0"/>
          </a:p>
        </p:txBody>
      </p:sp>
      <p:sp>
        <p:nvSpPr>
          <p:cNvPr id="11" name="Shape 8"/>
          <p:cNvSpPr/>
          <p:nvPr/>
        </p:nvSpPr>
        <p:spPr>
          <a:xfrm>
            <a:off x="3319272" y="2286000"/>
            <a:ext cx="2514600" cy="3566160"/>
          </a:xfrm>
          <a:prstGeom prst="roundRect">
            <a:avLst>
              <a:gd name="adj" fmla="val 2909"/>
            </a:avLst>
          </a:prstGeom>
          <a:solidFill>
            <a:srgbClr val="141B47"/>
          </a:solidFill>
          <a:ln/>
        </p:spPr>
        <p:txBody>
          <a:bodyPr/>
          <a:lstStyle/>
          <a:p>
            <a:endParaRPr lang="en-US"/>
          </a:p>
        </p:txBody>
      </p:sp>
      <p:sp>
        <p:nvSpPr>
          <p:cNvPr id="12" name="Text 9"/>
          <p:cNvSpPr/>
          <p:nvPr/>
        </p:nvSpPr>
        <p:spPr>
          <a:xfrm>
            <a:off x="3502152" y="2468880"/>
            <a:ext cx="2148840" cy="457200"/>
          </a:xfrm>
          <a:prstGeom prst="rect">
            <a:avLst/>
          </a:prstGeom>
          <a:noFill/>
          <a:ln/>
        </p:spPr>
        <p:txBody>
          <a:bodyPr wrap="square" rtlCol="0" anchor="ctr"/>
          <a:lstStyle/>
          <a:p>
            <a:pPr marL="0" indent="0">
              <a:buNone/>
            </a:pPr>
            <a:r>
              <a:rPr lang="en-US" sz="2000" b="1" dirty="0">
                <a:solidFill>
                  <a:srgbClr val="D98324"/>
                </a:solidFill>
                <a:latin typeface="Cambria" pitchFamily="34" charset="0"/>
                <a:ea typeface="Cambria" pitchFamily="34" charset="-122"/>
                <a:cs typeface="Cambria" pitchFamily="34" charset="-120"/>
              </a:rPr>
              <a:t>02</a:t>
            </a:r>
            <a:endParaRPr lang="en-US" sz="2000" dirty="0"/>
          </a:p>
        </p:txBody>
      </p:sp>
      <p:sp>
        <p:nvSpPr>
          <p:cNvPr id="13" name="Shape 10"/>
          <p:cNvSpPr/>
          <p:nvPr/>
        </p:nvSpPr>
        <p:spPr>
          <a:xfrm>
            <a:off x="4210812" y="3108960"/>
            <a:ext cx="731520" cy="731520"/>
          </a:xfrm>
          <a:prstGeom prst="ellipse">
            <a:avLst/>
          </a:prstGeom>
          <a:solidFill>
            <a:srgbClr val="D98324"/>
          </a:solidFill>
          <a:ln/>
        </p:spPr>
        <p:txBody>
          <a:bodyPr/>
          <a:lstStyle/>
          <a:p>
            <a:endParaRPr lang="en-US"/>
          </a:p>
        </p:txBody>
      </p:sp>
      <p:pic>
        <p:nvPicPr>
          <p:cNvPr id="14" name="Image 1" descr="/home/claude/is-deck/icons/clipboard_navy.png"/>
          <p:cNvPicPr>
            <a:picLocks noChangeAspect="1"/>
          </p:cNvPicPr>
          <p:nvPr/>
        </p:nvPicPr>
        <p:blipFill>
          <a:blip r:embed="rId4"/>
          <a:stretch>
            <a:fillRect/>
          </a:stretch>
        </p:blipFill>
        <p:spPr>
          <a:xfrm>
            <a:off x="4375404" y="3273552"/>
            <a:ext cx="402336" cy="402336"/>
          </a:xfrm>
          <a:prstGeom prst="rect">
            <a:avLst/>
          </a:prstGeom>
        </p:spPr>
      </p:pic>
      <p:sp>
        <p:nvSpPr>
          <p:cNvPr id="15" name="Text 11"/>
          <p:cNvSpPr/>
          <p:nvPr/>
        </p:nvSpPr>
        <p:spPr>
          <a:xfrm>
            <a:off x="3502152" y="4023360"/>
            <a:ext cx="2148840" cy="36576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Audit</a:t>
            </a:r>
            <a:endParaRPr lang="en-US" sz="1600" dirty="0"/>
          </a:p>
        </p:txBody>
      </p:sp>
      <p:sp>
        <p:nvSpPr>
          <p:cNvPr id="16" name="Text 12"/>
          <p:cNvSpPr/>
          <p:nvPr/>
        </p:nvSpPr>
        <p:spPr>
          <a:xfrm>
            <a:off x="3502152" y="4434840"/>
            <a:ext cx="2148840" cy="1280160"/>
          </a:xfrm>
          <a:prstGeom prst="rect">
            <a:avLst/>
          </a:prstGeom>
          <a:noFill/>
          <a:ln/>
        </p:spPr>
        <p:txBody>
          <a:bodyPr wrap="square" rtlCol="0" anchor="ctr"/>
          <a:lstStyle/>
          <a:p>
            <a:pPr marL="0" indent="0" algn="ctr">
              <a:lnSpc>
                <a:spcPts val="1400"/>
              </a:lnSpc>
              <a:buNone/>
            </a:pPr>
            <a:r>
              <a:rPr lang="en-US" sz="1080" dirty="0">
                <a:solidFill>
                  <a:srgbClr val="CADCFC"/>
                </a:solidFill>
                <a:latin typeface="Calibri" pitchFamily="34" charset="0"/>
                <a:ea typeface="Calibri" pitchFamily="34" charset="-122"/>
                <a:cs typeface="Calibri" pitchFamily="34" charset="-120"/>
              </a:rPr>
              <a:t>Regularly review AI outputs and access logs for bias, errors, or overreach</a:t>
            </a:r>
            <a:endParaRPr lang="en-US" sz="1080" dirty="0"/>
          </a:p>
        </p:txBody>
      </p:sp>
      <p:sp>
        <p:nvSpPr>
          <p:cNvPr id="17" name="Shape 13"/>
          <p:cNvSpPr/>
          <p:nvPr/>
        </p:nvSpPr>
        <p:spPr>
          <a:xfrm>
            <a:off x="6089904" y="2286000"/>
            <a:ext cx="2514600" cy="3566160"/>
          </a:xfrm>
          <a:prstGeom prst="roundRect">
            <a:avLst>
              <a:gd name="adj" fmla="val 2909"/>
            </a:avLst>
          </a:prstGeom>
          <a:solidFill>
            <a:srgbClr val="141B47"/>
          </a:solidFill>
          <a:ln/>
        </p:spPr>
        <p:txBody>
          <a:bodyPr/>
          <a:lstStyle/>
          <a:p>
            <a:endParaRPr lang="en-US"/>
          </a:p>
        </p:txBody>
      </p:sp>
      <p:sp>
        <p:nvSpPr>
          <p:cNvPr id="18" name="Text 14"/>
          <p:cNvSpPr/>
          <p:nvPr/>
        </p:nvSpPr>
        <p:spPr>
          <a:xfrm>
            <a:off x="6272784" y="2468880"/>
            <a:ext cx="2148840" cy="457200"/>
          </a:xfrm>
          <a:prstGeom prst="rect">
            <a:avLst/>
          </a:prstGeom>
          <a:noFill/>
          <a:ln/>
        </p:spPr>
        <p:txBody>
          <a:bodyPr wrap="square" rtlCol="0" anchor="ctr"/>
          <a:lstStyle/>
          <a:p>
            <a:pPr marL="0" indent="0">
              <a:buNone/>
            </a:pPr>
            <a:r>
              <a:rPr lang="en-US" sz="2000" b="1" dirty="0">
                <a:solidFill>
                  <a:srgbClr val="D98324"/>
                </a:solidFill>
                <a:latin typeface="Cambria" pitchFamily="34" charset="0"/>
                <a:ea typeface="Cambria" pitchFamily="34" charset="-122"/>
                <a:cs typeface="Cambria" pitchFamily="34" charset="-120"/>
              </a:rPr>
              <a:t>03</a:t>
            </a:r>
            <a:endParaRPr lang="en-US" sz="2000" dirty="0"/>
          </a:p>
        </p:txBody>
      </p:sp>
      <p:sp>
        <p:nvSpPr>
          <p:cNvPr id="19" name="Shape 15"/>
          <p:cNvSpPr/>
          <p:nvPr/>
        </p:nvSpPr>
        <p:spPr>
          <a:xfrm>
            <a:off x="6981444" y="3108960"/>
            <a:ext cx="731520" cy="731520"/>
          </a:xfrm>
          <a:prstGeom prst="ellipse">
            <a:avLst/>
          </a:prstGeom>
          <a:solidFill>
            <a:srgbClr val="D98324"/>
          </a:solidFill>
          <a:ln/>
        </p:spPr>
        <p:txBody>
          <a:bodyPr/>
          <a:lstStyle/>
          <a:p>
            <a:endParaRPr lang="en-US"/>
          </a:p>
        </p:txBody>
      </p:sp>
      <p:pic>
        <p:nvPicPr>
          <p:cNvPr id="20" name="Image 2" descr="/home/claude/is-deck/icons/handshake_navy.png"/>
          <p:cNvPicPr>
            <a:picLocks noChangeAspect="1"/>
          </p:cNvPicPr>
          <p:nvPr/>
        </p:nvPicPr>
        <p:blipFill>
          <a:blip r:embed="rId5"/>
          <a:stretch>
            <a:fillRect/>
          </a:stretch>
        </p:blipFill>
        <p:spPr>
          <a:xfrm>
            <a:off x="7146036" y="3273552"/>
            <a:ext cx="402336" cy="402336"/>
          </a:xfrm>
          <a:prstGeom prst="rect">
            <a:avLst/>
          </a:prstGeom>
        </p:spPr>
      </p:pic>
      <p:sp>
        <p:nvSpPr>
          <p:cNvPr id="21" name="Text 16"/>
          <p:cNvSpPr/>
          <p:nvPr/>
        </p:nvSpPr>
        <p:spPr>
          <a:xfrm>
            <a:off x="6272784" y="4023360"/>
            <a:ext cx="2148840" cy="36576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Disclose</a:t>
            </a:r>
            <a:endParaRPr lang="en-US" sz="1600" dirty="0"/>
          </a:p>
        </p:txBody>
      </p:sp>
      <p:sp>
        <p:nvSpPr>
          <p:cNvPr id="22" name="Text 17"/>
          <p:cNvSpPr/>
          <p:nvPr/>
        </p:nvSpPr>
        <p:spPr>
          <a:xfrm>
            <a:off x="6272784" y="4434840"/>
            <a:ext cx="2148840" cy="1280160"/>
          </a:xfrm>
          <a:prstGeom prst="rect">
            <a:avLst/>
          </a:prstGeom>
          <a:noFill/>
          <a:ln/>
        </p:spPr>
        <p:txBody>
          <a:bodyPr wrap="square" rtlCol="0" anchor="ctr"/>
          <a:lstStyle/>
          <a:p>
            <a:pPr marL="0" indent="0" algn="ctr">
              <a:lnSpc>
                <a:spcPts val="1400"/>
              </a:lnSpc>
              <a:buNone/>
            </a:pPr>
            <a:r>
              <a:rPr lang="en-US" sz="1080" dirty="0">
                <a:solidFill>
                  <a:srgbClr val="CADCFC"/>
                </a:solidFill>
                <a:latin typeface="Calibri" pitchFamily="34" charset="0"/>
                <a:ea typeface="Calibri" pitchFamily="34" charset="-122"/>
                <a:cs typeface="Calibri" pitchFamily="34" charset="-120"/>
              </a:rPr>
              <a:t>Tell customers and employees plainly what's tracked and why, before it happens</a:t>
            </a:r>
            <a:endParaRPr lang="en-US" sz="1080" dirty="0"/>
          </a:p>
        </p:txBody>
      </p:sp>
      <p:sp>
        <p:nvSpPr>
          <p:cNvPr id="23" name="Shape 18"/>
          <p:cNvSpPr/>
          <p:nvPr/>
        </p:nvSpPr>
        <p:spPr>
          <a:xfrm>
            <a:off x="8860536" y="2286000"/>
            <a:ext cx="2514600" cy="3566160"/>
          </a:xfrm>
          <a:prstGeom prst="roundRect">
            <a:avLst>
              <a:gd name="adj" fmla="val 2909"/>
            </a:avLst>
          </a:prstGeom>
          <a:solidFill>
            <a:srgbClr val="141B47"/>
          </a:solidFill>
          <a:ln/>
        </p:spPr>
        <p:txBody>
          <a:bodyPr/>
          <a:lstStyle/>
          <a:p>
            <a:endParaRPr lang="en-US"/>
          </a:p>
        </p:txBody>
      </p:sp>
      <p:sp>
        <p:nvSpPr>
          <p:cNvPr id="24" name="Text 19"/>
          <p:cNvSpPr/>
          <p:nvPr/>
        </p:nvSpPr>
        <p:spPr>
          <a:xfrm>
            <a:off x="9043416" y="2468880"/>
            <a:ext cx="2148840" cy="457200"/>
          </a:xfrm>
          <a:prstGeom prst="rect">
            <a:avLst/>
          </a:prstGeom>
          <a:noFill/>
          <a:ln/>
        </p:spPr>
        <p:txBody>
          <a:bodyPr wrap="square" rtlCol="0" anchor="ctr"/>
          <a:lstStyle/>
          <a:p>
            <a:pPr marL="0" indent="0">
              <a:buNone/>
            </a:pPr>
            <a:r>
              <a:rPr lang="en-US" sz="2000" b="1" dirty="0">
                <a:solidFill>
                  <a:srgbClr val="D98324"/>
                </a:solidFill>
                <a:latin typeface="Cambria" pitchFamily="34" charset="0"/>
                <a:ea typeface="Cambria" pitchFamily="34" charset="-122"/>
                <a:cs typeface="Cambria" pitchFamily="34" charset="-120"/>
              </a:rPr>
              <a:t>04</a:t>
            </a:r>
            <a:endParaRPr lang="en-US" sz="2000" dirty="0"/>
          </a:p>
        </p:txBody>
      </p:sp>
      <p:sp>
        <p:nvSpPr>
          <p:cNvPr id="25" name="Shape 20"/>
          <p:cNvSpPr/>
          <p:nvPr/>
        </p:nvSpPr>
        <p:spPr>
          <a:xfrm>
            <a:off x="9752076" y="3108960"/>
            <a:ext cx="731520" cy="731520"/>
          </a:xfrm>
          <a:prstGeom prst="ellipse">
            <a:avLst/>
          </a:prstGeom>
          <a:solidFill>
            <a:srgbClr val="D98324"/>
          </a:solidFill>
          <a:ln/>
        </p:spPr>
        <p:txBody>
          <a:bodyPr/>
          <a:lstStyle/>
          <a:p>
            <a:endParaRPr lang="en-US"/>
          </a:p>
        </p:txBody>
      </p:sp>
      <p:pic>
        <p:nvPicPr>
          <p:cNvPr id="26" name="Image 3" descr="/home/claude/is-deck/icons/balance_navy.png"/>
          <p:cNvPicPr>
            <a:picLocks noChangeAspect="1"/>
          </p:cNvPicPr>
          <p:nvPr/>
        </p:nvPicPr>
        <p:blipFill>
          <a:blip r:embed="rId6"/>
          <a:stretch>
            <a:fillRect/>
          </a:stretch>
        </p:blipFill>
        <p:spPr>
          <a:xfrm>
            <a:off x="9916668" y="3273552"/>
            <a:ext cx="402336" cy="402336"/>
          </a:xfrm>
          <a:prstGeom prst="rect">
            <a:avLst/>
          </a:prstGeom>
        </p:spPr>
      </p:pic>
      <p:sp>
        <p:nvSpPr>
          <p:cNvPr id="27" name="Text 21"/>
          <p:cNvSpPr/>
          <p:nvPr/>
        </p:nvSpPr>
        <p:spPr>
          <a:xfrm>
            <a:off x="9043416" y="4023360"/>
            <a:ext cx="2148840" cy="365760"/>
          </a:xfrm>
          <a:prstGeom prst="rect">
            <a:avLst/>
          </a:prstGeom>
          <a:noFill/>
          <a:ln/>
        </p:spPr>
        <p:txBody>
          <a:bodyPr wrap="square"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Balance</a:t>
            </a:r>
            <a:endParaRPr lang="en-US" sz="1600" dirty="0"/>
          </a:p>
        </p:txBody>
      </p:sp>
      <p:sp>
        <p:nvSpPr>
          <p:cNvPr id="28" name="Text 22"/>
          <p:cNvSpPr/>
          <p:nvPr/>
        </p:nvSpPr>
        <p:spPr>
          <a:xfrm>
            <a:off x="9043416" y="4434840"/>
            <a:ext cx="2148840" cy="1280160"/>
          </a:xfrm>
          <a:prstGeom prst="rect">
            <a:avLst/>
          </a:prstGeom>
          <a:noFill/>
          <a:ln/>
        </p:spPr>
        <p:txBody>
          <a:bodyPr wrap="square" rtlCol="0" anchor="ctr"/>
          <a:lstStyle/>
          <a:p>
            <a:pPr marL="0" indent="0" algn="ctr">
              <a:lnSpc>
                <a:spcPts val="1400"/>
              </a:lnSpc>
              <a:buNone/>
            </a:pPr>
            <a:r>
              <a:rPr lang="en-US" sz="1080" dirty="0">
                <a:solidFill>
                  <a:srgbClr val="CADCFC"/>
                </a:solidFill>
                <a:latin typeface="Calibri" pitchFamily="34" charset="0"/>
                <a:ea typeface="Calibri" pitchFamily="34" charset="-122"/>
                <a:cs typeface="Calibri" pitchFamily="34" charset="-120"/>
              </a:rPr>
              <a:t>Weigh efficiency gains against the trust cost of every new tracking capability</a:t>
            </a:r>
            <a:endParaRPr lang="en-US" sz="1080" dirty="0"/>
          </a:p>
        </p:txBody>
      </p:sp>
      <p:sp>
        <p:nvSpPr>
          <p:cNvPr id="29" name="Text 23"/>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CADCFC"/>
                </a:solidFill>
                <a:latin typeface="Calibri" pitchFamily="34" charset="0"/>
                <a:ea typeface="Calibri" pitchFamily="34" charset="-122"/>
                <a:cs typeface="Calibri" pitchFamily="34" charset="-120"/>
              </a:rPr>
              <a:t>13</a:t>
            </a:r>
            <a:endParaRPr lang="en-US" sz="1000" dirty="0"/>
          </a:p>
        </p:txBody>
      </p:sp>
      <p:pic>
        <p:nvPicPr>
          <p:cNvPr id="30" name="Picture 2" descr="University Of Wales Trinity Saint David">
            <a:extLst>
              <a:ext uri="{FF2B5EF4-FFF2-40B4-BE49-F238E27FC236}">
                <a16:creationId xmlns:a16="http://schemas.microsoft.com/office/drawing/2014/main" id="{DE3C2597-6055-CFE7-1230-848FEB88AD3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D98324"/>
                </a:solidFill>
                <a:latin typeface="Calibri" pitchFamily="34" charset="0"/>
                <a:ea typeface="Calibri" pitchFamily="34" charset="-122"/>
                <a:cs typeface="Calibri" pitchFamily="34" charset="-120"/>
              </a:rPr>
              <a:t>SECTION 04 — REAL-WORLD CASE STUDIES</a:t>
            </a:r>
            <a:endParaRPr lang="en-US" sz="1300" dirty="0"/>
          </a:p>
        </p:txBody>
      </p:sp>
      <p:sp>
        <p:nvSpPr>
          <p:cNvPr id="3" name="Text 1"/>
          <p:cNvSpPr/>
          <p:nvPr/>
        </p:nvSpPr>
        <p:spPr>
          <a:xfrm>
            <a:off x="548640" y="749808"/>
            <a:ext cx="7315200" cy="59436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Nike</a:t>
            </a:r>
            <a:endParaRPr lang="en-US" sz="3000" dirty="0"/>
          </a:p>
        </p:txBody>
      </p:sp>
      <p:sp>
        <p:nvSpPr>
          <p:cNvPr id="4" name="Shape 2"/>
          <p:cNvSpPr/>
          <p:nvPr/>
        </p:nvSpPr>
        <p:spPr>
          <a:xfrm>
            <a:off x="566928" y="1353312"/>
            <a:ext cx="1920240" cy="365760"/>
          </a:xfrm>
          <a:prstGeom prst="roundRect">
            <a:avLst>
              <a:gd name="adj" fmla="val 50000"/>
            </a:avLst>
          </a:prstGeom>
          <a:solidFill>
            <a:srgbClr val="1E2761"/>
          </a:solidFill>
          <a:ln/>
        </p:spPr>
        <p:txBody>
          <a:bodyPr/>
          <a:lstStyle/>
          <a:p>
            <a:endParaRPr lang="en-US"/>
          </a:p>
        </p:txBody>
      </p:sp>
      <p:sp>
        <p:nvSpPr>
          <p:cNvPr id="5" name="Text 3"/>
          <p:cNvSpPr/>
          <p:nvPr/>
        </p:nvSpPr>
        <p:spPr>
          <a:xfrm>
            <a:off x="566928" y="1353312"/>
            <a:ext cx="1920240" cy="365760"/>
          </a:xfrm>
          <a:prstGeom prst="rect">
            <a:avLst/>
          </a:prstGeom>
          <a:noFill/>
          <a:ln/>
        </p:spPr>
        <p:txBody>
          <a:bodyPr wrap="square"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ERP / SCM</a:t>
            </a:r>
            <a:endParaRPr lang="en-US" sz="1150" dirty="0"/>
          </a:p>
        </p:txBody>
      </p:sp>
      <p:sp>
        <p:nvSpPr>
          <p:cNvPr id="6" name="Shape 4"/>
          <p:cNvSpPr/>
          <p:nvPr/>
        </p:nvSpPr>
        <p:spPr>
          <a:xfrm>
            <a:off x="548640" y="2148840"/>
            <a:ext cx="3520440" cy="3063240"/>
          </a:xfrm>
          <a:prstGeom prst="roundRect">
            <a:avLst>
              <a:gd name="adj" fmla="val 2090"/>
            </a:avLst>
          </a:prstGeom>
          <a:solidFill>
            <a:srgbClr val="F4F6FC"/>
          </a:solidFill>
          <a:ln/>
        </p:spPr>
        <p:txBody>
          <a:bodyPr/>
          <a:lstStyle/>
          <a:p>
            <a:endParaRPr lang="en-US"/>
          </a:p>
        </p:txBody>
      </p:sp>
      <p:sp>
        <p:nvSpPr>
          <p:cNvPr id="7" name="Text 5"/>
          <p:cNvSpPr/>
          <p:nvPr/>
        </p:nvSpPr>
        <p:spPr>
          <a:xfrm>
            <a:off x="804672" y="2350008"/>
            <a:ext cx="3008376" cy="365760"/>
          </a:xfrm>
          <a:prstGeom prst="rect">
            <a:avLst/>
          </a:prstGeom>
          <a:noFill/>
          <a:ln/>
        </p:spPr>
        <p:txBody>
          <a:bodyPr wrap="square" rtlCol="0" anchor="ctr"/>
          <a:lstStyle/>
          <a:p>
            <a:pPr marL="0" indent="0">
              <a:buNone/>
            </a:pPr>
            <a:r>
              <a:rPr lang="en-US" sz="1450" b="1" dirty="0">
                <a:solidFill>
                  <a:srgbClr val="B03A2E"/>
                </a:solidFill>
                <a:latin typeface="Calibri" pitchFamily="34" charset="0"/>
                <a:ea typeface="Calibri" pitchFamily="34" charset="-122"/>
                <a:cs typeface="Calibri" pitchFamily="34" charset="-120"/>
              </a:rPr>
              <a:t>Challenge</a:t>
            </a:r>
            <a:endParaRPr lang="en-US" sz="1450" dirty="0"/>
          </a:p>
        </p:txBody>
      </p:sp>
      <p:sp>
        <p:nvSpPr>
          <p:cNvPr id="8" name="Text 6"/>
          <p:cNvSpPr/>
          <p:nvPr/>
        </p:nvSpPr>
        <p:spPr>
          <a:xfrm>
            <a:off x="804672" y="2770632"/>
            <a:ext cx="3008376" cy="2240280"/>
          </a:xfrm>
          <a:prstGeom prst="rect">
            <a:avLst/>
          </a:prstGeom>
          <a:noFill/>
          <a:ln/>
        </p:spPr>
        <p:txBody>
          <a:bodyPr wrap="square" rtlCol="0" anchor="ctr"/>
          <a:lstStyle/>
          <a:p>
            <a:pPr marL="0" indent="0">
              <a:lnSpc>
                <a:spcPts val="1600"/>
              </a:lnSpc>
              <a:buNone/>
            </a:pPr>
            <a:r>
              <a:rPr lang="en-US" sz="1200" dirty="0">
                <a:solidFill>
                  <a:srgbClr val="1B1F2E"/>
                </a:solidFill>
                <a:latin typeface="Calibri" pitchFamily="34" charset="0"/>
                <a:ea typeface="Calibri" pitchFamily="34" charset="-122"/>
                <a:cs typeface="Calibri" pitchFamily="34" charset="-120"/>
              </a:rPr>
              <a:t>In 2000, Nike deployed i2 Technologies' demand-planning software as part of a major supply-chain overhaul, pushing customization well beyond the 10–15% i2 recommended and compressing the testing and training timeline.</a:t>
            </a:r>
            <a:endParaRPr lang="en-US" sz="1200" dirty="0"/>
          </a:p>
        </p:txBody>
      </p:sp>
      <p:sp>
        <p:nvSpPr>
          <p:cNvPr id="9" name="Shape 7"/>
          <p:cNvSpPr/>
          <p:nvPr/>
        </p:nvSpPr>
        <p:spPr>
          <a:xfrm>
            <a:off x="4325112" y="2148840"/>
            <a:ext cx="3520440" cy="3063240"/>
          </a:xfrm>
          <a:prstGeom prst="roundRect">
            <a:avLst>
              <a:gd name="adj" fmla="val 2090"/>
            </a:avLst>
          </a:prstGeom>
          <a:solidFill>
            <a:srgbClr val="F4F6FC"/>
          </a:solidFill>
          <a:ln/>
        </p:spPr>
        <p:txBody>
          <a:bodyPr/>
          <a:lstStyle/>
          <a:p>
            <a:endParaRPr lang="en-US"/>
          </a:p>
        </p:txBody>
      </p:sp>
      <p:sp>
        <p:nvSpPr>
          <p:cNvPr id="10" name="Text 8"/>
          <p:cNvSpPr/>
          <p:nvPr/>
        </p:nvSpPr>
        <p:spPr>
          <a:xfrm>
            <a:off x="4581144" y="2350008"/>
            <a:ext cx="3008376" cy="365760"/>
          </a:xfrm>
          <a:prstGeom prst="rect">
            <a:avLst/>
          </a:prstGeom>
          <a:noFill/>
          <a:ln/>
        </p:spPr>
        <p:txBody>
          <a:bodyPr wrap="square" rtlCol="0" anchor="ctr"/>
          <a:lstStyle/>
          <a:p>
            <a:pPr marL="0" indent="0">
              <a:buNone/>
            </a:pPr>
            <a:r>
              <a:rPr lang="en-US" sz="1450" b="1" dirty="0">
                <a:solidFill>
                  <a:srgbClr val="1E2761"/>
                </a:solidFill>
                <a:latin typeface="Calibri" pitchFamily="34" charset="0"/>
                <a:ea typeface="Calibri" pitchFamily="34" charset="-122"/>
                <a:cs typeface="Calibri" pitchFamily="34" charset="-120"/>
              </a:rPr>
              <a:t>Solution</a:t>
            </a:r>
            <a:endParaRPr lang="en-US" sz="1450" dirty="0"/>
          </a:p>
        </p:txBody>
      </p:sp>
      <p:sp>
        <p:nvSpPr>
          <p:cNvPr id="11" name="Text 9"/>
          <p:cNvSpPr/>
          <p:nvPr/>
        </p:nvSpPr>
        <p:spPr>
          <a:xfrm>
            <a:off x="4581144" y="2770632"/>
            <a:ext cx="3008376" cy="2240280"/>
          </a:xfrm>
          <a:prstGeom prst="rect">
            <a:avLst/>
          </a:prstGeom>
          <a:noFill/>
          <a:ln/>
        </p:spPr>
        <p:txBody>
          <a:bodyPr wrap="square" rtlCol="0" anchor="ctr"/>
          <a:lstStyle/>
          <a:p>
            <a:pPr marL="0" indent="0">
              <a:lnSpc>
                <a:spcPts val="1600"/>
              </a:lnSpc>
              <a:buNone/>
            </a:pPr>
            <a:r>
              <a:rPr lang="en-US" sz="1200" dirty="0">
                <a:solidFill>
                  <a:srgbClr val="1B1F2E"/>
                </a:solidFill>
                <a:latin typeface="Calibri" pitchFamily="34" charset="0"/>
                <a:ea typeface="Calibri" pitchFamily="34" charset="-122"/>
                <a:cs typeface="Calibri" pitchFamily="34" charset="-120"/>
              </a:rPr>
              <a:t>Rather than pausing to correct course, Nike went live on the legacy-integrated system; end users received minimal hands-on training and data migration from old systems was incomplete.</a:t>
            </a:r>
            <a:endParaRPr lang="en-US" sz="1200" dirty="0"/>
          </a:p>
        </p:txBody>
      </p:sp>
      <p:sp>
        <p:nvSpPr>
          <p:cNvPr id="12" name="Shape 10"/>
          <p:cNvSpPr/>
          <p:nvPr/>
        </p:nvSpPr>
        <p:spPr>
          <a:xfrm>
            <a:off x="8101584" y="2148840"/>
            <a:ext cx="3520440" cy="3063240"/>
          </a:xfrm>
          <a:prstGeom prst="roundRect">
            <a:avLst>
              <a:gd name="adj" fmla="val 2090"/>
            </a:avLst>
          </a:prstGeom>
          <a:solidFill>
            <a:srgbClr val="F4F6FC"/>
          </a:solidFill>
          <a:ln/>
        </p:spPr>
        <p:txBody>
          <a:bodyPr/>
          <a:lstStyle/>
          <a:p>
            <a:endParaRPr lang="en-US"/>
          </a:p>
        </p:txBody>
      </p:sp>
      <p:sp>
        <p:nvSpPr>
          <p:cNvPr id="13" name="Text 11"/>
          <p:cNvSpPr/>
          <p:nvPr/>
        </p:nvSpPr>
        <p:spPr>
          <a:xfrm>
            <a:off x="8357616" y="2350008"/>
            <a:ext cx="3008376" cy="365760"/>
          </a:xfrm>
          <a:prstGeom prst="rect">
            <a:avLst/>
          </a:prstGeom>
          <a:noFill/>
          <a:ln/>
        </p:spPr>
        <p:txBody>
          <a:bodyPr wrap="square" rtlCol="0" anchor="ctr"/>
          <a:lstStyle/>
          <a:p>
            <a:pPr marL="0" indent="0">
              <a:buNone/>
            </a:pPr>
            <a:r>
              <a:rPr lang="en-US" sz="1450" b="1" dirty="0">
                <a:solidFill>
                  <a:srgbClr val="2C7A5B"/>
                </a:solidFill>
                <a:latin typeface="Calibri" pitchFamily="34" charset="0"/>
                <a:ea typeface="Calibri" pitchFamily="34" charset="-122"/>
                <a:cs typeface="Calibri" pitchFamily="34" charset="-120"/>
              </a:rPr>
              <a:t>Impact</a:t>
            </a:r>
            <a:endParaRPr lang="en-US" sz="1450" dirty="0"/>
          </a:p>
        </p:txBody>
      </p:sp>
      <p:sp>
        <p:nvSpPr>
          <p:cNvPr id="14" name="Text 12"/>
          <p:cNvSpPr/>
          <p:nvPr/>
        </p:nvSpPr>
        <p:spPr>
          <a:xfrm>
            <a:off x="8357616" y="2770632"/>
            <a:ext cx="3008376" cy="2240280"/>
          </a:xfrm>
          <a:prstGeom prst="rect">
            <a:avLst/>
          </a:prstGeom>
          <a:noFill/>
          <a:ln/>
        </p:spPr>
        <p:txBody>
          <a:bodyPr wrap="square" rtlCol="0" anchor="ctr"/>
          <a:lstStyle/>
          <a:p>
            <a:pPr marL="0" indent="0">
              <a:lnSpc>
                <a:spcPts val="1600"/>
              </a:lnSpc>
              <a:buNone/>
            </a:pPr>
            <a:r>
              <a:rPr lang="en-US" sz="1200" dirty="0">
                <a:solidFill>
                  <a:srgbClr val="1B1F2E"/>
                </a:solidFill>
                <a:latin typeface="Calibri" pitchFamily="34" charset="0"/>
                <a:ea typeface="Calibri" pitchFamily="34" charset="-122"/>
                <a:cs typeface="Calibri" pitchFamily="34" charset="-120"/>
              </a:rPr>
              <a:t>The system generated inaccurate demand forecasts, producing both excess inventory of some products and shortages of others — contributing to an estimated $100M in losses and a sharp stock-price drop for both Nike and i2.</a:t>
            </a:r>
            <a:endParaRPr lang="en-US" sz="1200" dirty="0"/>
          </a:p>
        </p:txBody>
      </p:sp>
      <p:sp>
        <p:nvSpPr>
          <p:cNvPr id="15" name="Shape 13"/>
          <p:cNvSpPr/>
          <p:nvPr/>
        </p:nvSpPr>
        <p:spPr>
          <a:xfrm>
            <a:off x="548640" y="5394960"/>
            <a:ext cx="10424160" cy="914400"/>
          </a:xfrm>
          <a:prstGeom prst="roundRect">
            <a:avLst>
              <a:gd name="adj" fmla="val 7000"/>
            </a:avLst>
          </a:prstGeom>
          <a:solidFill>
            <a:srgbClr val="1E2761"/>
          </a:solidFill>
          <a:ln/>
        </p:spPr>
        <p:txBody>
          <a:bodyPr/>
          <a:lstStyle/>
          <a:p>
            <a:endParaRPr lang="en-US"/>
          </a:p>
        </p:txBody>
      </p:sp>
      <p:pic>
        <p:nvPicPr>
          <p:cNvPr id="16" name="Image 0" descr="/home/claude/is-deck/icons/lightbulb_white.png"/>
          <p:cNvPicPr>
            <a:picLocks noChangeAspect="1"/>
          </p:cNvPicPr>
          <p:nvPr/>
        </p:nvPicPr>
        <p:blipFill>
          <a:blip r:embed="rId3"/>
          <a:stretch>
            <a:fillRect/>
          </a:stretch>
        </p:blipFill>
        <p:spPr>
          <a:xfrm>
            <a:off x="822960" y="5641848"/>
            <a:ext cx="411480" cy="411480"/>
          </a:xfrm>
          <a:prstGeom prst="rect">
            <a:avLst/>
          </a:prstGeom>
        </p:spPr>
      </p:pic>
      <p:sp>
        <p:nvSpPr>
          <p:cNvPr id="17" name="Text 14"/>
          <p:cNvSpPr/>
          <p:nvPr/>
        </p:nvSpPr>
        <p:spPr>
          <a:xfrm>
            <a:off x="1371600" y="5394960"/>
            <a:ext cx="9418320" cy="914400"/>
          </a:xfrm>
          <a:prstGeom prst="rect">
            <a:avLst/>
          </a:prstGeom>
          <a:noFill/>
          <a:ln/>
        </p:spPr>
        <p:txBody>
          <a:bodyPr wrap="square" rtlCol="0" anchor="ctr"/>
          <a:lstStyle/>
          <a:p>
            <a:pPr marL="0" indent="0">
              <a:lnSpc>
                <a:spcPts val="1600"/>
              </a:lnSpc>
              <a:buNone/>
            </a:pPr>
            <a:r>
              <a:rPr lang="en-US" sz="1250" b="1" dirty="0">
                <a:solidFill>
                  <a:srgbClr val="D98324"/>
                </a:solidFill>
                <a:latin typeface="Calibri" pitchFamily="34" charset="0"/>
                <a:ea typeface="Calibri" pitchFamily="34" charset="-122"/>
                <a:cs typeface="Calibri" pitchFamily="34" charset="-120"/>
              </a:rPr>
              <a:t>Key takeaway:  </a:t>
            </a:r>
            <a:r>
              <a:rPr lang="en-US" sz="1250" dirty="0">
                <a:solidFill>
                  <a:srgbClr val="FFFFFF"/>
                </a:solidFill>
                <a:latin typeface="Calibri" pitchFamily="34" charset="0"/>
                <a:ea typeface="Calibri" pitchFamily="34" charset="-122"/>
                <a:cs typeface="Calibri" pitchFamily="34" charset="-120"/>
              </a:rPr>
              <a:t>ERP and SCM value depends on disciplined implementation — heavy customization and rushed change management can turn a promising system into a costly liability.</a:t>
            </a:r>
            <a:endParaRPr lang="en-US" sz="1250" dirty="0"/>
          </a:p>
        </p:txBody>
      </p:sp>
      <p:sp>
        <p:nvSpPr>
          <p:cNvPr id="18" name="Text 15"/>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5B6478"/>
                </a:solidFill>
                <a:latin typeface="Calibri" pitchFamily="34" charset="0"/>
                <a:ea typeface="Calibri" pitchFamily="34" charset="-122"/>
                <a:cs typeface="Calibri" pitchFamily="34" charset="-120"/>
              </a:rPr>
              <a:t>14</a:t>
            </a:r>
            <a:endParaRPr lang="en-US" sz="1000" dirty="0"/>
          </a:p>
        </p:txBody>
      </p:sp>
      <p:pic>
        <p:nvPicPr>
          <p:cNvPr id="19" name="Picture 2" descr="University Of Wales Trinity Saint David">
            <a:extLst>
              <a:ext uri="{FF2B5EF4-FFF2-40B4-BE49-F238E27FC236}">
                <a16:creationId xmlns:a16="http://schemas.microsoft.com/office/drawing/2014/main" id="{49447D50-3AB5-0F56-4078-7E09491CB19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D98324"/>
                </a:solidFill>
                <a:latin typeface="Calibri" pitchFamily="34" charset="0"/>
                <a:ea typeface="Calibri" pitchFamily="34" charset="-122"/>
                <a:cs typeface="Calibri" pitchFamily="34" charset="-120"/>
              </a:rPr>
              <a:t>SECTION 04 — REAL-WORLD CASE STUDIES</a:t>
            </a:r>
            <a:endParaRPr lang="en-US" sz="1300" dirty="0"/>
          </a:p>
        </p:txBody>
      </p:sp>
      <p:sp>
        <p:nvSpPr>
          <p:cNvPr id="3" name="Text 1"/>
          <p:cNvSpPr/>
          <p:nvPr/>
        </p:nvSpPr>
        <p:spPr>
          <a:xfrm>
            <a:off x="548640" y="749808"/>
            <a:ext cx="7315200" cy="59436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Starbucks</a:t>
            </a:r>
            <a:endParaRPr lang="en-US" sz="3000" dirty="0"/>
          </a:p>
        </p:txBody>
      </p:sp>
      <p:sp>
        <p:nvSpPr>
          <p:cNvPr id="4" name="Shape 2"/>
          <p:cNvSpPr/>
          <p:nvPr/>
        </p:nvSpPr>
        <p:spPr>
          <a:xfrm>
            <a:off x="566928" y="1353312"/>
            <a:ext cx="1920240" cy="365760"/>
          </a:xfrm>
          <a:prstGeom prst="roundRect">
            <a:avLst>
              <a:gd name="adj" fmla="val 50000"/>
            </a:avLst>
          </a:prstGeom>
          <a:solidFill>
            <a:srgbClr val="D98324"/>
          </a:solidFill>
          <a:ln/>
        </p:spPr>
        <p:txBody>
          <a:bodyPr/>
          <a:lstStyle/>
          <a:p>
            <a:endParaRPr lang="en-US"/>
          </a:p>
        </p:txBody>
      </p:sp>
      <p:sp>
        <p:nvSpPr>
          <p:cNvPr id="5" name="Text 3"/>
          <p:cNvSpPr/>
          <p:nvPr/>
        </p:nvSpPr>
        <p:spPr>
          <a:xfrm>
            <a:off x="566928" y="1353312"/>
            <a:ext cx="1920240" cy="365760"/>
          </a:xfrm>
          <a:prstGeom prst="rect">
            <a:avLst/>
          </a:prstGeom>
          <a:noFill/>
          <a:ln/>
        </p:spPr>
        <p:txBody>
          <a:bodyPr wrap="square"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CRM</a:t>
            </a:r>
            <a:endParaRPr lang="en-US" sz="1150" dirty="0"/>
          </a:p>
        </p:txBody>
      </p:sp>
      <p:sp>
        <p:nvSpPr>
          <p:cNvPr id="6" name="Shape 4"/>
          <p:cNvSpPr/>
          <p:nvPr/>
        </p:nvSpPr>
        <p:spPr>
          <a:xfrm>
            <a:off x="548640" y="2148840"/>
            <a:ext cx="3520440" cy="3063240"/>
          </a:xfrm>
          <a:prstGeom prst="roundRect">
            <a:avLst>
              <a:gd name="adj" fmla="val 2090"/>
            </a:avLst>
          </a:prstGeom>
          <a:solidFill>
            <a:srgbClr val="F4F6FC"/>
          </a:solidFill>
          <a:ln/>
        </p:spPr>
        <p:txBody>
          <a:bodyPr/>
          <a:lstStyle/>
          <a:p>
            <a:endParaRPr lang="en-US"/>
          </a:p>
        </p:txBody>
      </p:sp>
      <p:sp>
        <p:nvSpPr>
          <p:cNvPr id="7" name="Text 5"/>
          <p:cNvSpPr/>
          <p:nvPr/>
        </p:nvSpPr>
        <p:spPr>
          <a:xfrm>
            <a:off x="804672" y="2350008"/>
            <a:ext cx="3008376" cy="365760"/>
          </a:xfrm>
          <a:prstGeom prst="rect">
            <a:avLst/>
          </a:prstGeom>
          <a:noFill/>
          <a:ln/>
        </p:spPr>
        <p:txBody>
          <a:bodyPr wrap="square" rtlCol="0" anchor="ctr"/>
          <a:lstStyle/>
          <a:p>
            <a:pPr marL="0" indent="0">
              <a:buNone/>
            </a:pPr>
            <a:r>
              <a:rPr lang="en-US" sz="1450" b="1" dirty="0">
                <a:solidFill>
                  <a:srgbClr val="B03A2E"/>
                </a:solidFill>
                <a:latin typeface="Calibri" pitchFamily="34" charset="0"/>
                <a:ea typeface="Calibri" pitchFamily="34" charset="-122"/>
                <a:cs typeface="Calibri" pitchFamily="34" charset="-120"/>
              </a:rPr>
              <a:t>Challenge</a:t>
            </a:r>
            <a:endParaRPr lang="en-US" sz="1450" dirty="0"/>
          </a:p>
        </p:txBody>
      </p:sp>
      <p:sp>
        <p:nvSpPr>
          <p:cNvPr id="8" name="Text 6"/>
          <p:cNvSpPr/>
          <p:nvPr/>
        </p:nvSpPr>
        <p:spPr>
          <a:xfrm>
            <a:off x="804672" y="2770632"/>
            <a:ext cx="3008376" cy="2240280"/>
          </a:xfrm>
          <a:prstGeom prst="rect">
            <a:avLst/>
          </a:prstGeom>
          <a:noFill/>
          <a:ln/>
        </p:spPr>
        <p:txBody>
          <a:bodyPr wrap="square" rtlCol="0" anchor="ctr"/>
          <a:lstStyle/>
          <a:p>
            <a:pPr marL="0" indent="0">
              <a:lnSpc>
                <a:spcPts val="1600"/>
              </a:lnSpc>
              <a:buNone/>
            </a:pPr>
            <a:r>
              <a:rPr lang="en-US" sz="1200" dirty="0">
                <a:solidFill>
                  <a:srgbClr val="1B1F2E"/>
                </a:solidFill>
                <a:latin typeface="Calibri" pitchFamily="34" charset="0"/>
                <a:ea typeface="Calibri" pitchFamily="34" charset="-122"/>
                <a:cs typeface="Calibri" pitchFamily="34" charset="-120"/>
              </a:rPr>
              <a:t>In a crowded quick-service coffee market, Starbucks needed a way to turn occasional visitors into habitual, high-frequency customers without relying on blanket discounts.</a:t>
            </a:r>
            <a:endParaRPr lang="en-US" sz="1200" dirty="0"/>
          </a:p>
        </p:txBody>
      </p:sp>
      <p:sp>
        <p:nvSpPr>
          <p:cNvPr id="9" name="Shape 7"/>
          <p:cNvSpPr/>
          <p:nvPr/>
        </p:nvSpPr>
        <p:spPr>
          <a:xfrm>
            <a:off x="4325112" y="2148840"/>
            <a:ext cx="3520440" cy="3063240"/>
          </a:xfrm>
          <a:prstGeom prst="roundRect">
            <a:avLst>
              <a:gd name="adj" fmla="val 2090"/>
            </a:avLst>
          </a:prstGeom>
          <a:solidFill>
            <a:srgbClr val="F4F6FC"/>
          </a:solidFill>
          <a:ln/>
        </p:spPr>
        <p:txBody>
          <a:bodyPr/>
          <a:lstStyle/>
          <a:p>
            <a:endParaRPr lang="en-US"/>
          </a:p>
        </p:txBody>
      </p:sp>
      <p:sp>
        <p:nvSpPr>
          <p:cNvPr id="10" name="Text 8"/>
          <p:cNvSpPr/>
          <p:nvPr/>
        </p:nvSpPr>
        <p:spPr>
          <a:xfrm>
            <a:off x="4581144" y="2350008"/>
            <a:ext cx="3008376" cy="365760"/>
          </a:xfrm>
          <a:prstGeom prst="rect">
            <a:avLst/>
          </a:prstGeom>
          <a:noFill/>
          <a:ln/>
        </p:spPr>
        <p:txBody>
          <a:bodyPr wrap="square" rtlCol="0" anchor="ctr"/>
          <a:lstStyle/>
          <a:p>
            <a:pPr marL="0" indent="0">
              <a:buNone/>
            </a:pPr>
            <a:r>
              <a:rPr lang="en-US" sz="1450" b="1" dirty="0">
                <a:solidFill>
                  <a:srgbClr val="1E2761"/>
                </a:solidFill>
                <a:latin typeface="Calibri" pitchFamily="34" charset="0"/>
                <a:ea typeface="Calibri" pitchFamily="34" charset="-122"/>
                <a:cs typeface="Calibri" pitchFamily="34" charset="-120"/>
              </a:rPr>
              <a:t>Solution</a:t>
            </a:r>
            <a:endParaRPr lang="en-US" sz="1450" dirty="0"/>
          </a:p>
        </p:txBody>
      </p:sp>
      <p:sp>
        <p:nvSpPr>
          <p:cNvPr id="11" name="Text 9"/>
          <p:cNvSpPr/>
          <p:nvPr/>
        </p:nvSpPr>
        <p:spPr>
          <a:xfrm>
            <a:off x="4581144" y="2770632"/>
            <a:ext cx="3008376" cy="2240280"/>
          </a:xfrm>
          <a:prstGeom prst="rect">
            <a:avLst/>
          </a:prstGeom>
          <a:noFill/>
          <a:ln/>
        </p:spPr>
        <p:txBody>
          <a:bodyPr wrap="square" rtlCol="0" anchor="ctr"/>
          <a:lstStyle/>
          <a:p>
            <a:pPr marL="0" indent="0">
              <a:lnSpc>
                <a:spcPts val="1600"/>
              </a:lnSpc>
              <a:buNone/>
            </a:pPr>
            <a:r>
              <a:rPr lang="en-US" sz="1200" dirty="0">
                <a:solidFill>
                  <a:srgbClr val="1B1F2E"/>
                </a:solidFill>
                <a:latin typeface="Calibri" pitchFamily="34" charset="0"/>
                <a:ea typeface="Calibri" pitchFamily="34" charset="-122"/>
                <a:cs typeface="Calibri" pitchFamily="34" charset="-120"/>
              </a:rPr>
              <a:t>Starbucks built its Rewards program around a mobile-first CRM: a 'Stars' currency, tiered benefits, and data-driven personalized offers based on individual purchase history and location.</a:t>
            </a:r>
            <a:endParaRPr lang="en-US" sz="1200" dirty="0"/>
          </a:p>
        </p:txBody>
      </p:sp>
      <p:sp>
        <p:nvSpPr>
          <p:cNvPr id="12" name="Shape 10"/>
          <p:cNvSpPr/>
          <p:nvPr/>
        </p:nvSpPr>
        <p:spPr>
          <a:xfrm>
            <a:off x="8101584" y="2148840"/>
            <a:ext cx="3520440" cy="3063240"/>
          </a:xfrm>
          <a:prstGeom prst="roundRect">
            <a:avLst>
              <a:gd name="adj" fmla="val 2090"/>
            </a:avLst>
          </a:prstGeom>
          <a:solidFill>
            <a:srgbClr val="F4F6FC"/>
          </a:solidFill>
          <a:ln/>
        </p:spPr>
        <p:txBody>
          <a:bodyPr/>
          <a:lstStyle/>
          <a:p>
            <a:endParaRPr lang="en-US"/>
          </a:p>
        </p:txBody>
      </p:sp>
      <p:sp>
        <p:nvSpPr>
          <p:cNvPr id="13" name="Text 11"/>
          <p:cNvSpPr/>
          <p:nvPr/>
        </p:nvSpPr>
        <p:spPr>
          <a:xfrm>
            <a:off x="8357616" y="2350008"/>
            <a:ext cx="3008376" cy="365760"/>
          </a:xfrm>
          <a:prstGeom prst="rect">
            <a:avLst/>
          </a:prstGeom>
          <a:noFill/>
          <a:ln/>
        </p:spPr>
        <p:txBody>
          <a:bodyPr wrap="square" rtlCol="0" anchor="ctr"/>
          <a:lstStyle/>
          <a:p>
            <a:pPr marL="0" indent="0">
              <a:buNone/>
            </a:pPr>
            <a:r>
              <a:rPr lang="en-US" sz="1450" b="1" dirty="0">
                <a:solidFill>
                  <a:srgbClr val="2C7A5B"/>
                </a:solidFill>
                <a:latin typeface="Calibri" pitchFamily="34" charset="0"/>
                <a:ea typeface="Calibri" pitchFamily="34" charset="-122"/>
                <a:cs typeface="Calibri" pitchFamily="34" charset="-120"/>
              </a:rPr>
              <a:t>Impact</a:t>
            </a:r>
            <a:endParaRPr lang="en-US" sz="1450" dirty="0"/>
          </a:p>
        </p:txBody>
      </p:sp>
      <p:sp>
        <p:nvSpPr>
          <p:cNvPr id="14" name="Text 12"/>
          <p:cNvSpPr/>
          <p:nvPr/>
        </p:nvSpPr>
        <p:spPr>
          <a:xfrm>
            <a:off x="8357616" y="2770632"/>
            <a:ext cx="3008376" cy="2240280"/>
          </a:xfrm>
          <a:prstGeom prst="rect">
            <a:avLst/>
          </a:prstGeom>
          <a:noFill/>
          <a:ln/>
        </p:spPr>
        <p:txBody>
          <a:bodyPr wrap="square" rtlCol="0" anchor="ctr"/>
          <a:lstStyle/>
          <a:p>
            <a:pPr marL="0" indent="0">
              <a:lnSpc>
                <a:spcPts val="1600"/>
              </a:lnSpc>
              <a:buNone/>
            </a:pPr>
            <a:r>
              <a:rPr lang="en-US" sz="1200" dirty="0">
                <a:solidFill>
                  <a:srgbClr val="1B1F2E"/>
                </a:solidFill>
                <a:latin typeface="Calibri" pitchFamily="34" charset="0"/>
                <a:ea typeface="Calibri" pitchFamily="34" charset="-122"/>
                <a:cs typeface="Calibri" pitchFamily="34" charset="-120"/>
              </a:rPr>
              <a:t>The program reached 34.6 million active U.S. members by early 2025 (13% year-over-year growth) and drives nearly 59% of total U.S. sales, with members spending more per transaction than non-members.</a:t>
            </a:r>
            <a:endParaRPr lang="en-US" sz="1200" dirty="0"/>
          </a:p>
        </p:txBody>
      </p:sp>
      <p:sp>
        <p:nvSpPr>
          <p:cNvPr id="15" name="Shape 13"/>
          <p:cNvSpPr/>
          <p:nvPr/>
        </p:nvSpPr>
        <p:spPr>
          <a:xfrm>
            <a:off x="548640" y="5394960"/>
            <a:ext cx="10424160" cy="914400"/>
          </a:xfrm>
          <a:prstGeom prst="roundRect">
            <a:avLst>
              <a:gd name="adj" fmla="val 7000"/>
            </a:avLst>
          </a:prstGeom>
          <a:solidFill>
            <a:srgbClr val="1E2761"/>
          </a:solidFill>
          <a:ln/>
        </p:spPr>
        <p:txBody>
          <a:bodyPr/>
          <a:lstStyle/>
          <a:p>
            <a:endParaRPr lang="en-US"/>
          </a:p>
        </p:txBody>
      </p:sp>
      <p:pic>
        <p:nvPicPr>
          <p:cNvPr id="16" name="Image 0" descr="/home/claude/is-deck/icons/lightbulb_white.png"/>
          <p:cNvPicPr>
            <a:picLocks noChangeAspect="1"/>
          </p:cNvPicPr>
          <p:nvPr/>
        </p:nvPicPr>
        <p:blipFill>
          <a:blip r:embed="rId3"/>
          <a:stretch>
            <a:fillRect/>
          </a:stretch>
        </p:blipFill>
        <p:spPr>
          <a:xfrm>
            <a:off x="822960" y="5641848"/>
            <a:ext cx="411480" cy="411480"/>
          </a:xfrm>
          <a:prstGeom prst="rect">
            <a:avLst/>
          </a:prstGeom>
        </p:spPr>
      </p:pic>
      <p:sp>
        <p:nvSpPr>
          <p:cNvPr id="17" name="Text 14"/>
          <p:cNvSpPr/>
          <p:nvPr/>
        </p:nvSpPr>
        <p:spPr>
          <a:xfrm>
            <a:off x="1371600" y="5394960"/>
            <a:ext cx="9418320" cy="914400"/>
          </a:xfrm>
          <a:prstGeom prst="rect">
            <a:avLst/>
          </a:prstGeom>
          <a:noFill/>
          <a:ln/>
        </p:spPr>
        <p:txBody>
          <a:bodyPr wrap="square" rtlCol="0" anchor="ctr"/>
          <a:lstStyle/>
          <a:p>
            <a:pPr marL="0" indent="0">
              <a:lnSpc>
                <a:spcPts val="1600"/>
              </a:lnSpc>
              <a:buNone/>
            </a:pPr>
            <a:r>
              <a:rPr lang="en-US" sz="1250" b="1" dirty="0">
                <a:solidFill>
                  <a:srgbClr val="D98324"/>
                </a:solidFill>
                <a:latin typeface="Calibri" pitchFamily="34" charset="0"/>
                <a:ea typeface="Calibri" pitchFamily="34" charset="-122"/>
                <a:cs typeface="Calibri" pitchFamily="34" charset="-120"/>
              </a:rPr>
              <a:t>Key takeaway:  </a:t>
            </a:r>
            <a:r>
              <a:rPr lang="en-US" sz="1250" dirty="0">
                <a:solidFill>
                  <a:srgbClr val="FFFFFF"/>
                </a:solidFill>
                <a:latin typeface="Calibri" pitchFamily="34" charset="0"/>
                <a:ea typeface="Calibri" pitchFamily="34" charset="-122"/>
                <a:cs typeface="Calibri" pitchFamily="34" charset="-120"/>
              </a:rPr>
              <a:t>CRM systems create durable value when personalization is built on genuine purchase data — turning a loyalty program into a direct, ongoing customer relationship.</a:t>
            </a:r>
            <a:endParaRPr lang="en-US" sz="1250" dirty="0"/>
          </a:p>
        </p:txBody>
      </p:sp>
      <p:sp>
        <p:nvSpPr>
          <p:cNvPr id="18" name="Text 15"/>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5B6478"/>
                </a:solidFill>
                <a:latin typeface="Calibri" pitchFamily="34" charset="0"/>
                <a:ea typeface="Calibri" pitchFamily="34" charset="-122"/>
                <a:cs typeface="Calibri" pitchFamily="34" charset="-120"/>
              </a:rPr>
              <a:t>15</a:t>
            </a:r>
            <a:endParaRPr lang="en-US" sz="1000" dirty="0"/>
          </a:p>
        </p:txBody>
      </p:sp>
      <p:pic>
        <p:nvPicPr>
          <p:cNvPr id="19" name="Picture 2" descr="University Of Wales Trinity Saint David">
            <a:extLst>
              <a:ext uri="{FF2B5EF4-FFF2-40B4-BE49-F238E27FC236}">
                <a16:creationId xmlns:a16="http://schemas.microsoft.com/office/drawing/2014/main" id="{2175BC54-6167-E423-13BF-7AF2DE64F4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D98324"/>
                </a:solidFill>
                <a:latin typeface="Calibri" pitchFamily="34" charset="0"/>
                <a:ea typeface="Calibri" pitchFamily="34" charset="-122"/>
                <a:cs typeface="Calibri" pitchFamily="34" charset="-120"/>
              </a:rPr>
              <a:t>SECTION 04 — REAL-WORLD CASE STUDIES</a:t>
            </a:r>
            <a:endParaRPr lang="en-US" sz="1300" dirty="0"/>
          </a:p>
        </p:txBody>
      </p:sp>
      <p:sp>
        <p:nvSpPr>
          <p:cNvPr id="3" name="Text 1"/>
          <p:cNvSpPr/>
          <p:nvPr/>
        </p:nvSpPr>
        <p:spPr>
          <a:xfrm>
            <a:off x="548640" y="749808"/>
            <a:ext cx="7315200" cy="594360"/>
          </a:xfrm>
          <a:prstGeom prst="rect">
            <a:avLst/>
          </a:prstGeom>
          <a:noFill/>
          <a:ln/>
        </p:spPr>
        <p:txBody>
          <a:bodyPr wrap="square" rtlCol="0" anchor="ctr"/>
          <a:lstStyle/>
          <a:p>
            <a:pPr marL="0" indent="0">
              <a:buNone/>
            </a:pPr>
            <a:r>
              <a:rPr lang="en-US" sz="3000" b="1" dirty="0">
                <a:solidFill>
                  <a:srgbClr val="1E2761"/>
                </a:solidFill>
                <a:latin typeface="Cambria" pitchFamily="34" charset="0"/>
              </a:rPr>
              <a:t>Tesco</a:t>
            </a:r>
            <a:endParaRPr lang="en-US" sz="3000" dirty="0"/>
          </a:p>
        </p:txBody>
      </p:sp>
      <p:sp>
        <p:nvSpPr>
          <p:cNvPr id="4" name="Shape 2"/>
          <p:cNvSpPr/>
          <p:nvPr/>
        </p:nvSpPr>
        <p:spPr>
          <a:xfrm>
            <a:off x="566928" y="1353312"/>
            <a:ext cx="1920240" cy="365760"/>
          </a:xfrm>
          <a:prstGeom prst="roundRect">
            <a:avLst>
              <a:gd name="adj" fmla="val 50000"/>
            </a:avLst>
          </a:prstGeom>
          <a:solidFill>
            <a:srgbClr val="2C7A5B"/>
          </a:solidFill>
          <a:ln/>
        </p:spPr>
        <p:txBody>
          <a:bodyPr/>
          <a:lstStyle/>
          <a:p>
            <a:endParaRPr lang="en-US"/>
          </a:p>
        </p:txBody>
      </p:sp>
      <p:sp>
        <p:nvSpPr>
          <p:cNvPr id="5" name="Text 3"/>
          <p:cNvSpPr/>
          <p:nvPr/>
        </p:nvSpPr>
        <p:spPr>
          <a:xfrm>
            <a:off x="566928" y="1353312"/>
            <a:ext cx="1920240" cy="365760"/>
          </a:xfrm>
          <a:prstGeom prst="rect">
            <a:avLst/>
          </a:prstGeom>
          <a:noFill/>
          <a:ln/>
        </p:spPr>
        <p:txBody>
          <a:bodyPr wrap="square"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Business Intelligence</a:t>
            </a:r>
            <a:endParaRPr lang="en-US" sz="1150" dirty="0"/>
          </a:p>
        </p:txBody>
      </p:sp>
      <p:sp>
        <p:nvSpPr>
          <p:cNvPr id="6" name="Shape 4"/>
          <p:cNvSpPr/>
          <p:nvPr/>
        </p:nvSpPr>
        <p:spPr>
          <a:xfrm>
            <a:off x="548640" y="2148840"/>
            <a:ext cx="3520440" cy="3063240"/>
          </a:xfrm>
          <a:prstGeom prst="roundRect">
            <a:avLst>
              <a:gd name="adj" fmla="val 2090"/>
            </a:avLst>
          </a:prstGeom>
          <a:solidFill>
            <a:srgbClr val="F4F6FC"/>
          </a:solidFill>
          <a:ln/>
        </p:spPr>
        <p:txBody>
          <a:bodyPr/>
          <a:lstStyle/>
          <a:p>
            <a:endParaRPr lang="en-US"/>
          </a:p>
        </p:txBody>
      </p:sp>
      <p:sp>
        <p:nvSpPr>
          <p:cNvPr id="7" name="Text 5"/>
          <p:cNvSpPr/>
          <p:nvPr/>
        </p:nvSpPr>
        <p:spPr>
          <a:xfrm>
            <a:off x="804672" y="2350008"/>
            <a:ext cx="3008376" cy="365760"/>
          </a:xfrm>
          <a:prstGeom prst="rect">
            <a:avLst/>
          </a:prstGeom>
          <a:noFill/>
          <a:ln/>
        </p:spPr>
        <p:txBody>
          <a:bodyPr wrap="square" rtlCol="0" anchor="ctr"/>
          <a:lstStyle/>
          <a:p>
            <a:pPr marL="0" indent="0">
              <a:buNone/>
            </a:pPr>
            <a:r>
              <a:rPr lang="en-US" sz="1450" b="1" dirty="0">
                <a:solidFill>
                  <a:srgbClr val="B03A2E"/>
                </a:solidFill>
                <a:latin typeface="Calibri" pitchFamily="34" charset="0"/>
                <a:ea typeface="Calibri" pitchFamily="34" charset="-122"/>
                <a:cs typeface="Calibri" pitchFamily="34" charset="-120"/>
              </a:rPr>
              <a:t>Challenge</a:t>
            </a:r>
            <a:endParaRPr lang="en-US" sz="1450" dirty="0"/>
          </a:p>
        </p:txBody>
      </p:sp>
      <p:sp>
        <p:nvSpPr>
          <p:cNvPr id="8" name="Text 6"/>
          <p:cNvSpPr/>
          <p:nvPr/>
        </p:nvSpPr>
        <p:spPr>
          <a:xfrm>
            <a:off x="804672" y="2770632"/>
            <a:ext cx="3008376" cy="2240280"/>
          </a:xfrm>
          <a:prstGeom prst="rect">
            <a:avLst/>
          </a:prstGeom>
          <a:noFill/>
          <a:ln/>
        </p:spPr>
        <p:txBody>
          <a:bodyPr wrap="square" rtlCol="0" anchor="ctr"/>
          <a:lstStyle/>
          <a:p>
            <a:pPr marL="0" indent="0">
              <a:lnSpc>
                <a:spcPts val="1600"/>
              </a:lnSpc>
              <a:buNone/>
            </a:pPr>
            <a:r>
              <a:rPr lang="en-US" sz="1200" dirty="0">
                <a:solidFill>
                  <a:srgbClr val="1B1F2E"/>
                </a:solidFill>
                <a:latin typeface="Calibri" pitchFamily="34" charset="0"/>
                <a:ea typeface="Calibri" pitchFamily="34" charset="-122"/>
                <a:cs typeface="Calibri" pitchFamily="34" charset="-120"/>
              </a:rPr>
              <a:t>As the world's largest retailer, Tesco had to manage inventory across thousands of stores without tying up capital in overstock or losing sales to stockouts.</a:t>
            </a:r>
            <a:endParaRPr lang="en-US" sz="1200" dirty="0"/>
          </a:p>
        </p:txBody>
      </p:sp>
      <p:sp>
        <p:nvSpPr>
          <p:cNvPr id="9" name="Shape 7"/>
          <p:cNvSpPr/>
          <p:nvPr/>
        </p:nvSpPr>
        <p:spPr>
          <a:xfrm>
            <a:off x="4325112" y="2148840"/>
            <a:ext cx="3520440" cy="3063240"/>
          </a:xfrm>
          <a:prstGeom prst="roundRect">
            <a:avLst>
              <a:gd name="adj" fmla="val 2090"/>
            </a:avLst>
          </a:prstGeom>
          <a:solidFill>
            <a:srgbClr val="F4F6FC"/>
          </a:solidFill>
          <a:ln/>
        </p:spPr>
        <p:txBody>
          <a:bodyPr/>
          <a:lstStyle/>
          <a:p>
            <a:endParaRPr lang="en-US"/>
          </a:p>
        </p:txBody>
      </p:sp>
      <p:sp>
        <p:nvSpPr>
          <p:cNvPr id="10" name="Text 8"/>
          <p:cNvSpPr/>
          <p:nvPr/>
        </p:nvSpPr>
        <p:spPr>
          <a:xfrm>
            <a:off x="4581144" y="2350008"/>
            <a:ext cx="3008376" cy="365760"/>
          </a:xfrm>
          <a:prstGeom prst="rect">
            <a:avLst/>
          </a:prstGeom>
          <a:noFill/>
          <a:ln/>
        </p:spPr>
        <p:txBody>
          <a:bodyPr wrap="square" rtlCol="0" anchor="ctr"/>
          <a:lstStyle/>
          <a:p>
            <a:pPr marL="0" indent="0">
              <a:buNone/>
            </a:pPr>
            <a:r>
              <a:rPr lang="en-US" sz="1450" b="1" dirty="0">
                <a:solidFill>
                  <a:srgbClr val="1E2761"/>
                </a:solidFill>
                <a:latin typeface="Calibri" pitchFamily="34" charset="0"/>
                <a:ea typeface="Calibri" pitchFamily="34" charset="-122"/>
                <a:cs typeface="Calibri" pitchFamily="34" charset="-120"/>
              </a:rPr>
              <a:t>Solution</a:t>
            </a:r>
            <a:endParaRPr lang="en-US" sz="1450" dirty="0"/>
          </a:p>
        </p:txBody>
      </p:sp>
      <p:sp>
        <p:nvSpPr>
          <p:cNvPr id="11" name="Text 9"/>
          <p:cNvSpPr/>
          <p:nvPr/>
        </p:nvSpPr>
        <p:spPr>
          <a:xfrm>
            <a:off x="4581144" y="2770632"/>
            <a:ext cx="3008376" cy="2240280"/>
          </a:xfrm>
          <a:prstGeom prst="rect">
            <a:avLst/>
          </a:prstGeom>
          <a:noFill/>
          <a:ln/>
        </p:spPr>
        <p:txBody>
          <a:bodyPr wrap="square" rtlCol="0" anchor="ctr"/>
          <a:lstStyle/>
          <a:p>
            <a:pPr marL="0" indent="0">
              <a:lnSpc>
                <a:spcPts val="1600"/>
              </a:lnSpc>
              <a:buNone/>
            </a:pPr>
            <a:r>
              <a:rPr lang="en-US" sz="1200" dirty="0">
                <a:solidFill>
                  <a:srgbClr val="1B1F2E"/>
                </a:solidFill>
                <a:latin typeface="Calibri" pitchFamily="34" charset="0"/>
                <a:ea typeface="Calibri" pitchFamily="34" charset="-122"/>
                <a:cs typeface="Calibri" pitchFamily="34" charset="-120"/>
              </a:rPr>
              <a:t>Tesco  layered BI dashboards over point-of-sale, supplier, and logistics data, moving from descriptive reporting to predictive analytics and real-time, store-level visibility.</a:t>
            </a:r>
            <a:endParaRPr lang="en-US" sz="1200" dirty="0"/>
          </a:p>
        </p:txBody>
      </p:sp>
      <p:sp>
        <p:nvSpPr>
          <p:cNvPr id="12" name="Shape 10"/>
          <p:cNvSpPr/>
          <p:nvPr/>
        </p:nvSpPr>
        <p:spPr>
          <a:xfrm>
            <a:off x="8101584" y="2148840"/>
            <a:ext cx="3520440" cy="3063240"/>
          </a:xfrm>
          <a:prstGeom prst="roundRect">
            <a:avLst>
              <a:gd name="adj" fmla="val 2090"/>
            </a:avLst>
          </a:prstGeom>
          <a:solidFill>
            <a:srgbClr val="F4F6FC"/>
          </a:solidFill>
          <a:ln/>
        </p:spPr>
        <p:txBody>
          <a:bodyPr/>
          <a:lstStyle/>
          <a:p>
            <a:endParaRPr lang="en-US"/>
          </a:p>
        </p:txBody>
      </p:sp>
      <p:sp>
        <p:nvSpPr>
          <p:cNvPr id="13" name="Text 11"/>
          <p:cNvSpPr/>
          <p:nvPr/>
        </p:nvSpPr>
        <p:spPr>
          <a:xfrm>
            <a:off x="8357616" y="2350008"/>
            <a:ext cx="3008376" cy="365760"/>
          </a:xfrm>
          <a:prstGeom prst="rect">
            <a:avLst/>
          </a:prstGeom>
          <a:noFill/>
          <a:ln/>
        </p:spPr>
        <p:txBody>
          <a:bodyPr wrap="square" rtlCol="0" anchor="ctr"/>
          <a:lstStyle/>
          <a:p>
            <a:pPr marL="0" indent="0">
              <a:buNone/>
            </a:pPr>
            <a:r>
              <a:rPr lang="en-US" sz="1450" b="1" dirty="0">
                <a:solidFill>
                  <a:srgbClr val="2C7A5B"/>
                </a:solidFill>
                <a:latin typeface="Calibri" pitchFamily="34" charset="0"/>
                <a:ea typeface="Calibri" pitchFamily="34" charset="-122"/>
                <a:cs typeface="Calibri" pitchFamily="34" charset="-120"/>
              </a:rPr>
              <a:t>Impact</a:t>
            </a:r>
            <a:endParaRPr lang="en-US" sz="1450" dirty="0"/>
          </a:p>
        </p:txBody>
      </p:sp>
      <p:sp>
        <p:nvSpPr>
          <p:cNvPr id="14" name="Text 12"/>
          <p:cNvSpPr/>
          <p:nvPr/>
        </p:nvSpPr>
        <p:spPr>
          <a:xfrm>
            <a:off x="8357616" y="2770632"/>
            <a:ext cx="3008376" cy="2240280"/>
          </a:xfrm>
          <a:prstGeom prst="rect">
            <a:avLst/>
          </a:prstGeom>
          <a:noFill/>
          <a:ln/>
        </p:spPr>
        <p:txBody>
          <a:bodyPr wrap="square" rtlCol="0" anchor="ctr"/>
          <a:lstStyle/>
          <a:p>
            <a:pPr marL="0" indent="0">
              <a:lnSpc>
                <a:spcPts val="1600"/>
              </a:lnSpc>
              <a:buNone/>
            </a:pPr>
            <a:r>
              <a:rPr lang="en-US" sz="1200" dirty="0">
                <a:solidFill>
                  <a:srgbClr val="1B1F2E"/>
                </a:solidFill>
                <a:latin typeface="Calibri" pitchFamily="34" charset="0"/>
                <a:ea typeface="Calibri" pitchFamily="34" charset="-122"/>
                <a:cs typeface="Calibri" pitchFamily="34" charset="-120"/>
              </a:rPr>
              <a:t>Predictive analytics reduced stockouts by roughly 16% and overstock situations by about 10%, while dashboarding cut the path from business question to decision from weeks to minutes.</a:t>
            </a:r>
            <a:endParaRPr lang="en-US" sz="1200" dirty="0"/>
          </a:p>
        </p:txBody>
      </p:sp>
      <p:sp>
        <p:nvSpPr>
          <p:cNvPr id="15" name="Shape 13"/>
          <p:cNvSpPr/>
          <p:nvPr/>
        </p:nvSpPr>
        <p:spPr>
          <a:xfrm>
            <a:off x="548640" y="5394960"/>
            <a:ext cx="10424160" cy="914400"/>
          </a:xfrm>
          <a:prstGeom prst="roundRect">
            <a:avLst>
              <a:gd name="adj" fmla="val 7000"/>
            </a:avLst>
          </a:prstGeom>
          <a:solidFill>
            <a:srgbClr val="1E2761"/>
          </a:solidFill>
          <a:ln/>
        </p:spPr>
        <p:txBody>
          <a:bodyPr/>
          <a:lstStyle/>
          <a:p>
            <a:endParaRPr lang="en-US"/>
          </a:p>
        </p:txBody>
      </p:sp>
      <p:pic>
        <p:nvPicPr>
          <p:cNvPr id="16" name="Image 0" descr="/home/claude/is-deck/icons/lightbulb_white.png"/>
          <p:cNvPicPr>
            <a:picLocks noChangeAspect="1"/>
          </p:cNvPicPr>
          <p:nvPr/>
        </p:nvPicPr>
        <p:blipFill>
          <a:blip r:embed="rId3"/>
          <a:stretch>
            <a:fillRect/>
          </a:stretch>
        </p:blipFill>
        <p:spPr>
          <a:xfrm>
            <a:off x="822960" y="5641848"/>
            <a:ext cx="411480" cy="411480"/>
          </a:xfrm>
          <a:prstGeom prst="rect">
            <a:avLst/>
          </a:prstGeom>
        </p:spPr>
      </p:pic>
      <p:sp>
        <p:nvSpPr>
          <p:cNvPr id="17" name="Text 14"/>
          <p:cNvSpPr/>
          <p:nvPr/>
        </p:nvSpPr>
        <p:spPr>
          <a:xfrm>
            <a:off x="1371600" y="5394960"/>
            <a:ext cx="9418320" cy="914400"/>
          </a:xfrm>
          <a:prstGeom prst="rect">
            <a:avLst/>
          </a:prstGeom>
          <a:noFill/>
          <a:ln/>
        </p:spPr>
        <p:txBody>
          <a:bodyPr wrap="square" rtlCol="0" anchor="ctr"/>
          <a:lstStyle/>
          <a:p>
            <a:pPr marL="0" indent="0">
              <a:lnSpc>
                <a:spcPts val="1600"/>
              </a:lnSpc>
              <a:buNone/>
            </a:pPr>
            <a:r>
              <a:rPr lang="en-US" sz="1250" b="1" dirty="0">
                <a:solidFill>
                  <a:srgbClr val="D98324"/>
                </a:solidFill>
                <a:latin typeface="Calibri" pitchFamily="34" charset="0"/>
                <a:ea typeface="Calibri" pitchFamily="34" charset="-122"/>
                <a:cs typeface="Calibri" pitchFamily="34" charset="-120"/>
              </a:rPr>
              <a:t>Key takeaway:  </a:t>
            </a:r>
            <a:r>
              <a:rPr lang="en-US" sz="1250" dirty="0">
                <a:solidFill>
                  <a:srgbClr val="FFFFFF"/>
                </a:solidFill>
                <a:latin typeface="Calibri" pitchFamily="34" charset="0"/>
                <a:ea typeface="Calibri" pitchFamily="34" charset="-122"/>
                <a:cs typeface="Calibri" pitchFamily="34" charset="-120"/>
              </a:rPr>
              <a:t>BI pays off when it's embedded into daily operating routines, not run as a one-off reporting project — the culture shift matters as much as the technology.</a:t>
            </a:r>
            <a:endParaRPr lang="en-US" sz="1250" dirty="0"/>
          </a:p>
        </p:txBody>
      </p:sp>
      <p:sp>
        <p:nvSpPr>
          <p:cNvPr id="18" name="Text 15"/>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5B6478"/>
                </a:solidFill>
                <a:latin typeface="Calibri" pitchFamily="34" charset="0"/>
                <a:ea typeface="Calibri" pitchFamily="34" charset="-122"/>
                <a:cs typeface="Calibri" pitchFamily="34" charset="-120"/>
              </a:rPr>
              <a:t>16</a:t>
            </a:r>
            <a:endParaRPr lang="en-US" sz="1000" dirty="0"/>
          </a:p>
        </p:txBody>
      </p:sp>
      <p:pic>
        <p:nvPicPr>
          <p:cNvPr id="19" name="Picture 2" descr="University Of Wales Trinity Saint David">
            <a:extLst>
              <a:ext uri="{FF2B5EF4-FFF2-40B4-BE49-F238E27FC236}">
                <a16:creationId xmlns:a16="http://schemas.microsoft.com/office/drawing/2014/main" id="{38A9A568-B313-D7A7-7547-E4494DC214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D98324"/>
                </a:solidFill>
                <a:latin typeface="Calibri" pitchFamily="34" charset="0"/>
                <a:ea typeface="Calibri" pitchFamily="34" charset="-122"/>
                <a:cs typeface="Calibri" pitchFamily="34" charset="-120"/>
              </a:rPr>
              <a:t>SECTION 04 — REAL-WORLD CASE STUDIES</a:t>
            </a:r>
            <a:endParaRPr lang="en-US" sz="1300" dirty="0"/>
          </a:p>
        </p:txBody>
      </p:sp>
      <p:sp>
        <p:nvSpPr>
          <p:cNvPr id="3" name="Text 1"/>
          <p:cNvSpPr/>
          <p:nvPr/>
        </p:nvSpPr>
        <p:spPr>
          <a:xfrm>
            <a:off x="548640" y="749808"/>
            <a:ext cx="7315200" cy="59436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Amazon</a:t>
            </a:r>
            <a:endParaRPr lang="en-US" sz="3000" dirty="0"/>
          </a:p>
        </p:txBody>
      </p:sp>
      <p:sp>
        <p:nvSpPr>
          <p:cNvPr id="4" name="Shape 2"/>
          <p:cNvSpPr/>
          <p:nvPr/>
        </p:nvSpPr>
        <p:spPr>
          <a:xfrm>
            <a:off x="566928" y="1353312"/>
            <a:ext cx="1920240" cy="365760"/>
          </a:xfrm>
          <a:prstGeom prst="roundRect">
            <a:avLst>
              <a:gd name="adj" fmla="val 50000"/>
            </a:avLst>
          </a:prstGeom>
          <a:solidFill>
            <a:srgbClr val="B03A2E"/>
          </a:solidFill>
          <a:ln/>
        </p:spPr>
        <p:txBody>
          <a:bodyPr/>
          <a:lstStyle/>
          <a:p>
            <a:endParaRPr lang="en-US"/>
          </a:p>
        </p:txBody>
      </p:sp>
      <p:sp>
        <p:nvSpPr>
          <p:cNvPr id="5" name="Text 3"/>
          <p:cNvSpPr/>
          <p:nvPr/>
        </p:nvSpPr>
        <p:spPr>
          <a:xfrm>
            <a:off x="566928" y="1353312"/>
            <a:ext cx="1920240" cy="365760"/>
          </a:xfrm>
          <a:prstGeom prst="rect">
            <a:avLst/>
          </a:prstGeom>
          <a:noFill/>
          <a:ln/>
        </p:spPr>
        <p:txBody>
          <a:bodyPr wrap="square"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AI Ethics (CRM/HR Analytics)</a:t>
            </a:r>
            <a:endParaRPr lang="en-US" sz="1150" dirty="0"/>
          </a:p>
        </p:txBody>
      </p:sp>
      <p:sp>
        <p:nvSpPr>
          <p:cNvPr id="6" name="Shape 4"/>
          <p:cNvSpPr/>
          <p:nvPr/>
        </p:nvSpPr>
        <p:spPr>
          <a:xfrm>
            <a:off x="548640" y="2148840"/>
            <a:ext cx="3520440" cy="3063240"/>
          </a:xfrm>
          <a:prstGeom prst="roundRect">
            <a:avLst>
              <a:gd name="adj" fmla="val 2090"/>
            </a:avLst>
          </a:prstGeom>
          <a:solidFill>
            <a:srgbClr val="F4F6FC"/>
          </a:solidFill>
          <a:ln/>
        </p:spPr>
        <p:txBody>
          <a:bodyPr/>
          <a:lstStyle/>
          <a:p>
            <a:endParaRPr lang="en-US"/>
          </a:p>
        </p:txBody>
      </p:sp>
      <p:sp>
        <p:nvSpPr>
          <p:cNvPr id="7" name="Text 5"/>
          <p:cNvSpPr/>
          <p:nvPr/>
        </p:nvSpPr>
        <p:spPr>
          <a:xfrm>
            <a:off x="804672" y="2350008"/>
            <a:ext cx="3008376" cy="365760"/>
          </a:xfrm>
          <a:prstGeom prst="rect">
            <a:avLst/>
          </a:prstGeom>
          <a:noFill/>
          <a:ln/>
        </p:spPr>
        <p:txBody>
          <a:bodyPr wrap="square" rtlCol="0" anchor="ctr"/>
          <a:lstStyle/>
          <a:p>
            <a:pPr marL="0" indent="0">
              <a:buNone/>
            </a:pPr>
            <a:r>
              <a:rPr lang="en-US" sz="1450" b="1" dirty="0">
                <a:solidFill>
                  <a:srgbClr val="B03A2E"/>
                </a:solidFill>
                <a:latin typeface="Calibri" pitchFamily="34" charset="0"/>
                <a:ea typeface="Calibri" pitchFamily="34" charset="-122"/>
                <a:cs typeface="Calibri" pitchFamily="34" charset="-120"/>
              </a:rPr>
              <a:t>Challenge</a:t>
            </a:r>
            <a:endParaRPr lang="en-US" sz="1450" dirty="0"/>
          </a:p>
        </p:txBody>
      </p:sp>
      <p:sp>
        <p:nvSpPr>
          <p:cNvPr id="8" name="Text 6"/>
          <p:cNvSpPr/>
          <p:nvPr/>
        </p:nvSpPr>
        <p:spPr>
          <a:xfrm>
            <a:off x="804672" y="2770632"/>
            <a:ext cx="3008376" cy="2240280"/>
          </a:xfrm>
          <a:prstGeom prst="rect">
            <a:avLst/>
          </a:prstGeom>
          <a:noFill/>
          <a:ln/>
        </p:spPr>
        <p:txBody>
          <a:bodyPr wrap="square" rtlCol="0" anchor="ctr"/>
          <a:lstStyle/>
          <a:p>
            <a:pPr marL="0" indent="0">
              <a:lnSpc>
                <a:spcPts val="1600"/>
              </a:lnSpc>
              <a:buNone/>
            </a:pPr>
            <a:r>
              <a:rPr lang="en-US" sz="1200" dirty="0">
                <a:solidFill>
                  <a:srgbClr val="1B1F2E"/>
                </a:solidFill>
                <a:latin typeface="Calibri" pitchFamily="34" charset="0"/>
                <a:ea typeface="Calibri" pitchFamily="34" charset="-122"/>
                <a:cs typeface="Calibri" pitchFamily="34" charset="-120"/>
              </a:rPr>
              <a:t>Amazon built an experimental AI tool to automatically screen and rank resumes for technical roles, trained on ten years of historical hiring data.</a:t>
            </a:r>
            <a:endParaRPr lang="en-US" sz="1200" dirty="0"/>
          </a:p>
        </p:txBody>
      </p:sp>
      <p:sp>
        <p:nvSpPr>
          <p:cNvPr id="9" name="Shape 7"/>
          <p:cNvSpPr/>
          <p:nvPr/>
        </p:nvSpPr>
        <p:spPr>
          <a:xfrm>
            <a:off x="4325112" y="2148840"/>
            <a:ext cx="3520440" cy="3063240"/>
          </a:xfrm>
          <a:prstGeom prst="roundRect">
            <a:avLst>
              <a:gd name="adj" fmla="val 2090"/>
            </a:avLst>
          </a:prstGeom>
          <a:solidFill>
            <a:srgbClr val="F4F6FC"/>
          </a:solidFill>
          <a:ln/>
        </p:spPr>
        <p:txBody>
          <a:bodyPr/>
          <a:lstStyle/>
          <a:p>
            <a:endParaRPr lang="en-US"/>
          </a:p>
        </p:txBody>
      </p:sp>
      <p:sp>
        <p:nvSpPr>
          <p:cNvPr id="10" name="Text 8"/>
          <p:cNvSpPr/>
          <p:nvPr/>
        </p:nvSpPr>
        <p:spPr>
          <a:xfrm>
            <a:off x="4581144" y="2350008"/>
            <a:ext cx="3008376" cy="365760"/>
          </a:xfrm>
          <a:prstGeom prst="rect">
            <a:avLst/>
          </a:prstGeom>
          <a:noFill/>
          <a:ln/>
        </p:spPr>
        <p:txBody>
          <a:bodyPr wrap="square" rtlCol="0" anchor="ctr"/>
          <a:lstStyle/>
          <a:p>
            <a:pPr marL="0" indent="0">
              <a:buNone/>
            </a:pPr>
            <a:r>
              <a:rPr lang="en-US" sz="1450" b="1" dirty="0">
                <a:solidFill>
                  <a:srgbClr val="1E2761"/>
                </a:solidFill>
                <a:latin typeface="Calibri" pitchFamily="34" charset="0"/>
                <a:ea typeface="Calibri" pitchFamily="34" charset="-122"/>
                <a:cs typeface="Calibri" pitchFamily="34" charset="-120"/>
              </a:rPr>
              <a:t>Solution</a:t>
            </a:r>
            <a:endParaRPr lang="en-US" sz="1450" dirty="0"/>
          </a:p>
        </p:txBody>
      </p:sp>
      <p:sp>
        <p:nvSpPr>
          <p:cNvPr id="11" name="Text 9"/>
          <p:cNvSpPr/>
          <p:nvPr/>
        </p:nvSpPr>
        <p:spPr>
          <a:xfrm>
            <a:off x="4581144" y="2770632"/>
            <a:ext cx="3008376" cy="2240280"/>
          </a:xfrm>
          <a:prstGeom prst="rect">
            <a:avLst/>
          </a:prstGeom>
          <a:noFill/>
          <a:ln/>
        </p:spPr>
        <p:txBody>
          <a:bodyPr wrap="square" rtlCol="0" anchor="ctr"/>
          <a:lstStyle/>
          <a:p>
            <a:pPr marL="0" indent="0">
              <a:lnSpc>
                <a:spcPts val="1600"/>
              </a:lnSpc>
              <a:buNone/>
            </a:pPr>
            <a:r>
              <a:rPr lang="en-US" sz="1200" dirty="0">
                <a:solidFill>
                  <a:srgbClr val="1B1F2E"/>
                </a:solidFill>
                <a:latin typeface="Calibri" pitchFamily="34" charset="0"/>
                <a:ea typeface="Calibri" pitchFamily="34" charset="-122"/>
                <a:cs typeface="Calibri" pitchFamily="34" charset="-120"/>
              </a:rPr>
              <a:t>After roughly a year of testing, Amazon discovered the model penalized resumes containing terms like “women's” and favored male-coded language, reflecting the male-dominated hiring history it learned from. Amazon scrapped the tool.</a:t>
            </a:r>
            <a:endParaRPr lang="en-US" sz="1200" dirty="0"/>
          </a:p>
        </p:txBody>
      </p:sp>
      <p:sp>
        <p:nvSpPr>
          <p:cNvPr id="12" name="Shape 10"/>
          <p:cNvSpPr/>
          <p:nvPr/>
        </p:nvSpPr>
        <p:spPr>
          <a:xfrm>
            <a:off x="8101584" y="2148840"/>
            <a:ext cx="3520440" cy="3063240"/>
          </a:xfrm>
          <a:prstGeom prst="roundRect">
            <a:avLst>
              <a:gd name="adj" fmla="val 2090"/>
            </a:avLst>
          </a:prstGeom>
          <a:solidFill>
            <a:srgbClr val="F4F6FC"/>
          </a:solidFill>
          <a:ln/>
        </p:spPr>
        <p:txBody>
          <a:bodyPr/>
          <a:lstStyle/>
          <a:p>
            <a:endParaRPr lang="en-US"/>
          </a:p>
        </p:txBody>
      </p:sp>
      <p:sp>
        <p:nvSpPr>
          <p:cNvPr id="13" name="Text 11"/>
          <p:cNvSpPr/>
          <p:nvPr/>
        </p:nvSpPr>
        <p:spPr>
          <a:xfrm>
            <a:off x="8357616" y="2350008"/>
            <a:ext cx="3008376" cy="365760"/>
          </a:xfrm>
          <a:prstGeom prst="rect">
            <a:avLst/>
          </a:prstGeom>
          <a:noFill/>
          <a:ln/>
        </p:spPr>
        <p:txBody>
          <a:bodyPr wrap="square" rtlCol="0" anchor="ctr"/>
          <a:lstStyle/>
          <a:p>
            <a:pPr marL="0" indent="0">
              <a:buNone/>
            </a:pPr>
            <a:r>
              <a:rPr lang="en-US" sz="1450" b="1" dirty="0">
                <a:solidFill>
                  <a:srgbClr val="2C7A5B"/>
                </a:solidFill>
                <a:latin typeface="Calibri" pitchFamily="34" charset="0"/>
                <a:ea typeface="Calibri" pitchFamily="34" charset="-122"/>
                <a:cs typeface="Calibri" pitchFamily="34" charset="-120"/>
              </a:rPr>
              <a:t>Impact</a:t>
            </a:r>
            <a:endParaRPr lang="en-US" sz="1450" dirty="0"/>
          </a:p>
        </p:txBody>
      </p:sp>
      <p:sp>
        <p:nvSpPr>
          <p:cNvPr id="14" name="Text 12"/>
          <p:cNvSpPr/>
          <p:nvPr/>
        </p:nvSpPr>
        <p:spPr>
          <a:xfrm>
            <a:off x="8357616" y="2770632"/>
            <a:ext cx="3008376" cy="2240280"/>
          </a:xfrm>
          <a:prstGeom prst="rect">
            <a:avLst/>
          </a:prstGeom>
          <a:noFill/>
          <a:ln/>
        </p:spPr>
        <p:txBody>
          <a:bodyPr wrap="square" rtlCol="0" anchor="ctr"/>
          <a:lstStyle/>
          <a:p>
            <a:pPr marL="0" indent="0">
              <a:lnSpc>
                <a:spcPts val="1600"/>
              </a:lnSpc>
              <a:buNone/>
            </a:pPr>
            <a:r>
              <a:rPr lang="en-US" sz="1200" dirty="0">
                <a:solidFill>
                  <a:srgbClr val="1B1F2E"/>
                </a:solidFill>
                <a:latin typeface="Calibri" pitchFamily="34" charset="0"/>
                <a:ea typeface="Calibri" pitchFamily="34" charset="-122"/>
                <a:cs typeface="Calibri" pitchFamily="34" charset="-120"/>
              </a:rPr>
              <a:t>The case became a global reference point for AI hiring risk, prompting renewed scrutiny of automated screening tools and reinforcing the need for bias testing before deployment.</a:t>
            </a:r>
            <a:endParaRPr lang="en-US" sz="1200" dirty="0"/>
          </a:p>
        </p:txBody>
      </p:sp>
      <p:sp>
        <p:nvSpPr>
          <p:cNvPr id="15" name="Shape 13"/>
          <p:cNvSpPr/>
          <p:nvPr/>
        </p:nvSpPr>
        <p:spPr>
          <a:xfrm>
            <a:off x="548640" y="5394960"/>
            <a:ext cx="10424160" cy="914400"/>
          </a:xfrm>
          <a:prstGeom prst="roundRect">
            <a:avLst>
              <a:gd name="adj" fmla="val 7000"/>
            </a:avLst>
          </a:prstGeom>
          <a:solidFill>
            <a:srgbClr val="1E2761"/>
          </a:solidFill>
          <a:ln/>
        </p:spPr>
        <p:txBody>
          <a:bodyPr/>
          <a:lstStyle/>
          <a:p>
            <a:endParaRPr lang="en-US"/>
          </a:p>
        </p:txBody>
      </p:sp>
      <p:pic>
        <p:nvPicPr>
          <p:cNvPr id="16" name="Image 0" descr="/home/claude/is-deck/icons/lightbulb_white.png"/>
          <p:cNvPicPr>
            <a:picLocks noChangeAspect="1"/>
          </p:cNvPicPr>
          <p:nvPr/>
        </p:nvPicPr>
        <p:blipFill>
          <a:blip r:embed="rId3"/>
          <a:stretch>
            <a:fillRect/>
          </a:stretch>
        </p:blipFill>
        <p:spPr>
          <a:xfrm>
            <a:off x="822960" y="5641848"/>
            <a:ext cx="411480" cy="411480"/>
          </a:xfrm>
          <a:prstGeom prst="rect">
            <a:avLst/>
          </a:prstGeom>
        </p:spPr>
      </p:pic>
      <p:sp>
        <p:nvSpPr>
          <p:cNvPr id="17" name="Text 14"/>
          <p:cNvSpPr/>
          <p:nvPr/>
        </p:nvSpPr>
        <p:spPr>
          <a:xfrm>
            <a:off x="1371600" y="5394960"/>
            <a:ext cx="9418320" cy="914400"/>
          </a:xfrm>
          <a:prstGeom prst="rect">
            <a:avLst/>
          </a:prstGeom>
          <a:noFill/>
          <a:ln/>
        </p:spPr>
        <p:txBody>
          <a:bodyPr wrap="square" rtlCol="0" anchor="ctr"/>
          <a:lstStyle/>
          <a:p>
            <a:pPr marL="0" indent="0">
              <a:lnSpc>
                <a:spcPts val="1600"/>
              </a:lnSpc>
              <a:buNone/>
            </a:pPr>
            <a:r>
              <a:rPr lang="en-US" sz="1250" b="1" dirty="0">
                <a:solidFill>
                  <a:srgbClr val="D98324"/>
                </a:solidFill>
                <a:latin typeface="Calibri" pitchFamily="34" charset="0"/>
                <a:ea typeface="Calibri" pitchFamily="34" charset="-122"/>
                <a:cs typeface="Calibri" pitchFamily="34" charset="-120"/>
              </a:rPr>
              <a:t>Key takeaway:  </a:t>
            </a:r>
            <a:r>
              <a:rPr lang="en-US" sz="1250" dirty="0">
                <a:solidFill>
                  <a:srgbClr val="FFFFFF"/>
                </a:solidFill>
                <a:latin typeface="Calibri" pitchFamily="34" charset="0"/>
                <a:ea typeface="Calibri" pitchFamily="34" charset="-122"/>
                <a:cs typeface="Calibri" pitchFamily="34" charset="-120"/>
              </a:rPr>
              <a:t>AI systems reproduce the patterns in their training data — without active bias auditing and human oversight, automation can scale discrimination rather than remove it.</a:t>
            </a:r>
            <a:endParaRPr lang="en-US" sz="1250" dirty="0"/>
          </a:p>
        </p:txBody>
      </p:sp>
      <p:sp>
        <p:nvSpPr>
          <p:cNvPr id="18" name="Text 15"/>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5B6478"/>
                </a:solidFill>
                <a:latin typeface="Calibri" pitchFamily="34" charset="0"/>
                <a:ea typeface="Calibri" pitchFamily="34" charset="-122"/>
                <a:cs typeface="Calibri" pitchFamily="34" charset="-120"/>
              </a:rPr>
              <a:t>17</a:t>
            </a:r>
            <a:endParaRPr lang="en-US" sz="1000" dirty="0"/>
          </a:p>
        </p:txBody>
      </p:sp>
      <p:pic>
        <p:nvPicPr>
          <p:cNvPr id="19" name="Picture 2" descr="University Of Wales Trinity Saint David">
            <a:extLst>
              <a:ext uri="{FF2B5EF4-FFF2-40B4-BE49-F238E27FC236}">
                <a16:creationId xmlns:a16="http://schemas.microsoft.com/office/drawing/2014/main" id="{753DBA09-C13A-B85D-CA2E-886F7B7C5D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D98324"/>
                </a:solidFill>
                <a:latin typeface="Calibri" pitchFamily="34" charset="0"/>
                <a:ea typeface="Calibri" pitchFamily="34" charset="-122"/>
                <a:cs typeface="Calibri" pitchFamily="34" charset="-120"/>
              </a:rPr>
              <a:t>SECTION 05 — RECOMMENDATIONS</a:t>
            </a:r>
            <a:endParaRPr lang="en-US" sz="1300" dirty="0"/>
          </a:p>
        </p:txBody>
      </p:sp>
      <p:sp>
        <p:nvSpPr>
          <p:cNvPr id="3" name="Text 1"/>
          <p:cNvSpPr/>
          <p:nvPr/>
        </p:nvSpPr>
        <p:spPr>
          <a:xfrm>
            <a:off x="548640" y="822960"/>
            <a:ext cx="10058400" cy="548640"/>
          </a:xfrm>
          <a:prstGeom prst="rect">
            <a:avLst/>
          </a:prstGeom>
          <a:noFill/>
          <a:ln/>
        </p:spPr>
        <p:txBody>
          <a:bodyPr wrap="square" rtlCol="0" anchor="ctr"/>
          <a:lstStyle/>
          <a:p>
            <a:pPr marL="0" indent="0">
              <a:buNone/>
            </a:pPr>
            <a:r>
              <a:rPr lang="en-US" sz="2700" b="1" dirty="0">
                <a:solidFill>
                  <a:srgbClr val="1E2761"/>
                </a:solidFill>
                <a:latin typeface="Cambria" pitchFamily="34" charset="0"/>
                <a:ea typeface="Cambria" pitchFamily="34" charset="-122"/>
                <a:cs typeface="Cambria" pitchFamily="34" charset="-120"/>
              </a:rPr>
              <a:t>Our recommendation for your business</a:t>
            </a:r>
            <a:endParaRPr lang="en-US" sz="2700" dirty="0"/>
          </a:p>
        </p:txBody>
      </p:sp>
      <p:sp>
        <p:nvSpPr>
          <p:cNvPr id="4" name="Text 2"/>
          <p:cNvSpPr/>
          <p:nvPr/>
        </p:nvSpPr>
        <p:spPr>
          <a:xfrm>
            <a:off x="548640" y="1417320"/>
            <a:ext cx="10058400" cy="457200"/>
          </a:xfrm>
          <a:prstGeom prst="rect">
            <a:avLst/>
          </a:prstGeom>
          <a:noFill/>
          <a:ln/>
        </p:spPr>
        <p:txBody>
          <a:bodyPr wrap="square" rtlCol="0" anchor="ctr"/>
          <a:lstStyle/>
          <a:p>
            <a:pPr marL="0" indent="0">
              <a:buNone/>
            </a:pPr>
            <a:r>
              <a:rPr lang="en-US" sz="1350" i="1" dirty="0">
                <a:solidFill>
                  <a:srgbClr val="5B6478"/>
                </a:solidFill>
                <a:latin typeface="Calibri" pitchFamily="34" charset="0"/>
                <a:ea typeface="Calibri" pitchFamily="34" charset="-122"/>
                <a:cs typeface="Calibri" pitchFamily="34" charset="-120"/>
              </a:rPr>
              <a:t>Sequence investment to match your growth stage — don't adopt everything at once.</a:t>
            </a:r>
            <a:endParaRPr lang="en-US" sz="1350" dirty="0"/>
          </a:p>
        </p:txBody>
      </p:sp>
      <p:sp>
        <p:nvSpPr>
          <p:cNvPr id="5" name="Shape 3"/>
          <p:cNvSpPr/>
          <p:nvPr/>
        </p:nvSpPr>
        <p:spPr>
          <a:xfrm>
            <a:off x="548640" y="2331720"/>
            <a:ext cx="3429000" cy="3246120"/>
          </a:xfrm>
          <a:prstGeom prst="roundRect">
            <a:avLst>
              <a:gd name="adj" fmla="val 2254"/>
            </a:avLst>
          </a:prstGeom>
          <a:solidFill>
            <a:srgbClr val="F4F6FC"/>
          </a:solidFill>
          <a:ln/>
        </p:spPr>
        <p:txBody>
          <a:bodyPr/>
          <a:lstStyle/>
          <a:p>
            <a:endParaRPr lang="en-US"/>
          </a:p>
        </p:txBody>
      </p:sp>
      <p:sp>
        <p:nvSpPr>
          <p:cNvPr id="6" name="Shape 4"/>
          <p:cNvSpPr/>
          <p:nvPr/>
        </p:nvSpPr>
        <p:spPr>
          <a:xfrm>
            <a:off x="548640" y="2331720"/>
            <a:ext cx="3429000" cy="457200"/>
          </a:xfrm>
          <a:prstGeom prst="roundRect">
            <a:avLst>
              <a:gd name="adj" fmla="val 16000"/>
            </a:avLst>
          </a:prstGeom>
          <a:solidFill>
            <a:srgbClr val="1E2761"/>
          </a:solidFill>
          <a:ln/>
        </p:spPr>
        <p:txBody>
          <a:bodyPr/>
          <a:lstStyle/>
          <a:p>
            <a:endParaRPr lang="en-US"/>
          </a:p>
        </p:txBody>
      </p:sp>
      <p:sp>
        <p:nvSpPr>
          <p:cNvPr id="7" name="Shape 5"/>
          <p:cNvSpPr/>
          <p:nvPr/>
        </p:nvSpPr>
        <p:spPr>
          <a:xfrm>
            <a:off x="548640" y="2606040"/>
            <a:ext cx="3429000" cy="182880"/>
          </a:xfrm>
          <a:prstGeom prst="rect">
            <a:avLst/>
          </a:prstGeom>
          <a:solidFill>
            <a:srgbClr val="1E2761"/>
          </a:solidFill>
          <a:ln/>
        </p:spPr>
        <p:txBody>
          <a:bodyPr/>
          <a:lstStyle/>
          <a:p>
            <a:endParaRPr lang="en-US"/>
          </a:p>
        </p:txBody>
      </p:sp>
      <p:sp>
        <p:nvSpPr>
          <p:cNvPr id="8" name="Text 6"/>
          <p:cNvSpPr/>
          <p:nvPr/>
        </p:nvSpPr>
        <p:spPr>
          <a:xfrm>
            <a:off x="731520" y="2331720"/>
            <a:ext cx="3063240" cy="457200"/>
          </a:xfrm>
          <a:prstGeom prst="rect">
            <a:avLst/>
          </a:prstGeom>
          <a:noFill/>
          <a:ln/>
        </p:spPr>
        <p:txBody>
          <a:bodyPr wrap="square" rtlCol="0" anchor="ctr"/>
          <a:lstStyle/>
          <a:p>
            <a:pPr marL="0" indent="0">
              <a:buNone/>
            </a:pPr>
            <a:r>
              <a:rPr lang="en-US" sz="1250" b="1" dirty="0">
                <a:solidFill>
                  <a:srgbClr val="FFFFFF"/>
                </a:solidFill>
                <a:latin typeface="Calibri" pitchFamily="34" charset="0"/>
                <a:ea typeface="Calibri" pitchFamily="34" charset="-122"/>
                <a:cs typeface="Calibri" pitchFamily="34" charset="-120"/>
              </a:rPr>
              <a:t>Phase 1 — Now</a:t>
            </a:r>
            <a:endParaRPr lang="en-US" sz="1250" dirty="0"/>
          </a:p>
        </p:txBody>
      </p:sp>
      <p:sp>
        <p:nvSpPr>
          <p:cNvPr id="9" name="Shape 7"/>
          <p:cNvSpPr/>
          <p:nvPr/>
        </p:nvSpPr>
        <p:spPr>
          <a:xfrm>
            <a:off x="804672" y="2990088"/>
            <a:ext cx="594360" cy="594360"/>
          </a:xfrm>
          <a:prstGeom prst="ellipse">
            <a:avLst/>
          </a:prstGeom>
          <a:solidFill>
            <a:srgbClr val="1E2761"/>
          </a:solidFill>
          <a:ln/>
        </p:spPr>
        <p:txBody>
          <a:bodyPr/>
          <a:lstStyle/>
          <a:p>
            <a:endParaRPr lang="en-US"/>
          </a:p>
        </p:txBody>
      </p:sp>
      <p:pic>
        <p:nvPicPr>
          <p:cNvPr id="10" name="Image 0" descr="/home/claude/is-deck/icons/database_white.png"/>
          <p:cNvPicPr>
            <a:picLocks noChangeAspect="1"/>
          </p:cNvPicPr>
          <p:nvPr/>
        </p:nvPicPr>
        <p:blipFill>
          <a:blip r:embed="rId3"/>
          <a:stretch>
            <a:fillRect/>
          </a:stretch>
        </p:blipFill>
        <p:spPr>
          <a:xfrm>
            <a:off x="950976" y="3136392"/>
            <a:ext cx="301752" cy="301752"/>
          </a:xfrm>
          <a:prstGeom prst="rect">
            <a:avLst/>
          </a:prstGeom>
        </p:spPr>
      </p:pic>
      <p:sp>
        <p:nvSpPr>
          <p:cNvPr id="11" name="Text 8"/>
          <p:cNvSpPr/>
          <p:nvPr/>
        </p:nvSpPr>
        <p:spPr>
          <a:xfrm>
            <a:off x="1554480" y="2990088"/>
            <a:ext cx="2240280" cy="594360"/>
          </a:xfrm>
          <a:prstGeom prst="rect">
            <a:avLst/>
          </a:prstGeom>
          <a:noFill/>
          <a:ln/>
        </p:spPr>
        <p:txBody>
          <a:bodyPr wrap="square"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Implement a right-sized ERP</a:t>
            </a:r>
            <a:endParaRPr lang="en-US" sz="1500" dirty="0"/>
          </a:p>
        </p:txBody>
      </p:sp>
      <p:sp>
        <p:nvSpPr>
          <p:cNvPr id="12" name="Text 9"/>
          <p:cNvSpPr/>
          <p:nvPr/>
        </p:nvSpPr>
        <p:spPr>
          <a:xfrm>
            <a:off x="804672" y="3749040"/>
            <a:ext cx="2916936" cy="1645920"/>
          </a:xfrm>
          <a:prstGeom prst="rect">
            <a:avLst/>
          </a:prstGeom>
          <a:noFill/>
          <a:ln/>
        </p:spPr>
        <p:txBody>
          <a:bodyPr wrap="square" rtlCol="0" anchor="ctr"/>
          <a:lstStyle/>
          <a:p>
            <a:pPr marL="0" indent="0">
              <a:lnSpc>
                <a:spcPts val="1500"/>
              </a:lnSpc>
              <a:buNone/>
            </a:pPr>
            <a:r>
              <a:rPr lang="en-US" sz="1150" dirty="0">
                <a:solidFill>
                  <a:srgbClr val="1B1F2E"/>
                </a:solidFill>
                <a:latin typeface="Calibri" pitchFamily="34" charset="0"/>
                <a:ea typeface="Calibri" pitchFamily="34" charset="-122"/>
                <a:cs typeface="Calibri" pitchFamily="34" charset="-120"/>
              </a:rPr>
              <a:t>Consolidate finance, inventory, and HR into one system, using a proven industry template rather than heavy customization — the lesson from Nike's overreach.</a:t>
            </a:r>
            <a:endParaRPr lang="en-US" sz="1150" dirty="0"/>
          </a:p>
        </p:txBody>
      </p:sp>
      <p:sp>
        <p:nvSpPr>
          <p:cNvPr id="13" name="Shape 10"/>
          <p:cNvSpPr/>
          <p:nvPr/>
        </p:nvSpPr>
        <p:spPr>
          <a:xfrm>
            <a:off x="4297680" y="2331720"/>
            <a:ext cx="3429000" cy="3246120"/>
          </a:xfrm>
          <a:prstGeom prst="roundRect">
            <a:avLst>
              <a:gd name="adj" fmla="val 2254"/>
            </a:avLst>
          </a:prstGeom>
          <a:solidFill>
            <a:srgbClr val="F4F6FC"/>
          </a:solidFill>
          <a:ln/>
        </p:spPr>
        <p:txBody>
          <a:bodyPr/>
          <a:lstStyle/>
          <a:p>
            <a:endParaRPr lang="en-US"/>
          </a:p>
        </p:txBody>
      </p:sp>
      <p:sp>
        <p:nvSpPr>
          <p:cNvPr id="14" name="Shape 11"/>
          <p:cNvSpPr/>
          <p:nvPr/>
        </p:nvSpPr>
        <p:spPr>
          <a:xfrm>
            <a:off x="4297680" y="2331720"/>
            <a:ext cx="3429000" cy="457200"/>
          </a:xfrm>
          <a:prstGeom prst="roundRect">
            <a:avLst>
              <a:gd name="adj" fmla="val 16000"/>
            </a:avLst>
          </a:prstGeom>
          <a:solidFill>
            <a:srgbClr val="D98324"/>
          </a:solidFill>
          <a:ln/>
        </p:spPr>
        <p:txBody>
          <a:bodyPr/>
          <a:lstStyle/>
          <a:p>
            <a:endParaRPr lang="en-US"/>
          </a:p>
        </p:txBody>
      </p:sp>
      <p:sp>
        <p:nvSpPr>
          <p:cNvPr id="15" name="Shape 12"/>
          <p:cNvSpPr/>
          <p:nvPr/>
        </p:nvSpPr>
        <p:spPr>
          <a:xfrm>
            <a:off x="4297680" y="2606040"/>
            <a:ext cx="3429000" cy="182880"/>
          </a:xfrm>
          <a:prstGeom prst="rect">
            <a:avLst/>
          </a:prstGeom>
          <a:solidFill>
            <a:srgbClr val="D98324"/>
          </a:solidFill>
          <a:ln/>
        </p:spPr>
        <p:txBody>
          <a:bodyPr/>
          <a:lstStyle/>
          <a:p>
            <a:endParaRPr lang="en-US"/>
          </a:p>
        </p:txBody>
      </p:sp>
      <p:sp>
        <p:nvSpPr>
          <p:cNvPr id="16" name="Text 13"/>
          <p:cNvSpPr/>
          <p:nvPr/>
        </p:nvSpPr>
        <p:spPr>
          <a:xfrm>
            <a:off x="4480560" y="2331720"/>
            <a:ext cx="3063240" cy="457200"/>
          </a:xfrm>
          <a:prstGeom prst="rect">
            <a:avLst/>
          </a:prstGeom>
          <a:noFill/>
          <a:ln/>
        </p:spPr>
        <p:txBody>
          <a:bodyPr wrap="square" rtlCol="0" anchor="ctr"/>
          <a:lstStyle/>
          <a:p>
            <a:pPr marL="0" indent="0">
              <a:buNone/>
            </a:pPr>
            <a:r>
              <a:rPr lang="en-US" sz="1250" b="1" dirty="0">
                <a:solidFill>
                  <a:srgbClr val="FFFFFF"/>
                </a:solidFill>
                <a:latin typeface="Calibri" pitchFamily="34" charset="0"/>
                <a:ea typeface="Calibri" pitchFamily="34" charset="-122"/>
                <a:cs typeface="Calibri" pitchFamily="34" charset="-120"/>
              </a:rPr>
              <a:t>Phase 2 — 6–12 months</a:t>
            </a:r>
            <a:endParaRPr lang="en-US" sz="1250" dirty="0"/>
          </a:p>
        </p:txBody>
      </p:sp>
      <p:sp>
        <p:nvSpPr>
          <p:cNvPr id="17" name="Shape 14"/>
          <p:cNvSpPr/>
          <p:nvPr/>
        </p:nvSpPr>
        <p:spPr>
          <a:xfrm>
            <a:off x="4553712" y="2990088"/>
            <a:ext cx="594360" cy="594360"/>
          </a:xfrm>
          <a:prstGeom prst="ellipse">
            <a:avLst/>
          </a:prstGeom>
          <a:solidFill>
            <a:srgbClr val="D98324"/>
          </a:solidFill>
          <a:ln/>
        </p:spPr>
        <p:txBody>
          <a:bodyPr/>
          <a:lstStyle/>
          <a:p>
            <a:endParaRPr lang="en-US"/>
          </a:p>
        </p:txBody>
      </p:sp>
      <p:pic>
        <p:nvPicPr>
          <p:cNvPr id="18" name="Image 1" descr="/home/claude/is-deck/icons/users_white.png"/>
          <p:cNvPicPr>
            <a:picLocks noChangeAspect="1"/>
          </p:cNvPicPr>
          <p:nvPr/>
        </p:nvPicPr>
        <p:blipFill>
          <a:blip r:embed="rId4"/>
          <a:stretch>
            <a:fillRect/>
          </a:stretch>
        </p:blipFill>
        <p:spPr>
          <a:xfrm>
            <a:off x="4700016" y="3136392"/>
            <a:ext cx="301752" cy="301752"/>
          </a:xfrm>
          <a:prstGeom prst="rect">
            <a:avLst/>
          </a:prstGeom>
        </p:spPr>
      </p:pic>
      <p:sp>
        <p:nvSpPr>
          <p:cNvPr id="19" name="Text 15"/>
          <p:cNvSpPr/>
          <p:nvPr/>
        </p:nvSpPr>
        <p:spPr>
          <a:xfrm>
            <a:off x="5303520" y="2990088"/>
            <a:ext cx="2240280" cy="594360"/>
          </a:xfrm>
          <a:prstGeom prst="rect">
            <a:avLst/>
          </a:prstGeom>
          <a:noFill/>
          <a:ln/>
        </p:spPr>
        <p:txBody>
          <a:bodyPr wrap="square"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Layer in CRM</a:t>
            </a:r>
            <a:endParaRPr lang="en-US" sz="1500" dirty="0"/>
          </a:p>
        </p:txBody>
      </p:sp>
      <p:sp>
        <p:nvSpPr>
          <p:cNvPr id="20" name="Text 16"/>
          <p:cNvSpPr/>
          <p:nvPr/>
        </p:nvSpPr>
        <p:spPr>
          <a:xfrm>
            <a:off x="4553712" y="3749040"/>
            <a:ext cx="2916936" cy="1645920"/>
          </a:xfrm>
          <a:prstGeom prst="rect">
            <a:avLst/>
          </a:prstGeom>
          <a:noFill/>
          <a:ln/>
        </p:spPr>
        <p:txBody>
          <a:bodyPr wrap="square" rtlCol="0" anchor="ctr"/>
          <a:lstStyle/>
          <a:p>
            <a:pPr marL="0" indent="0">
              <a:lnSpc>
                <a:spcPts val="1500"/>
              </a:lnSpc>
              <a:buNone/>
            </a:pPr>
            <a:r>
              <a:rPr lang="en-US" sz="1150" dirty="0">
                <a:solidFill>
                  <a:srgbClr val="1B1F2E"/>
                </a:solidFill>
                <a:latin typeface="Calibri" pitchFamily="34" charset="0"/>
                <a:ea typeface="Calibri" pitchFamily="34" charset="-122"/>
                <a:cs typeface="Calibri" pitchFamily="34" charset="-120"/>
              </a:rPr>
              <a:t>Add a CRM to centralize customer data and personalize engagement, following the disciplined, data-driven model Starbucks built its loyalty program on.</a:t>
            </a:r>
            <a:endParaRPr lang="en-US" sz="1150" dirty="0"/>
          </a:p>
        </p:txBody>
      </p:sp>
      <p:sp>
        <p:nvSpPr>
          <p:cNvPr id="21" name="Shape 17"/>
          <p:cNvSpPr/>
          <p:nvPr/>
        </p:nvSpPr>
        <p:spPr>
          <a:xfrm>
            <a:off x="8046720" y="2331720"/>
            <a:ext cx="3429000" cy="3246120"/>
          </a:xfrm>
          <a:prstGeom prst="roundRect">
            <a:avLst>
              <a:gd name="adj" fmla="val 2254"/>
            </a:avLst>
          </a:prstGeom>
          <a:solidFill>
            <a:srgbClr val="F4F6FC"/>
          </a:solidFill>
          <a:ln/>
        </p:spPr>
        <p:txBody>
          <a:bodyPr/>
          <a:lstStyle/>
          <a:p>
            <a:endParaRPr lang="en-US"/>
          </a:p>
        </p:txBody>
      </p:sp>
      <p:sp>
        <p:nvSpPr>
          <p:cNvPr id="22" name="Shape 18"/>
          <p:cNvSpPr/>
          <p:nvPr/>
        </p:nvSpPr>
        <p:spPr>
          <a:xfrm>
            <a:off x="8046720" y="2331720"/>
            <a:ext cx="3429000" cy="457200"/>
          </a:xfrm>
          <a:prstGeom prst="roundRect">
            <a:avLst>
              <a:gd name="adj" fmla="val 16000"/>
            </a:avLst>
          </a:prstGeom>
          <a:solidFill>
            <a:srgbClr val="2C7A5B"/>
          </a:solidFill>
          <a:ln/>
        </p:spPr>
        <p:txBody>
          <a:bodyPr/>
          <a:lstStyle/>
          <a:p>
            <a:endParaRPr lang="en-US"/>
          </a:p>
        </p:txBody>
      </p:sp>
      <p:sp>
        <p:nvSpPr>
          <p:cNvPr id="23" name="Shape 19"/>
          <p:cNvSpPr/>
          <p:nvPr/>
        </p:nvSpPr>
        <p:spPr>
          <a:xfrm>
            <a:off x="8046720" y="2606040"/>
            <a:ext cx="3429000" cy="182880"/>
          </a:xfrm>
          <a:prstGeom prst="rect">
            <a:avLst/>
          </a:prstGeom>
          <a:solidFill>
            <a:srgbClr val="2C7A5B"/>
          </a:solidFill>
          <a:ln/>
        </p:spPr>
        <p:txBody>
          <a:bodyPr/>
          <a:lstStyle/>
          <a:p>
            <a:endParaRPr lang="en-US"/>
          </a:p>
        </p:txBody>
      </p:sp>
      <p:sp>
        <p:nvSpPr>
          <p:cNvPr id="24" name="Text 20"/>
          <p:cNvSpPr/>
          <p:nvPr/>
        </p:nvSpPr>
        <p:spPr>
          <a:xfrm>
            <a:off x="8229600" y="2331720"/>
            <a:ext cx="3063240" cy="457200"/>
          </a:xfrm>
          <a:prstGeom prst="rect">
            <a:avLst/>
          </a:prstGeom>
          <a:noFill/>
          <a:ln/>
        </p:spPr>
        <p:txBody>
          <a:bodyPr wrap="square" rtlCol="0" anchor="ctr"/>
          <a:lstStyle/>
          <a:p>
            <a:pPr marL="0" indent="0">
              <a:buNone/>
            </a:pPr>
            <a:r>
              <a:rPr lang="en-US" sz="1250" b="1" dirty="0">
                <a:solidFill>
                  <a:srgbClr val="FFFFFF"/>
                </a:solidFill>
                <a:latin typeface="Calibri" pitchFamily="34" charset="0"/>
                <a:ea typeface="Calibri" pitchFamily="34" charset="-122"/>
                <a:cs typeface="Calibri" pitchFamily="34" charset="-120"/>
              </a:rPr>
              <a:t>Phase 3 — 12–18 months</a:t>
            </a:r>
            <a:endParaRPr lang="en-US" sz="1250" dirty="0"/>
          </a:p>
        </p:txBody>
      </p:sp>
      <p:sp>
        <p:nvSpPr>
          <p:cNvPr id="25" name="Shape 21"/>
          <p:cNvSpPr/>
          <p:nvPr/>
        </p:nvSpPr>
        <p:spPr>
          <a:xfrm>
            <a:off x="8302752" y="2990088"/>
            <a:ext cx="594360" cy="594360"/>
          </a:xfrm>
          <a:prstGeom prst="ellipse">
            <a:avLst/>
          </a:prstGeom>
          <a:solidFill>
            <a:srgbClr val="2C7A5B"/>
          </a:solidFill>
          <a:ln/>
        </p:spPr>
        <p:txBody>
          <a:bodyPr/>
          <a:lstStyle/>
          <a:p>
            <a:endParaRPr lang="en-US"/>
          </a:p>
        </p:txBody>
      </p:sp>
      <p:pic>
        <p:nvPicPr>
          <p:cNvPr id="26" name="Image 2" descr="/home/claude/is-deck/icons/chartbar_white.png"/>
          <p:cNvPicPr>
            <a:picLocks noChangeAspect="1"/>
          </p:cNvPicPr>
          <p:nvPr/>
        </p:nvPicPr>
        <p:blipFill>
          <a:blip r:embed="rId5"/>
          <a:stretch>
            <a:fillRect/>
          </a:stretch>
        </p:blipFill>
        <p:spPr>
          <a:xfrm>
            <a:off x="8449056" y="3136392"/>
            <a:ext cx="301752" cy="301752"/>
          </a:xfrm>
          <a:prstGeom prst="rect">
            <a:avLst/>
          </a:prstGeom>
        </p:spPr>
      </p:pic>
      <p:sp>
        <p:nvSpPr>
          <p:cNvPr id="27" name="Text 22"/>
          <p:cNvSpPr/>
          <p:nvPr/>
        </p:nvSpPr>
        <p:spPr>
          <a:xfrm>
            <a:off x="9052560" y="2990088"/>
            <a:ext cx="2240280" cy="594360"/>
          </a:xfrm>
          <a:prstGeom prst="rect">
            <a:avLst/>
          </a:prstGeom>
          <a:noFill/>
          <a:ln/>
        </p:spPr>
        <p:txBody>
          <a:bodyPr wrap="square" rtlCol="0" anchor="ctr"/>
          <a:lstStyle/>
          <a:p>
            <a:pPr marL="0" indent="0">
              <a:buNone/>
            </a:pPr>
            <a:r>
              <a:rPr lang="en-US" sz="1500" b="1" dirty="0">
                <a:solidFill>
                  <a:srgbClr val="1E2761"/>
                </a:solidFill>
                <a:latin typeface="Cambria" pitchFamily="34" charset="0"/>
                <a:ea typeface="Cambria" pitchFamily="34" charset="-122"/>
                <a:cs typeface="Cambria" pitchFamily="34" charset="-120"/>
              </a:rPr>
              <a:t>Add BI on top</a:t>
            </a:r>
            <a:endParaRPr lang="en-US" sz="1500" dirty="0"/>
          </a:p>
        </p:txBody>
      </p:sp>
      <p:sp>
        <p:nvSpPr>
          <p:cNvPr id="28" name="Text 23"/>
          <p:cNvSpPr/>
          <p:nvPr/>
        </p:nvSpPr>
        <p:spPr>
          <a:xfrm>
            <a:off x="8302752" y="3749040"/>
            <a:ext cx="2916936" cy="1645920"/>
          </a:xfrm>
          <a:prstGeom prst="rect">
            <a:avLst/>
          </a:prstGeom>
          <a:noFill/>
          <a:ln/>
        </p:spPr>
        <p:txBody>
          <a:bodyPr wrap="square" rtlCol="0" anchor="ctr"/>
          <a:lstStyle/>
          <a:p>
            <a:pPr marL="0" indent="0">
              <a:lnSpc>
                <a:spcPts val="1500"/>
              </a:lnSpc>
              <a:buNone/>
            </a:pPr>
            <a:r>
              <a:rPr lang="en-US" sz="1150" dirty="0">
                <a:solidFill>
                  <a:srgbClr val="1B1F2E"/>
                </a:solidFill>
                <a:latin typeface="Calibri" pitchFamily="34" charset="0"/>
                <a:ea typeface="Calibri" pitchFamily="34" charset="-122"/>
                <a:cs typeface="Calibri" pitchFamily="34" charset="-120"/>
              </a:rPr>
              <a:t>Once ERP and CRM produce clean data, deploy BI dashboards for forecasting and decision support — embedding it into daily routines as Walmart did.</a:t>
            </a:r>
            <a:endParaRPr lang="en-US" sz="1150" dirty="0"/>
          </a:p>
        </p:txBody>
      </p:sp>
      <p:sp>
        <p:nvSpPr>
          <p:cNvPr id="29" name="Shape 24"/>
          <p:cNvSpPr/>
          <p:nvPr/>
        </p:nvSpPr>
        <p:spPr>
          <a:xfrm>
            <a:off x="548640" y="5806440"/>
            <a:ext cx="10424160" cy="685800"/>
          </a:xfrm>
          <a:prstGeom prst="roundRect">
            <a:avLst>
              <a:gd name="adj" fmla="val 8000"/>
            </a:avLst>
          </a:prstGeom>
          <a:solidFill>
            <a:srgbClr val="1E2761"/>
          </a:solidFill>
          <a:ln/>
        </p:spPr>
        <p:txBody>
          <a:bodyPr/>
          <a:lstStyle/>
          <a:p>
            <a:endParaRPr lang="en-US"/>
          </a:p>
        </p:txBody>
      </p:sp>
      <p:sp>
        <p:nvSpPr>
          <p:cNvPr id="30" name="Text 25"/>
          <p:cNvSpPr/>
          <p:nvPr/>
        </p:nvSpPr>
        <p:spPr>
          <a:xfrm>
            <a:off x="822960" y="5806440"/>
            <a:ext cx="9875520" cy="685800"/>
          </a:xfrm>
          <a:prstGeom prst="rect">
            <a:avLst/>
          </a:prstGeom>
          <a:noFill/>
          <a:ln/>
        </p:spPr>
        <p:txBody>
          <a:bodyPr wrap="square" rtlCol="0" anchor="ctr"/>
          <a:lstStyle/>
          <a:p>
            <a:pPr marL="0" indent="0">
              <a:buNone/>
            </a:pPr>
            <a:r>
              <a:rPr lang="en-US" sz="1200" i="1" dirty="0">
                <a:solidFill>
                  <a:srgbClr val="CADCFC"/>
                </a:solidFill>
                <a:latin typeface="Calibri" pitchFamily="34" charset="0"/>
                <a:ea typeface="Calibri" pitchFamily="34" charset="-122"/>
                <a:cs typeface="Calibri" pitchFamily="34" charset="-120"/>
              </a:rPr>
              <a:t>Throughout all three phases: build the responsible-use framework (govern, audit, disclose, balance) in from day one — not as an afterthought.</a:t>
            </a:r>
            <a:endParaRPr lang="en-US" sz="1200" dirty="0"/>
          </a:p>
        </p:txBody>
      </p:sp>
      <p:sp>
        <p:nvSpPr>
          <p:cNvPr id="31" name="Text 26"/>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5B6478"/>
                </a:solidFill>
                <a:latin typeface="Calibri" pitchFamily="34" charset="0"/>
                <a:ea typeface="Calibri" pitchFamily="34" charset="-122"/>
                <a:cs typeface="Calibri" pitchFamily="34" charset="-120"/>
              </a:rPr>
              <a:t>18</a:t>
            </a:r>
            <a:endParaRPr lang="en-US" sz="1000" dirty="0"/>
          </a:p>
        </p:txBody>
      </p:sp>
      <p:pic>
        <p:nvPicPr>
          <p:cNvPr id="32" name="Picture 2" descr="University Of Wales Trinity Saint David">
            <a:extLst>
              <a:ext uri="{FF2B5EF4-FFF2-40B4-BE49-F238E27FC236}">
                <a16:creationId xmlns:a16="http://schemas.microsoft.com/office/drawing/2014/main" id="{40B9DB1F-21D2-45A6-4D55-6D930192C00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1E2761"/>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365760"/>
          </a:xfrm>
          <a:prstGeom prst="rect">
            <a:avLst/>
          </a:prstGeom>
          <a:noFill/>
          <a:ln/>
        </p:spPr>
        <p:txBody>
          <a:bodyPr wrap="square" rtlCol="0" anchor="ctr"/>
          <a:lstStyle/>
          <a:p>
            <a:pPr marL="0" indent="0">
              <a:buNone/>
            </a:pPr>
            <a:r>
              <a:rPr lang="en-US" sz="1300" b="1" kern="0" spc="200" dirty="0">
                <a:solidFill>
                  <a:srgbClr val="D98324"/>
                </a:solidFill>
                <a:latin typeface="Calibri" pitchFamily="34" charset="0"/>
                <a:ea typeface="Calibri" pitchFamily="34" charset="-122"/>
                <a:cs typeface="Calibri" pitchFamily="34" charset="-120"/>
              </a:rPr>
              <a:t>REFERENCES</a:t>
            </a:r>
            <a:endParaRPr lang="en-US" sz="1300" dirty="0"/>
          </a:p>
        </p:txBody>
      </p:sp>
      <p:sp>
        <p:nvSpPr>
          <p:cNvPr id="3" name="Text 1"/>
          <p:cNvSpPr/>
          <p:nvPr/>
        </p:nvSpPr>
        <p:spPr>
          <a:xfrm>
            <a:off x="548640" y="777240"/>
            <a:ext cx="7315200" cy="502920"/>
          </a:xfrm>
          <a:prstGeom prst="rect">
            <a:avLst/>
          </a:prstGeom>
          <a:noFill/>
          <a:ln/>
        </p:spPr>
        <p:txBody>
          <a:bodyPr wrap="square"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Sources</a:t>
            </a:r>
            <a:endParaRPr lang="en-US" sz="2600" dirty="0"/>
          </a:p>
        </p:txBody>
      </p:sp>
      <p:sp>
        <p:nvSpPr>
          <p:cNvPr id="4" name="Text 2"/>
          <p:cNvSpPr/>
          <p:nvPr/>
        </p:nvSpPr>
        <p:spPr>
          <a:xfrm>
            <a:off x="548640" y="1508760"/>
            <a:ext cx="365760" cy="685800"/>
          </a:xfrm>
          <a:prstGeom prst="rect">
            <a:avLst/>
          </a:prstGeom>
          <a:noFill/>
          <a:ln/>
        </p:spPr>
        <p:txBody>
          <a:bodyPr wrap="square" rtlCol="0" anchor="ctr"/>
          <a:lstStyle/>
          <a:p>
            <a:pPr marL="0" indent="0">
              <a:buNone/>
            </a:pPr>
            <a:r>
              <a:rPr lang="en-US" sz="1050" b="1" dirty="0">
                <a:solidFill>
                  <a:srgbClr val="D98324"/>
                </a:solidFill>
                <a:latin typeface="Calibri" pitchFamily="34" charset="0"/>
                <a:ea typeface="Calibri" pitchFamily="34" charset="-122"/>
                <a:cs typeface="Calibri" pitchFamily="34" charset="-120"/>
              </a:rPr>
              <a:t>1.</a:t>
            </a:r>
            <a:endParaRPr lang="en-US" sz="1050" dirty="0"/>
          </a:p>
        </p:txBody>
      </p:sp>
      <p:sp>
        <p:nvSpPr>
          <p:cNvPr id="5" name="Text 3"/>
          <p:cNvSpPr/>
          <p:nvPr/>
        </p:nvSpPr>
        <p:spPr>
          <a:xfrm>
            <a:off x="914400" y="1508760"/>
            <a:ext cx="4846320" cy="685800"/>
          </a:xfrm>
          <a:prstGeom prst="rect">
            <a:avLst/>
          </a:prstGeom>
          <a:noFill/>
          <a:ln/>
        </p:spPr>
        <p:txBody>
          <a:bodyPr wrap="square" rtlCol="0" anchor="ctr"/>
          <a:lstStyle/>
          <a:p>
            <a:pPr marL="0" indent="0">
              <a:lnSpc>
                <a:spcPts val="1300"/>
              </a:lnSpc>
              <a:buNone/>
            </a:pPr>
            <a:r>
              <a:rPr lang="en-US" sz="1050" dirty="0">
                <a:solidFill>
                  <a:srgbClr val="CADCFC"/>
                </a:solidFill>
                <a:latin typeface="Calibri" pitchFamily="34" charset="0"/>
                <a:ea typeface="Calibri" pitchFamily="34" charset="-122"/>
                <a:cs typeface="Calibri" pitchFamily="34" charset="-120"/>
              </a:rPr>
              <a:t>Syracuse iSchool. “All 8 Types of Information Systems: A Full Breakdown.” ischool.syracuse.edu, 2025.</a:t>
            </a:r>
            <a:endParaRPr lang="en-US" sz="1050" dirty="0"/>
          </a:p>
        </p:txBody>
      </p:sp>
      <p:sp>
        <p:nvSpPr>
          <p:cNvPr id="6" name="Text 4"/>
          <p:cNvSpPr/>
          <p:nvPr/>
        </p:nvSpPr>
        <p:spPr>
          <a:xfrm>
            <a:off x="6126480" y="1508760"/>
            <a:ext cx="365760" cy="685800"/>
          </a:xfrm>
          <a:prstGeom prst="rect">
            <a:avLst/>
          </a:prstGeom>
          <a:noFill/>
          <a:ln/>
        </p:spPr>
        <p:txBody>
          <a:bodyPr wrap="square" rtlCol="0" anchor="ctr"/>
          <a:lstStyle/>
          <a:p>
            <a:pPr marL="0" indent="0">
              <a:buNone/>
            </a:pPr>
            <a:r>
              <a:rPr lang="en-US" sz="1050" b="1" dirty="0">
                <a:solidFill>
                  <a:srgbClr val="D98324"/>
                </a:solidFill>
                <a:latin typeface="Calibri" pitchFamily="34" charset="0"/>
                <a:ea typeface="Calibri" pitchFamily="34" charset="-122"/>
                <a:cs typeface="Calibri" pitchFamily="34" charset="-120"/>
              </a:rPr>
              <a:t>2.</a:t>
            </a:r>
            <a:endParaRPr lang="en-US" sz="1050" dirty="0"/>
          </a:p>
        </p:txBody>
      </p:sp>
      <p:sp>
        <p:nvSpPr>
          <p:cNvPr id="7" name="Text 5"/>
          <p:cNvSpPr/>
          <p:nvPr/>
        </p:nvSpPr>
        <p:spPr>
          <a:xfrm>
            <a:off x="6492240" y="1508760"/>
            <a:ext cx="4846320" cy="685800"/>
          </a:xfrm>
          <a:prstGeom prst="rect">
            <a:avLst/>
          </a:prstGeom>
          <a:noFill/>
          <a:ln/>
        </p:spPr>
        <p:txBody>
          <a:bodyPr wrap="square" rtlCol="0" anchor="ctr"/>
          <a:lstStyle/>
          <a:p>
            <a:pPr marL="0" indent="0">
              <a:lnSpc>
                <a:spcPts val="1300"/>
              </a:lnSpc>
              <a:buNone/>
            </a:pPr>
            <a:r>
              <a:rPr lang="en-US" sz="1050" dirty="0">
                <a:solidFill>
                  <a:srgbClr val="CADCFC"/>
                </a:solidFill>
                <a:latin typeface="Calibri" pitchFamily="34" charset="0"/>
                <a:ea typeface="Calibri" pitchFamily="34" charset="-122"/>
                <a:cs typeface="Calibri" pitchFamily="34" charset="-120"/>
              </a:rPr>
              <a:t>AEANET. “What is a Business Information System?” aeanet.org, 2025.</a:t>
            </a:r>
            <a:endParaRPr lang="en-US" sz="1050" dirty="0"/>
          </a:p>
        </p:txBody>
      </p:sp>
      <p:sp>
        <p:nvSpPr>
          <p:cNvPr id="8" name="Text 6"/>
          <p:cNvSpPr/>
          <p:nvPr/>
        </p:nvSpPr>
        <p:spPr>
          <a:xfrm>
            <a:off x="548640" y="2286000"/>
            <a:ext cx="365760" cy="685800"/>
          </a:xfrm>
          <a:prstGeom prst="rect">
            <a:avLst/>
          </a:prstGeom>
          <a:noFill/>
          <a:ln/>
        </p:spPr>
        <p:txBody>
          <a:bodyPr wrap="square" rtlCol="0" anchor="ctr"/>
          <a:lstStyle/>
          <a:p>
            <a:pPr marL="0" indent="0">
              <a:buNone/>
            </a:pPr>
            <a:r>
              <a:rPr lang="en-US" sz="1050" b="1" dirty="0">
                <a:solidFill>
                  <a:srgbClr val="D98324"/>
                </a:solidFill>
                <a:latin typeface="Calibri" pitchFamily="34" charset="0"/>
                <a:ea typeface="Calibri" pitchFamily="34" charset="-122"/>
                <a:cs typeface="Calibri" pitchFamily="34" charset="-120"/>
              </a:rPr>
              <a:t>3.</a:t>
            </a:r>
            <a:endParaRPr lang="en-US" sz="1050" dirty="0"/>
          </a:p>
        </p:txBody>
      </p:sp>
      <p:sp>
        <p:nvSpPr>
          <p:cNvPr id="9" name="Text 7"/>
          <p:cNvSpPr/>
          <p:nvPr/>
        </p:nvSpPr>
        <p:spPr>
          <a:xfrm>
            <a:off x="914400" y="2286000"/>
            <a:ext cx="4846320" cy="685800"/>
          </a:xfrm>
          <a:prstGeom prst="rect">
            <a:avLst/>
          </a:prstGeom>
          <a:noFill/>
          <a:ln/>
        </p:spPr>
        <p:txBody>
          <a:bodyPr wrap="square" rtlCol="0" anchor="ctr"/>
          <a:lstStyle/>
          <a:p>
            <a:pPr marL="0" indent="0">
              <a:lnSpc>
                <a:spcPts val="1300"/>
              </a:lnSpc>
              <a:buNone/>
            </a:pPr>
            <a:r>
              <a:rPr lang="en-US" sz="1050" dirty="0">
                <a:solidFill>
                  <a:srgbClr val="CADCFC"/>
                </a:solidFill>
                <a:latin typeface="Calibri" pitchFamily="34" charset="0"/>
                <a:ea typeface="Calibri" pitchFamily="34" charset="-122"/>
                <a:cs typeface="Calibri" pitchFamily="34" charset="-120"/>
              </a:rPr>
              <a:t>Panorama Consulting. “Nike SCM Failure/Issues Case Study.” panorama-consulting.com, 2024.</a:t>
            </a:r>
            <a:endParaRPr lang="en-US" sz="1050" dirty="0"/>
          </a:p>
        </p:txBody>
      </p:sp>
      <p:sp>
        <p:nvSpPr>
          <p:cNvPr id="10" name="Text 8"/>
          <p:cNvSpPr/>
          <p:nvPr/>
        </p:nvSpPr>
        <p:spPr>
          <a:xfrm>
            <a:off x="6126480" y="2286000"/>
            <a:ext cx="365760" cy="685800"/>
          </a:xfrm>
          <a:prstGeom prst="rect">
            <a:avLst/>
          </a:prstGeom>
          <a:noFill/>
          <a:ln/>
        </p:spPr>
        <p:txBody>
          <a:bodyPr wrap="square" rtlCol="0" anchor="ctr"/>
          <a:lstStyle/>
          <a:p>
            <a:pPr marL="0" indent="0">
              <a:buNone/>
            </a:pPr>
            <a:r>
              <a:rPr lang="en-US" sz="1050" b="1" dirty="0">
                <a:solidFill>
                  <a:srgbClr val="D98324"/>
                </a:solidFill>
                <a:latin typeface="Calibri" pitchFamily="34" charset="0"/>
                <a:ea typeface="Calibri" pitchFamily="34" charset="-122"/>
                <a:cs typeface="Calibri" pitchFamily="34" charset="-120"/>
              </a:rPr>
              <a:t>4.</a:t>
            </a:r>
            <a:endParaRPr lang="en-US" sz="1050" dirty="0"/>
          </a:p>
        </p:txBody>
      </p:sp>
      <p:sp>
        <p:nvSpPr>
          <p:cNvPr id="11" name="Text 9"/>
          <p:cNvSpPr/>
          <p:nvPr/>
        </p:nvSpPr>
        <p:spPr>
          <a:xfrm>
            <a:off x="6492240" y="2286000"/>
            <a:ext cx="4846320" cy="685800"/>
          </a:xfrm>
          <a:prstGeom prst="rect">
            <a:avLst/>
          </a:prstGeom>
          <a:noFill/>
          <a:ln/>
        </p:spPr>
        <p:txBody>
          <a:bodyPr wrap="square" rtlCol="0" anchor="ctr"/>
          <a:lstStyle/>
          <a:p>
            <a:pPr marL="0" indent="0">
              <a:lnSpc>
                <a:spcPts val="1300"/>
              </a:lnSpc>
              <a:buNone/>
            </a:pPr>
            <a:r>
              <a:rPr lang="en-US" sz="1050" dirty="0">
                <a:solidFill>
                  <a:srgbClr val="CADCFC"/>
                </a:solidFill>
                <a:latin typeface="Calibri" pitchFamily="34" charset="0"/>
                <a:ea typeface="Calibri" pitchFamily="34" charset="-122"/>
                <a:cs typeface="Calibri" pitchFamily="34" charset="-120"/>
              </a:rPr>
              <a:t>Dolfing, Henrico. “Case Study 16: Nike's $100 Million Supply Chain 'Speed Bump.'” henricodolfing.ch, 2026.</a:t>
            </a:r>
            <a:endParaRPr lang="en-US" sz="1050" dirty="0"/>
          </a:p>
        </p:txBody>
      </p:sp>
      <p:sp>
        <p:nvSpPr>
          <p:cNvPr id="12" name="Text 10"/>
          <p:cNvSpPr/>
          <p:nvPr/>
        </p:nvSpPr>
        <p:spPr>
          <a:xfrm>
            <a:off x="548640" y="3063240"/>
            <a:ext cx="365760" cy="685800"/>
          </a:xfrm>
          <a:prstGeom prst="rect">
            <a:avLst/>
          </a:prstGeom>
          <a:noFill/>
          <a:ln/>
        </p:spPr>
        <p:txBody>
          <a:bodyPr wrap="square" rtlCol="0" anchor="ctr"/>
          <a:lstStyle/>
          <a:p>
            <a:pPr marL="0" indent="0">
              <a:buNone/>
            </a:pPr>
            <a:r>
              <a:rPr lang="en-US" sz="1050" b="1" dirty="0">
                <a:solidFill>
                  <a:srgbClr val="D98324"/>
                </a:solidFill>
                <a:latin typeface="Calibri" pitchFamily="34" charset="0"/>
                <a:ea typeface="Calibri" pitchFamily="34" charset="-122"/>
                <a:cs typeface="Calibri" pitchFamily="34" charset="-120"/>
              </a:rPr>
              <a:t>5.</a:t>
            </a:r>
            <a:endParaRPr lang="en-US" sz="1050" dirty="0"/>
          </a:p>
        </p:txBody>
      </p:sp>
      <p:sp>
        <p:nvSpPr>
          <p:cNvPr id="13" name="Text 11"/>
          <p:cNvSpPr/>
          <p:nvPr/>
        </p:nvSpPr>
        <p:spPr>
          <a:xfrm>
            <a:off x="914400" y="3063240"/>
            <a:ext cx="4846320" cy="685800"/>
          </a:xfrm>
          <a:prstGeom prst="rect">
            <a:avLst/>
          </a:prstGeom>
          <a:noFill/>
          <a:ln/>
        </p:spPr>
        <p:txBody>
          <a:bodyPr wrap="square" rtlCol="0" anchor="ctr"/>
          <a:lstStyle/>
          <a:p>
            <a:pPr marL="0" indent="0">
              <a:lnSpc>
                <a:spcPts val="1300"/>
              </a:lnSpc>
              <a:buNone/>
            </a:pPr>
            <a:r>
              <a:rPr lang="en-US" sz="1050" dirty="0">
                <a:solidFill>
                  <a:srgbClr val="CADCFC"/>
                </a:solidFill>
                <a:latin typeface="Calibri" pitchFamily="34" charset="0"/>
                <a:ea typeface="Calibri" pitchFamily="34" charset="-122"/>
                <a:cs typeface="Calibri" pitchFamily="34" charset="-120"/>
              </a:rPr>
              <a:t>Jobaaj Learning. “Starbucks Rewards: A Global Loyalty Ecosystem Case Study.” jobaajlearnings.com, 2025.</a:t>
            </a:r>
            <a:endParaRPr lang="en-US" sz="1050" dirty="0"/>
          </a:p>
        </p:txBody>
      </p:sp>
      <p:sp>
        <p:nvSpPr>
          <p:cNvPr id="14" name="Text 12"/>
          <p:cNvSpPr/>
          <p:nvPr/>
        </p:nvSpPr>
        <p:spPr>
          <a:xfrm>
            <a:off x="6126480" y="3063240"/>
            <a:ext cx="365760" cy="685800"/>
          </a:xfrm>
          <a:prstGeom prst="rect">
            <a:avLst/>
          </a:prstGeom>
          <a:noFill/>
          <a:ln/>
        </p:spPr>
        <p:txBody>
          <a:bodyPr wrap="square" rtlCol="0" anchor="ctr"/>
          <a:lstStyle/>
          <a:p>
            <a:pPr marL="0" indent="0">
              <a:buNone/>
            </a:pPr>
            <a:r>
              <a:rPr lang="en-US" sz="1050" b="1" dirty="0">
                <a:solidFill>
                  <a:srgbClr val="D98324"/>
                </a:solidFill>
                <a:latin typeface="Calibri" pitchFamily="34" charset="0"/>
                <a:ea typeface="Calibri" pitchFamily="34" charset="-122"/>
                <a:cs typeface="Calibri" pitchFamily="34" charset="-120"/>
              </a:rPr>
              <a:t>6.</a:t>
            </a:r>
            <a:endParaRPr lang="en-US" sz="1050" dirty="0"/>
          </a:p>
        </p:txBody>
      </p:sp>
      <p:sp>
        <p:nvSpPr>
          <p:cNvPr id="15" name="Text 13"/>
          <p:cNvSpPr/>
          <p:nvPr/>
        </p:nvSpPr>
        <p:spPr>
          <a:xfrm>
            <a:off x="6492240" y="3063240"/>
            <a:ext cx="4846320" cy="685800"/>
          </a:xfrm>
          <a:prstGeom prst="rect">
            <a:avLst/>
          </a:prstGeom>
          <a:noFill/>
          <a:ln/>
        </p:spPr>
        <p:txBody>
          <a:bodyPr wrap="square" rtlCol="0" anchor="ctr"/>
          <a:lstStyle/>
          <a:p>
            <a:pPr marL="0" indent="0">
              <a:lnSpc>
                <a:spcPts val="1300"/>
              </a:lnSpc>
              <a:buNone/>
            </a:pPr>
            <a:r>
              <a:rPr lang="en-US" sz="1050" dirty="0">
                <a:solidFill>
                  <a:srgbClr val="CADCFC"/>
                </a:solidFill>
                <a:latin typeface="Calibri" pitchFamily="34" charset="0"/>
                <a:ea typeface="Calibri" pitchFamily="34" charset="-122"/>
                <a:cs typeface="Calibri" pitchFamily="34" charset="-120"/>
              </a:rPr>
              <a:t>wployalty.net. “Starbucks Loyalty Program Case Study: 34.6M Success Story.” 2026.</a:t>
            </a:r>
            <a:endParaRPr lang="en-US" sz="1050" dirty="0"/>
          </a:p>
        </p:txBody>
      </p:sp>
      <p:sp>
        <p:nvSpPr>
          <p:cNvPr id="16" name="Text 14"/>
          <p:cNvSpPr/>
          <p:nvPr/>
        </p:nvSpPr>
        <p:spPr>
          <a:xfrm>
            <a:off x="548640" y="3840480"/>
            <a:ext cx="365760" cy="685800"/>
          </a:xfrm>
          <a:prstGeom prst="rect">
            <a:avLst/>
          </a:prstGeom>
          <a:noFill/>
          <a:ln/>
        </p:spPr>
        <p:txBody>
          <a:bodyPr wrap="square" rtlCol="0" anchor="ctr"/>
          <a:lstStyle/>
          <a:p>
            <a:pPr marL="0" indent="0">
              <a:buNone/>
            </a:pPr>
            <a:r>
              <a:rPr lang="en-US" sz="1050" b="1" dirty="0">
                <a:solidFill>
                  <a:srgbClr val="D98324"/>
                </a:solidFill>
                <a:latin typeface="Calibri" pitchFamily="34" charset="0"/>
                <a:ea typeface="Calibri" pitchFamily="34" charset="-122"/>
                <a:cs typeface="Calibri" pitchFamily="34" charset="-120"/>
              </a:rPr>
              <a:t>7.</a:t>
            </a:r>
            <a:endParaRPr lang="en-US" sz="1050" dirty="0"/>
          </a:p>
        </p:txBody>
      </p:sp>
      <p:sp>
        <p:nvSpPr>
          <p:cNvPr id="17" name="Text 15"/>
          <p:cNvSpPr/>
          <p:nvPr/>
        </p:nvSpPr>
        <p:spPr>
          <a:xfrm>
            <a:off x="914400" y="3840480"/>
            <a:ext cx="4846320" cy="685800"/>
          </a:xfrm>
          <a:prstGeom prst="rect">
            <a:avLst/>
          </a:prstGeom>
          <a:noFill/>
          <a:ln/>
        </p:spPr>
        <p:txBody>
          <a:bodyPr wrap="square" rtlCol="0" anchor="ctr"/>
          <a:lstStyle/>
          <a:p>
            <a:pPr marL="0" indent="0">
              <a:lnSpc>
                <a:spcPts val="1300"/>
              </a:lnSpc>
              <a:buNone/>
            </a:pPr>
            <a:r>
              <a:rPr lang="en-US" sz="1050" dirty="0">
                <a:solidFill>
                  <a:srgbClr val="CADCFC"/>
                </a:solidFill>
                <a:latin typeface="Calibri" pitchFamily="34" charset="0"/>
                <a:cs typeface="Calibri" pitchFamily="34" charset="-120"/>
              </a:rPr>
              <a:t>Johnson, G., Whittington, R., Scholes, K., Angwin, D. and Regner, P. (2020) Exploring Strategy. 12</a:t>
            </a:r>
            <a:r>
              <a:rPr lang="en-US" sz="1050" baseline="30000" dirty="0">
                <a:solidFill>
                  <a:srgbClr val="CADCFC"/>
                </a:solidFill>
                <a:latin typeface="Calibri" pitchFamily="34" charset="0"/>
                <a:cs typeface="Calibri" pitchFamily="34" charset="-120"/>
              </a:rPr>
              <a:t>th</a:t>
            </a:r>
            <a:r>
              <a:rPr lang="en-US" sz="1050" dirty="0">
                <a:solidFill>
                  <a:srgbClr val="CADCFC"/>
                </a:solidFill>
                <a:latin typeface="Calibri" pitchFamily="34" charset="0"/>
                <a:cs typeface="Calibri" pitchFamily="34" charset="-120"/>
              </a:rPr>
              <a:t> end. Harlow: Pearson</a:t>
            </a:r>
            <a:endParaRPr lang="en-US" sz="1050" dirty="0"/>
          </a:p>
        </p:txBody>
      </p:sp>
      <p:sp>
        <p:nvSpPr>
          <p:cNvPr id="18" name="Text 16"/>
          <p:cNvSpPr/>
          <p:nvPr/>
        </p:nvSpPr>
        <p:spPr>
          <a:xfrm>
            <a:off x="6126480" y="3840480"/>
            <a:ext cx="365760" cy="685800"/>
          </a:xfrm>
          <a:prstGeom prst="rect">
            <a:avLst/>
          </a:prstGeom>
          <a:noFill/>
          <a:ln/>
        </p:spPr>
        <p:txBody>
          <a:bodyPr wrap="square" rtlCol="0" anchor="ctr"/>
          <a:lstStyle/>
          <a:p>
            <a:pPr marL="0" indent="0">
              <a:buNone/>
            </a:pPr>
            <a:r>
              <a:rPr lang="en-US" sz="1050" b="1" dirty="0">
                <a:solidFill>
                  <a:srgbClr val="D98324"/>
                </a:solidFill>
                <a:latin typeface="Calibri" pitchFamily="34" charset="0"/>
                <a:ea typeface="Calibri" pitchFamily="34" charset="-122"/>
                <a:cs typeface="Calibri" pitchFamily="34" charset="-120"/>
              </a:rPr>
              <a:t>8.</a:t>
            </a:r>
            <a:endParaRPr lang="en-US" sz="1050" dirty="0"/>
          </a:p>
        </p:txBody>
      </p:sp>
      <p:sp>
        <p:nvSpPr>
          <p:cNvPr id="19" name="Text 17"/>
          <p:cNvSpPr/>
          <p:nvPr/>
        </p:nvSpPr>
        <p:spPr>
          <a:xfrm>
            <a:off x="6492240" y="3840480"/>
            <a:ext cx="4846320" cy="685800"/>
          </a:xfrm>
          <a:prstGeom prst="rect">
            <a:avLst/>
          </a:prstGeom>
          <a:noFill/>
          <a:ln/>
        </p:spPr>
        <p:txBody>
          <a:bodyPr wrap="square" rtlCol="0" anchor="ctr"/>
          <a:lstStyle/>
          <a:p>
            <a:pPr marL="0" indent="0">
              <a:lnSpc>
                <a:spcPts val="1300"/>
              </a:lnSpc>
              <a:buNone/>
            </a:pPr>
            <a:r>
              <a:rPr lang="en-US" sz="1050" dirty="0">
                <a:solidFill>
                  <a:srgbClr val="CADCFC"/>
                </a:solidFill>
                <a:latin typeface="Calibri" pitchFamily="34" charset="0"/>
                <a:ea typeface="Calibri" pitchFamily="34" charset="-122"/>
                <a:cs typeface="Calibri" pitchFamily="34" charset="-120"/>
              </a:rPr>
              <a:t>Datadashboardhub. “Walmart's Analytics: Case Study of Looker Studio Implementation.” 2025.</a:t>
            </a:r>
            <a:endParaRPr lang="en-US" sz="1050" dirty="0"/>
          </a:p>
        </p:txBody>
      </p:sp>
      <p:sp>
        <p:nvSpPr>
          <p:cNvPr id="20" name="Text 18"/>
          <p:cNvSpPr/>
          <p:nvPr/>
        </p:nvSpPr>
        <p:spPr>
          <a:xfrm>
            <a:off x="548640" y="4617720"/>
            <a:ext cx="365760" cy="685800"/>
          </a:xfrm>
          <a:prstGeom prst="rect">
            <a:avLst/>
          </a:prstGeom>
          <a:noFill/>
          <a:ln/>
        </p:spPr>
        <p:txBody>
          <a:bodyPr wrap="square" rtlCol="0" anchor="ctr"/>
          <a:lstStyle/>
          <a:p>
            <a:pPr marL="0" indent="0">
              <a:buNone/>
            </a:pPr>
            <a:r>
              <a:rPr lang="en-US" sz="1050" b="1" dirty="0">
                <a:solidFill>
                  <a:srgbClr val="D98324"/>
                </a:solidFill>
                <a:latin typeface="Calibri" pitchFamily="34" charset="0"/>
                <a:ea typeface="Calibri" pitchFamily="34" charset="-122"/>
                <a:cs typeface="Calibri" pitchFamily="34" charset="-120"/>
              </a:rPr>
              <a:t>9.</a:t>
            </a:r>
            <a:endParaRPr lang="en-US" sz="1050" dirty="0"/>
          </a:p>
        </p:txBody>
      </p:sp>
      <p:sp>
        <p:nvSpPr>
          <p:cNvPr id="21" name="Text 19"/>
          <p:cNvSpPr/>
          <p:nvPr/>
        </p:nvSpPr>
        <p:spPr>
          <a:xfrm>
            <a:off x="914400" y="4617720"/>
            <a:ext cx="4846320" cy="685800"/>
          </a:xfrm>
          <a:prstGeom prst="rect">
            <a:avLst/>
          </a:prstGeom>
          <a:noFill/>
          <a:ln/>
        </p:spPr>
        <p:txBody>
          <a:bodyPr wrap="square" rtlCol="0" anchor="ctr"/>
          <a:lstStyle/>
          <a:p>
            <a:pPr marL="0" indent="0">
              <a:lnSpc>
                <a:spcPts val="1300"/>
              </a:lnSpc>
              <a:buNone/>
            </a:pPr>
            <a:r>
              <a:rPr lang="en-US" sz="1050" dirty="0">
                <a:solidFill>
                  <a:srgbClr val="CADCFC"/>
                </a:solidFill>
                <a:latin typeface="Calibri" pitchFamily="34" charset="0"/>
                <a:ea typeface="Calibri" pitchFamily="34" charset="-122"/>
                <a:cs typeface="Calibri" pitchFamily="34" charset="-120"/>
              </a:rPr>
              <a:t>Dastin, Jeffrey. “Amazon Scraps Secret AI Recruiting Tool That Showed Bias Against Women.” Reuters, 2018.</a:t>
            </a:r>
            <a:endParaRPr lang="en-US" sz="1050" dirty="0"/>
          </a:p>
        </p:txBody>
      </p:sp>
      <p:sp>
        <p:nvSpPr>
          <p:cNvPr id="22" name="Text 20"/>
          <p:cNvSpPr/>
          <p:nvPr/>
        </p:nvSpPr>
        <p:spPr>
          <a:xfrm>
            <a:off x="6126480" y="4617720"/>
            <a:ext cx="365760" cy="685800"/>
          </a:xfrm>
          <a:prstGeom prst="rect">
            <a:avLst/>
          </a:prstGeom>
          <a:noFill/>
          <a:ln/>
        </p:spPr>
        <p:txBody>
          <a:bodyPr wrap="square" rtlCol="0" anchor="ctr"/>
          <a:lstStyle/>
          <a:p>
            <a:pPr marL="0" indent="0">
              <a:buNone/>
            </a:pPr>
            <a:r>
              <a:rPr lang="en-US" sz="1050" b="1" dirty="0">
                <a:solidFill>
                  <a:srgbClr val="D98324"/>
                </a:solidFill>
                <a:latin typeface="Calibri" pitchFamily="34" charset="0"/>
                <a:ea typeface="Calibri" pitchFamily="34" charset="-122"/>
                <a:cs typeface="Calibri" pitchFamily="34" charset="-120"/>
              </a:rPr>
              <a:t>10.</a:t>
            </a:r>
            <a:endParaRPr lang="en-US" sz="1050" dirty="0"/>
          </a:p>
        </p:txBody>
      </p:sp>
      <p:sp>
        <p:nvSpPr>
          <p:cNvPr id="23" name="Text 21"/>
          <p:cNvSpPr/>
          <p:nvPr/>
        </p:nvSpPr>
        <p:spPr>
          <a:xfrm>
            <a:off x="6492240" y="4617720"/>
            <a:ext cx="4846320" cy="685800"/>
          </a:xfrm>
          <a:prstGeom prst="rect">
            <a:avLst/>
          </a:prstGeom>
          <a:noFill/>
          <a:ln/>
        </p:spPr>
        <p:txBody>
          <a:bodyPr wrap="square" rtlCol="0" anchor="ctr"/>
          <a:lstStyle/>
          <a:p>
            <a:pPr marL="0" indent="0">
              <a:lnSpc>
                <a:spcPts val="1300"/>
              </a:lnSpc>
              <a:buNone/>
            </a:pPr>
            <a:r>
              <a:rPr lang="en-US" sz="1050" dirty="0">
                <a:solidFill>
                  <a:srgbClr val="CADCFC"/>
                </a:solidFill>
                <a:latin typeface="Calibri" pitchFamily="34" charset="0"/>
                <a:ea typeface="Calibri" pitchFamily="34" charset="-122"/>
                <a:cs typeface="Calibri" pitchFamily="34" charset="-120"/>
              </a:rPr>
              <a:t>IMD Business School. “Amazon's Sexist Hiring Algorithm Could Still Be Better Than a Human.” imd.org, 2025.</a:t>
            </a:r>
            <a:endParaRPr lang="en-US" sz="1050" dirty="0"/>
          </a:p>
        </p:txBody>
      </p:sp>
      <p:sp>
        <p:nvSpPr>
          <p:cNvPr id="24" name="Text 22"/>
          <p:cNvSpPr/>
          <p:nvPr/>
        </p:nvSpPr>
        <p:spPr>
          <a:xfrm>
            <a:off x="548640" y="5394960"/>
            <a:ext cx="365760" cy="685800"/>
          </a:xfrm>
          <a:prstGeom prst="rect">
            <a:avLst/>
          </a:prstGeom>
          <a:noFill/>
          <a:ln/>
        </p:spPr>
        <p:txBody>
          <a:bodyPr wrap="square" rtlCol="0" anchor="ctr"/>
          <a:lstStyle/>
          <a:p>
            <a:pPr marL="0" indent="0">
              <a:buNone/>
            </a:pPr>
            <a:r>
              <a:rPr lang="en-US" sz="1050" b="1" dirty="0">
                <a:solidFill>
                  <a:srgbClr val="D98324"/>
                </a:solidFill>
                <a:latin typeface="Calibri" pitchFamily="34" charset="0"/>
                <a:ea typeface="Calibri" pitchFamily="34" charset="-122"/>
                <a:cs typeface="Calibri" pitchFamily="34" charset="-120"/>
              </a:rPr>
              <a:t>11.</a:t>
            </a:r>
            <a:endParaRPr lang="en-US" sz="1050" dirty="0"/>
          </a:p>
        </p:txBody>
      </p:sp>
      <p:sp>
        <p:nvSpPr>
          <p:cNvPr id="25" name="Text 23"/>
          <p:cNvSpPr/>
          <p:nvPr/>
        </p:nvSpPr>
        <p:spPr>
          <a:xfrm>
            <a:off x="914400" y="5394960"/>
            <a:ext cx="4846320" cy="685800"/>
          </a:xfrm>
          <a:prstGeom prst="rect">
            <a:avLst/>
          </a:prstGeom>
          <a:noFill/>
          <a:ln/>
        </p:spPr>
        <p:txBody>
          <a:bodyPr wrap="square" rtlCol="0" anchor="ctr"/>
          <a:lstStyle/>
          <a:p>
            <a:pPr marL="0" indent="0">
              <a:lnSpc>
                <a:spcPts val="1300"/>
              </a:lnSpc>
              <a:buNone/>
            </a:pPr>
            <a:r>
              <a:rPr lang="en-US" sz="1050" dirty="0">
                <a:solidFill>
                  <a:srgbClr val="CADCFC"/>
                </a:solidFill>
                <a:latin typeface="Calibri" pitchFamily="34" charset="0"/>
                <a:ea typeface="Calibri" pitchFamily="34" charset="-122"/>
                <a:cs typeface="Calibri" pitchFamily="34" charset="-120"/>
              </a:rPr>
              <a:t>Yaware. “Employee Monitoring Ethics Best Practices Guide 2025.” yaware.com, 2025.</a:t>
            </a:r>
            <a:endParaRPr lang="en-US" sz="1050" dirty="0"/>
          </a:p>
        </p:txBody>
      </p:sp>
      <p:sp>
        <p:nvSpPr>
          <p:cNvPr id="26" name="Text 24"/>
          <p:cNvSpPr/>
          <p:nvPr/>
        </p:nvSpPr>
        <p:spPr>
          <a:xfrm>
            <a:off x="6126480" y="5394960"/>
            <a:ext cx="365760" cy="685800"/>
          </a:xfrm>
          <a:prstGeom prst="rect">
            <a:avLst/>
          </a:prstGeom>
          <a:noFill/>
          <a:ln/>
        </p:spPr>
        <p:txBody>
          <a:bodyPr wrap="square" rtlCol="0" anchor="ctr"/>
          <a:lstStyle/>
          <a:p>
            <a:pPr marL="0" indent="0">
              <a:buNone/>
            </a:pPr>
            <a:r>
              <a:rPr lang="en-US" sz="1050" b="1" dirty="0">
                <a:solidFill>
                  <a:srgbClr val="D98324"/>
                </a:solidFill>
                <a:latin typeface="Calibri" pitchFamily="34" charset="0"/>
                <a:ea typeface="Calibri" pitchFamily="34" charset="-122"/>
                <a:cs typeface="Calibri" pitchFamily="34" charset="-120"/>
              </a:rPr>
              <a:t>12.</a:t>
            </a:r>
            <a:endParaRPr lang="en-US" sz="1050" dirty="0"/>
          </a:p>
        </p:txBody>
      </p:sp>
      <p:sp>
        <p:nvSpPr>
          <p:cNvPr id="27" name="Text 25"/>
          <p:cNvSpPr/>
          <p:nvPr/>
        </p:nvSpPr>
        <p:spPr>
          <a:xfrm>
            <a:off x="6492240" y="5394960"/>
            <a:ext cx="4846320" cy="685800"/>
          </a:xfrm>
          <a:prstGeom prst="rect">
            <a:avLst/>
          </a:prstGeom>
          <a:noFill/>
          <a:ln/>
        </p:spPr>
        <p:txBody>
          <a:bodyPr wrap="square" rtlCol="0" anchor="ctr"/>
          <a:lstStyle/>
          <a:p>
            <a:pPr marL="0" indent="0">
              <a:lnSpc>
                <a:spcPts val="1300"/>
              </a:lnSpc>
              <a:buNone/>
            </a:pPr>
            <a:r>
              <a:rPr lang="en-US" sz="1050" dirty="0">
                <a:solidFill>
                  <a:srgbClr val="CADCFC"/>
                </a:solidFill>
                <a:latin typeface="Calibri" pitchFamily="34" charset="0"/>
                <a:ea typeface="Calibri" pitchFamily="34" charset="-122"/>
                <a:cs typeface="Calibri" pitchFamily="34" charset="-120"/>
              </a:rPr>
              <a:t>IBM. “2025 Cost of a Data Breach Report: Navigating the AI Rush Without Sidelining Security.” ibm.com, 2025.</a:t>
            </a:r>
            <a:endParaRPr lang="en-US" sz="1050" dirty="0"/>
          </a:p>
        </p:txBody>
      </p:sp>
      <p:sp>
        <p:nvSpPr>
          <p:cNvPr id="28" name="Text 26"/>
          <p:cNvSpPr/>
          <p:nvPr/>
        </p:nvSpPr>
        <p:spPr>
          <a:xfrm>
            <a:off x="11365992" y="6400800"/>
            <a:ext cx="548640" cy="274320"/>
          </a:xfrm>
          <a:prstGeom prst="rect">
            <a:avLst/>
          </a:prstGeom>
          <a:noFill/>
          <a:ln/>
        </p:spPr>
        <p:txBody>
          <a:bodyPr wrap="square" rtlCol="0" anchor="ctr"/>
          <a:lstStyle/>
          <a:p>
            <a:pPr marL="0" indent="0" algn="r">
              <a:buNone/>
            </a:pPr>
            <a:r>
              <a:rPr lang="en-US" sz="1000" dirty="0">
                <a:solidFill>
                  <a:srgbClr val="CADCFC"/>
                </a:solidFill>
                <a:latin typeface="Calibri" pitchFamily="34" charset="0"/>
                <a:ea typeface="Calibri" pitchFamily="34" charset="-122"/>
                <a:cs typeface="Calibri" pitchFamily="34" charset="-120"/>
              </a:rPr>
              <a:t>19</a:t>
            </a:r>
            <a:endParaRPr lang="en-US" sz="1000" dirty="0"/>
          </a:p>
        </p:txBody>
      </p:sp>
      <p:pic>
        <p:nvPicPr>
          <p:cNvPr id="29" name="Picture 2" descr="University Of Wales Trinity Saint David">
            <a:extLst>
              <a:ext uri="{FF2B5EF4-FFF2-40B4-BE49-F238E27FC236}">
                <a16:creationId xmlns:a16="http://schemas.microsoft.com/office/drawing/2014/main" id="{964ECA98-8430-079D-9978-2943D6A3DF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94392" y="0"/>
            <a:ext cx="2197608" cy="7264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TotalTime>
  <Words>2378</Words>
  <Application>Microsoft Macintosh PowerPoint</Application>
  <PresentationFormat>Widescreen</PresentationFormat>
  <Paragraphs>302</Paragraphs>
  <Slides>19</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Mariia Stupnitska (2429769)</cp:lastModifiedBy>
  <cp:revision>2</cp:revision>
  <dcterms:created xsi:type="dcterms:W3CDTF">2026-07-19T09:03:15Z</dcterms:created>
  <dcterms:modified xsi:type="dcterms:W3CDTF">2026-07-19T09:35:09Z</dcterms:modified>
</cp:coreProperties>
</file>