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68" r:id="rId3"/>
    <p:sldId id="257" r:id="rId4"/>
    <p:sldId id="258" r:id="rId5"/>
    <p:sldId id="260" r:id="rId6"/>
    <p:sldId id="270" r:id="rId7"/>
    <p:sldId id="261" r:id="rId8"/>
    <p:sldId id="264" r:id="rId9"/>
    <p:sldId id="262" r:id="rId10"/>
    <p:sldId id="263" r:id="rId11"/>
    <p:sldId id="267" r:id="rId12"/>
    <p:sldId id="269" r:id="rId13"/>
  </p:sldIdLst>
  <p:sldSz cx="18288000" cy="10287000"/>
  <p:notesSz cx="6858000" cy="9144000"/>
  <p:embeddedFontLst>
    <p:embeddedFont>
      <p:font typeface="Calibri" panose="020F0502020204030204" pitchFamily="34" charset="0"/>
      <p:regular r:id="rId15"/>
      <p:bold r:id="rId16"/>
      <p:italic r:id="rId17"/>
      <p:boldItalic r:id="rId18"/>
    </p:embeddedFont>
    <p:embeddedFont>
      <p:font typeface="Glacial Indifference" pitchFamily="2" charset="0"/>
      <p:regular r:id="rId19"/>
    </p:embeddedFont>
    <p:embeddedFont>
      <p:font typeface="Glacial Indifference Bold" pitchFamily="2" charset="0"/>
      <p:regular r:id="rId20"/>
      <p:bold r:id="rId21"/>
    </p:embeddedFont>
    <p:embeddedFont>
      <p:font typeface="HK Grotesk Light" pitchFamily="2" charset="77"/>
      <p:regular r:id="rId22"/>
    </p:embeddedFont>
    <p:embeddedFont>
      <p:font typeface="HK Grotesk Light Bold" pitchFamily="2" charset="77"/>
      <p:regular r:id="rId23"/>
    </p:embeddedFont>
    <p:embeddedFont>
      <p:font typeface="Open Sans Light" panose="020F0502020204030204" pitchFamily="34" charset="0"/>
      <p:regular r:id="rId24"/>
      <p:bold r:id="rId25"/>
      <p:italic r:id="rId26"/>
      <p:boldItalic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 autoAdjust="0"/>
    <p:restoredTop sz="75347" autoAdjust="0"/>
  </p:normalViewPr>
  <p:slideViewPr>
    <p:cSldViewPr>
      <p:cViewPr varScale="1">
        <p:scale>
          <a:sx n="48" d="100"/>
          <a:sy n="48" d="100"/>
        </p:scale>
        <p:origin x="1584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font" Target="fonts/font13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392947-1C14-694A-A2B2-3F672A6DDA56}" type="datetimeFigureOut">
              <a:rPr lang="en-US" smtClean="0"/>
              <a:t>6/20/20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2C955F-0711-A149-A891-41EF0FA099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773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1041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569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6311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5394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7661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REDO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7518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REDO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8054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7980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2129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C955F-0711-A149-A891-41EF0FA099C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603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5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5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20.png"/><Relationship Id="rId5" Type="http://schemas.openxmlformats.org/officeDocument/2006/relationships/image" Target="../media/image19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15.png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png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purpose-cms-production01.s3.amazonaws.com/wp-content/uploads/2019/05/20194957/FY18_Nike_Impact-Report_Final.pdf" TargetMode="Externa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sec.adventist.uk/fileadmin/sec.adventist.uk/resources/Secretariat/SEC-Constitution-Sept-2015.pdf" TargetMode="Externa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8786121">
            <a:off x="-3910051" y="-638849"/>
            <a:ext cx="9753141" cy="580311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601512" y="1914669"/>
            <a:ext cx="9474259" cy="6962631"/>
            <a:chOff x="0" y="-9525"/>
            <a:chExt cx="12632346" cy="9283508"/>
          </a:xfrm>
        </p:grpSpPr>
        <p:sp>
          <p:nvSpPr>
            <p:cNvPr id="4" name="TextBox 4"/>
            <p:cNvSpPr txBox="1"/>
            <p:nvPr/>
          </p:nvSpPr>
          <p:spPr>
            <a:xfrm>
              <a:off x="0" y="-9525"/>
              <a:ext cx="12632346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00"/>
                </a:lnSpc>
              </a:pPr>
              <a:r>
                <a:rPr lang="en-US" sz="3000" spc="300">
                  <a:solidFill>
                    <a:srgbClr val="222222"/>
                  </a:solidFill>
                  <a:latin typeface="HK Grotesk Light"/>
                </a:rPr>
                <a:t>MAX MCKENZIE-COOK 27001629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979842"/>
              <a:ext cx="12632346" cy="73866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200"/>
                </a:lnSpc>
              </a:pPr>
              <a:r>
                <a:rPr lang="en-US" sz="7200" spc="179" dirty="0">
                  <a:solidFill>
                    <a:srgbClr val="FF2870"/>
                  </a:solidFill>
                  <a:latin typeface="Glacial Indifference Bold"/>
                </a:rPr>
                <a:t>CORPORATE SOCIAL RESPONSIBILITY (CSR), MARKETING AND THE SOUTH ENGLAND CONFERENCE (SEC)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8694440"/>
              <a:ext cx="12632346" cy="5795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00"/>
                </a:lnSpc>
              </a:pPr>
              <a:r>
                <a:rPr lang="en-US" sz="2800" spc="140">
                  <a:solidFill>
                    <a:srgbClr val="222222"/>
                  </a:solidFill>
                  <a:latin typeface="HK Grotesk Light"/>
                </a:rPr>
                <a:t>BMMB7012D Marketing Management</a:t>
              </a:r>
            </a:p>
          </p:txBody>
        </p:sp>
      </p:grp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6327098">
            <a:off x="11422749" y="5143500"/>
            <a:ext cx="10828421" cy="8229600"/>
          </a:xfrm>
          <a:prstGeom prst="rect">
            <a:avLst/>
          </a:prstGeom>
        </p:spPr>
      </p:pic>
      <p:pic>
        <p:nvPicPr>
          <p:cNvPr id="8" name="Slide 1 .mp3" descr="Slide 1 .mp3">
            <a:hlinkClick r:id="" action="ppaction://media"/>
            <a:extLst>
              <a:ext uri="{FF2B5EF4-FFF2-40B4-BE49-F238E27FC236}">
                <a16:creationId xmlns:a16="http://schemas.microsoft.com/office/drawing/2014/main" id="{838D6491-63C1-2A4F-ABC7-8B8304D1D6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2344400" y="2162529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3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t="14942" b="4934"/>
          <a:stretch>
            <a:fillRect/>
          </a:stretch>
        </p:blipFill>
        <p:spPr>
          <a:xfrm>
            <a:off x="10963299" y="-333375"/>
            <a:ext cx="7690072" cy="109537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2983526">
            <a:off x="14304312" y="-1517844"/>
            <a:ext cx="6710076" cy="45293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3821378">
            <a:off x="9624805" y="8309130"/>
            <a:ext cx="6710076" cy="4529301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1762101" y="1843882"/>
            <a:ext cx="7381899" cy="1394936"/>
            <a:chOff x="0" y="47625"/>
            <a:chExt cx="9842532" cy="1859915"/>
          </a:xfrm>
        </p:grpSpPr>
        <p:sp>
          <p:nvSpPr>
            <p:cNvPr id="6" name="TextBox 6"/>
            <p:cNvSpPr txBox="1"/>
            <p:nvPr/>
          </p:nvSpPr>
          <p:spPr>
            <a:xfrm>
              <a:off x="0" y="47625"/>
              <a:ext cx="9842532" cy="11969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040"/>
                </a:lnSpc>
              </a:pPr>
              <a:r>
                <a:rPr lang="en-US" sz="6000" spc="160" dirty="0">
                  <a:solidFill>
                    <a:srgbClr val="FF2870"/>
                  </a:solidFill>
                  <a:latin typeface="Glacial Indifference Bold"/>
                </a:rPr>
                <a:t>WHO IS THE SEC? 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0" y="1797473"/>
              <a:ext cx="9842532" cy="110067"/>
            </a:xfrm>
            <a:prstGeom prst="rect">
              <a:avLst/>
            </a:prstGeom>
            <a:solidFill>
              <a:srgbClr val="FFE148"/>
            </a:solidFill>
          </p:spPr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-10800000">
            <a:off x="13464603" y="8180786"/>
            <a:ext cx="596103" cy="59610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762101" y="3421063"/>
            <a:ext cx="7381899" cy="30389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400" dirty="0">
                <a:solidFill>
                  <a:srgbClr val="000000"/>
                </a:solidFill>
                <a:latin typeface="Open Sans Light"/>
              </a:rPr>
              <a:t>The SEC is a faith-based NPO and CSR are usually for FPO’s. So can CSR benefit the SEC? (SEC, 2015).</a:t>
            </a:r>
          </a:p>
          <a:p>
            <a:pPr algn="ctr">
              <a:lnSpc>
                <a:spcPts val="4759"/>
              </a:lnSpc>
            </a:pPr>
            <a:endParaRPr lang="en-US" sz="3400" dirty="0">
              <a:solidFill>
                <a:srgbClr val="000000"/>
              </a:solidFill>
              <a:latin typeface="Open Sans Light"/>
            </a:endParaRPr>
          </a:p>
          <a:p>
            <a:pPr algn="ctr">
              <a:lnSpc>
                <a:spcPts val="4759"/>
              </a:lnSpc>
            </a:pPr>
            <a:endParaRPr lang="en-US" sz="3400" dirty="0">
              <a:solidFill>
                <a:srgbClr val="000000"/>
              </a:solidFill>
              <a:latin typeface="Open Sans Light"/>
            </a:endParaRPr>
          </a:p>
        </p:txBody>
      </p:sp>
      <p:pic>
        <p:nvPicPr>
          <p:cNvPr id="10" name="Slide 2.mp3" descr="Slide 2.mp3">
            <a:hlinkClick r:id="" action="ppaction://media"/>
            <a:extLst>
              <a:ext uri="{FF2B5EF4-FFF2-40B4-BE49-F238E27FC236}">
                <a16:creationId xmlns:a16="http://schemas.microsoft.com/office/drawing/2014/main" id="{DD3D0958-A920-6E4E-B384-218B7F0841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720932" y="623588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18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90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1467B08-EC60-5340-AA40-022134CB3F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2353" y="-318698"/>
            <a:ext cx="12271294" cy="10287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4890823">
            <a:off x="11602255" y="-2473295"/>
            <a:ext cx="14743631" cy="1459619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790700" y="344715"/>
            <a:ext cx="13046493" cy="7627836"/>
            <a:chOff x="0" y="57150"/>
            <a:chExt cx="17395324" cy="10170448"/>
          </a:xfrm>
        </p:grpSpPr>
        <p:sp>
          <p:nvSpPr>
            <p:cNvPr id="4" name="TextBox 4"/>
            <p:cNvSpPr txBox="1"/>
            <p:nvPr/>
          </p:nvSpPr>
          <p:spPr>
            <a:xfrm>
              <a:off x="0" y="57150"/>
              <a:ext cx="9741071" cy="15648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800"/>
                </a:lnSpc>
              </a:pPr>
              <a:r>
                <a:rPr lang="en-US" sz="8000" spc="200">
                  <a:solidFill>
                    <a:srgbClr val="FF2870"/>
                  </a:solidFill>
                  <a:latin typeface="Glacial Indifference Bold"/>
                </a:rPr>
                <a:t>OUTLINE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2728972"/>
              <a:ext cx="9741071" cy="8183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 dirty="0">
                  <a:solidFill>
                    <a:srgbClr val="222222"/>
                  </a:solidFill>
                  <a:latin typeface="Glacial Indifference Bold"/>
                </a:rPr>
                <a:t>CSR, Marketing and SEC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1377" y="4423530"/>
              <a:ext cx="12048795" cy="580406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-What is CSR?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-Marketing and CSR. 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-CSR  &amp; Competitive Advantage. 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-Criticisms of CSR. 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-CSR, NPO’s &amp; SEC.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-Conclusions. 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-Recommendations. 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0" y="2129955"/>
              <a:ext cx="9741071" cy="110067"/>
            </a:xfrm>
            <a:prstGeom prst="rect">
              <a:avLst/>
            </a:prstGeom>
            <a:solidFill>
              <a:srgbClr val="FFE148"/>
            </a:solidFill>
          </p:spPr>
        </p:sp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>
            <a:xfrm>
              <a:off x="16600519" y="4825695"/>
              <a:ext cx="794805" cy="794805"/>
            </a:xfrm>
            <a:prstGeom prst="rect">
              <a:avLst/>
            </a:prstGeom>
          </p:spPr>
        </p:pic>
      </p:grpSp>
      <p:pic>
        <p:nvPicPr>
          <p:cNvPr id="9" name="Slide 3.mp3" descr="Slide 3.mp3">
            <a:hlinkClick r:id="" action="ppaction://media"/>
            <a:extLst>
              <a:ext uri="{FF2B5EF4-FFF2-40B4-BE49-F238E27FC236}">
                <a16:creationId xmlns:a16="http://schemas.microsoft.com/office/drawing/2014/main" id="{E096361B-D4D7-6443-B8E2-EF2C014970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441056" y="3514724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22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t="1954" b="1954"/>
          <a:stretch>
            <a:fillRect/>
          </a:stretch>
        </p:blipFill>
        <p:spPr>
          <a:xfrm>
            <a:off x="-1126810" y="0"/>
            <a:ext cx="7572503" cy="1090114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-2422569">
            <a:off x="3090655" y="-1768320"/>
            <a:ext cx="6710076" cy="45293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7627644">
            <a:off x="-2326338" y="7775730"/>
            <a:ext cx="6710076" cy="4529301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9144000" y="1592935"/>
            <a:ext cx="7305803" cy="5961419"/>
            <a:chOff x="0" y="66675"/>
            <a:chExt cx="9741071" cy="7948559"/>
          </a:xfrm>
        </p:grpSpPr>
        <p:sp>
          <p:nvSpPr>
            <p:cNvPr id="6" name="TextBox 6"/>
            <p:cNvSpPr txBox="1"/>
            <p:nvPr/>
          </p:nvSpPr>
          <p:spPr>
            <a:xfrm>
              <a:off x="0" y="66675"/>
              <a:ext cx="9741071" cy="15552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799"/>
                </a:lnSpc>
              </a:pPr>
              <a:r>
                <a:rPr lang="en-US" sz="8000" spc="200">
                  <a:solidFill>
                    <a:srgbClr val="FF2870"/>
                  </a:solidFill>
                  <a:latin typeface="Glacial Indifference Bold"/>
                </a:rPr>
                <a:t>WHAT IS CSR?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728972"/>
              <a:ext cx="9741071" cy="8183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>
                  <a:solidFill>
                    <a:srgbClr val="222222"/>
                  </a:solidFill>
                  <a:latin typeface="Glacial Indifference Bold"/>
                </a:rPr>
                <a:t>Definition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912486"/>
              <a:ext cx="9741071" cy="41027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800" spc="145" dirty="0">
                  <a:solidFill>
                    <a:srgbClr val="222222"/>
                  </a:solidFill>
                  <a:latin typeface="HK Grotesk Light"/>
                </a:rPr>
                <a:t>CSR informs business practice, based on ethical principles. </a:t>
              </a:r>
              <a:r>
                <a:rPr lang="en-US" sz="2400" spc="145" dirty="0">
                  <a:solidFill>
                    <a:srgbClr val="222222"/>
                  </a:solidFill>
                  <a:latin typeface="HK Grotesk Light"/>
                </a:rPr>
                <a:t>Fahy and Jobber, (2019, P.46).</a:t>
              </a:r>
            </a:p>
            <a:p>
              <a:pPr>
                <a:lnSpc>
                  <a:spcPts val="4930"/>
                </a:lnSpc>
              </a:pPr>
              <a:r>
                <a:rPr lang="en-US" sz="2400" spc="145" dirty="0">
                  <a:solidFill>
                    <a:srgbClr val="222222"/>
                  </a:solidFill>
                  <a:latin typeface="HK Grotesk Light"/>
                </a:rPr>
                <a:t>Nike: Active Kids Do Better, FY18 Nike, (2018, P.20).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0" y="2129955"/>
              <a:ext cx="9741071" cy="110067"/>
            </a:xfrm>
            <a:prstGeom prst="rect">
              <a:avLst/>
            </a:prstGeom>
            <a:solidFill>
              <a:srgbClr val="FFE148"/>
            </a:solidFill>
          </p:spPr>
        </p:sp>
      </p:grpSp>
      <p:pic>
        <p:nvPicPr>
          <p:cNvPr id="10" name="Slide 4.mp3" descr="Slide 4.mp3">
            <a:hlinkClick r:id="" action="ppaction://media"/>
            <a:extLst>
              <a:ext uri="{FF2B5EF4-FFF2-40B4-BE49-F238E27FC236}">
                <a16:creationId xmlns:a16="http://schemas.microsoft.com/office/drawing/2014/main" id="{A4EB54C3-F226-9044-844E-2F9DC662CF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982046" y="4850846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93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BA25677B-F0BB-B141-9197-CE80F268D00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8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507" y="5943711"/>
            <a:ext cx="7468811" cy="62610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A71BB79-FD36-7049-A0DA-200DF45C8B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51124">
            <a:off x="12252983" y="-1661748"/>
            <a:ext cx="7496596" cy="6284381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>
            <a:off x="7115492" y="3723699"/>
            <a:ext cx="4057015" cy="4372267"/>
            <a:chOff x="0" y="-19049"/>
            <a:chExt cx="5409354" cy="5829689"/>
          </a:xfrm>
        </p:grpSpPr>
        <p:sp>
          <p:nvSpPr>
            <p:cNvPr id="3" name="TextBox 3"/>
            <p:cNvSpPr txBox="1"/>
            <p:nvPr/>
          </p:nvSpPr>
          <p:spPr>
            <a:xfrm>
              <a:off x="0" y="-19049"/>
              <a:ext cx="5409354" cy="1496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E.g. </a:t>
              </a:r>
              <a:r>
                <a:rPr lang="en-US" sz="3500" spc="175" dirty="0" err="1">
                  <a:solidFill>
                    <a:srgbClr val="222222"/>
                  </a:solidFill>
                  <a:latin typeface="HK Grotesk Light Bold"/>
                </a:rPr>
                <a:t>Nestlè</a:t>
              </a: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 Boycott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682244"/>
              <a:ext cx="5409354" cy="41283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 err="1">
                  <a:solidFill>
                    <a:srgbClr val="222222"/>
                  </a:solidFill>
                  <a:latin typeface="HK Grotesk Light"/>
                </a:rPr>
                <a:t>Nestlè</a:t>
              </a: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 infant formula  milk was boycotted in under developed countries. (Boyd, 2012, p. 285).   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436170" y="3723699"/>
            <a:ext cx="4130967" cy="3729615"/>
            <a:chOff x="0" y="-19050"/>
            <a:chExt cx="5507956" cy="4972820"/>
          </a:xfrm>
        </p:grpSpPr>
        <p:sp>
          <p:nvSpPr>
            <p:cNvPr id="7" name="TextBox 7"/>
            <p:cNvSpPr txBox="1"/>
            <p:nvPr/>
          </p:nvSpPr>
          <p:spPr>
            <a:xfrm>
              <a:off x="0" y="-19050"/>
              <a:ext cx="5414840" cy="1496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Marketing Opportunities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93116" y="1663210"/>
              <a:ext cx="5414840" cy="32905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Consumer activism is an opportunity not threat. Fahy and Jobber, (2017, P.50).</a:t>
              </a:r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534472">
            <a:off x="3503835" y="8202627"/>
            <a:ext cx="16230600" cy="616762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7457748">
            <a:off x="9835087" y="8340903"/>
            <a:ext cx="596103" cy="596103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1790700" y="1466850"/>
            <a:ext cx="11068812" cy="1158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00"/>
              </a:lnSpc>
            </a:pPr>
            <a:r>
              <a:rPr lang="en-US" sz="8000" spc="200">
                <a:solidFill>
                  <a:srgbClr val="FF2870"/>
                </a:solidFill>
                <a:latin typeface="Glacial Indifference Bold"/>
              </a:rPr>
              <a:t>MARKETING AND CSR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790700" y="3723699"/>
            <a:ext cx="4054780" cy="3115513"/>
            <a:chOff x="0" y="-19050"/>
            <a:chExt cx="5406373" cy="4154016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19050"/>
              <a:ext cx="5406373" cy="7308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>
                  <a:solidFill>
                    <a:srgbClr val="222222"/>
                  </a:solidFill>
                  <a:latin typeface="HK Grotesk Light Bold"/>
                </a:rPr>
                <a:t>Brand Reputation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682243"/>
              <a:ext cx="5406373" cy="24527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Ignoring CSR can damage reputations.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Hooley, (2020).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63631F3F-D5B1-964A-BBE0-A427DA45052F}"/>
              </a:ext>
            </a:extLst>
          </p:cNvPr>
          <p:cNvSpPr txBox="1"/>
          <p:nvPr/>
        </p:nvSpPr>
        <p:spPr>
          <a:xfrm>
            <a:off x="9626600" y="3962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Slide 5.mp3" descr="Slide 5.mp3">
            <a:hlinkClick r:id="" action="ppaction://media"/>
            <a:extLst>
              <a:ext uri="{FF2B5EF4-FFF2-40B4-BE49-F238E27FC236}">
                <a16:creationId xmlns:a16="http://schemas.microsoft.com/office/drawing/2014/main" id="{62CC7B07-8004-EC43-974F-15D98A066D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45480" y="6777052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00D5B533-AF14-264B-BB94-3CB087FAEEC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41168" y="38100"/>
            <a:ext cx="8834770" cy="6583915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2343748" y="1026462"/>
            <a:ext cx="11145608" cy="2287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00"/>
              </a:lnSpc>
            </a:pPr>
            <a:r>
              <a:rPr lang="en-US" sz="7000" spc="350" dirty="0">
                <a:solidFill>
                  <a:srgbClr val="FF2870"/>
                </a:solidFill>
                <a:latin typeface="Glacial Indifference"/>
              </a:rPr>
              <a:t>CSR &amp; Competitive Advantage?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4C744A4-74BA-6641-875D-0D2B911D6B7F}"/>
              </a:ext>
            </a:extLst>
          </p:cNvPr>
          <p:cNvGrpSpPr/>
          <p:nvPr/>
        </p:nvGrpSpPr>
        <p:grpSpPr>
          <a:xfrm>
            <a:off x="1429529" y="4717509"/>
            <a:ext cx="3711445" cy="4152015"/>
            <a:chOff x="1429529" y="4717509"/>
            <a:chExt cx="3711445" cy="4152015"/>
          </a:xfrm>
        </p:grpSpPr>
        <p:grpSp>
          <p:nvGrpSpPr>
            <p:cNvPr id="3" name="Group 3"/>
            <p:cNvGrpSpPr/>
            <p:nvPr/>
          </p:nvGrpSpPr>
          <p:grpSpPr>
            <a:xfrm>
              <a:off x="1429529" y="4717509"/>
              <a:ext cx="3711445" cy="4152015"/>
              <a:chOff x="0" y="0"/>
              <a:chExt cx="863140" cy="9656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863140" cy="965600"/>
              </a:xfrm>
              <a:custGeom>
                <a:avLst/>
                <a:gdLst/>
                <a:ahLst/>
                <a:cxnLst/>
                <a:rect l="l" t="t" r="r" b="b"/>
                <a:pathLst>
                  <a:path w="863140" h="965600">
                    <a:moveTo>
                      <a:pt x="0" y="0"/>
                    </a:moveTo>
                    <a:lnTo>
                      <a:pt x="863140" y="0"/>
                    </a:lnTo>
                    <a:lnTo>
                      <a:pt x="863140" y="965600"/>
                    </a:lnTo>
                    <a:lnTo>
                      <a:pt x="0" y="965600"/>
                    </a:lnTo>
                    <a:close/>
                  </a:path>
                </a:pathLst>
              </a:custGeom>
              <a:solidFill>
                <a:srgbClr val="FF2870"/>
              </a:solidFill>
            </p:spPr>
          </p:sp>
        </p:grpSp>
        <p:sp>
          <p:nvSpPr>
            <p:cNvPr id="5" name="TextBox 5"/>
            <p:cNvSpPr txBox="1"/>
            <p:nvPr/>
          </p:nvSpPr>
          <p:spPr>
            <a:xfrm>
              <a:off x="1776135" y="5089216"/>
              <a:ext cx="3018233" cy="1122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 dirty="0">
                  <a:solidFill>
                    <a:srgbClr val="FFFFFF"/>
                  </a:solidFill>
                  <a:latin typeface="HK Grotesk Light Bold"/>
                </a:rPr>
                <a:t> Ultimate Marketing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755354" y="6355980"/>
              <a:ext cx="3018233" cy="17953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lvl="0">
                <a:lnSpc>
                  <a:spcPct val="150000"/>
                </a:lnSpc>
                <a:defRPr/>
              </a:pPr>
              <a:r>
                <a:rPr lang="en-US" sz="2000" spc="120" dirty="0">
                  <a:solidFill>
                    <a:srgbClr val="FFFFFF"/>
                  </a:solidFill>
                  <a:latin typeface="Glacial Indifference"/>
                </a:rPr>
                <a:t>All functions of business irrelevant without marketing. (Stafford-Stephenson, (2020).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BD95D87-40BA-9F43-B463-F424BF017F31}"/>
              </a:ext>
            </a:extLst>
          </p:cNvPr>
          <p:cNvGrpSpPr/>
          <p:nvPr/>
        </p:nvGrpSpPr>
        <p:grpSpPr>
          <a:xfrm>
            <a:off x="5335362" y="4717509"/>
            <a:ext cx="3711445" cy="4152015"/>
            <a:chOff x="5335362" y="4717509"/>
            <a:chExt cx="3711445" cy="4152015"/>
          </a:xfrm>
        </p:grpSpPr>
        <p:grpSp>
          <p:nvGrpSpPr>
            <p:cNvPr id="7" name="Group 7"/>
            <p:cNvGrpSpPr/>
            <p:nvPr/>
          </p:nvGrpSpPr>
          <p:grpSpPr>
            <a:xfrm>
              <a:off x="5335362" y="4717509"/>
              <a:ext cx="3711445" cy="4152015"/>
              <a:chOff x="0" y="0"/>
              <a:chExt cx="863140" cy="9656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863140" cy="965600"/>
              </a:xfrm>
              <a:custGeom>
                <a:avLst/>
                <a:gdLst/>
                <a:ahLst/>
                <a:cxnLst/>
                <a:rect l="l" t="t" r="r" b="b"/>
                <a:pathLst>
                  <a:path w="863140" h="965600">
                    <a:moveTo>
                      <a:pt x="0" y="0"/>
                    </a:moveTo>
                    <a:lnTo>
                      <a:pt x="863140" y="0"/>
                    </a:lnTo>
                    <a:lnTo>
                      <a:pt x="863140" y="965600"/>
                    </a:lnTo>
                    <a:lnTo>
                      <a:pt x="0" y="965600"/>
                    </a:lnTo>
                    <a:close/>
                  </a:path>
                </a:pathLst>
              </a:custGeom>
              <a:solidFill>
                <a:srgbClr val="FF2870"/>
              </a:solidFill>
            </p:spPr>
          </p:sp>
        </p:grpSp>
        <p:sp>
          <p:nvSpPr>
            <p:cNvPr id="9" name="TextBox 9"/>
            <p:cNvSpPr txBox="1"/>
            <p:nvPr/>
          </p:nvSpPr>
          <p:spPr>
            <a:xfrm>
              <a:off x="5681967" y="5089216"/>
              <a:ext cx="3018233" cy="5577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 dirty="0">
                  <a:solidFill>
                    <a:srgbClr val="FFFFFF"/>
                  </a:solidFill>
                  <a:latin typeface="HK Grotesk Light Bold"/>
                </a:rPr>
                <a:t>Shared Value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71577" y="6269108"/>
              <a:ext cx="3018233" cy="18562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2000" spc="120" dirty="0">
                  <a:solidFill>
                    <a:srgbClr val="FFFFFF"/>
                  </a:solidFill>
                  <a:latin typeface="Glacial Indifference"/>
                </a:rPr>
                <a:t>Focusing on a social good that is also profitable. (Porter and Kramer, 2006).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D86CC3A-C081-B94B-B496-3C683674166B}"/>
              </a:ext>
            </a:extLst>
          </p:cNvPr>
          <p:cNvGrpSpPr/>
          <p:nvPr/>
        </p:nvGrpSpPr>
        <p:grpSpPr>
          <a:xfrm>
            <a:off x="9241194" y="4717509"/>
            <a:ext cx="3711445" cy="4152015"/>
            <a:chOff x="9241194" y="4717509"/>
            <a:chExt cx="3711445" cy="4152015"/>
          </a:xfrm>
        </p:grpSpPr>
        <p:grpSp>
          <p:nvGrpSpPr>
            <p:cNvPr id="11" name="Group 11"/>
            <p:cNvGrpSpPr/>
            <p:nvPr/>
          </p:nvGrpSpPr>
          <p:grpSpPr>
            <a:xfrm>
              <a:off x="9241194" y="4717509"/>
              <a:ext cx="3711445" cy="4152015"/>
              <a:chOff x="0" y="0"/>
              <a:chExt cx="863140" cy="9656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63140" cy="965600"/>
              </a:xfrm>
              <a:custGeom>
                <a:avLst/>
                <a:gdLst/>
                <a:ahLst/>
                <a:cxnLst/>
                <a:rect l="l" t="t" r="r" b="b"/>
                <a:pathLst>
                  <a:path w="863140" h="965600">
                    <a:moveTo>
                      <a:pt x="0" y="0"/>
                    </a:moveTo>
                    <a:lnTo>
                      <a:pt x="863140" y="0"/>
                    </a:lnTo>
                    <a:lnTo>
                      <a:pt x="863140" y="965600"/>
                    </a:lnTo>
                    <a:lnTo>
                      <a:pt x="0" y="965600"/>
                    </a:lnTo>
                    <a:close/>
                  </a:path>
                </a:pathLst>
              </a:custGeom>
              <a:solidFill>
                <a:srgbClr val="FF2870"/>
              </a:solidFill>
            </p:spPr>
          </p:sp>
        </p:grpSp>
        <p:sp>
          <p:nvSpPr>
            <p:cNvPr id="13" name="TextBox 13"/>
            <p:cNvSpPr txBox="1"/>
            <p:nvPr/>
          </p:nvSpPr>
          <p:spPr>
            <a:xfrm>
              <a:off x="9497093" y="5100449"/>
              <a:ext cx="3018233" cy="5577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 dirty="0">
                  <a:solidFill>
                    <a:srgbClr val="FFFFFF"/>
                  </a:solidFill>
                  <a:latin typeface="HK Grotesk Light Bold"/>
                </a:rPr>
                <a:t>E.g. </a:t>
              </a:r>
              <a:r>
                <a:rPr lang="en-US" sz="3500" spc="175" dirty="0" err="1">
                  <a:solidFill>
                    <a:srgbClr val="FFFFFF"/>
                  </a:solidFill>
                  <a:latin typeface="HK Grotesk Light Bold"/>
                </a:rPr>
                <a:t>Nestlè</a:t>
              </a:r>
              <a:endParaRPr lang="en-US" sz="3500" spc="175" dirty="0">
                <a:solidFill>
                  <a:srgbClr val="FFFFFF"/>
                </a:solidFill>
                <a:latin typeface="HK Grotesk Light Bold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587799" y="6269108"/>
              <a:ext cx="3018233" cy="23179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2000" spc="120" dirty="0">
                  <a:solidFill>
                    <a:srgbClr val="FFFFFF"/>
                  </a:solidFill>
                  <a:latin typeface="Glacial Indifference"/>
                </a:rPr>
                <a:t>They improved incomes for farmers while introducing Nespresso, Porter and Kramer, (2006, p.90). 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EC55B02-7836-1F44-934C-24E8426F59FA}"/>
              </a:ext>
            </a:extLst>
          </p:cNvPr>
          <p:cNvGrpSpPr/>
          <p:nvPr/>
        </p:nvGrpSpPr>
        <p:grpSpPr>
          <a:xfrm>
            <a:off x="13167808" y="4711949"/>
            <a:ext cx="3711445" cy="4152015"/>
            <a:chOff x="13167808" y="4711949"/>
            <a:chExt cx="3711445" cy="4152015"/>
          </a:xfrm>
        </p:grpSpPr>
        <p:grpSp>
          <p:nvGrpSpPr>
            <p:cNvPr id="15" name="Group 15"/>
            <p:cNvGrpSpPr/>
            <p:nvPr/>
          </p:nvGrpSpPr>
          <p:grpSpPr>
            <a:xfrm>
              <a:off x="13167808" y="4711949"/>
              <a:ext cx="3711445" cy="4152015"/>
              <a:chOff x="-1611" y="-1293"/>
              <a:chExt cx="863140" cy="9656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-1611" y="-1293"/>
                <a:ext cx="863140" cy="965600"/>
              </a:xfrm>
              <a:custGeom>
                <a:avLst/>
                <a:gdLst/>
                <a:ahLst/>
                <a:cxnLst/>
                <a:rect l="l" t="t" r="r" b="b"/>
                <a:pathLst>
                  <a:path w="863140" h="965600">
                    <a:moveTo>
                      <a:pt x="0" y="0"/>
                    </a:moveTo>
                    <a:lnTo>
                      <a:pt x="863140" y="0"/>
                    </a:lnTo>
                    <a:lnTo>
                      <a:pt x="863140" y="965600"/>
                    </a:lnTo>
                    <a:lnTo>
                      <a:pt x="0" y="965600"/>
                    </a:lnTo>
                    <a:close/>
                  </a:path>
                </a:pathLst>
              </a:custGeom>
              <a:solidFill>
                <a:srgbClr val="FF2870"/>
              </a:solidFill>
            </p:spPr>
          </p:sp>
        </p:grpSp>
        <p:sp>
          <p:nvSpPr>
            <p:cNvPr id="17" name="TextBox 17"/>
            <p:cNvSpPr txBox="1"/>
            <p:nvPr/>
          </p:nvSpPr>
          <p:spPr>
            <a:xfrm>
              <a:off x="13493632" y="5100449"/>
              <a:ext cx="3018233" cy="5577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 dirty="0">
                  <a:solidFill>
                    <a:srgbClr val="FFFFFF"/>
                  </a:solidFill>
                  <a:latin typeface="HK Grotesk Light Bold"/>
                </a:rPr>
                <a:t>Framework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3514413" y="6269108"/>
              <a:ext cx="3018233" cy="23051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1600" spc="120" dirty="0" err="1">
                  <a:solidFill>
                    <a:srgbClr val="FFFFFF"/>
                  </a:solidFill>
                  <a:latin typeface="Glacial Indifference"/>
                </a:rPr>
                <a:t>Organisations</a:t>
              </a:r>
              <a:r>
                <a:rPr lang="en-US" sz="1600" spc="120" dirty="0">
                  <a:solidFill>
                    <a:srgbClr val="FFFFFF"/>
                  </a:solidFill>
                  <a:latin typeface="Glacial Indifference"/>
                </a:rPr>
                <a:t> with successful shared value projects follows a 5 point framework. </a:t>
              </a:r>
              <a:r>
                <a:rPr lang="en-US" sz="1600" spc="120" dirty="0" err="1">
                  <a:solidFill>
                    <a:srgbClr val="FFFFFF"/>
                  </a:solidFill>
                  <a:latin typeface="Glacial Indifference"/>
                </a:rPr>
                <a:t>Pfitzer</a:t>
              </a:r>
              <a:r>
                <a:rPr lang="en-US" sz="1600" spc="120" dirty="0">
                  <a:solidFill>
                    <a:srgbClr val="FFFFFF"/>
                  </a:solidFill>
                  <a:latin typeface="Glacial Indifference"/>
                </a:rPr>
                <a:t>, </a:t>
              </a:r>
              <a:r>
                <a:rPr lang="en-US" sz="1600" spc="120" dirty="0" err="1">
                  <a:solidFill>
                    <a:srgbClr val="FFFFFF"/>
                  </a:solidFill>
                  <a:latin typeface="Glacial Indifference"/>
                </a:rPr>
                <a:t>Blockstette</a:t>
              </a:r>
              <a:r>
                <a:rPr lang="en-US" sz="1600" spc="120" dirty="0">
                  <a:solidFill>
                    <a:srgbClr val="FFFFFF"/>
                  </a:solidFill>
                  <a:latin typeface="Glacial Indifference"/>
                </a:rPr>
                <a:t> and Stamp, (2013, p.103).</a:t>
              </a:r>
            </a:p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1296475">
            <a:off x="13769967" y="-2018882"/>
            <a:ext cx="6177008" cy="4540101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1656853">
            <a:off x="15611358" y="2180527"/>
            <a:ext cx="596103" cy="596103"/>
          </a:xfrm>
          <a:prstGeom prst="rect">
            <a:avLst/>
          </a:prstGeom>
        </p:spPr>
      </p:pic>
      <p:pic>
        <p:nvPicPr>
          <p:cNvPr id="27" name="Slide 6.mp3" descr="Slide 6.mp3">
            <a:hlinkClick r:id="" action="ppaction://media"/>
            <a:extLst>
              <a:ext uri="{FF2B5EF4-FFF2-40B4-BE49-F238E27FC236}">
                <a16:creationId xmlns:a16="http://schemas.microsoft.com/office/drawing/2014/main" id="{D1707167-DF65-014A-A7B9-5237BCD30B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00096" y="2371437"/>
            <a:ext cx="1238729" cy="1247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72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277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8FF29BF9-DF0F-D645-9CFB-3E378A685C18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3400" y="-1178590"/>
            <a:ext cx="19888200" cy="12992642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3105247">
            <a:off x="11862078" y="-2023339"/>
            <a:ext cx="8926640" cy="602548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7457748">
            <a:off x="12708172" y="2314973"/>
            <a:ext cx="596103" cy="596103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1492640" y="4046221"/>
            <a:ext cx="3782690" cy="2710352"/>
            <a:chOff x="0" y="-19050"/>
            <a:chExt cx="5043587" cy="3613801"/>
          </a:xfrm>
        </p:grpSpPr>
        <p:sp>
          <p:nvSpPr>
            <p:cNvPr id="6" name="TextBox 6"/>
            <p:cNvSpPr txBox="1"/>
            <p:nvPr/>
          </p:nvSpPr>
          <p:spPr>
            <a:xfrm>
              <a:off x="0" y="-19050"/>
              <a:ext cx="5021678" cy="7437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Can harm others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119716"/>
              <a:ext cx="5043587" cy="24750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2400" spc="120" dirty="0">
                  <a:solidFill>
                    <a:srgbClr val="222222"/>
                  </a:solidFill>
                  <a:latin typeface="Glacial Indifference"/>
                </a:rPr>
                <a:t>CSR projects can impact ‘wages, customer pockets and shareholders’.. (Rogers, 2015 p. 24).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186360" y="4024790"/>
            <a:ext cx="3782690" cy="2671776"/>
            <a:chOff x="0" y="-28575"/>
            <a:chExt cx="5043587" cy="3562368"/>
          </a:xfrm>
        </p:grpSpPr>
        <p:sp>
          <p:nvSpPr>
            <p:cNvPr id="9" name="TextBox 9"/>
            <p:cNvSpPr txBox="1"/>
            <p:nvPr/>
          </p:nvSpPr>
          <p:spPr>
            <a:xfrm>
              <a:off x="0" y="-28575"/>
              <a:ext cx="5021677" cy="6745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00"/>
                </a:lnSpc>
              </a:pPr>
              <a:r>
                <a:rPr lang="en-US" sz="3200" spc="160" dirty="0">
                  <a:solidFill>
                    <a:srgbClr val="222222"/>
                  </a:solidFill>
                  <a:latin typeface="HK Grotesk Light Bold"/>
                </a:rPr>
                <a:t>Greenwashing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1058757"/>
              <a:ext cx="5043587" cy="24750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2400" spc="120" dirty="0">
                  <a:solidFill>
                    <a:srgbClr val="222222"/>
                  </a:solidFill>
                  <a:latin typeface="Glacial Indifference"/>
                </a:rPr>
                <a:t>VW put reputation above environment in the emissions scandal (</a:t>
              </a:r>
              <a:r>
                <a:rPr lang="en-US" sz="2400" spc="120" dirty="0" err="1">
                  <a:solidFill>
                    <a:srgbClr val="222222"/>
                  </a:solidFill>
                  <a:latin typeface="Glacial Indifference"/>
                </a:rPr>
                <a:t>Aurand</a:t>
              </a:r>
              <a:r>
                <a:rPr lang="en-US" sz="2400" spc="120" dirty="0">
                  <a:solidFill>
                    <a:srgbClr val="222222"/>
                  </a:solidFill>
                  <a:latin typeface="Glacial Indifference"/>
                </a:rPr>
                <a:t> et al, 2018, p.25)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880080" y="4031934"/>
            <a:ext cx="3782690" cy="2710352"/>
            <a:chOff x="0" y="-19049"/>
            <a:chExt cx="5043587" cy="3613803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19049"/>
              <a:ext cx="5021678" cy="7437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Ethical Shopping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1119718"/>
              <a:ext cx="5043587" cy="24750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720"/>
                </a:lnSpc>
              </a:pPr>
              <a:r>
                <a:rPr lang="en-US" sz="2400" spc="120" dirty="0">
                  <a:solidFill>
                    <a:srgbClr val="222222"/>
                  </a:solidFill>
                  <a:latin typeface="Glacial Indifference"/>
                </a:rPr>
                <a:t>A study suggests that the majority of shoppers will put self interests first (Lu and Shina, 2019).</a:t>
              </a: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790700" y="1428750"/>
            <a:ext cx="7739267" cy="1130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00"/>
              </a:lnSpc>
            </a:pPr>
            <a:r>
              <a:rPr lang="en-US" sz="7000" spc="350">
                <a:solidFill>
                  <a:srgbClr val="FF2870"/>
                </a:solidFill>
                <a:latin typeface="Glacial Indifference"/>
              </a:rPr>
              <a:t>Criticism of CSR</a:t>
            </a:r>
          </a:p>
        </p:txBody>
      </p:sp>
      <p:pic>
        <p:nvPicPr>
          <p:cNvPr id="15" name="Slide 7.mp3" descr="Slide 7.mp3">
            <a:hlinkClick r:id="" action="ppaction://media"/>
            <a:extLst>
              <a:ext uri="{FF2B5EF4-FFF2-40B4-BE49-F238E27FC236}">
                <a16:creationId xmlns:a16="http://schemas.microsoft.com/office/drawing/2014/main" id="{183564C8-3FC3-1F40-98ED-B7160BE479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004300" y="158750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38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5">
            <a:alphaModFix amt="17000"/>
          </a:blip>
          <a:srcRect l="14505" r="14505"/>
          <a:stretch>
            <a:fillRect/>
          </a:stretch>
        </p:blipFill>
        <p:spPr>
          <a:xfrm>
            <a:off x="-383993" y="29441"/>
            <a:ext cx="18671993" cy="19726863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>
            <a:off x="7115492" y="3226228"/>
            <a:ext cx="4057015" cy="3887721"/>
            <a:chOff x="0" y="-19049"/>
            <a:chExt cx="5409354" cy="5183628"/>
          </a:xfrm>
        </p:grpSpPr>
        <p:sp>
          <p:nvSpPr>
            <p:cNvPr id="3" name="TextBox 3"/>
            <p:cNvSpPr txBox="1"/>
            <p:nvPr/>
          </p:nvSpPr>
          <p:spPr>
            <a:xfrm>
              <a:off x="0" y="-19049"/>
              <a:ext cx="5409354" cy="7437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Oxfam Reputation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874019"/>
              <a:ext cx="5409354" cy="32905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Aid worker sex scandal damages Oxfam. (Scurlock, </a:t>
              </a:r>
              <a:r>
                <a:rPr lang="en-US" sz="2900" spc="145" dirty="0" err="1">
                  <a:solidFill>
                    <a:srgbClr val="222222"/>
                  </a:solidFill>
                  <a:latin typeface="HK Grotesk Light"/>
                </a:rPr>
                <a:t>Dolsak</a:t>
              </a: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, and Prakash, 2020, P.101)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436170" y="3230830"/>
            <a:ext cx="4061130" cy="3887721"/>
            <a:chOff x="0" y="-19050"/>
            <a:chExt cx="5414840" cy="5183628"/>
          </a:xfrm>
        </p:grpSpPr>
        <p:sp>
          <p:nvSpPr>
            <p:cNvPr id="7" name="TextBox 7"/>
            <p:cNvSpPr txBox="1"/>
            <p:nvPr/>
          </p:nvSpPr>
          <p:spPr>
            <a:xfrm>
              <a:off x="0" y="-19050"/>
              <a:ext cx="5414840" cy="7308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Benefits for NPO's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874018"/>
              <a:ext cx="5414840" cy="32905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CSR could increase NPO donors. (</a:t>
              </a:r>
              <a:r>
                <a:rPr lang="en-US" sz="2900" spc="145" dirty="0" err="1">
                  <a:solidFill>
                    <a:srgbClr val="222222"/>
                  </a:solidFill>
                  <a:latin typeface="HK Grotesk Light"/>
                </a:rPr>
                <a:t>Gazzola</a:t>
              </a: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, </a:t>
              </a:r>
              <a:r>
                <a:rPr lang="en-US" sz="2900" spc="145" dirty="0" err="1">
                  <a:solidFill>
                    <a:srgbClr val="222222"/>
                  </a:solidFill>
                  <a:latin typeface="HK Grotesk Light"/>
                </a:rPr>
                <a:t>Ratti</a:t>
              </a: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 and </a:t>
              </a:r>
              <a:r>
                <a:rPr lang="en-US" sz="2900" spc="145" dirty="0" err="1">
                  <a:solidFill>
                    <a:srgbClr val="222222"/>
                  </a:solidFill>
                  <a:latin typeface="HK Grotesk Light"/>
                </a:rPr>
                <a:t>Amelio</a:t>
              </a: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, 2017, P.372). </a:t>
              </a:r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-534472">
            <a:off x="3218843" y="8389532"/>
            <a:ext cx="16230600" cy="616762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7457748">
            <a:off x="9321002" y="8668680"/>
            <a:ext cx="596103" cy="596103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1790700" y="1466850"/>
            <a:ext cx="11068812" cy="1158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00"/>
              </a:lnSpc>
            </a:pPr>
            <a:r>
              <a:rPr lang="en-US" sz="8000" spc="200" dirty="0">
                <a:solidFill>
                  <a:srgbClr val="FF2870"/>
                </a:solidFill>
                <a:latin typeface="Glacial Indifference Bold"/>
              </a:rPr>
              <a:t>CSR, NPO’S &amp; SEC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797049" y="3226228"/>
            <a:ext cx="4054780" cy="3865084"/>
            <a:chOff x="0" y="-19050"/>
            <a:chExt cx="5406373" cy="5153445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19050"/>
              <a:ext cx="5406373" cy="1496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75"/>
                </a:lnSpc>
              </a:pPr>
              <a:r>
                <a:rPr lang="en-US" sz="3500" spc="175" dirty="0">
                  <a:solidFill>
                    <a:srgbClr val="222222"/>
                  </a:solidFill>
                  <a:latin typeface="HK Grotesk Light Bold"/>
                </a:rPr>
                <a:t>Some Downplay CSR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843835"/>
              <a:ext cx="5406373" cy="32905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NPO suggest CSR lacks authenticity.</a:t>
              </a:r>
            </a:p>
            <a:p>
              <a:pPr>
                <a:lnSpc>
                  <a:spcPts val="4930"/>
                </a:lnSpc>
              </a:pPr>
              <a:r>
                <a:rPr lang="en-US" sz="2900" spc="145" dirty="0">
                  <a:solidFill>
                    <a:srgbClr val="222222"/>
                  </a:solidFill>
                  <a:latin typeface="HK Grotesk Light"/>
                </a:rPr>
                <a:t>(Water, Holly and Ott, 2014, P.11).</a:t>
              </a:r>
            </a:p>
          </p:txBody>
        </p:sp>
      </p:grpSp>
      <p:pic>
        <p:nvPicPr>
          <p:cNvPr id="15" name="Slide 8" descr="Slide 8">
            <a:hlinkClick r:id="" action="ppaction://media"/>
            <a:extLst>
              <a:ext uri="{FF2B5EF4-FFF2-40B4-BE49-F238E27FC236}">
                <a16:creationId xmlns:a16="http://schemas.microsoft.com/office/drawing/2014/main" id="{73D911D9-21AC-7543-A3EC-E5A03942FF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463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30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80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3017238" y="-1977893"/>
            <a:ext cx="8484124" cy="82296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1745510">
            <a:off x="-4478595" y="7185395"/>
            <a:ext cx="9797143" cy="82296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790700" y="1333500"/>
            <a:ext cx="7442483" cy="1140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00"/>
              </a:lnSpc>
            </a:pPr>
            <a:r>
              <a:rPr lang="en-US" sz="7000" spc="350">
                <a:solidFill>
                  <a:srgbClr val="FF2870"/>
                </a:solidFill>
                <a:latin typeface="Glacial Indifference"/>
              </a:rPr>
              <a:t>Conclusions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71217" y="3567791"/>
            <a:ext cx="1096910" cy="113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7000" spc="350">
                <a:solidFill>
                  <a:srgbClr val="FF2870"/>
                </a:solidFill>
                <a:latin typeface="Glacial Indifference Bold"/>
              </a:rPr>
              <a:t>1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149128" y="3775736"/>
            <a:ext cx="4422395" cy="2408761"/>
            <a:chOff x="0" y="-19050"/>
            <a:chExt cx="5896527" cy="3211679"/>
          </a:xfrm>
        </p:grpSpPr>
        <p:sp>
          <p:nvSpPr>
            <p:cNvPr id="7" name="TextBox 7"/>
            <p:cNvSpPr txBox="1"/>
            <p:nvPr/>
          </p:nvSpPr>
          <p:spPr>
            <a:xfrm>
              <a:off x="0" y="-19050"/>
              <a:ext cx="5896527" cy="827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>
                  <a:solidFill>
                    <a:srgbClr val="222222"/>
                  </a:solidFill>
                  <a:latin typeface="Glacial Indifference Bold"/>
                </a:rPr>
                <a:t>Marketing 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103169"/>
              <a:ext cx="5896527" cy="20894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152"/>
                </a:lnSpc>
              </a:pPr>
              <a:r>
                <a:rPr lang="en-US" sz="2679" spc="133" dirty="0">
                  <a:solidFill>
                    <a:srgbClr val="222222"/>
                  </a:solidFill>
                  <a:latin typeface="Glacial Indifference"/>
                </a:rPr>
                <a:t>Marketing is vital to CSR and should be part of larger strategy formations.</a:t>
              </a: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9716477" y="3567791"/>
            <a:ext cx="1096910" cy="113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7000" spc="350" dirty="0">
                <a:solidFill>
                  <a:srgbClr val="FF2870"/>
                </a:solidFill>
                <a:latin typeface="Glacial Indifference Bold"/>
              </a:rPr>
              <a:t>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1194387" y="3775736"/>
            <a:ext cx="4422395" cy="2408761"/>
            <a:chOff x="0" y="-19050"/>
            <a:chExt cx="5896527" cy="3211679"/>
          </a:xfrm>
        </p:grpSpPr>
        <p:sp>
          <p:nvSpPr>
            <p:cNvPr id="11" name="TextBox 11"/>
            <p:cNvSpPr txBox="1"/>
            <p:nvPr/>
          </p:nvSpPr>
          <p:spPr>
            <a:xfrm>
              <a:off x="0" y="-19050"/>
              <a:ext cx="5896527" cy="827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>
                  <a:solidFill>
                    <a:srgbClr val="222222"/>
                  </a:solidFill>
                  <a:latin typeface="Glacial Indifference Bold"/>
                </a:rPr>
                <a:t>Limitations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103169"/>
              <a:ext cx="5896527" cy="20894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152"/>
                </a:lnSpc>
              </a:pPr>
              <a:r>
                <a:rPr lang="en-US" sz="2679" spc="133" dirty="0">
                  <a:solidFill>
                    <a:srgbClr val="222222"/>
                  </a:solidFill>
                  <a:latin typeface="Glacial Indifference"/>
                </a:rPr>
                <a:t>CSR ineffective because of inauthenticity and self-interests</a:t>
              </a:r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2671217" y="6452263"/>
            <a:ext cx="1096910" cy="113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7000" spc="350" dirty="0">
                <a:solidFill>
                  <a:srgbClr val="FF2870"/>
                </a:solidFill>
                <a:latin typeface="Glacial Indifference Bold"/>
              </a:rPr>
              <a:t>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149128" y="6660209"/>
            <a:ext cx="4422395" cy="2408762"/>
            <a:chOff x="0" y="-19050"/>
            <a:chExt cx="5896527" cy="3211682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19050"/>
              <a:ext cx="5896527" cy="827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>
                  <a:solidFill>
                    <a:srgbClr val="222222"/>
                  </a:solidFill>
                  <a:latin typeface="Glacial Indifference Bold"/>
                </a:rPr>
                <a:t>Shared Values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1103171"/>
              <a:ext cx="5896527" cy="20894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152"/>
                </a:lnSpc>
              </a:pPr>
              <a:r>
                <a:rPr lang="en-US" sz="2679" spc="133" dirty="0">
                  <a:solidFill>
                    <a:srgbClr val="222222"/>
                  </a:solidFill>
                  <a:latin typeface="Glacial Indifference"/>
                </a:rPr>
                <a:t>Creating Shared values generally mitigate CSR limitations.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9716477" y="6452263"/>
            <a:ext cx="1096910" cy="113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7000" spc="350">
                <a:solidFill>
                  <a:srgbClr val="FF2870"/>
                </a:solidFill>
                <a:latin typeface="Glacial Indifference Bold"/>
              </a:rPr>
              <a:t>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11194387" y="6660208"/>
            <a:ext cx="4422395" cy="1870153"/>
            <a:chOff x="0" y="-19050"/>
            <a:chExt cx="5896527" cy="2493537"/>
          </a:xfrm>
        </p:grpSpPr>
        <p:sp>
          <p:nvSpPr>
            <p:cNvPr id="19" name="TextBox 19"/>
            <p:cNvSpPr txBox="1"/>
            <p:nvPr/>
          </p:nvSpPr>
          <p:spPr>
            <a:xfrm>
              <a:off x="0" y="-19050"/>
              <a:ext cx="5896527" cy="827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800"/>
                </a:lnSpc>
              </a:pPr>
              <a:r>
                <a:rPr lang="en-US" sz="4000" spc="200" dirty="0">
                  <a:solidFill>
                    <a:srgbClr val="222222"/>
                  </a:solidFill>
                  <a:latin typeface="Glacial Indifference Bold"/>
                </a:rPr>
                <a:t>NPO CSR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1103171"/>
              <a:ext cx="5896527" cy="13713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152"/>
                </a:lnSpc>
              </a:pPr>
              <a:r>
                <a:rPr lang="en-US" sz="2679" spc="133" dirty="0">
                  <a:solidFill>
                    <a:srgbClr val="222222"/>
                  </a:solidFill>
                  <a:latin typeface="Glacial Indifference"/>
                </a:rPr>
                <a:t>Visible CSR strategies can benefit NPO’s </a:t>
              </a:r>
            </a:p>
          </p:txBody>
        </p:sp>
      </p:grpSp>
      <p:pic>
        <p:nvPicPr>
          <p:cNvPr id="21" name="Slide 9" descr="Slide 9">
            <a:hlinkClick r:id="" action="ppaction://media"/>
            <a:extLst>
              <a:ext uri="{FF2B5EF4-FFF2-40B4-BE49-F238E27FC236}">
                <a16:creationId xmlns:a16="http://schemas.microsoft.com/office/drawing/2014/main" id="{58D3152B-966F-5A47-91E9-1DA0653ED5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938" y="79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45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348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90700" y="1476375"/>
            <a:ext cx="10294100" cy="1152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799"/>
              </a:lnSpc>
            </a:pPr>
            <a:r>
              <a:rPr lang="en-US" sz="7999" spc="199">
                <a:solidFill>
                  <a:srgbClr val="FF2870"/>
                </a:solidFill>
                <a:latin typeface="Glacial Indifference Bold"/>
              </a:rPr>
              <a:t>RECOMENDATIONS 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086728" y="5940878"/>
            <a:ext cx="3747208" cy="2870823"/>
            <a:chOff x="0" y="0"/>
            <a:chExt cx="4996277" cy="3827765"/>
          </a:xfrm>
        </p:grpSpPr>
        <p:sp>
          <p:nvSpPr>
            <p:cNvPr id="4" name="TextBox 4"/>
            <p:cNvSpPr txBox="1"/>
            <p:nvPr/>
          </p:nvSpPr>
          <p:spPr>
            <a:xfrm>
              <a:off x="0" y="-19050"/>
              <a:ext cx="4996277" cy="7260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>
                  <a:solidFill>
                    <a:srgbClr val="FF2870"/>
                  </a:solidFill>
                  <a:latin typeface="HK Grotesk Light Bold"/>
                </a:rPr>
                <a:t>1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763255"/>
              <a:ext cx="4996277" cy="30645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20"/>
                </a:lnSpc>
              </a:pPr>
              <a:r>
                <a:rPr lang="en-US" sz="2400" spc="120">
                  <a:solidFill>
                    <a:srgbClr val="222222"/>
                  </a:solidFill>
                  <a:latin typeface="Glacial Indifference"/>
                </a:rPr>
                <a:t>Corporate strategy should involve Marketing: SEC's CMO should join top management meetings.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270396" y="5940878"/>
            <a:ext cx="3747208" cy="1937373"/>
            <a:chOff x="0" y="0"/>
            <a:chExt cx="4996277" cy="2583165"/>
          </a:xfrm>
        </p:grpSpPr>
        <p:sp>
          <p:nvSpPr>
            <p:cNvPr id="7" name="TextBox 7"/>
            <p:cNvSpPr txBox="1"/>
            <p:nvPr/>
          </p:nvSpPr>
          <p:spPr>
            <a:xfrm>
              <a:off x="0" y="-19050"/>
              <a:ext cx="4996277" cy="7260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>
                  <a:solidFill>
                    <a:srgbClr val="FF2870"/>
                  </a:solidFill>
                  <a:latin typeface="HK Grotesk Light Bold"/>
                </a:rPr>
                <a:t>2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763255"/>
              <a:ext cx="4996277" cy="18199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20"/>
                </a:lnSpc>
              </a:pPr>
              <a:r>
                <a:rPr lang="en-US" sz="2400" spc="120">
                  <a:solidFill>
                    <a:srgbClr val="222222"/>
                  </a:solidFill>
                  <a:latin typeface="Glacial Indifference"/>
                </a:rPr>
                <a:t>SEC should create a CSR initiative focused on shared values. 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454064" y="5926591"/>
            <a:ext cx="3747208" cy="1968519"/>
            <a:chOff x="0" y="-19050"/>
            <a:chExt cx="4996277" cy="2624692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19050"/>
              <a:ext cx="4996277" cy="7260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75"/>
                </a:lnSpc>
              </a:pPr>
              <a:r>
                <a:rPr lang="en-US" sz="3500" spc="175">
                  <a:solidFill>
                    <a:srgbClr val="FF2870"/>
                  </a:solidFill>
                  <a:latin typeface="HK Grotesk Light Bold"/>
                </a:rPr>
                <a:t>3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763257"/>
              <a:ext cx="4996277" cy="18423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20"/>
                </a:lnSpc>
              </a:pPr>
              <a:r>
                <a:rPr lang="en-US" sz="2400" spc="120" dirty="0">
                  <a:solidFill>
                    <a:srgbClr val="222222"/>
                  </a:solidFill>
                  <a:latin typeface="Glacial Indifference"/>
                </a:rPr>
                <a:t>SEC CSR Strategy should be visible to attract donors. 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-234852" y="4875465"/>
            <a:ext cx="18757704" cy="60578"/>
          </a:xfrm>
          <a:prstGeom prst="rect">
            <a:avLst/>
          </a:prstGeom>
          <a:solidFill>
            <a:srgbClr val="FF2870"/>
          </a:solidFill>
        </p:spPr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3772088">
            <a:off x="15821781" y="-1794441"/>
            <a:ext cx="4640141" cy="542706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7870646">
            <a:off x="-1734812" y="7552340"/>
            <a:ext cx="4277246" cy="5002626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10800000">
            <a:off x="8845948" y="4637991"/>
            <a:ext cx="596103" cy="596103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10800000">
            <a:off x="14029616" y="4637991"/>
            <a:ext cx="596103" cy="596103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10800000">
            <a:off x="3662281" y="4637991"/>
            <a:ext cx="596103" cy="596103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-10800000">
            <a:off x="470697" y="6369618"/>
            <a:ext cx="596103" cy="596103"/>
          </a:xfrm>
          <a:prstGeom prst="rect">
            <a:avLst/>
          </a:prstGeom>
        </p:spPr>
      </p:pic>
      <p:pic>
        <p:nvPicPr>
          <p:cNvPr id="19" name="Slide 10" descr="Slide 10">
            <a:hlinkClick r:id="" action="ppaction://media"/>
            <a:extLst>
              <a:ext uri="{FF2B5EF4-FFF2-40B4-BE49-F238E27FC236}">
                <a16:creationId xmlns:a16="http://schemas.microsoft.com/office/drawing/2014/main" id="{FCC0836D-93CC-E148-B3EE-9C0A7E0EE4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42051" y="879941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25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40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90700" y="1476375"/>
            <a:ext cx="10294100" cy="1152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799"/>
              </a:lnSpc>
            </a:pPr>
            <a:r>
              <a:rPr lang="en-US" sz="7999" spc="199" dirty="0">
                <a:solidFill>
                  <a:srgbClr val="FF2870"/>
                </a:solidFill>
                <a:latin typeface="Glacial Indifference Bold"/>
              </a:rPr>
              <a:t>BIBLIOGRAPHY  </a:t>
            </a: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3772088">
            <a:off x="15821781" y="-1794441"/>
            <a:ext cx="4640141" cy="542706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7870646">
            <a:off x="-1734812" y="7552340"/>
            <a:ext cx="4277246" cy="500262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470697" y="6369618"/>
            <a:ext cx="596103" cy="5961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7B04E0-5E27-1F46-BB2F-331D7BA39EB6}"/>
              </a:ext>
            </a:extLst>
          </p:cNvPr>
          <p:cNvSpPr txBox="1"/>
          <p:nvPr/>
        </p:nvSpPr>
        <p:spPr>
          <a:xfrm>
            <a:off x="1790700" y="2629146"/>
            <a:ext cx="13754100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Aurand</a:t>
            </a:r>
            <a:r>
              <a:rPr lang="en-GB" dirty="0"/>
              <a:t>, et al. (2018) ‘The VW Diesel Scandal: A Case of Corporate Commissioned Greenwashing.’ </a:t>
            </a:r>
            <a:r>
              <a:rPr lang="en-GB" i="1" dirty="0"/>
              <a:t>Journal of Organizational Psychology, </a:t>
            </a:r>
            <a:r>
              <a:rPr lang="en-GB" dirty="0"/>
              <a:t>18(1), pp. 23-32.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Boyd, C. (2012) ‘The Nestlé Infant Formula Controversy and a Strange Web of Subsequent Business Scandals.’ </a:t>
            </a:r>
            <a:r>
              <a:rPr lang="en-GB" i="1" dirty="0"/>
              <a:t>Journal of Business Ethics</a:t>
            </a:r>
            <a:r>
              <a:rPr lang="en-GB" dirty="0"/>
              <a:t>, 106(3), pp. 283–293.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Fahy, J. and Jobber, D. (2019) </a:t>
            </a:r>
            <a:r>
              <a:rPr lang="en-GB" i="1" dirty="0"/>
              <a:t>Foundations of Marketing</a:t>
            </a:r>
            <a:r>
              <a:rPr lang="en-GB" dirty="0"/>
              <a:t>. 6th </a:t>
            </a:r>
            <a:r>
              <a:rPr lang="en-GB" dirty="0" err="1"/>
              <a:t>edn</a:t>
            </a:r>
            <a:r>
              <a:rPr lang="en-GB" dirty="0"/>
              <a:t>. London: McGraw-Hill Education.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FY18 Nike, Inc. (2018) FY18 I</a:t>
            </a:r>
            <a:r>
              <a:rPr lang="en-GB" i="1" dirty="0"/>
              <a:t>mpact Report.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https://purpose-cms-production01.s3.amazonaws.com/wp-content/uploads/2019/05/20194957/FY18_Nike_Impact-Report_Final.pdf</a:t>
            </a:r>
            <a:r>
              <a:rPr lang="en-GB" dirty="0"/>
              <a:t> (Accessed: 17 June 2020).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Gazzola</a:t>
            </a:r>
            <a:r>
              <a:rPr lang="en-GB" dirty="0"/>
              <a:t>, P. </a:t>
            </a:r>
            <a:r>
              <a:rPr lang="en-GB" dirty="0" err="1"/>
              <a:t>Ratti</a:t>
            </a:r>
            <a:r>
              <a:rPr lang="en-GB" dirty="0"/>
              <a:t>, M. and </a:t>
            </a:r>
            <a:r>
              <a:rPr lang="en-GB" dirty="0" err="1"/>
              <a:t>Amelio</a:t>
            </a:r>
            <a:r>
              <a:rPr lang="en-GB" dirty="0"/>
              <a:t>, S. (2017) ‘CSR and Sustainability Report for </a:t>
            </a:r>
            <a:r>
              <a:rPr lang="en-GB" dirty="0" err="1"/>
              <a:t>Nonprofit</a:t>
            </a:r>
            <a:r>
              <a:rPr lang="en-GB" dirty="0"/>
              <a:t> Organizations. An Italian Best Practice.’ </a:t>
            </a:r>
            <a:r>
              <a:rPr lang="en-GB" i="1" dirty="0"/>
              <a:t>Management dynamics in the knowledge economy</a:t>
            </a:r>
            <a:r>
              <a:rPr lang="en-GB" dirty="0"/>
              <a:t>, 5(3), pp. 355–376.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Hooley, G. (2020) </a:t>
            </a:r>
            <a:r>
              <a:rPr lang="en-GB" i="1" dirty="0"/>
              <a:t>Marketing Strategy and Competitive Positioning</a:t>
            </a:r>
            <a:r>
              <a:rPr lang="en-GB" dirty="0"/>
              <a:t> 7th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endParaRPr lang="en-GB" dirty="0"/>
          </a:p>
          <a:p>
            <a:r>
              <a:rPr lang="en-GB" dirty="0"/>
              <a:t>Lu, F.C. and Sinha, J. (2019) ‘Dichotomous Thinking and Ethical Consumerism: Overcoming the Negative Effects of Self-Interest Bias through Third-Person Narrative Persuasion’, </a:t>
            </a:r>
            <a:r>
              <a:rPr lang="en-GB" i="1" dirty="0"/>
              <a:t>Journal of Advertising</a:t>
            </a:r>
            <a:r>
              <a:rPr lang="en-GB" dirty="0"/>
              <a:t>, 48(3), pp. 271–283.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Oberseder</a:t>
            </a:r>
            <a:r>
              <a:rPr lang="en-GB" dirty="0"/>
              <a:t>, M. </a:t>
            </a:r>
            <a:r>
              <a:rPr lang="en-GB" dirty="0" err="1"/>
              <a:t>Schlegelmilch</a:t>
            </a:r>
            <a:r>
              <a:rPr lang="en-GB" dirty="0"/>
              <a:t>, B.B. and Gruber, V. (2011) ‘Why Don't Consumers Care About CSR?: A Qualitative Study Exploring the Role of CSR in Consumption Decisions.’ </a:t>
            </a:r>
            <a:r>
              <a:rPr lang="en-GB" i="1" dirty="0"/>
              <a:t>Journal of Business Ethics, </a:t>
            </a:r>
            <a:r>
              <a:rPr lang="en-GB" dirty="0"/>
              <a:t>104(4), pp. 449-460.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Pfitzer</a:t>
            </a:r>
            <a:r>
              <a:rPr lang="en-GB" dirty="0"/>
              <a:t>, M. </a:t>
            </a:r>
            <a:r>
              <a:rPr lang="en-GB" dirty="0" err="1"/>
              <a:t>Bockstette</a:t>
            </a:r>
            <a:r>
              <a:rPr lang="en-GB" dirty="0"/>
              <a:t>, V. and Stamp, M. (2013) ‘Innovating for Shared Value’, </a:t>
            </a:r>
            <a:r>
              <a:rPr lang="en-GB" i="1" dirty="0"/>
              <a:t>Harvard Business Review</a:t>
            </a:r>
            <a:r>
              <a:rPr lang="en-GB" dirty="0"/>
              <a:t>, 91(9), pp. 100–107. Available at: https://search-</a:t>
            </a:r>
            <a:r>
              <a:rPr lang="en-GB" dirty="0" err="1"/>
              <a:t>ebscohost</a:t>
            </a:r>
            <a:r>
              <a:rPr lang="en-GB" dirty="0"/>
              <a:t>-</a:t>
            </a:r>
            <a:r>
              <a:rPr lang="en-GB" dirty="0" err="1"/>
              <a:t>com.ezproxy.uwtsd.ac.uk</a:t>
            </a:r>
            <a:r>
              <a:rPr lang="en-GB" dirty="0"/>
              <a:t>/</a:t>
            </a:r>
            <a:r>
              <a:rPr lang="en-GB" dirty="0" err="1"/>
              <a:t>login.aspx?direct</a:t>
            </a:r>
            <a:r>
              <a:rPr lang="en-GB" dirty="0"/>
              <a:t>=</a:t>
            </a:r>
            <a:r>
              <a:rPr lang="en-GB" dirty="0" err="1"/>
              <a:t>true&amp;db</a:t>
            </a:r>
            <a:r>
              <a:rPr lang="en-GB" dirty="0"/>
              <a:t>=</a:t>
            </a:r>
            <a:r>
              <a:rPr lang="en-GB" dirty="0" err="1"/>
              <a:t>bsu&amp;AN</a:t>
            </a:r>
            <a:r>
              <a:rPr lang="en-GB" dirty="0"/>
              <a:t>=89716240&amp;site=</a:t>
            </a:r>
            <a:r>
              <a:rPr lang="en-GB" dirty="0" err="1"/>
              <a:t>bsi</a:t>
            </a:r>
            <a:r>
              <a:rPr lang="en-GB" dirty="0"/>
              <a:t>-live (Accessed: 17 June 2020).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151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90700" y="1476375"/>
            <a:ext cx="10294100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799"/>
              </a:lnSpc>
            </a:pPr>
            <a:r>
              <a:rPr lang="en-US" sz="7999" spc="199" dirty="0">
                <a:solidFill>
                  <a:srgbClr val="FF2870"/>
                </a:solidFill>
                <a:latin typeface="Glacial Indifference Bold"/>
              </a:rPr>
              <a:t>BIBLIOGRAPHY Cont.  </a:t>
            </a: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3772088">
            <a:off x="15821781" y="-1794441"/>
            <a:ext cx="4640141" cy="542706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7870646">
            <a:off x="-1734812" y="7552340"/>
            <a:ext cx="4277246" cy="500262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470697" y="6369618"/>
            <a:ext cx="596103" cy="5961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7B04E0-5E27-1F46-BB2F-331D7BA39EB6}"/>
              </a:ext>
            </a:extLst>
          </p:cNvPr>
          <p:cNvSpPr txBox="1"/>
          <p:nvPr/>
        </p:nvSpPr>
        <p:spPr>
          <a:xfrm>
            <a:off x="1790700" y="2926340"/>
            <a:ext cx="136017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Porter, M. and Kramer, M. (2006) ‘Strategy &amp; Society: The Link Between Competitive Advantage and Corporate Social Responsibility.’ </a:t>
            </a:r>
            <a:r>
              <a:rPr lang="en-GB" i="1" dirty="0"/>
              <a:t>Harvard Business Review</a:t>
            </a:r>
            <a:r>
              <a:rPr lang="en-GB" dirty="0"/>
              <a:t> 84(12), pp. 78–92.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Rogers, F. (2015) ‘The Pros &amp; Cons of Corporate Social Responsibility.’ </a:t>
            </a:r>
            <a:r>
              <a:rPr lang="en-GB" i="1" dirty="0"/>
              <a:t>Baylor Business Review, </a:t>
            </a:r>
            <a:r>
              <a:rPr lang="en-GB" dirty="0"/>
              <a:t>33(2), pp. 22-24.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Scurlock, R. (2020) ‘Recovering from Scandals: Twitter Coverage of Oxfam and Save the Children Scandals.’ </a:t>
            </a:r>
            <a:r>
              <a:rPr lang="en-GB" i="1" dirty="0" err="1"/>
              <a:t>Voluntas</a:t>
            </a:r>
            <a:r>
              <a:rPr lang="en-GB" dirty="0"/>
              <a:t>, 31(1), pp. 94–110.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Stafford-Stephenson, B. (2020) ‘The Ultimate Marketing Machine.’ </a:t>
            </a:r>
            <a:r>
              <a:rPr lang="en-GB" dirty="0" err="1"/>
              <a:t>Curtar</a:t>
            </a:r>
            <a:r>
              <a:rPr lang="en-GB" dirty="0"/>
              <a:t> Platform, University of Wales Trinity St David.</a:t>
            </a:r>
          </a:p>
          <a:p>
            <a:endParaRPr lang="en-GB" dirty="0"/>
          </a:p>
          <a:p>
            <a:r>
              <a:rPr lang="en-GB" dirty="0"/>
              <a:t>(SEC) South England Conference of Seventh-day Adventist, (2015), Available at: </a:t>
            </a:r>
            <a:r>
              <a:rPr lang="en-GB" dirty="0">
                <a:hlinkClick r:id="rId5"/>
              </a:rPr>
              <a:t>https://sec.adventist.uk/fileadmin/sec.adventist.uk/resources/Secretariat/SEC-Constitution-Sept-2015.pdf</a:t>
            </a:r>
            <a:r>
              <a:rPr lang="en-GB" dirty="0"/>
              <a:t> Accessed: 8th April 2020.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Waters, R.D. and Ott, H.K. (2014) ‘Corporate Social Responsibility and the </a:t>
            </a:r>
            <a:r>
              <a:rPr lang="en-GB" dirty="0" err="1"/>
              <a:t>Nonprofit</a:t>
            </a:r>
            <a:r>
              <a:rPr lang="en-GB" dirty="0"/>
              <a:t> Sector: Assessing the Thoughts and Practices Across Three </a:t>
            </a:r>
            <a:r>
              <a:rPr lang="en-GB" dirty="0" err="1"/>
              <a:t>Nonprofit</a:t>
            </a:r>
            <a:r>
              <a:rPr lang="en-GB" dirty="0"/>
              <a:t> Subsectors.’ </a:t>
            </a:r>
            <a:r>
              <a:rPr lang="en-GB" i="1" dirty="0"/>
              <a:t>Public Relations Journal</a:t>
            </a:r>
            <a:r>
              <a:rPr lang="en-GB" dirty="0"/>
              <a:t>, 8(3). pp. 1-18.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1510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1019</TotalTime>
  <Words>1111</Words>
  <Application>Microsoft Macintosh PowerPoint</Application>
  <PresentationFormat>Custom</PresentationFormat>
  <Paragraphs>113</Paragraphs>
  <Slides>12</Slides>
  <Notes>10</Notes>
  <HiddenSlides>0</HiddenSlides>
  <MMClips>10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Calibri</vt:lpstr>
      <vt:lpstr>Arial</vt:lpstr>
      <vt:lpstr>Glacial Indifference</vt:lpstr>
      <vt:lpstr>HK Grotesk Light</vt:lpstr>
      <vt:lpstr>Open Sans Light</vt:lpstr>
      <vt:lpstr>Glacial Indifference Bold</vt:lpstr>
      <vt:lpstr>HK Grotesk Light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Brand Guideline Business Presentation</dc:title>
  <dc:subject/>
  <dc:creator/>
  <cp:keywords/>
  <dc:description/>
  <cp:lastModifiedBy>Microsoft Office User</cp:lastModifiedBy>
  <cp:revision>59</cp:revision>
  <dcterms:created xsi:type="dcterms:W3CDTF">2006-08-16T00:00:00Z</dcterms:created>
  <dcterms:modified xsi:type="dcterms:W3CDTF">2020-06-20T07:09:31Z</dcterms:modified>
  <cp:category/>
  <dc:identifier>DAD_WD_pmbk</dc:identifier>
</cp:coreProperties>
</file>