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76" r:id="rId3"/>
    <p:sldId id="270" r:id="rId4"/>
    <p:sldId id="261" r:id="rId5"/>
    <p:sldId id="262" r:id="rId6"/>
    <p:sldId id="259" r:id="rId7"/>
    <p:sldId id="257" r:id="rId8"/>
    <p:sldId id="273" r:id="rId9"/>
    <p:sldId id="272" r:id="rId10"/>
    <p:sldId id="265" r:id="rId11"/>
    <p:sldId id="277" r:id="rId12"/>
    <p:sldId id="278" r:id="rId13"/>
    <p:sldId id="266" r:id="rId14"/>
    <p:sldId id="267" r:id="rId15"/>
    <p:sldId id="25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93741" autoAdjust="0"/>
  </p:normalViewPr>
  <p:slideViewPr>
    <p:cSldViewPr snapToGrid="0">
      <p:cViewPr varScale="1">
        <p:scale>
          <a:sx n="61" d="100"/>
          <a:sy n="61" d="100"/>
        </p:scale>
        <p:origin x="876" y="2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F73FDC-E180-44A4-B083-3FD2045AAD15}" type="datetimeFigureOut">
              <a:rPr lang="en-GB" smtClean="0"/>
              <a:t>14/11/2025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9477FB-547C-4314-8FFE-E0B8E8C66244}" type="slidenum">
              <a:rPr lang="en-GB" smtClean="0"/>
              <a:t>‹#›</a:t>
            </a:fld>
            <a:endParaRPr lang="en-GB"/>
          </a:p>
        </p:txBody>
      </p:sp>
    </p:spTree>
    <p:extLst>
      <p:ext uri="{BB962C8B-B14F-4D97-AF65-F5344CB8AC3E}">
        <p14:creationId xmlns:p14="http://schemas.microsoft.com/office/powerpoint/2010/main" val="468573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89477FB-547C-4314-8FFE-E0B8E8C66244}" type="slidenum">
              <a:rPr lang="en-GB" smtClean="0"/>
              <a:t>4</a:t>
            </a:fld>
            <a:endParaRPr lang="en-GB"/>
          </a:p>
        </p:txBody>
      </p:sp>
    </p:spTree>
    <p:extLst>
      <p:ext uri="{BB962C8B-B14F-4D97-AF65-F5344CB8AC3E}">
        <p14:creationId xmlns:p14="http://schemas.microsoft.com/office/powerpoint/2010/main" val="3968603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89477FB-547C-4314-8FFE-E0B8E8C66244}" type="slidenum">
              <a:rPr lang="en-GB" smtClean="0"/>
              <a:t>5</a:t>
            </a:fld>
            <a:endParaRPr lang="en-GB"/>
          </a:p>
        </p:txBody>
      </p:sp>
    </p:spTree>
    <p:extLst>
      <p:ext uri="{BB962C8B-B14F-4D97-AF65-F5344CB8AC3E}">
        <p14:creationId xmlns:p14="http://schemas.microsoft.com/office/powerpoint/2010/main" val="33544609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89477FB-547C-4314-8FFE-E0B8E8C66244}" type="slidenum">
              <a:rPr lang="en-GB" smtClean="0"/>
              <a:t>6</a:t>
            </a:fld>
            <a:endParaRPr lang="en-GB"/>
          </a:p>
        </p:txBody>
      </p:sp>
    </p:spTree>
    <p:extLst>
      <p:ext uri="{BB962C8B-B14F-4D97-AF65-F5344CB8AC3E}">
        <p14:creationId xmlns:p14="http://schemas.microsoft.com/office/powerpoint/2010/main" val="24104761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89477FB-547C-4314-8FFE-E0B8E8C66244}" type="slidenum">
              <a:rPr lang="en-GB" smtClean="0"/>
              <a:t>7</a:t>
            </a:fld>
            <a:endParaRPr lang="en-GB"/>
          </a:p>
        </p:txBody>
      </p:sp>
    </p:spTree>
    <p:extLst>
      <p:ext uri="{BB962C8B-B14F-4D97-AF65-F5344CB8AC3E}">
        <p14:creationId xmlns:p14="http://schemas.microsoft.com/office/powerpoint/2010/main" val="2184654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89477FB-547C-4314-8FFE-E0B8E8C66244}" type="slidenum">
              <a:rPr lang="en-GB" smtClean="0"/>
              <a:t>15</a:t>
            </a:fld>
            <a:endParaRPr lang="en-GB"/>
          </a:p>
        </p:txBody>
      </p:sp>
    </p:spTree>
    <p:extLst>
      <p:ext uri="{BB962C8B-B14F-4D97-AF65-F5344CB8AC3E}">
        <p14:creationId xmlns:p14="http://schemas.microsoft.com/office/powerpoint/2010/main" val="30749608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84E1C-6D28-7EA6-393B-F80DB846428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D622AA3-C0EE-0D35-F3BC-0FA62636E90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CDD627A-0ECE-38D0-3DF9-DBBB75247AB7}"/>
              </a:ext>
            </a:extLst>
          </p:cNvPr>
          <p:cNvSpPr>
            <a:spLocks noGrp="1"/>
          </p:cNvSpPr>
          <p:nvPr>
            <p:ph type="dt" sz="half" idx="10"/>
          </p:nvPr>
        </p:nvSpPr>
        <p:spPr/>
        <p:txBody>
          <a:bodyPr/>
          <a:lstStyle/>
          <a:p>
            <a:fld id="{D171D7A5-2DBA-4098-BA51-EF2C4EE56CD1}" type="datetimeFigureOut">
              <a:rPr lang="en-GB" smtClean="0"/>
              <a:t>14/11/2025</a:t>
            </a:fld>
            <a:endParaRPr lang="en-GB"/>
          </a:p>
        </p:txBody>
      </p:sp>
      <p:sp>
        <p:nvSpPr>
          <p:cNvPr id="5" name="Footer Placeholder 4">
            <a:extLst>
              <a:ext uri="{FF2B5EF4-FFF2-40B4-BE49-F238E27FC236}">
                <a16:creationId xmlns:a16="http://schemas.microsoft.com/office/drawing/2014/main" id="{27C1497B-6A0D-817E-BE3C-A929A7AFA2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3C36F8-97A5-25CC-CFE2-9A4AE5F5D133}"/>
              </a:ext>
            </a:extLst>
          </p:cNvPr>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3212129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FECED-C452-255A-84DE-84149751E1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CC9997-B357-C4E0-B809-F729512944F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59FADE-DE51-41AC-F892-73FBFC5B1D67}"/>
              </a:ext>
            </a:extLst>
          </p:cNvPr>
          <p:cNvSpPr>
            <a:spLocks noGrp="1"/>
          </p:cNvSpPr>
          <p:nvPr>
            <p:ph type="dt" sz="half" idx="10"/>
          </p:nvPr>
        </p:nvSpPr>
        <p:spPr/>
        <p:txBody>
          <a:bodyPr/>
          <a:lstStyle/>
          <a:p>
            <a:fld id="{D171D7A5-2DBA-4098-BA51-EF2C4EE56CD1}" type="datetimeFigureOut">
              <a:rPr lang="en-GB" smtClean="0"/>
              <a:t>14/11/2025</a:t>
            </a:fld>
            <a:endParaRPr lang="en-GB"/>
          </a:p>
        </p:txBody>
      </p:sp>
      <p:sp>
        <p:nvSpPr>
          <p:cNvPr id="5" name="Footer Placeholder 4">
            <a:extLst>
              <a:ext uri="{FF2B5EF4-FFF2-40B4-BE49-F238E27FC236}">
                <a16:creationId xmlns:a16="http://schemas.microsoft.com/office/drawing/2014/main" id="{739A7BD0-8D9D-6DD1-EA28-1A67921F20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5EA12F-3ADD-CDC9-F2C1-E3ACF4F524E1}"/>
              </a:ext>
            </a:extLst>
          </p:cNvPr>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5805320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C92BC-B577-155B-572A-A8DC62B788A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E1BC2B7-2BEF-71A2-D234-FC22D9F13A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BB7D675-9E0B-F881-68A8-A20A6140BDC9}"/>
              </a:ext>
            </a:extLst>
          </p:cNvPr>
          <p:cNvSpPr>
            <a:spLocks noGrp="1"/>
          </p:cNvSpPr>
          <p:nvPr>
            <p:ph type="dt" sz="half" idx="10"/>
          </p:nvPr>
        </p:nvSpPr>
        <p:spPr/>
        <p:txBody>
          <a:bodyPr/>
          <a:lstStyle/>
          <a:p>
            <a:fld id="{D171D7A5-2DBA-4098-BA51-EF2C4EE56CD1}" type="datetimeFigureOut">
              <a:rPr lang="en-GB" smtClean="0"/>
              <a:t>14/11/2025</a:t>
            </a:fld>
            <a:endParaRPr lang="en-GB"/>
          </a:p>
        </p:txBody>
      </p:sp>
      <p:sp>
        <p:nvSpPr>
          <p:cNvPr id="5" name="Footer Placeholder 4">
            <a:extLst>
              <a:ext uri="{FF2B5EF4-FFF2-40B4-BE49-F238E27FC236}">
                <a16:creationId xmlns:a16="http://schemas.microsoft.com/office/drawing/2014/main" id="{E327E4D4-2358-BDE1-A58B-5A02EBF29C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3489D4-54C9-3850-33E3-EAD3ACF000A3}"/>
              </a:ext>
            </a:extLst>
          </p:cNvPr>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12094744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BAF08-DBE4-519F-7D5C-3A18CDD68DB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7479E8-2522-A856-1A93-4866F2CDEE6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779C366-05AC-0922-DD1F-944C793B73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8995749-81A6-1EF7-C494-B828E414514A}"/>
              </a:ext>
            </a:extLst>
          </p:cNvPr>
          <p:cNvSpPr>
            <a:spLocks noGrp="1"/>
          </p:cNvSpPr>
          <p:nvPr>
            <p:ph type="dt" sz="half" idx="10"/>
          </p:nvPr>
        </p:nvSpPr>
        <p:spPr/>
        <p:txBody>
          <a:bodyPr/>
          <a:lstStyle/>
          <a:p>
            <a:fld id="{D171D7A5-2DBA-4098-BA51-EF2C4EE56CD1}" type="datetimeFigureOut">
              <a:rPr lang="en-GB" smtClean="0"/>
              <a:t>14/11/2025</a:t>
            </a:fld>
            <a:endParaRPr lang="en-GB"/>
          </a:p>
        </p:txBody>
      </p:sp>
      <p:sp>
        <p:nvSpPr>
          <p:cNvPr id="6" name="Footer Placeholder 5">
            <a:extLst>
              <a:ext uri="{FF2B5EF4-FFF2-40B4-BE49-F238E27FC236}">
                <a16:creationId xmlns:a16="http://schemas.microsoft.com/office/drawing/2014/main" id="{CD0C6E18-0F77-AC05-E582-439670C058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687BDF-EED1-C4FC-BB7A-E82AC3A358B9}"/>
              </a:ext>
            </a:extLst>
          </p:cNvPr>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3164900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EAA3A-EDE1-610B-6E0F-CBD98C2E9FC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AE5617-08FA-2F52-2E2D-C31D6E22EA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BCE56C8-35B9-2F8E-54F0-7ADBA008738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C0458AC-33ED-BDDE-4A12-662F96A69F4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9019F36-4C9A-3841-6790-BB38B1F02C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4AF2400-9D4D-A15E-1ED3-DAA9E599F03E}"/>
              </a:ext>
            </a:extLst>
          </p:cNvPr>
          <p:cNvSpPr>
            <a:spLocks noGrp="1"/>
          </p:cNvSpPr>
          <p:nvPr>
            <p:ph type="dt" sz="half" idx="10"/>
          </p:nvPr>
        </p:nvSpPr>
        <p:spPr/>
        <p:txBody>
          <a:bodyPr/>
          <a:lstStyle/>
          <a:p>
            <a:fld id="{D171D7A5-2DBA-4098-BA51-EF2C4EE56CD1}" type="datetimeFigureOut">
              <a:rPr lang="en-GB" smtClean="0"/>
              <a:t>14/11/2025</a:t>
            </a:fld>
            <a:endParaRPr lang="en-GB"/>
          </a:p>
        </p:txBody>
      </p:sp>
      <p:sp>
        <p:nvSpPr>
          <p:cNvPr id="8" name="Footer Placeholder 7">
            <a:extLst>
              <a:ext uri="{FF2B5EF4-FFF2-40B4-BE49-F238E27FC236}">
                <a16:creationId xmlns:a16="http://schemas.microsoft.com/office/drawing/2014/main" id="{566049D8-7468-0AE0-9BDC-979077E7E21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0D19522-7215-1EDB-B40F-8D310E68A4F7}"/>
              </a:ext>
            </a:extLst>
          </p:cNvPr>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1605302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999B1-25A0-F4B3-4FF1-8CC0C84F249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5AA906F-4749-FB4A-FBE9-098D33641947}"/>
              </a:ext>
            </a:extLst>
          </p:cNvPr>
          <p:cNvSpPr>
            <a:spLocks noGrp="1"/>
          </p:cNvSpPr>
          <p:nvPr>
            <p:ph type="dt" sz="half" idx="10"/>
          </p:nvPr>
        </p:nvSpPr>
        <p:spPr/>
        <p:txBody>
          <a:bodyPr/>
          <a:lstStyle/>
          <a:p>
            <a:fld id="{D171D7A5-2DBA-4098-BA51-EF2C4EE56CD1}" type="datetimeFigureOut">
              <a:rPr lang="en-GB" smtClean="0"/>
              <a:t>14/11/2025</a:t>
            </a:fld>
            <a:endParaRPr lang="en-GB"/>
          </a:p>
        </p:txBody>
      </p:sp>
      <p:sp>
        <p:nvSpPr>
          <p:cNvPr id="4" name="Footer Placeholder 3">
            <a:extLst>
              <a:ext uri="{FF2B5EF4-FFF2-40B4-BE49-F238E27FC236}">
                <a16:creationId xmlns:a16="http://schemas.microsoft.com/office/drawing/2014/main" id="{3B470940-7A5A-AD21-A50E-87AD3A1D1C9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2C95933-16C9-AB31-A7C8-BD311C49E81D}"/>
              </a:ext>
            </a:extLst>
          </p:cNvPr>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2662116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A88EDF-B597-0B41-088B-CE6BB703E072}"/>
              </a:ext>
            </a:extLst>
          </p:cNvPr>
          <p:cNvSpPr>
            <a:spLocks noGrp="1"/>
          </p:cNvSpPr>
          <p:nvPr>
            <p:ph type="dt" sz="half" idx="10"/>
          </p:nvPr>
        </p:nvSpPr>
        <p:spPr/>
        <p:txBody>
          <a:bodyPr/>
          <a:lstStyle/>
          <a:p>
            <a:fld id="{D171D7A5-2DBA-4098-BA51-EF2C4EE56CD1}" type="datetimeFigureOut">
              <a:rPr lang="en-GB" smtClean="0"/>
              <a:t>14/11/2025</a:t>
            </a:fld>
            <a:endParaRPr lang="en-GB"/>
          </a:p>
        </p:txBody>
      </p:sp>
      <p:sp>
        <p:nvSpPr>
          <p:cNvPr id="3" name="Footer Placeholder 2">
            <a:extLst>
              <a:ext uri="{FF2B5EF4-FFF2-40B4-BE49-F238E27FC236}">
                <a16:creationId xmlns:a16="http://schemas.microsoft.com/office/drawing/2014/main" id="{5A4A5E10-0EDE-6C43-0710-DE7DF8BD5FA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40F82DF-1B9C-6147-CD60-929E6C73C203}"/>
              </a:ext>
            </a:extLst>
          </p:cNvPr>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31858204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2AF05-693B-DE66-553A-BB70260A85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3E38408-B500-AE9E-ACF3-898EBB36E7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BCC3602-2F35-2E9D-6832-AB5D38B630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738AE8-44AA-D1AF-654E-94DF66AB4C5C}"/>
              </a:ext>
            </a:extLst>
          </p:cNvPr>
          <p:cNvSpPr>
            <a:spLocks noGrp="1"/>
          </p:cNvSpPr>
          <p:nvPr>
            <p:ph type="dt" sz="half" idx="10"/>
          </p:nvPr>
        </p:nvSpPr>
        <p:spPr/>
        <p:txBody>
          <a:bodyPr/>
          <a:lstStyle/>
          <a:p>
            <a:fld id="{D171D7A5-2DBA-4098-BA51-EF2C4EE56CD1}" type="datetimeFigureOut">
              <a:rPr lang="en-GB" smtClean="0"/>
              <a:t>14/11/2025</a:t>
            </a:fld>
            <a:endParaRPr lang="en-GB"/>
          </a:p>
        </p:txBody>
      </p:sp>
      <p:sp>
        <p:nvSpPr>
          <p:cNvPr id="6" name="Footer Placeholder 5">
            <a:extLst>
              <a:ext uri="{FF2B5EF4-FFF2-40B4-BE49-F238E27FC236}">
                <a16:creationId xmlns:a16="http://schemas.microsoft.com/office/drawing/2014/main" id="{C7C3CEAC-7210-642B-AEC9-F55B5F1AB3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CB3816-68A9-8259-6507-44A4759EC8C0}"/>
              </a:ext>
            </a:extLst>
          </p:cNvPr>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37680928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B8D37-F67A-7827-C105-148FFE052C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F8CDAD0-F767-18CF-BAB5-F080EBC3AAE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C1B3017-895C-87F1-642C-CDA8D8C5E3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7A370CB-5225-418F-535D-1FD1C62352C4}"/>
              </a:ext>
            </a:extLst>
          </p:cNvPr>
          <p:cNvSpPr>
            <a:spLocks noGrp="1"/>
          </p:cNvSpPr>
          <p:nvPr>
            <p:ph type="dt" sz="half" idx="10"/>
          </p:nvPr>
        </p:nvSpPr>
        <p:spPr/>
        <p:txBody>
          <a:bodyPr/>
          <a:lstStyle/>
          <a:p>
            <a:fld id="{D171D7A5-2DBA-4098-BA51-EF2C4EE56CD1}" type="datetimeFigureOut">
              <a:rPr lang="en-GB" smtClean="0"/>
              <a:t>14/11/2025</a:t>
            </a:fld>
            <a:endParaRPr lang="en-GB"/>
          </a:p>
        </p:txBody>
      </p:sp>
      <p:sp>
        <p:nvSpPr>
          <p:cNvPr id="6" name="Footer Placeholder 5">
            <a:extLst>
              <a:ext uri="{FF2B5EF4-FFF2-40B4-BE49-F238E27FC236}">
                <a16:creationId xmlns:a16="http://schemas.microsoft.com/office/drawing/2014/main" id="{FB626C96-ADA9-BF2B-ADD5-E98D887810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9D7940-71CF-7841-E90C-23080BD44BFB}"/>
              </a:ext>
            </a:extLst>
          </p:cNvPr>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683640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3C8E5-6601-17BA-30C9-4F0CB34E8E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946FA2A-00A6-1C85-3D44-413EA69CA28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74C68E-20CD-FADA-94EB-CCB993A2B0BA}"/>
              </a:ext>
            </a:extLst>
          </p:cNvPr>
          <p:cNvSpPr>
            <a:spLocks noGrp="1"/>
          </p:cNvSpPr>
          <p:nvPr>
            <p:ph type="dt" sz="half" idx="10"/>
          </p:nvPr>
        </p:nvSpPr>
        <p:spPr/>
        <p:txBody>
          <a:bodyPr/>
          <a:lstStyle/>
          <a:p>
            <a:fld id="{D171D7A5-2DBA-4098-BA51-EF2C4EE56CD1}" type="datetimeFigureOut">
              <a:rPr lang="en-GB" smtClean="0"/>
              <a:t>14/11/2025</a:t>
            </a:fld>
            <a:endParaRPr lang="en-GB"/>
          </a:p>
        </p:txBody>
      </p:sp>
      <p:sp>
        <p:nvSpPr>
          <p:cNvPr id="5" name="Footer Placeholder 4">
            <a:extLst>
              <a:ext uri="{FF2B5EF4-FFF2-40B4-BE49-F238E27FC236}">
                <a16:creationId xmlns:a16="http://schemas.microsoft.com/office/drawing/2014/main" id="{72641A54-EC61-2E7D-5A1B-12E5B1C986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C8399D-6219-23AD-A117-E0C2EC3D39FA}"/>
              </a:ext>
            </a:extLst>
          </p:cNvPr>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2127449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E81F147-518C-A345-63BA-9491970E999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8685253-76A1-2187-AFB3-BAFFEA79968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05EB49-C56B-FF7C-2997-4CB8C679D610}"/>
              </a:ext>
            </a:extLst>
          </p:cNvPr>
          <p:cNvSpPr>
            <a:spLocks noGrp="1"/>
          </p:cNvSpPr>
          <p:nvPr>
            <p:ph type="dt" sz="half" idx="10"/>
          </p:nvPr>
        </p:nvSpPr>
        <p:spPr/>
        <p:txBody>
          <a:bodyPr/>
          <a:lstStyle/>
          <a:p>
            <a:fld id="{D171D7A5-2DBA-4098-BA51-EF2C4EE56CD1}" type="datetimeFigureOut">
              <a:rPr lang="en-GB" smtClean="0"/>
              <a:t>14/11/2025</a:t>
            </a:fld>
            <a:endParaRPr lang="en-GB"/>
          </a:p>
        </p:txBody>
      </p:sp>
      <p:sp>
        <p:nvSpPr>
          <p:cNvPr id="5" name="Footer Placeholder 4">
            <a:extLst>
              <a:ext uri="{FF2B5EF4-FFF2-40B4-BE49-F238E27FC236}">
                <a16:creationId xmlns:a16="http://schemas.microsoft.com/office/drawing/2014/main" id="{A25E5379-4D4C-318F-CA8D-2A5258BBA9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F44D89-0A18-B641-6BA4-349AD5807976}"/>
              </a:ext>
            </a:extLst>
          </p:cNvPr>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2126265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783554F-1D8C-8426-0194-65508052B3B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362463E-8557-5495-AC6A-23DB7BF7A47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B9FB6B-7D4B-9CA4-0005-200631AF4B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71D7A5-2DBA-4098-BA51-EF2C4EE56CD1}" type="datetimeFigureOut">
              <a:rPr lang="en-GB" smtClean="0"/>
              <a:t>14/11/2025</a:t>
            </a:fld>
            <a:endParaRPr lang="en-GB"/>
          </a:p>
        </p:txBody>
      </p:sp>
      <p:sp>
        <p:nvSpPr>
          <p:cNvPr id="5" name="Footer Placeholder 4">
            <a:extLst>
              <a:ext uri="{FF2B5EF4-FFF2-40B4-BE49-F238E27FC236}">
                <a16:creationId xmlns:a16="http://schemas.microsoft.com/office/drawing/2014/main" id="{BFE62A44-FAED-42BD-C240-AE525C3D51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366E02D-00DC-611D-F2D0-505E65A92C2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EF02E3-1265-497B-834E-15DA8B155ADF}" type="slidenum">
              <a:rPr lang="en-GB" smtClean="0"/>
              <a:t>‹#›</a:t>
            </a:fld>
            <a:endParaRPr lang="en-GB"/>
          </a:p>
        </p:txBody>
      </p:sp>
    </p:spTree>
    <p:extLst>
      <p:ext uri="{BB962C8B-B14F-4D97-AF65-F5344CB8AC3E}">
        <p14:creationId xmlns:p14="http://schemas.microsoft.com/office/powerpoint/2010/main" val="8512349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2F631-4028-DBAF-26B0-13D753BC2148}"/>
              </a:ext>
            </a:extLst>
          </p:cNvPr>
          <p:cNvSpPr>
            <a:spLocks noGrp="1"/>
          </p:cNvSpPr>
          <p:nvPr>
            <p:ph type="ctrTitle"/>
          </p:nvPr>
        </p:nvSpPr>
        <p:spPr>
          <a:xfrm>
            <a:off x="0" y="1933576"/>
            <a:ext cx="12297231" cy="1714500"/>
          </a:xfrm>
        </p:spPr>
        <p:txBody>
          <a:bodyPr>
            <a:normAutofit fontScale="90000"/>
          </a:bodyPr>
          <a:lstStyle/>
          <a:p>
            <a:r>
              <a:rPr lang="en-GB" sz="4000" dirty="0">
                <a:latin typeface="Arial" panose="020B0604020202020204" pitchFamily="34" charset="0"/>
                <a:cs typeface="Arial" panose="020B0604020202020204" pitchFamily="34" charset="0"/>
              </a:rPr>
              <a:t>Psychology in Health and Social Care</a:t>
            </a:r>
            <a:br>
              <a:rPr lang="en-GB" sz="2800" dirty="0">
                <a:latin typeface="Arial" panose="020B0604020202020204" pitchFamily="34" charset="0"/>
                <a:cs typeface="Arial" panose="020B0604020202020204" pitchFamily="34" charset="0"/>
              </a:rPr>
            </a:br>
            <a:r>
              <a:rPr lang="en-US" sz="2800" b="1" spc="-10" dirty="0">
                <a:effectLst/>
                <a:latin typeface="Arial" panose="020B0604020202020204" pitchFamily="34" charset="0"/>
                <a:ea typeface="Arial" panose="020B0604020202020204" pitchFamily="34" charset="0"/>
                <a:cs typeface="Arial" panose="020B0604020202020204" pitchFamily="34" charset="0"/>
              </a:rPr>
              <a:t>LCHS4010</a:t>
            </a:r>
            <a:br>
              <a:rPr lang="en-US" sz="2800" b="1" spc="-10" dirty="0">
                <a:effectLst/>
                <a:latin typeface="Arial" panose="020B0604020202020204" pitchFamily="34" charset="0"/>
                <a:ea typeface="Arial" panose="020B0604020202020204" pitchFamily="34" charset="0"/>
                <a:cs typeface="Arial" panose="020B0604020202020204" pitchFamily="34" charset="0"/>
              </a:rPr>
            </a:br>
            <a:br>
              <a:rPr lang="en-US" sz="2800" b="1" spc="-10" dirty="0">
                <a:effectLst/>
                <a:latin typeface="Arial" panose="020B0604020202020204" pitchFamily="34" charset="0"/>
                <a:ea typeface="Arial" panose="020B0604020202020204" pitchFamily="34" charset="0"/>
                <a:cs typeface="Arial" panose="020B0604020202020204" pitchFamily="34" charset="0"/>
              </a:rPr>
            </a:br>
            <a:r>
              <a:rPr lang="en-US" sz="2800" b="1" spc="-10" dirty="0">
                <a:effectLst/>
                <a:latin typeface="Arial" panose="020B0604020202020204" pitchFamily="34" charset="0"/>
                <a:ea typeface="Arial" panose="020B0604020202020204" pitchFamily="34" charset="0"/>
                <a:cs typeface="Arial" panose="020B0604020202020204" pitchFamily="34" charset="0"/>
              </a:rPr>
              <a:t>Assessment 1: Individual  Presentation </a:t>
            </a:r>
            <a:endParaRPr lang="en-GB" sz="28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5E17B86-1AF6-8C57-4B14-0F4C5868F5C0}"/>
              </a:ext>
            </a:extLst>
          </p:cNvPr>
          <p:cNvSpPr>
            <a:spLocks noGrp="1"/>
          </p:cNvSpPr>
          <p:nvPr>
            <p:ph type="subTitle" idx="1"/>
          </p:nvPr>
        </p:nvSpPr>
        <p:spPr>
          <a:xfrm>
            <a:off x="1207412" y="4152690"/>
            <a:ext cx="9460588" cy="2705310"/>
          </a:xfrm>
        </p:spPr>
        <p:txBody>
          <a:bodyPr>
            <a:normAutofit/>
          </a:bodyPr>
          <a:lstStyle/>
          <a:p>
            <a:pPr algn="l"/>
            <a:r>
              <a:rPr lang="en-GB" dirty="0"/>
              <a:t>Programme: Certificate of Higher Education in Health and Social Care</a:t>
            </a:r>
          </a:p>
          <a:p>
            <a:pPr algn="l"/>
            <a:r>
              <a:rPr lang="en-GB"/>
              <a:t>Student name. </a:t>
            </a:r>
            <a:r>
              <a:rPr lang="en-GB" b="1"/>
              <a:t>Abdul wakabi</a:t>
            </a:r>
            <a:endParaRPr lang="en-GB" dirty="0"/>
          </a:p>
          <a:p>
            <a:pPr algn="l"/>
            <a:r>
              <a:rPr lang="en-GB"/>
              <a:t>Student ID. </a:t>
            </a:r>
            <a:r>
              <a:rPr lang="en-GB" b="1"/>
              <a:t>2333084</a:t>
            </a:r>
            <a:endParaRPr lang="en-GB" dirty="0"/>
          </a:p>
          <a:p>
            <a:pPr algn="l"/>
            <a:r>
              <a:rPr lang="en-GB" dirty="0"/>
              <a:t>Lecturer</a:t>
            </a:r>
            <a:r>
              <a:rPr lang="en-GB"/>
              <a:t>: </a:t>
            </a:r>
            <a:r>
              <a:rPr lang="en-GB" b="1"/>
              <a:t>Miss Bianca sanfilippo</a:t>
            </a:r>
            <a:endParaRPr lang="en-GB" dirty="0"/>
          </a:p>
          <a:p>
            <a:endParaRPr lang="en-GB" dirty="0"/>
          </a:p>
        </p:txBody>
      </p:sp>
      <p:pic>
        <p:nvPicPr>
          <p:cNvPr id="3074" name="Picture 2" descr="University of wales Logos">
            <a:extLst>
              <a:ext uri="{FF2B5EF4-FFF2-40B4-BE49-F238E27FC236}">
                <a16:creationId xmlns:a16="http://schemas.microsoft.com/office/drawing/2014/main" id="{EB2DB8C7-FBDE-53E9-BABD-14CE3F53CB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219076"/>
            <a:ext cx="4514850"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2499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BFDDE-2C8C-5A39-6F9A-52BDE9328728}"/>
              </a:ext>
            </a:extLst>
          </p:cNvPr>
          <p:cNvSpPr>
            <a:spLocks noGrp="1"/>
          </p:cNvSpPr>
          <p:nvPr>
            <p:ph type="title"/>
          </p:nvPr>
        </p:nvSpPr>
        <p:spPr/>
        <p:txBody>
          <a:bodyPr/>
          <a:lstStyle/>
          <a:p>
            <a:r>
              <a:rPr lang="en-GB" b="1" dirty="0"/>
              <a:t>Acknowledgement of the use of AI</a:t>
            </a:r>
          </a:p>
        </p:txBody>
      </p:sp>
      <p:sp>
        <p:nvSpPr>
          <p:cNvPr id="3" name="Content Placeholder 2">
            <a:extLst>
              <a:ext uri="{FF2B5EF4-FFF2-40B4-BE49-F238E27FC236}">
                <a16:creationId xmlns:a16="http://schemas.microsoft.com/office/drawing/2014/main" id="{4CFD6A52-6E3E-BE67-A347-56E7595A8AE0}"/>
              </a:ext>
            </a:extLst>
          </p:cNvPr>
          <p:cNvSpPr>
            <a:spLocks noGrp="1"/>
          </p:cNvSpPr>
          <p:nvPr>
            <p:ph idx="1"/>
          </p:nvPr>
        </p:nvSpPr>
        <p:spPr>
          <a:xfrm>
            <a:off x="838200" y="1453896"/>
            <a:ext cx="10515600" cy="4723067"/>
          </a:xfrm>
        </p:spPr>
        <p:txBody>
          <a:bodyPr>
            <a:normAutofit/>
          </a:bodyPr>
          <a:lstStyle/>
          <a:p>
            <a:pPr marL="0" indent="0">
              <a:buNone/>
            </a:pPr>
            <a:endParaRPr lang="en-GB" sz="2400" dirty="0"/>
          </a:p>
          <a:p>
            <a:pPr marL="0" indent="0">
              <a:buNone/>
            </a:pPr>
            <a:endParaRPr lang="en-GB" sz="3200" dirty="0"/>
          </a:p>
          <a:p>
            <a:pPr marL="0" indent="0">
              <a:buNone/>
            </a:pPr>
            <a:endParaRPr lang="en-GB" sz="3200" dirty="0"/>
          </a:p>
          <a:p>
            <a:pPr marL="0" indent="0">
              <a:buNone/>
            </a:pPr>
            <a:r>
              <a:rPr lang="en-GB" sz="3200" dirty="0"/>
              <a:t>I confirm that I have not presented any AI generated text as my own work. I confirm I have copies of my drafts, notes, and other resources I used before, and after the use of AI tools which I may be asked to provide in evidence. </a:t>
            </a:r>
          </a:p>
        </p:txBody>
      </p:sp>
    </p:spTree>
    <p:extLst>
      <p:ext uri="{BB962C8B-B14F-4D97-AF65-F5344CB8AC3E}">
        <p14:creationId xmlns:p14="http://schemas.microsoft.com/office/powerpoint/2010/main" val="324164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9F7CE-A227-31F0-59D7-9224AA20E62E}"/>
              </a:ext>
            </a:extLst>
          </p:cNvPr>
          <p:cNvSpPr>
            <a:spLocks noGrp="1"/>
          </p:cNvSpPr>
          <p:nvPr>
            <p:ph type="title"/>
          </p:nvPr>
        </p:nvSpPr>
        <p:spPr/>
        <p:txBody>
          <a:bodyPr/>
          <a:lstStyle/>
          <a:p>
            <a:r>
              <a:rPr lang="en-GB" dirty="0"/>
              <a:t>Overview</a:t>
            </a:r>
          </a:p>
        </p:txBody>
      </p:sp>
      <p:sp>
        <p:nvSpPr>
          <p:cNvPr id="3" name="Content Placeholder 2">
            <a:extLst>
              <a:ext uri="{FF2B5EF4-FFF2-40B4-BE49-F238E27FC236}">
                <a16:creationId xmlns:a16="http://schemas.microsoft.com/office/drawing/2014/main" id="{8873C488-12C7-D71D-60A5-83876E9D5041}"/>
              </a:ext>
            </a:extLst>
          </p:cNvPr>
          <p:cNvSpPr>
            <a:spLocks noGrp="1"/>
          </p:cNvSpPr>
          <p:nvPr>
            <p:ph idx="1"/>
          </p:nvPr>
        </p:nvSpPr>
        <p:spPr/>
        <p:txBody>
          <a:bodyPr/>
          <a:lstStyle/>
          <a:p>
            <a:pPr marL="0" indent="0">
              <a:buNone/>
            </a:pPr>
            <a:r>
              <a:rPr lang="en-GB" dirty="0"/>
              <a:t>Introduction</a:t>
            </a:r>
          </a:p>
          <a:p>
            <a:pPr marL="0" indent="0">
              <a:buNone/>
            </a:pPr>
            <a:r>
              <a:rPr lang="en-GB" dirty="0"/>
              <a:t>Definition of the key terms </a:t>
            </a:r>
          </a:p>
          <a:p>
            <a:pPr marL="0" indent="0">
              <a:buNone/>
            </a:pPr>
            <a:r>
              <a:rPr lang="en-GB" dirty="0"/>
              <a:t>Human Lifespan</a:t>
            </a:r>
          </a:p>
          <a:p>
            <a:pPr marL="0" indent="0">
              <a:buNone/>
            </a:pPr>
            <a:r>
              <a:rPr lang="en-GB" dirty="0"/>
              <a:t>……………………..</a:t>
            </a:r>
          </a:p>
          <a:p>
            <a:pPr marL="0" indent="0">
              <a:buNone/>
            </a:pPr>
            <a:r>
              <a:rPr lang="en-GB" dirty="0"/>
              <a:t>……………………..</a:t>
            </a:r>
          </a:p>
          <a:p>
            <a:pPr marL="0" indent="0">
              <a:buNone/>
            </a:pPr>
            <a:r>
              <a:rPr lang="en-GB" dirty="0"/>
              <a:t>……………………..</a:t>
            </a:r>
          </a:p>
          <a:p>
            <a:pPr marL="0" indent="0">
              <a:buNone/>
            </a:pPr>
            <a:r>
              <a:rPr lang="en-GB" dirty="0"/>
              <a:t>……………………..</a:t>
            </a:r>
          </a:p>
        </p:txBody>
      </p:sp>
    </p:spTree>
    <p:extLst>
      <p:ext uri="{BB962C8B-B14F-4D97-AF65-F5344CB8AC3E}">
        <p14:creationId xmlns:p14="http://schemas.microsoft.com/office/powerpoint/2010/main" val="35104777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0AA8E-62BA-F719-DFA8-7090D20F518A}"/>
              </a:ext>
            </a:extLst>
          </p:cNvPr>
          <p:cNvSpPr>
            <a:spLocks noGrp="1"/>
          </p:cNvSpPr>
          <p:nvPr>
            <p:ph type="title"/>
          </p:nvPr>
        </p:nvSpPr>
        <p:spPr>
          <a:xfrm>
            <a:off x="838200" y="1"/>
            <a:ext cx="10515600" cy="1069473"/>
          </a:xfrm>
        </p:spPr>
        <p:txBody>
          <a:bodyPr/>
          <a:lstStyle/>
          <a:p>
            <a:r>
              <a:rPr lang="en-GB" dirty="0"/>
              <a:t>Definition of key terms</a:t>
            </a:r>
          </a:p>
        </p:txBody>
      </p:sp>
      <p:sp>
        <p:nvSpPr>
          <p:cNvPr id="3" name="Content Placeholder 2">
            <a:extLst>
              <a:ext uri="{FF2B5EF4-FFF2-40B4-BE49-F238E27FC236}">
                <a16:creationId xmlns:a16="http://schemas.microsoft.com/office/drawing/2014/main" id="{3CEB32BE-DA3E-783F-312A-524C523AA34D}"/>
              </a:ext>
            </a:extLst>
          </p:cNvPr>
          <p:cNvSpPr>
            <a:spLocks noGrp="1"/>
          </p:cNvSpPr>
          <p:nvPr>
            <p:ph idx="1"/>
          </p:nvPr>
        </p:nvSpPr>
        <p:spPr>
          <a:xfrm>
            <a:off x="838200" y="1069474"/>
            <a:ext cx="10515600" cy="5521158"/>
          </a:xfrm>
        </p:spPr>
        <p:txBody>
          <a:bodyPr vert="horz" lIns="91440" tIns="45720" rIns="91440" bIns="45720" rtlCol="0" anchor="t">
            <a:normAutofit lnSpcReduction="10000"/>
          </a:bodyPr>
          <a:lstStyle/>
          <a:p>
            <a:r>
              <a:rPr lang="en-GB" sz="3200">
                <a:latin typeface="Arial"/>
                <a:ea typeface="Calibri"/>
                <a:cs typeface="Arial"/>
              </a:rPr>
              <a:t>Lifespan perspective in psychology is a theoretical framework that emphasises the importance of studying human development across the entire lifespan </a:t>
            </a:r>
            <a:endParaRPr lang="en-GB" sz="3600" dirty="0">
              <a:ea typeface="Calibri"/>
              <a:cs typeface="Calibri"/>
            </a:endParaRPr>
          </a:p>
          <a:p>
            <a:r>
              <a:rPr lang="en-GB" sz="3600">
                <a:ea typeface="Calibri"/>
                <a:cs typeface="Calibri"/>
              </a:rPr>
              <a:t>It helps us enhance empathy through fostering greater understanding and support of our own growth.</a:t>
            </a:r>
          </a:p>
          <a:p>
            <a:r>
              <a:rPr lang="en-GB" sz="3600">
                <a:ea typeface="Calibri"/>
                <a:cs typeface="Calibri"/>
              </a:rPr>
              <a:t>Builds better relationships by navigating awareness </a:t>
            </a:r>
          </a:p>
          <a:p>
            <a:r>
              <a:rPr lang="en-GB" sz="3600">
                <a:ea typeface="Calibri"/>
                <a:cs typeface="Calibri"/>
              </a:rPr>
              <a:t>It also enhances informed interventions in fields like education and healthcare.</a:t>
            </a:r>
          </a:p>
          <a:p>
            <a:r>
              <a:rPr lang="en-GB" sz="3600">
                <a:ea typeface="Calibri"/>
                <a:cs typeface="Calibri"/>
              </a:rPr>
              <a:t>Developmental psychology, is a branch of psychology studies and that that describes how people grow and change throughout their lifespan.</a:t>
            </a:r>
            <a:endParaRPr lang="en-GB" sz="3600" dirty="0">
              <a:ea typeface="Calibri"/>
              <a:cs typeface="Calibri"/>
            </a:endParaRPr>
          </a:p>
        </p:txBody>
      </p:sp>
    </p:spTree>
    <p:extLst>
      <p:ext uri="{BB962C8B-B14F-4D97-AF65-F5344CB8AC3E}">
        <p14:creationId xmlns:p14="http://schemas.microsoft.com/office/powerpoint/2010/main" val="7252237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03B50-2993-1C6F-573C-A9BAAD2A2FD6}"/>
              </a:ext>
            </a:extLst>
          </p:cNvPr>
          <p:cNvSpPr>
            <a:spLocks noGrp="1"/>
          </p:cNvSpPr>
          <p:nvPr>
            <p:ph type="title"/>
          </p:nvPr>
        </p:nvSpPr>
        <p:spPr/>
        <p:txBody>
          <a:bodyPr>
            <a:normAutofit/>
          </a:bodyPr>
          <a:lstStyle/>
          <a:p>
            <a:r>
              <a:rPr lang="en-GB" sz="4000" dirty="0"/>
              <a:t>Human Lifespan </a:t>
            </a:r>
          </a:p>
        </p:txBody>
      </p:sp>
      <p:sp>
        <p:nvSpPr>
          <p:cNvPr id="3" name="Content Placeholder 2">
            <a:extLst>
              <a:ext uri="{FF2B5EF4-FFF2-40B4-BE49-F238E27FC236}">
                <a16:creationId xmlns:a16="http://schemas.microsoft.com/office/drawing/2014/main" id="{502400EE-39DC-6062-09B2-CD93142B3872}"/>
              </a:ext>
            </a:extLst>
          </p:cNvPr>
          <p:cNvSpPr>
            <a:spLocks noGrp="1"/>
          </p:cNvSpPr>
          <p:nvPr>
            <p:ph idx="1"/>
          </p:nvPr>
        </p:nvSpPr>
        <p:spPr>
          <a:xfrm>
            <a:off x="838200" y="1690688"/>
            <a:ext cx="10515600" cy="4351338"/>
          </a:xfrm>
        </p:spPr>
        <p:txBody>
          <a:bodyPr>
            <a:noAutofit/>
          </a:bodyPr>
          <a:lstStyle/>
          <a:p>
            <a:r>
              <a:rPr lang="en-GB" sz="3200" dirty="0"/>
              <a:t>Infancy 0-2   -</a:t>
            </a:r>
          </a:p>
          <a:p>
            <a:r>
              <a:rPr lang="en-GB" sz="3200" dirty="0"/>
              <a:t>Early childhood 3-5</a:t>
            </a:r>
          </a:p>
          <a:p>
            <a:r>
              <a:rPr lang="en-GB" sz="3200" dirty="0"/>
              <a:t>Childhood 6-12</a:t>
            </a:r>
          </a:p>
          <a:p>
            <a:r>
              <a:rPr lang="en-GB" sz="3200" dirty="0"/>
              <a:t>Adolescence 13-18</a:t>
            </a:r>
          </a:p>
          <a:p>
            <a:r>
              <a:rPr lang="en-GB" sz="3200" dirty="0"/>
              <a:t>Early Adulthood 19-29</a:t>
            </a:r>
          </a:p>
          <a:p>
            <a:r>
              <a:rPr lang="en-GB" sz="3200" dirty="0"/>
              <a:t>Adulthood 30-59</a:t>
            </a:r>
          </a:p>
          <a:p>
            <a:r>
              <a:rPr lang="en-GB" sz="3200" dirty="0"/>
              <a:t>Late adulthood 60+</a:t>
            </a:r>
          </a:p>
          <a:p>
            <a:endParaRPr lang="en-GB" sz="3200" dirty="0"/>
          </a:p>
          <a:p>
            <a:pPr marL="0" indent="0">
              <a:buNone/>
            </a:pPr>
            <a:endParaRPr lang="en-GB" sz="3200" dirty="0"/>
          </a:p>
        </p:txBody>
      </p:sp>
    </p:spTree>
    <p:extLst>
      <p:ext uri="{BB962C8B-B14F-4D97-AF65-F5344CB8AC3E}">
        <p14:creationId xmlns:p14="http://schemas.microsoft.com/office/powerpoint/2010/main" val="3636796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61219-33B6-3C5A-2579-84D627BE7929}"/>
              </a:ext>
            </a:extLst>
          </p:cNvPr>
          <p:cNvSpPr>
            <a:spLocks noGrp="1"/>
          </p:cNvSpPr>
          <p:nvPr>
            <p:ph type="title"/>
          </p:nvPr>
        </p:nvSpPr>
        <p:spPr>
          <a:xfrm>
            <a:off x="2272632" y="365125"/>
            <a:ext cx="9081168" cy="1144743"/>
          </a:xfrm>
        </p:spPr>
        <p:txBody>
          <a:bodyPr/>
          <a:lstStyle/>
          <a:p>
            <a:r>
              <a:rPr lang="en-GB" dirty="0"/>
              <a:t>Life span stage </a:t>
            </a:r>
            <a:r>
              <a:rPr lang="en-GB"/>
              <a:t>: </a:t>
            </a:r>
            <a:r>
              <a:rPr lang="en-GB" b="1"/>
              <a:t>early childhood 3-5</a:t>
            </a:r>
            <a:endParaRPr lang="en-GB" dirty="0"/>
          </a:p>
        </p:txBody>
      </p:sp>
      <p:sp>
        <p:nvSpPr>
          <p:cNvPr id="5" name="TextBox 4">
            <a:extLst>
              <a:ext uri="{FF2B5EF4-FFF2-40B4-BE49-F238E27FC236}">
                <a16:creationId xmlns:a16="http://schemas.microsoft.com/office/drawing/2014/main" id="{9F58A4E8-5728-AED7-558E-214A1B831068}"/>
              </a:ext>
            </a:extLst>
          </p:cNvPr>
          <p:cNvSpPr txBox="1"/>
          <p:nvPr/>
        </p:nvSpPr>
        <p:spPr>
          <a:xfrm>
            <a:off x="257774" y="2143126"/>
            <a:ext cx="5557489" cy="2308324"/>
          </a:xfrm>
          <a:prstGeom prst="rect">
            <a:avLst/>
          </a:prstGeom>
          <a:noFill/>
        </p:spPr>
        <p:txBody>
          <a:bodyPr wrap="square">
            <a:spAutoFit/>
          </a:bodyPr>
          <a:lstStyle/>
          <a:p>
            <a:r>
              <a:rPr lang="en-GB" sz="2400"/>
              <a:t>The second stage of child development is early childhood which spans from birth to around a period from ages of 3-5. It’s a crucial stage in human development characterised by significant changes across physical, intellectual, and social domains.</a:t>
            </a:r>
            <a:endParaRPr lang="en-GB" sz="2400" dirty="0"/>
          </a:p>
        </p:txBody>
      </p:sp>
      <p:pic>
        <p:nvPicPr>
          <p:cNvPr id="14" name="Picture 13">
            <a:extLst>
              <a:ext uri="{FF2B5EF4-FFF2-40B4-BE49-F238E27FC236}">
                <a16:creationId xmlns:a16="http://schemas.microsoft.com/office/drawing/2014/main" id="{B79ACF26-A4FD-5956-2576-235FFDA7E17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6096000" y="1825624"/>
            <a:ext cx="5257797" cy="2987007"/>
          </a:xfrm>
          <a:prstGeom prst="rect">
            <a:avLst/>
          </a:prstGeom>
        </p:spPr>
      </p:pic>
      <p:sp>
        <p:nvSpPr>
          <p:cNvPr id="34" name="Content Placeholder 33">
            <a:extLst>
              <a:ext uri="{FF2B5EF4-FFF2-40B4-BE49-F238E27FC236}">
                <a16:creationId xmlns:a16="http://schemas.microsoft.com/office/drawing/2014/main" id="{3AF3E911-6118-E742-B9E7-75FF5BA3C1A8}"/>
              </a:ext>
            </a:extLst>
          </p:cNvPr>
          <p:cNvSpPr>
            <a:spLocks noGrp="1"/>
          </p:cNvSpPr>
          <p:nvPr>
            <p:ph idx="1"/>
          </p:nvPr>
        </p:nvSpPr>
        <p:spPr>
          <a:xfrm>
            <a:off x="257774" y="1509868"/>
            <a:ext cx="11245871" cy="4351338"/>
          </a:xfrm>
        </p:spPr>
        <p:txBody>
          <a:bodyPr/>
          <a:lstStyle/>
          <a:p>
            <a:r>
              <a:rPr lang="en-GB" dirty="0" err="1"/>
              <a:t>Amiras</a:t>
            </a:r>
            <a:r>
              <a:rPr lang="en-GB" dirty="0"/>
              <a:t> stage. 3-5 early childhood.</a:t>
            </a:r>
          </a:p>
        </p:txBody>
      </p:sp>
    </p:spTree>
    <p:extLst>
      <p:ext uri="{BB962C8B-B14F-4D97-AF65-F5344CB8AC3E}">
        <p14:creationId xmlns:p14="http://schemas.microsoft.com/office/powerpoint/2010/main" val="1052967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4ACDC-72FD-A35B-7599-C4F5A3D2A549}"/>
              </a:ext>
            </a:extLst>
          </p:cNvPr>
          <p:cNvSpPr>
            <a:spLocks noGrp="1"/>
          </p:cNvSpPr>
          <p:nvPr>
            <p:ph type="title"/>
          </p:nvPr>
        </p:nvSpPr>
        <p:spPr>
          <a:xfrm>
            <a:off x="946936" y="233947"/>
            <a:ext cx="10515600" cy="1060598"/>
          </a:xfrm>
        </p:spPr>
        <p:txBody>
          <a:bodyPr>
            <a:normAutofit fontScale="90000"/>
          </a:bodyPr>
          <a:lstStyle/>
          <a:p>
            <a:r>
              <a:rPr lang="en-GB" b="1" dirty="0"/>
              <a:t>Developmental changes </a:t>
            </a:r>
            <a:r>
              <a:rPr lang="en-GB" b="1"/>
              <a:t>in early childhood 3-5</a:t>
            </a:r>
            <a:br>
              <a:rPr lang="en-GB" b="1" dirty="0"/>
            </a:br>
            <a:endParaRPr lang="en-GB" b="1" dirty="0"/>
          </a:p>
        </p:txBody>
      </p:sp>
      <p:graphicFrame>
        <p:nvGraphicFramePr>
          <p:cNvPr id="8" name="Table 8">
            <a:extLst>
              <a:ext uri="{FF2B5EF4-FFF2-40B4-BE49-F238E27FC236}">
                <a16:creationId xmlns:a16="http://schemas.microsoft.com/office/drawing/2014/main" id="{D2CFF457-6CF2-396B-ABFF-1602B7646FF1}"/>
              </a:ext>
            </a:extLst>
          </p:cNvPr>
          <p:cNvGraphicFramePr>
            <a:graphicFrameLocks noGrp="1"/>
          </p:cNvGraphicFramePr>
          <p:nvPr>
            <p:ph idx="1"/>
            <p:extLst>
              <p:ext uri="{D42A27DB-BD31-4B8C-83A1-F6EECF244321}">
                <p14:modId xmlns:p14="http://schemas.microsoft.com/office/powerpoint/2010/main" val="902229949"/>
              </p:ext>
            </p:extLst>
          </p:nvPr>
        </p:nvGraphicFramePr>
        <p:xfrm>
          <a:off x="729464" y="1294545"/>
          <a:ext cx="10624336" cy="5778023"/>
        </p:xfrm>
        <a:graphic>
          <a:graphicData uri="http://schemas.openxmlformats.org/drawingml/2006/table">
            <a:tbl>
              <a:tblPr firstRow="1" bandRow="1">
                <a:tableStyleId>{5C22544A-7EE6-4342-B048-85BDC9FD1C3A}</a:tableStyleId>
              </a:tblPr>
              <a:tblGrid>
                <a:gridCol w="5084225">
                  <a:extLst>
                    <a:ext uri="{9D8B030D-6E8A-4147-A177-3AD203B41FA5}">
                      <a16:colId xmlns:a16="http://schemas.microsoft.com/office/drawing/2014/main" val="543263264"/>
                    </a:ext>
                  </a:extLst>
                </a:gridCol>
                <a:gridCol w="5540111">
                  <a:extLst>
                    <a:ext uri="{9D8B030D-6E8A-4147-A177-3AD203B41FA5}">
                      <a16:colId xmlns:a16="http://schemas.microsoft.com/office/drawing/2014/main" val="2522799924"/>
                    </a:ext>
                  </a:extLst>
                </a:gridCol>
              </a:tblGrid>
              <a:tr h="692622">
                <a:tc>
                  <a:txBody>
                    <a:bodyPr/>
                    <a:lstStyle/>
                    <a:p>
                      <a:r>
                        <a:rPr lang="en-GB" sz="1800" dirty="0">
                          <a:solidFill>
                            <a:schemeClr val="tx1"/>
                          </a:solidFill>
                        </a:rPr>
                        <a:t>Physical Development </a:t>
                      </a:r>
                    </a:p>
                  </a:txBody>
                  <a:tcPr/>
                </a:tc>
                <a:tc>
                  <a:txBody>
                    <a:bodyPr/>
                    <a:lstStyle/>
                    <a:p>
                      <a:r>
                        <a:rPr lang="en-GB" sz="1800" dirty="0">
                          <a:solidFill>
                            <a:schemeClr val="tx1"/>
                          </a:solidFill>
                        </a:rPr>
                        <a:t>Intellectual/Language </a:t>
                      </a:r>
                    </a:p>
                  </a:txBody>
                  <a:tcPr/>
                </a:tc>
                <a:extLst>
                  <a:ext uri="{0D108BD9-81ED-4DB2-BD59-A6C34878D82A}">
                    <a16:rowId xmlns:a16="http://schemas.microsoft.com/office/drawing/2014/main" val="3914513337"/>
                  </a:ext>
                </a:extLst>
              </a:tr>
              <a:tr h="1520956">
                <a:tc>
                  <a:txBody>
                    <a:bodyPr/>
                    <a:lstStyle/>
                    <a:p>
                      <a:pPr marL="285750" indent="-285750">
                        <a:buFont typeface="Arial" panose="020B0604020202020204" pitchFamily="34" charset="0"/>
                        <a:buChar char="•"/>
                      </a:pPr>
                      <a:r>
                        <a:rPr lang="en-GB" sz="1800" dirty="0">
                          <a:solidFill>
                            <a:schemeClr val="tx1"/>
                          </a:solidFill>
                        </a:rPr>
                        <a:t>Children begin to develop the ability to use symbols, (words , images) to show experiences in there growth., although their thinking remains self centred. There by Amira would be supported with visual aids, picture books to assist her in managing her needs from anxiety. Piaget, J. (1952).</a:t>
                      </a:r>
                    </a:p>
                  </a:txBody>
                  <a:tcPr/>
                </a:tc>
                <a:tc>
                  <a:txBody>
                    <a:bodyPr/>
                    <a:lstStyle/>
                    <a:p>
                      <a:pPr marL="285750" indent="-285750">
                        <a:buFontTx/>
                        <a:buChar char="-"/>
                      </a:pPr>
                      <a:r>
                        <a:rPr lang="en-GB" sz="1800" dirty="0">
                          <a:solidFill>
                            <a:schemeClr val="tx1"/>
                          </a:solidFill>
                        </a:rPr>
                        <a:t>Children start being self-centred, in other words they view the growth and changes in their own perspective.</a:t>
                      </a:r>
                    </a:p>
                    <a:p>
                      <a:pPr marL="285750" indent="-285750">
                        <a:buFontTx/>
                        <a:buChar char="-"/>
                      </a:pPr>
                      <a:r>
                        <a:rPr lang="en-GB" sz="1800" dirty="0">
                          <a:solidFill>
                            <a:schemeClr val="tx1"/>
                          </a:solidFill>
                        </a:rPr>
                        <a:t>Start to make social interactions with other children challenging, for example they might find it hard to understand others feelings.</a:t>
                      </a:r>
                    </a:p>
                    <a:p>
                      <a:pPr marL="285750" indent="-285750">
                        <a:buFontTx/>
                        <a:buChar char="-"/>
                      </a:pPr>
                      <a:r>
                        <a:rPr lang="en-GB" sz="1800" dirty="0">
                          <a:solidFill>
                            <a:schemeClr val="tx1"/>
                          </a:solidFill>
                        </a:rPr>
                        <a:t>Amira would need to equipped with better engagement, to facilitate her emotions with others and be able to develop awareness of others emotions through guidance </a:t>
                      </a:r>
                      <a:r>
                        <a:rPr lang="en-GB" sz="1800" dirty="0" err="1">
                          <a:solidFill>
                            <a:schemeClr val="tx1"/>
                          </a:solidFill>
                        </a:rPr>
                        <a:t>McLeod,S</a:t>
                      </a:r>
                      <a:r>
                        <a:rPr lang="en-GB" sz="1800" dirty="0">
                          <a:solidFill>
                            <a:schemeClr val="tx1"/>
                          </a:solidFill>
                        </a:rPr>
                        <a:t>.(2018).</a:t>
                      </a:r>
                    </a:p>
                  </a:txBody>
                  <a:tcPr/>
                </a:tc>
                <a:extLst>
                  <a:ext uri="{0D108BD9-81ED-4DB2-BD59-A6C34878D82A}">
                    <a16:rowId xmlns:a16="http://schemas.microsoft.com/office/drawing/2014/main" val="1464111229"/>
                  </a:ext>
                </a:extLst>
              </a:tr>
              <a:tr h="452441">
                <a:tc>
                  <a:txBody>
                    <a:bodyPr/>
                    <a:lstStyle/>
                    <a:p>
                      <a:r>
                        <a:rPr lang="en-GB" sz="1800" b="1" dirty="0">
                          <a:solidFill>
                            <a:schemeClr val="tx1"/>
                          </a:solidFill>
                        </a:rPr>
                        <a:t>Emotional </a:t>
                      </a:r>
                    </a:p>
                  </a:txBody>
                  <a:tcPr>
                    <a:solidFill>
                      <a:schemeClr val="accent1"/>
                    </a:solidFill>
                  </a:tcPr>
                </a:tc>
                <a:tc>
                  <a:txBody>
                    <a:bodyPr/>
                    <a:lstStyle/>
                    <a:p>
                      <a:r>
                        <a:rPr lang="en-GB" sz="1800" b="1" dirty="0">
                          <a:solidFill>
                            <a:schemeClr val="tx1"/>
                          </a:solidFill>
                        </a:rPr>
                        <a:t>Social </a:t>
                      </a:r>
                    </a:p>
                  </a:txBody>
                  <a:tcPr>
                    <a:solidFill>
                      <a:schemeClr val="accent1"/>
                    </a:solidFill>
                  </a:tcPr>
                </a:tc>
                <a:extLst>
                  <a:ext uri="{0D108BD9-81ED-4DB2-BD59-A6C34878D82A}">
                    <a16:rowId xmlns:a16="http://schemas.microsoft.com/office/drawing/2014/main" val="1715305541"/>
                  </a:ext>
                </a:extLst>
              </a:tr>
              <a:tr h="1554480">
                <a:tc>
                  <a:txBody>
                    <a:bodyPr/>
                    <a:lstStyle/>
                    <a:p>
                      <a:pPr marL="285750" indent="-285750">
                        <a:buFont typeface="Arial" panose="020B0604020202020204" pitchFamily="34" charset="0"/>
                        <a:buChar char="•"/>
                      </a:pPr>
                      <a:r>
                        <a:rPr lang="en-GB" sz="1600" dirty="0"/>
                        <a:t>Children start to recognise, manage and express their emotions but still lean on carers for emotional support.</a:t>
                      </a:r>
                    </a:p>
                    <a:p>
                      <a:pPr marL="285750" indent="-285750">
                        <a:buFont typeface="Arial" panose="020B0604020202020204" pitchFamily="34" charset="0"/>
                        <a:buChar char="•"/>
                      </a:pPr>
                      <a:r>
                        <a:rPr lang="en-GB" sz="1600" dirty="0"/>
                        <a:t>Amira has to be equipped with hands on activities and emotional support that would help her to understand her environment . Piaget J. (1954).</a:t>
                      </a:r>
                    </a:p>
                  </a:txBody>
                  <a:tcPr/>
                </a:tc>
                <a:tc>
                  <a:txBody>
                    <a:bodyPr/>
                    <a:lstStyle/>
                    <a:p>
                      <a:pPr marL="285750" indent="-285750">
                        <a:buFont typeface="Arial" panose="020B0604020202020204" pitchFamily="34" charset="0"/>
                        <a:buChar char="•"/>
                      </a:pPr>
                      <a:r>
                        <a:rPr lang="en-GB" sz="1600" dirty="0"/>
                        <a:t>Increased interactions with other children.</a:t>
                      </a:r>
                    </a:p>
                    <a:p>
                      <a:pPr marL="285750" indent="-285750">
                        <a:buFont typeface="Arial" panose="020B0604020202020204" pitchFamily="34" charset="0"/>
                        <a:buChar char="•"/>
                      </a:pPr>
                      <a:r>
                        <a:rPr lang="en-GB" sz="1600" dirty="0"/>
                        <a:t>Relationships starts to bond with other children and cooperative plays kick in Piaget J. (1952).</a:t>
                      </a:r>
                    </a:p>
                    <a:p>
                      <a:endParaRPr lang="en-GB" sz="1600" dirty="0"/>
                    </a:p>
                    <a:p>
                      <a:endParaRPr lang="en-GB" sz="1600" dirty="0"/>
                    </a:p>
                    <a:p>
                      <a:endParaRPr lang="en-GB" sz="1600" dirty="0"/>
                    </a:p>
                    <a:p>
                      <a:endParaRPr lang="en-GB" sz="1600" dirty="0"/>
                    </a:p>
                  </a:txBody>
                  <a:tcPr/>
                </a:tc>
                <a:extLst>
                  <a:ext uri="{0D108BD9-81ED-4DB2-BD59-A6C34878D82A}">
                    <a16:rowId xmlns:a16="http://schemas.microsoft.com/office/drawing/2014/main" val="739851243"/>
                  </a:ext>
                </a:extLst>
              </a:tr>
            </a:tbl>
          </a:graphicData>
        </a:graphic>
      </p:graphicFrame>
    </p:spTree>
    <p:extLst>
      <p:ext uri="{BB962C8B-B14F-4D97-AF65-F5344CB8AC3E}">
        <p14:creationId xmlns:p14="http://schemas.microsoft.com/office/powerpoint/2010/main" val="4143477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0289DC-83E9-5716-5E13-90F793E57FCD}"/>
              </a:ext>
            </a:extLst>
          </p:cNvPr>
          <p:cNvSpPr>
            <a:spLocks noGrp="1"/>
          </p:cNvSpPr>
          <p:nvPr>
            <p:ph type="title"/>
          </p:nvPr>
        </p:nvSpPr>
        <p:spPr>
          <a:xfrm>
            <a:off x="640080" y="325370"/>
            <a:ext cx="3938604" cy="777526"/>
          </a:xfrm>
        </p:spPr>
        <p:txBody>
          <a:bodyPr anchor="b">
            <a:normAutofit fontScale="90000"/>
          </a:bodyPr>
          <a:lstStyle/>
          <a:p>
            <a:r>
              <a:rPr lang="en-GB" sz="5400" dirty="0"/>
              <a:t>Jean Piaget </a:t>
            </a:r>
          </a:p>
        </p:txBody>
      </p:sp>
      <p:sp>
        <p:nvSpPr>
          <p:cNvPr id="1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1F895DEF-615A-542D-E9E0-C5198BA263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17368" y="1885830"/>
            <a:ext cx="5042194" cy="4087098"/>
          </a:xfrm>
          <a:prstGeom prst="rect">
            <a:avLst/>
          </a:prstGeom>
        </p:spPr>
      </p:pic>
      <p:sp>
        <p:nvSpPr>
          <p:cNvPr id="6" name="Content Placeholder 5">
            <a:extLst>
              <a:ext uri="{FF2B5EF4-FFF2-40B4-BE49-F238E27FC236}">
                <a16:creationId xmlns:a16="http://schemas.microsoft.com/office/drawing/2014/main" id="{58DC54A1-66B0-8BB9-B18F-93B067A4E5C2}"/>
              </a:ext>
            </a:extLst>
          </p:cNvPr>
          <p:cNvSpPr>
            <a:spLocks noGrp="1"/>
          </p:cNvSpPr>
          <p:nvPr>
            <p:ph idx="1"/>
          </p:nvPr>
        </p:nvSpPr>
        <p:spPr>
          <a:xfrm>
            <a:off x="640081" y="1825625"/>
            <a:ext cx="4934552" cy="4087098"/>
          </a:xfrm>
        </p:spPr>
        <p:txBody>
          <a:bodyPr>
            <a:normAutofit fontScale="92500"/>
          </a:bodyPr>
          <a:lstStyle/>
          <a:p>
            <a:r>
              <a:rPr lang="en-GB" dirty="0"/>
              <a:t>Jean Piaget was born in 1896 in Switzerland, and he died in 1980, originally trained as a biologist and later became a child psychologist. Jean Piagets theory of cognitive development is a framework that explains knowing how children thinking expands as they grow between the ages of 3-5 which falls under Piaget pre-operational stage (2-7)years.</a:t>
            </a:r>
            <a:endParaRPr lang="en-US" dirty="0"/>
          </a:p>
        </p:txBody>
      </p:sp>
    </p:spTree>
    <p:extLst>
      <p:ext uri="{BB962C8B-B14F-4D97-AF65-F5344CB8AC3E}">
        <p14:creationId xmlns:p14="http://schemas.microsoft.com/office/powerpoint/2010/main" val="35776451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4A147CA-8659-C81C-7273-48361EFF607C}"/>
              </a:ext>
            </a:extLst>
          </p:cNvPr>
          <p:cNvSpPr>
            <a:spLocks noGrp="1"/>
          </p:cNvSpPr>
          <p:nvPr>
            <p:ph type="title"/>
          </p:nvPr>
        </p:nvSpPr>
        <p:spPr>
          <a:xfrm>
            <a:off x="838200" y="365125"/>
            <a:ext cx="10515600" cy="1038559"/>
          </a:xfrm>
        </p:spPr>
        <p:txBody>
          <a:bodyPr/>
          <a:lstStyle/>
          <a:p>
            <a:r>
              <a:rPr lang="en-GB" b="1" dirty="0"/>
              <a:t>Piaget theory of cognitive development </a:t>
            </a:r>
            <a:endParaRPr lang="en-US" b="1" dirty="0"/>
          </a:p>
        </p:txBody>
      </p:sp>
      <p:pic>
        <p:nvPicPr>
          <p:cNvPr id="4" name="Content Placeholder 3">
            <a:extLst>
              <a:ext uri="{FF2B5EF4-FFF2-40B4-BE49-F238E27FC236}">
                <a16:creationId xmlns:a16="http://schemas.microsoft.com/office/drawing/2014/main" id="{86C8A44B-971F-C743-B3C2-BBBE3E4224E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42105" y="1403684"/>
            <a:ext cx="6283158" cy="5454316"/>
          </a:xfrm>
          <a:prstGeom prst="rect">
            <a:avLst/>
          </a:prstGeom>
        </p:spPr>
      </p:pic>
    </p:spTree>
    <p:extLst>
      <p:ext uri="{BB962C8B-B14F-4D97-AF65-F5344CB8AC3E}">
        <p14:creationId xmlns:p14="http://schemas.microsoft.com/office/powerpoint/2010/main" val="9015303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B74CC-B784-AC81-5D64-6E1CC5BAA8BA}"/>
              </a:ext>
            </a:extLst>
          </p:cNvPr>
          <p:cNvSpPr>
            <a:spLocks noGrp="1"/>
          </p:cNvSpPr>
          <p:nvPr>
            <p:ph type="title"/>
          </p:nvPr>
        </p:nvSpPr>
        <p:spPr>
          <a:xfrm>
            <a:off x="768684" y="0"/>
            <a:ext cx="11053012" cy="1270000"/>
          </a:xfrm>
        </p:spPr>
        <p:txBody>
          <a:bodyPr>
            <a:normAutofit fontScale="90000"/>
          </a:bodyPr>
          <a:lstStyle/>
          <a:p>
            <a:r>
              <a:rPr lang="en-GB" b="1" dirty="0"/>
              <a:t>Applying Piagets pre-operational stage to </a:t>
            </a:r>
            <a:r>
              <a:rPr lang="en-GB" b="1" dirty="0" err="1"/>
              <a:t>Amiras</a:t>
            </a:r>
            <a:r>
              <a:rPr lang="en-GB" b="1" dirty="0"/>
              <a:t> development.</a:t>
            </a:r>
          </a:p>
        </p:txBody>
      </p:sp>
      <p:sp>
        <p:nvSpPr>
          <p:cNvPr id="3" name="Content Placeholder 2">
            <a:extLst>
              <a:ext uri="{FF2B5EF4-FFF2-40B4-BE49-F238E27FC236}">
                <a16:creationId xmlns:a16="http://schemas.microsoft.com/office/drawing/2014/main" id="{68E1F2A1-C696-A402-BE54-06F0C7D4C579}"/>
              </a:ext>
            </a:extLst>
          </p:cNvPr>
          <p:cNvSpPr>
            <a:spLocks noGrp="1"/>
          </p:cNvSpPr>
          <p:nvPr>
            <p:ph idx="1"/>
          </p:nvPr>
        </p:nvSpPr>
        <p:spPr>
          <a:xfrm>
            <a:off x="370304" y="1270000"/>
            <a:ext cx="9722853" cy="5222875"/>
          </a:xfrm>
        </p:spPr>
        <p:txBody>
          <a:bodyPr>
            <a:normAutofit lnSpcReduction="10000"/>
          </a:bodyPr>
          <a:lstStyle/>
          <a:p>
            <a:r>
              <a:rPr lang="en-GB" dirty="0"/>
              <a:t>The pre-operational stage.(Ages 2-7). During this period, the children develop basic language skills, imagination, and social interaction and still have limitations.</a:t>
            </a:r>
          </a:p>
          <a:p>
            <a:r>
              <a:rPr lang="en-GB" dirty="0"/>
              <a:t>Early childhood.(Ages 2-4).</a:t>
            </a:r>
          </a:p>
          <a:p>
            <a:pPr marL="0" indent="0">
              <a:buNone/>
            </a:pPr>
            <a:r>
              <a:rPr lang="en-GB" dirty="0"/>
              <a:t>Rapid </a:t>
            </a:r>
            <a:r>
              <a:rPr lang="en-GB" dirty="0" err="1"/>
              <a:t>laugauge</a:t>
            </a:r>
            <a:r>
              <a:rPr lang="en-GB" dirty="0"/>
              <a:t> development.</a:t>
            </a:r>
          </a:p>
          <a:p>
            <a:pPr marL="0" indent="0">
              <a:buNone/>
            </a:pPr>
            <a:r>
              <a:rPr lang="en-GB" dirty="0" err="1"/>
              <a:t>Selfcentered</a:t>
            </a:r>
            <a:r>
              <a:rPr lang="en-GB" dirty="0"/>
              <a:t> thinking increases. </a:t>
            </a:r>
            <a:r>
              <a:rPr lang="en-GB" dirty="0" err="1"/>
              <a:t>Piaget,J</a:t>
            </a:r>
            <a:r>
              <a:rPr lang="en-GB" dirty="0"/>
              <a:t>.(1952).</a:t>
            </a:r>
          </a:p>
          <a:p>
            <a:pPr marL="0" indent="0">
              <a:buNone/>
            </a:pPr>
            <a:r>
              <a:rPr lang="en-GB" dirty="0"/>
              <a:t>Beginning of symbolic play, imagination.</a:t>
            </a:r>
          </a:p>
          <a:p>
            <a:r>
              <a:rPr lang="en-GB" dirty="0"/>
              <a:t>Later childhood. (Ages 4-7).</a:t>
            </a:r>
          </a:p>
          <a:p>
            <a:pPr marL="0" indent="0">
              <a:buNone/>
            </a:pPr>
            <a:r>
              <a:rPr lang="en-GB" dirty="0"/>
              <a:t>Development of perspective taking of theory of mind, increased ability to engage in cooperative play, though still limited in reasoning.</a:t>
            </a:r>
          </a:p>
          <a:p>
            <a:pPr marL="0" indent="0">
              <a:buNone/>
            </a:pPr>
            <a:r>
              <a:rPr lang="en-GB" dirty="0"/>
              <a:t>Better understanding of rules and procedures. Piaget, J.(1954).</a:t>
            </a:r>
          </a:p>
        </p:txBody>
      </p:sp>
    </p:spTree>
    <p:extLst>
      <p:ext uri="{BB962C8B-B14F-4D97-AF65-F5344CB8AC3E}">
        <p14:creationId xmlns:p14="http://schemas.microsoft.com/office/powerpoint/2010/main" val="11062109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F50D4E-DEA1-7E4C-541B-5A7FEDDA4B6D}"/>
              </a:ext>
            </a:extLst>
          </p:cNvPr>
          <p:cNvSpPr>
            <a:spLocks noGrp="1"/>
          </p:cNvSpPr>
          <p:nvPr>
            <p:ph type="title"/>
          </p:nvPr>
        </p:nvSpPr>
        <p:spPr/>
        <p:txBody>
          <a:bodyPr/>
          <a:lstStyle/>
          <a:p>
            <a:r>
              <a:rPr lang="en-GB" b="1" dirty="0"/>
              <a:t>Practical strategies or interventions for Amira.</a:t>
            </a:r>
            <a:endParaRPr lang="en-US" b="1" dirty="0"/>
          </a:p>
        </p:txBody>
      </p:sp>
      <p:sp>
        <p:nvSpPr>
          <p:cNvPr id="3" name="Content Placeholder 2">
            <a:extLst>
              <a:ext uri="{FF2B5EF4-FFF2-40B4-BE49-F238E27FC236}">
                <a16:creationId xmlns:a16="http://schemas.microsoft.com/office/drawing/2014/main" id="{41BACCDB-8699-2F39-9DE4-0F432E30A4B1}"/>
              </a:ext>
            </a:extLst>
          </p:cNvPr>
          <p:cNvSpPr>
            <a:spLocks noGrp="1"/>
          </p:cNvSpPr>
          <p:nvPr>
            <p:ph idx="1"/>
          </p:nvPr>
        </p:nvSpPr>
        <p:spPr/>
        <p:txBody>
          <a:bodyPr>
            <a:normAutofit fontScale="92500" lnSpcReduction="10000"/>
          </a:bodyPr>
          <a:lstStyle/>
          <a:p>
            <a:r>
              <a:rPr lang="en-GB" dirty="0"/>
              <a:t>Providing emotional support and consistent care support to Amira that will provide reassurance to her through physical comfort, calm voice, and boost her attachment needs.(Woolf &amp; </a:t>
            </a:r>
            <a:r>
              <a:rPr lang="en-GB" dirty="0" err="1"/>
              <a:t>Mareschal</a:t>
            </a:r>
            <a:r>
              <a:rPr lang="en-GB" dirty="0"/>
              <a:t>, 2007).</a:t>
            </a:r>
          </a:p>
          <a:p>
            <a:r>
              <a:rPr lang="en-GB" dirty="0"/>
              <a:t>Providing Amira with visual and physical learning resources for example pictures, objects and gestures to facilitate her ability to communicate effectively.(</a:t>
            </a:r>
            <a:r>
              <a:rPr lang="en-GB" dirty="0" err="1"/>
              <a:t>Piaget,1952</a:t>
            </a:r>
            <a:r>
              <a:rPr lang="en-GB" dirty="0"/>
              <a:t>).</a:t>
            </a:r>
          </a:p>
          <a:p>
            <a:r>
              <a:rPr lang="en-GB" dirty="0"/>
              <a:t>Engaging Amira in gentle social small groups to enable her build interactions with other fellow gentle children to build her confidence step by step.(McLeod, 2018).</a:t>
            </a:r>
          </a:p>
          <a:p>
            <a:r>
              <a:rPr lang="en-GB" dirty="0"/>
              <a:t>Encouraging Amira to join imaginative plays through offering her activities that would promote independent lifestyle to her for example pretend plays.(Piaget, 1952).</a:t>
            </a:r>
          </a:p>
          <a:p>
            <a:endParaRPr lang="en-US" dirty="0"/>
          </a:p>
        </p:txBody>
      </p:sp>
    </p:spTree>
    <p:extLst>
      <p:ext uri="{BB962C8B-B14F-4D97-AF65-F5344CB8AC3E}">
        <p14:creationId xmlns:p14="http://schemas.microsoft.com/office/powerpoint/2010/main" val="1025735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9B8D0-A2C2-996C-7F31-A55F1C23744B}"/>
              </a:ext>
            </a:extLst>
          </p:cNvPr>
          <p:cNvSpPr>
            <a:spLocks noGrp="1"/>
          </p:cNvSpPr>
          <p:nvPr>
            <p:ph type="title"/>
          </p:nvPr>
        </p:nvSpPr>
        <p:spPr/>
        <p:txBody>
          <a:bodyPr/>
          <a:lstStyle/>
          <a:p>
            <a:r>
              <a:rPr lang="en-GB" b="1" dirty="0"/>
              <a:t>Supporting Amira’s development:Nature and nurture influences.</a:t>
            </a:r>
            <a:endParaRPr lang="en-US" b="1" dirty="0"/>
          </a:p>
        </p:txBody>
      </p:sp>
      <p:sp>
        <p:nvSpPr>
          <p:cNvPr id="3" name="Content Placeholder 2">
            <a:extLst>
              <a:ext uri="{FF2B5EF4-FFF2-40B4-BE49-F238E27FC236}">
                <a16:creationId xmlns:a16="http://schemas.microsoft.com/office/drawing/2014/main" id="{6DDA314F-FD68-5150-DF7B-E334AC8671CE}"/>
              </a:ext>
            </a:extLst>
          </p:cNvPr>
          <p:cNvSpPr>
            <a:spLocks noGrp="1"/>
          </p:cNvSpPr>
          <p:nvPr>
            <p:ph idx="1"/>
          </p:nvPr>
        </p:nvSpPr>
        <p:spPr/>
        <p:txBody>
          <a:bodyPr>
            <a:normAutofit fontScale="92500" lnSpcReduction="10000"/>
          </a:bodyPr>
          <a:lstStyle/>
          <a:p>
            <a:r>
              <a:rPr lang="en-GB" b="1" dirty="0"/>
              <a:t>Biological influences (nature):</a:t>
            </a:r>
            <a:r>
              <a:rPr lang="en-GB" dirty="0"/>
              <a:t> </a:t>
            </a:r>
            <a:r>
              <a:rPr lang="en-GB" dirty="0" err="1"/>
              <a:t>Amiras</a:t>
            </a:r>
            <a:r>
              <a:rPr lang="en-GB" dirty="0"/>
              <a:t> character make-up neurological development and growth processing capabilities play a big role in her capacity to regulate emotions, communicate and engage with her environment.(</a:t>
            </a:r>
            <a:r>
              <a:rPr lang="en-GB" dirty="0" err="1"/>
              <a:t>Guhn</a:t>
            </a:r>
            <a:r>
              <a:rPr lang="en-GB" dirty="0"/>
              <a:t> et al., 2016). For example her limited verbal communication may be likely to reflect in developing her maturation which is typical for her age but can vary among children.</a:t>
            </a:r>
            <a:endParaRPr lang="en-GB" b="1" dirty="0"/>
          </a:p>
          <a:p>
            <a:r>
              <a:rPr lang="en-GB" b="1" dirty="0"/>
              <a:t>Environmental influences (nurture):</a:t>
            </a:r>
            <a:r>
              <a:rPr lang="en-GB" dirty="0"/>
              <a:t> Amira’s nursery environment, caregivers, interactions and daily routine activities and social experiences can continuously shape Amira’s social and emotional skills(</a:t>
            </a:r>
            <a:r>
              <a:rPr lang="en-GB" dirty="0" err="1"/>
              <a:t>Bronfenbrenner</a:t>
            </a:r>
            <a:r>
              <a:rPr lang="en-GB" dirty="0"/>
              <a:t>, 1979). Her anxiety when separated from carers could be weakened with consistent routines and safety attachments encouraged through nurturing care. (Ainsworth, 1989).</a:t>
            </a:r>
            <a:endParaRPr lang="en-GB" b="1" dirty="0"/>
          </a:p>
        </p:txBody>
      </p:sp>
    </p:spTree>
    <p:extLst>
      <p:ext uri="{BB962C8B-B14F-4D97-AF65-F5344CB8AC3E}">
        <p14:creationId xmlns:p14="http://schemas.microsoft.com/office/powerpoint/2010/main" val="17803983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24276-2A27-CE9E-F12D-84FC6C250D88}"/>
              </a:ext>
            </a:extLst>
          </p:cNvPr>
          <p:cNvSpPr>
            <a:spLocks noGrp="1"/>
          </p:cNvSpPr>
          <p:nvPr>
            <p:ph type="title"/>
          </p:nvPr>
        </p:nvSpPr>
        <p:spPr>
          <a:xfrm>
            <a:off x="838200" y="365126"/>
            <a:ext cx="10515600" cy="1172242"/>
          </a:xfrm>
        </p:spPr>
        <p:txBody>
          <a:bodyPr>
            <a:normAutofit fontScale="90000"/>
          </a:bodyPr>
          <a:lstStyle/>
          <a:p>
            <a:r>
              <a:rPr lang="en-GB" sz="4000" b="1" dirty="0"/>
              <a:t>Critical Evaluation of Piaget’s theory of cognitive development </a:t>
            </a:r>
            <a:endParaRPr lang="en-GB" sz="4000" dirty="0"/>
          </a:p>
        </p:txBody>
      </p:sp>
      <p:graphicFrame>
        <p:nvGraphicFramePr>
          <p:cNvPr id="4" name="Table 4">
            <a:extLst>
              <a:ext uri="{FF2B5EF4-FFF2-40B4-BE49-F238E27FC236}">
                <a16:creationId xmlns:a16="http://schemas.microsoft.com/office/drawing/2014/main" id="{9CCBB395-7647-A660-58CD-12A3E496F526}"/>
              </a:ext>
            </a:extLst>
          </p:cNvPr>
          <p:cNvGraphicFramePr>
            <a:graphicFrameLocks noGrp="1"/>
          </p:cNvGraphicFramePr>
          <p:nvPr>
            <p:ph idx="1"/>
            <p:extLst>
              <p:ext uri="{D42A27DB-BD31-4B8C-83A1-F6EECF244321}">
                <p14:modId xmlns:p14="http://schemas.microsoft.com/office/powerpoint/2010/main" val="2725665709"/>
              </p:ext>
            </p:extLst>
          </p:nvPr>
        </p:nvGraphicFramePr>
        <p:xfrm>
          <a:off x="838200" y="1537368"/>
          <a:ext cx="10157326" cy="7741920"/>
        </p:xfrm>
        <a:graphic>
          <a:graphicData uri="http://schemas.openxmlformats.org/drawingml/2006/table">
            <a:tbl>
              <a:tblPr firstRow="1" bandRow="1">
                <a:tableStyleId>{5C22544A-7EE6-4342-B048-85BDC9FD1C3A}</a:tableStyleId>
              </a:tblPr>
              <a:tblGrid>
                <a:gridCol w="5078663">
                  <a:extLst>
                    <a:ext uri="{9D8B030D-6E8A-4147-A177-3AD203B41FA5}">
                      <a16:colId xmlns:a16="http://schemas.microsoft.com/office/drawing/2014/main" val="414531455"/>
                    </a:ext>
                  </a:extLst>
                </a:gridCol>
                <a:gridCol w="5078663">
                  <a:extLst>
                    <a:ext uri="{9D8B030D-6E8A-4147-A177-3AD203B41FA5}">
                      <a16:colId xmlns:a16="http://schemas.microsoft.com/office/drawing/2014/main" val="3932381930"/>
                    </a:ext>
                  </a:extLst>
                </a:gridCol>
              </a:tblGrid>
              <a:tr h="386704">
                <a:tc>
                  <a:txBody>
                    <a:bodyPr/>
                    <a:lstStyle/>
                    <a:p>
                      <a:r>
                        <a:rPr lang="en-GB" sz="2800" dirty="0">
                          <a:solidFill>
                            <a:schemeClr val="tx1"/>
                          </a:solidFill>
                        </a:rPr>
                        <a:t>Strengths </a:t>
                      </a:r>
                    </a:p>
                  </a:txBody>
                  <a:tcPr/>
                </a:tc>
                <a:tc>
                  <a:txBody>
                    <a:bodyPr/>
                    <a:lstStyle/>
                    <a:p>
                      <a:r>
                        <a:rPr lang="en-GB" sz="2800" dirty="0">
                          <a:solidFill>
                            <a:schemeClr val="tx1"/>
                          </a:solidFill>
                        </a:rPr>
                        <a:t>Limitations </a:t>
                      </a:r>
                    </a:p>
                  </a:txBody>
                  <a:tcPr/>
                </a:tc>
                <a:extLst>
                  <a:ext uri="{0D108BD9-81ED-4DB2-BD59-A6C34878D82A}">
                    <a16:rowId xmlns:a16="http://schemas.microsoft.com/office/drawing/2014/main" val="3773198479"/>
                  </a:ext>
                </a:extLst>
              </a:tr>
              <a:tr h="3958033">
                <a:tc>
                  <a:txBody>
                    <a:bodyPr/>
                    <a:lstStyle/>
                    <a:p>
                      <a:pPr marL="285750" indent="-285750">
                        <a:buFont typeface="Arial" panose="020B0604020202020204" pitchFamily="34" charset="0"/>
                        <a:buChar char="•"/>
                      </a:pPr>
                      <a:r>
                        <a:rPr lang="en-GB" b="1" dirty="0"/>
                        <a:t>Focusing on active learning., </a:t>
                      </a:r>
                      <a:r>
                        <a:rPr lang="en-GB" b="0" dirty="0"/>
                        <a:t>Piagets theory emphasises that children are active participants in their development, learning through interaction with their environment. ( Piaget, 1952). This also helps to build Amira’s confidence slowly by slowly through ending plays to increase her emotional strength.</a:t>
                      </a:r>
                    </a:p>
                    <a:p>
                      <a:pPr marL="285750" indent="-285750">
                        <a:buFont typeface="Arial" panose="020B0604020202020204" pitchFamily="34" charset="0"/>
                        <a:buChar char="•"/>
                      </a:pPr>
                      <a:r>
                        <a:rPr lang="en-GB" b="1" dirty="0"/>
                        <a:t>Increase in biological maturation and environmental influences.</a:t>
                      </a:r>
                      <a:r>
                        <a:rPr lang="en-GB" b="0" dirty="0"/>
                        <a:t>through encouraging a balanced broad platform that promotes nurturing and growth.</a:t>
                      </a:r>
                    </a:p>
                    <a:p>
                      <a:pPr marL="285750" indent="-285750">
                        <a:buFont typeface="Arial" panose="020B0604020202020204" pitchFamily="34" charset="0"/>
                        <a:buChar char="•"/>
                      </a:pPr>
                      <a:r>
                        <a:rPr lang="en-GB" b="1" dirty="0"/>
                        <a:t>Provides a developmental stage framework. </a:t>
                      </a:r>
                      <a:r>
                        <a:rPr lang="en-GB" b="0" dirty="0"/>
                        <a:t>This strength helps practitioners understand that children like Amira are in the pre-operational stage, where symbolic thinking and language start from. Recognising this helps to improve interventions such as using visual aids to support her limited verbal communication and reduce anxiety. (Piaget, 1952).</a:t>
                      </a:r>
                      <a:endParaRPr lang="en-GB" b="1" dirty="0"/>
                    </a:p>
                    <a:p>
                      <a:pPr marL="285750" indent="-285750">
                        <a:buFont typeface="Arial" panose="020B0604020202020204" pitchFamily="34" charset="0"/>
                        <a:buChar char="•"/>
                      </a:pPr>
                      <a:endParaRPr lang="en-GB" b="1" dirty="0"/>
                    </a:p>
                    <a:p>
                      <a:endParaRPr lang="en-GB" dirty="0"/>
                    </a:p>
                    <a:p>
                      <a:endParaRPr lang="en-GB" dirty="0"/>
                    </a:p>
                    <a:p>
                      <a:endParaRPr lang="en-GB" dirty="0"/>
                    </a:p>
                    <a:p>
                      <a:endParaRPr lang="en-GB" dirty="0"/>
                    </a:p>
                    <a:p>
                      <a:endParaRPr lang="en-GB" dirty="0"/>
                    </a:p>
                    <a:p>
                      <a:endParaRPr lang="en-GB" dirty="0"/>
                    </a:p>
                  </a:txBody>
                  <a:tcPr/>
                </a:tc>
                <a:tc>
                  <a:txBody>
                    <a:bodyPr/>
                    <a:lstStyle/>
                    <a:p>
                      <a:pPr marL="285750" indent="-285750">
                        <a:buFont typeface="Arial" panose="020B0604020202020204" pitchFamily="34" charset="0"/>
                        <a:buChar char="•"/>
                      </a:pPr>
                      <a:r>
                        <a:rPr lang="en-GB" b="1" dirty="0"/>
                        <a:t>Limited consideration of cultural and Environmental influences. </a:t>
                      </a:r>
                      <a:r>
                        <a:rPr lang="en-GB" b="0" dirty="0"/>
                        <a:t>This can affect </a:t>
                      </a:r>
                      <a:r>
                        <a:rPr lang="en-GB" b="0" dirty="0" err="1"/>
                        <a:t>Amiras</a:t>
                      </a:r>
                      <a:r>
                        <a:rPr lang="en-GB" b="0" dirty="0"/>
                        <a:t> emotional wellbeing and social interactions in a nursery setting due to limited considerations caused by cultural factors and differences resulting from environmental influences.(Berk, 2018).</a:t>
                      </a:r>
                    </a:p>
                    <a:p>
                      <a:pPr marL="285750" indent="-285750">
                        <a:buFont typeface="Arial" panose="020B0604020202020204" pitchFamily="34" charset="0"/>
                        <a:buChar char="•"/>
                      </a:pPr>
                      <a:r>
                        <a:rPr lang="en-GB" b="1" dirty="0"/>
                        <a:t>Underestimates social and Emotional factors:</a:t>
                      </a:r>
                      <a:r>
                        <a:rPr lang="en-GB" b="0" dirty="0"/>
                        <a:t> Piagets theory focuses on cognitive development through individual self reflection and often minimises the importance of emotional and social influences. For example for a child like Amira, her anxiety and difficulty in social engagement explains the emotional factors that effectively influence her development.</a:t>
                      </a:r>
                    </a:p>
                    <a:p>
                      <a:pPr marL="285750" indent="-285750">
                        <a:buFont typeface="Arial" panose="020B0604020202020204" pitchFamily="34" charset="0"/>
                        <a:buChar char="•"/>
                      </a:pPr>
                      <a:r>
                        <a:rPr lang="en-GB" b="1" dirty="0"/>
                        <a:t>Inflexible periods may often ignore significant individual differences/details.</a:t>
                      </a:r>
                      <a:r>
                        <a:rPr lang="en-GB" b="0" dirty="0"/>
                        <a:t>for example Amira’s anxiety may indicate a delay or variation in her developmental timeline growth.(Schaffer, 2004).</a:t>
                      </a:r>
                      <a:endParaRPr lang="en-GB" b="1" dirty="0"/>
                    </a:p>
                  </a:txBody>
                  <a:tcPr/>
                </a:tc>
                <a:extLst>
                  <a:ext uri="{0D108BD9-81ED-4DB2-BD59-A6C34878D82A}">
                    <a16:rowId xmlns:a16="http://schemas.microsoft.com/office/drawing/2014/main" val="3120634238"/>
                  </a:ext>
                </a:extLst>
              </a:tr>
            </a:tbl>
          </a:graphicData>
        </a:graphic>
      </p:graphicFrame>
    </p:spTree>
    <p:extLst>
      <p:ext uri="{BB962C8B-B14F-4D97-AF65-F5344CB8AC3E}">
        <p14:creationId xmlns:p14="http://schemas.microsoft.com/office/powerpoint/2010/main" val="27072321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48E24-A4D0-87D3-742B-C24116390ABF}"/>
              </a:ext>
            </a:extLst>
          </p:cNvPr>
          <p:cNvSpPr>
            <a:spLocks noGrp="1"/>
          </p:cNvSpPr>
          <p:nvPr>
            <p:ph type="title"/>
          </p:nvPr>
        </p:nvSpPr>
        <p:spPr>
          <a:xfrm>
            <a:off x="233947" y="0"/>
            <a:ext cx="8255000" cy="1236579"/>
          </a:xfrm>
        </p:spPr>
        <p:txBody>
          <a:bodyPr>
            <a:noAutofit/>
          </a:bodyPr>
          <a:lstStyle/>
          <a:p>
            <a:r>
              <a:rPr lang="en-GB" sz="4000" b="1" dirty="0"/>
              <a:t>Conclusion:</a:t>
            </a:r>
          </a:p>
        </p:txBody>
      </p:sp>
      <p:sp>
        <p:nvSpPr>
          <p:cNvPr id="3" name="Content Placeholder 2">
            <a:extLst>
              <a:ext uri="{FF2B5EF4-FFF2-40B4-BE49-F238E27FC236}">
                <a16:creationId xmlns:a16="http://schemas.microsoft.com/office/drawing/2014/main" id="{0CF5B0CC-4B0C-3B67-5BC6-215AE0D61602}"/>
              </a:ext>
            </a:extLst>
          </p:cNvPr>
          <p:cNvSpPr>
            <a:spLocks noGrp="1"/>
          </p:cNvSpPr>
          <p:nvPr>
            <p:ph idx="1"/>
          </p:nvPr>
        </p:nvSpPr>
        <p:spPr>
          <a:xfrm>
            <a:off x="838200" y="1236579"/>
            <a:ext cx="10515600" cy="5256296"/>
          </a:xfrm>
        </p:spPr>
        <p:txBody>
          <a:bodyPr>
            <a:normAutofit/>
          </a:bodyPr>
          <a:lstStyle/>
          <a:p>
            <a:r>
              <a:rPr lang="en-GB" sz="2800" dirty="0"/>
              <a:t>In </a:t>
            </a:r>
            <a:r>
              <a:rPr lang="en-GB" dirty="0"/>
              <a:t>summary of my conclusion, my presentation has been about Jean Piaget as my chosen theory of cognitive development describing Amira’s early childhood (ages 3-5) as her lifespan change development which describes a dynamic phase that involves development across multiple areas resulting into the foundation for future growth and learning.</a:t>
            </a:r>
          </a:p>
          <a:p>
            <a:r>
              <a:rPr lang="en-GB" dirty="0"/>
              <a:t>Piaget theory offers enlightening perspectives into the cognitive stages of early childhood., it focuses more on individual developmental stages which may overlook critical emotional and social experiences that are essential for supporting children like Amira. A comprehensive broad approach that unites Piagets principles with emotional and social support strategies is necessary to effectively support Amira’s development. (Schaffer, 2004).</a:t>
            </a:r>
          </a:p>
          <a:p>
            <a:pPr marL="0" indent="0">
              <a:buNone/>
            </a:pPr>
            <a:endParaRPr lang="en-GB" dirty="0"/>
          </a:p>
        </p:txBody>
      </p:sp>
    </p:spTree>
    <p:extLst>
      <p:ext uri="{BB962C8B-B14F-4D97-AF65-F5344CB8AC3E}">
        <p14:creationId xmlns:p14="http://schemas.microsoft.com/office/powerpoint/2010/main" val="6811249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149B5-45EA-F517-ABA2-0BC235B22D91}"/>
              </a:ext>
            </a:extLst>
          </p:cNvPr>
          <p:cNvSpPr>
            <a:spLocks noGrp="1"/>
          </p:cNvSpPr>
          <p:nvPr>
            <p:ph type="title"/>
          </p:nvPr>
        </p:nvSpPr>
        <p:spPr>
          <a:xfrm>
            <a:off x="570832" y="44700"/>
            <a:ext cx="10515600" cy="1325563"/>
          </a:xfrm>
        </p:spPr>
        <p:txBody>
          <a:bodyPr>
            <a:normAutofit/>
          </a:bodyPr>
          <a:lstStyle/>
          <a:p>
            <a:r>
              <a:rPr lang="en-GB" sz="4800" b="1" dirty="0"/>
              <a:t>Reference list </a:t>
            </a:r>
          </a:p>
        </p:txBody>
      </p:sp>
      <p:sp>
        <p:nvSpPr>
          <p:cNvPr id="3" name="Content Placeholder 2">
            <a:extLst>
              <a:ext uri="{FF2B5EF4-FFF2-40B4-BE49-F238E27FC236}">
                <a16:creationId xmlns:a16="http://schemas.microsoft.com/office/drawing/2014/main" id="{16FF05A7-7B0C-635B-8A6D-92BD8A3BF30D}"/>
              </a:ext>
            </a:extLst>
          </p:cNvPr>
          <p:cNvSpPr>
            <a:spLocks noGrp="1"/>
          </p:cNvSpPr>
          <p:nvPr>
            <p:ph idx="1"/>
          </p:nvPr>
        </p:nvSpPr>
        <p:spPr>
          <a:xfrm>
            <a:off x="570832" y="1370263"/>
            <a:ext cx="11117179" cy="4779211"/>
          </a:xfrm>
        </p:spPr>
        <p:txBody>
          <a:bodyPr>
            <a:normAutofit fontScale="92500" lnSpcReduction="10000"/>
          </a:bodyPr>
          <a:lstStyle/>
          <a:p>
            <a:r>
              <a:rPr lang="en-GB" sz="2400" dirty="0">
                <a:effectLst/>
                <a:latin typeface="Arial" panose="020B0604020202020204" pitchFamily="34" charset="0"/>
                <a:cs typeface="Arial" panose="020B0604020202020204" pitchFamily="34" charset="0"/>
              </a:rPr>
              <a:t>Piaget, J. (1952) The Origins of Intelligence in Children. New York: International Universities Press.-(Accessed 12 November 2025).</a:t>
            </a:r>
          </a:p>
          <a:p>
            <a:r>
              <a:rPr lang="en-GB" sz="2400" dirty="0">
                <a:effectLst/>
                <a:latin typeface="Arial" panose="020B0604020202020204" pitchFamily="34" charset="0"/>
                <a:cs typeface="Arial" panose="020B0604020202020204" pitchFamily="34" charset="0"/>
              </a:rPr>
              <a:t> Piaget, J. (1954) The Construction of Reality in the Child. London: </a:t>
            </a:r>
            <a:r>
              <a:rPr lang="en-GB" sz="2400" dirty="0" err="1">
                <a:effectLst/>
                <a:latin typeface="Arial" panose="020B0604020202020204" pitchFamily="34" charset="0"/>
                <a:cs typeface="Arial" panose="020B0604020202020204" pitchFamily="34" charset="0"/>
              </a:rPr>
              <a:t>Routledge</a:t>
            </a:r>
            <a:r>
              <a:rPr lang="en-GB" sz="2400" dirty="0">
                <a:effectLst/>
                <a:latin typeface="Arial" panose="020B0604020202020204" pitchFamily="34" charset="0"/>
                <a:cs typeface="Arial" panose="020B0604020202020204" pitchFamily="34" charset="0"/>
              </a:rPr>
              <a:t> &amp; </a:t>
            </a:r>
            <a:r>
              <a:rPr lang="en-GB" sz="2400" dirty="0" err="1">
                <a:effectLst/>
                <a:latin typeface="Arial" panose="020B0604020202020204" pitchFamily="34" charset="0"/>
                <a:cs typeface="Arial" panose="020B0604020202020204" pitchFamily="34" charset="0"/>
              </a:rPr>
              <a:t>Kegan</a:t>
            </a:r>
            <a:r>
              <a:rPr lang="en-GB" sz="2400" dirty="0">
                <a:effectLst/>
                <a:latin typeface="Arial" panose="020B0604020202020204" pitchFamily="34" charset="0"/>
                <a:cs typeface="Arial" panose="020B0604020202020204" pitchFamily="34" charset="0"/>
              </a:rPr>
              <a:t> Paul.- (Accessed 12 November 2025).</a:t>
            </a:r>
          </a:p>
          <a:p>
            <a:r>
              <a:rPr lang="en-GB" sz="2400" dirty="0">
                <a:effectLst/>
                <a:latin typeface="Arial" panose="020B0604020202020204" pitchFamily="34" charset="0"/>
                <a:cs typeface="Arial" panose="020B0604020202020204" pitchFamily="34" charset="0"/>
              </a:rPr>
              <a:t>McLeod, S. (2018) ‘Piaget’s Theory of Cognitive Development’, Simply Psychology. Available at: https://</a:t>
            </a:r>
            <a:r>
              <a:rPr lang="en-GB" sz="2400" dirty="0" err="1">
                <a:effectLst/>
                <a:latin typeface="Arial" panose="020B0604020202020204" pitchFamily="34" charset="0"/>
                <a:cs typeface="Arial" panose="020B0604020202020204" pitchFamily="34" charset="0"/>
              </a:rPr>
              <a:t>www.simplypsychology.org</a:t>
            </a:r>
            <a:r>
              <a:rPr lang="en-GB" sz="2400" dirty="0">
                <a:effectLst/>
                <a:latin typeface="Arial" panose="020B0604020202020204" pitchFamily="34" charset="0"/>
                <a:cs typeface="Arial" panose="020B0604020202020204" pitchFamily="34" charset="0"/>
              </a:rPr>
              <a:t>/piaget.html (Accessed 12 November 2025).</a:t>
            </a:r>
          </a:p>
          <a:p>
            <a:r>
              <a:rPr lang="en-GB" sz="2400" dirty="0">
                <a:effectLst/>
                <a:latin typeface="Arial" panose="020B0604020202020204" pitchFamily="34" charset="0"/>
                <a:cs typeface="Arial" panose="020B0604020202020204" pitchFamily="34" charset="0"/>
              </a:rPr>
              <a:t>Woolf, K., &amp; </a:t>
            </a:r>
            <a:r>
              <a:rPr lang="en-GB" sz="2400" dirty="0" err="1">
                <a:effectLst/>
                <a:latin typeface="Arial" panose="020B0604020202020204" pitchFamily="34" charset="0"/>
                <a:cs typeface="Arial" panose="020B0604020202020204" pitchFamily="34" charset="0"/>
              </a:rPr>
              <a:t>Mareschal</a:t>
            </a:r>
            <a:r>
              <a:rPr lang="en-GB" sz="2400" dirty="0">
                <a:effectLst/>
                <a:latin typeface="Arial" panose="020B0604020202020204" pitchFamily="34" charset="0"/>
                <a:cs typeface="Arial" panose="020B0604020202020204" pitchFamily="34" charset="0"/>
              </a:rPr>
              <a:t>, D. (2007) ‘The Development of Cognitive Abilities: Piaget’s Theory’, in Bowman, B. &amp; Johnson, C. (</a:t>
            </a:r>
            <a:r>
              <a:rPr lang="en-GB" sz="2400" dirty="0" err="1">
                <a:effectLst/>
                <a:latin typeface="Arial" panose="020B0604020202020204" pitchFamily="34" charset="0"/>
                <a:cs typeface="Arial" panose="020B0604020202020204" pitchFamily="34" charset="0"/>
              </a:rPr>
              <a:t>eds</a:t>
            </a:r>
            <a:r>
              <a:rPr lang="en-GB" sz="2400" dirty="0">
                <a:effectLst/>
                <a:latin typeface="Arial" panose="020B0604020202020204" pitchFamily="34" charset="0"/>
                <a:cs typeface="Arial" panose="020B0604020202020204" pitchFamily="34" charset="0"/>
              </a:rPr>
              <a:t>) Child Development: (Accessed 12 November 2025 ). </a:t>
            </a:r>
          </a:p>
          <a:p>
            <a:r>
              <a:rPr lang="en-GB" sz="2400" dirty="0">
                <a:effectLst/>
                <a:latin typeface="Arial" panose="020B0604020202020204" pitchFamily="34" charset="0"/>
                <a:cs typeface="Arial" panose="020B0604020202020204" pitchFamily="34" charset="0"/>
              </a:rPr>
              <a:t>Berk, L. E. (2018) Child Development. 9th </a:t>
            </a:r>
            <a:r>
              <a:rPr lang="en-GB" sz="2400" dirty="0" err="1">
                <a:effectLst/>
                <a:latin typeface="Arial" panose="020B0604020202020204" pitchFamily="34" charset="0"/>
                <a:cs typeface="Arial" panose="020B0604020202020204" pitchFamily="34" charset="0"/>
              </a:rPr>
              <a:t>edn</a:t>
            </a:r>
            <a:r>
              <a:rPr lang="en-GB" sz="2400" dirty="0">
                <a:effectLst/>
                <a:latin typeface="Arial" panose="020B0604020202020204" pitchFamily="34" charset="0"/>
                <a:cs typeface="Arial" panose="020B0604020202020204" pitchFamily="34" charset="0"/>
              </a:rPr>
              <a:t>. Boston: Pearson. (Accessed 12 November 2025).</a:t>
            </a:r>
          </a:p>
          <a:p>
            <a:r>
              <a:rPr lang="en-GB" sz="2400" dirty="0">
                <a:effectLst/>
                <a:latin typeface="Arial" panose="020B0604020202020204" pitchFamily="34" charset="0"/>
                <a:cs typeface="Arial" panose="020B0604020202020204" pitchFamily="34" charset="0"/>
              </a:rPr>
              <a:t>Schaffer, H. R. (2004) Social Development. 4th </a:t>
            </a:r>
            <a:r>
              <a:rPr lang="en-GB" sz="2400" dirty="0" err="1">
                <a:effectLst/>
                <a:latin typeface="Arial" panose="020B0604020202020204" pitchFamily="34" charset="0"/>
                <a:cs typeface="Arial" panose="020B0604020202020204" pitchFamily="34" charset="0"/>
              </a:rPr>
              <a:t>edn</a:t>
            </a:r>
            <a:r>
              <a:rPr lang="en-GB" sz="2400" dirty="0">
                <a:effectLst/>
                <a:latin typeface="Arial" panose="020B0604020202020204" pitchFamily="34" charset="0"/>
                <a:cs typeface="Arial" panose="020B0604020202020204" pitchFamily="34" charset="0"/>
              </a:rPr>
              <a:t>. Malden, MA: Blackwell Publishing. (Accessed 12 November 2025 ).</a:t>
            </a:r>
          </a:p>
        </p:txBody>
      </p:sp>
    </p:spTree>
    <p:extLst>
      <p:ext uri="{BB962C8B-B14F-4D97-AF65-F5344CB8AC3E}">
        <p14:creationId xmlns:p14="http://schemas.microsoft.com/office/powerpoint/2010/main" val="17904097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996</TotalTime>
  <Words>515</Words>
  <Application>Microsoft Office PowerPoint</Application>
  <PresentationFormat>Widescreen</PresentationFormat>
  <Paragraphs>87</Paragraphs>
  <Slides>15</Slides>
  <Notes>5</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Psychology in Health and Social Care LCHS4010  Assessment 1: Individual  Presentation </vt:lpstr>
      <vt:lpstr>Acknowledgement of the use of AI</vt:lpstr>
      <vt:lpstr>Overview</vt:lpstr>
      <vt:lpstr>Definition of key terms</vt:lpstr>
      <vt:lpstr>Human Lifespan </vt:lpstr>
      <vt:lpstr>Life span stage : early childhood 3-5</vt:lpstr>
      <vt:lpstr>Developmental changes in early childhood 3-5 </vt:lpstr>
      <vt:lpstr>Jean Piaget </vt:lpstr>
      <vt:lpstr>Piaget theory of cognitive development </vt:lpstr>
      <vt:lpstr>Applying Piagets pre-operational stage to Amiras development.</vt:lpstr>
      <vt:lpstr>Practical strategies or interventions for Amira.</vt:lpstr>
      <vt:lpstr>Supporting Amira’s development:Nature and nurture influences.</vt:lpstr>
      <vt:lpstr>Critical Evaluation of Piaget’s theory of cognitive development </vt:lpstr>
      <vt:lpstr>Conclusion:</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Bianca Sanfilippo</dc:creator>
  <cp:lastModifiedBy>abdul wakabi</cp:lastModifiedBy>
  <cp:revision>55</cp:revision>
  <dcterms:created xsi:type="dcterms:W3CDTF">2023-06-15T09:39:33Z</dcterms:created>
  <dcterms:modified xsi:type="dcterms:W3CDTF">2025-11-14T10:39:15Z</dcterms:modified>
</cp:coreProperties>
</file>