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7" r:id="rId3"/>
    <p:sldId id="266" r:id="rId4"/>
    <p:sldId id="262" r:id="rId5"/>
    <p:sldId id="258" r:id="rId6"/>
    <p:sldId id="265" r:id="rId7"/>
    <p:sldId id="268" r:id="rId8"/>
    <p:sldId id="267" r:id="rId9"/>
    <p:sldId id="269" r:id="rId10"/>
    <p:sldId id="270" r:id="rId11"/>
    <p:sldId id="260" r:id="rId12"/>
    <p:sldId id="264" r:id="rId13"/>
    <p:sldId id="259"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5F12351-6E64-4007-9CBE-603B683381B5}" type="datetimeFigureOut">
              <a:rPr lang="en-GB" smtClean="0"/>
              <a:t>11/01/2024</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C159BEF1-3947-4C5F-80A2-5F9FFA3C8648}" type="slidenum">
              <a:rPr lang="en-GB" smtClean="0"/>
              <a:t>‹#›</a:t>
            </a:fld>
            <a:endParaRPr lang="en-GB"/>
          </a:p>
        </p:txBody>
      </p:sp>
    </p:spTree>
    <p:extLst>
      <p:ext uri="{BB962C8B-B14F-4D97-AF65-F5344CB8AC3E}">
        <p14:creationId xmlns:p14="http://schemas.microsoft.com/office/powerpoint/2010/main" val="2142497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F12351-6E64-4007-9CBE-603B683381B5}" type="datetimeFigureOut">
              <a:rPr lang="en-GB" smtClean="0"/>
              <a:t>11/01/2024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59BEF1-3947-4C5F-80A2-5F9FFA3C8648}" type="slidenum">
              <a:rPr lang="en-GB" smtClean="0"/>
              <a:t>‹#›</a:t>
            </a:fld>
            <a:endParaRPr lang="en-GB"/>
          </a:p>
        </p:txBody>
      </p:sp>
    </p:spTree>
    <p:extLst>
      <p:ext uri="{BB962C8B-B14F-4D97-AF65-F5344CB8AC3E}">
        <p14:creationId xmlns:p14="http://schemas.microsoft.com/office/powerpoint/2010/main" val="616827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F12351-6E64-4007-9CBE-603B683381B5}" type="datetimeFigureOut">
              <a:rPr lang="en-GB" smtClean="0"/>
              <a:t>11/01/2024</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159BEF1-3947-4C5F-80A2-5F9FFA3C8648}" type="slidenum">
              <a:rPr lang="en-GB" smtClean="0"/>
              <a:t>‹#›</a:t>
            </a:fld>
            <a:endParaRPr lang="en-GB"/>
          </a:p>
        </p:txBody>
      </p:sp>
    </p:spTree>
    <p:extLst>
      <p:ext uri="{BB962C8B-B14F-4D97-AF65-F5344CB8AC3E}">
        <p14:creationId xmlns:p14="http://schemas.microsoft.com/office/powerpoint/2010/main" val="15513862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5F12351-6E64-4007-9CBE-603B683381B5}" type="datetimeFigureOut">
              <a:rPr lang="en-GB" smtClean="0"/>
              <a:t>11/01/2024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59BEF1-3947-4C5F-80A2-5F9FFA3C8648}" type="slidenum">
              <a:rPr lang="en-GB" smtClean="0"/>
              <a:t>‹#›</a:t>
            </a:fld>
            <a:endParaRPr lang="en-GB"/>
          </a:p>
        </p:txBody>
      </p:sp>
    </p:spTree>
    <p:extLst>
      <p:ext uri="{BB962C8B-B14F-4D97-AF65-F5344CB8AC3E}">
        <p14:creationId xmlns:p14="http://schemas.microsoft.com/office/powerpoint/2010/main" val="3968997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F12351-6E64-4007-9CBE-603B683381B5}" type="datetimeFigureOut">
              <a:rPr lang="en-GB" smtClean="0"/>
              <a:t>11/01/2024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59BEF1-3947-4C5F-80A2-5F9FFA3C8648}" type="slidenum">
              <a:rPr lang="en-GB" smtClean="0"/>
              <a:t>‹#›</a:t>
            </a:fld>
            <a:endParaRPr lang="en-GB"/>
          </a:p>
        </p:txBody>
      </p:sp>
    </p:spTree>
    <p:extLst>
      <p:ext uri="{BB962C8B-B14F-4D97-AF65-F5344CB8AC3E}">
        <p14:creationId xmlns:p14="http://schemas.microsoft.com/office/powerpoint/2010/main" val="3334145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5F12351-6E64-4007-9CBE-603B683381B5}" type="datetimeFigureOut">
              <a:rPr lang="en-GB" smtClean="0"/>
              <a:t>11/01/2024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59BEF1-3947-4C5F-80A2-5F9FFA3C8648}" type="slidenum">
              <a:rPr lang="en-GB" smtClean="0"/>
              <a:t>‹#›</a:t>
            </a:fld>
            <a:endParaRPr lang="en-GB"/>
          </a:p>
        </p:txBody>
      </p:sp>
    </p:spTree>
    <p:extLst>
      <p:ext uri="{BB962C8B-B14F-4D97-AF65-F5344CB8AC3E}">
        <p14:creationId xmlns:p14="http://schemas.microsoft.com/office/powerpoint/2010/main" val="1885726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F12351-6E64-4007-9CBE-603B683381B5}" type="datetimeFigureOut">
              <a:rPr lang="en-GB" smtClean="0"/>
              <a:t>11/01/2024</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C159BEF1-3947-4C5F-80A2-5F9FFA3C8648}" type="slidenum">
              <a:rPr lang="en-GB" smtClean="0"/>
              <a:t>‹#›</a:t>
            </a:fld>
            <a:endParaRPr lang="en-GB"/>
          </a:p>
        </p:txBody>
      </p:sp>
    </p:spTree>
    <p:extLst>
      <p:ext uri="{BB962C8B-B14F-4D97-AF65-F5344CB8AC3E}">
        <p14:creationId xmlns:p14="http://schemas.microsoft.com/office/powerpoint/2010/main" val="1998572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5F12351-6E64-4007-9CBE-603B683381B5}" type="datetimeFigureOut">
              <a:rPr lang="en-GB" smtClean="0"/>
              <a:t>11/01/2024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159BEF1-3947-4C5F-80A2-5F9FFA3C8648}" type="slidenum">
              <a:rPr lang="en-GB" smtClean="0"/>
              <a:t>‹#›</a:t>
            </a:fld>
            <a:endParaRPr lang="en-GB"/>
          </a:p>
        </p:txBody>
      </p:sp>
    </p:spTree>
    <p:extLst>
      <p:ext uri="{BB962C8B-B14F-4D97-AF65-F5344CB8AC3E}">
        <p14:creationId xmlns:p14="http://schemas.microsoft.com/office/powerpoint/2010/main" val="1214911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5F12351-6E64-4007-9CBE-603B683381B5}" type="datetimeFigureOut">
              <a:rPr lang="en-GB" smtClean="0"/>
              <a:t>11/01/2024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159BEF1-3947-4C5F-80A2-5F9FFA3C8648}" type="slidenum">
              <a:rPr lang="en-GB" smtClean="0"/>
              <a:t>‹#›</a:t>
            </a:fld>
            <a:endParaRPr lang="en-GB"/>
          </a:p>
        </p:txBody>
      </p:sp>
    </p:spTree>
    <p:extLst>
      <p:ext uri="{BB962C8B-B14F-4D97-AF65-F5344CB8AC3E}">
        <p14:creationId xmlns:p14="http://schemas.microsoft.com/office/powerpoint/2010/main" val="2694612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5F12351-6E64-4007-9CBE-603B683381B5}" type="datetimeFigureOut">
              <a:rPr lang="en-GB" smtClean="0"/>
              <a:t>11/01/2024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159BEF1-3947-4C5F-80A2-5F9FFA3C8648}" type="slidenum">
              <a:rPr lang="en-GB" smtClean="0"/>
              <a:t>‹#›</a:t>
            </a:fld>
            <a:endParaRPr lang="en-GB"/>
          </a:p>
        </p:txBody>
      </p:sp>
    </p:spTree>
    <p:extLst>
      <p:ext uri="{BB962C8B-B14F-4D97-AF65-F5344CB8AC3E}">
        <p14:creationId xmlns:p14="http://schemas.microsoft.com/office/powerpoint/2010/main" val="3578167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55F12351-6E64-4007-9CBE-603B683381B5}" type="datetimeFigureOut">
              <a:rPr lang="en-GB" smtClean="0"/>
              <a:t>11/01/2024</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159BEF1-3947-4C5F-80A2-5F9FFA3C8648}" type="slidenum">
              <a:rPr lang="en-GB" smtClean="0"/>
              <a:t>‹#›</a:t>
            </a:fld>
            <a:endParaRPr lang="en-GB"/>
          </a:p>
        </p:txBody>
      </p:sp>
    </p:spTree>
    <p:extLst>
      <p:ext uri="{BB962C8B-B14F-4D97-AF65-F5344CB8AC3E}">
        <p14:creationId xmlns:p14="http://schemas.microsoft.com/office/powerpoint/2010/main" val="3191073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55F12351-6E64-4007-9CBE-603B683381B5}" type="datetimeFigureOut">
              <a:rPr lang="en-GB" smtClean="0"/>
              <a:t>11/01/2024</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159BEF1-3947-4C5F-80A2-5F9FFA3C8648}" type="slidenum">
              <a:rPr lang="en-GB" smtClean="0"/>
              <a:t>‹#›</a:t>
            </a:fld>
            <a:endParaRPr lang="en-GB"/>
          </a:p>
        </p:txBody>
      </p:sp>
    </p:spTree>
    <p:extLst>
      <p:ext uri="{BB962C8B-B14F-4D97-AF65-F5344CB8AC3E}">
        <p14:creationId xmlns:p14="http://schemas.microsoft.com/office/powerpoint/2010/main" val="3823473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F12351-6E64-4007-9CBE-603B683381B5}" type="datetimeFigureOut">
              <a:rPr lang="en-GB" smtClean="0"/>
              <a:t>11/01/2024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159BEF1-3947-4C5F-80A2-5F9FFA3C8648}" type="slidenum">
              <a:rPr lang="en-GB" smtClean="0"/>
              <a:t>‹#›</a:t>
            </a:fld>
            <a:endParaRPr lang="en-GB"/>
          </a:p>
        </p:txBody>
      </p:sp>
    </p:spTree>
    <p:extLst>
      <p:ext uri="{BB962C8B-B14F-4D97-AF65-F5344CB8AC3E}">
        <p14:creationId xmlns:p14="http://schemas.microsoft.com/office/powerpoint/2010/main" val="36892906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5F12351-6E64-4007-9CBE-603B683381B5}" type="datetimeFigureOut">
              <a:rPr lang="en-GB" smtClean="0"/>
              <a:t>11/01/2024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59BEF1-3947-4C5F-80A2-5F9FFA3C8648}" type="slidenum">
              <a:rPr lang="en-GB" smtClean="0"/>
              <a:t>‹#›</a:t>
            </a:fld>
            <a:endParaRPr lang="en-GB"/>
          </a:p>
        </p:txBody>
      </p:sp>
    </p:spTree>
    <p:extLst>
      <p:ext uri="{BB962C8B-B14F-4D97-AF65-F5344CB8AC3E}">
        <p14:creationId xmlns:p14="http://schemas.microsoft.com/office/powerpoint/2010/main" val="5399330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5F12351-6E64-4007-9CBE-603B683381B5}" type="datetimeFigureOut">
              <a:rPr lang="en-GB" smtClean="0"/>
              <a:t>11/01/2024</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C159BEF1-3947-4C5F-80A2-5F9FFA3C8648}" type="slidenum">
              <a:rPr lang="en-GB" smtClean="0"/>
              <a:t>‹#›</a:t>
            </a:fld>
            <a:endParaRPr lang="en-GB"/>
          </a:p>
        </p:txBody>
      </p:sp>
    </p:spTree>
    <p:extLst>
      <p:ext uri="{BB962C8B-B14F-4D97-AF65-F5344CB8AC3E}">
        <p14:creationId xmlns:p14="http://schemas.microsoft.com/office/powerpoint/2010/main" val="23752280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5F12351-6E64-4007-9CBE-603B683381B5}" type="datetimeFigureOut">
              <a:rPr lang="en-GB" smtClean="0"/>
              <a:t>11/01/2024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59BEF1-3947-4C5F-80A2-5F9FFA3C8648}" type="slidenum">
              <a:rPr lang="en-GB" smtClean="0"/>
              <a:t>‹#›</a:t>
            </a:fld>
            <a:endParaRPr lang="en-GB"/>
          </a:p>
        </p:txBody>
      </p:sp>
    </p:spTree>
    <p:extLst>
      <p:ext uri="{BB962C8B-B14F-4D97-AF65-F5344CB8AC3E}">
        <p14:creationId xmlns:p14="http://schemas.microsoft.com/office/powerpoint/2010/main" val="4797908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5F12351-6E64-4007-9CBE-603B683381B5}" type="datetimeFigureOut">
              <a:rPr lang="en-GB" smtClean="0"/>
              <a:t>11/01/2024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159BEF1-3947-4C5F-80A2-5F9FFA3C8648}" type="slidenum">
              <a:rPr lang="en-GB" smtClean="0"/>
              <a:t>‹#›</a:t>
            </a:fld>
            <a:endParaRPr lang="en-GB"/>
          </a:p>
        </p:txBody>
      </p:sp>
    </p:spTree>
    <p:extLst>
      <p:ext uri="{BB962C8B-B14F-4D97-AF65-F5344CB8AC3E}">
        <p14:creationId xmlns:p14="http://schemas.microsoft.com/office/powerpoint/2010/main" val="32869831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5F12351-6E64-4007-9CBE-603B683381B5}" type="datetimeFigureOut">
              <a:rPr lang="en-GB" smtClean="0"/>
              <a:t>11/01/2024</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C159BEF1-3947-4C5F-80A2-5F9FFA3C8648}" type="slidenum">
              <a:rPr lang="en-GB" smtClean="0"/>
              <a:t>‹#›</a:t>
            </a:fld>
            <a:endParaRPr lang="en-GB"/>
          </a:p>
        </p:txBody>
      </p:sp>
    </p:spTree>
    <p:extLst>
      <p:ext uri="{BB962C8B-B14F-4D97-AF65-F5344CB8AC3E}">
        <p14:creationId xmlns:p14="http://schemas.microsoft.com/office/powerpoint/2010/main" val="195807924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gif"/><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hyperlink" Target="https://uowtsd-my.sharepoint.com/:v:/g/personal/2100874_student_uwtsd_ac_uk/EemV6AAv-fdNoGmGp1KEjVsB90r2dFbkyq8yKuq-iVxPNg" TargetMode="External"/><Relationship Id="rId1" Type="http://schemas.openxmlformats.org/officeDocument/2006/relationships/slideLayout" Target="../slideLayouts/slideLayout2.xml"/><Relationship Id="rId5" Type="http://schemas.openxmlformats.org/officeDocument/2006/relationships/image" Target="../media/image10.gif"/><Relationship Id="rId4" Type="http://schemas.openxmlformats.org/officeDocument/2006/relationships/image" Target="../media/image9.gif"/></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3C520-4A77-3423-4CD5-50054DBAA596}"/>
              </a:ext>
            </a:extLst>
          </p:cNvPr>
          <p:cNvSpPr>
            <a:spLocks noGrp="1"/>
          </p:cNvSpPr>
          <p:nvPr>
            <p:ph type="ctrTitle"/>
          </p:nvPr>
        </p:nvSpPr>
        <p:spPr/>
        <p:txBody>
          <a:bodyPr>
            <a:noAutofit/>
          </a:bodyPr>
          <a:lstStyle/>
          <a:p>
            <a:r>
              <a:rPr lang="en-GB" sz="4800" dirty="0">
                <a:effectLst/>
                <a:latin typeface="Calibri" panose="020F0502020204030204" pitchFamily="34" charset="0"/>
                <a:ea typeface="Calibri" panose="020F0502020204030204" pitchFamily="34" charset="0"/>
                <a:cs typeface="Times New Roman" panose="02020603050405020304" pitchFamily="18" charset="0"/>
              </a:rPr>
              <a:t>‘How has Technological Advancements effected the usage of Pixel Art within Video Games’</a:t>
            </a:r>
            <a:endParaRPr lang="en-GB" sz="4800" dirty="0"/>
          </a:p>
        </p:txBody>
      </p:sp>
      <p:sp>
        <p:nvSpPr>
          <p:cNvPr id="3" name="Subtitle 2">
            <a:extLst>
              <a:ext uri="{FF2B5EF4-FFF2-40B4-BE49-F238E27FC236}">
                <a16:creationId xmlns:a16="http://schemas.microsoft.com/office/drawing/2014/main" id="{D544FC85-6E10-DD1E-22B7-CD227AA1AE73}"/>
              </a:ext>
            </a:extLst>
          </p:cNvPr>
          <p:cNvSpPr>
            <a:spLocks noGrp="1"/>
          </p:cNvSpPr>
          <p:nvPr>
            <p:ph type="subTitle" idx="1"/>
          </p:nvPr>
        </p:nvSpPr>
        <p:spPr/>
        <p:txBody>
          <a:bodyPr/>
          <a:lstStyle/>
          <a:p>
            <a:r>
              <a:rPr lang="en-GB" dirty="0"/>
              <a:t>Interim Viva</a:t>
            </a:r>
          </a:p>
          <a:p>
            <a:r>
              <a:rPr lang="en-GB" dirty="0"/>
              <a:t>Luke Rees</a:t>
            </a:r>
          </a:p>
        </p:txBody>
      </p:sp>
    </p:spTree>
    <p:extLst>
      <p:ext uri="{BB962C8B-B14F-4D97-AF65-F5344CB8AC3E}">
        <p14:creationId xmlns:p14="http://schemas.microsoft.com/office/powerpoint/2010/main" val="1778903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27DE5-D49B-5D03-2F42-ED1C942B47A2}"/>
              </a:ext>
            </a:extLst>
          </p:cNvPr>
          <p:cNvSpPr>
            <a:spLocks noGrp="1"/>
          </p:cNvSpPr>
          <p:nvPr>
            <p:ph type="title"/>
          </p:nvPr>
        </p:nvSpPr>
        <p:spPr/>
        <p:txBody>
          <a:bodyPr/>
          <a:lstStyle/>
          <a:p>
            <a:r>
              <a:rPr lang="en-GB" dirty="0"/>
              <a:t>Summary of Project</a:t>
            </a:r>
          </a:p>
        </p:txBody>
      </p:sp>
      <p:sp>
        <p:nvSpPr>
          <p:cNvPr id="3" name="Content Placeholder 2">
            <a:extLst>
              <a:ext uri="{FF2B5EF4-FFF2-40B4-BE49-F238E27FC236}">
                <a16:creationId xmlns:a16="http://schemas.microsoft.com/office/drawing/2014/main" id="{6FE90B34-DB92-3EB8-0B23-D97CA765CB78}"/>
              </a:ext>
            </a:extLst>
          </p:cNvPr>
          <p:cNvSpPr>
            <a:spLocks noGrp="1"/>
          </p:cNvSpPr>
          <p:nvPr>
            <p:ph idx="1"/>
          </p:nvPr>
        </p:nvSpPr>
        <p:spPr/>
        <p:txBody>
          <a:bodyPr/>
          <a:lstStyle/>
          <a:p>
            <a:r>
              <a:rPr lang="en-GB" dirty="0"/>
              <a:t>My project title is </a:t>
            </a:r>
            <a:r>
              <a:rPr lang="en-GB" b="1" dirty="0">
                <a:effectLst/>
                <a:latin typeface="Calibri" panose="020F0502020204030204" pitchFamily="34" charset="0"/>
                <a:ea typeface="Calibri" panose="020F0502020204030204" pitchFamily="34" charset="0"/>
                <a:cs typeface="Times New Roman" panose="02020603050405020304" pitchFamily="18" charset="0"/>
              </a:rPr>
              <a:t>‘How has Technological Advancements effected the usage of Pixel Art within Video Games’</a:t>
            </a:r>
          </a:p>
          <a:p>
            <a:r>
              <a:rPr lang="en-GB" dirty="0">
                <a:latin typeface="Century Gothic" panose="020B0502020202020204" pitchFamily="34" charset="0"/>
                <a:ea typeface="Calibri" panose="020F0502020204030204" pitchFamily="34" charset="0"/>
                <a:cs typeface="Times New Roman" panose="02020603050405020304" pitchFamily="18" charset="0"/>
              </a:rPr>
              <a:t>The accompanying practical project is an asset pack using pixel art as the art style. This asset pack will be showcased using an Unreal Engine Project.</a:t>
            </a:r>
            <a:endParaRPr lang="en-GB" dirty="0">
              <a:latin typeface="Century Gothic" panose="020B0502020202020204" pitchFamily="34" charset="0"/>
            </a:endParaRPr>
          </a:p>
        </p:txBody>
      </p:sp>
      <p:pic>
        <p:nvPicPr>
          <p:cNvPr id="5" name="Picture 4" descr="A screenshot of a video game&#10;&#10;Description automatically generated">
            <a:extLst>
              <a:ext uri="{FF2B5EF4-FFF2-40B4-BE49-F238E27FC236}">
                <a16:creationId xmlns:a16="http://schemas.microsoft.com/office/drawing/2014/main" id="{861A4AB0-DE59-7217-14C3-8B5FF25AD6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3856" y="4171554"/>
            <a:ext cx="4797490" cy="2310606"/>
          </a:xfrm>
          <a:prstGeom prst="rect">
            <a:avLst/>
          </a:prstGeom>
        </p:spPr>
      </p:pic>
      <p:pic>
        <p:nvPicPr>
          <p:cNvPr id="11" name="Picture 10">
            <a:extLst>
              <a:ext uri="{FF2B5EF4-FFF2-40B4-BE49-F238E27FC236}">
                <a16:creationId xmlns:a16="http://schemas.microsoft.com/office/drawing/2014/main" id="{BAA282D4-DF9B-4B21-B81B-542A1A14F4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0325" y="4474844"/>
            <a:ext cx="1974057" cy="1974057"/>
          </a:xfrm>
          <a:prstGeom prst="rect">
            <a:avLst/>
          </a:prstGeom>
        </p:spPr>
      </p:pic>
      <p:pic>
        <p:nvPicPr>
          <p:cNvPr id="15" name="Picture 14" descr="A screenshot of a video game&#10;&#10;Description automatically generated">
            <a:extLst>
              <a:ext uri="{FF2B5EF4-FFF2-40B4-BE49-F238E27FC236}">
                <a16:creationId xmlns:a16="http://schemas.microsoft.com/office/drawing/2014/main" id="{7390B4C5-A7D6-CE65-7045-6DFB11001DC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9364" y="4336322"/>
            <a:ext cx="2244635" cy="3366955"/>
          </a:xfrm>
          <a:prstGeom prst="rect">
            <a:avLst/>
          </a:prstGeom>
        </p:spPr>
      </p:pic>
      <p:pic>
        <p:nvPicPr>
          <p:cNvPr id="8" name="Picture 7" descr="A pixelated cartoon character&#10;&#10;Description automatically generated">
            <a:extLst>
              <a:ext uri="{FF2B5EF4-FFF2-40B4-BE49-F238E27FC236}">
                <a16:creationId xmlns:a16="http://schemas.microsoft.com/office/drawing/2014/main" id="{2B699762-64D8-52D2-886F-ECD1C21DA7F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09986" y="4698404"/>
            <a:ext cx="2054352" cy="2054352"/>
          </a:xfrm>
          <a:prstGeom prst="rect">
            <a:avLst/>
          </a:prstGeom>
        </p:spPr>
      </p:pic>
    </p:spTree>
    <p:extLst>
      <p:ext uri="{BB962C8B-B14F-4D97-AF65-F5344CB8AC3E}">
        <p14:creationId xmlns:p14="http://schemas.microsoft.com/office/powerpoint/2010/main" val="635589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3048F-26B3-8C3B-49AE-C5BEC793563E}"/>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1013F961-1AB4-E98A-563B-2DF193EF9EF2}"/>
              </a:ext>
            </a:extLst>
          </p:cNvPr>
          <p:cNvSpPr>
            <a:spLocks noGrp="1"/>
          </p:cNvSpPr>
          <p:nvPr>
            <p:ph idx="1"/>
          </p:nvPr>
        </p:nvSpPr>
        <p:spPr/>
        <p:txBody>
          <a:bodyPr/>
          <a:lstStyle/>
          <a:p>
            <a:r>
              <a:rPr lang="en-GB" dirty="0"/>
              <a:t>The aim of my project is:</a:t>
            </a:r>
          </a:p>
          <a:p>
            <a:pPr lvl="1"/>
            <a:r>
              <a:rPr lang="en-GB" dirty="0"/>
              <a:t>To analyse the effectiveness of pixel art as an artform to understand it’s best use cases, as well as its limits, to inform the creation of an asset pack using pixel art as the main style.</a:t>
            </a:r>
          </a:p>
          <a:p>
            <a:r>
              <a:rPr lang="en-GB" dirty="0"/>
              <a:t>To achieve this, I will undertake these objectives:</a:t>
            </a:r>
          </a:p>
          <a:p>
            <a:pPr lvl="1"/>
            <a:r>
              <a:rPr lang="en-GB" dirty="0"/>
              <a:t>Analyse early games to understand why pixel art was such a prevalent artform.</a:t>
            </a:r>
          </a:p>
          <a:p>
            <a:pPr lvl="1"/>
            <a:r>
              <a:rPr lang="en-GB" dirty="0"/>
              <a:t>Analyse modern games to understand why they do or do not make use of pixel art.</a:t>
            </a:r>
          </a:p>
          <a:p>
            <a:pPr lvl="1"/>
            <a:r>
              <a:rPr lang="en-GB" dirty="0"/>
              <a:t>Gather general opinions of pixel art as an artform to understand why people would or wouldn’t play a game that uses pixel art as its main art style.</a:t>
            </a:r>
          </a:p>
        </p:txBody>
      </p:sp>
    </p:spTree>
    <p:extLst>
      <p:ext uri="{BB962C8B-B14F-4D97-AF65-F5344CB8AC3E}">
        <p14:creationId xmlns:p14="http://schemas.microsoft.com/office/powerpoint/2010/main" val="1088685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B6AF9-1DE4-9881-A6F5-F87F40DA143B}"/>
              </a:ext>
            </a:extLst>
          </p:cNvPr>
          <p:cNvSpPr>
            <a:spLocks noGrp="1"/>
          </p:cNvSpPr>
          <p:nvPr>
            <p:ph type="title"/>
          </p:nvPr>
        </p:nvSpPr>
        <p:spPr/>
        <p:txBody>
          <a:bodyPr/>
          <a:lstStyle/>
          <a:p>
            <a:r>
              <a:rPr lang="en-GB" dirty="0"/>
              <a:t>Gantt Chart</a:t>
            </a:r>
          </a:p>
        </p:txBody>
      </p:sp>
      <p:sp>
        <p:nvSpPr>
          <p:cNvPr id="3" name="Content Placeholder 2">
            <a:extLst>
              <a:ext uri="{FF2B5EF4-FFF2-40B4-BE49-F238E27FC236}">
                <a16:creationId xmlns:a16="http://schemas.microsoft.com/office/drawing/2014/main" id="{0B55CCE6-48D5-7A5B-2DCC-3EC8D1F8AB91}"/>
              </a:ext>
            </a:extLst>
          </p:cNvPr>
          <p:cNvSpPr>
            <a:spLocks noGrp="1"/>
          </p:cNvSpPr>
          <p:nvPr>
            <p:ph idx="1"/>
          </p:nvPr>
        </p:nvSpPr>
        <p:spPr/>
        <p:txBody>
          <a:bodyPr/>
          <a:lstStyle/>
          <a:p>
            <a:r>
              <a:rPr lang="en-GB" dirty="0"/>
              <a:t>I created a Gantt Chart for this project, but I haven’t followed it exactly as I was able to start some sections early due to them lining up with a different module.</a:t>
            </a:r>
          </a:p>
        </p:txBody>
      </p:sp>
      <p:pic>
        <p:nvPicPr>
          <p:cNvPr id="5" name="Picture 4">
            <a:extLst>
              <a:ext uri="{FF2B5EF4-FFF2-40B4-BE49-F238E27FC236}">
                <a16:creationId xmlns:a16="http://schemas.microsoft.com/office/drawing/2014/main" id="{5EAF1E31-55FC-C3CF-EFEB-94CAB94391C8}"/>
              </a:ext>
            </a:extLst>
          </p:cNvPr>
          <p:cNvPicPr>
            <a:picLocks noChangeAspect="1"/>
          </p:cNvPicPr>
          <p:nvPr/>
        </p:nvPicPr>
        <p:blipFill>
          <a:blip r:embed="rId2"/>
          <a:stretch>
            <a:fillRect/>
          </a:stretch>
        </p:blipFill>
        <p:spPr>
          <a:xfrm>
            <a:off x="2018865" y="3588153"/>
            <a:ext cx="7258158" cy="2849613"/>
          </a:xfrm>
          <a:prstGeom prst="rect">
            <a:avLst/>
          </a:prstGeom>
        </p:spPr>
      </p:pic>
    </p:spTree>
    <p:extLst>
      <p:ext uri="{BB962C8B-B14F-4D97-AF65-F5344CB8AC3E}">
        <p14:creationId xmlns:p14="http://schemas.microsoft.com/office/powerpoint/2010/main" val="2033473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CFFF9-D79E-1F8F-F08C-DAB94118DB30}"/>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CB5B1CAC-32C4-E107-868A-3486D6AFFD4B}"/>
              </a:ext>
            </a:extLst>
          </p:cNvPr>
          <p:cNvSpPr>
            <a:spLocks noGrp="1"/>
          </p:cNvSpPr>
          <p:nvPr>
            <p:ph idx="1"/>
          </p:nvPr>
        </p:nvSpPr>
        <p:spPr/>
        <p:txBody>
          <a:bodyPr/>
          <a:lstStyle/>
          <a:p>
            <a:r>
              <a:rPr lang="en-GB" dirty="0"/>
              <a:t>I’ve created an excel document where I’m recording all my references.</a:t>
            </a:r>
          </a:p>
          <a:p>
            <a:r>
              <a:rPr lang="en-GB" dirty="0"/>
              <a:t>This has allowed me to create a simple formula to format the references in IEEE.</a:t>
            </a:r>
          </a:p>
          <a:p>
            <a:r>
              <a:rPr lang="en-GB" dirty="0"/>
              <a:t>This has been useful since I need a large quantity of similar sources for my project.</a:t>
            </a:r>
          </a:p>
          <a:p>
            <a:r>
              <a:rPr lang="en-GB" dirty="0"/>
              <a:t>I’ve added a small description next to each of them in the bibliography that gives a brief overview of how I can talk about them in my written report. This brief description will be expanded upon in my literature review.</a:t>
            </a:r>
          </a:p>
        </p:txBody>
      </p:sp>
    </p:spTree>
    <p:extLst>
      <p:ext uri="{BB962C8B-B14F-4D97-AF65-F5344CB8AC3E}">
        <p14:creationId xmlns:p14="http://schemas.microsoft.com/office/powerpoint/2010/main" val="1642913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900DB-02DC-FDCD-37BB-6C156E91A88D}"/>
              </a:ext>
            </a:extLst>
          </p:cNvPr>
          <p:cNvSpPr>
            <a:spLocks noGrp="1"/>
          </p:cNvSpPr>
          <p:nvPr>
            <p:ph type="title"/>
          </p:nvPr>
        </p:nvSpPr>
        <p:spPr/>
        <p:txBody>
          <a:bodyPr/>
          <a:lstStyle/>
          <a:p>
            <a:r>
              <a:rPr lang="en-GB" dirty="0"/>
              <a:t>Bibliography</a:t>
            </a:r>
          </a:p>
        </p:txBody>
      </p:sp>
      <p:pic>
        <p:nvPicPr>
          <p:cNvPr id="5" name="Picture 4">
            <a:extLst>
              <a:ext uri="{FF2B5EF4-FFF2-40B4-BE49-F238E27FC236}">
                <a16:creationId xmlns:a16="http://schemas.microsoft.com/office/drawing/2014/main" id="{DEEA8425-B748-7BBB-A313-3CED80785329}"/>
              </a:ext>
            </a:extLst>
          </p:cNvPr>
          <p:cNvPicPr>
            <a:picLocks noChangeAspect="1"/>
          </p:cNvPicPr>
          <p:nvPr/>
        </p:nvPicPr>
        <p:blipFill>
          <a:blip r:embed="rId2"/>
          <a:stretch>
            <a:fillRect/>
          </a:stretch>
        </p:blipFill>
        <p:spPr>
          <a:xfrm>
            <a:off x="886510" y="2434516"/>
            <a:ext cx="10418979" cy="4214851"/>
          </a:xfrm>
          <a:prstGeom prst="rect">
            <a:avLst/>
          </a:prstGeom>
        </p:spPr>
      </p:pic>
    </p:spTree>
    <p:extLst>
      <p:ext uri="{BB962C8B-B14F-4D97-AF65-F5344CB8AC3E}">
        <p14:creationId xmlns:p14="http://schemas.microsoft.com/office/powerpoint/2010/main" val="96926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87FB1-3A5A-B16A-46F0-3F7EF19C7F5B}"/>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8D777736-D111-9744-D8F0-E71CA685A8CB}"/>
              </a:ext>
            </a:extLst>
          </p:cNvPr>
          <p:cNvSpPr>
            <a:spLocks noGrp="1"/>
          </p:cNvSpPr>
          <p:nvPr>
            <p:ph idx="1"/>
          </p:nvPr>
        </p:nvSpPr>
        <p:spPr/>
        <p:txBody>
          <a:bodyPr/>
          <a:lstStyle/>
          <a:p>
            <a:r>
              <a:rPr lang="en-GB" dirty="0"/>
              <a:t>My literature review will focus on the history of pixel art games focusing in on the key games and how the industry affected them as well as the effect they had on the industry.</a:t>
            </a:r>
          </a:p>
          <a:p>
            <a:r>
              <a:rPr lang="en-GB" dirty="0"/>
              <a:t>I will be making use of notes I made for my Game Design and History lecture from first year as this will give me a concise timeline of events between 1958 and 2021 for the general landscape of the gaming industry.</a:t>
            </a:r>
          </a:p>
          <a:p>
            <a:r>
              <a:rPr lang="en-GB" dirty="0"/>
              <a:t>These next couple of slides will provide some examples of sources I’ve looked at, showcasing why I’ve chosen them.</a:t>
            </a:r>
          </a:p>
        </p:txBody>
      </p:sp>
    </p:spTree>
    <p:extLst>
      <p:ext uri="{BB962C8B-B14F-4D97-AF65-F5344CB8AC3E}">
        <p14:creationId xmlns:p14="http://schemas.microsoft.com/office/powerpoint/2010/main" val="2471750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ED0D2-7CC9-5578-4708-86050ADBCB9E}"/>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4C7D81DC-63C4-2CCC-8C14-231A473E7AA3}"/>
              </a:ext>
            </a:extLst>
          </p:cNvPr>
          <p:cNvSpPr>
            <a:spLocks noGrp="1"/>
          </p:cNvSpPr>
          <p:nvPr>
            <p:ph idx="1"/>
          </p:nvPr>
        </p:nvSpPr>
        <p:spPr>
          <a:xfrm>
            <a:off x="838200" y="2474849"/>
            <a:ext cx="10515600" cy="3157856"/>
          </a:xfrm>
        </p:spPr>
        <p:txBody>
          <a:bodyPr>
            <a:normAutofit/>
          </a:bodyPr>
          <a:lstStyle/>
          <a:p>
            <a:r>
              <a:rPr lang="en-GB" dirty="0"/>
              <a:t>Tennis for Two [1] 1958 – One of the earliest forms of a video game. It makes use of very simple graphics due to being on a very early computer that couldn’t produce anything more complicated than what you’d find on a military radar. It was made by a physicist in a science lab which would have the most advanced technology of the time. Arguably this could not be considered pixel art but due to its simplicity it defined a lot of the conventions that early pixel art would have to follow.</a:t>
            </a:r>
          </a:p>
          <a:p>
            <a:r>
              <a:rPr lang="en-GB" dirty="0"/>
              <a:t>Computer Space [2] 1971 – This game has a very similar feel to Tennis for Two with very simple pixel art graphics with monochrome colours however this game was made for arcade machines to be used by the public. This marks a drastic improvement in technology in the 13 years between this and Tennis for Two.</a:t>
            </a:r>
          </a:p>
        </p:txBody>
      </p:sp>
    </p:spTree>
    <p:extLst>
      <p:ext uri="{BB962C8B-B14F-4D97-AF65-F5344CB8AC3E}">
        <p14:creationId xmlns:p14="http://schemas.microsoft.com/office/powerpoint/2010/main" val="14421307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018E8-AD87-76FF-1016-2A463C5341F5}"/>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6D040AF1-FB81-FB4E-5ECF-412D3008D1C8}"/>
              </a:ext>
            </a:extLst>
          </p:cNvPr>
          <p:cNvSpPr>
            <a:spLocks noGrp="1"/>
          </p:cNvSpPr>
          <p:nvPr>
            <p:ph idx="1"/>
          </p:nvPr>
        </p:nvSpPr>
        <p:spPr/>
        <p:txBody>
          <a:bodyPr>
            <a:normAutofit/>
          </a:bodyPr>
          <a:lstStyle/>
          <a:p>
            <a:r>
              <a:rPr lang="en-GB" dirty="0"/>
              <a:t>Pong [3] 1972 – It was first released in arcades, then in 1975 it would be released as a home console showcasing the improvement in the 3 years between those releases.</a:t>
            </a:r>
          </a:p>
          <a:p>
            <a:r>
              <a:rPr lang="en-GB" dirty="0"/>
              <a:t>Space Invaders [4] 1978 – This game contains one of the earliest pixel art characters to become highly recognisable by the public. This showcases how effective pixel art can create a good character despite limitations.</a:t>
            </a:r>
          </a:p>
          <a:p>
            <a:r>
              <a:rPr lang="en-GB" dirty="0"/>
              <a:t>Super Mario Bros [5] 1985 – Released on the NES, an 8-bit system, after the video game crash. The cartridges had limited space and limited colours due to the system. They had to employ tricks to save space such as duplicating sprites in smart places e.g. Clouds are the same as bushes.</a:t>
            </a:r>
          </a:p>
        </p:txBody>
      </p:sp>
    </p:spTree>
    <p:extLst>
      <p:ext uri="{BB962C8B-B14F-4D97-AF65-F5344CB8AC3E}">
        <p14:creationId xmlns:p14="http://schemas.microsoft.com/office/powerpoint/2010/main" val="2360694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3BD98-4EC4-84D9-E7A5-32ED89A34E71}"/>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3FF19674-E18D-AE90-3EA5-B819B5458B4E}"/>
              </a:ext>
            </a:extLst>
          </p:cNvPr>
          <p:cNvSpPr>
            <a:spLocks noGrp="1"/>
          </p:cNvSpPr>
          <p:nvPr>
            <p:ph idx="1"/>
          </p:nvPr>
        </p:nvSpPr>
        <p:spPr>
          <a:xfrm>
            <a:off x="838200" y="2456560"/>
            <a:ext cx="10515600" cy="3788792"/>
          </a:xfrm>
        </p:spPr>
        <p:txBody>
          <a:bodyPr>
            <a:normAutofit/>
          </a:bodyPr>
          <a:lstStyle/>
          <a:p>
            <a:r>
              <a:rPr lang="en-GB" dirty="0"/>
              <a:t>Mario 64 [6] 1996 – From this point on the games industry would focus more on 3D games and software. However, this wouldn’t stop pixel art from being used as many games still released with that style, especially on handheld, as they wouldn’t catch up to the level of home consoles until at least the Nintendo DS.</a:t>
            </a:r>
          </a:p>
          <a:p>
            <a:r>
              <a:rPr lang="en-GB" dirty="0"/>
              <a:t>Shovel Knight [7] 2014 – Nowadays Pixel Art is mainly used as an art style choice for games, such as Shovel Knight, that specifically aim to have an art style similar to older games.</a:t>
            </a:r>
          </a:p>
          <a:p>
            <a:r>
              <a:rPr lang="en-GB" dirty="0"/>
              <a:t>Wreck-It Ralph [8] 2012 – Pixel Art is also used in films for the same reasons that it’s used in modern games, as a stylistic choice or to evoke a sense of nostalgia for an older era of games that were forced to use Pixel Art due to the limitations.</a:t>
            </a:r>
          </a:p>
          <a:p>
            <a:endParaRPr lang="en-GB" dirty="0"/>
          </a:p>
        </p:txBody>
      </p:sp>
    </p:spTree>
    <p:extLst>
      <p:ext uri="{BB962C8B-B14F-4D97-AF65-F5344CB8AC3E}">
        <p14:creationId xmlns:p14="http://schemas.microsoft.com/office/powerpoint/2010/main" val="2092296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E2E79-9CA7-040E-5458-E572D382F629}"/>
              </a:ext>
            </a:extLst>
          </p:cNvPr>
          <p:cNvSpPr>
            <a:spLocks noGrp="1"/>
          </p:cNvSpPr>
          <p:nvPr>
            <p:ph type="title"/>
          </p:nvPr>
        </p:nvSpPr>
        <p:spPr/>
        <p:txBody>
          <a:bodyPr/>
          <a:lstStyle/>
          <a:p>
            <a:r>
              <a:rPr lang="en-GB" dirty="0"/>
              <a:t>Asset Pack</a:t>
            </a:r>
          </a:p>
        </p:txBody>
      </p:sp>
      <p:sp>
        <p:nvSpPr>
          <p:cNvPr id="3" name="Content Placeholder 2">
            <a:extLst>
              <a:ext uri="{FF2B5EF4-FFF2-40B4-BE49-F238E27FC236}">
                <a16:creationId xmlns:a16="http://schemas.microsoft.com/office/drawing/2014/main" id="{E60BC6F8-F4A4-5DD6-603D-118D4D1EC07A}"/>
              </a:ext>
            </a:extLst>
          </p:cNvPr>
          <p:cNvSpPr>
            <a:spLocks noGrp="1"/>
          </p:cNvSpPr>
          <p:nvPr>
            <p:ph idx="1"/>
          </p:nvPr>
        </p:nvSpPr>
        <p:spPr/>
        <p:txBody>
          <a:bodyPr/>
          <a:lstStyle/>
          <a:p>
            <a:r>
              <a:rPr lang="en-GB" dirty="0"/>
              <a:t>My practical project is a pixel art asset pack.</a:t>
            </a:r>
          </a:p>
          <a:p>
            <a:r>
              <a:rPr lang="en-GB" dirty="0"/>
              <a:t>This side of my project has had a large amount of work put into it as I was able to relate it to my Advanced Character Animation module by creating an animated environment for that module.</a:t>
            </a:r>
          </a:p>
          <a:p>
            <a:r>
              <a:rPr lang="en-GB" dirty="0"/>
              <a:t>This has greatly sped up my Independent Project as I already have a lot in place.</a:t>
            </a:r>
          </a:p>
        </p:txBody>
      </p:sp>
    </p:spTree>
    <p:extLst>
      <p:ext uri="{BB962C8B-B14F-4D97-AF65-F5344CB8AC3E}">
        <p14:creationId xmlns:p14="http://schemas.microsoft.com/office/powerpoint/2010/main" val="22205568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C06DE-E928-05EF-A409-509D72F17BC8}"/>
              </a:ext>
            </a:extLst>
          </p:cNvPr>
          <p:cNvSpPr>
            <a:spLocks noGrp="1"/>
          </p:cNvSpPr>
          <p:nvPr>
            <p:ph type="title"/>
          </p:nvPr>
        </p:nvSpPr>
        <p:spPr/>
        <p:txBody>
          <a:bodyPr/>
          <a:lstStyle/>
          <a:p>
            <a:r>
              <a:rPr lang="en-GB" dirty="0"/>
              <a:t>Asset Pack</a:t>
            </a:r>
          </a:p>
        </p:txBody>
      </p:sp>
      <p:sp>
        <p:nvSpPr>
          <p:cNvPr id="3" name="Content Placeholder 2">
            <a:extLst>
              <a:ext uri="{FF2B5EF4-FFF2-40B4-BE49-F238E27FC236}">
                <a16:creationId xmlns:a16="http://schemas.microsoft.com/office/drawing/2014/main" id="{8242306C-1CAC-B5FA-34CF-BEEF80176235}"/>
              </a:ext>
            </a:extLst>
          </p:cNvPr>
          <p:cNvSpPr>
            <a:spLocks noGrp="1"/>
          </p:cNvSpPr>
          <p:nvPr>
            <p:ph idx="1"/>
          </p:nvPr>
        </p:nvSpPr>
        <p:spPr/>
        <p:txBody>
          <a:bodyPr/>
          <a:lstStyle/>
          <a:p>
            <a:r>
              <a:rPr lang="en-GB" dirty="0"/>
              <a:t>Due to starting these assets in an animation module I’ve been able to spend some extra time on adding animations to a few of my assets which will greatly improve the overall feel of the environment.</a:t>
            </a:r>
          </a:p>
          <a:p>
            <a:r>
              <a:rPr lang="en-GB" dirty="0"/>
              <a:t>The below link leads to the final video for my animation work.</a:t>
            </a:r>
          </a:p>
          <a:p>
            <a:r>
              <a:rPr lang="en-GB" dirty="0">
                <a:hlinkClick r:id="rId2"/>
              </a:rPr>
              <a:t>https://uowtsd-my.sharepoint.com/:v:/g/personal/2100874_student_uwtsd_ac_uk/EemV6AAv-fdNoGmGp1KEjVsB90r2dFbkyq8yKuq-iVxPNg</a:t>
            </a:r>
            <a:endParaRPr lang="en-GB" dirty="0"/>
          </a:p>
          <a:p>
            <a:endParaRPr lang="en-GB" dirty="0"/>
          </a:p>
        </p:txBody>
      </p:sp>
      <p:pic>
        <p:nvPicPr>
          <p:cNvPr id="5" name="Picture 4">
            <a:extLst>
              <a:ext uri="{FF2B5EF4-FFF2-40B4-BE49-F238E27FC236}">
                <a16:creationId xmlns:a16="http://schemas.microsoft.com/office/drawing/2014/main" id="{2C1F1884-7941-7F67-F064-C0154C96CB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9592" y="4043429"/>
            <a:ext cx="2175670" cy="4351339"/>
          </a:xfrm>
          <a:prstGeom prst="rect">
            <a:avLst/>
          </a:prstGeom>
        </p:spPr>
      </p:pic>
      <p:pic>
        <p:nvPicPr>
          <p:cNvPr id="7" name="Picture 6">
            <a:extLst>
              <a:ext uri="{FF2B5EF4-FFF2-40B4-BE49-F238E27FC236}">
                <a16:creationId xmlns:a16="http://schemas.microsoft.com/office/drawing/2014/main" id="{959BF94D-4E5A-B9BE-CD40-C176F6DF90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99752" y="5309743"/>
            <a:ext cx="1267333" cy="1267333"/>
          </a:xfrm>
          <a:prstGeom prst="rect">
            <a:avLst/>
          </a:prstGeom>
        </p:spPr>
      </p:pic>
      <p:pic>
        <p:nvPicPr>
          <p:cNvPr id="9" name="Picture 8">
            <a:extLst>
              <a:ext uri="{FF2B5EF4-FFF2-40B4-BE49-F238E27FC236}">
                <a16:creationId xmlns:a16="http://schemas.microsoft.com/office/drawing/2014/main" id="{2076EA60-422C-4C46-AF55-7C04B2F763C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72784" y="5575944"/>
            <a:ext cx="1833862" cy="916931"/>
          </a:xfrm>
          <a:prstGeom prst="rect">
            <a:avLst/>
          </a:prstGeom>
        </p:spPr>
      </p:pic>
    </p:spTree>
    <p:extLst>
      <p:ext uri="{BB962C8B-B14F-4D97-AF65-F5344CB8AC3E}">
        <p14:creationId xmlns:p14="http://schemas.microsoft.com/office/powerpoint/2010/main" val="23333376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55296-B0CE-9BB7-39A5-61DC931A5FF7}"/>
              </a:ext>
            </a:extLst>
          </p:cNvPr>
          <p:cNvSpPr>
            <a:spLocks noGrp="1"/>
          </p:cNvSpPr>
          <p:nvPr>
            <p:ph type="title"/>
          </p:nvPr>
        </p:nvSpPr>
        <p:spPr/>
        <p:txBody>
          <a:bodyPr/>
          <a:lstStyle/>
          <a:p>
            <a:r>
              <a:rPr lang="en-GB" dirty="0"/>
              <a:t>Unreal Project</a:t>
            </a:r>
          </a:p>
        </p:txBody>
      </p:sp>
      <p:sp>
        <p:nvSpPr>
          <p:cNvPr id="3" name="Content Placeholder 2">
            <a:extLst>
              <a:ext uri="{FF2B5EF4-FFF2-40B4-BE49-F238E27FC236}">
                <a16:creationId xmlns:a16="http://schemas.microsoft.com/office/drawing/2014/main" id="{E066A462-3B39-8B39-2274-A9332B964CB8}"/>
              </a:ext>
            </a:extLst>
          </p:cNvPr>
          <p:cNvSpPr>
            <a:spLocks noGrp="1"/>
          </p:cNvSpPr>
          <p:nvPr>
            <p:ph idx="1"/>
          </p:nvPr>
        </p:nvSpPr>
        <p:spPr>
          <a:xfrm>
            <a:off x="1154954" y="2603500"/>
            <a:ext cx="8825659" cy="3934460"/>
          </a:xfrm>
        </p:spPr>
        <p:txBody>
          <a:bodyPr>
            <a:normAutofit/>
          </a:bodyPr>
          <a:lstStyle/>
          <a:p>
            <a:r>
              <a:rPr lang="en-GB" dirty="0"/>
              <a:t>I’ll be using an Unreal Project to showcase the assets in the context that they would be used in.</a:t>
            </a:r>
          </a:p>
          <a:p>
            <a:r>
              <a:rPr lang="en-GB" dirty="0"/>
              <a:t>So far, I’ve got all the basic functionality done as well as the first section of the environment. </a:t>
            </a:r>
          </a:p>
          <a:p>
            <a:r>
              <a:rPr lang="en-GB" dirty="0"/>
              <a:t>I’ve added some basic functionality </a:t>
            </a:r>
          </a:p>
          <a:p>
            <a:pPr marL="0" indent="0">
              <a:buNone/>
            </a:pPr>
            <a:r>
              <a:rPr lang="en-GB" dirty="0"/>
              <a:t>in the form of blueprints.</a:t>
            </a:r>
          </a:p>
          <a:p>
            <a:r>
              <a:rPr lang="en-GB" dirty="0"/>
              <a:t>The level doesn’t have a goal to reach or </a:t>
            </a:r>
          </a:p>
          <a:p>
            <a:pPr marL="0" indent="0">
              <a:buNone/>
            </a:pPr>
            <a:r>
              <a:rPr lang="en-GB" dirty="0"/>
              <a:t>enemies to fight but as this is unnecessary due to </a:t>
            </a:r>
          </a:p>
          <a:p>
            <a:pPr marL="0" indent="0">
              <a:buNone/>
            </a:pPr>
            <a:r>
              <a:rPr lang="en-GB" dirty="0"/>
              <a:t>this being an asset showcase rather than a </a:t>
            </a:r>
          </a:p>
          <a:p>
            <a:pPr marL="0" indent="0">
              <a:buNone/>
            </a:pPr>
            <a:r>
              <a:rPr lang="en-GB" dirty="0"/>
              <a:t>proper game. </a:t>
            </a:r>
          </a:p>
          <a:p>
            <a:endParaRPr lang="en-GB" dirty="0"/>
          </a:p>
          <a:p>
            <a:pPr marL="0" indent="0">
              <a:buNone/>
            </a:pPr>
            <a:endParaRPr lang="en-GB" dirty="0"/>
          </a:p>
        </p:txBody>
      </p:sp>
      <p:pic>
        <p:nvPicPr>
          <p:cNvPr id="1026" name="Picture 2">
            <a:extLst>
              <a:ext uri="{FF2B5EF4-FFF2-40B4-BE49-F238E27FC236}">
                <a16:creationId xmlns:a16="http://schemas.microsoft.com/office/drawing/2014/main" id="{64F68E2D-9C25-7B70-81CD-140A2292CB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4571" y="3760356"/>
            <a:ext cx="4886597" cy="26198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69664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D89E1-ED5A-A81D-D23D-ACD017926A2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4DE61C8-11E4-63F6-F2AA-9238BF0876EA}"/>
              </a:ext>
            </a:extLst>
          </p:cNvPr>
          <p:cNvSpPr>
            <a:spLocks noGrp="1"/>
          </p:cNvSpPr>
          <p:nvPr>
            <p:ph idx="1"/>
          </p:nvPr>
        </p:nvSpPr>
        <p:spPr/>
        <p:txBody>
          <a:bodyPr/>
          <a:lstStyle/>
          <a:p>
            <a:r>
              <a:rPr lang="en-GB" sz="1800" b="0" i="0" u="none" strike="noStrike" dirty="0">
                <a:solidFill>
                  <a:srgbClr val="000000"/>
                </a:solidFill>
                <a:effectLst/>
                <a:latin typeface="Calibri" panose="020F0502020204030204" pitchFamily="34" charset="0"/>
              </a:rPr>
              <a:t>[1] Tennis for Two. [SOFTWARE], Upton: William </a:t>
            </a:r>
            <a:r>
              <a:rPr lang="en-GB" sz="1800" b="0" i="0" u="none" strike="noStrike" dirty="0" err="1">
                <a:solidFill>
                  <a:srgbClr val="000000"/>
                </a:solidFill>
                <a:effectLst/>
                <a:latin typeface="Calibri" panose="020F0502020204030204" pitchFamily="34" charset="0"/>
              </a:rPr>
              <a:t>Higinbotham</a:t>
            </a:r>
            <a:r>
              <a:rPr lang="en-GB" sz="1800" b="0" i="0" u="none" strike="noStrike" dirty="0">
                <a:solidFill>
                  <a:srgbClr val="000000"/>
                </a:solidFill>
                <a:effectLst/>
                <a:latin typeface="Calibri" panose="020F0502020204030204" pitchFamily="34" charset="0"/>
              </a:rPr>
              <a:t>, 1958.</a:t>
            </a:r>
            <a:r>
              <a:rPr lang="en-GB" dirty="0"/>
              <a:t> </a:t>
            </a:r>
          </a:p>
          <a:p>
            <a:r>
              <a:rPr lang="en-GB" sz="1800" b="0" i="0" u="none" strike="noStrike" dirty="0">
                <a:solidFill>
                  <a:srgbClr val="000000"/>
                </a:solidFill>
                <a:effectLst/>
                <a:latin typeface="Calibri" panose="020F0502020204030204" pitchFamily="34" charset="0"/>
              </a:rPr>
              <a:t>[2] Computer Space. [SOFTWARE], Mountain View: Nutting Associates, 1971.</a:t>
            </a:r>
          </a:p>
          <a:p>
            <a:r>
              <a:rPr lang="it-IT" sz="1800" b="0" i="0" u="none" strike="noStrike" dirty="0">
                <a:solidFill>
                  <a:srgbClr val="000000"/>
                </a:solidFill>
                <a:effectLst/>
                <a:latin typeface="Calibri" panose="020F0502020204030204" pitchFamily="34" charset="0"/>
              </a:rPr>
              <a:t>[3] Pong. [SOFTWARE], Sunnyvale: Atari, 1972.</a:t>
            </a:r>
            <a:r>
              <a:rPr lang="it-IT" dirty="0"/>
              <a:t> </a:t>
            </a:r>
          </a:p>
          <a:p>
            <a:r>
              <a:rPr lang="en-GB" dirty="0">
                <a:solidFill>
                  <a:srgbClr val="000000"/>
                </a:solidFill>
                <a:latin typeface="Calibri" panose="020F0502020204030204" pitchFamily="34" charset="0"/>
              </a:rPr>
              <a:t>[4] </a:t>
            </a:r>
            <a:r>
              <a:rPr lang="en-GB" sz="1800" b="0" i="0" u="none" strike="noStrike" dirty="0">
                <a:solidFill>
                  <a:srgbClr val="000000"/>
                </a:solidFill>
                <a:effectLst/>
                <a:latin typeface="Calibri" panose="020F0502020204030204" pitchFamily="34" charset="0"/>
              </a:rPr>
              <a:t>Space Invaders. [SOFTWARE], Shinjuku: Taito, 1978.</a:t>
            </a:r>
            <a:r>
              <a:rPr lang="en-GB" dirty="0"/>
              <a:t> </a:t>
            </a:r>
          </a:p>
          <a:p>
            <a:r>
              <a:rPr lang="en-GB" sz="1800" b="0" i="0" u="none" strike="noStrike" dirty="0">
                <a:solidFill>
                  <a:srgbClr val="000000"/>
                </a:solidFill>
                <a:effectLst/>
                <a:latin typeface="Calibri" panose="020F0502020204030204" pitchFamily="34" charset="0"/>
              </a:rPr>
              <a:t>[5] Super Mario Bros. [SOFTWARE], Kyoto: Nintendo, 1985.</a:t>
            </a:r>
            <a:r>
              <a:rPr lang="en-GB" dirty="0"/>
              <a:t> </a:t>
            </a:r>
          </a:p>
          <a:p>
            <a:r>
              <a:rPr lang="en-GB" dirty="0"/>
              <a:t>[6] </a:t>
            </a:r>
            <a:r>
              <a:rPr lang="it-IT" sz="1800" b="0" i="0" u="none" strike="noStrike" dirty="0">
                <a:solidFill>
                  <a:srgbClr val="000000"/>
                </a:solidFill>
                <a:effectLst/>
                <a:latin typeface="Calibri" panose="020F0502020204030204" pitchFamily="34" charset="0"/>
              </a:rPr>
              <a:t>Super Mario 64. [SOFTWARE], Kyoto: Nintendo, 1996.</a:t>
            </a:r>
            <a:r>
              <a:rPr lang="it-IT" dirty="0"/>
              <a:t> </a:t>
            </a:r>
            <a:endParaRPr lang="en-GB" dirty="0"/>
          </a:p>
          <a:p>
            <a:r>
              <a:rPr lang="en-GB" dirty="0"/>
              <a:t>[7] </a:t>
            </a:r>
            <a:r>
              <a:rPr lang="en-GB" sz="1800" b="0" i="0" u="none" strike="noStrike" dirty="0">
                <a:solidFill>
                  <a:srgbClr val="000000"/>
                </a:solidFill>
                <a:effectLst/>
                <a:latin typeface="Calibri" panose="020F0502020204030204" pitchFamily="34" charset="0"/>
              </a:rPr>
              <a:t>Shovel Knight. [SOFTWARE], Los Angeles: Yacht Club Games, 2014.</a:t>
            </a:r>
            <a:r>
              <a:rPr lang="en-GB" dirty="0"/>
              <a:t> </a:t>
            </a:r>
          </a:p>
          <a:p>
            <a:r>
              <a:rPr lang="en-GB" dirty="0"/>
              <a:t>[8] </a:t>
            </a:r>
            <a:r>
              <a:rPr lang="en-GB" sz="1800" b="0" i="0" u="none" strike="noStrike" dirty="0">
                <a:solidFill>
                  <a:srgbClr val="000000"/>
                </a:solidFill>
                <a:effectLst/>
                <a:latin typeface="Calibri" panose="020F0502020204030204" pitchFamily="34" charset="0"/>
              </a:rPr>
              <a:t>R. Moore, Director, Wreck-It Ralph, [DVD], Burbank: Walt Disney Pictures, 2012.</a:t>
            </a:r>
            <a:r>
              <a:rPr lang="en-GB" dirty="0"/>
              <a:t> </a:t>
            </a:r>
          </a:p>
        </p:txBody>
      </p:sp>
    </p:spTree>
    <p:extLst>
      <p:ext uri="{BB962C8B-B14F-4D97-AF65-F5344CB8AC3E}">
        <p14:creationId xmlns:p14="http://schemas.microsoft.com/office/powerpoint/2010/main" val="21530362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358</TotalTime>
  <Words>1233</Words>
  <Application>Microsoft Office PowerPoint</Application>
  <PresentationFormat>Widescreen</PresentationFormat>
  <Paragraphs>62</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Ion Boardroom</vt:lpstr>
      <vt:lpstr>‘How has Technological Advancements effected the usage of Pixel Art within Video Games’</vt:lpstr>
      <vt:lpstr>Summary of Project</vt:lpstr>
      <vt:lpstr>Aims and Objectives</vt:lpstr>
      <vt:lpstr>Gantt Chart</vt:lpstr>
      <vt:lpstr>Bibliography</vt:lpstr>
      <vt:lpstr>Bibliography</vt:lpstr>
      <vt:lpstr>Literature Review</vt:lpstr>
      <vt:lpstr>Literature Review</vt:lpstr>
      <vt:lpstr>Literature Review</vt:lpstr>
      <vt:lpstr>Literature Review</vt:lpstr>
      <vt:lpstr>Asset Pack</vt:lpstr>
      <vt:lpstr>Asset Pack</vt:lpstr>
      <vt:lpstr>Unreal Project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has Technological Advancements effected the usage of Pixel Art within Video Games’</dc:title>
  <dc:creator>Luke Rees (2100874)</dc:creator>
  <cp:lastModifiedBy>Luke Rees (2100874)</cp:lastModifiedBy>
  <cp:revision>7</cp:revision>
  <dcterms:created xsi:type="dcterms:W3CDTF">2024-01-09T11:32:28Z</dcterms:created>
  <dcterms:modified xsi:type="dcterms:W3CDTF">2024-01-11T16:11:57Z</dcterms:modified>
</cp:coreProperties>
</file>