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5" r:id="rId4"/>
  </p:sldMasterIdLst>
  <p:notesMasterIdLst>
    <p:notesMasterId r:id="rId27"/>
  </p:notesMasterIdLst>
  <p:sldIdLst>
    <p:sldId id="257" r:id="rId5"/>
    <p:sldId id="258" r:id="rId6"/>
    <p:sldId id="267" r:id="rId7"/>
    <p:sldId id="259" r:id="rId8"/>
    <p:sldId id="281" r:id="rId9"/>
    <p:sldId id="261" r:id="rId10"/>
    <p:sldId id="272" r:id="rId11"/>
    <p:sldId id="273" r:id="rId12"/>
    <p:sldId id="274" r:id="rId13"/>
    <p:sldId id="268" r:id="rId14"/>
    <p:sldId id="270" r:id="rId15"/>
    <p:sldId id="282" r:id="rId16"/>
    <p:sldId id="263" r:id="rId17"/>
    <p:sldId id="264" r:id="rId18"/>
    <p:sldId id="265" r:id="rId19"/>
    <p:sldId id="277" r:id="rId20"/>
    <p:sldId id="280" r:id="rId21"/>
    <p:sldId id="278" r:id="rId22"/>
    <p:sldId id="279" r:id="rId23"/>
    <p:sldId id="260" r:id="rId24"/>
    <p:sldId id="271" r:id="rId25"/>
    <p:sldId id="27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748" autoAdjust="0"/>
    <p:restoredTop sz="86443" autoAdjust="0"/>
  </p:normalViewPr>
  <p:slideViewPr>
    <p:cSldViewPr snapToGrid="0">
      <p:cViewPr varScale="1">
        <p:scale>
          <a:sx n="67" d="100"/>
          <a:sy n="67" d="100"/>
        </p:scale>
        <p:origin x="88" y="52"/>
      </p:cViewPr>
      <p:guideLst/>
    </p:cSldViewPr>
  </p:slideViewPr>
  <p:outlineViewPr>
    <p:cViewPr>
      <p:scale>
        <a:sx n="33" d="100"/>
        <a:sy n="33" d="100"/>
      </p:scale>
      <p:origin x="0" y="-180"/>
    </p:cViewPr>
  </p:outlineViewPr>
  <p:notesTextViewPr>
    <p:cViewPr>
      <p:scale>
        <a:sx n="1" d="1"/>
        <a:sy n="1" d="1"/>
      </p:scale>
      <p:origin x="0" y="0"/>
    </p:cViewPr>
  </p:notesTextViewPr>
  <p:sorterViewPr>
    <p:cViewPr>
      <p:scale>
        <a:sx n="100" d="100"/>
        <a:sy n="100" d="100"/>
      </p:scale>
      <p:origin x="0" y="-50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36A4B-6FB9-4D50-9F05-B8FC1E299960}"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AFA172-1BCE-4C75-B1C5-0B6CD97BFE6E}" type="slidenum">
              <a:rPr lang="en-GB" smtClean="0"/>
              <a:t>‹#›</a:t>
            </a:fld>
            <a:endParaRPr lang="en-GB"/>
          </a:p>
        </p:txBody>
      </p:sp>
    </p:spTree>
    <p:extLst>
      <p:ext uri="{BB962C8B-B14F-4D97-AF65-F5344CB8AC3E}">
        <p14:creationId xmlns:p14="http://schemas.microsoft.com/office/powerpoint/2010/main" val="93116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Age </a:t>
            </a:r>
            <a:r>
              <a:rPr lang="en-GB" dirty="0" err="1" smtClean="0"/>
              <a:t>uk</a:t>
            </a:r>
            <a:r>
              <a:rPr lang="en-GB" dirty="0" smtClean="0"/>
              <a:t> help/support with arranging</a:t>
            </a:r>
            <a:r>
              <a:rPr lang="en-GB" baseline="0" dirty="0" smtClean="0"/>
              <a:t> social care, housing options, funding.</a:t>
            </a:r>
            <a:endParaRPr lang="en-GB" dirty="0" smtClean="0"/>
          </a:p>
          <a:p>
            <a:r>
              <a:rPr lang="en-GB" dirty="0" smtClean="0"/>
              <a:t>Similar to health care, approximately 80% of all jobs in adult social care are held by women. Other</a:t>
            </a:r>
            <a:r>
              <a:rPr lang="en-GB" baseline="0" dirty="0" smtClean="0"/>
              <a:t> things</a:t>
            </a:r>
            <a:r>
              <a:rPr lang="en-GB" dirty="0" smtClean="0"/>
              <a:t> that are available mobility scooters, wheelchair and walking aids like frame. free</a:t>
            </a:r>
            <a:r>
              <a:rPr lang="en-GB" baseline="0" dirty="0" smtClean="0"/>
              <a:t> bus pass, paid carers, home gadgets. There is other help available help with housing benefits, warm home discount scheme, home care, paid carers that come home and help/support individuals.</a:t>
            </a:r>
            <a:endParaRPr lang="en-GB" dirty="0"/>
          </a:p>
        </p:txBody>
      </p:sp>
      <p:sp>
        <p:nvSpPr>
          <p:cNvPr id="4" name="Slide Number Placeholder 3"/>
          <p:cNvSpPr>
            <a:spLocks noGrp="1"/>
          </p:cNvSpPr>
          <p:nvPr>
            <p:ph type="sldNum" sz="quarter" idx="10"/>
          </p:nvPr>
        </p:nvSpPr>
        <p:spPr/>
        <p:txBody>
          <a:bodyPr/>
          <a:lstStyle/>
          <a:p>
            <a:fld id="{61AFA172-1BCE-4C75-B1C5-0B6CD97BFE6E}" type="slidenum">
              <a:rPr lang="en-GB" smtClean="0"/>
              <a:t>10</a:t>
            </a:fld>
            <a:endParaRPr lang="en-GB"/>
          </a:p>
        </p:txBody>
      </p:sp>
    </p:spTree>
    <p:extLst>
      <p:ext uri="{BB962C8B-B14F-4D97-AF65-F5344CB8AC3E}">
        <p14:creationId xmlns:p14="http://schemas.microsoft.com/office/powerpoint/2010/main" val="3904034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
            </a:r>
            <a:r>
              <a:rPr lang="en-GB" b="1" dirty="0" smtClean="0"/>
              <a:t>human rights act </a:t>
            </a:r>
            <a:r>
              <a:rPr lang="en-GB" dirty="0" smtClean="0"/>
              <a:t>is giving freedom</a:t>
            </a:r>
            <a:r>
              <a:rPr lang="en-GB" baseline="0" dirty="0" smtClean="0"/>
              <a:t> from discrimination</a:t>
            </a:r>
            <a:r>
              <a:rPr lang="en-GB" dirty="0" smtClean="0"/>
              <a:t> ,</a:t>
            </a:r>
            <a:r>
              <a:rPr lang="en-GB" baseline="0" dirty="0" smtClean="0"/>
              <a:t> right to life, privacy,  and freedom of an opinion .</a:t>
            </a:r>
            <a:r>
              <a:rPr lang="en-GB" dirty="0" smtClean="0"/>
              <a:t> </a:t>
            </a:r>
            <a:r>
              <a:rPr lang="en-GB" b="1" dirty="0" smtClean="0"/>
              <a:t>The</a:t>
            </a:r>
            <a:r>
              <a:rPr lang="en-GB" b="1" baseline="0" dirty="0" smtClean="0"/>
              <a:t> Equality act </a:t>
            </a:r>
            <a:r>
              <a:rPr lang="en-GB" baseline="0" dirty="0" smtClean="0"/>
              <a:t>protects you from discrimination </a:t>
            </a:r>
            <a:r>
              <a:rPr lang="en-GB" dirty="0" smtClean="0"/>
              <a:t>Age,</a:t>
            </a:r>
            <a:r>
              <a:rPr lang="en-GB" baseline="0" dirty="0" smtClean="0"/>
              <a:t> race, gender, Disability, religion/beliefs. </a:t>
            </a:r>
            <a:r>
              <a:rPr lang="en-GB" b="1" baseline="0" dirty="0" smtClean="0"/>
              <a:t>The care act </a:t>
            </a:r>
            <a:r>
              <a:rPr lang="en-GB" baseline="0" dirty="0" smtClean="0"/>
              <a:t>there are 6 principles, Empowerment, protection, prevention, proportionality, partnership, Accountability the people can get the right information and advice they need to make good decisions about care and support.</a:t>
            </a:r>
            <a:endParaRPr lang="en-GB" dirty="0" smtClean="0"/>
          </a:p>
        </p:txBody>
      </p:sp>
      <p:sp>
        <p:nvSpPr>
          <p:cNvPr id="4" name="Slide Number Placeholder 3"/>
          <p:cNvSpPr>
            <a:spLocks noGrp="1"/>
          </p:cNvSpPr>
          <p:nvPr>
            <p:ph type="sldNum" sz="quarter" idx="10"/>
          </p:nvPr>
        </p:nvSpPr>
        <p:spPr/>
        <p:txBody>
          <a:bodyPr/>
          <a:lstStyle/>
          <a:p>
            <a:fld id="{61AFA172-1BCE-4C75-B1C5-0B6CD97BFE6E}" type="slidenum">
              <a:rPr lang="en-GB" smtClean="0"/>
              <a:t>12</a:t>
            </a:fld>
            <a:endParaRPr lang="en-GB"/>
          </a:p>
        </p:txBody>
      </p:sp>
    </p:spTree>
    <p:extLst>
      <p:ext uri="{BB962C8B-B14F-4D97-AF65-F5344CB8AC3E}">
        <p14:creationId xmlns:p14="http://schemas.microsoft.com/office/powerpoint/2010/main" val="3792754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61AFA172-1BCE-4C75-B1C5-0B6CD97BFE6E}" type="slidenum">
              <a:rPr lang="en-GB" smtClean="0"/>
              <a:t>13</a:t>
            </a:fld>
            <a:endParaRPr lang="en-GB"/>
          </a:p>
        </p:txBody>
      </p:sp>
    </p:spTree>
    <p:extLst>
      <p:ext uri="{BB962C8B-B14F-4D97-AF65-F5344CB8AC3E}">
        <p14:creationId xmlns:p14="http://schemas.microsoft.com/office/powerpoint/2010/main" val="3709313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More and more people are creating living wills in order to have more influence over decisions relating to their death.</a:t>
            </a:r>
            <a:endParaRPr lang="en-GB" dirty="0"/>
          </a:p>
        </p:txBody>
      </p:sp>
      <p:sp>
        <p:nvSpPr>
          <p:cNvPr id="4" name="Slide Number Placeholder 3"/>
          <p:cNvSpPr>
            <a:spLocks noGrp="1"/>
          </p:cNvSpPr>
          <p:nvPr>
            <p:ph type="sldNum" sz="quarter" idx="10"/>
          </p:nvPr>
        </p:nvSpPr>
        <p:spPr/>
        <p:txBody>
          <a:bodyPr/>
          <a:lstStyle/>
          <a:p>
            <a:fld id="{61AFA172-1BCE-4C75-B1C5-0B6CD97BFE6E}" type="slidenum">
              <a:rPr lang="en-GB" smtClean="0"/>
              <a:t>14</a:t>
            </a:fld>
            <a:endParaRPr lang="en-GB"/>
          </a:p>
        </p:txBody>
      </p:sp>
    </p:spTree>
    <p:extLst>
      <p:ext uri="{BB962C8B-B14F-4D97-AF65-F5344CB8AC3E}">
        <p14:creationId xmlns:p14="http://schemas.microsoft.com/office/powerpoint/2010/main" val="3648146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and could be prosecuted as murder or manslaughter. Voluntary euthanasia-its when person makes that decision them selves to do and asks for help to do </a:t>
            </a:r>
            <a:r>
              <a:rPr lang="en-GB" dirty="0" err="1" smtClean="0"/>
              <a:t>so.Non</a:t>
            </a:r>
            <a:r>
              <a:rPr lang="en-GB" dirty="0" smtClean="0"/>
              <a:t> voluntary euthanasia is when the person is unable to give their consent and another person makes that decision </a:t>
            </a:r>
            <a:r>
              <a:rPr lang="en-GB" dirty="0" err="1" smtClean="0"/>
              <a:t>i.e</a:t>
            </a:r>
            <a:r>
              <a:rPr lang="en-GB" dirty="0" smtClean="0"/>
              <a:t> if they in Coma</a:t>
            </a:r>
            <a:endParaRPr lang="en-GB" dirty="0"/>
          </a:p>
        </p:txBody>
      </p:sp>
      <p:sp>
        <p:nvSpPr>
          <p:cNvPr id="4" name="Slide Number Placeholder 3"/>
          <p:cNvSpPr>
            <a:spLocks noGrp="1"/>
          </p:cNvSpPr>
          <p:nvPr>
            <p:ph type="sldNum" sz="quarter" idx="10"/>
          </p:nvPr>
        </p:nvSpPr>
        <p:spPr/>
        <p:txBody>
          <a:bodyPr/>
          <a:lstStyle/>
          <a:p>
            <a:fld id="{61AFA172-1BCE-4C75-B1C5-0B6CD97BFE6E}" type="slidenum">
              <a:rPr lang="en-GB" smtClean="0"/>
              <a:t>15</a:t>
            </a:fld>
            <a:endParaRPr lang="en-GB"/>
          </a:p>
        </p:txBody>
      </p:sp>
    </p:spTree>
    <p:extLst>
      <p:ext uri="{BB962C8B-B14F-4D97-AF65-F5344CB8AC3E}">
        <p14:creationId xmlns:p14="http://schemas.microsoft.com/office/powerpoint/2010/main" val="698842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could</a:t>
            </a:r>
            <a:r>
              <a:rPr lang="en-GB" baseline="0" dirty="0" smtClean="0"/>
              <a:t> be jailed in UK for this.</a:t>
            </a:r>
            <a:endParaRPr lang="en-GB" dirty="0"/>
          </a:p>
        </p:txBody>
      </p:sp>
      <p:sp>
        <p:nvSpPr>
          <p:cNvPr id="4" name="Slide Number Placeholder 3"/>
          <p:cNvSpPr>
            <a:spLocks noGrp="1"/>
          </p:cNvSpPr>
          <p:nvPr>
            <p:ph type="sldNum" sz="quarter" idx="10"/>
          </p:nvPr>
        </p:nvSpPr>
        <p:spPr/>
        <p:txBody>
          <a:bodyPr/>
          <a:lstStyle/>
          <a:p>
            <a:fld id="{61AFA172-1BCE-4C75-B1C5-0B6CD97BFE6E}" type="slidenum">
              <a:rPr lang="en-GB" smtClean="0"/>
              <a:t>17</a:t>
            </a:fld>
            <a:endParaRPr lang="en-GB"/>
          </a:p>
        </p:txBody>
      </p:sp>
    </p:spTree>
    <p:extLst>
      <p:ext uri="{BB962C8B-B14F-4D97-AF65-F5344CB8AC3E}">
        <p14:creationId xmlns:p14="http://schemas.microsoft.com/office/powerpoint/2010/main" val="3732358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AFA172-1BCE-4C75-B1C5-0B6CD97BFE6E}" type="slidenum">
              <a:rPr lang="en-GB" smtClean="0"/>
              <a:t>20</a:t>
            </a:fld>
            <a:endParaRPr lang="en-GB"/>
          </a:p>
        </p:txBody>
      </p:sp>
    </p:spTree>
    <p:extLst>
      <p:ext uri="{BB962C8B-B14F-4D97-AF65-F5344CB8AC3E}">
        <p14:creationId xmlns:p14="http://schemas.microsoft.com/office/powerpoint/2010/main" val="2648191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829838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4223688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3123369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EBCEA06-93EB-48D4-BDC5-888A8C167755}"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1377406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EBCEA06-93EB-48D4-BDC5-888A8C167755}" type="datetimeFigureOut">
              <a:rPr lang="en-GB" smtClean="0"/>
              <a:t>03/03/2023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772002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3808503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4080717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3144082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EBCEA06-93EB-48D4-BDC5-888A8C167755}"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4126507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EBCEA06-93EB-48D4-BDC5-888A8C167755}"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2448970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7458447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62125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5633561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2925750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2096465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36680726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BCEA06-93EB-48D4-BDC5-888A8C167755}"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22F11-6002-4623-B171-F6DE119F8E30}" type="slidenum">
              <a:rPr lang="en-GB" smtClean="0"/>
              <a:t>‹#›</a:t>
            </a:fld>
            <a:endParaRPr lang="en-GB"/>
          </a:p>
        </p:txBody>
      </p:sp>
    </p:spTree>
    <p:extLst>
      <p:ext uri="{BB962C8B-B14F-4D97-AF65-F5344CB8AC3E}">
        <p14:creationId xmlns:p14="http://schemas.microsoft.com/office/powerpoint/2010/main" val="2195037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EBCEA06-93EB-48D4-BDC5-888A8C167755}" type="datetimeFigureOut">
              <a:rPr lang="en-GB" smtClean="0"/>
              <a:t>03/03/2023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3B22F11-6002-4623-B171-F6DE119F8E30}" type="slidenum">
              <a:rPr lang="en-GB" smtClean="0"/>
              <a:t>‹#›</a:t>
            </a:fld>
            <a:endParaRPr lang="en-GB"/>
          </a:p>
        </p:txBody>
      </p:sp>
    </p:spTree>
    <p:extLst>
      <p:ext uri="{BB962C8B-B14F-4D97-AF65-F5344CB8AC3E}">
        <p14:creationId xmlns:p14="http://schemas.microsoft.com/office/powerpoint/2010/main" val="690420762"/>
      </p:ext>
    </p:extLst>
  </p:cSld>
  <p:clrMap bg1="lt1" tx1="dk1" bg2="lt2" tx2="dk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 id="2147483927" r:id="rId12"/>
    <p:sldLayoutId id="2147483928" r:id="rId13"/>
    <p:sldLayoutId id="2147483929" r:id="rId14"/>
    <p:sldLayoutId id="2147483930" r:id="rId15"/>
    <p:sldLayoutId id="2147483931" r:id="rId16"/>
    <p:sldLayoutId id="214748393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8640" y="914400"/>
            <a:ext cx="9001760" cy="1015663"/>
          </a:xfrm>
          <a:prstGeom prst="rect">
            <a:avLst/>
          </a:prstGeom>
          <a:noFill/>
        </p:spPr>
        <p:txBody>
          <a:bodyPr wrap="square" rtlCol="0">
            <a:spAutoFit/>
          </a:bodyPr>
          <a:lstStyle/>
          <a:p>
            <a:r>
              <a:rPr lang="en-GB" sz="5400" b="1" dirty="0" smtClean="0">
                <a:latin typeface="Algerian" panose="04020705040A02060702" pitchFamily="82" charset="0"/>
              </a:rPr>
              <a:t>      </a:t>
            </a:r>
            <a:r>
              <a:rPr lang="en-GB" sz="6000" b="1" dirty="0" smtClean="0">
                <a:latin typeface="Algerian" panose="04020705040A02060702" pitchFamily="82" charset="0"/>
              </a:rPr>
              <a:t>Sefia Bibi</a:t>
            </a:r>
            <a:endParaRPr lang="en-GB" sz="6000" b="1" dirty="0">
              <a:latin typeface="Algerian" panose="04020705040A02060702" pitchFamily="82" charset="0"/>
            </a:endParaRPr>
          </a:p>
        </p:txBody>
      </p:sp>
      <p:sp>
        <p:nvSpPr>
          <p:cNvPr id="3" name="TextBox 2"/>
          <p:cNvSpPr txBox="1"/>
          <p:nvPr/>
        </p:nvSpPr>
        <p:spPr>
          <a:xfrm>
            <a:off x="1578429" y="2503714"/>
            <a:ext cx="7911011" cy="2677656"/>
          </a:xfrm>
          <a:prstGeom prst="rect">
            <a:avLst/>
          </a:prstGeom>
          <a:noFill/>
        </p:spPr>
        <p:txBody>
          <a:bodyPr wrap="square" rtlCol="0">
            <a:spAutoFit/>
          </a:bodyPr>
          <a:lstStyle/>
          <a:p>
            <a:pPr algn="just"/>
            <a:r>
              <a:rPr lang="en-GB" sz="2800" b="1" dirty="0" smtClean="0"/>
              <a:t>Student Number: </a:t>
            </a:r>
            <a:r>
              <a:rPr lang="en-GB" sz="2800" dirty="0" smtClean="0">
                <a:latin typeface="Arial" panose="020B0604020202020204" pitchFamily="34" charset="0"/>
                <a:cs typeface="Arial" panose="020B0604020202020204" pitchFamily="34" charset="0"/>
              </a:rPr>
              <a:t>2014087</a:t>
            </a:r>
          </a:p>
          <a:p>
            <a:pPr algn="just"/>
            <a:r>
              <a:rPr lang="en-GB" sz="2800" b="1" dirty="0" smtClean="0"/>
              <a:t>Module Number: </a:t>
            </a:r>
            <a:r>
              <a:rPr lang="en-GB" sz="2800" dirty="0" smtClean="0">
                <a:latin typeface="Arial" panose="020B0604020202020204" pitchFamily="34" charset="0"/>
                <a:cs typeface="Arial" panose="020B0604020202020204" pitchFamily="34" charset="0"/>
              </a:rPr>
              <a:t>Living with Care: The Older Person</a:t>
            </a:r>
          </a:p>
          <a:p>
            <a:pPr algn="just"/>
            <a:r>
              <a:rPr lang="en-GB" sz="2800" b="1" dirty="0" smtClean="0"/>
              <a:t>Module Code: </a:t>
            </a:r>
            <a:r>
              <a:rPr lang="en-GB" sz="2800" dirty="0" smtClean="0">
                <a:latin typeface="Arial" panose="020B0604020202020204" pitchFamily="34" charset="0"/>
                <a:cs typeface="Arial" panose="020B0604020202020204" pitchFamily="34" charset="0"/>
              </a:rPr>
              <a:t>BMHP6009</a:t>
            </a:r>
          </a:p>
          <a:p>
            <a:pPr algn="just"/>
            <a:r>
              <a:rPr lang="en-GB" sz="2800" b="1" dirty="0" smtClean="0">
                <a:latin typeface="+mj-lt"/>
                <a:cs typeface="Arial" panose="020B0604020202020204" pitchFamily="34" charset="0"/>
              </a:rPr>
              <a:t>Lecturer: </a:t>
            </a:r>
            <a:r>
              <a:rPr lang="en-GB" sz="2800" dirty="0" smtClean="0">
                <a:latin typeface="Arial" panose="020B0604020202020204" pitchFamily="34" charset="0"/>
                <a:cs typeface="Arial" panose="020B0604020202020204" pitchFamily="34" charset="0"/>
              </a:rPr>
              <a:t>Joanne Davies</a:t>
            </a:r>
          </a:p>
          <a:p>
            <a:pPr algn="just"/>
            <a:r>
              <a:rPr lang="en-GB" sz="2800" dirty="0" smtClean="0">
                <a:latin typeface="Arial" panose="020B0604020202020204" pitchFamily="34" charset="0"/>
                <a:cs typeface="Arial" panose="020B0604020202020204" pitchFamily="34" charset="0"/>
              </a:rPr>
              <a:t>Assignment Title: Component 1</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2925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2160" y="101601"/>
            <a:ext cx="5008880" cy="9910405"/>
          </a:xfrm>
          <a:prstGeom prst="rect">
            <a:avLst/>
          </a:prstGeom>
          <a:noFill/>
        </p:spPr>
        <p:txBody>
          <a:bodyPr wrap="square" rtlCol="0">
            <a:spAutoFit/>
          </a:bodyPr>
          <a:lstStyle/>
          <a:p>
            <a:r>
              <a:rPr lang="en-GB" sz="4000" b="1" dirty="0" smtClean="0"/>
              <a:t>                </a:t>
            </a:r>
          </a:p>
          <a:p>
            <a:r>
              <a:rPr lang="en-GB" sz="4000" b="1" dirty="0" smtClean="0">
                <a:solidFill>
                  <a:schemeClr val="accent5">
                    <a:lumMod val="75000"/>
                  </a:schemeClr>
                </a:solidFill>
              </a:rPr>
              <a:t>       </a:t>
            </a:r>
            <a:r>
              <a:rPr lang="en-GB" sz="4000" b="1" dirty="0" smtClean="0">
                <a:latin typeface="Algerian" panose="04020705040A02060702" pitchFamily="82" charset="0"/>
              </a:rPr>
              <a:t>Introduction</a:t>
            </a:r>
          </a:p>
          <a:p>
            <a:endParaRPr lang="en-GB" sz="4000" b="1" dirty="0" smtClean="0"/>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In this </a:t>
            </a:r>
            <a:r>
              <a:rPr lang="en-GB" sz="2000" dirty="0" smtClean="0">
                <a:latin typeface="Arial" panose="020B0604020202020204" pitchFamily="34" charset="0"/>
                <a:cs typeface="Arial" panose="020B0604020202020204" pitchFamily="34" charset="0"/>
              </a:rPr>
              <a:t>presentation, I will be looking </a:t>
            </a:r>
            <a:r>
              <a:rPr lang="en-GB" sz="2000" dirty="0">
                <a:latin typeface="Arial" panose="020B0604020202020204" pitchFamily="34" charset="0"/>
                <a:cs typeface="Arial" panose="020B0604020202020204" pitchFamily="34" charset="0"/>
              </a:rPr>
              <a:t>at the resources and support offered to a patient undergoing end-of-life care</a:t>
            </a:r>
            <a:r>
              <a:rPr lang="en-GB" sz="2000" dirty="0" smtClean="0">
                <a:latin typeface="Arial" panose="020B0604020202020204" pitchFamily="34" charset="0"/>
                <a:cs typeface="Arial" panose="020B0604020202020204" pitchFamily="34" charset="0"/>
              </a:rPr>
              <a:t>. I will also </a:t>
            </a:r>
            <a:r>
              <a:rPr lang="en-GB" sz="2000" dirty="0">
                <a:latin typeface="Arial" panose="020B0604020202020204" pitchFamily="34" charset="0"/>
                <a:cs typeface="Arial" panose="020B0604020202020204" pitchFamily="34" charset="0"/>
              </a:rPr>
              <a:t>look at the various sorts of homes that are available in different </a:t>
            </a:r>
            <a:r>
              <a:rPr lang="en-GB" sz="2000" dirty="0" smtClean="0">
                <a:latin typeface="Arial" panose="020B0604020202020204" pitchFamily="34" charset="0"/>
                <a:cs typeface="Arial" panose="020B0604020202020204" pitchFamily="34" charset="0"/>
              </a:rPr>
              <a:t>contexts </a:t>
            </a:r>
            <a:r>
              <a:rPr lang="en-GB" sz="2000" dirty="0">
                <a:latin typeface="Arial" panose="020B0604020202020204" pitchFamily="34" charset="0"/>
                <a:cs typeface="Arial" panose="020B0604020202020204" pitchFamily="34" charset="0"/>
              </a:rPr>
              <a:t>and what constitutes end-of-life care. </a:t>
            </a:r>
            <a:endParaRPr lang="en-GB" sz="2000" dirty="0" smtClean="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I will also explore making </a:t>
            </a:r>
            <a:r>
              <a:rPr lang="en-GB" sz="2000" dirty="0">
                <a:latin typeface="Arial" panose="020B0604020202020204" pitchFamily="34" charset="0"/>
                <a:cs typeface="Arial" panose="020B0604020202020204" pitchFamily="34" charset="0"/>
              </a:rPr>
              <a:t>end-of-life plans, comprehending euthanasia, and the laws, practices, and theories of aging that apply to older people who are approaching the end of their </a:t>
            </a:r>
            <a:r>
              <a:rPr lang="en-GB" sz="2000" dirty="0" smtClean="0">
                <a:latin typeface="Arial" panose="020B0604020202020204" pitchFamily="34" charset="0"/>
                <a:cs typeface="Arial" panose="020B0604020202020204" pitchFamily="34" charset="0"/>
              </a:rPr>
              <a:t>lives.</a:t>
            </a:r>
            <a:endParaRPr lang="en-GB" sz="2000" dirty="0">
              <a:latin typeface="Arial" panose="020B0604020202020204" pitchFamily="34" charset="0"/>
              <a:cs typeface="Arial" panose="020B0604020202020204" pitchFamily="34" charset="0"/>
            </a:endParaRPr>
          </a:p>
          <a:p>
            <a:endParaRPr lang="en-GB" sz="4000" b="1" dirty="0" smtClean="0"/>
          </a:p>
          <a:p>
            <a:endParaRPr lang="en-GB" sz="4000" b="1" dirty="0"/>
          </a:p>
          <a:p>
            <a:endParaRPr lang="en-GB" sz="4000" b="1" dirty="0" smtClean="0"/>
          </a:p>
          <a:p>
            <a:endParaRPr lang="en-GB" sz="4000" b="1" dirty="0"/>
          </a:p>
          <a:p>
            <a:endParaRPr lang="en-GB" sz="4000" b="1" dirty="0" smtClean="0"/>
          </a:p>
          <a:p>
            <a:endParaRPr lang="en-GB" sz="4000" b="1" dirty="0"/>
          </a:p>
          <a:p>
            <a:r>
              <a:rPr lang="en-GB" dirty="0" smtClean="0"/>
              <a:t> </a:t>
            </a:r>
            <a:endParaRPr lang="en-GB" dirty="0"/>
          </a:p>
        </p:txBody>
      </p:sp>
      <p:pic>
        <p:nvPicPr>
          <p:cNvPr id="3" name="Picture 2"/>
          <p:cNvPicPr>
            <a:picLocks noChangeAspect="1"/>
          </p:cNvPicPr>
          <p:nvPr/>
        </p:nvPicPr>
        <p:blipFill>
          <a:blip r:embed="rId2"/>
          <a:stretch>
            <a:fillRect/>
          </a:stretch>
        </p:blipFill>
        <p:spPr>
          <a:xfrm>
            <a:off x="7233920" y="1310640"/>
            <a:ext cx="3738880" cy="4607560"/>
          </a:xfrm>
          <a:prstGeom prst="rect">
            <a:avLst/>
          </a:prstGeom>
        </p:spPr>
      </p:pic>
      <p:sp>
        <p:nvSpPr>
          <p:cNvPr id="4" name="TextBox 3"/>
          <p:cNvSpPr txBox="1"/>
          <p:nvPr/>
        </p:nvSpPr>
        <p:spPr>
          <a:xfrm>
            <a:off x="7233920" y="6146800"/>
            <a:ext cx="2275840" cy="369332"/>
          </a:xfrm>
          <a:prstGeom prst="rect">
            <a:avLst/>
          </a:prstGeom>
          <a:noFill/>
        </p:spPr>
        <p:txBody>
          <a:bodyPr wrap="square" rtlCol="0">
            <a:spAutoFit/>
          </a:bodyPr>
          <a:lstStyle/>
          <a:p>
            <a:r>
              <a:rPr lang="en-GB" dirty="0"/>
              <a:t>(</a:t>
            </a:r>
            <a:r>
              <a:rPr lang="en-GB" dirty="0" smtClean="0"/>
              <a:t>NIH, 2022).</a:t>
            </a:r>
            <a:endParaRPr lang="en-GB" dirty="0"/>
          </a:p>
        </p:txBody>
      </p:sp>
    </p:spTree>
    <p:extLst>
      <p:ext uri="{BB962C8B-B14F-4D97-AF65-F5344CB8AC3E}">
        <p14:creationId xmlns:p14="http://schemas.microsoft.com/office/powerpoint/2010/main" val="4186720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43279" y="1600412"/>
            <a:ext cx="9916160" cy="1200329"/>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In general, a person over the age of 65 may be seen as elderly. Since people age biologically at different rates, it is difficult to apply a rigid definition; for instance, a person at 75 may be in better health than a person aged 60. Age alone has less of an impact on a person's likelihood of needing care and support than "frailty."</a:t>
            </a:r>
          </a:p>
        </p:txBody>
      </p:sp>
      <p:sp>
        <p:nvSpPr>
          <p:cNvPr id="4" name="Rectangle 3"/>
          <p:cNvSpPr/>
          <p:nvPr/>
        </p:nvSpPr>
        <p:spPr>
          <a:xfrm>
            <a:off x="807719" y="3737904"/>
            <a:ext cx="9987280" cy="1477328"/>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People in England are now living longer than ever thanks to improvements in healthcare. As a result, there are an increasing number of senior citizens in England, and over the next 20 years, this growth is expected to accelerate. This is great news for all of us, but it presents a problem for the NHS because as we age, we are more likely to develop chronic illnesses and require more medical and social care.</a:t>
            </a:r>
          </a:p>
        </p:txBody>
      </p:sp>
      <p:sp>
        <p:nvSpPr>
          <p:cNvPr id="2" name="TextBox 1"/>
          <p:cNvSpPr txBox="1"/>
          <p:nvPr/>
        </p:nvSpPr>
        <p:spPr>
          <a:xfrm>
            <a:off x="3373024" y="267419"/>
            <a:ext cx="4856671" cy="707886"/>
          </a:xfrm>
          <a:prstGeom prst="rect">
            <a:avLst/>
          </a:prstGeom>
          <a:noFill/>
        </p:spPr>
        <p:txBody>
          <a:bodyPr wrap="square" rtlCol="0">
            <a:spAutoFit/>
          </a:bodyPr>
          <a:lstStyle/>
          <a:p>
            <a:pPr algn="ctr"/>
            <a:r>
              <a:rPr lang="en-GB" sz="4000" b="1" dirty="0" smtClean="0">
                <a:latin typeface="Algerian" panose="04020705040A02060702" pitchFamily="82" charset="0"/>
              </a:rPr>
              <a:t>Old Age in the UK</a:t>
            </a:r>
            <a:endParaRPr lang="en-GB" sz="4000" b="1" dirty="0">
              <a:latin typeface="Algerian" panose="04020705040A02060702" pitchFamily="82" charset="0"/>
            </a:endParaRPr>
          </a:p>
        </p:txBody>
      </p:sp>
    </p:spTree>
    <p:extLst>
      <p:ext uri="{BB962C8B-B14F-4D97-AF65-F5344CB8AC3E}">
        <p14:creationId xmlns:p14="http://schemas.microsoft.com/office/powerpoint/2010/main" val="3507987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8252" y="2060101"/>
            <a:ext cx="5588000" cy="3231654"/>
          </a:xfrm>
          <a:prstGeom prst="rect">
            <a:avLst/>
          </a:prstGeom>
          <a:noFill/>
        </p:spPr>
        <p:txBody>
          <a:bodyPr wrap="square" rtlCol="0">
            <a:spAutoFit/>
          </a:bodyPr>
          <a:lstStyle/>
          <a:p>
            <a:pPr marL="285750" indent="-285750" algn="just">
              <a:buFont typeface="Wingdings" panose="05000000000000000000" pitchFamily="2" charset="2"/>
              <a:buChar char="q"/>
            </a:pPr>
            <a:r>
              <a:rPr lang="en-GB" sz="1600" dirty="0">
                <a:latin typeface="Arial" panose="020B0604020202020204" pitchFamily="34" charset="0"/>
                <a:cs typeface="Arial" panose="020B0604020202020204" pitchFamily="34" charset="0"/>
              </a:rPr>
              <a:t>End-of-life care is provided to those who are in their final months or years of life and may have an advanced form of a fatal illness, such as cancer, dementia, or motor neuron </a:t>
            </a:r>
            <a:r>
              <a:rPr lang="en-GB" sz="1600" dirty="0" smtClean="0">
                <a:latin typeface="Arial" panose="020B0604020202020204" pitchFamily="34" charset="0"/>
                <a:cs typeface="Arial" panose="020B0604020202020204" pitchFamily="34" charset="0"/>
              </a:rPr>
              <a:t>disease </a:t>
            </a:r>
            <a:r>
              <a:rPr lang="en-GB" sz="1600" dirty="0">
                <a:latin typeface="Arial" panose="020B0604020202020204" pitchFamily="34" charset="0"/>
                <a:cs typeface="Arial" panose="020B0604020202020204" pitchFamily="34" charset="0"/>
              </a:rPr>
              <a:t>(National Institute on Aging </a:t>
            </a:r>
            <a:r>
              <a:rPr lang="en-GB" sz="1600" dirty="0" smtClean="0">
                <a:latin typeface="Arial" panose="020B0604020202020204" pitchFamily="34" charset="0"/>
                <a:cs typeface="Arial" panose="020B0604020202020204" pitchFamily="34" charset="0"/>
              </a:rPr>
              <a:t>2022).</a:t>
            </a:r>
          </a:p>
          <a:p>
            <a:pPr marL="285750" indent="-285750" algn="just">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lgn="just"/>
            <a:endParaRPr lang="en-GB" sz="1600" dirty="0" smtClean="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aim of palliative care is to enable a pain-free dying while assisting patients and their families in maintaining the highest possible quality of </a:t>
            </a:r>
            <a:r>
              <a:rPr lang="en-GB" sz="1600" dirty="0" smtClean="0">
                <a:latin typeface="Arial" panose="020B0604020202020204" pitchFamily="34" charset="0"/>
                <a:cs typeface="Arial" panose="020B0604020202020204" pitchFamily="34" charset="0"/>
              </a:rPr>
              <a:t>life (NHS,. 2022).</a:t>
            </a:r>
          </a:p>
          <a:p>
            <a:endParaRPr lang="en-GB" sz="1600"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sz="14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sz="1400" b="1" dirty="0" smtClean="0">
              <a:latin typeface="Arial" panose="020B0604020202020204" pitchFamily="34" charset="0"/>
              <a:cs typeface="Arial" panose="020B0604020202020204" pitchFamily="34" charset="0"/>
            </a:endParaRPr>
          </a:p>
        </p:txBody>
      </p:sp>
      <p:sp>
        <p:nvSpPr>
          <p:cNvPr id="4" name="Rectangle 3"/>
          <p:cNvSpPr/>
          <p:nvPr/>
        </p:nvSpPr>
        <p:spPr>
          <a:xfrm>
            <a:off x="2570480" y="348734"/>
            <a:ext cx="7172960" cy="584775"/>
          </a:xfrm>
          <a:prstGeom prst="rect">
            <a:avLst/>
          </a:prstGeom>
        </p:spPr>
        <p:txBody>
          <a:bodyPr wrap="square">
            <a:spAutoFit/>
          </a:bodyPr>
          <a:lstStyle/>
          <a:p>
            <a:pPr lvl="0" algn="ctr"/>
            <a:r>
              <a:rPr lang="en-GB" sz="3200" b="1" dirty="0">
                <a:latin typeface="Algerian" panose="04020705040A02060702" pitchFamily="82" charset="0"/>
                <a:cs typeface="Arial" panose="020B0604020202020204" pitchFamily="34" charset="0"/>
              </a:rPr>
              <a:t>What is end of </a:t>
            </a:r>
            <a:r>
              <a:rPr lang="en-GB" sz="3200" b="1" dirty="0" smtClean="0">
                <a:latin typeface="Algerian" panose="04020705040A02060702" pitchFamily="82" charset="0"/>
                <a:cs typeface="Arial" panose="020B0604020202020204" pitchFamily="34" charset="0"/>
              </a:rPr>
              <a:t>life care</a:t>
            </a:r>
            <a:endParaRPr lang="en-GB" sz="3200" b="1" dirty="0">
              <a:latin typeface="Algerian" panose="04020705040A02060702" pitchFamily="82"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6643007" y="1404256"/>
            <a:ext cx="4762500" cy="3995057"/>
          </a:xfrm>
          <a:prstGeom prst="rect">
            <a:avLst/>
          </a:prstGeom>
        </p:spPr>
      </p:pic>
      <p:sp>
        <p:nvSpPr>
          <p:cNvPr id="6" name="Rectangle 5"/>
          <p:cNvSpPr/>
          <p:nvPr/>
        </p:nvSpPr>
        <p:spPr>
          <a:xfrm>
            <a:off x="7667653" y="5685394"/>
            <a:ext cx="2212465" cy="369332"/>
          </a:xfrm>
          <a:prstGeom prst="rect">
            <a:avLst/>
          </a:prstGeom>
        </p:spPr>
        <p:txBody>
          <a:bodyPr wrap="none">
            <a:spAutoFit/>
          </a:bodyPr>
          <a:lstStyle/>
          <a:p>
            <a:r>
              <a:rPr lang="en-GB" dirty="0"/>
              <a:t>(Learner, S,. 2022).</a:t>
            </a:r>
          </a:p>
        </p:txBody>
      </p:sp>
    </p:spTree>
    <p:extLst>
      <p:ext uri="{BB962C8B-B14F-4D97-AF65-F5344CB8AC3E}">
        <p14:creationId xmlns:p14="http://schemas.microsoft.com/office/powerpoint/2010/main" val="2193241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4131" y="1733752"/>
            <a:ext cx="5588000" cy="3724096"/>
          </a:xfrm>
          <a:prstGeom prst="rect">
            <a:avLst/>
          </a:prstGeom>
          <a:noFill/>
        </p:spPr>
        <p:txBody>
          <a:bodyPr wrap="square" rtlCol="0">
            <a:spAutoFit/>
          </a:bodyPr>
          <a:lstStyle/>
          <a:p>
            <a:pPr algn="just"/>
            <a:endParaRPr lang="en-GB" sz="1600"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End of life team help and support individuals to arrange </a:t>
            </a:r>
            <a:r>
              <a:rPr lang="en-GB" sz="1600" dirty="0">
                <a:latin typeface="Arial" panose="020B0604020202020204" pitchFamily="34" charset="0"/>
                <a:cs typeface="Arial" panose="020B0604020202020204" pitchFamily="34" charset="0"/>
              </a:rPr>
              <a:t>their care with them, they </a:t>
            </a:r>
            <a:r>
              <a:rPr lang="en-GB" sz="1600" dirty="0" smtClean="0">
                <a:latin typeface="Arial" panose="020B0604020202020204" pitchFamily="34" charset="0"/>
                <a:cs typeface="Arial" panose="020B0604020202020204" pitchFamily="34" charset="0"/>
              </a:rPr>
              <a:t> establish their  </a:t>
            </a:r>
            <a:r>
              <a:rPr lang="en-GB" sz="1600" dirty="0">
                <a:latin typeface="Arial" panose="020B0604020202020204" pitchFamily="34" charset="0"/>
                <a:cs typeface="Arial" panose="020B0604020202020204" pitchFamily="34" charset="0"/>
              </a:rPr>
              <a:t>needs and preferences while providing </a:t>
            </a:r>
            <a:r>
              <a:rPr lang="en-GB" sz="1600" dirty="0" smtClean="0">
                <a:latin typeface="Arial" panose="020B0604020202020204" pitchFamily="34" charset="0"/>
                <a:cs typeface="Arial" panose="020B0604020202020204" pitchFamily="34" charset="0"/>
              </a:rPr>
              <a:t>care</a:t>
            </a: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(NHS,. 2022).</a:t>
            </a:r>
          </a:p>
          <a:p>
            <a:pPr marL="285750" indent="-285750" algn="just">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lgn="just"/>
            <a:endParaRPr lang="en-GB" sz="1600" dirty="0" smtClean="0">
              <a:latin typeface="Arial" panose="020B0604020202020204" pitchFamily="34" charset="0"/>
              <a:cs typeface="Arial" panose="020B0604020202020204" pitchFamily="34" charset="0"/>
            </a:endParaRPr>
          </a:p>
          <a:p>
            <a:pPr algn="just"/>
            <a:endParaRPr lang="en-GB" sz="1600"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 Palliative </a:t>
            </a:r>
            <a:r>
              <a:rPr lang="en-GB" sz="1600" dirty="0">
                <a:latin typeface="Arial" panose="020B0604020202020204" pitchFamily="34" charset="0"/>
                <a:cs typeface="Arial" panose="020B0604020202020204" pitchFamily="34" charset="0"/>
              </a:rPr>
              <a:t>care treats the patient as a whole person rather than simply their sickness, it also includes psychological, social, and spiritual support for the patient as well as for their family or caregivers. This is known as a holistic </a:t>
            </a:r>
            <a:r>
              <a:rPr lang="en-GB" sz="1600" dirty="0" smtClean="0">
                <a:latin typeface="Arial" panose="020B0604020202020204" pitchFamily="34" charset="0"/>
                <a:cs typeface="Arial" panose="020B0604020202020204" pitchFamily="34" charset="0"/>
              </a:rPr>
              <a:t>approach</a:t>
            </a: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(Learner, S,. 2022).</a:t>
            </a:r>
          </a:p>
          <a:p>
            <a:pPr marL="285750" indent="-285750" algn="just">
              <a:buFont typeface="Wingdings" panose="05000000000000000000" pitchFamily="2" charset="2"/>
              <a:buChar char="q"/>
            </a:pPr>
            <a:endParaRPr lang="en-GB" sz="14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sz="1400" b="1" dirty="0" smtClean="0">
              <a:latin typeface="Arial" panose="020B0604020202020204" pitchFamily="34" charset="0"/>
              <a:cs typeface="Arial" panose="020B0604020202020204" pitchFamily="34" charset="0"/>
            </a:endParaRPr>
          </a:p>
        </p:txBody>
      </p:sp>
      <p:sp>
        <p:nvSpPr>
          <p:cNvPr id="4" name="Rectangle 3"/>
          <p:cNvSpPr/>
          <p:nvPr/>
        </p:nvSpPr>
        <p:spPr>
          <a:xfrm>
            <a:off x="2570480" y="348734"/>
            <a:ext cx="7172960" cy="584775"/>
          </a:xfrm>
          <a:prstGeom prst="rect">
            <a:avLst/>
          </a:prstGeom>
        </p:spPr>
        <p:txBody>
          <a:bodyPr wrap="square">
            <a:spAutoFit/>
          </a:bodyPr>
          <a:lstStyle/>
          <a:p>
            <a:pPr lvl="0" algn="ctr"/>
            <a:r>
              <a:rPr lang="en-GB" sz="3200" b="1" dirty="0">
                <a:latin typeface="Algerian" panose="04020705040A02060702" pitchFamily="82" charset="0"/>
                <a:cs typeface="Arial" panose="020B0604020202020204" pitchFamily="34" charset="0"/>
              </a:rPr>
              <a:t>What is end of </a:t>
            </a:r>
            <a:r>
              <a:rPr lang="en-GB" sz="3200" b="1" dirty="0" smtClean="0">
                <a:latin typeface="Algerian" panose="04020705040A02060702" pitchFamily="82" charset="0"/>
                <a:cs typeface="Arial" panose="020B0604020202020204" pitchFamily="34" charset="0"/>
              </a:rPr>
              <a:t>life care</a:t>
            </a:r>
            <a:endParaRPr lang="en-GB" sz="3200" b="1" dirty="0">
              <a:latin typeface="Algerian" panose="04020705040A02060702" pitchFamily="82"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6643007" y="1404256"/>
            <a:ext cx="4762500" cy="3995057"/>
          </a:xfrm>
          <a:prstGeom prst="rect">
            <a:avLst/>
          </a:prstGeom>
        </p:spPr>
      </p:pic>
      <p:sp>
        <p:nvSpPr>
          <p:cNvPr id="6" name="Rectangle 5"/>
          <p:cNvSpPr/>
          <p:nvPr/>
        </p:nvSpPr>
        <p:spPr>
          <a:xfrm>
            <a:off x="7667653" y="5685394"/>
            <a:ext cx="2212465" cy="369332"/>
          </a:xfrm>
          <a:prstGeom prst="rect">
            <a:avLst/>
          </a:prstGeom>
        </p:spPr>
        <p:txBody>
          <a:bodyPr wrap="none">
            <a:spAutoFit/>
          </a:bodyPr>
          <a:lstStyle/>
          <a:p>
            <a:r>
              <a:rPr lang="en-GB" dirty="0"/>
              <a:t>(Learner, S,. 2022).</a:t>
            </a:r>
          </a:p>
        </p:txBody>
      </p:sp>
    </p:spTree>
    <p:extLst>
      <p:ext uri="{BB962C8B-B14F-4D97-AF65-F5344CB8AC3E}">
        <p14:creationId xmlns:p14="http://schemas.microsoft.com/office/powerpoint/2010/main" val="1742387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5840" y="690880"/>
            <a:ext cx="9324703" cy="7417415"/>
          </a:xfrm>
          <a:prstGeom prst="rect">
            <a:avLst/>
          </a:prstGeom>
          <a:noFill/>
        </p:spPr>
        <p:txBody>
          <a:bodyPr wrap="square" rtlCol="0">
            <a:spAutoFit/>
          </a:bodyPr>
          <a:lstStyle/>
          <a:p>
            <a:pPr algn="ctr"/>
            <a:r>
              <a:rPr lang="en-GB" sz="2800" b="1" dirty="0" smtClean="0">
                <a:latin typeface="Algerian" panose="04020705040A02060702" pitchFamily="82" charset="0"/>
                <a:cs typeface="Arial" panose="020B0604020202020204" pitchFamily="34" charset="0"/>
              </a:rPr>
              <a:t>The Support and </a:t>
            </a:r>
            <a:r>
              <a:rPr lang="en-GB" sz="2800" b="1" dirty="0">
                <a:latin typeface="Algerian" panose="04020705040A02060702" pitchFamily="82" charset="0"/>
                <a:cs typeface="Arial" panose="020B0604020202020204" pitchFamily="34" charset="0"/>
              </a:rPr>
              <a:t>C</a:t>
            </a:r>
            <a:r>
              <a:rPr lang="en-GB" sz="2800" b="1" dirty="0" smtClean="0">
                <a:latin typeface="Algerian" panose="04020705040A02060702" pitchFamily="82" charset="0"/>
                <a:cs typeface="Arial" panose="020B0604020202020204" pitchFamily="34" charset="0"/>
              </a:rPr>
              <a:t>are that is Available in different setting</a:t>
            </a:r>
          </a:p>
          <a:p>
            <a:pPr algn="ctr"/>
            <a:endParaRPr lang="en-GB" sz="2400" dirty="0" smtClean="0">
              <a:solidFill>
                <a:schemeClr val="accent5">
                  <a:lumMod val="75000"/>
                </a:schemeClr>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a person who has been determined to </a:t>
            </a:r>
            <a:r>
              <a:rPr lang="en-GB" dirty="0" smtClean="0">
                <a:latin typeface="Arial" panose="020B0604020202020204" pitchFamily="34" charset="0"/>
                <a:cs typeface="Arial" panose="020B0604020202020204" pitchFamily="34" charset="0"/>
              </a:rPr>
              <a:t>need of care, </a:t>
            </a:r>
            <a:r>
              <a:rPr lang="en-GB" dirty="0">
                <a:latin typeface="Arial" panose="020B0604020202020204" pitchFamily="34" charset="0"/>
                <a:cs typeface="Arial" panose="020B0604020202020204" pitchFamily="34" charset="0"/>
              </a:rPr>
              <a:t>there are various sorts of care homes </a:t>
            </a:r>
            <a:r>
              <a:rPr lang="en-GB" dirty="0" smtClean="0">
                <a:latin typeface="Arial" panose="020B0604020202020204" pitchFamily="34" charset="0"/>
                <a:cs typeface="Arial" panose="020B0604020202020204" pitchFamily="34" charset="0"/>
              </a:rPr>
              <a:t>available</a:t>
            </a: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There are care facilities run by for-profit businesses, </a:t>
            </a:r>
            <a:r>
              <a:rPr lang="en-GB" dirty="0" smtClean="0">
                <a:latin typeface="Arial" panose="020B0604020202020204" pitchFamily="34" charset="0"/>
                <a:cs typeface="Arial" panose="020B0604020202020204" pitchFamily="34" charset="0"/>
              </a:rPr>
              <a:t>non-profits, </a:t>
            </a:r>
            <a:r>
              <a:rPr lang="en-GB" dirty="0">
                <a:latin typeface="Arial" panose="020B0604020202020204" pitchFamily="34" charset="0"/>
                <a:cs typeface="Arial" panose="020B0604020202020204" pitchFamily="34" charset="0"/>
              </a:rPr>
              <a:t>or even local governments</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a person needs 24-hour care while awaiting availability, they must be assessed to determine where or what is available to them, if they have enough money to cover the cost, and how long the process will </a:t>
            </a:r>
            <a:r>
              <a:rPr lang="en-GB" dirty="0" smtClean="0">
                <a:latin typeface="Arial" panose="020B0604020202020204" pitchFamily="34" charset="0"/>
                <a:cs typeface="Arial" panose="020B0604020202020204" pitchFamily="34" charset="0"/>
              </a:rPr>
              <a:t>take.</a:t>
            </a:r>
          </a:p>
          <a:p>
            <a:pPr algn="ctr"/>
            <a:endParaRPr lang="en-GB" dirty="0" smtClean="0">
              <a:latin typeface="Arial" panose="020B0604020202020204" pitchFamily="34" charset="0"/>
              <a:cs typeface="Arial" panose="020B0604020202020204" pitchFamily="34" charset="0"/>
            </a:endParaRPr>
          </a:p>
          <a:p>
            <a:pPr algn="just"/>
            <a:r>
              <a:rPr lang="en-GB" dirty="0" smtClean="0">
                <a:solidFill>
                  <a:schemeClr val="accent5"/>
                </a:solidFill>
                <a:latin typeface="Arial" panose="020B0604020202020204" pitchFamily="34" charset="0"/>
                <a:cs typeface="Arial" panose="020B0604020202020204" pitchFamily="34" charset="0"/>
              </a:rPr>
              <a:t>Care Settings</a:t>
            </a:r>
          </a:p>
          <a:p>
            <a:pPr algn="ct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Residential </a:t>
            </a:r>
            <a:r>
              <a:rPr lang="en-GB" dirty="0" smtClean="0">
                <a:latin typeface="Arial" panose="020B0604020202020204" pitchFamily="34" charset="0"/>
                <a:cs typeface="Arial" panose="020B0604020202020204" pitchFamily="34" charset="0"/>
              </a:rPr>
              <a:t>Care</a:t>
            </a: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Residential Nursing Care</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Hospital </a:t>
            </a:r>
            <a:r>
              <a:rPr lang="en-GB" dirty="0" smtClean="0">
                <a:latin typeface="Arial" panose="020B0604020202020204" pitchFamily="34" charset="0"/>
                <a:cs typeface="Arial" panose="020B0604020202020204" pitchFamily="34" charset="0"/>
              </a:rPr>
              <a:t>Care</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Hospice Care</a:t>
            </a: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Domiciliary Care</a:t>
            </a:r>
          </a:p>
          <a:p>
            <a:pPr algn="ctr"/>
            <a:endParaRPr lang="en-GB"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algn="ctr"/>
            <a:r>
              <a:rPr lang="en-GB" dirty="0" smtClean="0">
                <a:latin typeface="Arial" panose="020B0604020202020204" pitchFamily="34" charset="0"/>
                <a:cs typeface="Arial" panose="020B0604020202020204" pitchFamily="34" charset="0"/>
              </a:rPr>
              <a:t>.</a:t>
            </a:r>
          </a:p>
          <a:p>
            <a:pPr algn="ct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algn="ctr"/>
            <a:endParaRPr lang="en-GB" dirty="0"/>
          </a:p>
        </p:txBody>
      </p:sp>
    </p:spTree>
    <p:extLst>
      <p:ext uri="{BB962C8B-B14F-4D97-AF65-F5344CB8AC3E}">
        <p14:creationId xmlns:p14="http://schemas.microsoft.com/office/powerpoint/2010/main" val="3221551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6775" y="1367742"/>
            <a:ext cx="6125987" cy="2308324"/>
          </a:xfrm>
          <a:prstGeom prst="rect">
            <a:avLst/>
          </a:prstGeom>
          <a:noFill/>
        </p:spPr>
        <p:txBody>
          <a:bodyPr wrap="square" rtlCol="0">
            <a:spAutoFit/>
          </a:bodyPr>
          <a:lstStyle/>
          <a:p>
            <a:pPr algn="ctr"/>
            <a:endParaRPr lang="en-GB" b="1" dirty="0" smtClean="0">
              <a:solidFill>
                <a:srgbClr val="7030A0"/>
              </a:solidFill>
            </a:endParaRPr>
          </a:p>
          <a:p>
            <a:pPr marL="285750" indent="-285750" algn="just">
              <a:buFont typeface="Wingdings" panose="05000000000000000000" pitchFamily="2" charset="2"/>
              <a:buChar char="q"/>
            </a:pPr>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There </a:t>
            </a:r>
            <a:r>
              <a:rPr lang="en-GB" dirty="0">
                <a:latin typeface="Arial" panose="020B0604020202020204" pitchFamily="34" charset="0"/>
                <a:cs typeface="Arial" panose="020B0604020202020204" pitchFamily="34" charset="0"/>
              </a:rPr>
              <a:t>are two different kinds of care facilities: one offers residential care without nursing care, and if a resident needs nursing care, district nurse services will visit as needed. The other facility provides nursing care with qualified nursing personnel on duty around-the-clock.</a:t>
            </a:r>
          </a:p>
        </p:txBody>
      </p:sp>
      <p:sp>
        <p:nvSpPr>
          <p:cNvPr id="2" name="Rectangle 1"/>
          <p:cNvSpPr/>
          <p:nvPr/>
        </p:nvSpPr>
        <p:spPr>
          <a:xfrm>
            <a:off x="5780314" y="3786779"/>
            <a:ext cx="6096000" cy="369332"/>
          </a:xfrm>
          <a:prstGeom prst="rect">
            <a:avLst/>
          </a:prstGeom>
        </p:spPr>
        <p:txBody>
          <a:bodyPr>
            <a:spAutoFit/>
          </a:bodyPr>
          <a:lstStyle/>
          <a:p>
            <a:endParaRPr lang="en-GB" dirty="0"/>
          </a:p>
        </p:txBody>
      </p:sp>
      <p:sp>
        <p:nvSpPr>
          <p:cNvPr id="6" name="Rectangle 5"/>
          <p:cNvSpPr/>
          <p:nvPr/>
        </p:nvSpPr>
        <p:spPr>
          <a:xfrm>
            <a:off x="486775" y="4377537"/>
            <a:ext cx="5891841" cy="1200329"/>
          </a:xfrm>
          <a:prstGeom prst="rect">
            <a:avLst/>
          </a:prstGeom>
        </p:spPr>
        <p:txBody>
          <a:bodyPr wrap="square">
            <a:spAutoFit/>
          </a:bodyPr>
          <a:lstStyle/>
          <a:p>
            <a:pPr marL="285750" indent="-285750" algn="just">
              <a:buFont typeface="Wingdings" panose="05000000000000000000" pitchFamily="2" charset="2"/>
              <a:buChar char="q"/>
            </a:pPr>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 UK, there are roughly 17,100 care homes, of which about 70% are residential settings and 29% are nursing homes</a:t>
            </a:r>
            <a:r>
              <a:rPr lang="en-GB" dirty="0" smtClean="0">
                <a:latin typeface="Arial" panose="020B0604020202020204" pitchFamily="34" charset="0"/>
                <a:cs typeface="Arial" panose="020B0604020202020204" pitchFamily="34" charset="0"/>
              </a:rPr>
              <a:t>. (Munson, 2022).</a:t>
            </a:r>
            <a:endParaRPr lang="en-GB"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7358333" y="2005576"/>
            <a:ext cx="4251796" cy="3506703"/>
          </a:xfrm>
          <a:prstGeom prst="rect">
            <a:avLst/>
          </a:prstGeom>
        </p:spPr>
      </p:pic>
      <p:sp>
        <p:nvSpPr>
          <p:cNvPr id="4" name="Rectangle 3"/>
          <p:cNvSpPr/>
          <p:nvPr/>
        </p:nvSpPr>
        <p:spPr>
          <a:xfrm>
            <a:off x="4685449" y="339681"/>
            <a:ext cx="2959465" cy="646331"/>
          </a:xfrm>
          <a:prstGeom prst="rect">
            <a:avLst/>
          </a:prstGeom>
        </p:spPr>
        <p:txBody>
          <a:bodyPr wrap="none">
            <a:spAutoFit/>
          </a:bodyPr>
          <a:lstStyle/>
          <a:p>
            <a:r>
              <a:rPr lang="en-GB" sz="3600" b="1" dirty="0">
                <a:latin typeface="Algerian" panose="04020705040A02060702" pitchFamily="82" charset="0"/>
              </a:rPr>
              <a:t>Care homes</a:t>
            </a:r>
          </a:p>
        </p:txBody>
      </p:sp>
      <p:sp>
        <p:nvSpPr>
          <p:cNvPr id="7" name="TextBox 6"/>
          <p:cNvSpPr txBox="1"/>
          <p:nvPr/>
        </p:nvSpPr>
        <p:spPr>
          <a:xfrm>
            <a:off x="7789653" y="5753819"/>
            <a:ext cx="1906438" cy="369332"/>
          </a:xfrm>
          <a:prstGeom prst="rect">
            <a:avLst/>
          </a:prstGeom>
          <a:noFill/>
        </p:spPr>
        <p:txBody>
          <a:bodyPr wrap="square" rtlCol="0">
            <a:spAutoFit/>
          </a:bodyPr>
          <a:lstStyle/>
          <a:p>
            <a:r>
              <a:rPr lang="en-GB" dirty="0" smtClean="0"/>
              <a:t>(</a:t>
            </a:r>
            <a:r>
              <a:rPr lang="en-GB" dirty="0" smtClean="0">
                <a:latin typeface="Arial" panose="020B0604020202020204" pitchFamily="34" charset="0"/>
                <a:cs typeface="Arial" panose="020B0604020202020204" pitchFamily="34" charset="0"/>
              </a:rPr>
              <a:t>BBC,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838" y="382644"/>
            <a:ext cx="9459686" cy="4832092"/>
          </a:xfrm>
          <a:prstGeom prst="rect">
            <a:avLst/>
          </a:prstGeom>
          <a:noFill/>
        </p:spPr>
        <p:txBody>
          <a:bodyPr wrap="square" rtlCol="0">
            <a:spAutoFit/>
          </a:bodyPr>
          <a:lstStyle/>
          <a:p>
            <a:pPr algn="ctr"/>
            <a:r>
              <a:rPr lang="en-GB" sz="3600" b="1" dirty="0" smtClean="0">
                <a:latin typeface="Algerian" panose="04020705040A02060702" pitchFamily="82" charset="0"/>
              </a:rPr>
              <a:t>Hospices</a:t>
            </a:r>
          </a:p>
          <a:p>
            <a:pPr marL="342900" indent="-342900" algn="ctr">
              <a:buFont typeface="Wingdings" panose="05000000000000000000" pitchFamily="2" charset="2"/>
              <a:buChar char="q"/>
            </a:pPr>
            <a:endParaRPr lang="en-GB" sz="2000" b="1" dirty="0" smtClean="0"/>
          </a:p>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When suffering from a terminal illness like cancer or heart failure, a person is admitted for hospice care. </a:t>
            </a:r>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Hospice care </a:t>
            </a:r>
            <a:r>
              <a:rPr lang="en-GB" dirty="0">
                <a:latin typeface="Arial" panose="020B0604020202020204" pitchFamily="34" charset="0"/>
                <a:cs typeface="Arial" panose="020B0604020202020204" pitchFamily="34" charset="0"/>
              </a:rPr>
              <a:t>places a strong importance on respecting patients' preferences and treating them with dignity. </a:t>
            </a:r>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individual's physiological, emotional, social, practical, psychological, and spiritual needs are their primary concern. They also take care of the person's caregivers and family. </a:t>
            </a:r>
            <a:r>
              <a:rPr lang="en-GB" dirty="0" smtClean="0">
                <a:latin typeface="Arial" panose="020B0604020202020204" pitchFamily="34" charset="0"/>
                <a:cs typeface="Arial" panose="020B0604020202020204" pitchFamily="34" charset="0"/>
              </a:rPr>
              <a:t>(Learner</a:t>
            </a:r>
            <a:r>
              <a:rPr lang="en-GB" dirty="0">
                <a:latin typeface="Arial" panose="020B0604020202020204" pitchFamily="34" charset="0"/>
                <a:cs typeface="Arial" panose="020B0604020202020204" pitchFamily="34" charset="0"/>
              </a:rPr>
              <a:t>, S,. 2022).</a:t>
            </a:r>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There are 217 hospice services registered with CQC in the UK, and they provide care for 200,000 patients and their families with terminal and life-limiting illnesses each year in hospices and in the </a:t>
            </a:r>
            <a:r>
              <a:rPr lang="en-GB" dirty="0" smtClean="0">
                <a:latin typeface="Arial" panose="020B0604020202020204" pitchFamily="34" charset="0"/>
                <a:cs typeface="Arial" panose="020B0604020202020204" pitchFamily="34" charset="0"/>
              </a:rPr>
              <a:t>community</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(care quality commission 2023).</a:t>
            </a:r>
          </a:p>
          <a:p>
            <a:pPr marL="285750" indent="-285750" algn="just">
              <a:buFont typeface="Wingdings" panose="05000000000000000000" pitchFamily="2" charset="2"/>
              <a:buChar char="q"/>
            </a:pPr>
            <a:endParaRPr lang="en-GB"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8626826" y="4666891"/>
            <a:ext cx="3177396" cy="1871931"/>
          </a:xfrm>
          <a:prstGeom prst="rect">
            <a:avLst/>
          </a:prstGeom>
        </p:spPr>
      </p:pic>
      <p:sp>
        <p:nvSpPr>
          <p:cNvPr id="4" name="TextBox 3"/>
          <p:cNvSpPr txBox="1"/>
          <p:nvPr/>
        </p:nvSpPr>
        <p:spPr>
          <a:xfrm>
            <a:off x="8782050" y="6488668"/>
            <a:ext cx="2464151" cy="369332"/>
          </a:xfrm>
          <a:prstGeom prst="rect">
            <a:avLst/>
          </a:prstGeom>
          <a:noFill/>
        </p:spPr>
        <p:txBody>
          <a:bodyPr wrap="square" rtlCol="0">
            <a:spAutoFit/>
          </a:bodyPr>
          <a:lstStyle/>
          <a:p>
            <a:r>
              <a:rPr lang="en-GB" dirty="0" smtClean="0"/>
              <a:t>(</a:t>
            </a:r>
            <a:r>
              <a:rPr lang="en-GB" sz="1600" dirty="0" err="1" smtClean="0">
                <a:latin typeface="Arial" panose="020B0604020202020204" pitchFamily="34" charset="0"/>
                <a:cs typeface="Arial" panose="020B0604020202020204" pitchFamily="34" charset="0"/>
              </a:rPr>
              <a:t>Birkwood</a:t>
            </a:r>
            <a:r>
              <a:rPr lang="en-GB" sz="1600" dirty="0" smtClean="0">
                <a:latin typeface="Arial" panose="020B0604020202020204" pitchFamily="34" charset="0"/>
                <a:cs typeface="Arial" panose="020B0604020202020204" pitchFamily="34" charset="0"/>
              </a:rPr>
              <a:t>, 2014)</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6035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7971" y="348343"/>
            <a:ext cx="3810000" cy="646331"/>
          </a:xfrm>
          <a:prstGeom prst="rect">
            <a:avLst/>
          </a:prstGeom>
          <a:noFill/>
        </p:spPr>
        <p:txBody>
          <a:bodyPr wrap="square" rtlCol="0">
            <a:spAutoFit/>
          </a:bodyPr>
          <a:lstStyle/>
          <a:p>
            <a:pPr algn="ctr"/>
            <a:r>
              <a:rPr lang="en-GB" sz="3600" b="1" dirty="0" smtClean="0">
                <a:latin typeface="Algerian" panose="04020705040A02060702" pitchFamily="82" charset="0"/>
                <a:cs typeface="Arial" panose="020B0604020202020204" pitchFamily="34" charset="0"/>
              </a:rPr>
              <a:t>Hospital Care</a:t>
            </a:r>
            <a:endParaRPr lang="en-GB" sz="3600" b="1" dirty="0">
              <a:latin typeface="Algerian" panose="04020705040A02060702" pitchFamily="82" charset="0"/>
              <a:cs typeface="Arial" panose="020B0604020202020204" pitchFamily="34" charset="0"/>
            </a:endParaRPr>
          </a:p>
        </p:txBody>
      </p:sp>
      <p:sp>
        <p:nvSpPr>
          <p:cNvPr id="5" name="Rectangle 4"/>
          <p:cNvSpPr/>
          <p:nvPr/>
        </p:nvSpPr>
        <p:spPr>
          <a:xfrm>
            <a:off x="511628" y="1289094"/>
            <a:ext cx="6027195" cy="4524315"/>
          </a:xfrm>
          <a:prstGeom prst="rect">
            <a:avLst/>
          </a:prstGeom>
        </p:spPr>
        <p:txBody>
          <a:bodyPr wrap="square">
            <a:spAutoFit/>
          </a:bodyPr>
          <a:lstStyle/>
          <a:p>
            <a:pPr marL="285750" indent="-285750" algn="just">
              <a:buFont typeface="Wingdings" panose="05000000000000000000" pitchFamily="2" charset="2"/>
              <a:buChar char="q"/>
            </a:pPr>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doctors, nurses, and other health professionals who work on the ward where you are staying will take care of you while you are in hospital. Many hospitals have specialized palliative care teams that collaborate with hospital staff to provide end-of-life care for patients</a:t>
            </a:r>
            <a:r>
              <a:rPr lang="en-GB" dirty="0" smtClean="0">
                <a:latin typeface="Arial" panose="020B0604020202020204" pitchFamily="34" charset="0"/>
                <a:cs typeface="Arial" panose="020B0604020202020204" pitchFamily="34" charset="0"/>
              </a:rPr>
              <a:t>.</a:t>
            </a:r>
          </a:p>
          <a:p>
            <a:pPr marL="285750" indent="-285750" algn="just">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With over 1.2 million full-time equivalent workers in England, the NHS is one of the largest employers in the world between 2011-2021. There are 219 NHS hospital trusts, including 10 ambulance </a:t>
            </a:r>
            <a:r>
              <a:rPr lang="en-GB" dirty="0" smtClean="0">
                <a:latin typeface="Arial" panose="020B0604020202020204" pitchFamily="34" charset="0"/>
                <a:cs typeface="Arial" panose="020B0604020202020204" pitchFamily="34" charset="0"/>
              </a:rPr>
              <a:t>trusts (The King’s fund 2022).</a:t>
            </a:r>
          </a:p>
        </p:txBody>
      </p:sp>
      <p:pic>
        <p:nvPicPr>
          <p:cNvPr id="3" name="Picture 2"/>
          <p:cNvPicPr>
            <a:picLocks noChangeAspect="1"/>
          </p:cNvPicPr>
          <p:nvPr/>
        </p:nvPicPr>
        <p:blipFill>
          <a:blip r:embed="rId2"/>
          <a:stretch>
            <a:fillRect/>
          </a:stretch>
        </p:blipFill>
        <p:spPr>
          <a:xfrm>
            <a:off x="6909757" y="1718903"/>
            <a:ext cx="4873925" cy="4524375"/>
          </a:xfrm>
          <a:prstGeom prst="rect">
            <a:avLst/>
          </a:prstGeom>
        </p:spPr>
      </p:pic>
      <p:sp>
        <p:nvSpPr>
          <p:cNvPr id="4" name="TextBox 3"/>
          <p:cNvSpPr txBox="1"/>
          <p:nvPr/>
        </p:nvSpPr>
        <p:spPr>
          <a:xfrm>
            <a:off x="7047781" y="6383547"/>
            <a:ext cx="3174521" cy="369332"/>
          </a:xfrm>
          <a:prstGeom prst="rect">
            <a:avLst/>
          </a:prstGeom>
          <a:noFill/>
        </p:spPr>
        <p:txBody>
          <a:bodyPr wrap="square" rtlCol="0">
            <a:spAutoFit/>
          </a:bodyPr>
          <a:lstStyle/>
          <a:p>
            <a:r>
              <a:rPr lang="en-GB" sz="1600" dirty="0" smtClean="0">
                <a:latin typeface="Arial" panose="020B0604020202020204" pitchFamily="34" charset="0"/>
                <a:cs typeface="Arial" panose="020B0604020202020204" pitchFamily="34" charset="0"/>
              </a:rPr>
              <a:t>(Age UK, 2022</a:t>
            </a:r>
            <a:r>
              <a:rPr lang="en-GB" dirty="0" smtClean="0"/>
              <a:t>)</a:t>
            </a:r>
            <a:endParaRPr lang="en-GB" dirty="0"/>
          </a:p>
        </p:txBody>
      </p:sp>
    </p:spTree>
    <p:extLst>
      <p:ext uri="{BB962C8B-B14F-4D97-AF65-F5344CB8AC3E}">
        <p14:creationId xmlns:p14="http://schemas.microsoft.com/office/powerpoint/2010/main" val="52083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28524" y="308630"/>
            <a:ext cx="9462533" cy="830997"/>
          </a:xfrm>
          <a:prstGeom prst="rect">
            <a:avLst/>
          </a:prstGeom>
        </p:spPr>
        <p:txBody>
          <a:bodyPr wrap="square">
            <a:spAutoFit/>
          </a:bodyPr>
          <a:lstStyle/>
          <a:p>
            <a:pPr algn="ctr"/>
            <a:r>
              <a:rPr lang="en-GB" sz="2400" b="1" dirty="0">
                <a:latin typeface="Algerian" panose="04020705040A02060702" pitchFamily="82" charset="0"/>
                <a:cs typeface="Arial" panose="020B0604020202020204" pitchFamily="34" charset="0"/>
              </a:rPr>
              <a:t>What is the </a:t>
            </a:r>
            <a:r>
              <a:rPr lang="en-GB" sz="2400" b="1" dirty="0" smtClean="0">
                <a:latin typeface="Algerian" panose="04020705040A02060702" pitchFamily="82" charset="0"/>
                <a:cs typeface="Arial" panose="020B0604020202020204" pitchFamily="34" charset="0"/>
              </a:rPr>
              <a:t>National/ Global UK provision for elderly person? </a:t>
            </a:r>
          </a:p>
        </p:txBody>
      </p:sp>
      <p:sp>
        <p:nvSpPr>
          <p:cNvPr id="2" name="Rectangle 1"/>
          <p:cNvSpPr/>
          <p:nvPr/>
        </p:nvSpPr>
        <p:spPr>
          <a:xfrm>
            <a:off x="1534886" y="1439426"/>
            <a:ext cx="8371114" cy="923330"/>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Age UK supports and aspires to offer life-enhancing services and essential support to persons in later life and is accessible throughout the </a:t>
            </a:r>
            <a:r>
              <a:rPr lang="en-GB" dirty="0" smtClean="0">
                <a:latin typeface="Arial" panose="020B0604020202020204" pitchFamily="34" charset="0"/>
                <a:cs typeface="Arial" panose="020B0604020202020204" pitchFamily="34" charset="0"/>
              </a:rPr>
              <a:t>UK (Age UK 2023).</a:t>
            </a:r>
            <a:endParaRPr lang="en-GB" dirty="0">
              <a:latin typeface="Arial" panose="020B0604020202020204" pitchFamily="34" charset="0"/>
              <a:cs typeface="Arial" panose="020B0604020202020204" pitchFamily="34" charset="0"/>
            </a:endParaRPr>
          </a:p>
        </p:txBody>
      </p:sp>
      <p:sp>
        <p:nvSpPr>
          <p:cNvPr id="4" name="Rectangle 3"/>
          <p:cNvSpPr/>
          <p:nvPr/>
        </p:nvSpPr>
        <p:spPr>
          <a:xfrm>
            <a:off x="1534887" y="2662555"/>
            <a:ext cx="8371113" cy="646331"/>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There are 1.4 million employees working for the NHS and 1.6 million in social care</a:t>
            </a:r>
            <a:r>
              <a:rPr lang="en-GB" dirty="0" smtClean="0">
                <a:latin typeface="Arial" panose="020B0604020202020204" pitchFamily="34" charset="0"/>
                <a:cs typeface="Arial" panose="020B0604020202020204" pitchFamily="34" charset="0"/>
              </a:rPr>
              <a:t>. (The kings fund, 2023).</a:t>
            </a:r>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1534886" y="3648075"/>
            <a:ext cx="8371114" cy="1477328"/>
          </a:xfrm>
          <a:prstGeom prst="rect">
            <a:avLst/>
          </a:prstGeom>
          <a:noFill/>
        </p:spPr>
        <p:txBody>
          <a:bodyPr wrap="square" rtlCol="0">
            <a:spAutoFit/>
          </a:bodyPr>
          <a:lstStyle/>
          <a:p>
            <a:pPr marL="285750" indent="-285750">
              <a:buFont typeface="Wingdings" panose="05000000000000000000" pitchFamily="2" charset="2"/>
              <a:buChar char="q"/>
            </a:pPr>
            <a:r>
              <a:rPr lang="en-GB" dirty="0">
                <a:latin typeface="Arial" panose="020B0604020202020204" pitchFamily="34" charset="0"/>
                <a:cs typeface="Arial" panose="020B0604020202020204" pitchFamily="34" charset="0"/>
              </a:rPr>
              <a:t>Other funding options are also available, including council tax , pension credit, PIP, and </a:t>
            </a:r>
            <a:r>
              <a:rPr lang="en-GB" dirty="0" smtClean="0">
                <a:latin typeface="Arial" panose="020B0604020202020204" pitchFamily="34" charset="0"/>
                <a:cs typeface="Arial" panose="020B0604020202020204" pitchFamily="34" charset="0"/>
              </a:rPr>
              <a:t>Attendance Allowance</a:t>
            </a:r>
          </a:p>
          <a:p>
            <a:pPr marL="285750" indent="-285750">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dirty="0" smtClean="0">
                <a:latin typeface="Arial" panose="020B0604020202020204" pitchFamily="34" charset="0"/>
                <a:cs typeface="Arial" panose="020B0604020202020204" pitchFamily="34" charset="0"/>
              </a:rPr>
              <a:t>Help with health cost’s- free prescription when 60 years old, eye tests, help with dental costs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1041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70559" y="1005840"/>
            <a:ext cx="6777991" cy="5078313"/>
          </a:xfrm>
          <a:prstGeom prst="rect">
            <a:avLst/>
          </a:prstGeom>
          <a:noFill/>
        </p:spPr>
        <p:txBody>
          <a:bodyPr wrap="square" rtlCol="0">
            <a:spAutoFit/>
          </a:bodyPr>
          <a:lstStyle/>
          <a:p>
            <a:pPr algn="just"/>
            <a:endParaRPr lang="en-GB" dirty="0" smtClean="0"/>
          </a:p>
          <a:p>
            <a:pPr algn="just"/>
            <a:r>
              <a:rPr lang="en-GB" b="1" dirty="0" smtClean="0">
                <a:latin typeface="Arial" panose="020B0604020202020204" pitchFamily="34" charset="0"/>
                <a:cs typeface="Arial" panose="020B0604020202020204" pitchFamily="34" charset="0"/>
              </a:rPr>
              <a:t>What service is available for that individual</a:t>
            </a:r>
          </a:p>
          <a:p>
            <a:pPr algn="just"/>
            <a:endParaRPr lang="en-GB" b="1"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What the NHS receives in funding and what needs pay for.</a:t>
            </a:r>
          </a:p>
          <a:p>
            <a:pPr algn="just"/>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Waiting Time-could be a year or longer.</a:t>
            </a:r>
          </a:p>
          <a:p>
            <a:pPr algn="just"/>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lack of </a:t>
            </a:r>
            <a:r>
              <a:rPr lang="en-GB" dirty="0" smtClean="0">
                <a:latin typeface="Arial" panose="020B0604020202020204" pitchFamily="34" charset="0"/>
                <a:cs typeface="Arial" panose="020B0604020202020204" pitchFamily="34" charset="0"/>
              </a:rPr>
              <a:t>funds- The funds may not be available for their needs.</a:t>
            </a:r>
          </a:p>
          <a:p>
            <a:pPr algn="just"/>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limited resources- not enough equipment available for individuals needs.</a:t>
            </a:r>
          </a:p>
          <a:p>
            <a:pPr algn="just"/>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Notwithstanding </a:t>
            </a:r>
            <a:r>
              <a:rPr lang="en-GB" dirty="0">
                <a:latin typeface="Arial" panose="020B0604020202020204" pitchFamily="34" charset="0"/>
                <a:cs typeface="Arial" panose="020B0604020202020204" pitchFamily="34" charset="0"/>
              </a:rPr>
              <a:t>the fact that people are living longer, the health and social care sectors are severely short staffed</a:t>
            </a:r>
            <a:r>
              <a:rPr lang="en-GB" dirty="0" smtClean="0">
                <a:latin typeface="Arial" panose="020B0604020202020204" pitchFamily="34" charset="0"/>
                <a:cs typeface="Arial" panose="020B0604020202020204" pitchFamily="34" charset="0"/>
              </a:rPr>
              <a:t>.  </a:t>
            </a:r>
          </a:p>
          <a:p>
            <a:pPr algn="just"/>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Training- staff may need further training as individuals needs have changed, waiting for training.</a:t>
            </a:r>
          </a:p>
          <a:p>
            <a:endParaRPr lang="en-GB" dirty="0"/>
          </a:p>
        </p:txBody>
      </p:sp>
      <p:sp>
        <p:nvSpPr>
          <p:cNvPr id="3" name="TextBox 2"/>
          <p:cNvSpPr txBox="1"/>
          <p:nvPr/>
        </p:nvSpPr>
        <p:spPr>
          <a:xfrm>
            <a:off x="2245360" y="254000"/>
            <a:ext cx="7437120" cy="830997"/>
          </a:xfrm>
          <a:prstGeom prst="rect">
            <a:avLst/>
          </a:prstGeom>
          <a:noFill/>
        </p:spPr>
        <p:txBody>
          <a:bodyPr wrap="square" rtlCol="0">
            <a:spAutoFit/>
          </a:bodyPr>
          <a:lstStyle/>
          <a:p>
            <a:pPr algn="ctr"/>
            <a:r>
              <a:rPr lang="en-GB" sz="2400" b="1" dirty="0" smtClean="0">
                <a:latin typeface="Algerian" panose="04020705040A02060702" pitchFamily="82" charset="0"/>
                <a:cs typeface="Arial" panose="020B0604020202020204" pitchFamily="34" charset="0"/>
              </a:rPr>
              <a:t>Gap between need and availability of end-of -life</a:t>
            </a:r>
            <a:endParaRPr lang="en-GB" sz="2400" b="1" dirty="0">
              <a:latin typeface="Algerian" panose="04020705040A02060702" pitchFamily="82"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448550" y="1247775"/>
            <a:ext cx="4743450" cy="4937899"/>
          </a:xfrm>
          <a:prstGeom prst="rect">
            <a:avLst/>
          </a:prstGeom>
        </p:spPr>
      </p:pic>
      <p:sp>
        <p:nvSpPr>
          <p:cNvPr id="5" name="TextBox 4"/>
          <p:cNvSpPr txBox="1"/>
          <p:nvPr/>
        </p:nvSpPr>
        <p:spPr>
          <a:xfrm>
            <a:off x="8315325" y="6276975"/>
            <a:ext cx="3009900" cy="369332"/>
          </a:xfrm>
          <a:prstGeom prst="rect">
            <a:avLst/>
          </a:prstGeom>
          <a:noFill/>
        </p:spPr>
        <p:txBody>
          <a:bodyPr wrap="square" rtlCol="0">
            <a:spAutoFit/>
          </a:bodyPr>
          <a:lstStyle/>
          <a:p>
            <a:r>
              <a:rPr lang="en-GB" dirty="0" smtClean="0"/>
              <a:t>(Amazing charts, 2022).</a:t>
            </a:r>
            <a:endParaRPr lang="en-GB" dirty="0"/>
          </a:p>
        </p:txBody>
      </p:sp>
    </p:spTree>
    <p:extLst>
      <p:ext uri="{BB962C8B-B14F-4D97-AF65-F5344CB8AC3E}">
        <p14:creationId xmlns:p14="http://schemas.microsoft.com/office/powerpoint/2010/main" val="3334476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4640" y="487680"/>
            <a:ext cx="9011920" cy="830997"/>
          </a:xfrm>
          <a:prstGeom prst="rect">
            <a:avLst/>
          </a:prstGeom>
          <a:noFill/>
        </p:spPr>
        <p:txBody>
          <a:bodyPr wrap="square" rtlCol="0">
            <a:spAutoFit/>
          </a:bodyPr>
          <a:lstStyle/>
          <a:p>
            <a:pPr algn="ctr"/>
            <a:r>
              <a:rPr lang="en-GB" sz="2400" b="1" dirty="0" smtClean="0">
                <a:latin typeface="Algerian" panose="04020705040A02060702" pitchFamily="82" charset="0"/>
                <a:cs typeface="Arial" panose="020B0604020202020204" pitchFamily="34" charset="0"/>
              </a:rPr>
              <a:t>Legislation, policy and theories of ageing, for older people who are approaching end of their lives.</a:t>
            </a:r>
            <a:endParaRPr lang="en-GB" sz="2400" b="1" dirty="0">
              <a:latin typeface="Algerian" panose="04020705040A02060702" pitchFamily="82" charset="0"/>
              <a:cs typeface="Arial" panose="020B0604020202020204" pitchFamily="34" charset="0"/>
            </a:endParaRPr>
          </a:p>
        </p:txBody>
      </p:sp>
      <p:sp>
        <p:nvSpPr>
          <p:cNvPr id="4" name="Rectangle 3"/>
          <p:cNvSpPr/>
          <p:nvPr/>
        </p:nvSpPr>
        <p:spPr>
          <a:xfrm>
            <a:off x="1127125" y="1664464"/>
            <a:ext cx="6096000" cy="1200329"/>
          </a:xfrm>
          <a:prstGeom prst="rect">
            <a:avLst/>
          </a:prstGeom>
        </p:spPr>
        <p:txBody>
          <a:bodyPr>
            <a:spAutoFit/>
          </a:bodyPr>
          <a:lstStyle/>
          <a:p>
            <a:pPr algn="just"/>
            <a:r>
              <a:rPr lang="en-GB" dirty="0">
                <a:latin typeface="Arial" panose="020B0604020202020204" pitchFamily="34" charset="0"/>
                <a:cs typeface="Arial" panose="020B0604020202020204" pitchFamily="34" charset="0"/>
              </a:rPr>
              <a:t>Things must change, policies must be created in conjunction with elderly people and enforced by the government, agencies, organizations, and individuals, not only written.</a:t>
            </a:r>
          </a:p>
        </p:txBody>
      </p:sp>
      <p:sp>
        <p:nvSpPr>
          <p:cNvPr id="5" name="TextBox 4"/>
          <p:cNvSpPr txBox="1"/>
          <p:nvPr/>
        </p:nvSpPr>
        <p:spPr>
          <a:xfrm>
            <a:off x="1127125" y="3834493"/>
            <a:ext cx="4996543"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Human </a:t>
            </a:r>
            <a:r>
              <a:rPr lang="en-GB" dirty="0">
                <a:latin typeface="Arial" panose="020B0604020202020204" pitchFamily="34" charset="0"/>
                <a:cs typeface="Arial" panose="020B0604020202020204" pitchFamily="34" charset="0"/>
              </a:rPr>
              <a:t>Rights Act (1998)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Equality Act (2010)</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Care Act (2014)</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NHS policy- National and Regional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5895975" y="2864793"/>
            <a:ext cx="5162550" cy="3307407"/>
          </a:xfrm>
          <a:prstGeom prst="rect">
            <a:avLst/>
          </a:prstGeom>
        </p:spPr>
      </p:pic>
      <p:sp>
        <p:nvSpPr>
          <p:cNvPr id="3" name="TextBox 2"/>
          <p:cNvSpPr txBox="1"/>
          <p:nvPr/>
        </p:nvSpPr>
        <p:spPr>
          <a:xfrm>
            <a:off x="6123668" y="6286500"/>
            <a:ext cx="2696482" cy="369332"/>
          </a:xfrm>
          <a:prstGeom prst="rect">
            <a:avLst/>
          </a:prstGeom>
          <a:noFill/>
        </p:spPr>
        <p:txBody>
          <a:bodyPr wrap="square" rtlCol="0">
            <a:spAutoFit/>
          </a:bodyPr>
          <a:lstStyle/>
          <a:p>
            <a:r>
              <a:rPr lang="en-GB" dirty="0" smtClean="0"/>
              <a:t>(</a:t>
            </a:r>
            <a:r>
              <a:rPr lang="en-GB" dirty="0" smtClean="0">
                <a:latin typeface="Arial" panose="020B0604020202020204" pitchFamily="34" charset="0"/>
                <a:cs typeface="Arial" panose="020B0604020202020204" pitchFamily="34" charset="0"/>
              </a:rPr>
              <a:t>FRI,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5079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4640" y="487680"/>
            <a:ext cx="9011920" cy="830997"/>
          </a:xfrm>
          <a:prstGeom prst="rect">
            <a:avLst/>
          </a:prstGeom>
          <a:noFill/>
        </p:spPr>
        <p:txBody>
          <a:bodyPr wrap="square" rtlCol="0">
            <a:spAutoFit/>
          </a:bodyPr>
          <a:lstStyle/>
          <a:p>
            <a:pPr algn="ctr"/>
            <a:r>
              <a:rPr lang="en-GB" sz="2400" b="1" dirty="0" smtClean="0">
                <a:latin typeface="Algerian" panose="04020705040A02060702" pitchFamily="82" charset="0"/>
                <a:cs typeface="Arial" panose="020B0604020202020204" pitchFamily="34" charset="0"/>
              </a:rPr>
              <a:t>Legislation, policy and theories of ageing, for older people who are approaching end of their lives.</a:t>
            </a:r>
            <a:endParaRPr lang="en-GB" sz="2400" b="1" dirty="0">
              <a:latin typeface="Algerian" panose="04020705040A02060702" pitchFamily="82" charset="0"/>
              <a:cs typeface="Arial" panose="020B0604020202020204" pitchFamily="34" charset="0"/>
            </a:endParaRPr>
          </a:p>
        </p:txBody>
      </p:sp>
      <p:sp>
        <p:nvSpPr>
          <p:cNvPr id="3" name="Rectangle 2"/>
          <p:cNvSpPr/>
          <p:nvPr/>
        </p:nvSpPr>
        <p:spPr>
          <a:xfrm>
            <a:off x="803275" y="2407414"/>
            <a:ext cx="10534650" cy="2031325"/>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Guidelines for the implementation of the new Integrated Care for Elderly Persons (ICOPE) framework in 2017–2019 were been released by the World Health Organization (WHO</a:t>
            </a:r>
            <a:r>
              <a:rPr lang="en-GB" dirty="0" smtClean="0">
                <a:latin typeface="Arial" panose="020B0604020202020204" pitchFamily="34" charset="0"/>
                <a:cs typeface="Arial" panose="020B0604020202020204" pitchFamily="34" charset="0"/>
              </a:rPr>
              <a:t>). It </a:t>
            </a:r>
            <a:r>
              <a:rPr lang="en-GB" dirty="0">
                <a:latin typeface="Arial" panose="020B0604020202020204" pitchFamily="34" charset="0"/>
                <a:cs typeface="Arial" panose="020B0604020202020204" pitchFamily="34" charset="0"/>
              </a:rPr>
              <a:t>is an integrated care system for the detection, evaluation, and treatment of declining intrinsic </a:t>
            </a:r>
            <a:r>
              <a:rPr lang="en-GB" dirty="0" smtClean="0">
                <a:latin typeface="Arial" panose="020B0604020202020204" pitchFamily="34" charset="0"/>
                <a:cs typeface="Arial" panose="020B0604020202020204" pitchFamily="34" charset="0"/>
              </a:rPr>
              <a:t>capacity </a:t>
            </a:r>
            <a:r>
              <a:rPr lang="en-GB" dirty="0">
                <a:latin typeface="Arial" panose="020B0604020202020204" pitchFamily="34" charset="0"/>
                <a:cs typeface="Arial" panose="020B0604020202020204" pitchFamily="34" charset="0"/>
              </a:rPr>
              <a:t>(IC). </a:t>
            </a:r>
            <a:endParaRPr lang="en-GB"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work to ensure that everyone has access to universal health care, preserve global safety, assist the vulnerable, and improve people's health and wellbeing (WHO, 2023).</a:t>
            </a:r>
          </a:p>
        </p:txBody>
      </p:sp>
    </p:spTree>
    <p:extLst>
      <p:ext uri="{BB962C8B-B14F-4D97-AF65-F5344CB8AC3E}">
        <p14:creationId xmlns:p14="http://schemas.microsoft.com/office/powerpoint/2010/main" val="631045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28800" y="142240"/>
            <a:ext cx="7559040" cy="523220"/>
          </a:xfrm>
          <a:prstGeom prst="rect">
            <a:avLst/>
          </a:prstGeom>
          <a:noFill/>
        </p:spPr>
        <p:txBody>
          <a:bodyPr wrap="square" rtlCol="0">
            <a:spAutoFit/>
          </a:bodyPr>
          <a:lstStyle/>
          <a:p>
            <a:pPr algn="ctr"/>
            <a:r>
              <a:rPr lang="en-GB" sz="2800" b="1" dirty="0" smtClean="0">
                <a:latin typeface="Algerian" panose="04020705040A02060702" pitchFamily="82" charset="0"/>
                <a:cs typeface="Arial" panose="020B0604020202020204" pitchFamily="34" charset="0"/>
              </a:rPr>
              <a:t>Planning for end of life</a:t>
            </a:r>
            <a:endParaRPr lang="en-GB" sz="2800" b="1" dirty="0">
              <a:latin typeface="Algerian" panose="04020705040A02060702" pitchFamily="82" charset="0"/>
              <a:cs typeface="Arial" panose="020B0604020202020204" pitchFamily="34" charset="0"/>
            </a:endParaRPr>
          </a:p>
        </p:txBody>
      </p:sp>
      <p:sp>
        <p:nvSpPr>
          <p:cNvPr id="3" name="Rectangle 2"/>
          <p:cNvSpPr/>
          <p:nvPr/>
        </p:nvSpPr>
        <p:spPr>
          <a:xfrm>
            <a:off x="467360" y="1660436"/>
            <a:ext cx="6096000" cy="3785652"/>
          </a:xfrm>
          <a:prstGeom prst="rect">
            <a:avLst/>
          </a:prstGeom>
        </p:spPr>
        <p:txBody>
          <a:bodyPr>
            <a:spAutoFit/>
          </a:bodyPr>
          <a:lstStyle/>
          <a:p>
            <a:pPr marL="285750" indent="-285750">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Advance decisions (Living will) This </a:t>
            </a:r>
            <a:r>
              <a:rPr lang="en-GB" sz="1600" dirty="0">
                <a:latin typeface="Arial" panose="020B0604020202020204" pitchFamily="34" charset="0"/>
                <a:cs typeface="Arial" panose="020B0604020202020204" pitchFamily="34" charset="0"/>
              </a:rPr>
              <a:t>will only be used if you lose the ability to make your own decisions and is legally binding, meaning that anyone caring for you must obey your </a:t>
            </a:r>
            <a:r>
              <a:rPr lang="en-GB" sz="1600" dirty="0" smtClean="0">
                <a:latin typeface="Arial" panose="020B0604020202020204" pitchFamily="34" charset="0"/>
                <a:cs typeface="Arial" panose="020B0604020202020204" pitchFamily="34" charset="0"/>
              </a:rPr>
              <a:t>instructions</a:t>
            </a: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(Age UK,. 2022).</a:t>
            </a:r>
          </a:p>
          <a:p>
            <a:pPr marL="285750" indent="-285750">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Knowing that your final desires will be carried out gives you and your family peace of </a:t>
            </a:r>
            <a:r>
              <a:rPr lang="en-GB" sz="1600" dirty="0" smtClean="0">
                <a:latin typeface="Arial" panose="020B0604020202020204" pitchFamily="34" charset="0"/>
                <a:cs typeface="Arial" panose="020B0604020202020204" pitchFamily="34" charset="0"/>
              </a:rPr>
              <a:t>mind</a:t>
            </a: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(Bowers, SP,.2022). </a:t>
            </a: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GB" sz="1600"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Giving </a:t>
            </a:r>
            <a:r>
              <a:rPr lang="en-GB" sz="1600" dirty="0">
                <a:latin typeface="Arial" panose="020B0604020202020204" pitchFamily="34" charset="0"/>
                <a:cs typeface="Arial" panose="020B0604020202020204" pitchFamily="34" charset="0"/>
              </a:rPr>
              <a:t>older individuals who require care a voice can help them reclaim control over their own life</a:t>
            </a:r>
            <a:r>
              <a:rPr lang="en-GB" sz="1600" dirty="0" smtClean="0">
                <a:latin typeface="Arial" panose="020B0604020202020204" pitchFamily="34" charset="0"/>
                <a:cs typeface="Arial" panose="020B0604020202020204" pitchFamily="34" charset="0"/>
              </a:rPr>
              <a:t>.</a:t>
            </a:r>
          </a:p>
          <a:p>
            <a:pPr marL="285750" indent="-285750">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The words DNR (do not resuscitate) or DNACPR (do not attempt resuscitation ( </a:t>
            </a:r>
            <a:r>
              <a:rPr lang="en-GB" sz="1600" dirty="0" err="1">
                <a:latin typeface="Arial" panose="020B0604020202020204" pitchFamily="34" charset="0"/>
                <a:cs typeface="Arial" panose="020B0604020202020204" pitchFamily="34" charset="0"/>
              </a:rPr>
              <a:t>cpr</a:t>
            </a:r>
            <a:r>
              <a:rPr lang="en-GB" sz="1600" dirty="0">
                <a:latin typeface="Arial" panose="020B0604020202020204" pitchFamily="34" charset="0"/>
                <a:cs typeface="Arial" panose="020B0604020202020204" pitchFamily="34" charset="0"/>
              </a:rPr>
              <a:t>) indicate to medical staff that they should not use extraordinary or excessive measures to save the patient who is terminally </a:t>
            </a:r>
            <a:r>
              <a:rPr lang="en-GB" sz="1600" dirty="0" smtClean="0">
                <a:latin typeface="Arial" panose="020B0604020202020204" pitchFamily="34" charset="0"/>
                <a:cs typeface="Arial" panose="020B0604020202020204" pitchFamily="34" charset="0"/>
              </a:rPr>
              <a:t>sick (Age UK,.2022).</a:t>
            </a:r>
            <a:endParaRPr lang="en-GB"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949440" y="1660436"/>
            <a:ext cx="4673600" cy="4196397"/>
          </a:xfrm>
          <a:prstGeom prst="rect">
            <a:avLst/>
          </a:prstGeom>
        </p:spPr>
      </p:pic>
      <p:sp>
        <p:nvSpPr>
          <p:cNvPr id="5" name="TextBox 4"/>
          <p:cNvSpPr txBox="1"/>
          <p:nvPr/>
        </p:nvSpPr>
        <p:spPr>
          <a:xfrm>
            <a:off x="7762240" y="5923280"/>
            <a:ext cx="2763520" cy="369332"/>
          </a:xfrm>
          <a:prstGeom prst="rect">
            <a:avLst/>
          </a:prstGeom>
          <a:noFill/>
        </p:spPr>
        <p:txBody>
          <a:bodyPr wrap="square" rtlCol="0">
            <a:spAutoFit/>
          </a:bodyPr>
          <a:lstStyle/>
          <a:p>
            <a:r>
              <a:rPr lang="en-GB" dirty="0" smtClean="0"/>
              <a:t>(</a:t>
            </a:r>
            <a:r>
              <a:rPr lang="en-GB" sz="1600" dirty="0" smtClean="0">
                <a:latin typeface="Arial" panose="020B0604020202020204" pitchFamily="34" charset="0"/>
                <a:cs typeface="Arial" panose="020B0604020202020204" pitchFamily="34" charset="0"/>
              </a:rPr>
              <a:t>WallstreetMojo, ,. 2022</a:t>
            </a:r>
            <a:r>
              <a:rPr lang="en-GB" dirty="0" smtClean="0"/>
              <a:t>)</a:t>
            </a:r>
            <a:endParaRPr lang="en-GB" dirty="0"/>
          </a:p>
        </p:txBody>
      </p:sp>
    </p:spTree>
    <p:extLst>
      <p:ext uri="{BB962C8B-B14F-4D97-AF65-F5344CB8AC3E}">
        <p14:creationId xmlns:p14="http://schemas.microsoft.com/office/powerpoint/2010/main" val="2951206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3600" y="223520"/>
            <a:ext cx="7294880" cy="523220"/>
          </a:xfrm>
          <a:prstGeom prst="rect">
            <a:avLst/>
          </a:prstGeom>
          <a:noFill/>
        </p:spPr>
        <p:txBody>
          <a:bodyPr wrap="square" rtlCol="0">
            <a:spAutoFit/>
          </a:bodyPr>
          <a:lstStyle/>
          <a:p>
            <a:pPr algn="ctr"/>
            <a:r>
              <a:rPr lang="en-GB" sz="2800" b="1" dirty="0" smtClean="0">
                <a:latin typeface="Algerian" panose="04020705040A02060702" pitchFamily="82" charset="0"/>
                <a:cs typeface="Arial" panose="020B0604020202020204" pitchFamily="34" charset="0"/>
              </a:rPr>
              <a:t>What is Euthanasia?</a:t>
            </a:r>
            <a:endParaRPr lang="en-GB" sz="2800" b="1" dirty="0">
              <a:latin typeface="Algerian" panose="04020705040A02060702" pitchFamily="82" charset="0"/>
              <a:cs typeface="Arial" panose="020B0604020202020204" pitchFamily="34" charset="0"/>
            </a:endParaRPr>
          </a:p>
        </p:txBody>
      </p:sp>
      <p:sp>
        <p:nvSpPr>
          <p:cNvPr id="3" name="Rectangle 2"/>
          <p:cNvSpPr/>
          <p:nvPr/>
        </p:nvSpPr>
        <p:spPr>
          <a:xfrm>
            <a:off x="1034141" y="1083695"/>
            <a:ext cx="9231085" cy="923330"/>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Euthanasia is the painless termination of life for a person with a chronic illness or an irreparable coma. It is the intentional taking of another person's life to eliminate their </a:t>
            </a:r>
            <a:r>
              <a:rPr lang="en-GB" dirty="0" smtClean="0">
                <a:latin typeface="Arial" panose="020B0604020202020204" pitchFamily="34" charset="0"/>
                <a:cs typeface="Arial" panose="020B0604020202020204" pitchFamily="34" charset="0"/>
              </a:rPr>
              <a:t>pain.</a:t>
            </a:r>
          </a:p>
        </p:txBody>
      </p:sp>
      <p:sp>
        <p:nvSpPr>
          <p:cNvPr id="5" name="Rectangle 4"/>
          <p:cNvSpPr/>
          <p:nvPr/>
        </p:nvSpPr>
        <p:spPr>
          <a:xfrm>
            <a:off x="1034141" y="2343980"/>
            <a:ext cx="9122229" cy="923330"/>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Euthanasia is the practice of ending a patient's life in order to relieve their suffering. Normally, the patient in question would have a serious illness or be in excruciating </a:t>
            </a:r>
            <a:r>
              <a:rPr lang="en-GB" dirty="0" smtClean="0">
                <a:latin typeface="Arial" panose="020B0604020202020204" pitchFamily="34" charset="0"/>
                <a:cs typeface="Arial" panose="020B0604020202020204" pitchFamily="34" charset="0"/>
              </a:rPr>
              <a:t>agony(NHS 2023).</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1323976" y="3418405"/>
            <a:ext cx="9591674" cy="3087170"/>
          </a:xfrm>
          <a:prstGeom prst="rect">
            <a:avLst/>
          </a:prstGeom>
        </p:spPr>
      </p:pic>
      <p:sp>
        <p:nvSpPr>
          <p:cNvPr id="6" name="TextBox 5"/>
          <p:cNvSpPr txBox="1"/>
          <p:nvPr/>
        </p:nvSpPr>
        <p:spPr>
          <a:xfrm>
            <a:off x="5314950" y="6502781"/>
            <a:ext cx="1609725"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(Bradley, T 2016).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1162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68842" y="375385"/>
            <a:ext cx="5255394" cy="461665"/>
          </a:xfrm>
          <a:prstGeom prst="rect">
            <a:avLst/>
          </a:prstGeom>
          <a:noFill/>
        </p:spPr>
        <p:txBody>
          <a:bodyPr wrap="square" rtlCol="0">
            <a:spAutoFit/>
          </a:bodyPr>
          <a:lstStyle/>
          <a:p>
            <a:pPr algn="ctr"/>
            <a:r>
              <a:rPr lang="en-GB" sz="2400" b="1" dirty="0" smtClean="0">
                <a:latin typeface="Algerian" panose="04020705040A02060702" pitchFamily="82" charset="0"/>
              </a:rPr>
              <a:t>Arguments for and against</a:t>
            </a:r>
            <a:endParaRPr lang="en-GB" sz="2400" b="1" dirty="0">
              <a:latin typeface="Algerian" panose="04020705040A02060702" pitchFamily="82" charset="0"/>
            </a:endParaRPr>
          </a:p>
        </p:txBody>
      </p:sp>
      <p:sp>
        <p:nvSpPr>
          <p:cNvPr id="2" name="TextBox 2"/>
          <p:cNvSpPr txBox="1"/>
          <p:nvPr/>
        </p:nvSpPr>
        <p:spPr>
          <a:xfrm>
            <a:off x="3368842" y="375385"/>
            <a:ext cx="5255394" cy="461665"/>
          </a:xfrm>
          <a:prstGeom prst="rect">
            <a:avLst/>
          </a:prstGeom>
          <a:noFill/>
        </p:spPr>
        <p:txBody>
          <a:bodyPr wrap="square" rtlCol="0">
            <a:spAutoFit/>
          </a:bodyPr>
          <a:lstStyle/>
          <a:p>
            <a:pPr algn="ctr"/>
            <a:r>
              <a:rPr lang="en-GB" sz="2400" b="1" dirty="0" smtClean="0">
                <a:latin typeface="Algerian" panose="04020705040A02060702" pitchFamily="82" charset="0"/>
              </a:rPr>
              <a:t>Arguments for and against</a:t>
            </a:r>
            <a:endParaRPr lang="en-GB" sz="2400" b="1" dirty="0">
              <a:latin typeface="Algerian" panose="04020705040A02060702" pitchFamily="82" charset="0"/>
            </a:endParaRPr>
          </a:p>
        </p:txBody>
      </p:sp>
      <p:sp>
        <p:nvSpPr>
          <p:cNvPr id="4" name="Rectangle 3"/>
          <p:cNvSpPr/>
          <p:nvPr/>
        </p:nvSpPr>
        <p:spPr>
          <a:xfrm>
            <a:off x="1017069" y="1359916"/>
            <a:ext cx="9994232" cy="646331"/>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Sir Patrick Stewart said that although we have no control over how we enter the world, we should have some control over the timing of our </a:t>
            </a:r>
            <a:r>
              <a:rPr lang="en-GB" dirty="0" smtClean="0">
                <a:latin typeface="Arial" panose="020B0604020202020204" pitchFamily="34" charset="0"/>
                <a:cs typeface="Arial" panose="020B0604020202020204" pitchFamily="34" charset="0"/>
              </a:rPr>
              <a:t>departure (Care org UK 2023).</a:t>
            </a:r>
            <a:endParaRPr lang="en-GB" dirty="0">
              <a:latin typeface="Arial" panose="020B0604020202020204" pitchFamily="34" charset="0"/>
              <a:cs typeface="Arial" panose="020B0604020202020204" pitchFamily="34" charset="0"/>
            </a:endParaRPr>
          </a:p>
        </p:txBody>
      </p:sp>
      <p:sp>
        <p:nvSpPr>
          <p:cNvPr id="5" name="Rectangle 4"/>
          <p:cNvSpPr/>
          <p:nvPr/>
        </p:nvSpPr>
        <p:spPr>
          <a:xfrm>
            <a:off x="1017069" y="2232070"/>
            <a:ext cx="9994231" cy="1200329"/>
          </a:xfrm>
          <a:prstGeom prst="rect">
            <a:avLst/>
          </a:prstGeom>
        </p:spPr>
        <p:txBody>
          <a:bodyPr wrap="square">
            <a:spAutoFit/>
          </a:bodyPr>
          <a:lstStyle/>
          <a:p>
            <a:pPr marL="285750" indent="-285750" algn="just">
              <a:buFont typeface="Wingdings" panose="05000000000000000000" pitchFamily="2" charset="2"/>
              <a:buChar char="q"/>
            </a:pPr>
            <a:r>
              <a:rPr lang="en-GB" dirty="0" smtClean="0">
                <a:latin typeface="Arial" panose="020B0604020202020204" pitchFamily="34" charset="0"/>
                <a:cs typeface="Arial" panose="020B0604020202020204" pitchFamily="34" charset="0"/>
              </a:rPr>
              <a:t>Granting </a:t>
            </a:r>
            <a:r>
              <a:rPr lang="en-GB" dirty="0">
                <a:latin typeface="Arial" panose="020B0604020202020204" pitchFamily="34" charset="0"/>
                <a:cs typeface="Arial" panose="020B0604020202020204" pitchFamily="34" charset="0"/>
              </a:rPr>
              <a:t>medical professionals the authority to determine when a patient's life is not worth </a:t>
            </a:r>
            <a:r>
              <a:rPr lang="en-GB" dirty="0" smtClean="0">
                <a:latin typeface="Arial" panose="020B0604020202020204" pitchFamily="34" charset="0"/>
                <a:cs typeface="Arial" panose="020B0604020202020204" pitchFamily="34" charset="0"/>
              </a:rPr>
              <a:t>living is dangerous . </a:t>
            </a:r>
            <a:r>
              <a:rPr lang="en-GB" dirty="0">
                <a:latin typeface="Arial" panose="020B0604020202020204" pitchFamily="34" charset="0"/>
                <a:cs typeface="Arial" panose="020B0604020202020204" pitchFamily="34" charset="0"/>
              </a:rPr>
              <a:t>Over 1,000 individuals were killed in the Netherlands in 1990 without their consent (Care org UK 2023).</a:t>
            </a:r>
          </a:p>
          <a:p>
            <a:pPr algn="just"/>
            <a:endParaRPr lang="en-GB" dirty="0" smtClean="0">
              <a:latin typeface="Arial" panose="020B0604020202020204" pitchFamily="34" charset="0"/>
              <a:cs typeface="Arial" panose="020B0604020202020204" pitchFamily="34" charset="0"/>
            </a:endParaRPr>
          </a:p>
        </p:txBody>
      </p:sp>
      <p:sp>
        <p:nvSpPr>
          <p:cNvPr id="6" name="Rectangle 5"/>
          <p:cNvSpPr/>
          <p:nvPr/>
        </p:nvSpPr>
        <p:spPr>
          <a:xfrm>
            <a:off x="1017068" y="3658222"/>
            <a:ext cx="9994231" cy="923330"/>
          </a:xfrm>
          <a:prstGeom prst="rect">
            <a:avLst/>
          </a:prstGeom>
        </p:spPr>
        <p:txBody>
          <a:bodyPr wrap="square">
            <a:spAutoFit/>
          </a:bodyPr>
          <a:lstStyle/>
          <a:p>
            <a:pPr marL="285750" indent="-285750" algn="just">
              <a:buFont typeface="Wingdings" panose="05000000000000000000" pitchFamily="2" charset="2"/>
              <a:buChar char="q"/>
            </a:pPr>
            <a:r>
              <a:rPr lang="en-GB" dirty="0"/>
              <a:t>"</a:t>
            </a:r>
            <a:r>
              <a:rPr lang="en-GB" dirty="0">
                <a:latin typeface="Arial" panose="020B0604020202020204" pitchFamily="34" charset="0"/>
                <a:cs typeface="Arial" panose="020B0604020202020204" pitchFamily="34" charset="0"/>
              </a:rPr>
              <a:t>The simple truth is that the current law exists to protect people without a voice: the disabled, the terminally sick, and the elderly, who could otherwise feel forced into ending their lives," said </a:t>
            </a:r>
            <a:r>
              <a:rPr lang="en-GB" dirty="0" smtClean="0">
                <a:latin typeface="Arial" panose="020B0604020202020204" pitchFamily="34" charset="0"/>
                <a:cs typeface="Arial" panose="020B0604020202020204" pitchFamily="34" charset="0"/>
              </a:rPr>
              <a:t>Dr </a:t>
            </a:r>
            <a:r>
              <a:rPr lang="en-GB" dirty="0">
                <a:latin typeface="Arial" panose="020B0604020202020204" pitchFamily="34" charset="0"/>
                <a:cs typeface="Arial" panose="020B0604020202020204" pitchFamily="34" charset="0"/>
              </a:rPr>
              <a:t>Andrew Fergusson of the Care Not Killing Alliance</a:t>
            </a:r>
            <a:r>
              <a:rPr lang="en-GB" dirty="0" smtClean="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p:txBody>
      </p:sp>
      <p:sp>
        <p:nvSpPr>
          <p:cNvPr id="7" name="Rectangle 6"/>
          <p:cNvSpPr/>
          <p:nvPr/>
        </p:nvSpPr>
        <p:spPr>
          <a:xfrm>
            <a:off x="1017068" y="5084374"/>
            <a:ext cx="9994231" cy="646331"/>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Religious argument: According to those who believe in God, taking someone's life or killing them is wrong since it goes against God's will. Religious people oppose assisted suicide</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723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62964" y="231006"/>
            <a:ext cx="6227545" cy="830997"/>
          </a:xfrm>
          <a:prstGeom prst="rect">
            <a:avLst/>
          </a:prstGeom>
          <a:noFill/>
        </p:spPr>
        <p:txBody>
          <a:bodyPr wrap="square" rtlCol="0">
            <a:spAutoFit/>
          </a:bodyPr>
          <a:lstStyle/>
          <a:p>
            <a:pPr algn="ctr"/>
            <a:r>
              <a:rPr lang="en-GB" sz="2400" b="1" dirty="0" smtClean="0">
                <a:latin typeface="Algerian" panose="04020705040A02060702" pitchFamily="82" charset="0"/>
              </a:rPr>
              <a:t>The Laws in the UK and other countries</a:t>
            </a:r>
            <a:endParaRPr lang="en-GB" sz="2400" b="1" dirty="0">
              <a:latin typeface="Algerian" panose="04020705040A02060702" pitchFamily="82" charset="0"/>
            </a:endParaRPr>
          </a:p>
        </p:txBody>
      </p:sp>
      <p:sp>
        <p:nvSpPr>
          <p:cNvPr id="3" name="Rectangle 2"/>
          <p:cNvSpPr/>
          <p:nvPr/>
        </p:nvSpPr>
        <p:spPr>
          <a:xfrm>
            <a:off x="1315452" y="1527292"/>
            <a:ext cx="7828547" cy="369332"/>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Under UK law, assisted suicide and euthanasia are illegal.(NHS, 2020).</a:t>
            </a:r>
          </a:p>
        </p:txBody>
      </p:sp>
      <p:sp>
        <p:nvSpPr>
          <p:cNvPr id="4" name="Rectangle 3"/>
          <p:cNvSpPr/>
          <p:nvPr/>
        </p:nvSpPr>
        <p:spPr>
          <a:xfrm>
            <a:off x="1315453" y="2551837"/>
            <a:ext cx="7828547" cy="2031325"/>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Spain follows the Netherlands, Belgium, Luxembourg, Canada, and New Zealand as the sixth nation in the world to allow assisted suicide. Assisted suicide is legal in Switzerland for "unselfish reasons." 1 A number of American states also permit assisted suicide (BMJ 2021</a:t>
            </a:r>
            <a:r>
              <a:rPr lang="en-GB" dirty="0" smtClean="0">
                <a:latin typeface="Arial" panose="020B0604020202020204" pitchFamily="34" charset="0"/>
                <a:cs typeface="Arial" panose="020B0604020202020204" pitchFamily="34" charset="0"/>
              </a:rPr>
              <a:t>)</a:t>
            </a:r>
          </a:p>
          <a:p>
            <a:pPr marL="285750" indent="-285750" algn="just">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Only the Netherlands and Belgium allow patients under the age of 18 to be put to </a:t>
            </a:r>
            <a:r>
              <a:rPr lang="en-GB" dirty="0" smtClean="0">
                <a:latin typeface="Arial" panose="020B0604020202020204" pitchFamily="34" charset="0"/>
                <a:cs typeface="Arial" panose="020B0604020202020204" pitchFamily="34" charset="0"/>
              </a:rPr>
              <a:t>death</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(Lewis, P., 2015).</a:t>
            </a:r>
            <a:endParaRPr lang="en-GB" dirty="0">
              <a:latin typeface="Arial" panose="020B0604020202020204" pitchFamily="34" charset="0"/>
              <a:cs typeface="Arial" panose="020B0604020202020204" pitchFamily="34" charset="0"/>
            </a:endParaRPr>
          </a:p>
        </p:txBody>
      </p:sp>
      <p:sp>
        <p:nvSpPr>
          <p:cNvPr id="5" name="TextBox 1"/>
          <p:cNvSpPr txBox="1"/>
          <p:nvPr/>
        </p:nvSpPr>
        <p:spPr>
          <a:xfrm>
            <a:off x="3262964" y="231006"/>
            <a:ext cx="6227545" cy="830997"/>
          </a:xfrm>
          <a:prstGeom prst="rect">
            <a:avLst/>
          </a:prstGeom>
          <a:noFill/>
        </p:spPr>
        <p:txBody>
          <a:bodyPr wrap="square" rtlCol="0">
            <a:spAutoFit/>
          </a:bodyPr>
          <a:lstStyle/>
          <a:p>
            <a:pPr algn="ctr"/>
            <a:r>
              <a:rPr lang="en-GB" sz="2400" b="1" dirty="0" smtClean="0">
                <a:latin typeface="Algerian" panose="04020705040A02060702" pitchFamily="82" charset="0"/>
              </a:rPr>
              <a:t>The Laws in the UK and other countries</a:t>
            </a:r>
            <a:endParaRPr lang="en-GB" sz="2400" b="1" dirty="0">
              <a:latin typeface="Algerian" panose="04020705040A02060702" pitchFamily="82" charset="0"/>
            </a:endParaRPr>
          </a:p>
        </p:txBody>
      </p:sp>
      <p:sp>
        <p:nvSpPr>
          <p:cNvPr id="6" name="Rectangle 2"/>
          <p:cNvSpPr/>
          <p:nvPr/>
        </p:nvSpPr>
        <p:spPr>
          <a:xfrm>
            <a:off x="1315452" y="1527292"/>
            <a:ext cx="7828547" cy="369332"/>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Under UK law, assisted suicide and euthanasia are illegal.(NHS, 2020).</a:t>
            </a:r>
          </a:p>
        </p:txBody>
      </p:sp>
      <p:sp>
        <p:nvSpPr>
          <p:cNvPr id="7" name="Rectangle 3"/>
          <p:cNvSpPr/>
          <p:nvPr/>
        </p:nvSpPr>
        <p:spPr>
          <a:xfrm>
            <a:off x="1315453" y="2551837"/>
            <a:ext cx="7828547" cy="2031325"/>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Spain follows the Netherlands, Belgium, Luxembourg, Canada, and New Zealand as the sixth nation in the world to allow assisted suicide. Assisted suicide is legal in Switzerland for "unselfish reasons." 1 A number of American states also permit assisted suicide (BMJ 2021</a:t>
            </a:r>
            <a:r>
              <a:rPr lang="en-GB" dirty="0" smtClean="0">
                <a:latin typeface="Arial" panose="020B0604020202020204" pitchFamily="34" charset="0"/>
                <a:cs typeface="Arial" panose="020B0604020202020204" pitchFamily="34" charset="0"/>
              </a:rPr>
              <a:t>)</a:t>
            </a:r>
          </a:p>
          <a:p>
            <a:pPr marL="285750" indent="-285750" algn="just">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Only the Netherlands and Belgium allow patients under the age of 18 to be put to </a:t>
            </a:r>
            <a:r>
              <a:rPr lang="en-GB" dirty="0" smtClean="0">
                <a:latin typeface="Arial" panose="020B0604020202020204" pitchFamily="34" charset="0"/>
                <a:cs typeface="Arial" panose="020B0604020202020204" pitchFamily="34" charset="0"/>
              </a:rPr>
              <a:t>death</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(Lewis, P., 2015).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6161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32472" y="385011"/>
            <a:ext cx="5457524" cy="523220"/>
          </a:xfrm>
          <a:prstGeom prst="rect">
            <a:avLst/>
          </a:prstGeom>
          <a:noFill/>
        </p:spPr>
        <p:txBody>
          <a:bodyPr wrap="square" rtlCol="0">
            <a:spAutoFit/>
          </a:bodyPr>
          <a:lstStyle/>
          <a:p>
            <a:pPr algn="ctr"/>
            <a:r>
              <a:rPr lang="en-GB" sz="2800" b="1" dirty="0" smtClean="0">
                <a:latin typeface="Algerian" panose="04020705040A02060702" pitchFamily="82" charset="0"/>
              </a:rPr>
              <a:t>Conclusion</a:t>
            </a:r>
            <a:endParaRPr lang="en-GB" sz="2800" b="1" dirty="0">
              <a:latin typeface="Algerian" panose="04020705040A02060702" pitchFamily="82" charset="0"/>
            </a:endParaRPr>
          </a:p>
        </p:txBody>
      </p:sp>
      <p:sp>
        <p:nvSpPr>
          <p:cNvPr id="4" name="Rectangle 3"/>
          <p:cNvSpPr/>
          <p:nvPr/>
        </p:nvSpPr>
        <p:spPr>
          <a:xfrm>
            <a:off x="1066801" y="1194138"/>
            <a:ext cx="9886950" cy="1200329"/>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When it comes to end-of-life care, I can state that patients still have more demands than usual, and in some situations, those needs are not satisfied properly. This could be caused by a variety of factors, such as the patient being let down by the authorities when there is a gap in the care they receive.</a:t>
            </a:r>
          </a:p>
        </p:txBody>
      </p:sp>
      <p:sp>
        <p:nvSpPr>
          <p:cNvPr id="5" name="Rectangle 4"/>
          <p:cNvSpPr/>
          <p:nvPr/>
        </p:nvSpPr>
        <p:spPr>
          <a:xfrm>
            <a:off x="1066801" y="2722166"/>
            <a:ext cx="9886950" cy="1754326"/>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After reading and gathering information, I can conclude that hospice care is more suitable near the end of life and that palliative care is definitely needed. The patient can get treatment and their requirements are addressed because there is someone there every day, and they are able to do so. After examining the various locations where care can be given, it is clear that there are delays, errors, and information that does not go from point A to point B quickly enough, causing patients to miss out on the care they require.</a:t>
            </a:r>
          </a:p>
        </p:txBody>
      </p:sp>
      <p:sp>
        <p:nvSpPr>
          <p:cNvPr id="6" name="Rectangle 5"/>
          <p:cNvSpPr/>
          <p:nvPr/>
        </p:nvSpPr>
        <p:spPr>
          <a:xfrm>
            <a:off x="1066801" y="4714012"/>
            <a:ext cx="9820274" cy="1200329"/>
          </a:xfrm>
          <a:prstGeom prst="rect">
            <a:avLst/>
          </a:prstGeom>
        </p:spPr>
        <p:txBody>
          <a:bodyPr wrap="square">
            <a:spAutoFit/>
          </a:bodyPr>
          <a:lstStyle/>
          <a:p>
            <a:pPr marL="285750" indent="-285750" algn="just">
              <a:buFont typeface="Wingdings" panose="05000000000000000000" pitchFamily="2" charset="2"/>
              <a:buChar char="q"/>
            </a:pPr>
            <a:r>
              <a:rPr lang="en-GB" dirty="0">
                <a:latin typeface="Arial" panose="020B0604020202020204" pitchFamily="34" charset="0"/>
                <a:cs typeface="Arial" panose="020B0604020202020204" pitchFamily="34" charset="0"/>
              </a:rPr>
              <a:t>At this point of life, it is important for patients to have a care plan in place since it outlines their wishes and the type of care they </a:t>
            </a:r>
            <a:r>
              <a:rPr lang="en-GB" dirty="0" smtClean="0">
                <a:latin typeface="Arial" panose="020B0604020202020204" pitchFamily="34" charset="0"/>
                <a:cs typeface="Arial" panose="020B0604020202020204" pitchFamily="34" charset="0"/>
              </a:rPr>
              <a:t>require</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a:t>
            </a:r>
            <a:r>
              <a:rPr lang="en-GB" dirty="0">
                <a:latin typeface="Arial" panose="020B0604020202020204" pitchFamily="34" charset="0"/>
                <a:cs typeface="Arial" panose="020B0604020202020204" pitchFamily="34" charset="0"/>
              </a:rPr>
              <a:t>it is where the DNR and living will are set. Also, I discovered that there are differing opinions on euthanasia; some religious people oppose it, while in other nations it is legal.</a:t>
            </a:r>
          </a:p>
        </p:txBody>
      </p:sp>
    </p:spTree>
    <p:extLst>
      <p:ext uri="{BB962C8B-B14F-4D97-AF65-F5344CB8AC3E}">
        <p14:creationId xmlns:p14="http://schemas.microsoft.com/office/powerpoint/2010/main" val="380592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80886" y="119012"/>
            <a:ext cx="6237171" cy="523220"/>
          </a:xfrm>
          <a:prstGeom prst="rect">
            <a:avLst/>
          </a:prstGeom>
          <a:noFill/>
        </p:spPr>
        <p:txBody>
          <a:bodyPr wrap="square" rtlCol="0">
            <a:spAutoFit/>
          </a:bodyPr>
          <a:lstStyle/>
          <a:p>
            <a:pPr algn="ctr"/>
            <a:r>
              <a:rPr lang="en-GB" sz="2800" b="1" dirty="0" smtClean="0">
                <a:latin typeface="Algerian" panose="04020705040A02060702" pitchFamily="82" charset="0"/>
              </a:rPr>
              <a:t>Recommendation</a:t>
            </a:r>
            <a:r>
              <a:rPr lang="en-GB" dirty="0" smtClean="0"/>
              <a:t> </a:t>
            </a:r>
            <a:endParaRPr lang="en-GB" dirty="0"/>
          </a:p>
        </p:txBody>
      </p:sp>
      <p:sp>
        <p:nvSpPr>
          <p:cNvPr id="5" name="Rectangle 4"/>
          <p:cNvSpPr/>
          <p:nvPr/>
        </p:nvSpPr>
        <p:spPr>
          <a:xfrm>
            <a:off x="1143000" y="1112788"/>
            <a:ext cx="9315450" cy="147732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According to my research, I advise individuals to explore more about hospice care and palliative care because these services include staff that are always on call around the clock and would be beneficial to the patient at this point in their life. As this would be the greatest option for the patient, it can be hard  to access because of finance, or a lack of end-of-life care in the UK.</a:t>
            </a:r>
          </a:p>
        </p:txBody>
      </p:sp>
      <p:sp>
        <p:nvSpPr>
          <p:cNvPr id="6" name="Rectangle 5"/>
          <p:cNvSpPr/>
          <p:nvPr/>
        </p:nvSpPr>
        <p:spPr>
          <a:xfrm>
            <a:off x="1143000" y="2828836"/>
            <a:ext cx="9239250" cy="64633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 would like to suggest Marie Curie and Hospice UK as two charity organizations that provide end-of-life care as a potential answer to this issue that can assist people.</a:t>
            </a:r>
          </a:p>
        </p:txBody>
      </p:sp>
      <p:sp>
        <p:nvSpPr>
          <p:cNvPr id="7" name="Rectangle 6"/>
          <p:cNvSpPr/>
          <p:nvPr/>
        </p:nvSpPr>
        <p:spPr>
          <a:xfrm>
            <a:off x="1143000" y="4026664"/>
            <a:ext cx="9239250" cy="1754326"/>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For assisted suicide and euthanasia, I advise the nations where they are legal to review their policies because they have been abused because they are legal, which is the barrier. Assisted suicide and euthanasia have been used when they were not needed or recommended and have gone against people's wishes. More information should be made available to the public, and it should only be given to those who are genuinely experiencing terminal sickness and other dire conditions.</a:t>
            </a:r>
          </a:p>
        </p:txBody>
      </p:sp>
    </p:spTree>
    <p:extLst>
      <p:ext uri="{BB962C8B-B14F-4D97-AF65-F5344CB8AC3E}">
        <p14:creationId xmlns:p14="http://schemas.microsoft.com/office/powerpoint/2010/main" val="699168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27430" y="603250"/>
            <a:ext cx="8788400" cy="1371600"/>
          </a:xfrm>
          <a:prstGeom prst="rect">
            <a:avLst/>
          </a:prstGeom>
          <a:noFill/>
        </p:spPr>
        <p:txBody>
          <a:bodyPr wrap="square" rtlCol="0">
            <a:spAutoFit/>
          </a:bodyPr>
          <a:lstStyle/>
          <a:p>
            <a:endParaRPr lang="en-GB" dirty="0"/>
          </a:p>
        </p:txBody>
      </p:sp>
      <p:sp>
        <p:nvSpPr>
          <p:cNvPr id="4" name="Rectangle 3"/>
          <p:cNvSpPr/>
          <p:nvPr/>
        </p:nvSpPr>
        <p:spPr>
          <a:xfrm>
            <a:off x="570230" y="0"/>
            <a:ext cx="10977880" cy="6740307"/>
          </a:xfrm>
          <a:prstGeom prst="rect">
            <a:avLst/>
          </a:prstGeom>
        </p:spPr>
        <p:txBody>
          <a:bodyPr wrap="square">
            <a:spAutoFit/>
          </a:bodyPr>
          <a:lstStyle/>
          <a:p>
            <a:pPr algn="ctr"/>
            <a:r>
              <a:rPr lang="en-GB" sz="2000" b="1" dirty="0" smtClean="0">
                <a:latin typeface="Arial" panose="020B0604020202020204" pitchFamily="34" charset="0"/>
                <a:cs typeface="Arial" panose="020B0604020202020204" pitchFamily="34" charset="0"/>
              </a:rPr>
              <a:t>  </a:t>
            </a:r>
            <a:r>
              <a:rPr lang="en-GB" sz="3600" b="1" dirty="0" smtClean="0">
                <a:latin typeface="Algerian" panose="04020705040A02060702" pitchFamily="82" charset="0"/>
                <a:cs typeface="Arial" panose="020B0604020202020204" pitchFamily="34" charset="0"/>
              </a:rPr>
              <a:t>References</a:t>
            </a:r>
          </a:p>
          <a:p>
            <a:pPr algn="just"/>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Age </a:t>
            </a:r>
            <a:r>
              <a:rPr lang="en-GB" sz="1200" dirty="0">
                <a:latin typeface="Arial" panose="020B0604020202020204" pitchFamily="34" charset="0"/>
                <a:cs typeface="Arial" panose="020B0604020202020204" pitchFamily="34" charset="0"/>
              </a:rPr>
              <a:t>UK (2022) </a:t>
            </a:r>
            <a:r>
              <a:rPr lang="en-GB" sz="1200" i="1" dirty="0">
                <a:latin typeface="Arial" panose="020B0604020202020204" pitchFamily="34" charset="0"/>
                <a:cs typeface="Arial" panose="020B0604020202020204" pitchFamily="34" charset="0"/>
              </a:rPr>
              <a:t>Advance decisions </a:t>
            </a:r>
            <a:r>
              <a:rPr lang="en-GB" sz="1200" dirty="0">
                <a:latin typeface="Arial" panose="020B0604020202020204" pitchFamily="34" charset="0"/>
                <a:cs typeface="Arial" panose="020B0604020202020204" pitchFamily="34" charset="0"/>
              </a:rPr>
              <a:t>Available</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https://www.ageuk.org.uk/information-advice/money-legal/legal-issues/advance-decisions/ (Accessed: 22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Age UK (2022) </a:t>
            </a:r>
            <a:r>
              <a:rPr lang="en-GB" sz="1200" i="1" dirty="0">
                <a:latin typeface="Arial" panose="020B0604020202020204" pitchFamily="34" charset="0"/>
                <a:cs typeface="Arial" panose="020B0604020202020204" pitchFamily="34" charset="0"/>
              </a:rPr>
              <a:t>Your Hospital stay </a:t>
            </a:r>
            <a:r>
              <a:rPr lang="en-GB" sz="1200" dirty="0">
                <a:latin typeface="Arial" panose="020B0604020202020204" pitchFamily="34" charset="0"/>
                <a:cs typeface="Arial" panose="020B0604020202020204" pitchFamily="34" charset="0"/>
              </a:rPr>
              <a:t>Available at: https://www.ageuk.org.uk/northern-ireland/information-advice/health-wellbeing/health-services/your-hospital-stay/ (Accessed: 02 March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Age UK (2023)</a:t>
            </a:r>
            <a:r>
              <a:rPr lang="en-GB" sz="1200" i="1" dirty="0">
                <a:latin typeface="Arial" panose="020B0604020202020204" pitchFamily="34" charset="0"/>
                <a:cs typeface="Arial" panose="020B0604020202020204" pitchFamily="34" charset="0"/>
              </a:rPr>
              <a:t> Services </a:t>
            </a:r>
            <a:r>
              <a:rPr lang="en-GB" sz="1200" dirty="0">
                <a:latin typeface="Arial" panose="020B0604020202020204" pitchFamily="34" charset="0"/>
                <a:cs typeface="Arial" panose="020B0604020202020204" pitchFamily="34" charset="0"/>
              </a:rPr>
              <a:t>Available at: https://www.ageuk.org.uk/services/ (Accessed: 21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Amazing charts (2022) </a:t>
            </a:r>
            <a:r>
              <a:rPr lang="en-GB" sz="1200" i="1" dirty="0">
                <a:latin typeface="Arial" panose="020B0604020202020204" pitchFamily="34" charset="0"/>
                <a:cs typeface="Arial" panose="020B0604020202020204" pitchFamily="34" charset="0"/>
              </a:rPr>
              <a:t>5 Ways Identifying Patient Care Gaps Will Benefit Your Small Medical </a:t>
            </a:r>
            <a:r>
              <a:rPr lang="en-GB" sz="1200" dirty="0" smtClean="0">
                <a:latin typeface="Arial" panose="020B0604020202020204" pitchFamily="34" charset="0"/>
                <a:cs typeface="Arial" panose="020B0604020202020204" pitchFamily="34" charset="0"/>
              </a:rPr>
              <a:t>Practice Available at</a:t>
            </a:r>
            <a:r>
              <a:rPr lang="en-GB" sz="1200" i="1"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https://amazingcharts.com/five-ways-identifying-patient-care-gaps-will-benefit-your-small-medical-practice/ (Accessed: 02 March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BBC (2014) </a:t>
            </a:r>
            <a:r>
              <a:rPr lang="en-GB" sz="1200" i="1" dirty="0">
                <a:latin typeface="Arial" panose="020B0604020202020204" pitchFamily="34" charset="0"/>
                <a:cs typeface="Arial" panose="020B0604020202020204" pitchFamily="34" charset="0"/>
              </a:rPr>
              <a:t>Anti-Euthanasia arguments </a:t>
            </a:r>
            <a:r>
              <a:rPr lang="en-GB" sz="1200" dirty="0">
                <a:latin typeface="Arial" panose="020B0604020202020204" pitchFamily="34" charset="0"/>
                <a:cs typeface="Arial" panose="020B0604020202020204" pitchFamily="34" charset="0"/>
              </a:rPr>
              <a:t>Available at: https://www.bbc.co.uk/ethics/euthanasia/against/against_1.shtml (Accessed: 02 March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BBC (2020) </a:t>
            </a:r>
            <a:r>
              <a:rPr lang="en-GB" sz="1200" i="1" dirty="0">
                <a:latin typeface="Arial" panose="020B0604020202020204" pitchFamily="34" charset="0"/>
                <a:cs typeface="Arial" panose="020B0604020202020204" pitchFamily="34" charset="0"/>
              </a:rPr>
              <a:t>how big is the epidemic in care homes? </a:t>
            </a:r>
            <a:r>
              <a:rPr lang="en-GB" sz="1200" dirty="0">
                <a:latin typeface="Arial" panose="020B0604020202020204" pitchFamily="34" charset="0"/>
                <a:cs typeface="Arial" panose="020B0604020202020204" pitchFamily="34" charset="0"/>
              </a:rPr>
              <a:t>Available at: https://www.bbc.co.uk/news/health-52284281 (Accessed: 27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Birkwood</a:t>
            </a:r>
            <a:r>
              <a:rPr lang="en-GB" sz="1200" dirty="0">
                <a:latin typeface="Arial" panose="020B0604020202020204" pitchFamily="34" charset="0"/>
                <a:cs typeface="Arial" panose="020B0604020202020204" pitchFamily="34" charset="0"/>
              </a:rPr>
              <a:t>, S</a:t>
            </a:r>
            <a:r>
              <a:rPr lang="en-GB" sz="1200" dirty="0" smtClean="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2014) </a:t>
            </a:r>
            <a:r>
              <a:rPr lang="en-GB" sz="1200" i="1" dirty="0">
                <a:latin typeface="Arial" panose="020B0604020202020204" pitchFamily="34" charset="0"/>
                <a:cs typeface="Arial" panose="020B0604020202020204" pitchFamily="34" charset="0"/>
              </a:rPr>
              <a:t>Help the Hospices rebrands as Hospice UK </a:t>
            </a:r>
            <a:r>
              <a:rPr lang="en-GB" sz="1200" dirty="0">
                <a:latin typeface="Arial" panose="020B0604020202020204" pitchFamily="34" charset="0"/>
                <a:cs typeface="Arial" panose="020B0604020202020204" pitchFamily="34" charset="0"/>
              </a:rPr>
              <a:t>Available at:  https://www.thirdsector.co.uk/help-hospices-rebrands-hospice-uk/communications/article/1314630 (Accessed: 02 March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BMJ (2021) </a:t>
            </a:r>
            <a:r>
              <a:rPr lang="en-GB" sz="1200" i="1" dirty="0">
                <a:latin typeface="Arial" panose="020B0604020202020204" pitchFamily="34" charset="0"/>
                <a:cs typeface="Arial" panose="020B0604020202020204" pitchFamily="34" charset="0"/>
              </a:rPr>
              <a:t>Spain will become the sixth country worldwide to allow euthanasia and </a:t>
            </a:r>
            <a:r>
              <a:rPr lang="en-GB" sz="1200" i="1" dirty="0" smtClean="0">
                <a:latin typeface="Arial" panose="020B0604020202020204" pitchFamily="34" charset="0"/>
                <a:cs typeface="Arial" panose="020B0604020202020204" pitchFamily="34" charset="0"/>
              </a:rPr>
              <a:t>assisted </a:t>
            </a:r>
            <a:r>
              <a:rPr lang="en-GB" sz="1200" i="1" dirty="0">
                <a:latin typeface="Arial" panose="020B0604020202020204" pitchFamily="34" charset="0"/>
                <a:cs typeface="Arial" panose="020B0604020202020204" pitchFamily="34" charset="0"/>
              </a:rPr>
              <a:t>suicide </a:t>
            </a:r>
            <a:r>
              <a:rPr lang="en-GB" sz="1200" dirty="0">
                <a:latin typeface="Arial" panose="020B0604020202020204" pitchFamily="34" charset="0"/>
                <a:cs typeface="Arial" panose="020B0604020202020204" pitchFamily="34" charset="0"/>
              </a:rPr>
              <a:t>Available at:   https://www.bmj.com/content/372/bmj.n147#:~:text=Following%20the%20forecasted%20ratification%2C%20next,states%20also%20allow%20assisted%20dying (Accessed 25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Bowers, S.P., Chin, M., </a:t>
            </a:r>
            <a:r>
              <a:rPr lang="en-GB" sz="1200" dirty="0" err="1">
                <a:latin typeface="Arial" panose="020B0604020202020204" pitchFamily="34" charset="0"/>
                <a:cs typeface="Arial" panose="020B0604020202020204" pitchFamily="34" charset="0"/>
              </a:rPr>
              <a:t>O’Riordan</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Carduff</a:t>
            </a:r>
            <a:r>
              <a:rPr lang="en-GB" sz="1200" dirty="0">
                <a:latin typeface="Arial" panose="020B0604020202020204" pitchFamily="34" charset="0"/>
                <a:cs typeface="Arial" panose="020B0604020202020204" pitchFamily="34" charset="0"/>
              </a:rPr>
              <a:t>, E., (2022). The end of life experiences of people living with socio-economic deprivation in the developed world: an integrative review. </a:t>
            </a:r>
            <a:r>
              <a:rPr lang="en-GB" sz="1200" i="1" dirty="0">
                <a:latin typeface="Arial" panose="020B0604020202020204" pitchFamily="34" charset="0"/>
                <a:cs typeface="Arial" panose="020B0604020202020204" pitchFamily="34" charset="0"/>
              </a:rPr>
              <a:t>BMC Palliative Care, </a:t>
            </a:r>
            <a:r>
              <a:rPr lang="en-GB" sz="1200" dirty="0">
                <a:latin typeface="Arial" panose="020B0604020202020204" pitchFamily="34" charset="0"/>
                <a:cs typeface="Arial" panose="020B0604020202020204" pitchFamily="34" charset="0"/>
              </a:rPr>
              <a:t>21(1), p.193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Bradley, T., (2016) </a:t>
            </a:r>
            <a:r>
              <a:rPr lang="en-GB" sz="1200" i="1" dirty="0">
                <a:latin typeface="Arial" panose="020B0604020202020204" pitchFamily="34" charset="0"/>
                <a:cs typeface="Arial" panose="020B0604020202020204" pitchFamily="34" charset="0"/>
              </a:rPr>
              <a:t>Give Me Liberty and Give Me Death?</a:t>
            </a:r>
            <a:r>
              <a:rPr lang="en-GB" sz="1200" dirty="0">
                <a:latin typeface="Arial" panose="020B0604020202020204" pitchFamily="34" charset="0"/>
                <a:cs typeface="Arial" panose="020B0604020202020204" pitchFamily="34" charset="0"/>
              </a:rPr>
              <a:t> Available at: https://lozierinstitute.org/give-liberty-give-death/ (Accessed: 02 March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Care Quality Commission (2017) </a:t>
            </a:r>
            <a:r>
              <a:rPr lang="en-GB" sz="1200" i="1" dirty="0">
                <a:latin typeface="Arial" panose="020B0604020202020204" pitchFamily="34" charset="0"/>
                <a:cs typeface="Arial" panose="020B0604020202020204" pitchFamily="34" charset="0"/>
              </a:rPr>
              <a:t>Hospices offering more ‘Outstanding’ care than other services regulated by CQC </a:t>
            </a:r>
            <a:r>
              <a:rPr lang="en-GB" sz="1200" dirty="0">
                <a:latin typeface="Arial" panose="020B0604020202020204" pitchFamily="34" charset="0"/>
                <a:cs typeface="Arial" panose="020B0604020202020204" pitchFamily="34" charset="0"/>
              </a:rPr>
              <a:t>Available at:  https://www.cqc.org.uk/news/releases/hospices-offering-more (Accessed: 26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Chase. (2009). The Victorians and old age. Oxford: </a:t>
            </a:r>
            <a:r>
              <a:rPr lang="en-GB" sz="1200" i="1" dirty="0">
                <a:latin typeface="Arial" panose="020B0604020202020204" pitchFamily="34" charset="0"/>
                <a:cs typeface="Arial" panose="020B0604020202020204" pitchFamily="34" charset="0"/>
              </a:rPr>
              <a:t>Oxford University Press.</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3726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1948" y="121920"/>
            <a:ext cx="10668000" cy="7294305"/>
          </a:xfrm>
          <a:prstGeom prst="rect">
            <a:avLst/>
          </a:prstGeom>
          <a:noFill/>
        </p:spPr>
        <p:txBody>
          <a:bodyPr wrap="square" rtlCol="0">
            <a:spAutoFit/>
          </a:bodyPr>
          <a:lstStyle/>
          <a:p>
            <a:pPr algn="ctr"/>
            <a:r>
              <a:rPr lang="en-GB" sz="2400" b="1" dirty="0">
                <a:latin typeface="Algerian" panose="04020705040A02060702" pitchFamily="82" charset="0"/>
                <a:cs typeface="Arial" panose="020B0604020202020204" pitchFamily="34" charset="0"/>
              </a:rPr>
              <a:t>References</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Clarke</a:t>
            </a:r>
            <a:r>
              <a:rPr lang="en-GB" sz="1200" dirty="0">
                <a:latin typeface="Arial" panose="020B0604020202020204" pitchFamily="34" charset="0"/>
                <a:cs typeface="Arial" panose="020B0604020202020204" pitchFamily="34" charset="0"/>
              </a:rPr>
              <a:t>, A. and Seymour, J., (2010). “At the foot of a very long ladder”: </a:t>
            </a:r>
            <a:r>
              <a:rPr lang="en-GB" sz="1200" i="1" dirty="0">
                <a:latin typeface="Arial" panose="020B0604020202020204" pitchFamily="34" charset="0"/>
                <a:cs typeface="Arial" panose="020B0604020202020204" pitchFamily="34" charset="0"/>
              </a:rPr>
              <a:t>Discussing the end of life with older people and informal caregivers.</a:t>
            </a:r>
            <a:r>
              <a:rPr lang="en-GB" sz="1200" dirty="0">
                <a:latin typeface="Arial" panose="020B0604020202020204" pitchFamily="34" charset="0"/>
                <a:cs typeface="Arial" panose="020B0604020202020204" pitchFamily="34" charset="0"/>
              </a:rPr>
              <a:t> Journal of pain and symptom management, 40(6), pp.857-869</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Crawley, L.M., Marshall, P.A., Lo, B., Koenig, B.A. and End-of-Life Care Consensus Panel*, (2002). </a:t>
            </a:r>
            <a:r>
              <a:rPr lang="en-GB" sz="1200" i="1" dirty="0">
                <a:latin typeface="Arial" panose="020B0604020202020204" pitchFamily="34" charset="0"/>
                <a:cs typeface="Arial" panose="020B0604020202020204" pitchFamily="34" charset="0"/>
              </a:rPr>
              <a:t>Strategies for culturally effective end-of-life care. Annals of Internal Medicine,</a:t>
            </a:r>
            <a:r>
              <a:rPr lang="en-GB" sz="1200" dirty="0">
                <a:latin typeface="Arial" panose="020B0604020202020204" pitchFamily="34" charset="0"/>
                <a:cs typeface="Arial" panose="020B0604020202020204" pitchFamily="34" charset="0"/>
              </a:rPr>
              <a:t> 136(9), pp.673-679</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Dickinson, G.E., Clark, D. and </a:t>
            </a:r>
            <a:r>
              <a:rPr lang="en-GB" sz="1200" dirty="0" err="1">
                <a:latin typeface="Arial" panose="020B0604020202020204" pitchFamily="34" charset="0"/>
                <a:cs typeface="Arial" panose="020B0604020202020204" pitchFamily="34" charset="0"/>
              </a:rPr>
              <a:t>Sque</a:t>
            </a:r>
            <a:r>
              <a:rPr lang="en-GB" sz="1200" dirty="0">
                <a:latin typeface="Arial" panose="020B0604020202020204" pitchFamily="34" charset="0"/>
                <a:cs typeface="Arial" panose="020B0604020202020204" pitchFamily="34" charset="0"/>
              </a:rPr>
              <a:t>, M., (2008). Palliative care and end of life issues in UK pre-registration, undergraduate nursing programmes. </a:t>
            </a:r>
            <a:r>
              <a:rPr lang="en-GB" sz="1200" i="1" dirty="0">
                <a:latin typeface="Arial" panose="020B0604020202020204" pitchFamily="34" charset="0"/>
                <a:cs typeface="Arial" panose="020B0604020202020204" pitchFamily="34" charset="0"/>
              </a:rPr>
              <a:t>Nurse Education Today, </a:t>
            </a:r>
            <a:r>
              <a:rPr lang="en-GB" sz="1200" dirty="0">
                <a:latin typeface="Arial" panose="020B0604020202020204" pitchFamily="34" charset="0"/>
                <a:cs typeface="Arial" panose="020B0604020202020204" pitchFamily="34" charset="0"/>
              </a:rPr>
              <a:t>28(2), pp.163-170</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FRI (2021) </a:t>
            </a:r>
            <a:r>
              <a:rPr lang="en-GB" sz="1200" i="1" dirty="0">
                <a:latin typeface="Arial" panose="020B0604020202020204" pitchFamily="34" charset="0"/>
                <a:cs typeface="Arial" panose="020B0604020202020204" pitchFamily="34" charset="0"/>
              </a:rPr>
              <a:t>Advancing human rights makes for a better society </a:t>
            </a:r>
            <a:r>
              <a:rPr lang="en-GB" sz="1200" dirty="0">
                <a:latin typeface="Arial" panose="020B0604020202020204" pitchFamily="34" charset="0"/>
                <a:cs typeface="Arial" panose="020B0604020202020204" pitchFamily="34" charset="0"/>
              </a:rPr>
              <a:t>Available at: https://greenheart.org/greenheart-international/human-rights-what-are-they-2/3145/ </a:t>
            </a:r>
            <a:r>
              <a:rPr lang="en-GB" sz="1200" dirty="0" smtClean="0">
                <a:latin typeface="Arial" panose="020B0604020202020204" pitchFamily="34" charset="0"/>
                <a:cs typeface="Arial" panose="020B0604020202020204" pitchFamily="34" charset="0"/>
              </a:rPr>
              <a:t>(Accessed 03 March 2023).</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Gott</a:t>
            </a:r>
            <a:r>
              <a:rPr lang="en-GB" sz="1200" dirty="0">
                <a:latin typeface="Arial" panose="020B0604020202020204" pitchFamily="34" charset="0"/>
                <a:cs typeface="Arial" panose="020B0604020202020204" pitchFamily="34" charset="0"/>
              </a:rPr>
              <a:t>, M., Seymour, J., Bellamy, G., Clark, D. and </a:t>
            </a:r>
            <a:r>
              <a:rPr lang="en-GB" sz="1200" dirty="0" err="1">
                <a:latin typeface="Arial" panose="020B0604020202020204" pitchFamily="34" charset="0"/>
                <a:cs typeface="Arial" panose="020B0604020202020204" pitchFamily="34" charset="0"/>
              </a:rPr>
              <a:t>Ahmedzai</a:t>
            </a:r>
            <a:r>
              <a:rPr lang="en-GB" sz="1200" dirty="0">
                <a:latin typeface="Arial" panose="020B0604020202020204" pitchFamily="34" charset="0"/>
                <a:cs typeface="Arial" panose="020B0604020202020204" pitchFamily="34" charset="0"/>
              </a:rPr>
              <a:t>, S., (2004). Older people's views about home as a place of care at the end of life. </a:t>
            </a:r>
            <a:r>
              <a:rPr lang="en-GB" sz="1200" i="1" dirty="0">
                <a:latin typeface="Arial" panose="020B0604020202020204" pitchFamily="34" charset="0"/>
                <a:cs typeface="Arial" panose="020B0604020202020204" pitchFamily="34" charset="0"/>
              </a:rPr>
              <a:t>Palliative medicine</a:t>
            </a:r>
            <a:r>
              <a:rPr lang="en-GB" sz="1200" dirty="0">
                <a:latin typeface="Arial" panose="020B0604020202020204" pitchFamily="34" charset="0"/>
                <a:cs typeface="Arial" panose="020B0604020202020204" pitchFamily="34" charset="0"/>
              </a:rPr>
              <a:t>, 18(5), pp.460-467</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Groeneveld</a:t>
            </a:r>
            <a:r>
              <a:rPr lang="en-GB" sz="1200" dirty="0">
                <a:latin typeface="Arial" panose="020B0604020202020204" pitchFamily="34" charset="0"/>
                <a:cs typeface="Arial" panose="020B0604020202020204" pitchFamily="34" charset="0"/>
              </a:rPr>
              <a:t>, E.I., Cassel, J.B., </a:t>
            </a:r>
            <a:r>
              <a:rPr lang="en-GB" sz="1200" dirty="0" err="1">
                <a:latin typeface="Arial" panose="020B0604020202020204" pitchFamily="34" charset="0"/>
                <a:cs typeface="Arial" panose="020B0604020202020204" pitchFamily="34" charset="0"/>
              </a:rPr>
              <a:t>Bausewein</a:t>
            </a:r>
            <a:r>
              <a:rPr lang="en-GB" sz="1200" dirty="0">
                <a:latin typeface="Arial" panose="020B0604020202020204" pitchFamily="34" charset="0"/>
                <a:cs typeface="Arial" panose="020B0604020202020204" pitchFamily="34" charset="0"/>
              </a:rPr>
              <a:t>, C., </a:t>
            </a:r>
            <a:r>
              <a:rPr lang="en-GB" sz="1200" dirty="0" err="1">
                <a:latin typeface="Arial" panose="020B0604020202020204" pitchFamily="34" charset="0"/>
                <a:cs typeface="Arial" panose="020B0604020202020204" pitchFamily="34" charset="0"/>
              </a:rPr>
              <a:t>Csikós</a:t>
            </a:r>
            <a:r>
              <a:rPr lang="en-GB" sz="1200" dirty="0">
                <a:latin typeface="Arial" panose="020B0604020202020204" pitchFamily="34" charset="0"/>
                <a:cs typeface="Arial" panose="020B0604020202020204" pitchFamily="34" charset="0"/>
              </a:rPr>
              <a:t>, Á., </a:t>
            </a:r>
            <a:r>
              <a:rPr lang="en-GB" sz="1200" dirty="0" err="1">
                <a:latin typeface="Arial" panose="020B0604020202020204" pitchFamily="34" charset="0"/>
                <a:cs typeface="Arial" panose="020B0604020202020204" pitchFamily="34" charset="0"/>
              </a:rPr>
              <a:t>Krajnik</a:t>
            </a:r>
            <a:r>
              <a:rPr lang="en-GB" sz="1200" dirty="0">
                <a:latin typeface="Arial" panose="020B0604020202020204" pitchFamily="34" charset="0"/>
                <a:cs typeface="Arial" panose="020B0604020202020204" pitchFamily="34" charset="0"/>
              </a:rPr>
              <a:t>, M., Ryan, K., Haugen, D.F., </a:t>
            </a:r>
            <a:r>
              <a:rPr lang="en-GB" sz="1200" dirty="0" err="1">
                <a:latin typeface="Arial" panose="020B0604020202020204" pitchFamily="34" charset="0"/>
                <a:cs typeface="Arial" panose="020B0604020202020204" pitchFamily="34" charset="0"/>
              </a:rPr>
              <a:t>Eychmueller</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Gudat</a:t>
            </a:r>
            <a:r>
              <a:rPr lang="en-GB" sz="1200" dirty="0">
                <a:latin typeface="Arial" panose="020B0604020202020204" pitchFamily="34" charset="0"/>
                <a:cs typeface="Arial" panose="020B0604020202020204" pitchFamily="34" charset="0"/>
              </a:rPr>
              <a:t> Keller, H., Allan, S. and </a:t>
            </a:r>
            <a:r>
              <a:rPr lang="en-GB" sz="1200" dirty="0" err="1">
                <a:latin typeface="Arial" panose="020B0604020202020204" pitchFamily="34" charset="0"/>
                <a:cs typeface="Arial" panose="020B0604020202020204" pitchFamily="34" charset="0"/>
              </a:rPr>
              <a:t>Hasselaar</a:t>
            </a:r>
            <a:r>
              <a:rPr lang="en-GB" sz="1200" dirty="0">
                <a:latin typeface="Arial" panose="020B0604020202020204" pitchFamily="34" charset="0"/>
                <a:cs typeface="Arial" panose="020B0604020202020204" pitchFamily="34" charset="0"/>
              </a:rPr>
              <a:t>, J., 2017. Funding models in palliative care: lessons from international experience. </a:t>
            </a:r>
            <a:r>
              <a:rPr lang="en-GB" sz="1200" i="1" dirty="0">
                <a:latin typeface="Arial" panose="020B0604020202020204" pitchFamily="34" charset="0"/>
                <a:cs typeface="Arial" panose="020B0604020202020204" pitchFamily="34" charset="0"/>
              </a:rPr>
              <a:t>Palliative medicine</a:t>
            </a:r>
            <a:r>
              <a:rPr lang="en-GB" sz="1200" dirty="0">
                <a:latin typeface="Arial" panose="020B0604020202020204" pitchFamily="34" charset="0"/>
                <a:cs typeface="Arial" panose="020B0604020202020204" pitchFamily="34" charset="0"/>
              </a:rPr>
              <a:t>, 31(4), pp.296-305</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Hospice UK (2023) </a:t>
            </a:r>
            <a:r>
              <a:rPr lang="en-GB" sz="1200" i="1" dirty="0">
                <a:latin typeface="Arial" panose="020B0604020202020204" pitchFamily="34" charset="0"/>
                <a:cs typeface="Arial" panose="020B0604020202020204" pitchFamily="34" charset="0"/>
              </a:rPr>
              <a:t>Planning ahead</a:t>
            </a:r>
            <a:r>
              <a:rPr lang="en-GB" sz="1200" dirty="0">
                <a:latin typeface="Arial" panose="020B0604020202020204" pitchFamily="34" charset="0"/>
                <a:cs typeface="Arial" panose="020B0604020202020204" pitchFamily="34" charset="0"/>
              </a:rPr>
              <a:t> Available at: https://www.hospiceuk.org/information-and-support/your-guide-hospice-and-end-life-care/planning-ahead (Accessed: 22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Lawton. (2000). The dying process : </a:t>
            </a:r>
            <a:r>
              <a:rPr lang="en-GB" sz="1200" i="1" dirty="0">
                <a:latin typeface="Arial" panose="020B0604020202020204" pitchFamily="34" charset="0"/>
                <a:cs typeface="Arial" panose="020B0604020202020204" pitchFamily="34" charset="0"/>
              </a:rPr>
              <a:t>patients’ experiences of palliative care</a:t>
            </a:r>
            <a:r>
              <a:rPr lang="en-GB" sz="1200" dirty="0">
                <a:latin typeface="Arial" panose="020B0604020202020204" pitchFamily="34" charset="0"/>
                <a:cs typeface="Arial" panose="020B0604020202020204" pitchFamily="34" charset="0"/>
              </a:rPr>
              <a:t>. Routledge</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Learner, S., (2022) </a:t>
            </a:r>
            <a:r>
              <a:rPr lang="en-GB" sz="1200" i="1" dirty="0">
                <a:latin typeface="Arial" panose="020B0604020202020204" pitchFamily="34" charset="0"/>
                <a:cs typeface="Arial" panose="020B0604020202020204" pitchFamily="34" charset="0"/>
              </a:rPr>
              <a:t>Palliative care: what it means and who it is for</a:t>
            </a:r>
            <a:r>
              <a:rPr lang="en-GB" sz="1200" dirty="0">
                <a:latin typeface="Arial" panose="020B0604020202020204" pitchFamily="34" charset="0"/>
                <a:cs typeface="Arial" panose="020B0604020202020204" pitchFamily="34" charset="0"/>
              </a:rPr>
              <a:t> Available at: https://www.carehome.co.uk/advice/palliative-care-what-it-means-and-who-it-is-for (Accessed: 26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Lewis, P., (2015) </a:t>
            </a:r>
            <a:r>
              <a:rPr lang="en-GB" sz="1200" i="1" dirty="0">
                <a:latin typeface="Arial" panose="020B0604020202020204" pitchFamily="34" charset="0"/>
                <a:cs typeface="Arial" panose="020B0604020202020204" pitchFamily="34" charset="0"/>
              </a:rPr>
              <a:t>Assisted dying: What does the law in different countries say </a:t>
            </a:r>
            <a:r>
              <a:rPr lang="en-GB" sz="1200" dirty="0">
                <a:latin typeface="Arial" panose="020B0604020202020204" pitchFamily="34" charset="0"/>
                <a:cs typeface="Arial" panose="020B0604020202020204" pitchFamily="34" charset="0"/>
              </a:rPr>
              <a:t>Available at: https://www.bbc.co.uk/news/world-34445715 (Accessed: 27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Mollaoğlu. (2019). </a:t>
            </a:r>
            <a:r>
              <a:rPr lang="en-GB" sz="1200" i="1" dirty="0">
                <a:latin typeface="Arial" panose="020B0604020202020204" pitchFamily="34" charset="0"/>
                <a:cs typeface="Arial" panose="020B0604020202020204" pitchFamily="34" charset="0"/>
              </a:rPr>
              <a:t>Palliative care </a:t>
            </a:r>
            <a:r>
              <a:rPr lang="en-GB" sz="1200" dirty="0">
                <a:latin typeface="Arial" panose="020B0604020202020204" pitchFamily="34" charset="0"/>
                <a:cs typeface="Arial" panose="020B0604020202020204" pitchFamily="34" charset="0"/>
              </a:rPr>
              <a:t>(Mollaoğlu, Ed.). </a:t>
            </a:r>
            <a:r>
              <a:rPr lang="en-GB" sz="1200" dirty="0" err="1" smtClean="0">
                <a:latin typeface="Arial" panose="020B0604020202020204" pitchFamily="34" charset="0"/>
                <a:cs typeface="Arial" panose="020B0604020202020204" pitchFamily="34" charset="0"/>
              </a:rPr>
              <a:t>IntechOpen</a:t>
            </a:r>
            <a:endParaRPr lang="en-GB" sz="1200" dirty="0" smtClean="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Munson, S., (2022) </a:t>
            </a:r>
            <a:r>
              <a:rPr lang="en-GB" sz="1200" i="1" dirty="0">
                <a:latin typeface="Arial" panose="020B0604020202020204" pitchFamily="34" charset="0"/>
                <a:cs typeface="Arial" panose="020B0604020202020204" pitchFamily="34" charset="0"/>
              </a:rPr>
              <a:t>Care home stats: number of settings, population &amp; workforce</a:t>
            </a:r>
            <a:r>
              <a:rPr lang="en-GB" sz="1200" dirty="0">
                <a:latin typeface="Arial" panose="020B0604020202020204" pitchFamily="34" charset="0"/>
                <a:cs typeface="Arial" panose="020B0604020202020204" pitchFamily="34" charset="0"/>
              </a:rPr>
              <a:t> Available at: https://www.carehome.co.uk/advice/care-home-stats-number-of-settings-population-workforce (Accessed: 27 February 2023).</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8596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1627" y="94238"/>
            <a:ext cx="10251623" cy="6986528"/>
          </a:xfrm>
          <a:prstGeom prst="rect">
            <a:avLst/>
          </a:prstGeom>
        </p:spPr>
        <p:txBody>
          <a:bodyPr wrap="square">
            <a:spAutoFit/>
          </a:bodyPr>
          <a:lstStyle/>
          <a:p>
            <a:r>
              <a:rPr lang="en-GB" sz="2800" b="1" dirty="0" smtClean="0">
                <a:solidFill>
                  <a:schemeClr val="accent5">
                    <a:lumMod val="75000"/>
                  </a:schemeClr>
                </a:solidFill>
                <a:latin typeface="Arial" panose="020B0604020202020204" pitchFamily="34" charset="0"/>
                <a:cs typeface="Arial" panose="020B0604020202020204" pitchFamily="34" charset="0"/>
              </a:rPr>
              <a:t>                                              </a:t>
            </a:r>
            <a:r>
              <a:rPr lang="en-GB" sz="2800" b="1" dirty="0" smtClean="0">
                <a:latin typeface="Algerian" panose="04020705040A02060702" pitchFamily="82" charset="0"/>
                <a:cs typeface="Arial" panose="020B0604020202020204" pitchFamily="34" charset="0"/>
              </a:rPr>
              <a:t>References</a:t>
            </a:r>
            <a:endParaRPr lang="en-GB" sz="2800" b="1" dirty="0" smtClean="0">
              <a:latin typeface="Algerian" panose="04020705040A02060702" pitchFamily="82"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National </a:t>
            </a:r>
            <a:r>
              <a:rPr lang="en-GB" sz="1200" dirty="0">
                <a:latin typeface="Arial" panose="020B0604020202020204" pitchFamily="34" charset="0"/>
                <a:cs typeface="Arial" panose="020B0604020202020204" pitchFamily="34" charset="0"/>
              </a:rPr>
              <a:t>Institute on Aging (2022) </a:t>
            </a:r>
            <a:r>
              <a:rPr lang="en-GB" sz="1200" i="1" dirty="0">
                <a:latin typeface="Arial" panose="020B0604020202020204" pitchFamily="34" charset="0"/>
                <a:cs typeface="Arial" panose="020B0604020202020204" pitchFamily="34" charset="0"/>
              </a:rPr>
              <a:t>Providing Care and Comfort at the End of Life </a:t>
            </a:r>
            <a:r>
              <a:rPr lang="en-GB" sz="1200" dirty="0">
                <a:latin typeface="Arial" panose="020B0604020202020204" pitchFamily="34" charset="0"/>
                <a:cs typeface="Arial" panose="020B0604020202020204" pitchFamily="34" charset="0"/>
              </a:rPr>
              <a:t>Available at: https://www.nia.nih.gov/health/providing-comfort-end-life (</a:t>
            </a:r>
            <a:r>
              <a:rPr lang="en-GB" sz="1200" dirty="0" smtClean="0">
                <a:latin typeface="Arial" panose="020B0604020202020204" pitchFamily="34" charset="0"/>
                <a:cs typeface="Arial" panose="020B0604020202020204" pitchFamily="34" charset="0"/>
              </a:rPr>
              <a:t>Accessed:14 </a:t>
            </a:r>
            <a:r>
              <a:rPr lang="en-GB" sz="1200" dirty="0">
                <a:latin typeface="Arial" panose="020B0604020202020204" pitchFamily="34" charset="0"/>
                <a:cs typeface="Arial" panose="020B0604020202020204" pitchFamily="34" charset="0"/>
              </a:rPr>
              <a:t>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(2020) </a:t>
            </a:r>
            <a:r>
              <a:rPr lang="en-GB" sz="1200" i="1" dirty="0">
                <a:latin typeface="Arial" panose="020B0604020202020204" pitchFamily="34" charset="0"/>
                <a:cs typeface="Arial" panose="020B0604020202020204" pitchFamily="34" charset="0"/>
              </a:rPr>
              <a:t>Euthanasia and assisted suicide</a:t>
            </a:r>
            <a:r>
              <a:rPr lang="en-GB" sz="1200" dirty="0">
                <a:latin typeface="Arial" panose="020B0604020202020204" pitchFamily="34" charset="0"/>
                <a:cs typeface="Arial" panose="020B0604020202020204" pitchFamily="34" charset="0"/>
              </a:rPr>
              <a:t> Available at:  https://www.nhs.uk/conditions/euthanasia-and-assisted-suicide/ (Accessed: 22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(2022) </a:t>
            </a:r>
            <a:r>
              <a:rPr lang="en-GB" sz="1200" i="1" dirty="0">
                <a:latin typeface="Arial" panose="020B0604020202020204" pitchFamily="34" charset="0"/>
                <a:cs typeface="Arial" panose="020B0604020202020204" pitchFamily="34" charset="0"/>
              </a:rPr>
              <a:t>Care and support you can get for free </a:t>
            </a:r>
            <a:r>
              <a:rPr lang="en-GB" sz="1200" dirty="0">
                <a:latin typeface="Arial" panose="020B0604020202020204" pitchFamily="34" charset="0"/>
                <a:cs typeface="Arial" panose="020B0604020202020204" pitchFamily="34" charset="0"/>
              </a:rPr>
              <a:t>Available at:  https://www.nhs.uk/conditions/social-care-and-support-guide/care-services-equipment-and-care-homes/care-and-support-you-can-get-for-free/ (Accessed: 21 February 2022</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(2022) </a:t>
            </a:r>
            <a:r>
              <a:rPr lang="en-GB" sz="1200" i="1" dirty="0">
                <a:latin typeface="Arial" panose="020B0604020202020204" pitchFamily="34" charset="0"/>
                <a:cs typeface="Arial" panose="020B0604020202020204" pitchFamily="34" charset="0"/>
              </a:rPr>
              <a:t>what end of life involves end of life care </a:t>
            </a:r>
            <a:r>
              <a:rPr lang="en-GB" sz="1200" dirty="0">
                <a:latin typeface="Arial" panose="020B0604020202020204" pitchFamily="34" charset="0"/>
                <a:cs typeface="Arial" panose="020B0604020202020204" pitchFamily="34" charset="0"/>
              </a:rPr>
              <a:t>Available at: https://www.nhs.uk/conditions/end-of-life-care/what-it-involves-and-when-it-starts/ (Accessed: 20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75 England ( no Date) </a:t>
            </a:r>
            <a:r>
              <a:rPr lang="en-GB" sz="1200" i="1" dirty="0">
                <a:latin typeface="Arial" panose="020B0604020202020204" pitchFamily="34" charset="0"/>
                <a:cs typeface="Arial" panose="020B0604020202020204" pitchFamily="34" charset="0"/>
              </a:rPr>
              <a:t>Improving care for older people </a:t>
            </a:r>
            <a:r>
              <a:rPr lang="en-GB" sz="1200" dirty="0">
                <a:latin typeface="Arial" panose="020B0604020202020204" pitchFamily="34" charset="0"/>
                <a:cs typeface="Arial" panose="020B0604020202020204" pitchFamily="34" charset="0"/>
              </a:rPr>
              <a:t>available at: https://www.england.nhs.uk/ourwork/clinical-policy/older-people/improving-care-for-older-people/ (Accessed: 20 February 2023). </a:t>
            </a:r>
            <a:endParaRPr lang="en-GB" sz="1200" dirty="0" smtClean="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Piers, R.D., van </a:t>
            </a:r>
            <a:r>
              <a:rPr lang="en-GB" sz="1200" dirty="0" err="1">
                <a:latin typeface="Arial" panose="020B0604020202020204" pitchFamily="34" charset="0"/>
                <a:cs typeface="Arial" panose="020B0604020202020204" pitchFamily="34" charset="0"/>
              </a:rPr>
              <a:t>Eechoud</a:t>
            </a:r>
            <a:r>
              <a:rPr lang="en-GB" sz="1200" dirty="0">
                <a:latin typeface="Arial" panose="020B0604020202020204" pitchFamily="34" charset="0"/>
                <a:cs typeface="Arial" panose="020B0604020202020204" pitchFamily="34" charset="0"/>
              </a:rPr>
              <a:t>, I.J., Van Camp, S., </a:t>
            </a:r>
            <a:r>
              <a:rPr lang="en-GB" sz="1200" dirty="0" err="1">
                <a:latin typeface="Arial" panose="020B0604020202020204" pitchFamily="34" charset="0"/>
                <a:cs typeface="Arial" panose="020B0604020202020204" pitchFamily="34" charset="0"/>
              </a:rPr>
              <a:t>Grypdonck</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Deveugele</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Verbeke</a:t>
            </a:r>
            <a:r>
              <a:rPr lang="en-GB" sz="1200" dirty="0">
                <a:latin typeface="Arial" panose="020B0604020202020204" pitchFamily="34" charset="0"/>
                <a:cs typeface="Arial" panose="020B0604020202020204" pitchFamily="34" charset="0"/>
              </a:rPr>
              <a:t>, N.C. and Van Den </a:t>
            </a:r>
            <a:r>
              <a:rPr lang="en-GB" sz="1200" dirty="0" err="1">
                <a:latin typeface="Arial" panose="020B0604020202020204" pitchFamily="34" charset="0"/>
                <a:cs typeface="Arial" panose="020B0604020202020204" pitchFamily="34" charset="0"/>
              </a:rPr>
              <a:t>Noortgate</a:t>
            </a:r>
            <a:r>
              <a:rPr lang="en-GB" sz="1200" dirty="0">
                <a:latin typeface="Arial" panose="020B0604020202020204" pitchFamily="34" charset="0"/>
                <a:cs typeface="Arial" panose="020B0604020202020204" pitchFamily="34" charset="0"/>
              </a:rPr>
              <a:t>, N.J., (2013). Advance care planning in terminally ill and frail older persons. </a:t>
            </a:r>
            <a:r>
              <a:rPr lang="en-GB" sz="1200" i="1" dirty="0">
                <a:latin typeface="Arial" panose="020B0604020202020204" pitchFamily="34" charset="0"/>
                <a:cs typeface="Arial" panose="020B0604020202020204" pitchFamily="34" charset="0"/>
              </a:rPr>
              <a:t>Patient education and </a:t>
            </a:r>
            <a:r>
              <a:rPr lang="en-GB" sz="1200" i="1" dirty="0" err="1">
                <a:latin typeface="Arial" panose="020B0604020202020204" pitchFamily="34" charset="0"/>
                <a:cs typeface="Arial" panose="020B0604020202020204" pitchFamily="34" charset="0"/>
              </a:rPr>
              <a:t>counseling</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90(3), pp.323-329</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Quill, T.E., (2000). </a:t>
            </a:r>
            <a:r>
              <a:rPr lang="en-GB" sz="1200" i="1" dirty="0">
                <a:latin typeface="Arial" panose="020B0604020202020204" pitchFamily="34" charset="0"/>
                <a:cs typeface="Arial" panose="020B0604020202020204" pitchFamily="34" charset="0"/>
              </a:rPr>
              <a:t>Initiating end-of-life discussions with seriously ill patients: addressing the elephant in the room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JaMa</a:t>
            </a:r>
            <a:r>
              <a:rPr lang="en-GB" sz="1200" dirty="0">
                <a:latin typeface="Arial" panose="020B0604020202020204" pitchFamily="34" charset="0"/>
                <a:cs typeface="Arial" panose="020B0604020202020204" pitchFamily="34" charset="0"/>
              </a:rPr>
              <a:t>, 284(19), pp.2502-2507.</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Singer, P.A. and Bowman, K.W., (2002). Quality end-of-life care: a global perspective.</a:t>
            </a:r>
            <a:r>
              <a:rPr lang="en-GB" sz="1200" i="1" dirty="0">
                <a:latin typeface="Arial" panose="020B0604020202020204" pitchFamily="34" charset="0"/>
                <a:cs typeface="Arial" panose="020B0604020202020204" pitchFamily="34" charset="0"/>
              </a:rPr>
              <a:t> BMC Palliative care, </a:t>
            </a:r>
            <a:r>
              <a:rPr lang="en-GB" sz="1200" dirty="0">
                <a:latin typeface="Arial" panose="020B0604020202020204" pitchFamily="34" charset="0"/>
                <a:cs typeface="Arial" panose="020B0604020202020204" pitchFamily="34" charset="0"/>
              </a:rPr>
              <a:t>1(1), pp.1-10. </a:t>
            </a:r>
            <a:endParaRPr lang="en-GB" sz="1200" dirty="0" smtClean="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Sum, G., Lau, L.K., </a:t>
            </a:r>
            <a:r>
              <a:rPr lang="en-GB" sz="1200" dirty="0" err="1">
                <a:latin typeface="Arial" panose="020B0604020202020204" pitchFamily="34" charset="0"/>
                <a:cs typeface="Arial" panose="020B0604020202020204" pitchFamily="34" charset="0"/>
              </a:rPr>
              <a:t>Jabbar</a:t>
            </a:r>
            <a:r>
              <a:rPr lang="en-GB" sz="1200" dirty="0">
                <a:latin typeface="Arial" panose="020B0604020202020204" pitchFamily="34" charset="0"/>
                <a:cs typeface="Arial" panose="020B0604020202020204" pitchFamily="34" charset="0"/>
              </a:rPr>
              <a:t>, K.A., </a:t>
            </a:r>
            <a:r>
              <a:rPr lang="en-GB" sz="1200" dirty="0" err="1">
                <a:latin typeface="Arial" panose="020B0604020202020204" pitchFamily="34" charset="0"/>
                <a:cs typeface="Arial" panose="020B0604020202020204" pitchFamily="34" charset="0"/>
              </a:rPr>
              <a:t>Lun</a:t>
            </a:r>
            <a:r>
              <a:rPr lang="en-GB" sz="1200" dirty="0">
                <a:latin typeface="Arial" panose="020B0604020202020204" pitchFamily="34" charset="0"/>
                <a:cs typeface="Arial" panose="020B0604020202020204" pitchFamily="34" charset="0"/>
              </a:rPr>
              <a:t>, P., George, P.P., Munro, Y.L. and Ding, Y.Y., 2023. The World Health Organization (WHO) Integrated Care for Older People (ICOPE) Framework</a:t>
            </a:r>
            <a:r>
              <a:rPr lang="en-GB" sz="1200" i="1" dirty="0">
                <a:latin typeface="Arial" panose="020B0604020202020204" pitchFamily="34" charset="0"/>
                <a:cs typeface="Arial" panose="020B0604020202020204" pitchFamily="34" charset="0"/>
              </a:rPr>
              <a:t>: A Narrative Review on Its Adoption Worldwide and Lessons Learnt. International Journal of Environmental Research and Public Health</a:t>
            </a:r>
            <a:r>
              <a:rPr lang="en-GB" sz="1200" dirty="0">
                <a:latin typeface="Arial" panose="020B0604020202020204" pitchFamily="34" charset="0"/>
                <a:cs typeface="Arial" panose="020B0604020202020204" pitchFamily="34" charset="0"/>
              </a:rPr>
              <a:t>, 20(1), p.154</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King’s fund (2022) </a:t>
            </a:r>
            <a:r>
              <a:rPr lang="en-GB" sz="1200" i="1" dirty="0">
                <a:latin typeface="Arial" panose="020B0604020202020204" pitchFamily="34" charset="0"/>
                <a:cs typeface="Arial" panose="020B0604020202020204" pitchFamily="34" charset="0"/>
              </a:rPr>
              <a:t>Key facts and figures about the NHS </a:t>
            </a:r>
            <a:r>
              <a:rPr lang="en-GB" sz="1200" dirty="0">
                <a:latin typeface="Arial" panose="020B0604020202020204" pitchFamily="34" charset="0"/>
                <a:cs typeface="Arial" panose="020B0604020202020204" pitchFamily="34" charset="0"/>
              </a:rPr>
              <a:t>Available at: https://www.kingsfund.org.uk/audio-video/key-facts-figures-nhs (Accessed: 26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kings fund (2023) </a:t>
            </a:r>
            <a:r>
              <a:rPr lang="en-GB" sz="1200" i="1" dirty="0">
                <a:latin typeface="Arial" panose="020B0604020202020204" pitchFamily="34" charset="0"/>
                <a:cs typeface="Arial" panose="020B0604020202020204" pitchFamily="34" charset="0"/>
              </a:rPr>
              <a:t>Overview of the health and social care workforce </a:t>
            </a:r>
            <a:r>
              <a:rPr lang="en-GB" sz="1200" dirty="0">
                <a:latin typeface="Arial" panose="020B0604020202020204" pitchFamily="34" charset="0"/>
                <a:cs typeface="Arial" panose="020B0604020202020204" pitchFamily="34" charset="0"/>
              </a:rPr>
              <a:t>Available at: https://</a:t>
            </a:r>
            <a:r>
              <a:rPr lang="en-GB" sz="1200" dirty="0" smtClean="0">
                <a:latin typeface="Arial" panose="020B0604020202020204" pitchFamily="34" charset="0"/>
                <a:cs typeface="Arial" panose="020B0604020202020204" pitchFamily="34" charset="0"/>
              </a:rPr>
              <a:t>www.kingsfund.org.uk/projects/time-think-differently/trends-workforce-overview </a:t>
            </a:r>
            <a:r>
              <a:rPr lang="en-GB" sz="1200" dirty="0">
                <a:latin typeface="Arial" panose="020B0604020202020204" pitchFamily="34" charset="0"/>
                <a:cs typeface="Arial" panose="020B0604020202020204" pitchFamily="34" charset="0"/>
              </a:rPr>
              <a:t>(Accessed: 23 February 2023</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Wallstreetmojo</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Living Will </a:t>
            </a:r>
            <a:r>
              <a:rPr lang="en-GB" sz="1200" dirty="0">
                <a:latin typeface="Arial" panose="020B0604020202020204" pitchFamily="34" charset="0"/>
                <a:cs typeface="Arial" panose="020B0604020202020204" pitchFamily="34" charset="0"/>
              </a:rPr>
              <a:t>Available at: https://www.wallstreetmojo.com/living-(Accessed: 22 February 2023).</a:t>
            </a:r>
          </a:p>
          <a:p>
            <a:pPr algn="just"/>
            <a:endParaRPr lang="en-GB" sz="1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20390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0624090A7028340B963FCF00F359AF3" ma:contentTypeVersion="9" ma:contentTypeDescription="Create a new document." ma:contentTypeScope="" ma:versionID="f44669e629646b2aa6a6f9b4bec5c725">
  <xsd:schema xmlns:xsd="http://www.w3.org/2001/XMLSchema" xmlns:xs="http://www.w3.org/2001/XMLSchema" xmlns:p="http://schemas.microsoft.com/office/2006/metadata/properties" xmlns:ns3="16b6acc4-9131-47a7-90fa-8e86a86af8ae" targetNamespace="http://schemas.microsoft.com/office/2006/metadata/properties" ma:root="true" ma:fieldsID="420537673652dd8ccd0404332f67ed08" ns3:_="">
    <xsd:import namespace="16b6acc4-9131-47a7-90fa-8e86a86af8ae"/>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b6acc4-9131-47a7-90fa-8e86a86af8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6C7C4D-3942-47A3-859C-3730DED1EBF9}">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16b6acc4-9131-47a7-90fa-8e86a86af8ae"/>
    <ds:schemaRef ds:uri="http://www.w3.org/XML/1998/namespace"/>
    <ds:schemaRef ds:uri="http://purl.org/dc/dcmitype/"/>
  </ds:schemaRefs>
</ds:datastoreItem>
</file>

<file path=customXml/itemProps2.xml><?xml version="1.0" encoding="utf-8"?>
<ds:datastoreItem xmlns:ds="http://schemas.openxmlformats.org/officeDocument/2006/customXml" ds:itemID="{CE4A4AFB-39BF-4EDE-A987-BA90A26127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b6acc4-9131-47a7-90fa-8e86a86af8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2B17BD-0BFF-4085-A176-368BE35D150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4124</TotalTime>
  <Words>3615</Words>
  <Application>Microsoft Office PowerPoint</Application>
  <PresentationFormat>Widescreen</PresentationFormat>
  <Paragraphs>242</Paragraphs>
  <Slides>22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Algerian</vt:lpstr>
      <vt:lpstr>Arial</vt:lpstr>
      <vt:lpstr>Calibri</vt:lpstr>
      <vt:lpstr>Century Gothic</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Walsall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Sefia Bibi (Reablement Officer)</dc:creator>
  <cp:lastModifiedBy>Sefia Bibi (Reablement Officer)</cp:lastModifiedBy>
  <cp:revision>70</cp:revision>
  <dcterms:created xsi:type="dcterms:W3CDTF">2023-01-24T16:49:04Z</dcterms:created>
  <dcterms:modified xsi:type="dcterms:W3CDTF">2023-03-03T14:15:05Z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0x010100F0624090A7028340B963FCF00F359AF3</vt:lpwstr>
  </property>
</Properties>
</file>