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801" r:id="rId3"/>
    <p:sldId id="733" r:id="rId4"/>
    <p:sldId id="710" r:id="rId5"/>
    <p:sldId id="712" r:id="rId6"/>
    <p:sldId id="708" r:id="rId7"/>
    <p:sldId id="737" r:id="rId8"/>
    <p:sldId id="741" r:id="rId9"/>
    <p:sldId id="713" r:id="rId10"/>
    <p:sldId id="739" r:id="rId11"/>
    <p:sldId id="715" r:id="rId12"/>
    <p:sldId id="740" r:id="rId13"/>
    <p:sldId id="717" r:id="rId14"/>
    <p:sldId id="718" r:id="rId15"/>
    <p:sldId id="727" r:id="rId16"/>
    <p:sldId id="72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75637" autoAdjust="0"/>
  </p:normalViewPr>
  <p:slideViewPr>
    <p:cSldViewPr snapToGrid="0">
      <p:cViewPr varScale="1">
        <p:scale>
          <a:sx n="86" d="100"/>
          <a:sy n="86" d="100"/>
        </p:scale>
        <p:origin x="65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ED26F5-CA42-465A-9250-2EFE4E901658}" type="datetimeFigureOut">
              <a:rPr lang="en-GB" smtClean="0"/>
              <a:t>16/09/2025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9BBDAD-6785-413B-8A09-D1031B85BD8F}" type="slidenum">
              <a:rPr lang="en-GB" smtClean="0"/>
              <a:t>‹#›</a:t>
            </a:fld>
            <a:endParaRPr lang="en-GB"/>
          </a:p>
        </p:txBody>
      </p:sp>
    </p:spTree>
    <p:extLst>
      <p:ext uri="{BB962C8B-B14F-4D97-AF65-F5344CB8AC3E}">
        <p14:creationId xmlns:p14="http://schemas.microsoft.com/office/powerpoint/2010/main" val="3612777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google.com/search?sca_esv=53f892ddff1617d9&amp;cs=0&amp;sxsrf=AE3TifNqpIQAS_svwYbTX31l3XTcgkT3pA%3A1758015591585&amp;q=resource-based+view&amp;sa=X&amp;ved=2ahUKEwi8_rS2_tyPAxUfaEEAHc52F2oQxccNegQIBxAB&amp;mstk=AUtExfDpw4U9K4yBeiWUlq7vqmGky2Sw8GlXFY0oeXODAtp2zx72riCPjWI1-N0pHycaJYzQYMvYOv6Nc4hdtHHuxI6sZ4aJQc5bYf-jZnVePfaDGaHlNkOEw_YScSQ6ge_ceKQEzuOJojQC7u3_dZi5pi37cuVoUmIb2_qfdje5K7W5XRlplOe8Nnc1zIe1HswzuZ7ePtDJ9PdV06FqU3mDgluIZ4uXthp4m57bwopXNtPubupXaSdDll2YdfInG6MrlnP2IzlIRplZiWx3o4m-THZN&amp;csui=3" TargetMode="External"/><Relationship Id="rId7" Type="http://schemas.openxmlformats.org/officeDocument/2006/relationships/hyperlink" Target="https://www.google.com/search?sca_esv=53f892ddff1617d9&amp;cs=0&amp;sxsrf=AE3TifNqpIQAS_svwYbTX31l3XTcgkT3pA%3A1758015591585&amp;q=Resource-Based+View+%28RBV%29&amp;sa=X&amp;ved=2ahUKEwi8_rS2_tyPAxUfaEEAHc52F2oQxccNegQIRBAB&amp;mstk=AUtExfDpw4U9K4yBeiWUlq7vqmGky2Sw8GlXFY0oeXODAtp2zx72riCPjWI1-N0pHycaJYzQYMvYOv6Nc4hdtHHuxI6sZ4aJQc5bYf-jZnVePfaDGaHlNkOEw_YScSQ6ge_ceKQEzuOJojQC7u3_dZi5pi37cuVoUmIb2_qfdje5K7W5XRlplOe8Nnc1zIe1HswzuZ7ePtDJ9PdV06FqU3mDgluIZ4uXthp4m57bwopXNtPubupXaSdDll2YdfInG6MrlnP2IzlIRplZiWx3o4m-THZN&amp;csui=3" TargetMode="External"/><Relationship Id="rId2" Type="http://schemas.openxmlformats.org/officeDocument/2006/relationships/slide" Target="../slides/slide2.xml"/><Relationship Id="rId1" Type="http://schemas.openxmlformats.org/officeDocument/2006/relationships/notesMaster" Target="../notesMasters/notesMaster1.xml"/><Relationship Id="rId6" Type="http://schemas.openxmlformats.org/officeDocument/2006/relationships/hyperlink" Target="https://www.google.com/search?sca_esv=53f892ddff1617d9&amp;cs=0&amp;sxsrf=AE3TifNqpIQAS_svwYbTX31l3XTcgkT3pA%3A1758015591585&amp;q=Strategic+Advantage&amp;sa=X&amp;ved=2ahUKEwi8_rS2_tyPAxUfaEEAHc52F2oQxccNegQIQxAB&amp;mstk=AUtExfDpw4U9K4yBeiWUlq7vqmGky2Sw8GlXFY0oeXODAtp2zx72riCPjWI1-N0pHycaJYzQYMvYOv6Nc4hdtHHuxI6sZ4aJQc5bYf-jZnVePfaDGaHlNkOEw_YScSQ6ge_ceKQEzuOJojQC7u3_dZi5pi37cuVoUmIb2_qfdje5K7W5XRlplOe8Nnc1zIe1HswzuZ7ePtDJ9PdV06FqU3mDgluIZ4uXthp4m57bwopXNtPubupXaSdDll2YdfInG6MrlnP2IzlIRplZiWx3o4m-THZN&amp;csui=3" TargetMode="External"/><Relationship Id="rId5" Type="http://schemas.openxmlformats.org/officeDocument/2006/relationships/hyperlink" Target="https://www.google.com/search?sca_esv=53f892ddff1617d9&amp;cs=0&amp;sxsrf=AE3TifNqpIQAS_svwYbTX31l3XTcgkT3pA%3A1758015591585&amp;q=Internationalization&amp;sa=X&amp;ved=2ahUKEwi8_rS2_tyPAxUfaEEAHc52F2oQxccNegQINhAB&amp;mstk=AUtExfDpw4U9K4yBeiWUlq7vqmGky2Sw8GlXFY0oeXODAtp2zx72riCPjWI1-N0pHycaJYzQYMvYOv6Nc4hdtHHuxI6sZ4aJQc5bYf-jZnVePfaDGaHlNkOEw_YScSQ6ge_ceKQEzuOJojQC7u3_dZi5pi37cuVoUmIb2_qfdje5K7W5XRlplOe8Nnc1zIe1HswzuZ7ePtDJ9PdV06FqU3mDgluIZ4uXthp4m57bwopXNtPubupXaSdDll2YdfInG6MrlnP2IzlIRplZiWx3o4m-THZN&amp;csui=3" TargetMode="External"/><Relationship Id="rId4" Type="http://schemas.openxmlformats.org/officeDocument/2006/relationships/hyperlink" Target="https://www.google.com/search?sca_esv=53f892ddff1617d9&amp;cs=0&amp;sxsrf=AE3TifNqpIQAS_svwYbTX31l3XTcgkT3pA%3A1758015591585&amp;q=Human+Capital&amp;sa=X&amp;ved=2ahUKEwi8_rS2_tyPAxUfaEEAHc52F2oQxccNegQIKhAB&amp;mstk=AUtExfDpw4U9K4yBeiWUlq7vqmGky2Sw8GlXFY0oeXODAtp2zx72riCPjWI1-N0pHycaJYzQYMvYOv6Nc4hdtHHuxI6sZ4aJQc5bYf-jZnVePfaDGaHlNkOEw_YScSQ6ge_ceKQEzuOJojQC7u3_dZi5pi37cuVoUmIb2_qfdje5K7W5XRlplOe8Nnc1zIe1HswzuZ7ePtDJ9PdV06FqU3mDgluIZ4uXthp4m57bwopXNtPubupXaSdDll2YdfInG6MrlnP2IzlIRplZiWx3o4m-THZN&amp;csui=3"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google.com/search?sca_esv=53f892ddff1617d9&amp;cs=0&amp;sxsrf=AE3TifNqXeh53QytC4NoithxmDYnionD8A%3A1758015625178&amp;q=VRIO&amp;sa=X&amp;ved=2ahUKEwjV1r3G_tyPAxWJQkEAHa2wJa0QxccNegQIBBAB&amp;mstk=AUtExfBJYBQvIzUwKJGKZpdu3xeL8M3PvFoUGn1ziqLNPa_eQ4tTBddgZLpvdCDcGoLzUM9j9F_Pczs6HVJNtao5j2FNrJ0mEiuSzTkfEjaedvEPKVwXGG0-q1SJZrly5gwWECSgwpLOWHOos-RzkHAsZ-F3ZopP1a_xcelGKHQ1M9vbl2RJOGJvioGsmsl_F5b_OiEc8sHCzPp1tVY5CZZ1xOC6sbnT3-Rsdui_rrJEGGeirwld6vRAI31yz9mygcaJLrzSnNZfUa0V-Rkv3q098X1R&amp;csui=3"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www.google.com/search?sca_esv=53f892ddff1617d9&amp;cs=0&amp;sxsrf=AE3TifNqXeh53QytC4NoithxmDYnionD8A%3A1758015625178&amp;q=Core+competencies&amp;sa=X&amp;ved=2ahUKEwjV1r3G_tyPAxWJQkEAHa2wJa0QxccNegQIChAB&amp;mstk=AUtExfBJYBQvIzUwKJGKZpdu3xeL8M3PvFoUGn1ziqLNPa_eQ4tTBddgZLpvdCDcGoLzUM9j9F_Pczs6HVJNtao5j2FNrJ0mEiuSzTkfEjaedvEPKVwXGG0-q1SJZrly5gwWECSgwpLOWHOos-RzkHAsZ-F3ZopP1a_xcelGKHQ1M9vbl2RJOGJvioGsmsl_F5b_OiEc8sHCzPp1tVY5CZZ1xOC6sbnT3-Rsdui_rrJEGGeirwld6vRAI31yz9mygcaJLrzSnNZfUa0V-Rkv3q098X1R&amp;csui=3"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google.com/search?sca_esv=53f892ddff1617d9&amp;cs=0&amp;sxsrf=AE3TifO_JSeWPz7OL4zulzbM3reXIrjNSA%3A1758015670535&amp;q=Nokia&amp;sa=X&amp;ved=2ahUKEwjl8fXb_tyPAxULV0EAHVvbFSsQxccNegQIIhAB&amp;mstk=AUtExfADePUouSPY3mC9I8VCEhwaQMf1sN1vy5vm-lj1qTC_zQ0j4xlGtB8LdXsvWdoD_vtRuUd84QYWhx17Xd7AQugTMZcMtsON0Y_feuUL8pz8mpTXEFuh0Yfi9EPJvkK7VAT6sFpgybrJdiob8PtL0Uwv257PI4RvMHM30vOOHNmdIaog9f453EaExS1zo4CR7xCpKYKonQRUeS0I6KS4-EbWs5zhwJ4xdif6ANp9-_SO043N1nPsESNcAgR0K5rAYir9y7MJwunvTrar3T7a241A&amp;csui=3"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google.com/search?sca_esv=53f892ddff1617d9&amp;cs=0&amp;sxsrf=AE3TifOVb_YYsf8AC_BDQQWtRQyqj9GzCw%3A1758015725078&amp;q=Prahalad+and+Hamel&amp;sa=X&amp;ved=2ahUKEwiqpPP1_tyPAxXwWkEAHdV8AlMQxccNegQILRAB&amp;mstk=AUtExfBCAL8qvgPV7jHrUbj3zGIPSB-5_a8O-uMU_p8MCAXBiQnytWfTsz9dqojRVYs61Z8pJAr3L8sUSnU2AiND9dk_Cmcv1UNH2UiUNZ2WA8-xteKKstzM16C5ssvyIS9XXj0_sBpxPdySkURNDtYK4DrH9OLysQ2YazWehMKuSUGnv70MG2vjQWkgwGHFLX-NQw1RhzyKvCEA2F8dprqR0fv3_9_w78cFUpnq-KFmLQqyqLhWRaI7Xy49mDG85USo2MOvYctHYxcBZGsspDc4qpQG&amp;csui=3"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www.google.com/search?sca_esv=53f892ddff1617d9&amp;cs=0&amp;sxsrf=AE3TifOVb_YYsf8AC_BDQQWtRQyqj9GzCw%3A1758015725078&amp;q=Apple&amp;sa=X&amp;ved=2ahUKEwiqpPP1_tyPAxXwWkEAHdV8AlMQxccNegQIRBAB&amp;mstk=AUtExfBCAL8qvgPV7jHrUbj3zGIPSB-5_a8O-uMU_p8MCAXBiQnytWfTsz9dqojRVYs61Z8pJAr3L8sUSnU2AiND9dk_Cmcv1UNH2UiUNZ2WA8-xteKKstzM16C5ssvyIS9XXj0_sBpxPdySkURNDtYK4DrH9OLysQ2YazWehMKuSUGnv70MG2vjQWkgwGHFLX-NQw1RhzyKvCEA2F8dprqR0fv3_9_w78cFUpnq-KFmLQqyqLhWRaI7Xy49mDG85USo2MOvYctHYxcBZGsspDc4qpQG&amp;csui=3"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google.com/search?sca_esv=53f892ddff1617d9&amp;cs=0&amp;sxsrf=AE3TifMtQRbyVdcehpnu07YxfP2xmP_7Kw%3A1758015790559&amp;q=Formula+1+racing+teams&amp;sa=X&amp;ved=2ahUKEwjDz4eV_9yPAxULV0EAHVvbFSsQxccNegQIMRAB&amp;mstk=AUtExfB87yaRxXcby01QhGs-xEorAolAFgQ_GnFWHR8CoebjFLFI_jzmqD_14lsCRnR0dA27DAhgb3YhcJtgIeaniXLuUUwec_aZaqNJymr_1D8bK0z62Ofx-h-khlixClc5qXSSqwnA-jkq0oOC8ZyMfU5QbvIF6QkMcyRuPPfyRPIWC3FFbIU0GTIF8oCMsgal6GGXk8YPYoMN_iBSlMbUVAsQgcOEFsM0cGbzaKo8l8Hl0L5_KJgNQgtbo0dgmZDcMLtVAkIjSGhHvSC4wbr8NRRG&amp;csui=3"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google.com/search?sca_esv=53f892ddff1617d9&amp;cs=0&amp;sxsrf=AE3TifOfelygrsORwxlH3eg6kOcL8sYy3A%3A1758015846494&amp;q=Michael+Porter%27s+competitive+positioning+strategies&amp;sa=X&amp;ved=2ahUKEwjG8d2v_9yPAxXwYEEAHQAMNCUQxccNegQIORAB&amp;mstk=AUtExfCIqcAdt9Jaiy_FZeeR3f-wo2C7IN5w9tnS4XujHt2iEM4NMQmoGsZYvEZM3ftOnzCXJ3gdF5ibEa5PD3sXj4V3ztqeQzcUT80qPoygooe-jq4iRpqcUJLxFjezERbZzJvUt5qKYZkD91gpCbnQ1IdAWXoc87-YKOMVzzroIHFjDsmHteYTB7FHPnqTGLjnrKkfMKp1IUVxTxtKIRlwn27hD02RVqats_Et05SPLqg-iwZ2XHUvzS_FEaTpCy7E9Wmi_DO_pfnX7F9wIgJgX5Rm&amp;csui=3" TargetMode="External"/><Relationship Id="rId2" Type="http://schemas.openxmlformats.org/officeDocument/2006/relationships/slide" Target="../slides/slide8.xml"/><Relationship Id="rId1" Type="http://schemas.openxmlformats.org/officeDocument/2006/relationships/notesMaster" Target="../notesMasters/notesMaster1.xml"/><Relationship Id="rId5" Type="http://schemas.openxmlformats.org/officeDocument/2006/relationships/hyperlink" Target="https://www.google.com/search?sca_esv=53f892ddff1617d9&amp;cs=0&amp;sxsrf=AE3TifOfelygrsORwxlH3eg6kOcL8sYy3A%3A1758015846494&amp;q=Nike&amp;sa=X&amp;ved=2ahUKEwjG8d2v_9yPAxXwYEEAHQAMNCUQxccNegQIXhAB&amp;mstk=AUtExfCIqcAdt9Jaiy_FZeeR3f-wo2C7IN5w9tnS4XujHt2iEM4NMQmoGsZYvEZM3ftOnzCXJ3gdF5ibEa5PD3sXj4V3ztqeQzcUT80qPoygooe-jq4iRpqcUJLxFjezERbZzJvUt5qKYZkD91gpCbnQ1IdAWXoc87-YKOMVzzroIHFjDsmHteYTB7FHPnqTGLjnrKkfMKp1IUVxTxtKIRlwn27hD02RVqats_Et05SPLqg-iwZ2XHUvzS_FEaTpCy7E9Wmi_DO_pfnX7F9wIgJgX5Rm&amp;csui=3" TargetMode="External"/><Relationship Id="rId4" Type="http://schemas.openxmlformats.org/officeDocument/2006/relationships/hyperlink" Target="https://www.google.com/search?sca_esv=53f892ddff1617d9&amp;cs=0&amp;sxsrf=AE3TifOfelygrsORwxlH3eg6kOcL8sYy3A%3A1758015846494&amp;q=BYD&amp;sa=X&amp;ved=2ahUKEwjG8d2v_9yPAxXwYEEAHQAMNCUQxccNegQIWxAB&amp;mstk=AUtExfCIqcAdt9Jaiy_FZeeR3f-wo2C7IN5w9tnS4XujHt2iEM4NMQmoGsZYvEZM3ftOnzCXJ3gdF5ibEa5PD3sXj4V3ztqeQzcUT80qPoygooe-jq4iRpqcUJLxFjezERbZzJvUt5qKYZkD91gpCbnQ1IdAWXoc87-YKOMVzzroIHFjDsmHteYTB7FHPnqTGLjnrKkfMKp1IUVxTxtKIRlwn27hD02RVqats_Et05SPLqg-iwZ2XHUvzS_FEaTpCy7E9Wmi_DO_pfnX7F9wIgJgX5Rm&amp;csui=3"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google.com/search?sca_esv=53f892ddff1617d9&amp;cs=0&amp;sxsrf=AE3TifP1aT7GEx4aBpZHlZO7Qgw8aGfFow%3A1758015989773&amp;q=VRIO+Framework&amp;sa=X&amp;ved=2ahUKEwi24pD0_9yPAxXkYEEAHSeTJG4QxccNegQIIxAB&amp;mstk=AUtExfA_NaGI9-isjVaInllY1mBLa5m38uQU13nR31qjPsyCGwnL5k0Kh7NC2eV_cEzEg3OlqPzjr8dQh2BU-iOCACvYCwBMlvxYYjAS_5hOHuUli4PCTkvF6ZAfxGVTH1Co_9o9CEMynnwuJYKX_BYtq9pu04MMTpAde-RymEPAuRbkhxd_XhqROkPHF7V3NVuBhCygVdX_tbhxPhfdNZs8LG0qhdAJj5LurhyYcwGEca0TO-8U8XHFJwtodOp_EhfckNImWmf76_BE5970VgMjFRwi&amp;csui=3"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An organization's resources are the tangible and intangible assets it possesses or can access, such as its finances, technology, knowledge, or physical facilities, while capabilities are the skills and processes used to deploy those resources effectively to achieve strategic goals, contributing to the firm's long-term survival and potential competitive advantage. The ability to effectively combine and leverage these resources and capabilities is central to the </a:t>
            </a:r>
            <a:r>
              <a:rPr lang="en-GB" sz="1200" b="0" i="0" kern="1200" dirty="0">
                <a:solidFill>
                  <a:schemeClr val="tx1"/>
                </a:solidFill>
                <a:effectLst/>
                <a:latin typeface="+mn-lt"/>
                <a:ea typeface="+mn-ea"/>
                <a:cs typeface="+mn-cs"/>
                <a:hlinkClick r:id="rId3"/>
              </a:rPr>
              <a:t>resource-based view</a:t>
            </a:r>
            <a:r>
              <a:rPr lang="en-GB" sz="1200" b="0" i="0" kern="1200" dirty="0">
                <a:solidFill>
                  <a:schemeClr val="tx1"/>
                </a:solidFill>
                <a:effectLst/>
                <a:latin typeface="+mn-lt"/>
                <a:ea typeface="+mn-ea"/>
                <a:cs typeface="+mn-cs"/>
              </a:rPr>
              <a:t> (RBV) of competitive advantage. </a:t>
            </a:r>
          </a:p>
          <a:p>
            <a:r>
              <a:rPr lang="en-GB" sz="1200" b="0" i="0" kern="1200" dirty="0">
                <a:solidFill>
                  <a:schemeClr val="tx1"/>
                </a:solidFill>
                <a:effectLst/>
                <a:latin typeface="+mn-lt"/>
                <a:ea typeface="+mn-ea"/>
                <a:cs typeface="+mn-cs"/>
              </a:rPr>
              <a:t>Resources:</a:t>
            </a:r>
          </a:p>
          <a:p>
            <a:r>
              <a:rPr lang="en-GB" sz="1200" b="1" i="0" kern="1200" dirty="0">
                <a:solidFill>
                  <a:schemeClr val="tx1"/>
                </a:solidFill>
                <a:effectLst/>
                <a:latin typeface="+mn-lt"/>
                <a:ea typeface="+mn-ea"/>
                <a:cs typeface="+mn-cs"/>
              </a:rPr>
              <a:t>Definition:</a:t>
            </a:r>
            <a:r>
              <a:rPr lang="en-GB" sz="1200" b="0" i="0" kern="1200" dirty="0">
                <a:solidFill>
                  <a:schemeClr val="tx1"/>
                </a:solidFill>
                <a:effectLst/>
                <a:latin typeface="+mn-lt"/>
                <a:ea typeface="+mn-ea"/>
                <a:cs typeface="+mn-cs"/>
              </a:rPr>
              <a:t> The assets an organization has or can call upon to achieve its objectives. </a:t>
            </a:r>
          </a:p>
          <a:p>
            <a:r>
              <a:rPr lang="en-GB" sz="1200" b="1" i="0" kern="1200" dirty="0">
                <a:solidFill>
                  <a:schemeClr val="tx1"/>
                </a:solidFill>
                <a:effectLst/>
                <a:latin typeface="+mn-lt"/>
                <a:ea typeface="+mn-ea"/>
                <a:cs typeface="+mn-cs"/>
              </a:rPr>
              <a:t>Examples:</a:t>
            </a:r>
            <a:endParaRPr lang="en-GB" sz="1200" b="0" i="0" kern="1200" dirty="0">
              <a:solidFill>
                <a:schemeClr val="tx1"/>
              </a:solidFill>
              <a:effectLst/>
              <a:latin typeface="+mn-lt"/>
              <a:ea typeface="+mn-ea"/>
              <a:cs typeface="+mn-cs"/>
            </a:endParaRPr>
          </a:p>
          <a:p>
            <a:pPr lvl="1"/>
            <a:r>
              <a:rPr lang="en-GB" sz="1200" b="1" i="0" kern="1200" dirty="0">
                <a:solidFill>
                  <a:schemeClr val="tx1"/>
                </a:solidFill>
                <a:effectLst/>
                <a:latin typeface="+mn-lt"/>
                <a:ea typeface="+mn-ea"/>
                <a:cs typeface="+mn-cs"/>
              </a:rPr>
              <a:t>Tangible:</a:t>
            </a:r>
            <a:r>
              <a:rPr lang="en-GB" sz="1200" b="0" i="0" kern="1200" dirty="0">
                <a:solidFill>
                  <a:schemeClr val="tx1"/>
                </a:solidFill>
                <a:effectLst/>
                <a:latin typeface="+mn-lt"/>
                <a:ea typeface="+mn-ea"/>
                <a:cs typeface="+mn-cs"/>
              </a:rPr>
              <a:t> Financial assets, physical equipment, technology, raw materials, and infrastructure. </a:t>
            </a:r>
          </a:p>
          <a:p>
            <a:pPr lvl="1"/>
            <a:r>
              <a:rPr lang="en-GB" sz="1200" b="1" i="0" kern="1200" dirty="0">
                <a:solidFill>
                  <a:schemeClr val="tx1"/>
                </a:solidFill>
                <a:effectLst/>
                <a:latin typeface="+mn-lt"/>
                <a:ea typeface="+mn-ea"/>
                <a:cs typeface="+mn-cs"/>
              </a:rPr>
              <a:t>Intangible:</a:t>
            </a:r>
            <a:r>
              <a:rPr lang="en-GB" sz="1200" b="0" i="0" kern="1200" dirty="0">
                <a:solidFill>
                  <a:schemeClr val="tx1"/>
                </a:solidFill>
                <a:effectLst/>
                <a:latin typeface="+mn-lt"/>
                <a:ea typeface="+mn-ea"/>
                <a:cs typeface="+mn-cs"/>
              </a:rPr>
              <a:t> Knowledge, organizational culture, patents, brand reputation, and information. </a:t>
            </a:r>
          </a:p>
          <a:p>
            <a:r>
              <a:rPr lang="en-GB" sz="1200" b="0" i="0" kern="1200" dirty="0">
                <a:solidFill>
                  <a:schemeClr val="tx1"/>
                </a:solidFill>
                <a:effectLst/>
                <a:latin typeface="+mn-lt"/>
                <a:ea typeface="+mn-ea"/>
                <a:cs typeface="+mn-cs"/>
              </a:rPr>
              <a:t>Capabilities:</a:t>
            </a:r>
          </a:p>
          <a:p>
            <a:r>
              <a:rPr lang="en-GB" sz="1200" b="1" i="0" kern="1200" dirty="0">
                <a:solidFill>
                  <a:schemeClr val="tx1"/>
                </a:solidFill>
                <a:effectLst/>
                <a:latin typeface="+mn-lt"/>
                <a:ea typeface="+mn-ea"/>
                <a:cs typeface="+mn-cs"/>
              </a:rPr>
              <a:t>Definition: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organizational skills, processes, and activities that allow a firm to deploy its resources to create value. </a:t>
            </a:r>
          </a:p>
          <a:p>
            <a:r>
              <a:rPr lang="en-GB" sz="1200" b="1" i="0" kern="1200" dirty="0">
                <a:solidFill>
                  <a:schemeClr val="tx1"/>
                </a:solidFill>
                <a:effectLst/>
                <a:latin typeface="+mn-lt"/>
                <a:ea typeface="+mn-ea"/>
                <a:cs typeface="+mn-cs"/>
              </a:rPr>
              <a:t>Examples:</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hlinkClick r:id="rId4"/>
              </a:rPr>
              <a:t>Human Capital</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The collective skills, knowledge, and expertise of employees. </a:t>
            </a:r>
          </a:p>
          <a:p>
            <a:r>
              <a:rPr lang="en-GB" sz="1200" b="1" i="0" kern="1200" dirty="0">
                <a:solidFill>
                  <a:schemeClr val="tx1"/>
                </a:solidFill>
                <a:effectLst/>
                <a:latin typeface="+mn-lt"/>
                <a:ea typeface="+mn-ea"/>
                <a:cs typeface="+mn-cs"/>
              </a:rPr>
              <a:t>Processes:</a:t>
            </a:r>
            <a:r>
              <a:rPr lang="en-GB" sz="1200" b="0" i="0" kern="1200" dirty="0">
                <a:solidFill>
                  <a:schemeClr val="tx1"/>
                </a:solidFill>
                <a:effectLst/>
                <a:latin typeface="+mn-lt"/>
                <a:ea typeface="+mn-ea"/>
                <a:cs typeface="+mn-cs"/>
              </a:rPr>
              <a:t> Efficient management systems, strategic planning processes, and methods for coordinating teams. </a:t>
            </a:r>
          </a:p>
          <a:p>
            <a:r>
              <a:rPr lang="en-GB" sz="1200" b="1" i="0" kern="1200" dirty="0">
                <a:solidFill>
                  <a:schemeClr val="tx1"/>
                </a:solidFill>
                <a:effectLst/>
                <a:latin typeface="+mn-lt"/>
                <a:ea typeface="+mn-ea"/>
                <a:cs typeface="+mn-cs"/>
              </a:rPr>
              <a:t>Strategic Management:</a:t>
            </a:r>
            <a:r>
              <a:rPr lang="en-GB" sz="1200" b="0" i="0" kern="1200" dirty="0">
                <a:solidFill>
                  <a:schemeClr val="tx1"/>
                </a:solidFill>
                <a:effectLst/>
                <a:latin typeface="+mn-lt"/>
                <a:ea typeface="+mn-ea"/>
                <a:cs typeface="+mn-cs"/>
              </a:rPr>
              <a:t> The ability to manage and exploit resources effectively, such as </a:t>
            </a:r>
            <a:r>
              <a:rPr lang="en-GB" sz="1200" b="0" i="0" kern="1200" dirty="0">
                <a:solidFill>
                  <a:schemeClr val="tx1"/>
                </a:solidFill>
                <a:effectLst/>
                <a:latin typeface="+mn-lt"/>
                <a:ea typeface="+mn-ea"/>
                <a:cs typeface="+mn-cs"/>
                <a:hlinkClick r:id="rId5"/>
              </a:rPr>
              <a:t>Internationalization</a:t>
            </a:r>
            <a:r>
              <a:rPr lang="en-GB" sz="1200" b="0" i="0" kern="1200" dirty="0">
                <a:solidFill>
                  <a:schemeClr val="tx1"/>
                </a:solidFill>
                <a:effectLst/>
                <a:latin typeface="+mn-lt"/>
                <a:ea typeface="+mn-ea"/>
                <a:cs typeface="+mn-cs"/>
              </a:rPr>
              <a:t> capabilities or dynamic capabilities. </a:t>
            </a:r>
          </a:p>
          <a:p>
            <a:r>
              <a:rPr lang="en-GB" sz="1200" b="0" i="0" kern="1200" dirty="0">
                <a:solidFill>
                  <a:schemeClr val="tx1"/>
                </a:solidFill>
                <a:effectLst/>
                <a:latin typeface="+mn-lt"/>
                <a:ea typeface="+mn-ea"/>
                <a:cs typeface="+mn-cs"/>
              </a:rPr>
              <a:t>Relationship to Competitive Advantage:</a:t>
            </a:r>
          </a:p>
          <a:p>
            <a:r>
              <a:rPr lang="en-GB" sz="1200" b="1" i="0" kern="1200" dirty="0">
                <a:solidFill>
                  <a:schemeClr val="tx1"/>
                </a:solidFill>
                <a:effectLst/>
                <a:latin typeface="+mn-lt"/>
                <a:ea typeface="+mn-ea"/>
                <a:cs typeface="+mn-cs"/>
              </a:rPr>
              <a:t>Foundation: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Resources and capabilities are the internal factors that a firm controls, forming the basis for a competitive advantage. </a:t>
            </a:r>
          </a:p>
          <a:p>
            <a:r>
              <a:rPr lang="en-GB" sz="1200" b="1" i="0" kern="1200" dirty="0">
                <a:solidFill>
                  <a:schemeClr val="tx1"/>
                </a:solidFill>
                <a:effectLst/>
                <a:latin typeface="+mn-lt"/>
                <a:ea typeface="+mn-ea"/>
                <a:cs typeface="+mn-cs"/>
                <a:hlinkClick r:id="rId6"/>
              </a:rPr>
              <a:t>Strategic Advantage</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 company's ability to combine unique or valuable resources with effective capabilities allows it to achieve a competitive advantage over rivals. </a:t>
            </a:r>
          </a:p>
          <a:p>
            <a:r>
              <a:rPr lang="en-GB" sz="1200" b="1" i="0" kern="1200" dirty="0">
                <a:solidFill>
                  <a:schemeClr val="tx1"/>
                </a:solidFill>
                <a:effectLst/>
                <a:latin typeface="+mn-lt"/>
                <a:ea typeface="+mn-ea"/>
                <a:cs typeface="+mn-cs"/>
                <a:hlinkClick r:id="rId7"/>
              </a:rPr>
              <a:t>Resource-Based View (RBV)</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This strategic framework emphasizes that a firm's unique resources and capabilities are key to its superior performance and long-term success. </a:t>
            </a:r>
          </a:p>
          <a:p>
            <a:endParaRPr lang="en-GB" dirty="0"/>
          </a:p>
        </p:txBody>
      </p:sp>
      <p:sp>
        <p:nvSpPr>
          <p:cNvPr id="4" name="Slide Number Placeholder 3"/>
          <p:cNvSpPr>
            <a:spLocks noGrp="1"/>
          </p:cNvSpPr>
          <p:nvPr>
            <p:ph type="sldNum" sz="quarter" idx="5"/>
          </p:nvPr>
        </p:nvSpPr>
        <p:spPr/>
        <p:txBody>
          <a:bodyPr/>
          <a:lstStyle/>
          <a:p>
            <a:fld id="{C09BBDAD-6785-413B-8A09-D1031B85BD8F}" type="slidenum">
              <a:rPr lang="en-GB" smtClean="0"/>
              <a:t>2</a:t>
            </a:fld>
            <a:endParaRPr lang="en-GB"/>
          </a:p>
        </p:txBody>
      </p:sp>
    </p:spTree>
    <p:extLst>
      <p:ext uri="{BB962C8B-B14F-4D97-AF65-F5344CB8AC3E}">
        <p14:creationId xmlns:p14="http://schemas.microsoft.com/office/powerpoint/2010/main" val="20647295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Strategic capabilities arise from a combination of an organization's resources (assets, tangible or intangible) and its competencies (the ability to deploy and coordinate these resources effectively). These capabilities form the foundation for competitive advantage when they are valuable, rare, difficult to imitate, and non-substitutable (</a:t>
            </a:r>
            <a:r>
              <a:rPr lang="en-GB" sz="1200" b="0" i="0" kern="1200" dirty="0">
                <a:solidFill>
                  <a:schemeClr val="tx1"/>
                </a:solidFill>
                <a:effectLst/>
                <a:latin typeface="+mn-lt"/>
                <a:ea typeface="+mn-ea"/>
                <a:cs typeface="+mn-cs"/>
                <a:hlinkClick r:id="rId3"/>
              </a:rPr>
              <a:t>VRIO</a:t>
            </a:r>
            <a:r>
              <a:rPr lang="en-GB" sz="1200" b="0" i="0" kern="1200" dirty="0">
                <a:solidFill>
                  <a:schemeClr val="tx1"/>
                </a:solidFill>
                <a:effectLst/>
                <a:latin typeface="+mn-lt"/>
                <a:ea typeface="+mn-ea"/>
                <a:cs typeface="+mn-cs"/>
              </a:rPr>
              <a:t> attributes). </a:t>
            </a:r>
            <a:r>
              <a:rPr lang="en-GB" sz="1200" b="0" i="0" kern="1200" dirty="0">
                <a:solidFill>
                  <a:schemeClr val="tx1"/>
                </a:solidFill>
                <a:effectLst/>
                <a:latin typeface="+mn-lt"/>
                <a:ea typeface="+mn-ea"/>
                <a:cs typeface="+mn-cs"/>
                <a:hlinkClick r:id="rId4"/>
              </a:rPr>
              <a:t>Core competencies</a:t>
            </a:r>
            <a:r>
              <a:rPr lang="en-GB" sz="1200" b="0" i="0" kern="1200" dirty="0">
                <a:solidFill>
                  <a:schemeClr val="tx1"/>
                </a:solidFill>
                <a:effectLst/>
                <a:latin typeface="+mn-lt"/>
                <a:ea typeface="+mn-ea"/>
                <a:cs typeface="+mn-cs"/>
              </a:rPr>
              <a:t> are unique, deeply integrated capabilities that provide a sustainable competitive edge by allowing a firm to consistently deliver superior value to customers. </a:t>
            </a:r>
          </a:p>
          <a:p>
            <a:r>
              <a:rPr lang="en-GB" sz="1200" b="0" i="0" kern="1200" dirty="0">
                <a:solidFill>
                  <a:schemeClr val="tx1"/>
                </a:solidFill>
                <a:effectLst/>
                <a:latin typeface="+mn-lt"/>
                <a:ea typeface="+mn-ea"/>
                <a:cs typeface="+mn-cs"/>
              </a:rPr>
              <a:t>Resources </a:t>
            </a:r>
          </a:p>
          <a:p>
            <a:r>
              <a:rPr lang="en-GB" sz="1200" b="1" i="0" kern="1200" dirty="0">
                <a:solidFill>
                  <a:schemeClr val="tx1"/>
                </a:solidFill>
                <a:effectLst/>
                <a:latin typeface="+mn-lt"/>
                <a:ea typeface="+mn-ea"/>
                <a:cs typeface="+mn-cs"/>
              </a:rPr>
              <a:t>Assets and Skills: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These are the "building blocks" of a company, including tangible assets like machinery and facilities, and intangible assets like patents, trademarks, brand reputation, and knowledge.</a:t>
            </a:r>
          </a:p>
          <a:p>
            <a:r>
              <a:rPr lang="en-GB" sz="1200" b="1" i="0" kern="1200" dirty="0">
                <a:solidFill>
                  <a:schemeClr val="tx1"/>
                </a:solidFill>
                <a:effectLst/>
                <a:latin typeface="+mn-lt"/>
                <a:ea typeface="+mn-ea"/>
                <a:cs typeface="+mn-cs"/>
              </a:rPr>
              <a:t>Types of Resources:</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Tangible:</a:t>
            </a:r>
            <a:r>
              <a:rPr lang="en-GB" sz="1200" b="0" i="0" kern="1200" dirty="0">
                <a:solidFill>
                  <a:schemeClr val="tx1"/>
                </a:solidFill>
                <a:effectLst/>
                <a:latin typeface="+mn-lt"/>
                <a:ea typeface="+mn-ea"/>
                <a:cs typeface="+mn-cs"/>
              </a:rPr>
              <a:t> Physical and financial assets.</a:t>
            </a:r>
          </a:p>
          <a:p>
            <a:r>
              <a:rPr lang="en-GB" sz="1200" b="1" i="0" kern="1200" dirty="0">
                <a:solidFill>
                  <a:schemeClr val="tx1"/>
                </a:solidFill>
                <a:effectLst/>
                <a:latin typeface="+mn-lt"/>
                <a:ea typeface="+mn-ea"/>
                <a:cs typeface="+mn-cs"/>
              </a:rPr>
              <a:t>Intangible:</a:t>
            </a:r>
            <a:r>
              <a:rPr lang="en-GB" sz="1200" b="0" i="0" kern="1200" dirty="0">
                <a:solidFill>
                  <a:schemeClr val="tx1"/>
                </a:solidFill>
                <a:effectLst/>
                <a:latin typeface="+mn-lt"/>
                <a:ea typeface="+mn-ea"/>
                <a:cs typeface="+mn-cs"/>
              </a:rPr>
              <a:t> Non-physical assets, such as brand reputation, intellectual property, and organizational knowledge.</a:t>
            </a:r>
          </a:p>
          <a:p>
            <a:r>
              <a:rPr lang="en-GB" sz="1200" b="0" i="0" kern="1200" dirty="0">
                <a:solidFill>
                  <a:schemeClr val="tx1"/>
                </a:solidFill>
                <a:effectLst/>
                <a:latin typeface="+mn-lt"/>
                <a:ea typeface="+mn-ea"/>
                <a:cs typeface="+mn-cs"/>
              </a:rPr>
              <a:t>Competencies</a:t>
            </a:r>
          </a:p>
          <a:p>
            <a:r>
              <a:rPr lang="en-GB" sz="1200" b="1" i="0" kern="1200" dirty="0">
                <a:solidFill>
                  <a:schemeClr val="tx1"/>
                </a:solidFill>
                <a:effectLst/>
                <a:latin typeface="+mn-lt"/>
                <a:ea typeface="+mn-ea"/>
                <a:cs typeface="+mn-cs"/>
              </a:rPr>
              <a:t>Ability to Exploit Resources: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Competencies are the organizational processes and skills used to exploit resources effectively. </a:t>
            </a:r>
          </a:p>
          <a:p>
            <a:r>
              <a:rPr lang="en-GB" sz="1200" b="1" i="0" kern="1200" dirty="0">
                <a:solidFill>
                  <a:schemeClr val="tx1"/>
                </a:solidFill>
                <a:effectLst/>
                <a:latin typeface="+mn-lt"/>
                <a:ea typeface="+mn-ea"/>
                <a:cs typeface="+mn-cs"/>
              </a:rPr>
              <a:t>Examples: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 company's managerial, technical, or marketing skills are examples of competencies. </a:t>
            </a:r>
          </a:p>
          <a:p>
            <a:r>
              <a:rPr lang="en-GB" sz="1200" b="0" i="0" kern="1200" dirty="0">
                <a:solidFill>
                  <a:schemeClr val="tx1"/>
                </a:solidFill>
                <a:effectLst/>
                <a:latin typeface="+mn-lt"/>
                <a:ea typeface="+mn-ea"/>
                <a:cs typeface="+mn-cs"/>
              </a:rPr>
              <a:t>Strategic Capabilities </a:t>
            </a:r>
          </a:p>
          <a:p>
            <a:r>
              <a:rPr lang="en-GB" sz="1200" b="1" i="0" kern="1200" dirty="0">
                <a:solidFill>
                  <a:schemeClr val="tx1"/>
                </a:solidFill>
                <a:effectLst/>
                <a:latin typeface="+mn-lt"/>
                <a:ea typeface="+mn-ea"/>
                <a:cs typeface="+mn-cs"/>
              </a:rPr>
              <a:t>Integration of Resources and Competencies: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Strategic capabilities are the strategic deployment of an organization's unique resources and competencies.</a:t>
            </a:r>
          </a:p>
          <a:p>
            <a:r>
              <a:rPr lang="en-GB" sz="1200" b="1" i="0" kern="1200" dirty="0">
                <a:solidFill>
                  <a:schemeClr val="tx1"/>
                </a:solidFill>
                <a:effectLst/>
                <a:latin typeface="+mn-lt"/>
                <a:ea typeface="+mn-ea"/>
                <a:cs typeface="+mn-cs"/>
              </a:rPr>
              <a:t>Purpose: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They enable a firm to meet its strategic objectives and achieve a competitive advantage.</a:t>
            </a:r>
          </a:p>
          <a:p>
            <a:r>
              <a:rPr lang="en-GB" sz="1200" b="0" i="0" kern="1200" dirty="0">
                <a:solidFill>
                  <a:schemeClr val="tx1"/>
                </a:solidFill>
                <a:effectLst/>
                <a:latin typeface="+mn-lt"/>
                <a:ea typeface="+mn-ea"/>
                <a:cs typeface="+mn-cs"/>
              </a:rPr>
              <a:t>Core Competencies </a:t>
            </a:r>
          </a:p>
          <a:p>
            <a:r>
              <a:rPr lang="en-GB" sz="1200" b="1" i="0" kern="1200" dirty="0">
                <a:solidFill>
                  <a:schemeClr val="tx1"/>
                </a:solidFill>
                <a:effectLst/>
                <a:latin typeface="+mn-lt"/>
                <a:ea typeface="+mn-ea"/>
                <a:cs typeface="+mn-cs"/>
              </a:rPr>
              <a:t>Distinctive Capabilities: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 bundle of resources and capabilities that are especially valuable, rare, and difficult to imitate.</a:t>
            </a:r>
          </a:p>
          <a:p>
            <a:r>
              <a:rPr lang="en-GB" sz="1200" b="1" i="0" kern="1200" dirty="0">
                <a:solidFill>
                  <a:schemeClr val="tx1"/>
                </a:solidFill>
                <a:effectLst/>
                <a:latin typeface="+mn-lt"/>
                <a:ea typeface="+mn-ea"/>
                <a:cs typeface="+mn-cs"/>
              </a:rPr>
              <a:t>Source of Competitive Advantage: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These "crown jewels" of a company are the activities it performs particularly well compared to its competitors, providing unique value to customers over the long term.</a:t>
            </a:r>
          </a:p>
          <a:p>
            <a:r>
              <a:rPr lang="en-GB" sz="1200" b="0" i="0" kern="1200" dirty="0">
                <a:solidFill>
                  <a:schemeClr val="tx1"/>
                </a:solidFill>
                <a:effectLst/>
                <a:latin typeface="+mn-lt"/>
                <a:ea typeface="+mn-ea"/>
                <a:cs typeface="+mn-cs"/>
              </a:rPr>
              <a:t>VRIO Framework for Sustainability</a:t>
            </a:r>
          </a:p>
          <a:p>
            <a:r>
              <a:rPr lang="en-GB" sz="1200" b="0" i="0" kern="1200" dirty="0">
                <a:solidFill>
                  <a:schemeClr val="tx1"/>
                </a:solidFill>
                <a:effectLst/>
                <a:latin typeface="+mn-lt"/>
                <a:ea typeface="+mn-ea"/>
                <a:cs typeface="+mn-cs"/>
              </a:rPr>
              <a:t>For a strategic capability to provide a sustainable competitive advantage, it must be:</a:t>
            </a:r>
          </a:p>
          <a:p>
            <a:r>
              <a:rPr lang="en-GB" sz="1200" b="1" i="0" kern="1200" dirty="0">
                <a:solidFill>
                  <a:schemeClr val="tx1"/>
                </a:solidFill>
                <a:effectLst/>
                <a:latin typeface="+mn-lt"/>
                <a:ea typeface="+mn-ea"/>
                <a:cs typeface="+mn-cs"/>
              </a:rPr>
              <a:t>Valuable:</a:t>
            </a:r>
            <a:r>
              <a:rPr lang="en-GB" sz="1200" b="0" i="0" kern="1200" dirty="0">
                <a:solidFill>
                  <a:schemeClr val="tx1"/>
                </a:solidFill>
                <a:effectLst/>
                <a:latin typeface="+mn-lt"/>
                <a:ea typeface="+mn-ea"/>
                <a:cs typeface="+mn-cs"/>
              </a:rPr>
              <a:t> It must enable the firm to exploit opportunities or neutralize threats. </a:t>
            </a:r>
          </a:p>
          <a:p>
            <a:r>
              <a:rPr lang="en-GB" sz="1200" b="1" i="0" kern="1200" dirty="0">
                <a:solidFill>
                  <a:schemeClr val="tx1"/>
                </a:solidFill>
                <a:effectLst/>
                <a:latin typeface="+mn-lt"/>
                <a:ea typeface="+mn-ea"/>
                <a:cs typeface="+mn-cs"/>
              </a:rPr>
              <a:t>Rare:</a:t>
            </a:r>
            <a:r>
              <a:rPr lang="en-GB" sz="1200" b="0" i="0" kern="1200" dirty="0">
                <a:solidFill>
                  <a:schemeClr val="tx1"/>
                </a:solidFill>
                <a:effectLst/>
                <a:latin typeface="+mn-lt"/>
                <a:ea typeface="+mn-ea"/>
                <a:cs typeface="+mn-cs"/>
              </a:rPr>
              <a:t> It must be possessed by few, if any, current or potential competitors. </a:t>
            </a:r>
          </a:p>
          <a:p>
            <a:r>
              <a:rPr lang="en-GB" sz="1200" b="1" i="0" kern="1200" dirty="0">
                <a:solidFill>
                  <a:schemeClr val="tx1"/>
                </a:solidFill>
                <a:effectLst/>
                <a:latin typeface="+mn-lt"/>
                <a:ea typeface="+mn-ea"/>
                <a:cs typeface="+mn-cs"/>
              </a:rPr>
              <a:t>Inimitable:</a:t>
            </a:r>
            <a:r>
              <a:rPr lang="en-GB" sz="1200" b="0" i="0" kern="1200" dirty="0">
                <a:solidFill>
                  <a:schemeClr val="tx1"/>
                </a:solidFill>
                <a:effectLst/>
                <a:latin typeface="+mn-lt"/>
                <a:ea typeface="+mn-ea"/>
                <a:cs typeface="+mn-cs"/>
              </a:rPr>
              <a:t> It must be difficult or costly for competitors to imitate. </a:t>
            </a:r>
          </a:p>
          <a:p>
            <a:r>
              <a:rPr lang="en-GB" sz="1200" b="1" i="0" kern="1200" dirty="0">
                <a:solidFill>
                  <a:schemeClr val="tx1"/>
                </a:solidFill>
                <a:effectLst/>
                <a:latin typeface="+mn-lt"/>
                <a:ea typeface="+mn-ea"/>
                <a:cs typeface="+mn-cs"/>
              </a:rPr>
              <a:t>Organized:</a:t>
            </a:r>
            <a:r>
              <a:rPr lang="en-GB" sz="1200" b="0" i="0" kern="1200" dirty="0">
                <a:solidFill>
                  <a:schemeClr val="tx1"/>
                </a:solidFill>
                <a:effectLst/>
                <a:latin typeface="+mn-lt"/>
                <a:ea typeface="+mn-ea"/>
                <a:cs typeface="+mn-cs"/>
              </a:rPr>
              <a:t> The firm must have the appropriate organizational structure, processes, and culture to exploit the capability effectively. </a:t>
            </a:r>
          </a:p>
          <a:p>
            <a:endParaRPr lang="en-GB" dirty="0"/>
          </a:p>
        </p:txBody>
      </p:sp>
      <p:sp>
        <p:nvSpPr>
          <p:cNvPr id="4" name="Slide Number Placeholder 3"/>
          <p:cNvSpPr>
            <a:spLocks noGrp="1"/>
          </p:cNvSpPr>
          <p:nvPr>
            <p:ph type="sldNum" sz="quarter" idx="5"/>
          </p:nvPr>
        </p:nvSpPr>
        <p:spPr/>
        <p:txBody>
          <a:bodyPr/>
          <a:lstStyle/>
          <a:p>
            <a:fld id="{C09BBDAD-6785-413B-8A09-D1031B85BD8F}" type="slidenum">
              <a:rPr lang="en-GB" smtClean="0"/>
              <a:t>3</a:t>
            </a:fld>
            <a:endParaRPr lang="en-GB"/>
          </a:p>
        </p:txBody>
      </p:sp>
    </p:spTree>
    <p:extLst>
      <p:ext uri="{BB962C8B-B14F-4D97-AF65-F5344CB8AC3E}">
        <p14:creationId xmlns:p14="http://schemas.microsoft.com/office/powerpoint/2010/main" val="14239825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Strategic capabilities are an organization's key strengths for competitive advantage, but redundant capabilities are those once-effective elements that have become outdated, rigid, or irrelevant to current industry conditions, thereby becoming a potential weakness rather than a source of advantage. These can include outdated processes, skills, knowledge, or tools that hinder adaptation to a changing market, as seen in Nokia's past struggles to adapt in the mobile phone industry.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What are strategic capabilities?</a:t>
            </a:r>
          </a:p>
          <a:p>
            <a:r>
              <a:rPr lang="en-GB" sz="1200" b="0" i="0" kern="1200" dirty="0">
                <a:solidFill>
                  <a:schemeClr val="tx1"/>
                </a:solidFill>
                <a:effectLst/>
                <a:latin typeface="+mn-lt"/>
                <a:ea typeface="+mn-ea"/>
                <a:cs typeface="+mn-cs"/>
              </a:rPr>
              <a:t>They are the unique combination of skills, processes, technologies, and behaviours that allow an organization to deliver on its business strategy and gain a competitive edge. </a:t>
            </a:r>
          </a:p>
          <a:p>
            <a:r>
              <a:rPr lang="en-GB" sz="1200" b="0" i="0" kern="1200" dirty="0">
                <a:solidFill>
                  <a:schemeClr val="tx1"/>
                </a:solidFill>
                <a:effectLst/>
                <a:latin typeface="+mn-lt"/>
                <a:ea typeface="+mn-ea"/>
                <a:cs typeface="+mn-cs"/>
              </a:rPr>
              <a:t>Effective strategic capabilities help an organization capitalize on opportunities, navigate threats, and sustain performance over time.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What makes a capability "redundant"? </a:t>
            </a:r>
          </a:p>
          <a:p>
            <a:r>
              <a:rPr lang="en-GB" sz="1200" b="1" i="0" kern="1200" dirty="0">
                <a:solidFill>
                  <a:schemeClr val="tx1"/>
                </a:solidFill>
                <a:effectLst/>
                <a:latin typeface="+mn-lt"/>
                <a:ea typeface="+mn-ea"/>
                <a:cs typeface="+mn-cs"/>
              </a:rPr>
              <a:t>Loss of Relevance: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capability, while effective in the past, no longer aligns with the evolving needs of the industry or market.</a:t>
            </a:r>
          </a:p>
          <a:p>
            <a:r>
              <a:rPr lang="en-GB" sz="1200" b="1" i="0" kern="1200" dirty="0">
                <a:solidFill>
                  <a:schemeClr val="tx1"/>
                </a:solidFill>
                <a:effectLst/>
                <a:latin typeface="+mn-lt"/>
                <a:ea typeface="+mn-ea"/>
                <a:cs typeface="+mn-cs"/>
              </a:rPr>
              <a:t>Inhibition of Change: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Instead of supporting growth, the redundant capability becomes a rigid element that obstructs necessary innovation and adaptation.</a:t>
            </a:r>
          </a:p>
          <a:p>
            <a:r>
              <a:rPr lang="en-GB" sz="1200" b="1" i="0" kern="1200" dirty="0">
                <a:solidFill>
                  <a:schemeClr val="tx1"/>
                </a:solidFill>
                <a:effectLst/>
                <a:latin typeface="+mn-lt"/>
                <a:ea typeface="+mn-ea"/>
                <a:cs typeface="+mn-cs"/>
              </a:rPr>
              <a:t>Failure to Deliver Advantage: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What was once a source of competitive advantage can transform into a disadvantage, leading to a loss of market position, as seen with </a:t>
            </a:r>
            <a:r>
              <a:rPr lang="en-GB" sz="1200" b="0" i="0" kern="1200" dirty="0">
                <a:solidFill>
                  <a:schemeClr val="tx1"/>
                </a:solidFill>
                <a:effectLst/>
                <a:latin typeface="+mn-lt"/>
                <a:ea typeface="+mn-ea"/>
                <a:cs typeface="+mn-cs"/>
                <a:hlinkClick r:id="rId3"/>
              </a:rPr>
              <a:t>Nokia</a:t>
            </a:r>
            <a:r>
              <a:rPr lang="en-GB" sz="1200" b="0" i="0" kern="1200" dirty="0">
                <a:solidFill>
                  <a:schemeClr val="tx1"/>
                </a:solidFill>
                <a:effectLst/>
                <a:latin typeface="+mn-lt"/>
                <a:ea typeface="+mn-ea"/>
                <a:cs typeface="+mn-cs"/>
              </a:rPr>
              <a:t>.</a:t>
            </a:r>
          </a:p>
          <a:p>
            <a:r>
              <a:rPr lang="en-GB" sz="1200" b="0" i="0" kern="1200" dirty="0">
                <a:solidFill>
                  <a:schemeClr val="tx1"/>
                </a:solidFill>
                <a:effectLst/>
                <a:latin typeface="+mn-lt"/>
                <a:ea typeface="+mn-ea"/>
                <a:cs typeface="+mn-cs"/>
              </a:rPr>
              <a:t>Examples of redundant capabilities </a:t>
            </a:r>
          </a:p>
          <a:p>
            <a:r>
              <a:rPr lang="en-GB" sz="1200" b="1" i="0" kern="1200" dirty="0">
                <a:solidFill>
                  <a:schemeClr val="tx1"/>
                </a:solidFill>
                <a:effectLst/>
                <a:latin typeface="+mn-lt"/>
                <a:ea typeface="+mn-ea"/>
                <a:cs typeface="+mn-cs"/>
              </a:rPr>
              <a:t>Outdated Technologies: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 company might still rely on old software or machinery that is no longer efficient or compatible with newer market demands.</a:t>
            </a:r>
          </a:p>
          <a:p>
            <a:r>
              <a:rPr lang="en-GB" sz="1200" b="1" i="0" kern="1200" dirty="0">
                <a:solidFill>
                  <a:schemeClr val="tx1"/>
                </a:solidFill>
                <a:effectLst/>
                <a:latin typeface="+mn-lt"/>
                <a:ea typeface="+mn-ea"/>
                <a:cs typeface="+mn-cs"/>
              </a:rPr>
              <a:t>Obsolete Skills: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 workforce with outdated technical skills may struggle to adapt to new digital tools or methodologies.</a:t>
            </a:r>
          </a:p>
          <a:p>
            <a:r>
              <a:rPr lang="en-GB" sz="1200" b="1" i="0" kern="1200" dirty="0">
                <a:solidFill>
                  <a:schemeClr val="tx1"/>
                </a:solidFill>
                <a:effectLst/>
                <a:latin typeface="+mn-lt"/>
                <a:ea typeface="+mn-ea"/>
                <a:cs typeface="+mn-cs"/>
              </a:rPr>
              <a:t>Rigid Processes: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Long-established workflows that are resistant to simplification or modernization can impede agility and responsiveness to market changes.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Why are redundant capabilities a problem?</a:t>
            </a:r>
          </a:p>
          <a:p>
            <a:r>
              <a:rPr lang="en-GB" sz="1200" b="1" i="0" kern="1200" dirty="0">
                <a:solidFill>
                  <a:schemeClr val="tx1"/>
                </a:solidFill>
                <a:effectLst/>
                <a:latin typeface="+mn-lt"/>
                <a:ea typeface="+mn-ea"/>
                <a:cs typeface="+mn-cs"/>
              </a:rPr>
              <a:t>Hindrance to Strategic Goals: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They prevent an organization from achieving its objectives and maintaining a competitive advantage. </a:t>
            </a:r>
          </a:p>
          <a:p>
            <a:r>
              <a:rPr lang="en-GB" sz="1200" b="1" i="0" kern="1200" dirty="0">
                <a:solidFill>
                  <a:schemeClr val="tx1"/>
                </a:solidFill>
                <a:effectLst/>
                <a:latin typeface="+mn-lt"/>
                <a:ea typeface="+mn-ea"/>
                <a:cs typeface="+mn-cs"/>
              </a:rPr>
              <a:t>Cost Inefficiency: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Maintaining outdated capabilities can be more expensive than adopting newer, more effective alternatives. </a:t>
            </a:r>
          </a:p>
          <a:p>
            <a:r>
              <a:rPr lang="en-GB" sz="1200" b="1" i="0" kern="1200" dirty="0">
                <a:solidFill>
                  <a:schemeClr val="tx1"/>
                </a:solidFill>
                <a:effectLst/>
                <a:latin typeface="+mn-lt"/>
                <a:ea typeface="+mn-ea"/>
                <a:cs typeface="+mn-cs"/>
              </a:rPr>
              <a:t>Missed Opportunities: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Resources allocated to redundant capabilities could be better used to develop or acquire new strategic capabilities needed for future success. </a:t>
            </a:r>
          </a:p>
          <a:p>
            <a:endParaRPr lang="en-GB" dirty="0"/>
          </a:p>
        </p:txBody>
      </p:sp>
      <p:sp>
        <p:nvSpPr>
          <p:cNvPr id="4" name="Slide Number Placeholder 3"/>
          <p:cNvSpPr>
            <a:spLocks noGrp="1"/>
          </p:cNvSpPr>
          <p:nvPr>
            <p:ph type="sldNum" sz="quarter" idx="5"/>
          </p:nvPr>
        </p:nvSpPr>
        <p:spPr/>
        <p:txBody>
          <a:bodyPr/>
          <a:lstStyle/>
          <a:p>
            <a:fld id="{C09BBDAD-6785-413B-8A09-D1031B85BD8F}" type="slidenum">
              <a:rPr lang="en-GB" smtClean="0"/>
              <a:t>4</a:t>
            </a:fld>
            <a:endParaRPr lang="en-GB"/>
          </a:p>
        </p:txBody>
      </p:sp>
    </p:spTree>
    <p:extLst>
      <p:ext uri="{BB962C8B-B14F-4D97-AF65-F5344CB8AC3E}">
        <p14:creationId xmlns:p14="http://schemas.microsoft.com/office/powerpoint/2010/main" val="1661870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Strategic capabilities are an organization's combined resources, skills, and processes that enable it to gain a competitive advantage and achieve long-term success, while core competencies are a type of strategic capability; they are unique and difficult for competitors to imitate, providing a sustained edge. Threshold capabilities are also necessary, meeting minimum standards to compete, but they don't offer a unique advantage.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What are Strategic Capabilities?</a:t>
            </a:r>
          </a:p>
          <a:p>
            <a:r>
              <a:rPr lang="en-GB" sz="1200" b="1" i="0" kern="1200" dirty="0">
                <a:solidFill>
                  <a:schemeClr val="tx1"/>
                </a:solidFill>
                <a:effectLst/>
                <a:latin typeface="+mn-lt"/>
                <a:ea typeface="+mn-ea"/>
                <a:cs typeface="+mn-cs"/>
              </a:rPr>
              <a:t>Definition: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combination of knowledge, skills, tools, processes, and </a:t>
            </a:r>
            <a:r>
              <a:rPr lang="en-GB" sz="1200" b="0" i="0" kern="1200" dirty="0" err="1">
                <a:solidFill>
                  <a:schemeClr val="tx1"/>
                </a:solidFill>
                <a:effectLst/>
                <a:latin typeface="+mn-lt"/>
                <a:ea typeface="+mn-ea"/>
                <a:cs typeface="+mn-cs"/>
              </a:rPr>
              <a:t>behaviors</a:t>
            </a:r>
            <a:r>
              <a:rPr lang="en-GB" sz="1200" b="0" i="0" kern="1200" dirty="0">
                <a:solidFill>
                  <a:schemeClr val="tx1"/>
                </a:solidFill>
                <a:effectLst/>
                <a:latin typeface="+mn-lt"/>
                <a:ea typeface="+mn-ea"/>
                <a:cs typeface="+mn-cs"/>
              </a:rPr>
              <a:t> that allow an organization to achieve its objectives and gain a competitive edge. </a:t>
            </a:r>
          </a:p>
          <a:p>
            <a:r>
              <a:rPr lang="en-GB" sz="1200" b="1" i="0" kern="1200" dirty="0">
                <a:solidFill>
                  <a:schemeClr val="tx1"/>
                </a:solidFill>
                <a:effectLst/>
                <a:latin typeface="+mn-lt"/>
                <a:ea typeface="+mn-ea"/>
                <a:cs typeface="+mn-cs"/>
              </a:rPr>
              <a:t>Components: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They are built on two main components: resources (assets, infrastructure, etc.) and competencies (skills, knowledge, routines). </a:t>
            </a:r>
          </a:p>
          <a:p>
            <a:r>
              <a:rPr lang="en-GB" sz="1200" b="1" i="0" kern="1200" dirty="0">
                <a:solidFill>
                  <a:schemeClr val="tx1"/>
                </a:solidFill>
                <a:effectLst/>
                <a:latin typeface="+mn-lt"/>
                <a:ea typeface="+mn-ea"/>
                <a:cs typeface="+mn-cs"/>
              </a:rPr>
              <a:t>Purpose: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To enable the organization to meet its strategic goals and ensure its long-term survival and success.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What are Core Competencies? </a:t>
            </a:r>
          </a:p>
          <a:p>
            <a:r>
              <a:rPr lang="en-GB" sz="1200" b="1" i="0" kern="1200" dirty="0">
                <a:solidFill>
                  <a:schemeClr val="tx1"/>
                </a:solidFill>
                <a:effectLst/>
                <a:latin typeface="+mn-lt"/>
                <a:ea typeface="+mn-ea"/>
                <a:cs typeface="+mn-cs"/>
              </a:rPr>
              <a:t>Definition: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 unique set of strategic capabilities that an organization performs exceptionally well, providing a distinct and sustainable competitive advantage.</a:t>
            </a:r>
          </a:p>
          <a:p>
            <a:r>
              <a:rPr lang="en-GB" sz="1200" b="1" i="0" kern="1200" dirty="0">
                <a:solidFill>
                  <a:schemeClr val="tx1"/>
                </a:solidFill>
                <a:effectLst/>
                <a:latin typeface="+mn-lt"/>
                <a:ea typeface="+mn-ea"/>
                <a:cs typeface="+mn-cs"/>
              </a:rPr>
              <a:t>Characteristics: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They are difficult for competitors to imitate, contribute significantly to customer benefits, and provide access to diverse markets.</a:t>
            </a:r>
          </a:p>
          <a:p>
            <a:r>
              <a:rPr lang="en-GB" sz="1200" b="1" i="0" kern="1200" dirty="0">
                <a:solidFill>
                  <a:schemeClr val="tx1"/>
                </a:solidFill>
                <a:effectLst/>
                <a:latin typeface="+mn-lt"/>
                <a:ea typeface="+mn-ea"/>
                <a:cs typeface="+mn-cs"/>
              </a:rPr>
              <a:t>Origin: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concept was popularized by </a:t>
            </a:r>
            <a:r>
              <a:rPr lang="en-GB" sz="1200" b="0" i="0" kern="1200" dirty="0">
                <a:solidFill>
                  <a:schemeClr val="tx1"/>
                </a:solidFill>
                <a:effectLst/>
                <a:latin typeface="+mn-lt"/>
                <a:ea typeface="+mn-ea"/>
                <a:cs typeface="+mn-cs"/>
                <a:hlinkClick r:id="rId3"/>
              </a:rPr>
              <a:t>Prahalad and Hamel</a:t>
            </a:r>
            <a:r>
              <a:rPr lang="en-GB" sz="1200" b="0" i="0" kern="1200" dirty="0">
                <a:solidFill>
                  <a:schemeClr val="tx1"/>
                </a:solidFill>
                <a:effectLst/>
                <a:latin typeface="+mn-lt"/>
                <a:ea typeface="+mn-ea"/>
                <a:cs typeface="+mn-cs"/>
              </a:rPr>
              <a:t> in a 1990s Harvard Business Review article.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How they Relate:</a:t>
            </a:r>
          </a:p>
          <a:p>
            <a:r>
              <a:rPr lang="en-GB" sz="1200" b="1" i="0" kern="1200" dirty="0">
                <a:solidFill>
                  <a:schemeClr val="tx1"/>
                </a:solidFill>
                <a:effectLst/>
                <a:latin typeface="+mn-lt"/>
                <a:ea typeface="+mn-ea"/>
                <a:cs typeface="+mn-cs"/>
              </a:rPr>
              <a:t>Hierarchy: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Core competencies are a subset of strategic capabilities. A core competency is a specific type of strategic capability that delivers a strong, unique advantage. </a:t>
            </a:r>
          </a:p>
          <a:p>
            <a:r>
              <a:rPr lang="en-GB" sz="1200" b="1" i="0" kern="1200" dirty="0">
                <a:solidFill>
                  <a:schemeClr val="tx1"/>
                </a:solidFill>
                <a:effectLst/>
                <a:latin typeface="+mn-lt"/>
                <a:ea typeface="+mn-ea"/>
                <a:cs typeface="+mn-cs"/>
              </a:rPr>
              <a:t>Examples:</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Threshold Capabilities:</a:t>
            </a:r>
            <a:r>
              <a:rPr lang="en-GB" sz="1200" b="0" i="0" kern="1200" dirty="0">
                <a:solidFill>
                  <a:schemeClr val="tx1"/>
                </a:solidFill>
                <a:effectLst/>
                <a:latin typeface="+mn-lt"/>
                <a:ea typeface="+mn-ea"/>
                <a:cs typeface="+mn-cs"/>
              </a:rPr>
              <a:t> The minimum skills and resources required to enter a market, like the ability to manufacture a product to a certain quality standard. </a:t>
            </a:r>
          </a:p>
          <a:p>
            <a:r>
              <a:rPr lang="en-GB" sz="1200" b="1" i="0" kern="1200" dirty="0">
                <a:solidFill>
                  <a:schemeClr val="tx1"/>
                </a:solidFill>
                <a:effectLst/>
                <a:latin typeface="+mn-lt"/>
                <a:ea typeface="+mn-ea"/>
                <a:cs typeface="+mn-cs"/>
              </a:rPr>
              <a:t>Core Competencies:</a:t>
            </a:r>
            <a:r>
              <a:rPr lang="en-GB" sz="1200" b="0" i="0" kern="1200" dirty="0">
                <a:solidFill>
                  <a:schemeClr val="tx1"/>
                </a:solidFill>
                <a:effectLst/>
                <a:latin typeface="+mn-lt"/>
                <a:ea typeface="+mn-ea"/>
                <a:cs typeface="+mn-cs"/>
              </a:rPr>
              <a:t> A unique combination of skills in product innovation, marketing, and manufacturing that allows a company like </a:t>
            </a:r>
            <a:r>
              <a:rPr lang="en-GB" sz="1200" b="0" i="0" kern="1200" dirty="0">
                <a:solidFill>
                  <a:schemeClr val="tx1"/>
                </a:solidFill>
                <a:effectLst/>
                <a:latin typeface="+mn-lt"/>
                <a:ea typeface="+mn-ea"/>
                <a:cs typeface="+mn-cs"/>
                <a:hlinkClick r:id="rId4"/>
              </a:rPr>
              <a:t>Apple</a:t>
            </a:r>
            <a:r>
              <a:rPr lang="en-GB" sz="1200" b="0" i="0" kern="1200" dirty="0">
                <a:solidFill>
                  <a:schemeClr val="tx1"/>
                </a:solidFill>
                <a:effectLst/>
                <a:latin typeface="+mn-lt"/>
                <a:ea typeface="+mn-ea"/>
                <a:cs typeface="+mn-cs"/>
              </a:rPr>
              <a:t> to create and deliver highly successful products.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Why They Matter: </a:t>
            </a:r>
          </a:p>
          <a:p>
            <a:r>
              <a:rPr lang="en-GB" sz="1200" b="1" i="0" kern="1200" dirty="0">
                <a:solidFill>
                  <a:schemeClr val="tx1"/>
                </a:solidFill>
                <a:effectLst/>
                <a:latin typeface="+mn-lt"/>
                <a:ea typeface="+mn-ea"/>
                <a:cs typeface="+mn-cs"/>
              </a:rPr>
              <a:t>Competitive Advantage: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Core competencies are the foundation for sustainable competitive advantage because they are hard to replicate.</a:t>
            </a:r>
          </a:p>
          <a:p>
            <a:r>
              <a:rPr lang="en-GB" sz="1200" b="1" i="0" kern="1200" dirty="0">
                <a:solidFill>
                  <a:schemeClr val="tx1"/>
                </a:solidFill>
                <a:effectLst/>
                <a:latin typeface="+mn-lt"/>
                <a:ea typeface="+mn-ea"/>
                <a:cs typeface="+mn-cs"/>
              </a:rPr>
              <a:t>Growth and Differentiation: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Identifying and cultivating these competencies helps businesses differentiate themselves and drives growth.</a:t>
            </a:r>
          </a:p>
          <a:p>
            <a:r>
              <a:rPr lang="en-GB" sz="1200" b="1" i="0" kern="1200" dirty="0">
                <a:solidFill>
                  <a:schemeClr val="tx1"/>
                </a:solidFill>
                <a:effectLst/>
                <a:latin typeface="+mn-lt"/>
                <a:ea typeface="+mn-ea"/>
                <a:cs typeface="+mn-cs"/>
              </a:rPr>
              <a:t>Resource Allocation: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Understanding core competencies helps in making better strategic decisions about where to invest resources</a:t>
            </a:r>
          </a:p>
          <a:p>
            <a:endParaRPr lang="en-GB" dirty="0"/>
          </a:p>
        </p:txBody>
      </p:sp>
      <p:sp>
        <p:nvSpPr>
          <p:cNvPr id="4" name="Slide Number Placeholder 3"/>
          <p:cNvSpPr>
            <a:spLocks noGrp="1"/>
          </p:cNvSpPr>
          <p:nvPr>
            <p:ph type="sldNum" sz="quarter" idx="5"/>
          </p:nvPr>
        </p:nvSpPr>
        <p:spPr/>
        <p:txBody>
          <a:bodyPr/>
          <a:lstStyle/>
          <a:p>
            <a:fld id="{C09BBDAD-6785-413B-8A09-D1031B85BD8F}" type="slidenum">
              <a:rPr lang="en-GB" smtClean="0"/>
              <a:t>5</a:t>
            </a:fld>
            <a:endParaRPr lang="en-GB"/>
          </a:p>
        </p:txBody>
      </p:sp>
    </p:spTree>
    <p:extLst>
      <p:ext uri="{BB962C8B-B14F-4D97-AF65-F5344CB8AC3E}">
        <p14:creationId xmlns:p14="http://schemas.microsoft.com/office/powerpoint/2010/main" val="24355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Benchmarking is the process of comparing an organization's performance and practices against those of another organization to identify opportunities for improvement. The two main approaches are industry/sector benchmarking, which compares an organization against its direct competitors using specific performance indicators, and best-in-class benchmarking, which involves learning from the most effective practices of top performers, even if they are in completely different industries.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Benchmarking Explained</a:t>
            </a:r>
          </a:p>
          <a:p>
            <a:r>
              <a:rPr lang="en-GB" sz="1200" b="1" i="0" kern="1200" dirty="0">
                <a:solidFill>
                  <a:schemeClr val="tx1"/>
                </a:solidFill>
                <a:effectLst/>
                <a:latin typeface="+mn-lt"/>
                <a:ea typeface="+mn-ea"/>
                <a:cs typeface="+mn-cs"/>
              </a:rPr>
              <a:t>Purpose: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primary goal of benchmarking is to understand current performance, identify weaknesses, and discover best practices to enhance efficiency, effectiveness, customer satisfaction, and overall competitiveness. </a:t>
            </a:r>
          </a:p>
          <a:p>
            <a:r>
              <a:rPr lang="en-GB" sz="1200" b="1" i="0" kern="1200" dirty="0">
                <a:solidFill>
                  <a:schemeClr val="tx1"/>
                </a:solidFill>
                <a:effectLst/>
                <a:latin typeface="+mn-lt"/>
                <a:ea typeface="+mn-ea"/>
                <a:cs typeface="+mn-cs"/>
              </a:rPr>
              <a:t>Process: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It's a systematic approach to measuring current performance and comparing it to leaders in a particular area to foster continuous improvement. </a:t>
            </a:r>
          </a:p>
          <a:p>
            <a:r>
              <a:rPr lang="en-GB" sz="1200" b="1" i="0" kern="1200" dirty="0">
                <a:solidFill>
                  <a:schemeClr val="tx1"/>
                </a:solidFill>
                <a:effectLst/>
                <a:latin typeface="+mn-lt"/>
                <a:ea typeface="+mn-ea"/>
                <a:cs typeface="+mn-cs"/>
              </a:rPr>
              <a:t>Outcomes: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By adopting insights from other organizations, businesses can set realistic improvement targets and develop strategic plans to achieve them, ultimately leading to future growth and success.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Approaches to Benchmarking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Industry/Sector Benchmarking (Competitive Benchmarking)</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What it is:</a:t>
            </a:r>
            <a:r>
              <a:rPr lang="en-GB" sz="1200" b="0" i="0" kern="1200" dirty="0">
                <a:solidFill>
                  <a:schemeClr val="tx1"/>
                </a:solidFill>
                <a:effectLst/>
                <a:latin typeface="+mn-lt"/>
                <a:ea typeface="+mn-ea"/>
                <a:cs typeface="+mn-cs"/>
              </a:rPr>
              <a:t> Comparing your organization's performance metrics against those of other companies within the same industry or sector.</a:t>
            </a:r>
          </a:p>
          <a:p>
            <a:r>
              <a:rPr lang="en-GB" sz="1200" b="1" i="0" kern="1200" dirty="0">
                <a:solidFill>
                  <a:schemeClr val="tx1"/>
                </a:solidFill>
                <a:effectLst/>
                <a:latin typeface="+mn-lt"/>
                <a:ea typeface="+mn-ea"/>
                <a:cs typeface="+mn-cs"/>
              </a:rPr>
              <a:t>Example:</a:t>
            </a:r>
            <a:r>
              <a:rPr lang="en-GB" sz="1200" b="0" i="0" kern="1200" dirty="0">
                <a:solidFill>
                  <a:schemeClr val="tx1"/>
                </a:solidFill>
                <a:effectLst/>
                <a:latin typeface="+mn-lt"/>
                <a:ea typeface="+mn-ea"/>
                <a:cs typeface="+mn-cs"/>
              </a:rPr>
              <a:t> A car manufacturer might benchmark its production efficiency against another car manufacturer.</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Best-in-Class Benchmarking (Generic or Functional Benchmarking)</a:t>
            </a:r>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What it is:</a:t>
            </a:r>
            <a:r>
              <a:rPr lang="en-GB" sz="1200" b="0" i="0" kern="1200" dirty="0">
                <a:solidFill>
                  <a:schemeClr val="tx1"/>
                </a:solidFill>
                <a:effectLst/>
                <a:latin typeface="+mn-lt"/>
                <a:ea typeface="+mn-ea"/>
                <a:cs typeface="+mn-cs"/>
              </a:rPr>
              <a:t> Identifying and adopting best practices from any organization, regardless of its industry, that demonstrates superior performance in a particular process or function.</a:t>
            </a:r>
          </a:p>
          <a:p>
            <a:r>
              <a:rPr lang="en-GB" sz="1200" b="1" i="0" kern="1200" dirty="0">
                <a:solidFill>
                  <a:schemeClr val="tx1"/>
                </a:solidFill>
                <a:effectLst/>
                <a:latin typeface="+mn-lt"/>
                <a:ea typeface="+mn-ea"/>
                <a:cs typeface="+mn-cs"/>
              </a:rPr>
              <a:t>Example:</a:t>
            </a:r>
            <a:r>
              <a:rPr lang="en-GB" sz="1200" b="0" i="0" kern="1200" dirty="0">
                <a:solidFill>
                  <a:schemeClr val="tx1"/>
                </a:solidFill>
                <a:effectLst/>
                <a:latin typeface="+mn-lt"/>
                <a:ea typeface="+mn-ea"/>
                <a:cs typeface="+mn-cs"/>
              </a:rPr>
              <a:t> As stated in the prompt, British Airways (BA) benchmarked its aircraft refuelling operations against the rapid pit stops and processes of </a:t>
            </a:r>
            <a:r>
              <a:rPr lang="en-GB" sz="1200" b="0" i="0" kern="1200" dirty="0">
                <a:solidFill>
                  <a:schemeClr val="tx1"/>
                </a:solidFill>
                <a:effectLst/>
                <a:latin typeface="+mn-lt"/>
                <a:ea typeface="+mn-ea"/>
                <a:cs typeface="+mn-cs"/>
                <a:hlinkClick r:id="rId3"/>
              </a:rPr>
              <a:t>Formula 1 racing teams</a:t>
            </a:r>
            <a:r>
              <a:rPr lang="en-GB" sz="1200" b="0" i="0" kern="1200" dirty="0">
                <a:solidFill>
                  <a:schemeClr val="tx1"/>
                </a:solidFill>
                <a:effectLst/>
                <a:latin typeface="+mn-lt"/>
                <a:ea typeface="+mn-ea"/>
                <a:cs typeface="+mn-cs"/>
              </a:rPr>
              <a:t>, showcasing how a best-in-class practice from one industry can be applied to another.</a:t>
            </a:r>
          </a:p>
          <a:p>
            <a:endParaRPr lang="en-GB" dirty="0"/>
          </a:p>
        </p:txBody>
      </p:sp>
      <p:sp>
        <p:nvSpPr>
          <p:cNvPr id="4" name="Slide Number Placeholder 3"/>
          <p:cNvSpPr>
            <a:spLocks noGrp="1"/>
          </p:cNvSpPr>
          <p:nvPr>
            <p:ph type="sldNum" sz="quarter" idx="5"/>
          </p:nvPr>
        </p:nvSpPr>
        <p:spPr/>
        <p:txBody>
          <a:bodyPr/>
          <a:lstStyle/>
          <a:p>
            <a:fld id="{C09BBDAD-6785-413B-8A09-D1031B85BD8F}" type="slidenum">
              <a:rPr lang="en-GB" smtClean="0"/>
              <a:t>7</a:t>
            </a:fld>
            <a:endParaRPr lang="en-GB"/>
          </a:p>
        </p:txBody>
      </p:sp>
    </p:spTree>
    <p:extLst>
      <p:ext uri="{BB962C8B-B14F-4D97-AF65-F5344CB8AC3E}">
        <p14:creationId xmlns:p14="http://schemas.microsoft.com/office/powerpoint/2010/main" val="21107847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Resource-Based View (RBV) is a strategic framework suggesting that a firm's unique internal resources and capabilities are the key to achieving sustainable competitive advantage. To gain this advantage, resources must be valuable, rare, difficult to imitate, and well-organized (VRIO framework) or non-substitutable (VRIN framework). RBV emphasizes an "inside-out" perspective, focusing on a company's own strengths rather than solely on external market conditions, to maintain superior performance over time.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How RBV Achieves Sustainable Competitive Advantage</a:t>
            </a:r>
          </a:p>
          <a:p>
            <a:r>
              <a:rPr lang="en-GB" sz="1200" b="0" i="0" kern="1200" dirty="0">
                <a:solidFill>
                  <a:schemeClr val="tx1"/>
                </a:solidFill>
                <a:effectLst/>
                <a:latin typeface="+mn-lt"/>
                <a:ea typeface="+mn-ea"/>
                <a:cs typeface="+mn-cs"/>
              </a:rPr>
              <a:t>For a resource to confer a sustainable competitive advantage, it must meet the following criteria: </a:t>
            </a:r>
          </a:p>
          <a:p>
            <a:r>
              <a:rPr lang="en-GB" sz="1200" b="1" i="0" kern="1200" dirty="0">
                <a:solidFill>
                  <a:schemeClr val="tx1"/>
                </a:solidFill>
                <a:effectLst/>
                <a:latin typeface="+mn-lt"/>
                <a:ea typeface="+mn-ea"/>
                <a:cs typeface="+mn-cs"/>
              </a:rPr>
              <a:t>Valuable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resource must enable the firm to exploit opportunities or neutralize threats in the market, improving its efficiency. </a:t>
            </a:r>
          </a:p>
          <a:p>
            <a:r>
              <a:rPr lang="en-GB" sz="1200" b="1" i="0" kern="1200" dirty="0">
                <a:solidFill>
                  <a:schemeClr val="tx1"/>
                </a:solidFill>
                <a:effectLst/>
                <a:latin typeface="+mn-lt"/>
                <a:ea typeface="+mn-ea"/>
                <a:cs typeface="+mn-cs"/>
              </a:rPr>
              <a:t>Rare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Competitors must not have access to the same resources, making them unique within the industry. </a:t>
            </a:r>
          </a:p>
          <a:p>
            <a:r>
              <a:rPr lang="en-GB" sz="1200" b="1" i="0" kern="1200" dirty="0">
                <a:solidFill>
                  <a:schemeClr val="tx1"/>
                </a:solidFill>
                <a:effectLst/>
                <a:latin typeface="+mn-lt"/>
                <a:ea typeface="+mn-ea"/>
                <a:cs typeface="+mn-cs"/>
              </a:rPr>
              <a:t>Inimitable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resources must be difficult or costly for competitors to acquire, develop, or copy. </a:t>
            </a:r>
          </a:p>
          <a:p>
            <a:r>
              <a:rPr lang="en-GB" sz="1200" b="1" i="0" kern="1200" dirty="0">
                <a:solidFill>
                  <a:schemeClr val="tx1"/>
                </a:solidFill>
                <a:effectLst/>
                <a:latin typeface="+mn-lt"/>
                <a:ea typeface="+mn-ea"/>
                <a:cs typeface="+mn-cs"/>
              </a:rPr>
              <a:t>Non-substitutable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There should be no strategically equivalent resources available to competitors that can be used to replace the firm's valuable resources. </a:t>
            </a:r>
          </a:p>
          <a:p>
            <a:r>
              <a:rPr lang="en-GB" sz="1200" b="1" i="0" kern="1200" dirty="0">
                <a:solidFill>
                  <a:schemeClr val="tx1"/>
                </a:solidFill>
                <a:effectLst/>
                <a:latin typeface="+mn-lt"/>
                <a:ea typeface="+mn-ea"/>
                <a:cs typeface="+mn-cs"/>
              </a:rPr>
              <a:t>Organized</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firm must have the necessary organizational structure, systems, and processes in place to effectively deploy, manage, and exploit these valuable, rare, and inimitable resources.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Internal vs. External Focus</a:t>
            </a:r>
          </a:p>
          <a:p>
            <a:r>
              <a:rPr lang="en-GB" sz="1200" b="0" i="0" kern="1200" dirty="0">
                <a:solidFill>
                  <a:schemeClr val="tx1"/>
                </a:solidFill>
                <a:effectLst/>
                <a:latin typeface="+mn-lt"/>
                <a:ea typeface="+mn-ea"/>
                <a:cs typeface="+mn-cs"/>
              </a:rPr>
              <a:t>The RBV contrasts with earlier external-focused approaches, such as </a:t>
            </a:r>
            <a:r>
              <a:rPr lang="en-GB" sz="1200" b="0" i="0" kern="1200" dirty="0">
                <a:solidFill>
                  <a:schemeClr val="tx1"/>
                </a:solidFill>
                <a:effectLst/>
                <a:latin typeface="+mn-lt"/>
                <a:ea typeface="+mn-ea"/>
                <a:cs typeface="+mn-cs"/>
                <a:hlinkClick r:id="rId3"/>
              </a:rPr>
              <a:t>Michael Porter's competitive positioning strategies</a:t>
            </a:r>
            <a:r>
              <a:rPr lang="en-GB" sz="1200" b="0" i="0" kern="1200" dirty="0">
                <a:solidFill>
                  <a:schemeClr val="tx1"/>
                </a:solidFill>
                <a:effectLst/>
                <a:latin typeface="+mn-lt"/>
                <a:ea typeface="+mn-ea"/>
                <a:cs typeface="+mn-cs"/>
              </a:rPr>
              <a:t>. Instead of focusing on the external competitive environment, RBV advocates for an inward look to identify and leverage the firm's distinctive resources and capabilities.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Types of Resources</a:t>
            </a:r>
          </a:p>
          <a:p>
            <a:r>
              <a:rPr lang="en-GB" sz="1200" b="0" i="0" kern="1200" dirty="0">
                <a:solidFill>
                  <a:schemeClr val="tx1"/>
                </a:solidFill>
                <a:effectLst/>
                <a:latin typeface="+mn-lt"/>
                <a:ea typeface="+mn-ea"/>
                <a:cs typeface="+mn-cs"/>
              </a:rPr>
              <a:t>Firms possess various resources that can contribute to competitive advantage: </a:t>
            </a:r>
          </a:p>
          <a:p>
            <a:r>
              <a:rPr lang="en-GB" sz="1200" b="1" i="0" kern="1200" dirty="0">
                <a:solidFill>
                  <a:schemeClr val="tx1"/>
                </a:solidFill>
                <a:effectLst/>
                <a:latin typeface="+mn-lt"/>
                <a:ea typeface="+mn-ea"/>
                <a:cs typeface="+mn-cs"/>
              </a:rPr>
              <a:t>Tangible Resources</a:t>
            </a:r>
            <a:r>
              <a:rPr lang="en-GB" sz="1200" b="0" i="0" kern="1200" dirty="0">
                <a:solidFill>
                  <a:schemeClr val="tx1"/>
                </a:solidFill>
                <a:effectLst/>
                <a:latin typeface="+mn-lt"/>
                <a:ea typeface="+mn-ea"/>
                <a:cs typeface="+mn-cs"/>
              </a:rPr>
              <a:t>: Physical assets like plant, equipment, and financial resources. </a:t>
            </a:r>
          </a:p>
          <a:p>
            <a:r>
              <a:rPr lang="en-GB" sz="1200" b="1" i="0" kern="1200" dirty="0">
                <a:solidFill>
                  <a:schemeClr val="tx1"/>
                </a:solidFill>
                <a:effectLst/>
                <a:latin typeface="+mn-lt"/>
                <a:ea typeface="+mn-ea"/>
                <a:cs typeface="+mn-cs"/>
              </a:rPr>
              <a:t>Intangible Resources</a:t>
            </a:r>
            <a:r>
              <a:rPr lang="en-GB" sz="1200" b="0" i="0" kern="1200" dirty="0">
                <a:solidFill>
                  <a:schemeClr val="tx1"/>
                </a:solidFill>
                <a:effectLst/>
                <a:latin typeface="+mn-lt"/>
                <a:ea typeface="+mn-ea"/>
                <a:cs typeface="+mn-cs"/>
              </a:rPr>
              <a:t>: Less physical assets such as brand reputation, intellectual property, customer relationships, organizational culture, and skilled human capital.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Examples </a:t>
            </a:r>
          </a:p>
          <a:p>
            <a:r>
              <a:rPr lang="en-GB" sz="1200" b="1" i="0" kern="1200" dirty="0">
                <a:solidFill>
                  <a:schemeClr val="tx1"/>
                </a:solidFill>
                <a:effectLst/>
                <a:latin typeface="+mn-lt"/>
                <a:ea typeface="+mn-ea"/>
                <a:cs typeface="+mn-cs"/>
                <a:hlinkClick r:id="rId4"/>
              </a:rPr>
              <a:t>BYD</a:t>
            </a:r>
            <a:r>
              <a:rPr lang="en-GB" sz="1200" b="1" i="0" kern="1200" dirty="0">
                <a:solidFill>
                  <a:schemeClr val="tx1"/>
                </a:solidFill>
                <a:effectLst/>
                <a:latin typeface="+mn-lt"/>
                <a:ea typeface="+mn-ea"/>
                <a:cs typeface="+mn-cs"/>
              </a:rPr>
              <a:t>'s Battery Technology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BYD uses its advanced in-house battery technology and integrated supply chain to control costs and quality in the electric vehicle market, creating a competitive edge.</a:t>
            </a:r>
          </a:p>
          <a:p>
            <a:r>
              <a:rPr lang="en-GB" sz="1200" b="1" i="0" kern="1200" dirty="0">
                <a:solidFill>
                  <a:schemeClr val="tx1"/>
                </a:solidFill>
                <a:effectLst/>
                <a:latin typeface="+mn-lt"/>
                <a:ea typeface="+mn-ea"/>
                <a:cs typeface="+mn-cs"/>
                <a:hlinkClick r:id="rId5"/>
              </a:rPr>
              <a:t>Nike</a:t>
            </a:r>
            <a:r>
              <a:rPr lang="en-GB" sz="1200" b="1" i="0" kern="1200" dirty="0">
                <a:solidFill>
                  <a:schemeClr val="tx1"/>
                </a:solidFill>
                <a:effectLst/>
                <a:latin typeface="+mn-lt"/>
                <a:ea typeface="+mn-ea"/>
                <a:cs typeface="+mn-cs"/>
              </a:rPr>
              <a:t>'s Brand and Innovation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Nike's globally recognized brand, strong research and development, and high-profile marketing create a powerful sustainable advantage in the sports apparel industry.</a:t>
            </a:r>
          </a:p>
          <a:p>
            <a:endParaRPr lang="en-GB" dirty="0"/>
          </a:p>
        </p:txBody>
      </p:sp>
      <p:sp>
        <p:nvSpPr>
          <p:cNvPr id="4" name="Slide Number Placeholder 3"/>
          <p:cNvSpPr>
            <a:spLocks noGrp="1"/>
          </p:cNvSpPr>
          <p:nvPr>
            <p:ph type="sldNum" sz="quarter" idx="5"/>
          </p:nvPr>
        </p:nvSpPr>
        <p:spPr/>
        <p:txBody>
          <a:bodyPr/>
          <a:lstStyle/>
          <a:p>
            <a:fld id="{C09BBDAD-6785-413B-8A09-D1031B85BD8F}" type="slidenum">
              <a:rPr lang="en-GB" smtClean="0"/>
              <a:t>8</a:t>
            </a:fld>
            <a:endParaRPr lang="en-GB"/>
          </a:p>
        </p:txBody>
      </p:sp>
    </p:spTree>
    <p:extLst>
      <p:ext uri="{BB962C8B-B14F-4D97-AF65-F5344CB8AC3E}">
        <p14:creationId xmlns:p14="http://schemas.microsoft.com/office/powerpoint/2010/main" val="564167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ccording</a:t>
            </a:r>
            <a:r>
              <a:rPr lang="en-GB" sz="1200" b="0" i="0" kern="1200" dirty="0">
                <a:solidFill>
                  <a:schemeClr val="tx1"/>
                </a:solidFill>
                <a:effectLst/>
                <a:latin typeface="+mn-lt"/>
                <a:ea typeface="+mn-ea"/>
                <a:cs typeface="+mn-cs"/>
              </a:rPr>
              <a:t> to the concept of strategic capabilities, they are considered valuable when they all three of the following conditions are met: they take advantage of opportunities and neutralize threats, provide value to customers, and are provided at a cost that allows the organization to make an acceptable return.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Explanation:</a:t>
            </a:r>
          </a:p>
          <a:p>
            <a:r>
              <a:rPr lang="en-GB" sz="1200" b="1" i="0" kern="1200" dirty="0">
                <a:solidFill>
                  <a:schemeClr val="tx1"/>
                </a:solidFill>
                <a:effectLst/>
                <a:latin typeface="+mn-lt"/>
                <a:ea typeface="+mn-ea"/>
                <a:cs typeface="+mn-cs"/>
              </a:rPr>
              <a:t>Taking advantage of opportunities and neutralizing threats: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 valuable capability allows a company to capitalize on new market trends or effectively counter competitive actions by leveraging its unique strengths. </a:t>
            </a:r>
          </a:p>
          <a:p>
            <a:r>
              <a:rPr lang="en-GB" sz="1200" b="1" i="0" kern="1200" dirty="0">
                <a:solidFill>
                  <a:schemeClr val="tx1"/>
                </a:solidFill>
                <a:effectLst/>
                <a:latin typeface="+mn-lt"/>
                <a:ea typeface="+mn-ea"/>
                <a:cs typeface="+mn-cs"/>
              </a:rPr>
              <a:t>Providing value to customers: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capability must deliver something that customers perceive as beneficial and are willing to pay for, ultimately impacting the company's competitiveness. </a:t>
            </a:r>
          </a:p>
          <a:p>
            <a:r>
              <a:rPr lang="en-GB" sz="1200" b="1" i="0" kern="1200" dirty="0">
                <a:solidFill>
                  <a:schemeClr val="tx1"/>
                </a:solidFill>
                <a:effectLst/>
                <a:latin typeface="+mn-lt"/>
                <a:ea typeface="+mn-ea"/>
                <a:cs typeface="+mn-cs"/>
              </a:rPr>
              <a:t>Being provided at an acceptable cost:</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While delivering value is crucial, the capability needs to be produced or obtained at a cost that allows the company to maintain profitability.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Key points about valuable strategic capabilities:</a:t>
            </a:r>
          </a:p>
          <a:p>
            <a:r>
              <a:rPr lang="en-GB" sz="1200" b="1" i="0" kern="1200" dirty="0">
                <a:solidFill>
                  <a:schemeClr val="tx1"/>
                </a:solidFill>
                <a:effectLst/>
                <a:latin typeface="+mn-lt"/>
                <a:ea typeface="+mn-ea"/>
                <a:cs typeface="+mn-cs"/>
              </a:rPr>
              <a:t>VRIO framework:</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This framework assesses capabilities based on their Value, Rareness, Inimitability, and </a:t>
            </a:r>
            <a:r>
              <a:rPr lang="en-GB" sz="1200" b="0" i="0" kern="1200" dirty="0" err="1">
                <a:solidFill>
                  <a:schemeClr val="tx1"/>
                </a:solidFill>
                <a:effectLst/>
                <a:latin typeface="+mn-lt"/>
                <a:ea typeface="+mn-ea"/>
                <a:cs typeface="+mn-cs"/>
              </a:rPr>
              <a:t>Organizationability</a:t>
            </a:r>
            <a:r>
              <a:rPr lang="en-GB" sz="1200" b="0" i="0" kern="1200" dirty="0">
                <a:solidFill>
                  <a:schemeClr val="tx1"/>
                </a:solidFill>
                <a:effectLst/>
                <a:latin typeface="+mn-lt"/>
                <a:ea typeface="+mn-ea"/>
                <a:cs typeface="+mn-cs"/>
              </a:rPr>
              <a:t> to determine their potential for sustained competitive advantage. </a:t>
            </a:r>
          </a:p>
          <a:p>
            <a:r>
              <a:rPr lang="en-GB" sz="1200" b="1" i="0" kern="1200" dirty="0">
                <a:solidFill>
                  <a:schemeClr val="tx1"/>
                </a:solidFill>
                <a:effectLst/>
                <a:latin typeface="+mn-lt"/>
                <a:ea typeface="+mn-ea"/>
                <a:cs typeface="+mn-cs"/>
              </a:rPr>
              <a:t>Unique and difficult to imitate: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Capabilities that are rare and difficult for competitors to replicate are considered more valuable. </a:t>
            </a:r>
          </a:p>
          <a:p>
            <a:endParaRPr lang="en-GB" dirty="0"/>
          </a:p>
        </p:txBody>
      </p:sp>
      <p:sp>
        <p:nvSpPr>
          <p:cNvPr id="4" name="Slide Number Placeholder 3"/>
          <p:cNvSpPr>
            <a:spLocks noGrp="1"/>
          </p:cNvSpPr>
          <p:nvPr>
            <p:ph type="sldNum" sz="quarter" idx="5"/>
          </p:nvPr>
        </p:nvSpPr>
        <p:spPr/>
        <p:txBody>
          <a:bodyPr/>
          <a:lstStyle/>
          <a:p>
            <a:fld id="{C09BBDAD-6785-413B-8A09-D1031B85BD8F}" type="slidenum">
              <a:rPr lang="en-GB" smtClean="0"/>
              <a:t>10</a:t>
            </a:fld>
            <a:endParaRPr lang="en-GB"/>
          </a:p>
        </p:txBody>
      </p:sp>
    </p:spTree>
    <p:extLst>
      <p:ext uri="{BB962C8B-B14F-4D97-AF65-F5344CB8AC3E}">
        <p14:creationId xmlns:p14="http://schemas.microsoft.com/office/powerpoint/2010/main" val="3051981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Rare capabilities are resources or skills possessed uniquely by a single organization or a very small number of competitors, such as patented products, exceptionally talented individuals, or a powerful brand. However, rarity can be temporary, as patents expire, key employees leave, or a brand's value diminishes due to negative publicity.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Examples of Rare Capabilities</a:t>
            </a:r>
          </a:p>
          <a:p>
            <a:r>
              <a:rPr lang="en-GB" sz="1200" b="1" i="0" kern="1200" dirty="0">
                <a:solidFill>
                  <a:schemeClr val="tx1"/>
                </a:solidFill>
                <a:effectLst/>
                <a:latin typeface="+mn-lt"/>
                <a:ea typeface="+mn-ea"/>
                <a:cs typeface="+mn-cs"/>
              </a:rPr>
              <a:t>Patented Products:</a:t>
            </a:r>
            <a:r>
              <a:rPr lang="en-GB" sz="1200" b="0" i="0" kern="1200" dirty="0">
                <a:solidFill>
                  <a:schemeClr val="tx1"/>
                </a:solidFill>
                <a:effectLst/>
                <a:latin typeface="+mn-lt"/>
                <a:ea typeface="+mn-ea"/>
                <a:cs typeface="+mn-cs"/>
              </a:rPr>
              <a:t> Exclusive technology that cannot be legally copied by competitors. </a:t>
            </a:r>
          </a:p>
          <a:p>
            <a:r>
              <a:rPr lang="en-GB" sz="1200" b="1" i="0" kern="1200" dirty="0">
                <a:solidFill>
                  <a:schemeClr val="tx1"/>
                </a:solidFill>
                <a:effectLst/>
                <a:latin typeface="+mn-lt"/>
                <a:ea typeface="+mn-ea"/>
                <a:cs typeface="+mn-cs"/>
              </a:rPr>
              <a:t>Supremely Talented People:</a:t>
            </a:r>
            <a:r>
              <a:rPr lang="en-GB" sz="1200" b="0" i="0" kern="1200" dirty="0">
                <a:solidFill>
                  <a:schemeClr val="tx1"/>
                </a:solidFill>
                <a:effectLst/>
                <a:latin typeface="+mn-lt"/>
                <a:ea typeface="+mn-ea"/>
                <a:cs typeface="+mn-cs"/>
              </a:rPr>
              <a:t> Individuals with unique skills, knowledge, or experience that are difficult to replicate. </a:t>
            </a:r>
          </a:p>
          <a:p>
            <a:r>
              <a:rPr lang="en-GB" sz="1200" b="1" i="0" kern="1200" dirty="0">
                <a:solidFill>
                  <a:schemeClr val="tx1"/>
                </a:solidFill>
                <a:effectLst/>
                <a:latin typeface="+mn-lt"/>
                <a:ea typeface="+mn-ea"/>
                <a:cs typeface="+mn-cs"/>
              </a:rPr>
              <a:t>Powerful Brand:</a:t>
            </a:r>
            <a:r>
              <a:rPr lang="en-GB" sz="1200" b="0" i="0" kern="1200" dirty="0">
                <a:solidFill>
                  <a:schemeClr val="tx1"/>
                </a:solidFill>
                <a:effectLst/>
                <a:latin typeface="+mn-lt"/>
                <a:ea typeface="+mn-ea"/>
                <a:cs typeface="+mn-cs"/>
              </a:rPr>
              <a:t> A strong, positive reputation and customer loyalty that differentiates a company from its rivals.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Why Rarity is Important</a:t>
            </a:r>
          </a:p>
          <a:p>
            <a:r>
              <a:rPr lang="en-GB" sz="1200" b="1" i="0" kern="1200" dirty="0">
                <a:solidFill>
                  <a:schemeClr val="tx1"/>
                </a:solidFill>
                <a:effectLst/>
                <a:latin typeface="+mn-lt"/>
                <a:ea typeface="+mn-ea"/>
                <a:cs typeface="+mn-cs"/>
              </a:rPr>
              <a:t>Competitive Advantage: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 rare capability can provide a significant advantage over competitors by offering something unique that others cannot easily access or replicate. </a:t>
            </a:r>
          </a:p>
          <a:p>
            <a:r>
              <a:rPr lang="en-GB" sz="1200" b="1" i="0" kern="1200" dirty="0">
                <a:solidFill>
                  <a:schemeClr val="tx1"/>
                </a:solidFill>
                <a:effectLst/>
                <a:latin typeface="+mn-lt"/>
                <a:ea typeface="+mn-ea"/>
                <a:cs typeface="+mn-cs"/>
                <a:hlinkClick r:id="rId3"/>
              </a:rPr>
              <a:t>VRIO Framework</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In strategic management, rarity is a crucial component of the VRIO (Valuable, Rare, Inimitable, Organized) framework, which helps determine if a resource or capability can be a source of sustained competitive advantage.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Temporary Nature of Rarity</a:t>
            </a:r>
          </a:p>
          <a:p>
            <a:r>
              <a:rPr lang="en-GB" sz="1200" b="0" i="0" kern="1200" dirty="0">
                <a:solidFill>
                  <a:schemeClr val="tx1"/>
                </a:solidFill>
                <a:effectLst/>
                <a:latin typeface="+mn-lt"/>
                <a:ea typeface="+mn-ea"/>
                <a:cs typeface="+mn-cs"/>
              </a:rPr>
              <a:t>It's important to recognize that rarity is not always permanent. </a:t>
            </a:r>
          </a:p>
          <a:p>
            <a:r>
              <a:rPr lang="en-GB" sz="1200" b="1" i="0" kern="1200" dirty="0">
                <a:solidFill>
                  <a:schemeClr val="tx1"/>
                </a:solidFill>
                <a:effectLst/>
                <a:latin typeface="+mn-lt"/>
                <a:ea typeface="+mn-ea"/>
                <a:cs typeface="+mn-cs"/>
              </a:rPr>
              <a:t>Patents:</a:t>
            </a:r>
            <a:r>
              <a:rPr lang="en-GB" sz="1200" b="0" i="0" kern="1200" dirty="0">
                <a:solidFill>
                  <a:schemeClr val="tx1"/>
                </a:solidFill>
                <a:effectLst/>
                <a:latin typeface="+mn-lt"/>
                <a:ea typeface="+mn-ea"/>
                <a:cs typeface="+mn-cs"/>
              </a:rPr>
              <a:t> These have a limited lifespan and eventually enter the public domain. </a:t>
            </a:r>
          </a:p>
          <a:p>
            <a:r>
              <a:rPr lang="en-GB" sz="1200" b="1" i="0" kern="1200" dirty="0">
                <a:solidFill>
                  <a:schemeClr val="tx1"/>
                </a:solidFill>
                <a:effectLst/>
                <a:latin typeface="+mn-lt"/>
                <a:ea typeface="+mn-ea"/>
                <a:cs typeface="+mn-cs"/>
              </a:rPr>
              <a:t>Key Individuals:</a:t>
            </a:r>
            <a:r>
              <a:rPr lang="en-GB" sz="1200" b="0" i="0" kern="1200" dirty="0">
                <a:solidFill>
                  <a:schemeClr val="tx1"/>
                </a:solidFill>
                <a:effectLst/>
                <a:latin typeface="+mn-lt"/>
                <a:ea typeface="+mn-ea"/>
                <a:cs typeface="+mn-cs"/>
              </a:rPr>
              <a:t> Highly skilled employees can leave the organization and join competitors. </a:t>
            </a:r>
          </a:p>
          <a:p>
            <a:r>
              <a:rPr lang="en-GB" sz="1200" b="1" i="0" kern="1200" dirty="0">
                <a:solidFill>
                  <a:schemeClr val="tx1"/>
                </a:solidFill>
                <a:effectLst/>
                <a:latin typeface="+mn-lt"/>
                <a:ea typeface="+mn-ea"/>
                <a:cs typeface="+mn-cs"/>
              </a:rPr>
              <a:t>Brands:</a:t>
            </a:r>
            <a:r>
              <a:rPr lang="en-GB" sz="1200" b="0" i="0" kern="1200" dirty="0">
                <a:solidFill>
                  <a:schemeClr val="tx1"/>
                </a:solidFill>
                <a:effectLst/>
                <a:latin typeface="+mn-lt"/>
                <a:ea typeface="+mn-ea"/>
                <a:cs typeface="+mn-cs"/>
              </a:rPr>
              <a:t> A brand's prestige and value can be damaged by negative events or poor strategic decisions. </a:t>
            </a:r>
          </a:p>
          <a:p>
            <a:r>
              <a:rPr lang="en-GB" sz="1200" b="1" i="0" kern="1200" dirty="0">
                <a:solidFill>
                  <a:schemeClr val="tx1"/>
                </a:solidFill>
                <a:effectLst/>
                <a:latin typeface="+mn-lt"/>
                <a:ea typeface="+mn-ea"/>
                <a:cs typeface="+mn-cs"/>
              </a:rPr>
              <a:t>Market Evolution:</a:t>
            </a:r>
            <a:r>
              <a:rPr lang="en-GB" sz="1200" b="0" i="0" kern="1200" dirty="0">
                <a:solidFill>
                  <a:schemeClr val="tx1"/>
                </a:solidFill>
                <a:effectLst/>
                <a:latin typeface="+mn-lt"/>
                <a:ea typeface="+mn-ea"/>
                <a:cs typeface="+mn-cs"/>
              </a:rPr>
              <a:t> Competitors can develop their own similar capabilities or find substitutes, eroding the rarity of a capability over </a:t>
            </a:r>
            <a:r>
              <a:rPr lang="en-GB" sz="1200" b="0" i="0" kern="1200" dirty="0" err="1">
                <a:solidFill>
                  <a:schemeClr val="tx1"/>
                </a:solidFill>
                <a:effectLst/>
                <a:latin typeface="+mn-lt"/>
                <a:ea typeface="+mn-ea"/>
                <a:cs typeface="+mn-cs"/>
              </a:rPr>
              <a:t>tim</a:t>
            </a: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09BBDAD-6785-413B-8A09-D1031B85BD8F}" type="slidenum">
              <a:rPr lang="en-GB" smtClean="0"/>
              <a:t>11</a:t>
            </a:fld>
            <a:endParaRPr lang="en-GB"/>
          </a:p>
        </p:txBody>
      </p:sp>
    </p:spTree>
    <p:extLst>
      <p:ext uri="{BB962C8B-B14F-4D97-AF65-F5344CB8AC3E}">
        <p14:creationId xmlns:p14="http://schemas.microsoft.com/office/powerpoint/2010/main" val="3813031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Inimitable capabilities are strengths that are hard for competitors to copy, purchase, or replace, forming the basis for sustainable competitive advantage rather than easily replicable resources like a single person or IT system. True sustainable advantage arises from competences, which are the unique ways a firm manages, develops, and integrates its resources.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Inimitable Capabilities:</a:t>
            </a:r>
          </a:p>
          <a:p>
            <a:r>
              <a:rPr lang="en-GB" sz="1200" b="1" i="0" kern="1200" dirty="0">
                <a:solidFill>
                  <a:schemeClr val="tx1"/>
                </a:solidFill>
                <a:effectLst/>
                <a:latin typeface="+mn-lt"/>
                <a:ea typeface="+mn-ea"/>
                <a:cs typeface="+mn-cs"/>
              </a:rPr>
              <a:t>Difficulty in Imitation</a:t>
            </a:r>
            <a:r>
              <a:rPr lang="en-GB" sz="1200" b="0" i="0" kern="1200" dirty="0">
                <a:solidFill>
                  <a:schemeClr val="tx1"/>
                </a:solidFill>
                <a:effectLst/>
                <a:latin typeface="+mn-lt"/>
                <a:ea typeface="+mn-ea"/>
                <a:cs typeface="+mn-cs"/>
              </a:rPr>
              <a:t>: These are capabilities that competitors cannot easily replicate. </a:t>
            </a:r>
          </a:p>
          <a:p>
            <a:r>
              <a:rPr lang="en-GB" sz="1200" b="1" i="0" kern="1200" dirty="0">
                <a:solidFill>
                  <a:schemeClr val="tx1"/>
                </a:solidFill>
                <a:effectLst/>
                <a:latin typeface="+mn-lt"/>
                <a:ea typeface="+mn-ea"/>
                <a:cs typeface="+mn-cs"/>
              </a:rPr>
              <a:t>Difficulty in Acquisition</a:t>
            </a:r>
            <a:r>
              <a:rPr lang="en-GB" sz="1200" b="0" i="0" kern="1200" dirty="0">
                <a:solidFill>
                  <a:schemeClr val="tx1"/>
                </a:solidFill>
                <a:effectLst/>
                <a:latin typeface="+mn-lt"/>
                <a:ea typeface="+mn-ea"/>
                <a:cs typeface="+mn-cs"/>
              </a:rPr>
              <a:t>: They may also be difficult for other firms to obtain. </a:t>
            </a:r>
          </a:p>
          <a:p>
            <a:r>
              <a:rPr lang="en-GB" sz="1200" b="1" i="0" kern="1200" dirty="0">
                <a:solidFill>
                  <a:schemeClr val="tx1"/>
                </a:solidFill>
                <a:effectLst/>
                <a:latin typeface="+mn-lt"/>
                <a:ea typeface="+mn-ea"/>
                <a:cs typeface="+mn-cs"/>
              </a:rPr>
              <a:t>Difficulty in Substitution</a:t>
            </a:r>
            <a:r>
              <a:rPr lang="en-GB" sz="1200" b="0" i="0" kern="1200" dirty="0">
                <a:solidFill>
                  <a:schemeClr val="tx1"/>
                </a:solidFill>
                <a:effectLst/>
                <a:latin typeface="+mn-lt"/>
                <a:ea typeface="+mn-ea"/>
                <a:cs typeface="+mn-cs"/>
              </a:rPr>
              <a:t>: Alternatives are hard to find or create.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Resources vs. Competences:</a:t>
            </a:r>
          </a:p>
          <a:p>
            <a:r>
              <a:rPr lang="en-GB" sz="1200" b="1" i="0" kern="1200" dirty="0">
                <a:solidFill>
                  <a:schemeClr val="tx1"/>
                </a:solidFill>
                <a:effectLst/>
                <a:latin typeface="+mn-lt"/>
                <a:ea typeface="+mn-ea"/>
                <a:cs typeface="+mn-cs"/>
              </a:rPr>
              <a:t>Resources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These are the raw assets a company owns, like a unique IT system or a highly skilled individual. </a:t>
            </a:r>
          </a:p>
          <a:p>
            <a:r>
              <a:rPr lang="en-GB" sz="1200" b="1" i="0" kern="1200" dirty="0">
                <a:solidFill>
                  <a:schemeClr val="tx1"/>
                </a:solidFill>
                <a:effectLst/>
                <a:latin typeface="+mn-lt"/>
                <a:ea typeface="+mn-ea"/>
                <a:cs typeface="+mn-cs"/>
              </a:rPr>
              <a:t>Vulnerability</a:t>
            </a:r>
            <a:r>
              <a:rPr lang="en-GB" sz="1200" b="0" i="0" kern="1200" dirty="0">
                <a:solidFill>
                  <a:schemeClr val="tx1"/>
                </a:solidFill>
                <a:effectLst/>
                <a:latin typeface="+mn-lt"/>
                <a:ea typeface="+mn-ea"/>
                <a:cs typeface="+mn-cs"/>
              </a:rPr>
              <a:t>: Resources often lack sustainability because key people can leave, or systems can be acquired by competitors. </a:t>
            </a:r>
          </a:p>
          <a:p>
            <a:r>
              <a:rPr lang="en-GB" sz="1200" b="1" i="0" kern="1200" dirty="0">
                <a:solidFill>
                  <a:schemeClr val="tx1"/>
                </a:solidFill>
                <a:effectLst/>
                <a:latin typeface="+mn-lt"/>
                <a:ea typeface="+mn-ea"/>
                <a:cs typeface="+mn-cs"/>
              </a:rPr>
              <a:t>Competences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These refer to how a company uses its resources. </a:t>
            </a:r>
          </a:p>
          <a:p>
            <a:r>
              <a:rPr lang="en-GB" sz="1200" b="1" i="0" kern="1200" dirty="0">
                <a:solidFill>
                  <a:schemeClr val="tx1"/>
                </a:solidFill>
                <a:effectLst/>
                <a:latin typeface="+mn-lt"/>
                <a:ea typeface="+mn-ea"/>
                <a:cs typeface="+mn-cs"/>
              </a:rPr>
              <a:t>Sustainability</a:t>
            </a:r>
            <a:r>
              <a:rPr lang="en-GB" sz="1200" b="0" i="0" kern="1200" dirty="0">
                <a:solidFill>
                  <a:schemeClr val="tx1"/>
                </a:solidFill>
                <a:effectLst/>
                <a:latin typeface="+mn-lt"/>
                <a:ea typeface="+mn-ea"/>
                <a:cs typeface="+mn-cs"/>
              </a:rPr>
              <a:t>: Competences are more likely to lead to a lasting competitive advantage.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Why Competences Lead to Sustainable Advantage:</a:t>
            </a:r>
          </a:p>
          <a:p>
            <a:r>
              <a:rPr lang="en-GB" sz="1200" b="1" i="0" kern="1200" dirty="0">
                <a:solidFill>
                  <a:schemeClr val="tx1"/>
                </a:solidFill>
                <a:effectLst/>
                <a:latin typeface="+mn-lt"/>
                <a:ea typeface="+mn-ea"/>
                <a:cs typeface="+mn-cs"/>
              </a:rPr>
              <a:t>Integrated Systems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Competences involve the intricate linking and integration of various resources, making them complex to imitate as a whole. </a:t>
            </a:r>
          </a:p>
          <a:p>
            <a:r>
              <a:rPr lang="en-GB" sz="1200" b="1" i="0" kern="1200" dirty="0">
                <a:solidFill>
                  <a:schemeClr val="tx1"/>
                </a:solidFill>
                <a:effectLst/>
                <a:latin typeface="+mn-lt"/>
                <a:ea typeface="+mn-ea"/>
                <a:cs typeface="+mn-cs"/>
              </a:rPr>
              <a:t>Organizational Culture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This integration often involves aspects of a company's culture and internal processes that are difficult to observe and replicate by outsiders. </a:t>
            </a:r>
          </a:p>
          <a:p>
            <a:r>
              <a:rPr lang="en-GB" sz="1200" b="1" i="0" kern="1200" dirty="0">
                <a:solidFill>
                  <a:schemeClr val="tx1"/>
                </a:solidFill>
                <a:effectLst/>
                <a:latin typeface="+mn-lt"/>
                <a:ea typeface="+mn-ea"/>
                <a:cs typeface="+mn-cs"/>
              </a:rPr>
              <a:t>Dynamic Capabilities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The ability to manage, develop, and integrate resources over time, known as dynamic capabilities, is itself a form of inimitable competence that creates and renews competitive advantage. </a:t>
            </a:r>
          </a:p>
          <a:p>
            <a:endParaRPr lang="en-GB" dirty="0"/>
          </a:p>
        </p:txBody>
      </p:sp>
      <p:sp>
        <p:nvSpPr>
          <p:cNvPr id="4" name="Slide Number Placeholder 3"/>
          <p:cNvSpPr>
            <a:spLocks noGrp="1"/>
          </p:cNvSpPr>
          <p:nvPr>
            <p:ph type="sldNum" sz="quarter" idx="5"/>
          </p:nvPr>
        </p:nvSpPr>
        <p:spPr/>
        <p:txBody>
          <a:bodyPr/>
          <a:lstStyle/>
          <a:p>
            <a:fld id="{C09BBDAD-6785-413B-8A09-D1031B85BD8F}" type="slidenum">
              <a:rPr lang="en-GB" smtClean="0"/>
              <a:t>12</a:t>
            </a:fld>
            <a:endParaRPr lang="en-GB"/>
          </a:p>
        </p:txBody>
      </p:sp>
    </p:spTree>
    <p:extLst>
      <p:ext uri="{BB962C8B-B14F-4D97-AF65-F5344CB8AC3E}">
        <p14:creationId xmlns:p14="http://schemas.microsoft.com/office/powerpoint/2010/main" val="28682501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Organizational support involves structuring an organization with processes and systems to nurture its unique, rare, and inimitable resources and capabilities. This includes fostering collective intelligence through the accumulation of explicit (documented) and tacit (experiential) knowledge to support valuable, inimitable capabilities. Proper organizational support leads to improved knowledge sharing, organizational learning, and a stronger competitive advantage through collective intelligence and effective knowledge management.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Key Aspects of Organizational Support</a:t>
            </a:r>
          </a:p>
          <a:p>
            <a:r>
              <a:rPr lang="en-GB" sz="1200" b="1" i="0" kern="1200" dirty="0">
                <a:solidFill>
                  <a:schemeClr val="tx1"/>
                </a:solidFill>
                <a:effectLst/>
                <a:latin typeface="+mn-lt"/>
                <a:ea typeface="+mn-ea"/>
                <a:cs typeface="+mn-cs"/>
              </a:rPr>
              <a:t>Resources and Capabilities: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Organizations must have appropriate systems and processes in place to support their most valuable, rare, and inimitable resources and capabilities. </a:t>
            </a:r>
          </a:p>
          <a:p>
            <a:r>
              <a:rPr lang="en-GB" sz="1200" b="1" i="0" kern="1200" dirty="0">
                <a:solidFill>
                  <a:schemeClr val="tx1"/>
                </a:solidFill>
                <a:effectLst/>
                <a:latin typeface="+mn-lt"/>
                <a:ea typeface="+mn-ea"/>
                <a:cs typeface="+mn-cs"/>
              </a:rPr>
              <a:t>Collective Intelligence: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This refers to the organization's ability to draw on the accumulated knowledge and experience of its people. </a:t>
            </a:r>
          </a:p>
          <a:p>
            <a:r>
              <a:rPr lang="en-GB" sz="1200" b="1" i="0" kern="1200" dirty="0">
                <a:solidFill>
                  <a:schemeClr val="tx1"/>
                </a:solidFill>
                <a:effectLst/>
                <a:latin typeface="+mn-lt"/>
                <a:ea typeface="+mn-ea"/>
                <a:cs typeface="+mn-cs"/>
              </a:rPr>
              <a:t>Explicit Knowledge: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This is objective, formal knowledge that can be documented and shared, such as in system manuals or market research reports. </a:t>
            </a:r>
          </a:p>
          <a:p>
            <a:r>
              <a:rPr lang="en-GB" sz="1200" b="1" i="0" kern="1200" dirty="0">
                <a:solidFill>
                  <a:schemeClr val="tx1"/>
                </a:solidFill>
                <a:effectLst/>
                <a:latin typeface="+mn-lt"/>
                <a:ea typeface="+mn-ea"/>
                <a:cs typeface="+mn-cs"/>
              </a:rPr>
              <a:t>Tacit Knowledge: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This is personal, context-specific knowledge that is difficult to formalize, communicate, or imitate, such as the expertise within a top R&amp;D team.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How It Works</a:t>
            </a:r>
          </a:p>
          <a:p>
            <a:r>
              <a:rPr lang="en-GB" sz="1200" b="1" i="0" kern="1200" dirty="0">
                <a:solidFill>
                  <a:schemeClr val="tx1"/>
                </a:solidFill>
                <a:effectLst/>
                <a:latin typeface="+mn-lt"/>
                <a:ea typeface="+mn-ea"/>
                <a:cs typeface="+mn-cs"/>
              </a:rPr>
              <a:t>Support for Capabilities: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Organizations need the right structure, including suitable processes and systems, to support and develop their unique capabilities that are difficult for competitors to copy. </a:t>
            </a:r>
          </a:p>
          <a:p>
            <a:r>
              <a:rPr lang="en-GB" sz="1200" b="1" i="0" kern="1200" dirty="0">
                <a:solidFill>
                  <a:schemeClr val="tx1"/>
                </a:solidFill>
                <a:effectLst/>
                <a:latin typeface="+mn-lt"/>
                <a:ea typeface="+mn-ea"/>
                <a:cs typeface="+mn-cs"/>
              </a:rPr>
              <a:t>Knowledge Accumulation: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This support includes cultivating and managing organizational knowledge, which is a specific form of collective intelligence. </a:t>
            </a:r>
          </a:p>
          <a:p>
            <a:r>
              <a:rPr lang="en-GB" sz="1200" b="1" i="0" kern="1200" dirty="0">
                <a:solidFill>
                  <a:schemeClr val="tx1"/>
                </a:solidFill>
                <a:effectLst/>
                <a:latin typeface="+mn-lt"/>
                <a:ea typeface="+mn-ea"/>
                <a:cs typeface="+mn-cs"/>
              </a:rPr>
              <a:t>Balancing Knowledge Types:</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Organizations leverage both explicit knowledge (easily codified) and tacit knowledge (hard to articulate, often gained through experience) to build organizational memory and foster learning. </a:t>
            </a:r>
          </a:p>
          <a:p>
            <a:r>
              <a:rPr lang="en-GB" sz="1200" b="1" i="0" kern="1200" dirty="0">
                <a:solidFill>
                  <a:schemeClr val="tx1"/>
                </a:solidFill>
                <a:effectLst/>
                <a:latin typeface="+mn-lt"/>
                <a:ea typeface="+mn-ea"/>
                <a:cs typeface="+mn-cs"/>
              </a:rPr>
              <a:t>Driving Organizational Learning:</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By sharing and re-using knowledge through training, procedure changes, and technology, organizations can improve their effectiveness and efficiency.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Benefits</a:t>
            </a:r>
          </a:p>
          <a:p>
            <a:r>
              <a:rPr lang="en-GB" sz="1200" b="1" i="0" kern="1200" dirty="0">
                <a:solidFill>
                  <a:schemeClr val="tx1"/>
                </a:solidFill>
                <a:effectLst/>
                <a:latin typeface="+mn-lt"/>
                <a:ea typeface="+mn-ea"/>
                <a:cs typeface="+mn-cs"/>
              </a:rPr>
              <a:t>Competitive Advantage:</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Harnessing internal knowledge drives innovation and helps an organization maintain a competitive edge. </a:t>
            </a:r>
          </a:p>
          <a:p>
            <a:r>
              <a:rPr lang="en-GB" sz="1200" b="1" i="0" kern="1200" dirty="0">
                <a:solidFill>
                  <a:schemeClr val="tx1"/>
                </a:solidFill>
                <a:effectLst/>
                <a:latin typeface="+mn-lt"/>
                <a:ea typeface="+mn-ea"/>
                <a:cs typeface="+mn-cs"/>
              </a:rPr>
              <a:t>Productivity and Efficiency:</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Effective knowledge management and collective intelligence improve overall productivity and efficiency within the organization. </a:t>
            </a:r>
          </a:p>
          <a:p>
            <a:r>
              <a:rPr lang="en-GB" sz="1200" b="1" i="0" kern="1200" dirty="0">
                <a:solidFill>
                  <a:schemeClr val="tx1"/>
                </a:solidFill>
                <a:effectLst/>
                <a:latin typeface="+mn-lt"/>
                <a:ea typeface="+mn-ea"/>
                <a:cs typeface="+mn-cs"/>
              </a:rPr>
              <a:t>Adaptability and Innovation:</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By leveraging its collective intelligence, an organization can become more dynamic and better equipped to adapt to changing business environments. </a:t>
            </a:r>
          </a:p>
          <a:p>
            <a:endParaRPr lang="en-GB" dirty="0"/>
          </a:p>
        </p:txBody>
      </p:sp>
      <p:sp>
        <p:nvSpPr>
          <p:cNvPr id="4" name="Slide Number Placeholder 3"/>
          <p:cNvSpPr>
            <a:spLocks noGrp="1"/>
          </p:cNvSpPr>
          <p:nvPr>
            <p:ph type="sldNum" sz="quarter" idx="5"/>
          </p:nvPr>
        </p:nvSpPr>
        <p:spPr/>
        <p:txBody>
          <a:bodyPr/>
          <a:lstStyle/>
          <a:p>
            <a:fld id="{C09BBDAD-6785-413B-8A09-D1031B85BD8F}" type="slidenum">
              <a:rPr lang="en-GB" smtClean="0"/>
              <a:t>13</a:t>
            </a:fld>
            <a:endParaRPr lang="en-GB"/>
          </a:p>
        </p:txBody>
      </p:sp>
    </p:spTree>
    <p:extLst>
      <p:ext uri="{BB962C8B-B14F-4D97-AF65-F5344CB8AC3E}">
        <p14:creationId xmlns:p14="http://schemas.microsoft.com/office/powerpoint/2010/main" val="1211896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0420C-FC89-3EBC-4E33-F177EC0541D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F187969-4443-796D-9B02-2F09B12AC96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D8477B-C5C8-C8BB-76D4-4A961DEE8FAE}"/>
              </a:ext>
            </a:extLst>
          </p:cNvPr>
          <p:cNvSpPr>
            <a:spLocks noGrp="1"/>
          </p:cNvSpPr>
          <p:nvPr>
            <p:ph type="dt" sz="half" idx="10"/>
          </p:nvPr>
        </p:nvSpPr>
        <p:spPr/>
        <p:txBody>
          <a:bodyPr/>
          <a:lstStyle/>
          <a:p>
            <a:fld id="{98A7C2AC-E274-41BD-AD3B-CF5F38CCE936}" type="datetimeFigureOut">
              <a:rPr lang="en-GB" smtClean="0"/>
              <a:t>16/09/2025</a:t>
            </a:fld>
            <a:endParaRPr lang="en-GB"/>
          </a:p>
        </p:txBody>
      </p:sp>
      <p:sp>
        <p:nvSpPr>
          <p:cNvPr id="5" name="Footer Placeholder 4">
            <a:extLst>
              <a:ext uri="{FF2B5EF4-FFF2-40B4-BE49-F238E27FC236}">
                <a16:creationId xmlns:a16="http://schemas.microsoft.com/office/drawing/2014/main" id="{CFC1A732-F85D-2C02-93C3-4A8895451A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5BDF30-DA96-FF54-41BF-4B1BD382E676}"/>
              </a:ext>
            </a:extLst>
          </p:cNvPr>
          <p:cNvSpPr>
            <a:spLocks noGrp="1"/>
          </p:cNvSpPr>
          <p:nvPr>
            <p:ph type="sldNum" sz="quarter" idx="12"/>
          </p:nvPr>
        </p:nvSpPr>
        <p:spPr/>
        <p:txBody>
          <a:bodyPr/>
          <a:lstStyle/>
          <a:p>
            <a:fld id="{F91406A1-39BA-4BEF-84B1-B5DEE35ADFC3}" type="slidenum">
              <a:rPr lang="en-GB" smtClean="0"/>
              <a:t>‹#›</a:t>
            </a:fld>
            <a:endParaRPr lang="en-GB"/>
          </a:p>
        </p:txBody>
      </p:sp>
    </p:spTree>
    <p:extLst>
      <p:ext uri="{BB962C8B-B14F-4D97-AF65-F5344CB8AC3E}">
        <p14:creationId xmlns:p14="http://schemas.microsoft.com/office/powerpoint/2010/main" val="4141009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689A46-77B9-1E8A-FA88-1D23CF58120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50B645-51FF-152D-481C-4765C2B2850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DAB8AF-EE81-F0F8-FD5A-9425EB495EBB}"/>
              </a:ext>
            </a:extLst>
          </p:cNvPr>
          <p:cNvSpPr>
            <a:spLocks noGrp="1"/>
          </p:cNvSpPr>
          <p:nvPr>
            <p:ph type="dt" sz="half" idx="10"/>
          </p:nvPr>
        </p:nvSpPr>
        <p:spPr/>
        <p:txBody>
          <a:bodyPr/>
          <a:lstStyle/>
          <a:p>
            <a:fld id="{98A7C2AC-E274-41BD-AD3B-CF5F38CCE936}" type="datetimeFigureOut">
              <a:rPr lang="en-GB" smtClean="0"/>
              <a:t>16/09/2025</a:t>
            </a:fld>
            <a:endParaRPr lang="en-GB"/>
          </a:p>
        </p:txBody>
      </p:sp>
      <p:sp>
        <p:nvSpPr>
          <p:cNvPr id="5" name="Footer Placeholder 4">
            <a:extLst>
              <a:ext uri="{FF2B5EF4-FFF2-40B4-BE49-F238E27FC236}">
                <a16:creationId xmlns:a16="http://schemas.microsoft.com/office/drawing/2014/main" id="{102904A1-D4A7-71BD-590A-1DB65EEA29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8532CD-E46A-C3AD-AA3C-1F1A7A796AEC}"/>
              </a:ext>
            </a:extLst>
          </p:cNvPr>
          <p:cNvSpPr>
            <a:spLocks noGrp="1"/>
          </p:cNvSpPr>
          <p:nvPr>
            <p:ph type="sldNum" sz="quarter" idx="12"/>
          </p:nvPr>
        </p:nvSpPr>
        <p:spPr/>
        <p:txBody>
          <a:bodyPr/>
          <a:lstStyle/>
          <a:p>
            <a:fld id="{F91406A1-39BA-4BEF-84B1-B5DEE35ADFC3}" type="slidenum">
              <a:rPr lang="en-GB" smtClean="0"/>
              <a:t>‹#›</a:t>
            </a:fld>
            <a:endParaRPr lang="en-GB"/>
          </a:p>
        </p:txBody>
      </p:sp>
    </p:spTree>
    <p:extLst>
      <p:ext uri="{BB962C8B-B14F-4D97-AF65-F5344CB8AC3E}">
        <p14:creationId xmlns:p14="http://schemas.microsoft.com/office/powerpoint/2010/main" val="1828904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9D34E-3698-A2E1-911B-C54D45147F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524988F-82D8-F51E-ADC9-CEDD51C06DD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7EC0E6-86DA-CEC6-76B4-38CDFB7BBCE1}"/>
              </a:ext>
            </a:extLst>
          </p:cNvPr>
          <p:cNvSpPr>
            <a:spLocks noGrp="1"/>
          </p:cNvSpPr>
          <p:nvPr>
            <p:ph type="dt" sz="half" idx="10"/>
          </p:nvPr>
        </p:nvSpPr>
        <p:spPr/>
        <p:txBody>
          <a:bodyPr/>
          <a:lstStyle/>
          <a:p>
            <a:fld id="{98A7C2AC-E274-41BD-AD3B-CF5F38CCE936}" type="datetimeFigureOut">
              <a:rPr lang="en-GB" smtClean="0"/>
              <a:t>16/09/2025</a:t>
            </a:fld>
            <a:endParaRPr lang="en-GB"/>
          </a:p>
        </p:txBody>
      </p:sp>
      <p:sp>
        <p:nvSpPr>
          <p:cNvPr id="5" name="Footer Placeholder 4">
            <a:extLst>
              <a:ext uri="{FF2B5EF4-FFF2-40B4-BE49-F238E27FC236}">
                <a16:creationId xmlns:a16="http://schemas.microsoft.com/office/drawing/2014/main" id="{77CA9C34-FC2B-5A87-9EE5-0BED231957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21B120-72ED-6AB4-11AC-A9263BDF43B9}"/>
              </a:ext>
            </a:extLst>
          </p:cNvPr>
          <p:cNvSpPr>
            <a:spLocks noGrp="1"/>
          </p:cNvSpPr>
          <p:nvPr>
            <p:ph type="sldNum" sz="quarter" idx="12"/>
          </p:nvPr>
        </p:nvSpPr>
        <p:spPr/>
        <p:txBody>
          <a:bodyPr/>
          <a:lstStyle/>
          <a:p>
            <a:fld id="{F91406A1-39BA-4BEF-84B1-B5DEE35ADFC3}" type="slidenum">
              <a:rPr lang="en-GB" smtClean="0"/>
              <a:t>‹#›</a:t>
            </a:fld>
            <a:endParaRPr lang="en-GB"/>
          </a:p>
        </p:txBody>
      </p:sp>
    </p:spTree>
    <p:extLst>
      <p:ext uri="{BB962C8B-B14F-4D97-AF65-F5344CB8AC3E}">
        <p14:creationId xmlns:p14="http://schemas.microsoft.com/office/powerpoint/2010/main" val="2902772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CF74E-5B31-2CA2-44D6-A75196B897F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392903-07E7-8F07-B237-EE34FAEE237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9872E16-B6C0-59E0-30D8-A5BFF257E9F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5CD6A7D-28CF-5E36-6C2A-C38C9899B154}"/>
              </a:ext>
            </a:extLst>
          </p:cNvPr>
          <p:cNvSpPr>
            <a:spLocks noGrp="1"/>
          </p:cNvSpPr>
          <p:nvPr>
            <p:ph type="dt" sz="half" idx="10"/>
          </p:nvPr>
        </p:nvSpPr>
        <p:spPr/>
        <p:txBody>
          <a:bodyPr/>
          <a:lstStyle/>
          <a:p>
            <a:fld id="{98A7C2AC-E274-41BD-AD3B-CF5F38CCE936}" type="datetimeFigureOut">
              <a:rPr lang="en-GB" smtClean="0"/>
              <a:t>16/09/2025</a:t>
            </a:fld>
            <a:endParaRPr lang="en-GB"/>
          </a:p>
        </p:txBody>
      </p:sp>
      <p:sp>
        <p:nvSpPr>
          <p:cNvPr id="6" name="Footer Placeholder 5">
            <a:extLst>
              <a:ext uri="{FF2B5EF4-FFF2-40B4-BE49-F238E27FC236}">
                <a16:creationId xmlns:a16="http://schemas.microsoft.com/office/drawing/2014/main" id="{DF17F614-52A9-21DD-D06F-AB53A4DB76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683313-4DB4-B791-74B2-9CDF6C967580}"/>
              </a:ext>
            </a:extLst>
          </p:cNvPr>
          <p:cNvSpPr>
            <a:spLocks noGrp="1"/>
          </p:cNvSpPr>
          <p:nvPr>
            <p:ph type="sldNum" sz="quarter" idx="12"/>
          </p:nvPr>
        </p:nvSpPr>
        <p:spPr/>
        <p:txBody>
          <a:bodyPr/>
          <a:lstStyle/>
          <a:p>
            <a:fld id="{F91406A1-39BA-4BEF-84B1-B5DEE35ADFC3}" type="slidenum">
              <a:rPr lang="en-GB" smtClean="0"/>
              <a:t>‹#›</a:t>
            </a:fld>
            <a:endParaRPr lang="en-GB"/>
          </a:p>
        </p:txBody>
      </p:sp>
    </p:spTree>
    <p:extLst>
      <p:ext uri="{BB962C8B-B14F-4D97-AF65-F5344CB8AC3E}">
        <p14:creationId xmlns:p14="http://schemas.microsoft.com/office/powerpoint/2010/main" val="744556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7AF69-0EC6-4E0A-FB86-37D9A0A23A5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8CDA7F-50FC-FAB2-F2D5-36599A0636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949B534-25DC-6174-E8DE-7EED7508D65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61E9530-D3D6-4DF2-A407-BF339C9A94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82C0789-1A35-A69F-7B84-8BB99124104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0DD92CD-AC66-4297-3CB2-44B5848E6FA1}"/>
              </a:ext>
            </a:extLst>
          </p:cNvPr>
          <p:cNvSpPr>
            <a:spLocks noGrp="1"/>
          </p:cNvSpPr>
          <p:nvPr>
            <p:ph type="dt" sz="half" idx="10"/>
          </p:nvPr>
        </p:nvSpPr>
        <p:spPr/>
        <p:txBody>
          <a:bodyPr/>
          <a:lstStyle/>
          <a:p>
            <a:fld id="{98A7C2AC-E274-41BD-AD3B-CF5F38CCE936}" type="datetimeFigureOut">
              <a:rPr lang="en-GB" smtClean="0"/>
              <a:t>16/09/2025</a:t>
            </a:fld>
            <a:endParaRPr lang="en-GB"/>
          </a:p>
        </p:txBody>
      </p:sp>
      <p:sp>
        <p:nvSpPr>
          <p:cNvPr id="8" name="Footer Placeholder 7">
            <a:extLst>
              <a:ext uri="{FF2B5EF4-FFF2-40B4-BE49-F238E27FC236}">
                <a16:creationId xmlns:a16="http://schemas.microsoft.com/office/drawing/2014/main" id="{A706A107-78A5-FE1C-3C31-04FC8E355DB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F03CCF1-F75D-B516-81DF-CB1D097EA05C}"/>
              </a:ext>
            </a:extLst>
          </p:cNvPr>
          <p:cNvSpPr>
            <a:spLocks noGrp="1"/>
          </p:cNvSpPr>
          <p:nvPr>
            <p:ph type="sldNum" sz="quarter" idx="12"/>
          </p:nvPr>
        </p:nvSpPr>
        <p:spPr/>
        <p:txBody>
          <a:bodyPr/>
          <a:lstStyle/>
          <a:p>
            <a:fld id="{F91406A1-39BA-4BEF-84B1-B5DEE35ADFC3}" type="slidenum">
              <a:rPr lang="en-GB" smtClean="0"/>
              <a:t>‹#›</a:t>
            </a:fld>
            <a:endParaRPr lang="en-GB"/>
          </a:p>
        </p:txBody>
      </p:sp>
    </p:spTree>
    <p:extLst>
      <p:ext uri="{BB962C8B-B14F-4D97-AF65-F5344CB8AC3E}">
        <p14:creationId xmlns:p14="http://schemas.microsoft.com/office/powerpoint/2010/main" val="1767598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3D9F3-F562-C5C1-56DA-D4703691653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227E869-AA02-13A9-CF67-220B5E0DCCF4}"/>
              </a:ext>
            </a:extLst>
          </p:cNvPr>
          <p:cNvSpPr>
            <a:spLocks noGrp="1"/>
          </p:cNvSpPr>
          <p:nvPr>
            <p:ph type="dt" sz="half" idx="10"/>
          </p:nvPr>
        </p:nvSpPr>
        <p:spPr/>
        <p:txBody>
          <a:bodyPr/>
          <a:lstStyle/>
          <a:p>
            <a:fld id="{98A7C2AC-E274-41BD-AD3B-CF5F38CCE936}" type="datetimeFigureOut">
              <a:rPr lang="en-GB" smtClean="0"/>
              <a:t>16/09/2025</a:t>
            </a:fld>
            <a:endParaRPr lang="en-GB"/>
          </a:p>
        </p:txBody>
      </p:sp>
      <p:sp>
        <p:nvSpPr>
          <p:cNvPr id="4" name="Footer Placeholder 3">
            <a:extLst>
              <a:ext uri="{FF2B5EF4-FFF2-40B4-BE49-F238E27FC236}">
                <a16:creationId xmlns:a16="http://schemas.microsoft.com/office/drawing/2014/main" id="{1D873A54-3668-097B-6822-8B77441D706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4138196-659D-733D-8026-9EBA51570088}"/>
              </a:ext>
            </a:extLst>
          </p:cNvPr>
          <p:cNvSpPr>
            <a:spLocks noGrp="1"/>
          </p:cNvSpPr>
          <p:nvPr>
            <p:ph type="sldNum" sz="quarter" idx="12"/>
          </p:nvPr>
        </p:nvSpPr>
        <p:spPr/>
        <p:txBody>
          <a:bodyPr/>
          <a:lstStyle/>
          <a:p>
            <a:fld id="{F91406A1-39BA-4BEF-84B1-B5DEE35ADFC3}" type="slidenum">
              <a:rPr lang="en-GB" smtClean="0"/>
              <a:t>‹#›</a:t>
            </a:fld>
            <a:endParaRPr lang="en-GB"/>
          </a:p>
        </p:txBody>
      </p:sp>
    </p:spTree>
    <p:extLst>
      <p:ext uri="{BB962C8B-B14F-4D97-AF65-F5344CB8AC3E}">
        <p14:creationId xmlns:p14="http://schemas.microsoft.com/office/powerpoint/2010/main" val="384002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D342BF8-F72F-F352-6EA6-FAC12B3CD823}"/>
              </a:ext>
            </a:extLst>
          </p:cNvPr>
          <p:cNvSpPr>
            <a:spLocks noGrp="1"/>
          </p:cNvSpPr>
          <p:nvPr>
            <p:ph type="dt" sz="half" idx="10"/>
          </p:nvPr>
        </p:nvSpPr>
        <p:spPr/>
        <p:txBody>
          <a:bodyPr/>
          <a:lstStyle/>
          <a:p>
            <a:fld id="{98A7C2AC-E274-41BD-AD3B-CF5F38CCE936}" type="datetimeFigureOut">
              <a:rPr lang="en-GB" smtClean="0"/>
              <a:t>16/09/2025</a:t>
            </a:fld>
            <a:endParaRPr lang="en-GB"/>
          </a:p>
        </p:txBody>
      </p:sp>
      <p:sp>
        <p:nvSpPr>
          <p:cNvPr id="3" name="Footer Placeholder 2">
            <a:extLst>
              <a:ext uri="{FF2B5EF4-FFF2-40B4-BE49-F238E27FC236}">
                <a16:creationId xmlns:a16="http://schemas.microsoft.com/office/drawing/2014/main" id="{71315829-CC57-B31A-85FC-A9E048716EC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03A5EC4-323B-A470-35E2-61FCF01B9392}"/>
              </a:ext>
            </a:extLst>
          </p:cNvPr>
          <p:cNvSpPr>
            <a:spLocks noGrp="1"/>
          </p:cNvSpPr>
          <p:nvPr>
            <p:ph type="sldNum" sz="quarter" idx="12"/>
          </p:nvPr>
        </p:nvSpPr>
        <p:spPr/>
        <p:txBody>
          <a:bodyPr/>
          <a:lstStyle/>
          <a:p>
            <a:fld id="{F91406A1-39BA-4BEF-84B1-B5DEE35ADFC3}" type="slidenum">
              <a:rPr lang="en-GB" smtClean="0"/>
              <a:t>‹#›</a:t>
            </a:fld>
            <a:endParaRPr lang="en-GB"/>
          </a:p>
        </p:txBody>
      </p:sp>
    </p:spTree>
    <p:extLst>
      <p:ext uri="{BB962C8B-B14F-4D97-AF65-F5344CB8AC3E}">
        <p14:creationId xmlns:p14="http://schemas.microsoft.com/office/powerpoint/2010/main" val="3427486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A1E88-B138-A591-D85E-DD778F2348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1D4B1E8-FEA8-DEEE-FEF7-76BCB9BC39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BA56D1F-F12E-1DCF-E087-44B4080DA4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95FC3F-B5F5-06E5-4B80-A147FBC27B23}"/>
              </a:ext>
            </a:extLst>
          </p:cNvPr>
          <p:cNvSpPr>
            <a:spLocks noGrp="1"/>
          </p:cNvSpPr>
          <p:nvPr>
            <p:ph type="dt" sz="half" idx="10"/>
          </p:nvPr>
        </p:nvSpPr>
        <p:spPr/>
        <p:txBody>
          <a:bodyPr/>
          <a:lstStyle/>
          <a:p>
            <a:fld id="{98A7C2AC-E274-41BD-AD3B-CF5F38CCE936}" type="datetimeFigureOut">
              <a:rPr lang="en-GB" smtClean="0"/>
              <a:t>16/09/2025</a:t>
            </a:fld>
            <a:endParaRPr lang="en-GB"/>
          </a:p>
        </p:txBody>
      </p:sp>
      <p:sp>
        <p:nvSpPr>
          <p:cNvPr id="6" name="Footer Placeholder 5">
            <a:extLst>
              <a:ext uri="{FF2B5EF4-FFF2-40B4-BE49-F238E27FC236}">
                <a16:creationId xmlns:a16="http://schemas.microsoft.com/office/drawing/2014/main" id="{4F9DA4D6-3B72-6974-2781-005D8121F8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E3AEA4-3CBA-EF67-AE9E-1BDDE8112409}"/>
              </a:ext>
            </a:extLst>
          </p:cNvPr>
          <p:cNvSpPr>
            <a:spLocks noGrp="1"/>
          </p:cNvSpPr>
          <p:nvPr>
            <p:ph type="sldNum" sz="quarter" idx="12"/>
          </p:nvPr>
        </p:nvSpPr>
        <p:spPr/>
        <p:txBody>
          <a:bodyPr/>
          <a:lstStyle/>
          <a:p>
            <a:fld id="{F91406A1-39BA-4BEF-84B1-B5DEE35ADFC3}" type="slidenum">
              <a:rPr lang="en-GB" smtClean="0"/>
              <a:t>‹#›</a:t>
            </a:fld>
            <a:endParaRPr lang="en-GB"/>
          </a:p>
        </p:txBody>
      </p:sp>
    </p:spTree>
    <p:extLst>
      <p:ext uri="{BB962C8B-B14F-4D97-AF65-F5344CB8AC3E}">
        <p14:creationId xmlns:p14="http://schemas.microsoft.com/office/powerpoint/2010/main" val="1616390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BA5BE-A9B2-3BA0-3FE5-45A2B471A4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8F77774-F9CC-F3DB-F5B5-EB11EF497A9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1E1FBEA-1971-AD77-F187-3907C8AC21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5727E51-E815-005E-757D-8C77375BB938}"/>
              </a:ext>
            </a:extLst>
          </p:cNvPr>
          <p:cNvSpPr>
            <a:spLocks noGrp="1"/>
          </p:cNvSpPr>
          <p:nvPr>
            <p:ph type="dt" sz="half" idx="10"/>
          </p:nvPr>
        </p:nvSpPr>
        <p:spPr/>
        <p:txBody>
          <a:bodyPr/>
          <a:lstStyle/>
          <a:p>
            <a:fld id="{98A7C2AC-E274-41BD-AD3B-CF5F38CCE936}" type="datetimeFigureOut">
              <a:rPr lang="en-GB" smtClean="0"/>
              <a:t>16/09/2025</a:t>
            </a:fld>
            <a:endParaRPr lang="en-GB"/>
          </a:p>
        </p:txBody>
      </p:sp>
      <p:sp>
        <p:nvSpPr>
          <p:cNvPr id="6" name="Footer Placeholder 5">
            <a:extLst>
              <a:ext uri="{FF2B5EF4-FFF2-40B4-BE49-F238E27FC236}">
                <a16:creationId xmlns:a16="http://schemas.microsoft.com/office/drawing/2014/main" id="{67D02BFD-ACEB-5521-D6C8-8FC449F6C9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E31B58-3519-9CDA-E7B3-4816065FB8DB}"/>
              </a:ext>
            </a:extLst>
          </p:cNvPr>
          <p:cNvSpPr>
            <a:spLocks noGrp="1"/>
          </p:cNvSpPr>
          <p:nvPr>
            <p:ph type="sldNum" sz="quarter" idx="12"/>
          </p:nvPr>
        </p:nvSpPr>
        <p:spPr/>
        <p:txBody>
          <a:bodyPr/>
          <a:lstStyle/>
          <a:p>
            <a:fld id="{F91406A1-39BA-4BEF-84B1-B5DEE35ADFC3}" type="slidenum">
              <a:rPr lang="en-GB" smtClean="0"/>
              <a:t>‹#›</a:t>
            </a:fld>
            <a:endParaRPr lang="en-GB"/>
          </a:p>
        </p:txBody>
      </p:sp>
    </p:spTree>
    <p:extLst>
      <p:ext uri="{BB962C8B-B14F-4D97-AF65-F5344CB8AC3E}">
        <p14:creationId xmlns:p14="http://schemas.microsoft.com/office/powerpoint/2010/main" val="1462443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9125C-4FA4-B028-14EF-126FD2EC325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F7D3D29-1D76-43AC-66AA-4ED2CD6E3B2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C93863-D61E-BB7C-787E-71FBCFE6FD03}"/>
              </a:ext>
            </a:extLst>
          </p:cNvPr>
          <p:cNvSpPr>
            <a:spLocks noGrp="1"/>
          </p:cNvSpPr>
          <p:nvPr>
            <p:ph type="dt" sz="half" idx="10"/>
          </p:nvPr>
        </p:nvSpPr>
        <p:spPr/>
        <p:txBody>
          <a:bodyPr/>
          <a:lstStyle/>
          <a:p>
            <a:fld id="{98A7C2AC-E274-41BD-AD3B-CF5F38CCE936}" type="datetimeFigureOut">
              <a:rPr lang="en-GB" smtClean="0"/>
              <a:t>16/09/2025</a:t>
            </a:fld>
            <a:endParaRPr lang="en-GB"/>
          </a:p>
        </p:txBody>
      </p:sp>
      <p:sp>
        <p:nvSpPr>
          <p:cNvPr id="5" name="Footer Placeholder 4">
            <a:extLst>
              <a:ext uri="{FF2B5EF4-FFF2-40B4-BE49-F238E27FC236}">
                <a16:creationId xmlns:a16="http://schemas.microsoft.com/office/drawing/2014/main" id="{3D0A3331-E45B-28BD-CD13-6B312050F0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B9D813-87E5-D3FE-EC75-F9FAAF4D93B3}"/>
              </a:ext>
            </a:extLst>
          </p:cNvPr>
          <p:cNvSpPr>
            <a:spLocks noGrp="1"/>
          </p:cNvSpPr>
          <p:nvPr>
            <p:ph type="sldNum" sz="quarter" idx="12"/>
          </p:nvPr>
        </p:nvSpPr>
        <p:spPr/>
        <p:txBody>
          <a:bodyPr/>
          <a:lstStyle/>
          <a:p>
            <a:fld id="{F91406A1-39BA-4BEF-84B1-B5DEE35ADFC3}" type="slidenum">
              <a:rPr lang="en-GB" smtClean="0"/>
              <a:t>‹#›</a:t>
            </a:fld>
            <a:endParaRPr lang="en-GB"/>
          </a:p>
        </p:txBody>
      </p:sp>
    </p:spTree>
    <p:extLst>
      <p:ext uri="{BB962C8B-B14F-4D97-AF65-F5344CB8AC3E}">
        <p14:creationId xmlns:p14="http://schemas.microsoft.com/office/powerpoint/2010/main" val="3504533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35C2E0-86A0-66CF-0231-601AEBF7DEB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5740438-A957-DD04-6DD8-E72E14A5F6B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0C4BD7-1AE1-4C95-4C8C-329B23B49DB5}"/>
              </a:ext>
            </a:extLst>
          </p:cNvPr>
          <p:cNvSpPr>
            <a:spLocks noGrp="1"/>
          </p:cNvSpPr>
          <p:nvPr>
            <p:ph type="dt" sz="half" idx="10"/>
          </p:nvPr>
        </p:nvSpPr>
        <p:spPr/>
        <p:txBody>
          <a:bodyPr/>
          <a:lstStyle/>
          <a:p>
            <a:fld id="{98A7C2AC-E274-41BD-AD3B-CF5F38CCE936}" type="datetimeFigureOut">
              <a:rPr lang="en-GB" smtClean="0"/>
              <a:t>16/09/2025</a:t>
            </a:fld>
            <a:endParaRPr lang="en-GB"/>
          </a:p>
        </p:txBody>
      </p:sp>
      <p:sp>
        <p:nvSpPr>
          <p:cNvPr id="5" name="Footer Placeholder 4">
            <a:extLst>
              <a:ext uri="{FF2B5EF4-FFF2-40B4-BE49-F238E27FC236}">
                <a16:creationId xmlns:a16="http://schemas.microsoft.com/office/drawing/2014/main" id="{BEFE3354-9089-F834-DC94-FC19A7B834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663F18-5AC7-0AD0-8D92-431C696E5EC6}"/>
              </a:ext>
            </a:extLst>
          </p:cNvPr>
          <p:cNvSpPr>
            <a:spLocks noGrp="1"/>
          </p:cNvSpPr>
          <p:nvPr>
            <p:ph type="sldNum" sz="quarter" idx="12"/>
          </p:nvPr>
        </p:nvSpPr>
        <p:spPr/>
        <p:txBody>
          <a:bodyPr/>
          <a:lstStyle/>
          <a:p>
            <a:fld id="{F91406A1-39BA-4BEF-84B1-B5DEE35ADFC3}" type="slidenum">
              <a:rPr lang="en-GB" smtClean="0"/>
              <a:t>‹#›</a:t>
            </a:fld>
            <a:endParaRPr lang="en-GB"/>
          </a:p>
        </p:txBody>
      </p:sp>
    </p:spTree>
    <p:extLst>
      <p:ext uri="{BB962C8B-B14F-4D97-AF65-F5344CB8AC3E}">
        <p14:creationId xmlns:p14="http://schemas.microsoft.com/office/powerpoint/2010/main" val="8790545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9/16/2025</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362899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9/16/2025</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511729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9/16/2025</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794897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9/16/2025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854538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9/16/2025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379598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9/16/2025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718907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9/16/2025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97378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605A881E-E600-45A1-B7F7-57381DC16BB4}" type="datetime1">
              <a:rPr lang="en-US" smtClean="0"/>
              <a:t>9/16/2025</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42474305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9/16/2025</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757738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9/16/2025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258565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9/16/2025</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8146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1CB0D5-87B0-F06D-1258-64464CAAA0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63438E-7515-9B05-5CB4-76B2FD947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E7446F-2AF3-ABA3-02AC-F406CA3817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8A7C2AC-E274-41BD-AD3B-CF5F38CCE936}" type="datetimeFigureOut">
              <a:rPr lang="en-GB" smtClean="0"/>
              <a:t>16/09/2025</a:t>
            </a:fld>
            <a:endParaRPr lang="en-GB"/>
          </a:p>
        </p:txBody>
      </p:sp>
      <p:sp>
        <p:nvSpPr>
          <p:cNvPr id="5" name="Footer Placeholder 4">
            <a:extLst>
              <a:ext uri="{FF2B5EF4-FFF2-40B4-BE49-F238E27FC236}">
                <a16:creationId xmlns:a16="http://schemas.microsoft.com/office/drawing/2014/main" id="{8724701C-21BD-F81A-9D35-92C2A354C0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6F8BBBC-2DA2-2862-61E7-64905F0D5F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91406A1-39BA-4BEF-84B1-B5DEE35ADFC3}" type="slidenum">
              <a:rPr lang="en-GB" smtClean="0"/>
              <a:t>‹#›</a:t>
            </a:fld>
            <a:endParaRPr lang="en-GB"/>
          </a:p>
        </p:txBody>
      </p:sp>
    </p:spTree>
    <p:extLst>
      <p:ext uri="{BB962C8B-B14F-4D97-AF65-F5344CB8AC3E}">
        <p14:creationId xmlns:p14="http://schemas.microsoft.com/office/powerpoint/2010/main" val="3557774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8AE4632D-170A-48CC-BD23-5D20B56EBA51}" type="datetime1">
              <a:rPr lang="en-US" smtClean="0"/>
              <a:t>9/16/2025</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4030735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hyperlink" Target="https://youtu.be/Abl6b71H2Mc" TargetMode="Externa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47084-C22C-0AB6-E8B8-62C200AC6D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C60A30-B628-98A3-F52A-B187BD4750BB}"/>
              </a:ext>
            </a:extLst>
          </p:cNvPr>
          <p:cNvSpPr>
            <a:spLocks noGrp="1"/>
          </p:cNvSpPr>
          <p:nvPr>
            <p:ph type="title"/>
          </p:nvPr>
        </p:nvSpPr>
        <p:spPr/>
        <p:txBody>
          <a:bodyPr/>
          <a:lstStyle/>
          <a:p>
            <a:r>
              <a:rPr lang="en-GB" dirty="0"/>
              <a:t>Strategic capabilities Part one– the Strengths and Weaknesses for your SWOT Analysis</a:t>
            </a:r>
          </a:p>
        </p:txBody>
      </p:sp>
      <p:sp>
        <p:nvSpPr>
          <p:cNvPr id="3" name="Text Placeholder 2">
            <a:extLst>
              <a:ext uri="{FF2B5EF4-FFF2-40B4-BE49-F238E27FC236}">
                <a16:creationId xmlns:a16="http://schemas.microsoft.com/office/drawing/2014/main" id="{814885DB-C97E-EEB2-CE56-EB38950647D7}"/>
              </a:ext>
            </a:extLst>
          </p:cNvPr>
          <p:cNvSpPr>
            <a:spLocks noGrp="1"/>
          </p:cNvSpPr>
          <p:nvPr>
            <p:ph type="body" idx="1"/>
          </p:nvPr>
        </p:nvSpPr>
        <p:spPr/>
        <p:txBody>
          <a:bodyPr/>
          <a:lstStyle/>
          <a:p>
            <a:endParaRPr lang="en-GB"/>
          </a:p>
        </p:txBody>
      </p:sp>
      <p:sp>
        <p:nvSpPr>
          <p:cNvPr id="4" name="Footer Placeholder 3">
            <a:extLst>
              <a:ext uri="{FF2B5EF4-FFF2-40B4-BE49-F238E27FC236}">
                <a16:creationId xmlns:a16="http://schemas.microsoft.com/office/drawing/2014/main" id="{A62AA935-2556-FEC5-B8FF-C21F5AB113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25746020-8BF9-E3C3-2F99-419278BF05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2590178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9751CB9-7B25-4EB8-9A6F-82F822549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E1317383-CF3B-4B02-9512-BECBEF636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6" name="Rectangle 15">
            <a:extLst>
              <a:ext uri="{FF2B5EF4-FFF2-40B4-BE49-F238E27FC236}">
                <a16:creationId xmlns:a16="http://schemas.microsoft.com/office/drawing/2014/main" id="{B1D4C7A0-6DF2-4F2D-A45D-F111582974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8" name="Rectangle 17">
            <a:extLst>
              <a:ext uri="{FF2B5EF4-FFF2-40B4-BE49-F238E27FC236}">
                <a16:creationId xmlns:a16="http://schemas.microsoft.com/office/drawing/2014/main" id="{DBF3943D-BCB6-4B31-809D-A00568648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 name="Rectangle 19">
            <a:extLst>
              <a:ext uri="{FF2B5EF4-FFF2-40B4-BE49-F238E27FC236}">
                <a16:creationId xmlns:a16="http://schemas.microsoft.com/office/drawing/2014/main" id="{39373A6F-2E1F-4613-8E1D-D68057D29F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2377" y="601200"/>
            <a:ext cx="3707477" cy="562497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4F999B30-0CB8-06DA-ED11-998A5DE6EACA}"/>
              </a:ext>
            </a:extLst>
          </p:cNvPr>
          <p:cNvSpPr>
            <a:spLocks noGrp="1"/>
          </p:cNvSpPr>
          <p:nvPr>
            <p:ph type="title"/>
          </p:nvPr>
        </p:nvSpPr>
        <p:spPr>
          <a:xfrm>
            <a:off x="601255" y="702155"/>
            <a:ext cx="3409783" cy="1300365"/>
          </a:xfrm>
        </p:spPr>
        <p:txBody>
          <a:bodyPr>
            <a:normAutofit/>
          </a:bodyPr>
          <a:lstStyle/>
          <a:p>
            <a:r>
              <a:rPr lang="en-GB">
                <a:solidFill>
                  <a:srgbClr val="FFFFFF"/>
                </a:solidFill>
              </a:rPr>
              <a:t>Resources and capabilities</a:t>
            </a:r>
          </a:p>
        </p:txBody>
      </p:sp>
      <p:sp>
        <p:nvSpPr>
          <p:cNvPr id="3" name="Content Placeholder 2">
            <a:extLst>
              <a:ext uri="{FF2B5EF4-FFF2-40B4-BE49-F238E27FC236}">
                <a16:creationId xmlns:a16="http://schemas.microsoft.com/office/drawing/2014/main" id="{37E4D2BD-0DE5-D635-561A-D22BBC0A1CFF}"/>
              </a:ext>
            </a:extLst>
          </p:cNvPr>
          <p:cNvSpPr>
            <a:spLocks noGrp="1"/>
          </p:cNvSpPr>
          <p:nvPr>
            <p:ph idx="1"/>
          </p:nvPr>
        </p:nvSpPr>
        <p:spPr>
          <a:xfrm>
            <a:off x="601255" y="2177142"/>
            <a:ext cx="3409782" cy="3823607"/>
          </a:xfrm>
        </p:spPr>
        <p:txBody>
          <a:bodyPr>
            <a:normAutofit fontScale="92500" lnSpcReduction="10000"/>
          </a:bodyPr>
          <a:lstStyle/>
          <a:p>
            <a:pPr marL="0" indent="0" eaLnBrk="1" fontAlgn="auto" hangingPunct="1">
              <a:spcAft>
                <a:spcPts val="0"/>
              </a:spcAft>
              <a:buFont typeface="Arial" charset="0"/>
              <a:buNone/>
              <a:defRPr/>
            </a:pPr>
            <a:r>
              <a:rPr lang="en-GB" dirty="0">
                <a:solidFill>
                  <a:srgbClr val="FFFFFF"/>
                </a:solidFill>
                <a:latin typeface="Calibri" panose="020F0502020204030204" pitchFamily="34" charset="0"/>
              </a:rPr>
              <a:t>The </a:t>
            </a:r>
            <a:r>
              <a:rPr lang="en-GB" b="1" i="1" dirty="0">
                <a:solidFill>
                  <a:srgbClr val="00B0F0"/>
                </a:solidFill>
                <a:latin typeface="Calibri" panose="020F0502020204030204" pitchFamily="34" charset="0"/>
              </a:rPr>
              <a:t>resources and capabilities </a:t>
            </a:r>
            <a:r>
              <a:rPr lang="en-GB" dirty="0">
                <a:solidFill>
                  <a:srgbClr val="FFFFFF"/>
                </a:solidFill>
                <a:latin typeface="Calibri" panose="020F0502020204030204" pitchFamily="34" charset="0"/>
              </a:rPr>
              <a:t>of an organisation contribute to its long-term </a:t>
            </a:r>
            <a:r>
              <a:rPr lang="en-GB" b="1" i="1" dirty="0">
                <a:solidFill>
                  <a:srgbClr val="00B0F0"/>
                </a:solidFill>
                <a:latin typeface="Calibri" panose="020F0502020204030204" pitchFamily="34" charset="0"/>
              </a:rPr>
              <a:t>survival</a:t>
            </a:r>
            <a:r>
              <a:rPr lang="en-GB" dirty="0">
                <a:solidFill>
                  <a:srgbClr val="00B0F0"/>
                </a:solidFill>
                <a:latin typeface="Calibri" panose="020F0502020204030204" pitchFamily="34" charset="0"/>
              </a:rPr>
              <a:t> </a:t>
            </a:r>
            <a:r>
              <a:rPr lang="en-GB" dirty="0">
                <a:solidFill>
                  <a:srgbClr val="FFFFFF"/>
                </a:solidFill>
                <a:latin typeface="Calibri" panose="020F0502020204030204" pitchFamily="34" charset="0"/>
              </a:rPr>
              <a:t>and potentially to </a:t>
            </a:r>
            <a:r>
              <a:rPr lang="en-GB" b="1" i="1" dirty="0">
                <a:solidFill>
                  <a:srgbClr val="00B0F0"/>
                </a:solidFill>
                <a:latin typeface="Calibri" panose="020F0502020204030204" pitchFamily="34" charset="0"/>
              </a:rPr>
              <a:t>competitive advantage</a:t>
            </a:r>
            <a:r>
              <a:rPr lang="en-GB" b="1" i="1" dirty="0">
                <a:solidFill>
                  <a:srgbClr val="FFFFFF"/>
                </a:solidFill>
                <a:latin typeface="Calibri" panose="020F0502020204030204" pitchFamily="34" charset="0"/>
              </a:rPr>
              <a:t>.</a:t>
            </a:r>
          </a:p>
          <a:p>
            <a:pPr marL="0" indent="0" eaLnBrk="1" fontAlgn="auto" hangingPunct="1">
              <a:spcAft>
                <a:spcPts val="0"/>
              </a:spcAft>
              <a:buFont typeface="Arial" charset="0"/>
              <a:buNone/>
              <a:defRPr/>
            </a:pPr>
            <a:endParaRPr lang="en-GB" altLang="en-US" b="1" i="1" dirty="0">
              <a:solidFill>
                <a:srgbClr val="FFFFFF"/>
              </a:solidFill>
              <a:latin typeface="Calibri" panose="020F0502020204030204" pitchFamily="34" charset="0"/>
            </a:endParaRPr>
          </a:p>
          <a:p>
            <a:pPr marL="0" indent="0">
              <a:spcAft>
                <a:spcPts val="0"/>
              </a:spcAft>
              <a:buNone/>
              <a:defRPr/>
            </a:pPr>
            <a:r>
              <a:rPr lang="en-GB" altLang="en-US" b="1" i="1" dirty="0">
                <a:solidFill>
                  <a:srgbClr val="00B0F0"/>
                </a:solidFill>
                <a:latin typeface="Calibri" panose="020F0502020204030204" pitchFamily="34" charset="0"/>
              </a:rPr>
              <a:t>Resources</a:t>
            </a:r>
            <a:r>
              <a:rPr lang="en-GB" altLang="en-US" b="1" dirty="0">
                <a:solidFill>
                  <a:srgbClr val="FFFFFF"/>
                </a:solidFill>
                <a:latin typeface="Calibri" panose="020F0502020204030204" pitchFamily="34" charset="0"/>
              </a:rPr>
              <a:t> </a:t>
            </a:r>
            <a:r>
              <a:rPr lang="en-GB" altLang="en-US" dirty="0">
                <a:solidFill>
                  <a:srgbClr val="FFFFFF"/>
                </a:solidFill>
                <a:latin typeface="Calibri" panose="020F0502020204030204" pitchFamily="34" charset="0"/>
              </a:rPr>
              <a:t>are the assets that organisations have or can call upon (e.g. from partners or suppliers), that is</a:t>
            </a:r>
            <a:r>
              <a:rPr lang="en-GB" altLang="en-US" i="1" dirty="0">
                <a:solidFill>
                  <a:srgbClr val="FFFFFF"/>
                </a:solidFill>
                <a:latin typeface="Calibri" panose="020F0502020204030204" pitchFamily="34" charset="0"/>
              </a:rPr>
              <a:t> </a:t>
            </a:r>
            <a:r>
              <a:rPr lang="en-GB" altLang="en-US" b="1" i="1" dirty="0">
                <a:solidFill>
                  <a:srgbClr val="00B0F0"/>
                </a:solidFill>
                <a:latin typeface="Calibri" panose="020F0502020204030204" pitchFamily="34" charset="0"/>
              </a:rPr>
              <a:t>‘what we </a:t>
            </a:r>
            <a:r>
              <a:rPr lang="en-GB" altLang="en-US" b="1" i="1" u="sng" dirty="0">
                <a:solidFill>
                  <a:srgbClr val="00B0F0"/>
                </a:solidFill>
                <a:latin typeface="Calibri" panose="020F0502020204030204" pitchFamily="34" charset="0"/>
              </a:rPr>
              <a:t>have</a:t>
            </a:r>
            <a:r>
              <a:rPr lang="en-GB" altLang="en-US" b="1" dirty="0">
                <a:solidFill>
                  <a:srgbClr val="00B0F0"/>
                </a:solidFill>
                <a:latin typeface="Calibri" panose="020F0502020204030204" pitchFamily="34" charset="0"/>
              </a:rPr>
              <a:t>’</a:t>
            </a:r>
            <a:r>
              <a:rPr lang="en-GB" altLang="en-US" dirty="0">
                <a:solidFill>
                  <a:srgbClr val="00B0F0"/>
                </a:solidFill>
                <a:latin typeface="Calibri" panose="020F0502020204030204" pitchFamily="34" charset="0"/>
              </a:rPr>
              <a:t>.</a:t>
            </a:r>
            <a:r>
              <a:rPr lang="en-GB" altLang="en-US" b="1" dirty="0">
                <a:solidFill>
                  <a:srgbClr val="00B0F0"/>
                </a:solidFill>
                <a:latin typeface="Calibri" panose="020F0502020204030204" pitchFamily="34" charset="0"/>
              </a:rPr>
              <a:t> </a:t>
            </a:r>
          </a:p>
          <a:p>
            <a:pPr marL="0" indent="-304950">
              <a:spcAft>
                <a:spcPts val="0"/>
              </a:spcAft>
              <a:defRPr/>
            </a:pPr>
            <a:endParaRPr lang="en-GB" altLang="en-US" b="1" i="1" u="sng" dirty="0">
              <a:solidFill>
                <a:srgbClr val="FFFFFF"/>
              </a:solidFill>
              <a:latin typeface="Calibri" panose="020F0502020204030204" pitchFamily="34" charset="0"/>
            </a:endParaRPr>
          </a:p>
          <a:p>
            <a:pPr marL="0" indent="0">
              <a:spcAft>
                <a:spcPts val="0"/>
              </a:spcAft>
              <a:buNone/>
              <a:defRPr/>
            </a:pPr>
            <a:r>
              <a:rPr lang="en-GB" altLang="en-US" b="1" i="1" dirty="0">
                <a:solidFill>
                  <a:srgbClr val="00B0F0"/>
                </a:solidFill>
                <a:latin typeface="Calibri" panose="020F0502020204030204" pitchFamily="34" charset="0"/>
              </a:rPr>
              <a:t>Capabilities</a:t>
            </a:r>
            <a:r>
              <a:rPr lang="en-GB" altLang="en-US" b="1" i="1" dirty="0">
                <a:solidFill>
                  <a:srgbClr val="FFFFFF"/>
                </a:solidFill>
                <a:latin typeface="Calibri" panose="020F0502020204030204" pitchFamily="34" charset="0"/>
              </a:rPr>
              <a:t> </a:t>
            </a:r>
            <a:r>
              <a:rPr lang="en-GB" altLang="en-US" dirty="0">
                <a:solidFill>
                  <a:srgbClr val="FFFFFF"/>
                </a:solidFill>
                <a:latin typeface="Calibri" panose="020F0502020204030204" pitchFamily="34" charset="0"/>
              </a:rPr>
              <a:t>(sometimes referred to as </a:t>
            </a:r>
            <a:r>
              <a:rPr lang="en-GB" altLang="en-US" dirty="0">
                <a:solidFill>
                  <a:srgbClr val="00B0F0"/>
                </a:solidFill>
                <a:latin typeface="Calibri" panose="020F0502020204030204" pitchFamily="34" charset="0"/>
              </a:rPr>
              <a:t>competences</a:t>
            </a:r>
            <a:r>
              <a:rPr lang="en-GB" altLang="en-US" dirty="0">
                <a:solidFill>
                  <a:srgbClr val="FFFFFF"/>
                </a:solidFill>
                <a:latin typeface="Calibri" panose="020F0502020204030204" pitchFamily="34" charset="0"/>
              </a:rPr>
              <a:t>)</a:t>
            </a:r>
            <a:r>
              <a:rPr lang="en-GB" altLang="en-US" b="1" i="1" dirty="0">
                <a:solidFill>
                  <a:srgbClr val="FFFFFF"/>
                </a:solidFill>
                <a:latin typeface="Calibri" panose="020F0502020204030204" pitchFamily="34" charset="0"/>
              </a:rPr>
              <a:t> </a:t>
            </a:r>
            <a:r>
              <a:rPr lang="en-GB" altLang="en-US" dirty="0">
                <a:solidFill>
                  <a:srgbClr val="FFFFFF"/>
                </a:solidFill>
                <a:latin typeface="Calibri" panose="020F0502020204030204" pitchFamily="34" charset="0"/>
              </a:rPr>
              <a:t>are the ways those assets are used or deployed,</a:t>
            </a:r>
            <a:r>
              <a:rPr lang="en-GB" altLang="en-US" i="1" dirty="0">
                <a:solidFill>
                  <a:srgbClr val="FFFFFF"/>
                </a:solidFill>
                <a:latin typeface="Calibri" panose="020F0502020204030204" pitchFamily="34" charset="0"/>
              </a:rPr>
              <a:t> </a:t>
            </a:r>
            <a:r>
              <a:rPr lang="en-GB" altLang="en-US" dirty="0">
                <a:solidFill>
                  <a:srgbClr val="FFFFFF"/>
                </a:solidFill>
                <a:latin typeface="Calibri" panose="020F0502020204030204" pitchFamily="34" charset="0"/>
              </a:rPr>
              <a:t>that is</a:t>
            </a:r>
            <a:r>
              <a:rPr lang="en-GB" altLang="en-US" i="1" dirty="0">
                <a:solidFill>
                  <a:srgbClr val="FFFFFF"/>
                </a:solidFill>
                <a:latin typeface="Calibri" panose="020F0502020204030204" pitchFamily="34" charset="0"/>
              </a:rPr>
              <a:t> </a:t>
            </a:r>
            <a:r>
              <a:rPr lang="en-GB" altLang="en-US" b="1" i="1" dirty="0">
                <a:solidFill>
                  <a:srgbClr val="00B0F0"/>
                </a:solidFill>
                <a:latin typeface="Calibri" panose="020F0502020204030204" pitchFamily="34" charset="0"/>
              </a:rPr>
              <a:t>‘what we </a:t>
            </a:r>
            <a:r>
              <a:rPr lang="en-GB" altLang="en-US" b="1" i="1" u="sng" dirty="0">
                <a:solidFill>
                  <a:srgbClr val="00B0F0"/>
                </a:solidFill>
                <a:latin typeface="Calibri" panose="020F0502020204030204" pitchFamily="34" charset="0"/>
              </a:rPr>
              <a:t>do</a:t>
            </a:r>
            <a:r>
              <a:rPr lang="en-GB" altLang="en-US" b="1" i="1" dirty="0">
                <a:solidFill>
                  <a:srgbClr val="00B0F0"/>
                </a:solidFill>
                <a:latin typeface="Calibri" panose="020F0502020204030204" pitchFamily="34" charset="0"/>
              </a:rPr>
              <a:t> well’ </a:t>
            </a:r>
            <a:r>
              <a:rPr lang="en-GB" altLang="en-US" i="1" dirty="0">
                <a:solidFill>
                  <a:srgbClr val="00B0F0"/>
                </a:solidFill>
                <a:latin typeface="Calibri" panose="020F0502020204030204" pitchFamily="34" charset="0"/>
              </a:rPr>
              <a:t>.</a:t>
            </a:r>
            <a:endParaRPr lang="en-GB" dirty="0">
              <a:solidFill>
                <a:srgbClr val="00B0F0"/>
              </a:solidFill>
            </a:endParaRPr>
          </a:p>
        </p:txBody>
      </p:sp>
      <p:pic>
        <p:nvPicPr>
          <p:cNvPr id="7" name="Picture 6" descr="Green environment containing rocks with wind power turbines">
            <a:extLst>
              <a:ext uri="{FF2B5EF4-FFF2-40B4-BE49-F238E27FC236}">
                <a16:creationId xmlns:a16="http://schemas.microsoft.com/office/drawing/2014/main" id="{A8F8356B-7EF2-EB4C-205C-93D52E547ED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92231" y="1029267"/>
            <a:ext cx="6831503" cy="4782052"/>
          </a:xfrm>
          <a:prstGeom prst="rect">
            <a:avLst/>
          </a:prstGeom>
        </p:spPr>
      </p:pic>
      <p:sp>
        <p:nvSpPr>
          <p:cNvPr id="4" name="Footer Placeholder 3">
            <a:extLst>
              <a:ext uri="{FF2B5EF4-FFF2-40B4-BE49-F238E27FC236}">
                <a16:creationId xmlns:a16="http://schemas.microsoft.com/office/drawing/2014/main" id="{A2F33C0E-BAD0-D16E-630D-2AEC47B351EB}"/>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altLang="en-US" sz="900" b="0" i="0" u="none" strike="noStrike" kern="1200" cap="all" spc="0" normalizeH="0" baseline="0" noProof="0">
                <a:ln>
                  <a:noFill/>
                </a:ln>
                <a:solidFill>
                  <a:srgbClr val="D23700"/>
                </a:solidFill>
                <a:effectLst/>
                <a:uLnTx/>
                <a:uFillTx/>
                <a:latin typeface="Franklin Gothic Book" panose="020B0502020104020203"/>
                <a:ea typeface="+mn-ea"/>
                <a:cs typeface="+mn-cs"/>
              </a:rPr>
              <a:t>(Johnson et al, 2017)</a:t>
            </a:r>
          </a:p>
        </p:txBody>
      </p:sp>
      <p:sp>
        <p:nvSpPr>
          <p:cNvPr id="5" name="Slide Number Placeholder 4">
            <a:extLst>
              <a:ext uri="{FF2B5EF4-FFF2-40B4-BE49-F238E27FC236}">
                <a16:creationId xmlns:a16="http://schemas.microsoft.com/office/drawing/2014/main" id="{C4DEF8C3-951D-73DB-1196-989F187A0AC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D23700"/>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a:t>
            </a:fld>
            <a:endParaRPr kumimoji="0" lang="en-US" sz="900" b="0" i="0" u="none" strike="noStrike" kern="1200" cap="none" spc="0" normalizeH="0" baseline="0" noProof="0">
              <a:ln>
                <a:noFill/>
              </a:ln>
              <a:solidFill>
                <a:srgbClr val="D23700"/>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2593330806"/>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5B080-E6A0-93DF-09B0-C09881B76587}"/>
              </a:ext>
            </a:extLst>
          </p:cNvPr>
          <p:cNvSpPr>
            <a:spLocks noGrp="1"/>
          </p:cNvSpPr>
          <p:nvPr>
            <p:ph type="title"/>
          </p:nvPr>
        </p:nvSpPr>
        <p:spPr/>
        <p:txBody>
          <a:bodyPr/>
          <a:lstStyle/>
          <a:p>
            <a:r>
              <a:rPr lang="en-GB" dirty="0"/>
              <a:t>Strategic capabilities – resources &amp; competences</a:t>
            </a:r>
          </a:p>
        </p:txBody>
      </p:sp>
      <p:sp>
        <p:nvSpPr>
          <p:cNvPr id="4" name="Footer Placeholder 3">
            <a:extLst>
              <a:ext uri="{FF2B5EF4-FFF2-40B4-BE49-F238E27FC236}">
                <a16:creationId xmlns:a16="http://schemas.microsoft.com/office/drawing/2014/main" id="{C657F0B9-9182-CE60-23BA-6FF19DDB2655}"/>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rPr>
              <a:t>(Johnson et al (2011), 9e)</a:t>
            </a:r>
          </a:p>
        </p:txBody>
      </p:sp>
      <p:sp>
        <p:nvSpPr>
          <p:cNvPr id="5" name="Slide Number Placeholder 4">
            <a:extLst>
              <a:ext uri="{FF2B5EF4-FFF2-40B4-BE49-F238E27FC236}">
                <a16:creationId xmlns:a16="http://schemas.microsoft.com/office/drawing/2014/main" id="{1C900D6D-EA29-791E-572E-DA7611E7BA1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7" name="Picture 12" descr="Table-3-1">
            <a:extLst>
              <a:ext uri="{FF2B5EF4-FFF2-40B4-BE49-F238E27FC236}">
                <a16:creationId xmlns:a16="http://schemas.microsoft.com/office/drawing/2014/main" id="{B9CE8F3E-75D8-F775-FD2C-A75362060AAD}"/>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06992" y="2139616"/>
            <a:ext cx="8353425" cy="373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4797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6" name="Rectangle 15">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8" name="Rectangle 17">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 name="Rectangle 19">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477A9370-9CFD-ECFA-65CF-E7385037EEFF}"/>
              </a:ext>
            </a:extLst>
          </p:cNvPr>
          <p:cNvSpPr>
            <a:spLocks noGrp="1"/>
          </p:cNvSpPr>
          <p:nvPr>
            <p:ph type="title"/>
          </p:nvPr>
        </p:nvSpPr>
        <p:spPr>
          <a:xfrm>
            <a:off x="803189" y="1209184"/>
            <a:ext cx="3089189" cy="4734416"/>
          </a:xfrm>
        </p:spPr>
        <p:txBody>
          <a:bodyPr anchor="ctr">
            <a:normAutofit/>
          </a:bodyPr>
          <a:lstStyle/>
          <a:p>
            <a:r>
              <a:rPr lang="en-GB">
                <a:solidFill>
                  <a:srgbClr val="FFFFFF"/>
                </a:solidFill>
              </a:rPr>
              <a:t>Redundant capabilities</a:t>
            </a:r>
          </a:p>
        </p:txBody>
      </p:sp>
      <p:sp>
        <p:nvSpPr>
          <p:cNvPr id="3" name="Content Placeholder 2">
            <a:extLst>
              <a:ext uri="{FF2B5EF4-FFF2-40B4-BE49-F238E27FC236}">
                <a16:creationId xmlns:a16="http://schemas.microsoft.com/office/drawing/2014/main" id="{4B29D029-8F66-4B39-5FE5-A565E6EDF7D9}"/>
              </a:ext>
            </a:extLst>
          </p:cNvPr>
          <p:cNvSpPr>
            <a:spLocks noGrp="1"/>
          </p:cNvSpPr>
          <p:nvPr>
            <p:ph idx="1"/>
          </p:nvPr>
        </p:nvSpPr>
        <p:spPr>
          <a:xfrm>
            <a:off x="4561870" y="723900"/>
            <a:ext cx="7183597" cy="3152362"/>
          </a:xfrm>
        </p:spPr>
        <p:txBody>
          <a:bodyPr>
            <a:normAutofit/>
          </a:bodyPr>
          <a:lstStyle/>
          <a:p>
            <a:pPr marL="304800" indent="-304800" eaLnBrk="1" hangingPunct="1"/>
            <a:r>
              <a:rPr lang="en-GB" altLang="en-US" dirty="0"/>
              <a:t>Capabilities, however effective in the past, can become less relevant as industries evolve and change.</a:t>
            </a:r>
          </a:p>
          <a:p>
            <a:pPr marL="304800" indent="-304800" eaLnBrk="1" hangingPunct="1"/>
            <a:r>
              <a:rPr lang="en-GB" altLang="en-US" dirty="0"/>
              <a:t>Such ‘capabilities’ can become </a:t>
            </a:r>
            <a:r>
              <a:rPr lang="en-GB" altLang="en-US" b="1" i="1" dirty="0"/>
              <a:t>‘rigidities’</a:t>
            </a:r>
            <a:r>
              <a:rPr lang="en-GB" altLang="en-US" i="1" dirty="0"/>
              <a:t> </a:t>
            </a:r>
            <a:r>
              <a:rPr lang="en-GB" altLang="en-US" dirty="0"/>
              <a:t>that inhibit change and become a weakness.</a:t>
            </a:r>
          </a:p>
          <a:p>
            <a:pPr marL="304800" indent="-304800" eaLnBrk="1" hangingPunct="1"/>
            <a:r>
              <a:rPr lang="en-GB" dirty="0"/>
              <a:t>It is important for an organisation to recognise such redundant capabilities and to eliminate them.</a:t>
            </a:r>
          </a:p>
        </p:txBody>
      </p:sp>
      <p:pic>
        <p:nvPicPr>
          <p:cNvPr id="7" name="Picture 6" descr="Vintage yellow TV on top of a wood plank with blue background">
            <a:extLst>
              <a:ext uri="{FF2B5EF4-FFF2-40B4-BE49-F238E27FC236}">
                <a16:creationId xmlns:a16="http://schemas.microsoft.com/office/drawing/2014/main" id="{CAD61A94-5FC1-BB9F-4519-CB3FF00B26B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08097" y="4149588"/>
            <a:ext cx="3291143" cy="2196838"/>
          </a:xfrm>
          <a:prstGeom prst="rect">
            <a:avLst/>
          </a:prstGeom>
        </p:spPr>
      </p:pic>
      <p:sp>
        <p:nvSpPr>
          <p:cNvPr id="4" name="Footer Placeholder 3">
            <a:extLst>
              <a:ext uri="{FF2B5EF4-FFF2-40B4-BE49-F238E27FC236}">
                <a16:creationId xmlns:a16="http://schemas.microsoft.com/office/drawing/2014/main" id="{1A67AA3E-F7BB-8100-F98E-557BCE626B9F}"/>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altLang="en-US" sz="900" b="0" i="0" u="none" strike="noStrike" kern="1200" cap="all" spc="0" normalizeH="0" baseline="0" noProof="0">
                <a:ln>
                  <a:noFill/>
                </a:ln>
                <a:solidFill>
                  <a:srgbClr val="ED9C1B"/>
                </a:solidFill>
                <a:effectLst/>
                <a:uLnTx/>
                <a:uFillTx/>
                <a:latin typeface="Franklin Gothic Book" panose="020B0502020104020203"/>
                <a:ea typeface="+mn-ea"/>
                <a:cs typeface="+mn-cs"/>
              </a:rPr>
              <a:t>(Johnson et al, 2017)</a:t>
            </a:r>
          </a:p>
        </p:txBody>
      </p:sp>
      <p:sp>
        <p:nvSpPr>
          <p:cNvPr id="5" name="Slide Number Placeholder 4">
            <a:extLst>
              <a:ext uri="{FF2B5EF4-FFF2-40B4-BE49-F238E27FC236}">
                <a16:creationId xmlns:a16="http://schemas.microsoft.com/office/drawing/2014/main" id="{F90C5EDD-670B-6EFA-614C-BD256E121D1E}"/>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ED9C1B"/>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4</a:t>
            </a:fld>
            <a:endParaRPr kumimoji="0" lang="en-US" sz="900" b="0" i="0" u="none" strike="noStrike" kern="1200" cap="none" spc="0" normalizeH="0" baseline="0" noProof="0">
              <a:ln>
                <a:noFill/>
              </a:ln>
              <a:solidFill>
                <a:srgbClr val="ED9C1B"/>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8764931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2" name="Rectangle 11">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3" name="Rectangle 13">
            <a:extLst>
              <a:ext uri="{FF2B5EF4-FFF2-40B4-BE49-F238E27FC236}">
                <a16:creationId xmlns:a16="http://schemas.microsoft.com/office/drawing/2014/main" id="{7D2AF00E-D433-4047-863F-BCB69CEC3C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588" y="601200"/>
            <a:ext cx="7498616"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EB237B37-B35A-1B57-3FEB-E3478207F6EB}"/>
              </a:ext>
            </a:extLst>
          </p:cNvPr>
          <p:cNvSpPr>
            <a:spLocks noGrp="1"/>
          </p:cNvSpPr>
          <p:nvPr>
            <p:ph type="title"/>
          </p:nvPr>
        </p:nvSpPr>
        <p:spPr>
          <a:xfrm>
            <a:off x="807559" y="938022"/>
            <a:ext cx="6647905" cy="1188720"/>
          </a:xfrm>
        </p:spPr>
        <p:txBody>
          <a:bodyPr>
            <a:normAutofit/>
          </a:bodyPr>
          <a:lstStyle/>
          <a:p>
            <a:r>
              <a:rPr lang="en-GB" dirty="0">
                <a:solidFill>
                  <a:srgbClr val="FFFFFF"/>
                </a:solidFill>
              </a:rPr>
              <a:t>Core competencies / capabilities</a:t>
            </a:r>
          </a:p>
        </p:txBody>
      </p:sp>
      <p:sp>
        <p:nvSpPr>
          <p:cNvPr id="24" name="Rectangle 15">
            <a:extLst>
              <a:ext uri="{FF2B5EF4-FFF2-40B4-BE49-F238E27FC236}">
                <a16:creationId xmlns:a16="http://schemas.microsoft.com/office/drawing/2014/main" id="{0997DBEA-6DFC-457A-9850-E53505354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5" name="Rectangle 17">
            <a:extLst>
              <a:ext uri="{FF2B5EF4-FFF2-40B4-BE49-F238E27FC236}">
                <a16:creationId xmlns:a16="http://schemas.microsoft.com/office/drawing/2014/main" id="{79446CF5-953A-4916-BFF4-F5558E5C2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6" name="Rectangle 19">
            <a:extLst>
              <a:ext uri="{FF2B5EF4-FFF2-40B4-BE49-F238E27FC236}">
                <a16:creationId xmlns:a16="http://schemas.microsoft.com/office/drawing/2014/main" id="{477B945C-B433-4DFF-9A67-A5C9257E47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Content Placeholder 2">
            <a:extLst>
              <a:ext uri="{FF2B5EF4-FFF2-40B4-BE49-F238E27FC236}">
                <a16:creationId xmlns:a16="http://schemas.microsoft.com/office/drawing/2014/main" id="{7E8928F4-FDD4-21C2-F518-87B786BAF291}"/>
              </a:ext>
            </a:extLst>
          </p:cNvPr>
          <p:cNvSpPr>
            <a:spLocks noGrp="1"/>
          </p:cNvSpPr>
          <p:nvPr>
            <p:ph idx="1"/>
          </p:nvPr>
        </p:nvSpPr>
        <p:spPr>
          <a:xfrm>
            <a:off x="807559" y="2340864"/>
            <a:ext cx="6690843" cy="3793237"/>
          </a:xfrm>
        </p:spPr>
        <p:txBody>
          <a:bodyPr>
            <a:normAutofit/>
          </a:bodyPr>
          <a:lstStyle/>
          <a:p>
            <a:pPr eaLnBrk="1" hangingPunct="1">
              <a:buFontTx/>
              <a:buNone/>
            </a:pPr>
            <a:r>
              <a:rPr lang="en-GB" altLang="en-US" b="1" dirty="0">
                <a:solidFill>
                  <a:srgbClr val="00B0F0"/>
                </a:solidFill>
              </a:rPr>
              <a:t>Core competences</a:t>
            </a:r>
            <a:r>
              <a:rPr lang="en-GB" altLang="en-US" b="1" baseline="30000" dirty="0">
                <a:solidFill>
                  <a:srgbClr val="00B0F0"/>
                </a:solidFill>
              </a:rPr>
              <a:t>1</a:t>
            </a:r>
            <a:r>
              <a:rPr lang="en-GB" altLang="en-US" b="1" dirty="0">
                <a:solidFill>
                  <a:srgbClr val="00B0F0"/>
                </a:solidFill>
              </a:rPr>
              <a:t> </a:t>
            </a:r>
            <a:r>
              <a:rPr lang="en-GB" altLang="en-US" dirty="0">
                <a:solidFill>
                  <a:srgbClr val="FFFFFF"/>
                </a:solidFill>
              </a:rPr>
              <a:t>are the</a:t>
            </a:r>
            <a:r>
              <a:rPr lang="en-GB" altLang="en-US" i="1" dirty="0">
                <a:solidFill>
                  <a:srgbClr val="FFFFFF"/>
                </a:solidFill>
              </a:rPr>
              <a:t> </a:t>
            </a:r>
            <a:r>
              <a:rPr lang="en-GB" altLang="en-US" b="1" i="1" dirty="0">
                <a:solidFill>
                  <a:srgbClr val="FFFFFF"/>
                </a:solidFill>
              </a:rPr>
              <a:t>linked set </a:t>
            </a:r>
            <a:r>
              <a:rPr lang="en-GB" altLang="en-US" dirty="0">
                <a:solidFill>
                  <a:srgbClr val="FFFFFF"/>
                </a:solidFill>
              </a:rPr>
              <a:t>of skills, activities and resources that together:</a:t>
            </a:r>
          </a:p>
          <a:p>
            <a:pPr eaLnBrk="1" hangingPunct="1"/>
            <a:r>
              <a:rPr lang="en-GB" altLang="en-US" dirty="0">
                <a:solidFill>
                  <a:srgbClr val="FFFFFF"/>
                </a:solidFill>
              </a:rPr>
              <a:t>deliver customer value</a:t>
            </a:r>
          </a:p>
          <a:p>
            <a:pPr eaLnBrk="1" hangingPunct="1"/>
            <a:r>
              <a:rPr lang="en-GB" altLang="en-US" dirty="0">
                <a:solidFill>
                  <a:srgbClr val="FFFFFF"/>
                </a:solidFill>
              </a:rPr>
              <a:t>differentiate a business from its competitors</a:t>
            </a:r>
          </a:p>
          <a:p>
            <a:pPr eaLnBrk="1" hangingPunct="1"/>
            <a:r>
              <a:rPr lang="en-GB" altLang="en-US" dirty="0">
                <a:solidFill>
                  <a:srgbClr val="FFFFFF"/>
                </a:solidFill>
              </a:rPr>
              <a:t>potentially, can be extended and developed as markets change or new opportunities arise. </a:t>
            </a:r>
          </a:p>
          <a:p>
            <a:pPr eaLnBrk="1" hangingPunct="1">
              <a:buFontTx/>
              <a:buNone/>
            </a:pPr>
            <a:endParaRPr lang="en-GB" altLang="en-US" dirty="0">
              <a:solidFill>
                <a:srgbClr val="FFFFFF"/>
              </a:solidFill>
            </a:endParaRPr>
          </a:p>
          <a:p>
            <a:pPr eaLnBrk="1" hangingPunct="1">
              <a:buFontTx/>
              <a:buNone/>
            </a:pPr>
            <a:r>
              <a:rPr lang="en-GB" altLang="en-US" dirty="0">
                <a:solidFill>
                  <a:srgbClr val="FFFFFF"/>
                </a:solidFill>
              </a:rPr>
              <a:t>	</a:t>
            </a:r>
            <a:endParaRPr lang="en-GB" dirty="0">
              <a:solidFill>
                <a:srgbClr val="FFFFFF"/>
              </a:solidFill>
            </a:endParaRPr>
          </a:p>
        </p:txBody>
      </p:sp>
      <p:pic>
        <p:nvPicPr>
          <p:cNvPr id="7" name="Picture 6" descr="Long ladder glowing among shorter dull ladders">
            <a:extLst>
              <a:ext uri="{FF2B5EF4-FFF2-40B4-BE49-F238E27FC236}">
                <a16:creationId xmlns:a16="http://schemas.microsoft.com/office/drawing/2014/main" id="{E0EAB5C7-8686-B67A-73A2-B029924D35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76761" y="2431032"/>
            <a:ext cx="3053422" cy="2290066"/>
          </a:xfrm>
          <a:prstGeom prst="rect">
            <a:avLst/>
          </a:prstGeom>
        </p:spPr>
      </p:pic>
      <p:sp>
        <p:nvSpPr>
          <p:cNvPr id="4" name="Footer Placeholder 3">
            <a:extLst>
              <a:ext uri="{FF2B5EF4-FFF2-40B4-BE49-F238E27FC236}">
                <a16:creationId xmlns:a16="http://schemas.microsoft.com/office/drawing/2014/main" id="{22E6B89C-6B50-DAD6-857D-B195200839BA}"/>
              </a:ext>
            </a:extLst>
          </p:cNvPr>
          <p:cNvSpPr>
            <a:spLocks noGrp="1"/>
          </p:cNvSpPr>
          <p:nvPr>
            <p:ph type="ftr" sz="quarter" idx="11"/>
          </p:nvPr>
        </p:nvSpPr>
        <p:spPr>
          <a:xfrm>
            <a:off x="581192" y="6423914"/>
            <a:ext cx="766445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all" spc="0" normalizeH="0" baseline="0" noProof="0" dirty="0">
                <a:ln>
                  <a:noFill/>
                </a:ln>
                <a:solidFill>
                  <a:prstClr val="black">
                    <a:lumMod val="85000"/>
                    <a:lumOff val="15000"/>
                  </a:prstClr>
                </a:solidFill>
                <a:effectLst/>
                <a:uLnTx/>
                <a:uFillTx/>
                <a:latin typeface="Franklin Gothic Book" panose="020B0502020104020203"/>
                <a:ea typeface="+mn-ea"/>
                <a:cs typeface="+mn-cs"/>
              </a:rPr>
              <a:t>1G. Hamel and C.K. Prahalad, ‘The core competence of the corporation’, Harvard Business Review, vol. 68, no. 3 (1990), pp. 79–91.</a:t>
            </a:r>
          </a:p>
        </p:txBody>
      </p:sp>
      <p:sp>
        <p:nvSpPr>
          <p:cNvPr id="5" name="Slide Number Placeholder 4">
            <a:extLst>
              <a:ext uri="{FF2B5EF4-FFF2-40B4-BE49-F238E27FC236}">
                <a16:creationId xmlns:a16="http://schemas.microsoft.com/office/drawing/2014/main" id="{9213C506-06EB-FC1C-4A07-5AC3E17A8FC5}"/>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85000"/>
                    <a:lumOff val="1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5</a:t>
            </a:fld>
            <a:endParaRPr kumimoji="0" lang="en-US" sz="900" b="0" i="0" u="none" strike="noStrike" kern="1200" cap="none" spc="0" normalizeH="0" baseline="0" noProof="0">
              <a:ln>
                <a:noFill/>
              </a:ln>
              <a:solidFill>
                <a:prstClr val="black">
                  <a:lumMod val="85000"/>
                  <a:lumOff val="1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150860640"/>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BB53F82-F191-4EEB-AB7B-F69E634FA3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F9EBEE3C-DDCD-7E9E-D5C1-9E3B37C855DE}"/>
              </a:ext>
            </a:extLst>
          </p:cNvPr>
          <p:cNvSpPr>
            <a:spLocks noGrp="1"/>
          </p:cNvSpPr>
          <p:nvPr>
            <p:ph type="title"/>
          </p:nvPr>
        </p:nvSpPr>
        <p:spPr>
          <a:xfrm>
            <a:off x="581192" y="702156"/>
            <a:ext cx="11029616" cy="1188720"/>
          </a:xfrm>
        </p:spPr>
        <p:txBody>
          <a:bodyPr>
            <a:normAutofit/>
          </a:bodyPr>
          <a:lstStyle/>
          <a:p>
            <a:r>
              <a:rPr lang="en-GB" dirty="0"/>
              <a:t>Finding your company’s Core competencies</a:t>
            </a:r>
          </a:p>
        </p:txBody>
      </p:sp>
      <p:sp>
        <p:nvSpPr>
          <p:cNvPr id="13" name="Rectangle 12">
            <a:extLst>
              <a:ext uri="{FF2B5EF4-FFF2-40B4-BE49-F238E27FC236}">
                <a16:creationId xmlns:a16="http://schemas.microsoft.com/office/drawing/2014/main" id="{8616AA08-3831-473D-B61B-89484A33CF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5" name="Rectangle 14">
            <a:extLst>
              <a:ext uri="{FF2B5EF4-FFF2-40B4-BE49-F238E27FC236}">
                <a16:creationId xmlns:a16="http://schemas.microsoft.com/office/drawing/2014/main" id="{8431B918-3A1C-46BA-9430-CAD97D9DA0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7" name="Rectangle 16">
            <a:extLst>
              <a:ext uri="{FF2B5EF4-FFF2-40B4-BE49-F238E27FC236}">
                <a16:creationId xmlns:a16="http://schemas.microsoft.com/office/drawing/2014/main" id="{8400935A-2F82-4DC4-A4E1-E12EFB8C27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9" name="Rectangle 18">
            <a:extLst>
              <a:ext uri="{FF2B5EF4-FFF2-40B4-BE49-F238E27FC236}">
                <a16:creationId xmlns:a16="http://schemas.microsoft.com/office/drawing/2014/main" id="{A3D5D599-1CAE-4C92-B5AE-8E51AF6D47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2180496"/>
            <a:ext cx="5404639" cy="4045683"/>
          </a:xfrm>
          <a:prstGeom prst="rect">
            <a:avLst/>
          </a:prstGeom>
          <a:solidFill>
            <a:schemeClr val="bg1"/>
          </a:solidFill>
          <a:ln w="38100">
            <a:solidFill>
              <a:srgbClr val="46535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pic>
        <p:nvPicPr>
          <p:cNvPr id="6" name="Picture 5">
            <a:extLst>
              <a:ext uri="{FF2B5EF4-FFF2-40B4-BE49-F238E27FC236}">
                <a16:creationId xmlns:a16="http://schemas.microsoft.com/office/drawing/2014/main" id="{41125B5B-8DB5-828B-1139-7B94F53FAB73}"/>
              </a:ext>
            </a:extLst>
          </p:cNvPr>
          <p:cNvPicPr>
            <a:picLocks noChangeAspect="1"/>
          </p:cNvPicPr>
          <p:nvPr/>
        </p:nvPicPr>
        <p:blipFill>
          <a:blip r:embed="rId2"/>
          <a:stretch>
            <a:fillRect/>
          </a:stretch>
        </p:blipFill>
        <p:spPr>
          <a:xfrm>
            <a:off x="774481" y="3055493"/>
            <a:ext cx="4748741" cy="2180690"/>
          </a:xfrm>
          <a:prstGeom prst="rect">
            <a:avLst/>
          </a:prstGeom>
        </p:spPr>
      </p:pic>
      <p:sp>
        <p:nvSpPr>
          <p:cNvPr id="3" name="Content Placeholder 2">
            <a:extLst>
              <a:ext uri="{FF2B5EF4-FFF2-40B4-BE49-F238E27FC236}">
                <a16:creationId xmlns:a16="http://schemas.microsoft.com/office/drawing/2014/main" id="{18454373-1A0F-64EE-BFA0-361EE26D6722}"/>
              </a:ext>
            </a:extLst>
          </p:cNvPr>
          <p:cNvSpPr>
            <a:spLocks noGrp="1"/>
          </p:cNvSpPr>
          <p:nvPr>
            <p:ph idx="1"/>
          </p:nvPr>
        </p:nvSpPr>
        <p:spPr>
          <a:xfrm>
            <a:off x="6335805" y="2180496"/>
            <a:ext cx="5275001" cy="4045683"/>
          </a:xfrm>
        </p:spPr>
        <p:txBody>
          <a:bodyPr>
            <a:normAutofit/>
          </a:bodyPr>
          <a:lstStyle/>
          <a:p>
            <a:r>
              <a:rPr lang="en-GB" dirty="0"/>
              <a:t>What are Core Competencies?</a:t>
            </a:r>
          </a:p>
          <a:p>
            <a:r>
              <a:rPr lang="en-GB" dirty="0"/>
              <a:t>Watch this video and take notes:</a:t>
            </a:r>
          </a:p>
          <a:p>
            <a:pPr lvl="1"/>
            <a:r>
              <a:rPr lang="en-GB" dirty="0"/>
              <a:t>What are the key messages that you take away from this?</a:t>
            </a:r>
          </a:p>
          <a:p>
            <a:pPr lvl="1"/>
            <a:r>
              <a:rPr lang="en-GB" dirty="0"/>
              <a:t>We will discuss this together after the video.</a:t>
            </a:r>
          </a:p>
          <a:p>
            <a:r>
              <a:rPr lang="en-GB" dirty="0">
                <a:hlinkClick r:id="rId3"/>
              </a:rPr>
              <a:t>https://youtu.be/Abl6b71H2Mc</a:t>
            </a:r>
            <a:endParaRPr lang="en-GB" dirty="0"/>
          </a:p>
          <a:p>
            <a:pPr marL="0" indent="0">
              <a:buNone/>
            </a:pPr>
            <a:endParaRPr lang="en-GB" dirty="0"/>
          </a:p>
          <a:p>
            <a:endParaRPr lang="en-GB" dirty="0"/>
          </a:p>
        </p:txBody>
      </p:sp>
      <p:sp>
        <p:nvSpPr>
          <p:cNvPr id="4" name="Footer Placeholder 3">
            <a:extLst>
              <a:ext uri="{FF2B5EF4-FFF2-40B4-BE49-F238E27FC236}">
                <a16:creationId xmlns:a16="http://schemas.microsoft.com/office/drawing/2014/main" id="{CDDECC10-77B6-D3CE-B6BD-8F23F410FE8D}"/>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0" normalizeH="0" baseline="0" noProof="0" dirty="0">
                <a:ln>
                  <a:noFill/>
                </a:ln>
                <a:solidFill>
                  <a:srgbClr val="BD1F14"/>
                </a:solidFill>
                <a:effectLst/>
                <a:uLnTx/>
                <a:uFillTx/>
                <a:latin typeface="Franklin Gothic Book" panose="020B0502020104020203"/>
                <a:ea typeface="+mn-ea"/>
                <a:cs typeface="+mn-cs"/>
              </a:rPr>
              <a:t>2:15</a:t>
            </a:r>
          </a:p>
        </p:txBody>
      </p:sp>
      <p:sp>
        <p:nvSpPr>
          <p:cNvPr id="5" name="Slide Number Placeholder 4">
            <a:extLst>
              <a:ext uri="{FF2B5EF4-FFF2-40B4-BE49-F238E27FC236}">
                <a16:creationId xmlns:a16="http://schemas.microsoft.com/office/drawing/2014/main" id="{713D3442-880C-3F92-5B53-779107CACCD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BD1F14"/>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6</a:t>
            </a:fld>
            <a:endParaRPr kumimoji="0" lang="en-US" sz="900" b="0" i="0" u="none" strike="noStrike" kern="1200" cap="none" spc="0" normalizeH="0" baseline="0" noProof="0">
              <a:ln>
                <a:noFill/>
              </a:ln>
              <a:solidFill>
                <a:srgbClr val="BD1F14"/>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6854037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8C97474-5879-4DB5-B4F3-F0357104B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7D2AF00E-D433-4047-863F-BCB69CEC3C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588" y="601200"/>
            <a:ext cx="7498616" cy="578936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E045C3D9-DE2D-7652-7E5A-464C350B9034}"/>
              </a:ext>
            </a:extLst>
          </p:cNvPr>
          <p:cNvSpPr>
            <a:spLocks noGrp="1"/>
          </p:cNvSpPr>
          <p:nvPr>
            <p:ph type="title"/>
          </p:nvPr>
        </p:nvSpPr>
        <p:spPr>
          <a:xfrm>
            <a:off x="807559" y="938022"/>
            <a:ext cx="6647905" cy="1188720"/>
          </a:xfrm>
        </p:spPr>
        <p:txBody>
          <a:bodyPr>
            <a:normAutofit/>
          </a:bodyPr>
          <a:lstStyle/>
          <a:p>
            <a:r>
              <a:rPr lang="en-GB">
                <a:solidFill>
                  <a:srgbClr val="FFFFFF"/>
                </a:solidFill>
              </a:rPr>
              <a:t>benchmarking</a:t>
            </a:r>
          </a:p>
        </p:txBody>
      </p:sp>
      <p:sp>
        <p:nvSpPr>
          <p:cNvPr id="16" name="Rectangle 15">
            <a:extLst>
              <a:ext uri="{FF2B5EF4-FFF2-40B4-BE49-F238E27FC236}">
                <a16:creationId xmlns:a16="http://schemas.microsoft.com/office/drawing/2014/main" id="{0997DBEA-6DFC-457A-9850-E53505354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8" name="Rectangle 17">
            <a:extLst>
              <a:ext uri="{FF2B5EF4-FFF2-40B4-BE49-F238E27FC236}">
                <a16:creationId xmlns:a16="http://schemas.microsoft.com/office/drawing/2014/main" id="{79446CF5-953A-4916-BFF4-F5558E5C2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 name="Rectangle 19">
            <a:extLst>
              <a:ext uri="{FF2B5EF4-FFF2-40B4-BE49-F238E27FC236}">
                <a16:creationId xmlns:a16="http://schemas.microsoft.com/office/drawing/2014/main" id="{477B945C-B433-4DFF-9A67-A5C9257E47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 name="Content Placeholder 2">
            <a:extLst>
              <a:ext uri="{FF2B5EF4-FFF2-40B4-BE49-F238E27FC236}">
                <a16:creationId xmlns:a16="http://schemas.microsoft.com/office/drawing/2014/main" id="{D98EA138-8800-EF69-F7DA-F849DB92B5BB}"/>
              </a:ext>
            </a:extLst>
          </p:cNvPr>
          <p:cNvSpPr>
            <a:spLocks noGrp="1"/>
          </p:cNvSpPr>
          <p:nvPr>
            <p:ph idx="1"/>
          </p:nvPr>
        </p:nvSpPr>
        <p:spPr>
          <a:xfrm>
            <a:off x="807559" y="2340864"/>
            <a:ext cx="6690843" cy="3793237"/>
          </a:xfrm>
        </p:spPr>
        <p:txBody>
          <a:bodyPr>
            <a:normAutofit/>
          </a:bodyPr>
          <a:lstStyle/>
          <a:p>
            <a:pPr marL="0" indent="0" eaLnBrk="1" hangingPunct="1">
              <a:buFont typeface="Arial" charset="0"/>
              <a:buNone/>
              <a:defRPr/>
            </a:pPr>
            <a:r>
              <a:rPr lang="en-GB" altLang="en-US" b="1" i="1" dirty="0">
                <a:solidFill>
                  <a:srgbClr val="FFFFFF"/>
                </a:solidFill>
                <a:latin typeface="Calibri" panose="020F0502020204030204" pitchFamily="34" charset="0"/>
              </a:rPr>
              <a:t>Benchmarking</a:t>
            </a:r>
            <a:r>
              <a:rPr lang="en-GB" altLang="en-US" i="1" dirty="0">
                <a:solidFill>
                  <a:srgbClr val="FFFFFF"/>
                </a:solidFill>
                <a:latin typeface="Calibri" panose="020F0502020204030204" pitchFamily="34" charset="0"/>
              </a:rPr>
              <a:t> </a:t>
            </a:r>
            <a:r>
              <a:rPr lang="en-GB" altLang="en-US" dirty="0">
                <a:solidFill>
                  <a:srgbClr val="FFFFFF"/>
                </a:solidFill>
                <a:latin typeface="Calibri" panose="020F0502020204030204" pitchFamily="34" charset="0"/>
              </a:rPr>
              <a:t>is a means of understanding how an organisation compares with others – typically competitors.</a:t>
            </a:r>
          </a:p>
          <a:p>
            <a:pPr eaLnBrk="1" hangingPunct="1">
              <a:buFont typeface="Arial" charset="0"/>
              <a:buNone/>
              <a:defRPr/>
            </a:pPr>
            <a:r>
              <a:rPr lang="en-GB" altLang="en-US" dirty="0">
                <a:solidFill>
                  <a:srgbClr val="FFFFFF"/>
                </a:solidFill>
                <a:latin typeface="Calibri" panose="020F0502020204030204" pitchFamily="34" charset="0"/>
              </a:rPr>
              <a:t>Two approaches to benchmarking:</a:t>
            </a:r>
          </a:p>
          <a:p>
            <a:pPr marL="304800" indent="-304800" eaLnBrk="1" hangingPunct="1">
              <a:buFont typeface="Arial" charset="0"/>
              <a:buChar char="•"/>
              <a:defRPr/>
            </a:pPr>
            <a:r>
              <a:rPr lang="en-GB" altLang="en-US" b="1" i="1" dirty="0">
                <a:solidFill>
                  <a:srgbClr val="00B0F0"/>
                </a:solidFill>
                <a:latin typeface="Calibri" panose="020F0502020204030204" pitchFamily="34" charset="0"/>
              </a:rPr>
              <a:t>Industry/sector benchmarking </a:t>
            </a:r>
            <a:r>
              <a:rPr lang="en-GB" altLang="en-US" dirty="0">
                <a:solidFill>
                  <a:srgbClr val="FFFFFF"/>
                </a:solidFill>
                <a:latin typeface="Calibri" panose="020F0502020204030204" pitchFamily="34" charset="0"/>
              </a:rPr>
              <a:t>–</a:t>
            </a:r>
            <a:r>
              <a:rPr lang="en-GB" altLang="en-US" i="1" dirty="0">
                <a:solidFill>
                  <a:srgbClr val="FFFFFF"/>
                </a:solidFill>
                <a:latin typeface="Calibri" panose="020F0502020204030204" pitchFamily="34" charset="0"/>
              </a:rPr>
              <a:t> </a:t>
            </a:r>
            <a:r>
              <a:rPr lang="en-GB" altLang="en-US" dirty="0">
                <a:solidFill>
                  <a:srgbClr val="FFFFFF"/>
                </a:solidFill>
                <a:latin typeface="Calibri" panose="020F0502020204030204" pitchFamily="34" charset="0"/>
              </a:rPr>
              <a:t>comparing performance against other organisations in the same industry/sector against a set of performance indicators.</a:t>
            </a:r>
          </a:p>
          <a:p>
            <a:pPr marL="304800" indent="-304800" eaLnBrk="1" hangingPunct="1">
              <a:buFont typeface="Arial" charset="0"/>
              <a:buChar char="•"/>
              <a:defRPr/>
            </a:pPr>
            <a:r>
              <a:rPr lang="en-GB" altLang="en-US" b="1" i="1" dirty="0">
                <a:solidFill>
                  <a:srgbClr val="00B0F0"/>
                </a:solidFill>
                <a:latin typeface="Calibri" panose="020F0502020204030204" pitchFamily="34" charset="0"/>
              </a:rPr>
              <a:t>Best-in-class benchmarking </a:t>
            </a:r>
            <a:r>
              <a:rPr lang="en-GB" altLang="en-US" dirty="0">
                <a:solidFill>
                  <a:srgbClr val="FFFFFF"/>
                </a:solidFill>
                <a:latin typeface="Calibri" panose="020F0502020204030204" pitchFamily="34" charset="0"/>
              </a:rPr>
              <a:t>– comparing an organisation’s performance or capabilities against ‘best-in-</a:t>
            </a:r>
            <a:r>
              <a:rPr lang="en-GB" altLang="en-US" dirty="0" err="1">
                <a:solidFill>
                  <a:srgbClr val="FFFFFF"/>
                </a:solidFill>
                <a:latin typeface="Calibri" panose="020F0502020204030204" pitchFamily="34" charset="0"/>
              </a:rPr>
              <a:t>class’</a:t>
            </a:r>
            <a:r>
              <a:rPr lang="en-GB" altLang="en-US" dirty="0">
                <a:solidFill>
                  <a:srgbClr val="FFFFFF"/>
                </a:solidFill>
                <a:latin typeface="Calibri" panose="020F0502020204030204" pitchFamily="34" charset="0"/>
              </a:rPr>
              <a:t> performance – wherever that is found even in a very different industry. (e.g. BA benchmarked its refuelling operations against Formula 1).</a:t>
            </a:r>
          </a:p>
          <a:p>
            <a:endParaRPr lang="en-GB" dirty="0">
              <a:solidFill>
                <a:srgbClr val="FFFFFF"/>
              </a:solidFill>
            </a:endParaRPr>
          </a:p>
        </p:txBody>
      </p:sp>
      <p:pic>
        <p:nvPicPr>
          <p:cNvPr id="7" name="Picture 6" descr="City lights focused in magnifying glass">
            <a:extLst>
              <a:ext uri="{FF2B5EF4-FFF2-40B4-BE49-F238E27FC236}">
                <a16:creationId xmlns:a16="http://schemas.microsoft.com/office/drawing/2014/main" id="{ADCA481D-0DC7-366E-4077-40A40848A7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50128" y="2548108"/>
            <a:ext cx="3053422" cy="2038159"/>
          </a:xfrm>
          <a:prstGeom prst="rect">
            <a:avLst/>
          </a:prstGeom>
        </p:spPr>
      </p:pic>
      <p:sp>
        <p:nvSpPr>
          <p:cNvPr id="4" name="Footer Placeholder 3">
            <a:extLst>
              <a:ext uri="{FF2B5EF4-FFF2-40B4-BE49-F238E27FC236}">
                <a16:creationId xmlns:a16="http://schemas.microsoft.com/office/drawing/2014/main" id="{DE6BD1F7-732D-385C-8F82-2915FD3E1129}"/>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altLang="en-US" sz="900" b="0" i="0" u="none" strike="noStrike" kern="1200" cap="all" spc="0" normalizeH="0" baseline="0" noProof="0">
                <a:ln>
                  <a:noFill/>
                </a:ln>
                <a:solidFill>
                  <a:prstClr val="black">
                    <a:lumMod val="85000"/>
                    <a:lumOff val="15000"/>
                  </a:prstClr>
                </a:solidFill>
                <a:effectLst/>
                <a:uLnTx/>
                <a:uFillTx/>
                <a:latin typeface="Franklin Gothic Book" panose="020B0502020104020203"/>
                <a:ea typeface="+mn-ea"/>
                <a:cs typeface="+mn-cs"/>
              </a:rPr>
              <a:t>(Johnson et al, 2017)</a:t>
            </a:r>
          </a:p>
        </p:txBody>
      </p:sp>
      <p:sp>
        <p:nvSpPr>
          <p:cNvPr id="5" name="Slide Number Placeholder 4">
            <a:extLst>
              <a:ext uri="{FF2B5EF4-FFF2-40B4-BE49-F238E27FC236}">
                <a16:creationId xmlns:a16="http://schemas.microsoft.com/office/drawing/2014/main" id="{5949B4A3-D3EE-82E0-E06E-27F9C42224AB}"/>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85000"/>
                    <a:lumOff val="1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7</a:t>
            </a:fld>
            <a:endParaRPr kumimoji="0" lang="en-US" sz="900" b="0" i="0" u="none" strike="noStrike" kern="1200" cap="none" spc="0" normalizeH="0" baseline="0" noProof="0">
              <a:ln>
                <a:noFill/>
              </a:ln>
              <a:solidFill>
                <a:prstClr val="black">
                  <a:lumMod val="85000"/>
                  <a:lumOff val="1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965361112"/>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63F73-5EC8-8764-071D-3B3232EC9C36}"/>
              </a:ext>
            </a:extLst>
          </p:cNvPr>
          <p:cNvSpPr>
            <a:spLocks noGrp="1"/>
          </p:cNvSpPr>
          <p:nvPr>
            <p:ph type="title"/>
          </p:nvPr>
        </p:nvSpPr>
        <p:spPr/>
        <p:txBody>
          <a:bodyPr/>
          <a:lstStyle/>
          <a:p>
            <a:r>
              <a:rPr lang="en-GB" dirty="0"/>
              <a:t>The resource-based view (</a:t>
            </a:r>
            <a:r>
              <a:rPr lang="en-GB" dirty="0" err="1"/>
              <a:t>rbv</a:t>
            </a:r>
            <a:r>
              <a:rPr lang="en-GB" dirty="0"/>
              <a:t>) of strategy and</a:t>
            </a:r>
            <a:br>
              <a:rPr lang="en-GB" dirty="0"/>
            </a:br>
            <a:r>
              <a:rPr lang="en-GB" dirty="0"/>
              <a:t>Achieving sustainable competitive advantage</a:t>
            </a:r>
          </a:p>
        </p:txBody>
      </p:sp>
      <p:sp>
        <p:nvSpPr>
          <p:cNvPr id="3" name="Content Placeholder 2">
            <a:extLst>
              <a:ext uri="{FF2B5EF4-FFF2-40B4-BE49-F238E27FC236}">
                <a16:creationId xmlns:a16="http://schemas.microsoft.com/office/drawing/2014/main" id="{59B9294D-0ED0-44A0-8E72-704BE7EFAB09}"/>
              </a:ext>
            </a:extLst>
          </p:cNvPr>
          <p:cNvSpPr>
            <a:spLocks noGrp="1"/>
          </p:cNvSpPr>
          <p:nvPr>
            <p:ph idx="1"/>
          </p:nvPr>
        </p:nvSpPr>
        <p:spPr>
          <a:xfrm>
            <a:off x="581191" y="1957137"/>
            <a:ext cx="11029615" cy="4466777"/>
          </a:xfrm>
        </p:spPr>
        <p:txBody>
          <a:bodyPr>
            <a:noAutofit/>
          </a:bodyPr>
          <a:lstStyle/>
          <a:p>
            <a:pPr marL="0" indent="0">
              <a:lnSpc>
                <a:spcPct val="90000"/>
              </a:lnSpc>
              <a:buNone/>
              <a:tabLst>
                <a:tab pos="273050" algn="l"/>
              </a:tabLst>
              <a:defRPr/>
            </a:pPr>
            <a:r>
              <a:rPr lang="en-GB" altLang="en-US" sz="1600" b="1" i="1" dirty="0">
                <a:solidFill>
                  <a:srgbClr val="0070C0"/>
                </a:solidFill>
              </a:rPr>
              <a:t>The resource-based view (RBV) </a:t>
            </a:r>
            <a:r>
              <a:rPr lang="en-GB" altLang="en-US" sz="1600" dirty="0"/>
              <a:t>of strategy asserts that the competitive advantage and superior performance of an organisation is explained by the distinctiveness of its capabilities.</a:t>
            </a:r>
            <a:endParaRPr lang="en-GB" sz="1600" dirty="0"/>
          </a:p>
          <a:p>
            <a:pPr marL="0" indent="0" eaLnBrk="1" hangingPunct="1">
              <a:lnSpc>
                <a:spcPct val="90000"/>
              </a:lnSpc>
              <a:buFont typeface="Arial" charset="0"/>
              <a:buNone/>
              <a:tabLst>
                <a:tab pos="273050" algn="l"/>
              </a:tabLst>
              <a:defRPr/>
            </a:pPr>
            <a:endParaRPr lang="en-GB" altLang="en-US" sz="1600" dirty="0"/>
          </a:p>
          <a:p>
            <a:pPr marL="0" indent="0" eaLnBrk="1" hangingPunct="1">
              <a:lnSpc>
                <a:spcPct val="90000"/>
              </a:lnSpc>
              <a:buFont typeface="Arial" charset="0"/>
              <a:buNone/>
              <a:tabLst>
                <a:tab pos="273050" algn="l"/>
              </a:tabLst>
              <a:defRPr/>
            </a:pPr>
            <a:r>
              <a:rPr lang="en-GB" altLang="en-US" sz="1600" dirty="0"/>
              <a:t>The four </a:t>
            </a:r>
            <a:r>
              <a:rPr lang="en-GB" altLang="en-US" sz="1600" dirty="0">
                <a:solidFill>
                  <a:srgbClr val="0070C0"/>
                </a:solidFill>
              </a:rPr>
              <a:t>key criteria </a:t>
            </a:r>
            <a:r>
              <a:rPr lang="en-GB" altLang="en-US" sz="1600" dirty="0"/>
              <a:t>by which capabilities can be assessed in terms of providing a basis for achieving </a:t>
            </a:r>
            <a:r>
              <a:rPr lang="en-GB" altLang="en-US" sz="1600" b="1" i="1" dirty="0"/>
              <a:t>sustainable</a:t>
            </a:r>
            <a:r>
              <a:rPr lang="en-GB" altLang="en-US" sz="1600" dirty="0"/>
              <a:t> competitive advantage are: </a:t>
            </a:r>
          </a:p>
          <a:p>
            <a:pPr marL="85725" indent="187325" eaLnBrk="1" hangingPunct="1">
              <a:lnSpc>
                <a:spcPct val="90000"/>
              </a:lnSpc>
              <a:buFont typeface="Arial" charset="0"/>
              <a:buChar char="•"/>
              <a:tabLst>
                <a:tab pos="273050" algn="l"/>
              </a:tabLst>
              <a:defRPr/>
            </a:pPr>
            <a:r>
              <a:rPr lang="en-GB" altLang="en-US" sz="1600" b="1" i="1" dirty="0"/>
              <a:t>V – value </a:t>
            </a:r>
          </a:p>
          <a:p>
            <a:pPr marL="85725" indent="187325" eaLnBrk="1" hangingPunct="1">
              <a:lnSpc>
                <a:spcPct val="90000"/>
              </a:lnSpc>
              <a:buFont typeface="Arial" charset="0"/>
              <a:buChar char="•"/>
              <a:tabLst>
                <a:tab pos="273050" algn="l"/>
              </a:tabLst>
              <a:defRPr/>
            </a:pPr>
            <a:r>
              <a:rPr lang="en-GB" altLang="en-US" sz="1600" b="1" i="1" dirty="0"/>
              <a:t>R – rarity </a:t>
            </a:r>
          </a:p>
          <a:p>
            <a:pPr marL="85725" indent="187325" eaLnBrk="1" hangingPunct="1">
              <a:lnSpc>
                <a:spcPct val="90000"/>
              </a:lnSpc>
              <a:buFont typeface="Arial" charset="0"/>
              <a:buChar char="•"/>
              <a:tabLst>
                <a:tab pos="273050" algn="l"/>
              </a:tabLst>
              <a:defRPr/>
            </a:pPr>
            <a:r>
              <a:rPr lang="en-GB" altLang="en-US" sz="1600" b="1" i="1" dirty="0"/>
              <a:t>I – inimitability and </a:t>
            </a:r>
          </a:p>
          <a:p>
            <a:pPr marL="85725" indent="187325" eaLnBrk="1" hangingPunct="1">
              <a:lnSpc>
                <a:spcPct val="90000"/>
              </a:lnSpc>
              <a:buFont typeface="Arial" charset="0"/>
              <a:buChar char="•"/>
              <a:tabLst>
                <a:tab pos="273050" algn="l"/>
              </a:tabLst>
              <a:defRPr/>
            </a:pPr>
            <a:r>
              <a:rPr lang="en-GB" altLang="en-US" sz="1600" b="1" i="1" dirty="0"/>
              <a:t>O – organisational support</a:t>
            </a:r>
          </a:p>
          <a:p>
            <a:pPr marL="85725" indent="187325" eaLnBrk="1" hangingPunct="1">
              <a:lnSpc>
                <a:spcPct val="90000"/>
              </a:lnSpc>
              <a:buFont typeface="Arial" charset="0"/>
              <a:buChar char="•"/>
              <a:tabLst>
                <a:tab pos="273050" algn="l"/>
              </a:tabLst>
              <a:defRPr/>
            </a:pPr>
            <a:endParaRPr lang="en-GB" altLang="en-US" sz="1600" i="1" baseline="30000" dirty="0"/>
          </a:p>
        </p:txBody>
      </p:sp>
      <p:sp>
        <p:nvSpPr>
          <p:cNvPr id="4" name="Footer Placeholder 3">
            <a:extLst>
              <a:ext uri="{FF2B5EF4-FFF2-40B4-BE49-F238E27FC236}">
                <a16:creationId xmlns:a16="http://schemas.microsoft.com/office/drawing/2014/main" id="{11439B00-82C6-D64F-8837-8358F31F0C96}"/>
              </a:ext>
            </a:extLst>
          </p:cNvPr>
          <p:cNvSpPr>
            <a:spLocks noGrp="1"/>
          </p:cNvSpPr>
          <p:nvPr>
            <p:ph type="ftr" sz="quarter" idx="11"/>
          </p:nvPr>
        </p:nvSpPr>
        <p:spPr>
          <a:xfrm>
            <a:off x="581191" y="6423914"/>
            <a:ext cx="7383713"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400" b="0" i="0" u="none" strike="noStrike" kern="1200" cap="all" spc="0" normalizeH="0" baseline="30000" noProof="0" dirty="0">
                <a:ln>
                  <a:noFill/>
                </a:ln>
                <a:solidFill>
                  <a:prstClr val="black">
                    <a:lumMod val="75000"/>
                    <a:lumOff val="25000"/>
                  </a:prstClr>
                </a:solidFill>
                <a:effectLst/>
                <a:uLnTx/>
                <a:uFillTx/>
                <a:latin typeface="Franklin Gothic Book" panose="020B0502020104020203"/>
                <a:ea typeface="+mn-ea"/>
                <a:cs typeface="+mn-cs"/>
              </a:rPr>
              <a:t>VRIO was developed in 1995 by Jay Barney</a:t>
            </a:r>
            <a:endParaRPr kumimoji="0" lang="en-GB" altLang="en-US" sz="1400" b="1"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3F78F523-3A39-5CB7-11BF-E502CB461F8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679541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63F73-5EC8-8764-071D-3B3232EC9C36}"/>
              </a:ext>
            </a:extLst>
          </p:cNvPr>
          <p:cNvSpPr>
            <a:spLocks noGrp="1"/>
          </p:cNvSpPr>
          <p:nvPr>
            <p:ph type="title"/>
          </p:nvPr>
        </p:nvSpPr>
        <p:spPr/>
        <p:txBody>
          <a:bodyPr/>
          <a:lstStyle/>
          <a:p>
            <a:r>
              <a:rPr lang="en-GB" dirty="0"/>
              <a:t>Achieving sustainable competitive advantage</a:t>
            </a:r>
          </a:p>
        </p:txBody>
      </p:sp>
      <p:sp>
        <p:nvSpPr>
          <p:cNvPr id="4" name="Footer Placeholder 3">
            <a:extLst>
              <a:ext uri="{FF2B5EF4-FFF2-40B4-BE49-F238E27FC236}">
                <a16:creationId xmlns:a16="http://schemas.microsoft.com/office/drawing/2014/main" id="{11439B00-82C6-D64F-8837-8358F31F0C96}"/>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3F78F523-3A39-5CB7-11BF-E502CB461F8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pic>
        <p:nvPicPr>
          <p:cNvPr id="7" name="Picture 4" descr="Y:\08VOL4\Graphics\Powerpoint\PE_UK\PE528-JOHNSON\Final files\GIF\ch04\M04NF002.gif">
            <a:extLst>
              <a:ext uri="{FF2B5EF4-FFF2-40B4-BE49-F238E27FC236}">
                <a16:creationId xmlns:a16="http://schemas.microsoft.com/office/drawing/2014/main" id="{81951B86-0A21-6EA3-E156-9A3E896B9443}"/>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251759" y="2601157"/>
            <a:ext cx="9521666" cy="2956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44532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6" name="Rectangle 15">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8" name="Rectangle 17">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 name="Rectangle 19">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53108341-C2AC-0FAB-BCC2-937544C630E3}"/>
              </a:ext>
            </a:extLst>
          </p:cNvPr>
          <p:cNvSpPr>
            <a:spLocks noGrp="1"/>
          </p:cNvSpPr>
          <p:nvPr>
            <p:ph type="title"/>
          </p:nvPr>
        </p:nvSpPr>
        <p:spPr>
          <a:xfrm>
            <a:off x="803189" y="1209184"/>
            <a:ext cx="3089189" cy="4734416"/>
          </a:xfrm>
        </p:spPr>
        <p:txBody>
          <a:bodyPr anchor="ctr">
            <a:normAutofit/>
          </a:bodyPr>
          <a:lstStyle/>
          <a:p>
            <a:r>
              <a:rPr lang="en-GB">
                <a:solidFill>
                  <a:srgbClr val="FFFFFF"/>
                </a:solidFill>
              </a:rPr>
              <a:t>V – Value</a:t>
            </a:r>
          </a:p>
        </p:txBody>
      </p:sp>
      <p:sp>
        <p:nvSpPr>
          <p:cNvPr id="3" name="Content Placeholder 2">
            <a:extLst>
              <a:ext uri="{FF2B5EF4-FFF2-40B4-BE49-F238E27FC236}">
                <a16:creationId xmlns:a16="http://schemas.microsoft.com/office/drawing/2014/main" id="{DF7574E4-67DB-4D72-51C6-9C5CFE95F1CE}"/>
              </a:ext>
            </a:extLst>
          </p:cNvPr>
          <p:cNvSpPr>
            <a:spLocks noGrp="1"/>
          </p:cNvSpPr>
          <p:nvPr>
            <p:ph idx="1"/>
          </p:nvPr>
        </p:nvSpPr>
        <p:spPr>
          <a:xfrm>
            <a:off x="4561870" y="723900"/>
            <a:ext cx="7183597" cy="3152362"/>
          </a:xfrm>
        </p:spPr>
        <p:txBody>
          <a:bodyPr>
            <a:normAutofit/>
          </a:bodyPr>
          <a:lstStyle/>
          <a:p>
            <a:pPr marL="0" indent="0" eaLnBrk="1" fontAlgn="auto" hangingPunct="1">
              <a:spcAft>
                <a:spcPts val="0"/>
              </a:spcAft>
              <a:buFont typeface="Arial" charset="0"/>
              <a:buNone/>
              <a:tabLst>
                <a:tab pos="284163" algn="l"/>
              </a:tabLst>
              <a:defRPr/>
            </a:pPr>
            <a:r>
              <a:rPr lang="en-GB" altLang="en-US" b="1" i="1" dirty="0">
                <a:solidFill>
                  <a:srgbClr val="0070C0"/>
                </a:solidFill>
              </a:rPr>
              <a:t>V – Value of resources and capabilities</a:t>
            </a:r>
          </a:p>
          <a:p>
            <a:pPr marL="0" indent="0" eaLnBrk="1" fontAlgn="auto" hangingPunct="1">
              <a:spcAft>
                <a:spcPts val="0"/>
              </a:spcAft>
              <a:buFont typeface="Arial" charset="0"/>
              <a:buNone/>
              <a:tabLst>
                <a:tab pos="284163" algn="l"/>
              </a:tabLst>
              <a:defRPr/>
            </a:pPr>
            <a:endParaRPr lang="en-GB" altLang="en-US" b="1" i="1" dirty="0"/>
          </a:p>
          <a:p>
            <a:pPr marL="0" indent="0" eaLnBrk="1" fontAlgn="auto" hangingPunct="1">
              <a:spcAft>
                <a:spcPts val="0"/>
              </a:spcAft>
              <a:buFont typeface="Arial" charset="0"/>
              <a:buNone/>
              <a:tabLst>
                <a:tab pos="284163" algn="l"/>
              </a:tabLst>
              <a:defRPr/>
            </a:pPr>
            <a:r>
              <a:rPr lang="en-GB" altLang="en-US" dirty="0"/>
              <a:t>Strategic capabilities are of value when they:</a:t>
            </a:r>
          </a:p>
          <a:p>
            <a:pPr marL="0" indent="0" eaLnBrk="1" fontAlgn="auto" hangingPunct="1">
              <a:spcAft>
                <a:spcPts val="0"/>
              </a:spcAft>
              <a:buFont typeface="Arial" charset="0"/>
              <a:buNone/>
              <a:tabLst>
                <a:tab pos="284163" algn="l"/>
              </a:tabLst>
              <a:defRPr/>
            </a:pPr>
            <a:r>
              <a:rPr lang="en-GB" altLang="en-US" dirty="0"/>
              <a:t> </a:t>
            </a:r>
          </a:p>
          <a:p>
            <a:pPr marL="76200" indent="-76200" eaLnBrk="1" fontAlgn="auto" hangingPunct="1">
              <a:spcAft>
                <a:spcPts val="0"/>
              </a:spcAft>
              <a:tabLst>
                <a:tab pos="284163" algn="l"/>
              </a:tabLst>
              <a:defRPr/>
            </a:pPr>
            <a:r>
              <a:rPr lang="en-GB" altLang="en-US" dirty="0"/>
              <a:t>	take</a:t>
            </a:r>
            <a:r>
              <a:rPr lang="en-GB" altLang="en-US" b="1" i="1" dirty="0"/>
              <a:t> </a:t>
            </a:r>
            <a:r>
              <a:rPr lang="en-GB" altLang="en-US" dirty="0"/>
              <a:t>advantage of </a:t>
            </a:r>
            <a:r>
              <a:rPr lang="en-GB" altLang="en-US" b="1" i="1" dirty="0"/>
              <a:t>opportunities </a:t>
            </a:r>
            <a:r>
              <a:rPr lang="en-GB" altLang="en-US" dirty="0"/>
              <a:t>and 	neutralise</a:t>
            </a:r>
            <a:r>
              <a:rPr lang="en-GB" altLang="en-US" b="1" i="1" dirty="0"/>
              <a:t> threats;</a:t>
            </a:r>
          </a:p>
          <a:p>
            <a:pPr marL="76200" indent="-76200" eaLnBrk="1" fontAlgn="auto" hangingPunct="1">
              <a:spcAft>
                <a:spcPts val="0"/>
              </a:spcAft>
              <a:tabLst>
                <a:tab pos="284163" algn="l"/>
              </a:tabLst>
              <a:defRPr/>
            </a:pPr>
            <a:r>
              <a:rPr lang="en-GB" altLang="en-US" dirty="0"/>
              <a:t>	provide </a:t>
            </a:r>
            <a:r>
              <a:rPr lang="en-GB" altLang="en-US" b="1" i="1" dirty="0"/>
              <a:t>value to customers;</a:t>
            </a:r>
          </a:p>
          <a:p>
            <a:pPr marL="76200" indent="-76200" eaLnBrk="1" fontAlgn="auto" hangingPunct="1">
              <a:spcAft>
                <a:spcPts val="0"/>
              </a:spcAft>
              <a:tabLst>
                <a:tab pos="284163" algn="l"/>
              </a:tabLst>
              <a:defRPr/>
            </a:pPr>
            <a:r>
              <a:rPr lang="en-GB" altLang="en-US" dirty="0"/>
              <a:t>	are provided at a </a:t>
            </a:r>
            <a:r>
              <a:rPr lang="en-GB" altLang="en-US" b="1" i="1" dirty="0"/>
              <a:t>cost</a:t>
            </a:r>
            <a:r>
              <a:rPr lang="en-GB" altLang="en-US" dirty="0"/>
              <a:t> that still allows an organisation to make an acceptable return.</a:t>
            </a:r>
          </a:p>
        </p:txBody>
      </p:sp>
      <p:pic>
        <p:nvPicPr>
          <p:cNvPr id="7" name="Picture 6" descr="Jars of coins">
            <a:extLst>
              <a:ext uri="{FF2B5EF4-FFF2-40B4-BE49-F238E27FC236}">
                <a16:creationId xmlns:a16="http://schemas.microsoft.com/office/drawing/2014/main" id="{F2142753-512A-7749-806F-7208958F656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08097" y="4149588"/>
            <a:ext cx="3291143" cy="2196838"/>
          </a:xfrm>
          <a:prstGeom prst="rect">
            <a:avLst/>
          </a:prstGeom>
        </p:spPr>
      </p:pic>
      <p:sp>
        <p:nvSpPr>
          <p:cNvPr id="4" name="Footer Placeholder 3">
            <a:extLst>
              <a:ext uri="{FF2B5EF4-FFF2-40B4-BE49-F238E27FC236}">
                <a16:creationId xmlns:a16="http://schemas.microsoft.com/office/drawing/2014/main" id="{0DF02B9F-6E9A-DDA2-BE97-766754D939B9}"/>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altLang="en-US" sz="900" b="0" i="0" u="none" strike="noStrike" kern="1200" cap="all" spc="0" normalizeH="0" baseline="0" noProof="0">
                <a:ln>
                  <a:noFill/>
                </a:ln>
                <a:solidFill>
                  <a:srgbClr val="8E7654"/>
                </a:solidFill>
                <a:effectLst/>
                <a:uLnTx/>
                <a:uFillTx/>
                <a:latin typeface="Franklin Gothic Book" panose="020B0502020104020203"/>
                <a:ea typeface="+mn-ea"/>
                <a:cs typeface="+mn-cs"/>
              </a:rPr>
              <a:t>(Johnson et al, 2017)</a:t>
            </a:r>
          </a:p>
        </p:txBody>
      </p:sp>
      <p:sp>
        <p:nvSpPr>
          <p:cNvPr id="5" name="Slide Number Placeholder 4">
            <a:extLst>
              <a:ext uri="{FF2B5EF4-FFF2-40B4-BE49-F238E27FC236}">
                <a16:creationId xmlns:a16="http://schemas.microsoft.com/office/drawing/2014/main" id="{B7B3449B-1558-1F3C-20F6-D234A5048335}"/>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8E7654"/>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10</a:t>
            </a:fld>
            <a:endParaRPr kumimoji="0" lang="en-US" sz="900" b="0" i="0" u="none" strike="noStrike" kern="1200" cap="none" spc="0" normalizeH="0" baseline="0" noProof="0">
              <a:ln>
                <a:noFill/>
              </a:ln>
              <a:solidFill>
                <a:srgbClr val="8E7654"/>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21341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6" name="Rectangle 15">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8" name="Rectangle 17">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 name="Rectangle 19">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58D622E2-C05C-1EBD-FAD3-43A60FF74699}"/>
              </a:ext>
            </a:extLst>
          </p:cNvPr>
          <p:cNvSpPr>
            <a:spLocks noGrp="1"/>
          </p:cNvSpPr>
          <p:nvPr>
            <p:ph type="title"/>
          </p:nvPr>
        </p:nvSpPr>
        <p:spPr>
          <a:xfrm>
            <a:off x="803189" y="1209184"/>
            <a:ext cx="3089189" cy="4734416"/>
          </a:xfrm>
        </p:spPr>
        <p:txBody>
          <a:bodyPr anchor="ctr">
            <a:normAutofit/>
          </a:bodyPr>
          <a:lstStyle/>
          <a:p>
            <a:r>
              <a:rPr lang="en-GB" dirty="0">
                <a:solidFill>
                  <a:srgbClr val="FFFFFF"/>
                </a:solidFill>
              </a:rPr>
              <a:t>R – rarity</a:t>
            </a:r>
          </a:p>
        </p:txBody>
      </p:sp>
      <p:sp>
        <p:nvSpPr>
          <p:cNvPr id="3" name="Content Placeholder 2">
            <a:extLst>
              <a:ext uri="{FF2B5EF4-FFF2-40B4-BE49-F238E27FC236}">
                <a16:creationId xmlns:a16="http://schemas.microsoft.com/office/drawing/2014/main" id="{54969EC9-07C4-81AD-B675-4306F87D6D47}"/>
              </a:ext>
            </a:extLst>
          </p:cNvPr>
          <p:cNvSpPr>
            <a:spLocks noGrp="1"/>
          </p:cNvSpPr>
          <p:nvPr>
            <p:ph idx="1"/>
          </p:nvPr>
        </p:nvSpPr>
        <p:spPr>
          <a:xfrm>
            <a:off x="4561870" y="723900"/>
            <a:ext cx="7183597" cy="3152362"/>
          </a:xfrm>
        </p:spPr>
        <p:txBody>
          <a:bodyPr>
            <a:normAutofit/>
          </a:bodyPr>
          <a:lstStyle/>
          <a:p>
            <a:pPr eaLnBrk="1" fontAlgn="auto" hangingPunct="1">
              <a:spcAft>
                <a:spcPts val="0"/>
              </a:spcAft>
              <a:buFont typeface="Arial" charset="0"/>
              <a:buNone/>
              <a:defRPr/>
            </a:pPr>
            <a:r>
              <a:rPr lang="en-GB" altLang="en-US" b="1" i="1" dirty="0">
                <a:solidFill>
                  <a:srgbClr val="0070C0"/>
                </a:solidFill>
              </a:rPr>
              <a:t>R – Rarity</a:t>
            </a:r>
          </a:p>
          <a:p>
            <a:pPr eaLnBrk="1" fontAlgn="auto" hangingPunct="1">
              <a:spcAft>
                <a:spcPts val="0"/>
              </a:spcAft>
              <a:buFont typeface="Arial" charset="0"/>
              <a:buNone/>
              <a:defRPr/>
            </a:pPr>
            <a:endParaRPr lang="en-GB" altLang="en-US" b="1" i="1" dirty="0">
              <a:solidFill>
                <a:srgbClr val="0070C0"/>
              </a:solidFill>
            </a:endParaRPr>
          </a:p>
          <a:p>
            <a:pPr marL="280988" indent="-280988" eaLnBrk="1" fontAlgn="auto" hangingPunct="1">
              <a:spcAft>
                <a:spcPts val="0"/>
              </a:spcAft>
              <a:defRPr/>
            </a:pPr>
            <a:r>
              <a:rPr lang="en-GB" altLang="en-US" b="1" i="1" dirty="0"/>
              <a:t>Rare capabilities are those possessed uniquely by one organisation</a:t>
            </a:r>
            <a:r>
              <a:rPr lang="en-GB" altLang="en-US" dirty="0"/>
              <a:t> or only by a few others. </a:t>
            </a:r>
            <a:br>
              <a:rPr lang="en-GB" altLang="en-US" dirty="0"/>
            </a:br>
            <a:r>
              <a:rPr lang="en-GB" altLang="en-US" sz="1400" dirty="0"/>
              <a:t>(e.g. a company may have patented products, have supremely talented people or a powerful brand.)</a:t>
            </a:r>
          </a:p>
          <a:p>
            <a:pPr marL="280988" indent="-280988" eaLnBrk="1" fontAlgn="auto" hangingPunct="1">
              <a:spcAft>
                <a:spcPts val="0"/>
              </a:spcAft>
              <a:defRPr/>
            </a:pPr>
            <a:r>
              <a:rPr lang="en-GB" altLang="en-US" b="1" i="1" dirty="0"/>
              <a:t>Rarity could be temporary</a:t>
            </a:r>
            <a:r>
              <a:rPr lang="en-GB" altLang="en-US" dirty="0"/>
              <a:t>.</a:t>
            </a:r>
          </a:p>
          <a:p>
            <a:pPr marL="280988" indent="-280988" eaLnBrk="1" fontAlgn="auto" hangingPunct="1">
              <a:spcAft>
                <a:spcPts val="0"/>
              </a:spcAft>
              <a:buFont typeface="Arial" charset="0"/>
              <a:buNone/>
              <a:defRPr/>
            </a:pPr>
            <a:r>
              <a:rPr lang="en-GB" altLang="en-US" dirty="0"/>
              <a:t>	</a:t>
            </a:r>
            <a:r>
              <a:rPr lang="en-GB" altLang="en-US" sz="1400" dirty="0"/>
              <a:t>(e.g. patents expire, key individuals can leave or brands can be de-valued by adverse publicity.)</a:t>
            </a:r>
            <a:endParaRPr lang="en-GB" sz="1400" dirty="0"/>
          </a:p>
        </p:txBody>
      </p:sp>
      <p:pic>
        <p:nvPicPr>
          <p:cNvPr id="7" name="Picture 6" descr="Sun shining through four-leaf clover">
            <a:extLst>
              <a:ext uri="{FF2B5EF4-FFF2-40B4-BE49-F238E27FC236}">
                <a16:creationId xmlns:a16="http://schemas.microsoft.com/office/drawing/2014/main" id="{680FC99D-B3CB-CEB3-AF2E-A0FA5ADBEE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08097" y="4149588"/>
            <a:ext cx="3291143" cy="2196838"/>
          </a:xfrm>
          <a:prstGeom prst="rect">
            <a:avLst/>
          </a:prstGeom>
        </p:spPr>
      </p:pic>
      <p:sp>
        <p:nvSpPr>
          <p:cNvPr id="4" name="Footer Placeholder 3">
            <a:extLst>
              <a:ext uri="{FF2B5EF4-FFF2-40B4-BE49-F238E27FC236}">
                <a16:creationId xmlns:a16="http://schemas.microsoft.com/office/drawing/2014/main" id="{27F81D56-5477-B53E-CD86-529B23F96A68}"/>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altLang="en-US" sz="900" b="0" i="0" u="none" strike="noStrike" kern="1200" cap="all" spc="0" normalizeH="0" baseline="0" noProof="0">
                <a:ln>
                  <a:noFill/>
                </a:ln>
                <a:solidFill>
                  <a:srgbClr val="B0771B"/>
                </a:solidFill>
                <a:effectLst/>
                <a:uLnTx/>
                <a:uFillTx/>
                <a:latin typeface="Franklin Gothic Book" panose="020B0502020104020203"/>
                <a:ea typeface="+mn-ea"/>
                <a:cs typeface="+mn-cs"/>
              </a:rPr>
              <a:t>(Johnson et al, 2017)</a:t>
            </a:r>
          </a:p>
        </p:txBody>
      </p:sp>
      <p:sp>
        <p:nvSpPr>
          <p:cNvPr id="5" name="Slide Number Placeholder 4">
            <a:extLst>
              <a:ext uri="{FF2B5EF4-FFF2-40B4-BE49-F238E27FC236}">
                <a16:creationId xmlns:a16="http://schemas.microsoft.com/office/drawing/2014/main" id="{5434EF76-1F1B-8A7C-8723-40D96F241611}"/>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B0771B"/>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11</a:t>
            </a:fld>
            <a:endParaRPr kumimoji="0" lang="en-US" sz="900" b="0" i="0" u="none" strike="noStrike" kern="1200" cap="none" spc="0" normalizeH="0" baseline="0" noProof="0">
              <a:ln>
                <a:noFill/>
              </a:ln>
              <a:solidFill>
                <a:srgbClr val="B0771B"/>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955518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4" name="Rectangle 33">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6" name="Rectangle 35">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8" name="Rectangle 37">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40" name="Rectangle 39">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3" name="Title 1">
            <a:extLst>
              <a:ext uri="{FF2B5EF4-FFF2-40B4-BE49-F238E27FC236}">
                <a16:creationId xmlns:a16="http://schemas.microsoft.com/office/drawing/2014/main" id="{F8DC1D0D-E529-2431-B798-BF19C2655C67}"/>
              </a:ext>
            </a:extLst>
          </p:cNvPr>
          <p:cNvSpPr txBox="1">
            <a:spLocks/>
          </p:cNvSpPr>
          <p:nvPr/>
        </p:nvSpPr>
        <p:spPr>
          <a:xfrm>
            <a:off x="803189" y="1209184"/>
            <a:ext cx="3089189" cy="4734416"/>
          </a:xfrm>
          <a:prstGeom prst="rect">
            <a:avLst/>
          </a:prstGeom>
        </p:spPr>
        <p:txBody>
          <a:bodyPr vert="horz" lIns="91440" tIns="45720" rIns="91440" bIns="45720" rtlCol="0" anchor="ctr">
            <a:normAutofit/>
          </a:bodyPr>
          <a:lst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600"/>
              </a:spcAft>
              <a:buClrTx/>
              <a:buSzTx/>
              <a:buFontTx/>
              <a:buNone/>
              <a:tabLst/>
              <a:defRPr/>
            </a:pPr>
            <a:r>
              <a:rPr kumimoji="0" lang="en-US" sz="2800" b="0" i="0" u="none" strike="noStrike" kern="1200" cap="all" spc="0" normalizeH="0" baseline="0" noProof="0">
                <a:ln>
                  <a:noFill/>
                </a:ln>
                <a:solidFill>
                  <a:srgbClr val="FFFFFF"/>
                </a:solidFill>
                <a:effectLst/>
                <a:uLnTx/>
                <a:uFillTx/>
                <a:latin typeface="Franklin Gothic Demi" panose="020B0502020104020203"/>
                <a:ea typeface="+mj-ea"/>
                <a:cs typeface="+mj-cs"/>
              </a:rPr>
              <a:t>I – inimitability</a:t>
            </a:r>
          </a:p>
        </p:txBody>
      </p:sp>
      <p:sp>
        <p:nvSpPr>
          <p:cNvPr id="25" name="Content Placeholder 2">
            <a:extLst>
              <a:ext uri="{FF2B5EF4-FFF2-40B4-BE49-F238E27FC236}">
                <a16:creationId xmlns:a16="http://schemas.microsoft.com/office/drawing/2014/main" id="{D0711120-464E-8C41-2BF2-009DB67E963E}"/>
              </a:ext>
            </a:extLst>
          </p:cNvPr>
          <p:cNvSpPr txBox="1">
            <a:spLocks/>
          </p:cNvSpPr>
          <p:nvPr/>
        </p:nvSpPr>
        <p:spPr>
          <a:xfrm>
            <a:off x="4561870" y="723900"/>
            <a:ext cx="7183597" cy="3152362"/>
          </a:xfrm>
          <a:prstGeom prst="rect">
            <a:avLst/>
          </a:prstGeom>
        </p:spPr>
        <p:txBody>
          <a:bodyPr vert="horz" lIns="91440" tIns="45720" rIns="91440" bIns="45720" rtlCol="0" anchor="ctr">
            <a:normAutofit/>
          </a:bodyPr>
          <a:lst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306000" marR="0" lvl="0" indent="-30600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altLang="en-US" sz="1600" b="1" i="1" u="none" strike="noStrike" kern="1200" cap="none" spc="0" normalizeH="0" baseline="0" noProof="0" dirty="0">
                <a:ln>
                  <a:noFill/>
                </a:ln>
                <a:solidFill>
                  <a:srgbClr val="0070C0"/>
                </a:solidFill>
                <a:effectLst/>
                <a:uLnTx/>
                <a:uFillTx/>
                <a:latin typeface="Franklin Gothic Book" panose="020B0502020104020203"/>
                <a:ea typeface="+mn-ea"/>
                <a:cs typeface="+mn-cs"/>
              </a:rPr>
              <a:t>I – Inimitability</a:t>
            </a:r>
          </a:p>
          <a:p>
            <a:pPr marL="306000" marR="0" lvl="0" indent="-30600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endParaRPr kumimoji="0" lang="en-US" altLang="en-US" sz="1600" b="1" i="1"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a:p>
            <a:pPr marL="306000" marR="0" lvl="0" indent="-30600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altLang="en-US" sz="1600" b="1" i="1"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Inimitable capabilities are those that competitors find difficult and costly to imitate</a:t>
            </a:r>
            <a:r>
              <a:rPr kumimoji="0" lang="en-US" altLang="en-US" sz="16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 to obtain or to substitute.</a:t>
            </a:r>
          </a:p>
          <a:p>
            <a:pPr marL="306000" marR="0" lvl="0" indent="-30600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altLang="en-US" sz="1600" b="1" i="1"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Competitive advantage can be built on unique resources </a:t>
            </a:r>
            <a:r>
              <a:rPr kumimoji="0" lang="en-US" altLang="en-US" sz="16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(a key individual or IT system) but these may not always be sustainable </a:t>
            </a:r>
            <a:r>
              <a:rPr kumimoji="0" lang="en-US" altLang="en-US" sz="14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(key people leave or others acquire the same systems).</a:t>
            </a:r>
          </a:p>
          <a:p>
            <a:pPr marL="306000" marR="0" lvl="0" indent="-306000" algn="l" defTabSz="457200" rtl="0" eaLnBrk="1" fontAlgn="auto" latinLnBrk="0" hangingPunct="1">
              <a:lnSpc>
                <a:spcPct val="100000"/>
              </a:lnSpc>
              <a:spcBef>
                <a:spcPct val="20000"/>
              </a:spcBef>
              <a:spcAft>
                <a:spcPts val="600"/>
              </a:spcAft>
              <a:buClr>
                <a:srgbClr val="1CADE4"/>
              </a:buClr>
              <a:buSzPct val="92000"/>
              <a:buFont typeface="Wingdings 2" panose="05020102010507070707" pitchFamily="18" charset="2"/>
              <a:buChar char=""/>
              <a:tabLst/>
              <a:defRPr/>
            </a:pPr>
            <a:r>
              <a:rPr kumimoji="0" lang="en-US" altLang="en-US" sz="1600" b="1" i="1"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Sustainable advantage is more often found in competences </a:t>
            </a:r>
            <a:r>
              <a:rPr kumimoji="0" lang="en-US" altLang="en-US" sz="16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rPr>
              <a:t>(the way resources are managed, developed and deployed) and the way competences are linked together and integrated.</a:t>
            </a:r>
          </a:p>
        </p:txBody>
      </p:sp>
      <p:pic>
        <p:nvPicPr>
          <p:cNvPr id="27" name="Picture 26" descr="Father and son putting on clothes">
            <a:extLst>
              <a:ext uri="{FF2B5EF4-FFF2-40B4-BE49-F238E27FC236}">
                <a16:creationId xmlns:a16="http://schemas.microsoft.com/office/drawing/2014/main" id="{D29DFE2E-F432-8DBD-C64B-074543A2E98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08097" y="4149588"/>
            <a:ext cx="3291143" cy="2196838"/>
          </a:xfrm>
          <a:prstGeom prst="rect">
            <a:avLst/>
          </a:prstGeom>
        </p:spPr>
      </p:pic>
      <p:sp>
        <p:nvSpPr>
          <p:cNvPr id="4" name="Footer Placeholder 3">
            <a:extLst>
              <a:ext uri="{FF2B5EF4-FFF2-40B4-BE49-F238E27FC236}">
                <a16:creationId xmlns:a16="http://schemas.microsoft.com/office/drawing/2014/main" id="{528AA459-2F9D-04A7-AD82-54BE5A71A805}"/>
              </a:ext>
            </a:extLst>
          </p:cNvPr>
          <p:cNvSpPr>
            <a:spLocks noGrp="1"/>
          </p:cNvSpPr>
          <p:nvPr>
            <p:ph type="ftr" sz="quarter" idx="11"/>
          </p:nvPr>
        </p:nvSpPr>
        <p:spPr>
          <a:xfrm>
            <a:off x="581192" y="6400800"/>
            <a:ext cx="69172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600"/>
              </a:spcAft>
              <a:buClrTx/>
              <a:buSzTx/>
              <a:buFontTx/>
              <a:buNone/>
              <a:tabLst/>
              <a:defRPr/>
            </a:pPr>
            <a:r>
              <a:rPr kumimoji="0" lang="en-US" altLang="en-US" sz="900" b="0" i="0" u="none" strike="noStrike" kern="1200" cap="all" spc="0" normalizeH="0" baseline="0" noProof="0">
                <a:ln>
                  <a:noFill/>
                </a:ln>
                <a:solidFill>
                  <a:srgbClr val="B7BA6A"/>
                </a:solidFill>
                <a:effectLst/>
                <a:uLnTx/>
                <a:uFillTx/>
                <a:latin typeface="Franklin Gothic Book" panose="020B0502020104020203"/>
                <a:ea typeface="+mn-ea"/>
                <a:cs typeface="+mn-cs"/>
              </a:rPr>
              <a:t>(Johnson et al, 2017)</a:t>
            </a:r>
          </a:p>
        </p:txBody>
      </p:sp>
      <p:sp>
        <p:nvSpPr>
          <p:cNvPr id="5" name="Slide Number Placeholder 4">
            <a:extLst>
              <a:ext uri="{FF2B5EF4-FFF2-40B4-BE49-F238E27FC236}">
                <a16:creationId xmlns:a16="http://schemas.microsoft.com/office/drawing/2014/main" id="{634734AC-4EC6-E08C-1D1A-D36E45051CBE}"/>
              </a:ext>
            </a:extLst>
          </p:cNvPr>
          <p:cNvSpPr>
            <a:spLocks noGrp="1"/>
          </p:cNvSpPr>
          <p:nvPr>
            <p:ph type="sldNum" sz="quarter" idx="12"/>
          </p:nvPr>
        </p:nvSpPr>
        <p:spPr>
          <a:xfrm>
            <a:off x="10558300" y="6400800"/>
            <a:ext cx="1052508"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srgbClr val="B7BA6A"/>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12</a:t>
            </a:fld>
            <a:endParaRPr kumimoji="0" lang="en-US" sz="900" b="0" i="0" u="none" strike="noStrike" kern="1200" cap="none" spc="0" normalizeH="0" baseline="0" noProof="0">
              <a:ln>
                <a:noFill/>
              </a:ln>
              <a:solidFill>
                <a:srgbClr val="B7BA6A"/>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7585584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875149D-F692-45DA-8324-D5E0193D5F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4" name="Rectangle 13">
            <a:extLst>
              <a:ext uri="{FF2B5EF4-FFF2-40B4-BE49-F238E27FC236}">
                <a16:creationId xmlns:a16="http://schemas.microsoft.com/office/drawing/2014/main" id="{C0B19935-C760-4698-9DD1-973C8A428D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6" name="Rectangle 15">
            <a:extLst>
              <a:ext uri="{FF2B5EF4-FFF2-40B4-BE49-F238E27FC236}">
                <a16:creationId xmlns:a16="http://schemas.microsoft.com/office/drawing/2014/main" id="{08990612-E008-4F02-AEBB-B140BE753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18" name="Rectangle 17">
            <a:extLst>
              <a:ext uri="{FF2B5EF4-FFF2-40B4-BE49-F238E27FC236}">
                <a16:creationId xmlns:a16="http://schemas.microsoft.com/office/drawing/2014/main" id="{A310A41F-3A14-4150-B6CF-0A577DDDEA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0" name="Rectangle 19">
            <a:extLst>
              <a:ext uri="{FF2B5EF4-FFF2-40B4-BE49-F238E27FC236}">
                <a16:creationId xmlns:a16="http://schemas.microsoft.com/office/drawing/2014/main" id="{7B89EEFD-93BC-4ACF-962C-E6279E72B0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6" y="723899"/>
            <a:ext cx="3703320" cy="5666666"/>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C79B36E3-6149-7F4A-854E-531B74F0723C}"/>
              </a:ext>
            </a:extLst>
          </p:cNvPr>
          <p:cNvSpPr>
            <a:spLocks noGrp="1"/>
          </p:cNvSpPr>
          <p:nvPr>
            <p:ph type="title"/>
          </p:nvPr>
        </p:nvSpPr>
        <p:spPr>
          <a:xfrm>
            <a:off x="803189" y="1209184"/>
            <a:ext cx="3089189" cy="4734416"/>
          </a:xfrm>
        </p:spPr>
        <p:txBody>
          <a:bodyPr anchor="ctr">
            <a:normAutofit/>
          </a:bodyPr>
          <a:lstStyle/>
          <a:p>
            <a:r>
              <a:rPr lang="en-GB">
                <a:solidFill>
                  <a:srgbClr val="FFFFFF"/>
                </a:solidFill>
              </a:rPr>
              <a:t>O – organisational support</a:t>
            </a:r>
          </a:p>
        </p:txBody>
      </p:sp>
      <p:sp>
        <p:nvSpPr>
          <p:cNvPr id="3" name="Content Placeholder 2">
            <a:extLst>
              <a:ext uri="{FF2B5EF4-FFF2-40B4-BE49-F238E27FC236}">
                <a16:creationId xmlns:a16="http://schemas.microsoft.com/office/drawing/2014/main" id="{099B212F-BC82-7DFF-0F66-B70DF4A0EC01}"/>
              </a:ext>
            </a:extLst>
          </p:cNvPr>
          <p:cNvSpPr>
            <a:spLocks noGrp="1"/>
          </p:cNvSpPr>
          <p:nvPr>
            <p:ph idx="1"/>
          </p:nvPr>
        </p:nvSpPr>
        <p:spPr>
          <a:xfrm>
            <a:off x="4561870" y="723900"/>
            <a:ext cx="7183597" cy="3152362"/>
          </a:xfrm>
        </p:spPr>
        <p:txBody>
          <a:bodyPr>
            <a:normAutofit/>
          </a:bodyPr>
          <a:lstStyle/>
          <a:p>
            <a:pPr eaLnBrk="1" hangingPunct="1">
              <a:lnSpc>
                <a:spcPct val="100000"/>
              </a:lnSpc>
              <a:buFontTx/>
              <a:buNone/>
            </a:pPr>
            <a:r>
              <a:rPr lang="en-GB" altLang="en-US" sz="1600" b="1" i="1" dirty="0">
                <a:solidFill>
                  <a:srgbClr val="0070C0"/>
                </a:solidFill>
              </a:rPr>
              <a:t>O – Organisational support</a:t>
            </a:r>
          </a:p>
          <a:p>
            <a:pPr eaLnBrk="1" hangingPunct="1">
              <a:lnSpc>
                <a:spcPct val="100000"/>
              </a:lnSpc>
              <a:buFontTx/>
              <a:buNone/>
            </a:pPr>
            <a:r>
              <a:rPr lang="en-GB" altLang="en-US" sz="1400" dirty="0"/>
              <a:t>	The organisation must be suitably organised to support the valuable, rare and inimitable capabilities that it has. This includes appropriate processes and systems.</a:t>
            </a:r>
          </a:p>
          <a:p>
            <a:pPr eaLnBrk="1" hangingPunct="1">
              <a:lnSpc>
                <a:spcPct val="100000"/>
              </a:lnSpc>
              <a:buFontTx/>
              <a:buNone/>
            </a:pPr>
            <a:endParaRPr lang="en-GB" altLang="en-US" sz="1400" b="1" dirty="0"/>
          </a:p>
          <a:p>
            <a:pPr>
              <a:lnSpc>
                <a:spcPct val="100000"/>
              </a:lnSpc>
              <a:spcBef>
                <a:spcPct val="15000"/>
              </a:spcBef>
            </a:pPr>
            <a:r>
              <a:rPr lang="en-GB" altLang="en-US" sz="1400" b="1" i="1" dirty="0">
                <a:latin typeface="Calibri" panose="020F0502020204030204" pitchFamily="34" charset="0"/>
              </a:rPr>
              <a:t>Organisational knowledge </a:t>
            </a:r>
            <a:r>
              <a:rPr lang="en-GB" altLang="en-US" sz="1400" dirty="0">
                <a:latin typeface="Calibri" panose="020F0502020204030204" pitchFamily="34" charset="0"/>
              </a:rPr>
              <a:t>is organisation-specific, collective intelligence, accumulated through both formal systems and people’s shared experience.</a:t>
            </a:r>
          </a:p>
          <a:p>
            <a:pPr>
              <a:lnSpc>
                <a:spcPct val="100000"/>
              </a:lnSpc>
              <a:spcBef>
                <a:spcPct val="15000"/>
              </a:spcBef>
            </a:pPr>
            <a:r>
              <a:rPr lang="en-GB" altLang="en-US" sz="1400" b="1" i="1" dirty="0">
                <a:latin typeface="Calibri" panose="020F0502020204030204" pitchFamily="34" charset="0"/>
              </a:rPr>
              <a:t>‘Explicit’ knowledge </a:t>
            </a:r>
            <a:r>
              <a:rPr lang="en-GB" altLang="en-US" sz="1400" dirty="0">
                <a:latin typeface="Calibri" panose="020F0502020204030204" pitchFamily="34" charset="0"/>
              </a:rPr>
              <a:t>or ‘objective’ knowledge is transmitted in formal systematic ways, e.g. systems manuals or market research.</a:t>
            </a:r>
            <a:endParaRPr lang="en-GB" altLang="en-US" sz="1400" b="1" i="1" dirty="0">
              <a:latin typeface="Calibri" panose="020F0502020204030204" pitchFamily="34" charset="0"/>
            </a:endParaRPr>
          </a:p>
          <a:p>
            <a:pPr>
              <a:lnSpc>
                <a:spcPct val="100000"/>
              </a:lnSpc>
              <a:spcBef>
                <a:spcPct val="15000"/>
              </a:spcBef>
            </a:pPr>
            <a:r>
              <a:rPr lang="en-GB" altLang="en-US" sz="1400" b="1" i="1" dirty="0">
                <a:latin typeface="Calibri" panose="020F0502020204030204" pitchFamily="34" charset="0"/>
              </a:rPr>
              <a:t>‘Tacit’ knowledge </a:t>
            </a:r>
            <a:r>
              <a:rPr lang="en-GB" altLang="en-US" sz="1400" dirty="0">
                <a:latin typeface="Calibri" panose="020F0502020204030204" pitchFamily="34" charset="0"/>
              </a:rPr>
              <a:t>is more personal, context-specific, hard to formalise and communicate and is difficult to imitate, e.g. the knowledge and relationships in a top R&amp;D team. </a:t>
            </a:r>
            <a:endParaRPr lang="en-GB" sz="1400" dirty="0"/>
          </a:p>
        </p:txBody>
      </p:sp>
      <p:pic>
        <p:nvPicPr>
          <p:cNvPr id="7" name="Picture 6" descr="Rowers carrying boat over heads on a dock">
            <a:extLst>
              <a:ext uri="{FF2B5EF4-FFF2-40B4-BE49-F238E27FC236}">
                <a16:creationId xmlns:a16="http://schemas.microsoft.com/office/drawing/2014/main" id="{8B56A520-2BD6-EEC1-7CFA-8BFA67637FF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20816" y="4149588"/>
            <a:ext cx="4265704" cy="2196838"/>
          </a:xfrm>
          <a:prstGeom prst="rect">
            <a:avLst/>
          </a:prstGeom>
        </p:spPr>
      </p:pic>
      <p:sp>
        <p:nvSpPr>
          <p:cNvPr id="4" name="Footer Placeholder 3">
            <a:extLst>
              <a:ext uri="{FF2B5EF4-FFF2-40B4-BE49-F238E27FC236}">
                <a16:creationId xmlns:a16="http://schemas.microsoft.com/office/drawing/2014/main" id="{7687FE86-AC19-6DD0-77EE-E1721D3136C9}"/>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altLang="en-US" sz="900" b="0" i="0" u="none" strike="noStrike" kern="1200" cap="all" spc="0" normalizeH="0" baseline="0" noProof="0">
                <a:ln>
                  <a:noFill/>
                </a:ln>
                <a:solidFill>
                  <a:srgbClr val="FFF474"/>
                </a:solidFill>
                <a:effectLst/>
                <a:uLnTx/>
                <a:uFillTx/>
                <a:latin typeface="Franklin Gothic Book" panose="020B0502020104020203"/>
                <a:ea typeface="+mn-ea"/>
                <a:cs typeface="+mn-cs"/>
              </a:rPr>
              <a:t>(Johnson et al, 2017)</a:t>
            </a:r>
          </a:p>
        </p:txBody>
      </p:sp>
      <p:sp>
        <p:nvSpPr>
          <p:cNvPr id="5" name="Slide Number Placeholder 4">
            <a:extLst>
              <a:ext uri="{FF2B5EF4-FFF2-40B4-BE49-F238E27FC236}">
                <a16:creationId xmlns:a16="http://schemas.microsoft.com/office/drawing/2014/main" id="{B5C0A257-7129-316E-2976-BB58A14AEBE7}"/>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smtClean="0">
                <a:ln>
                  <a:noFill/>
                </a:ln>
                <a:solidFill>
                  <a:srgbClr val="FFF474"/>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13</a:t>
            </a:fld>
            <a:endParaRPr kumimoji="0" lang="en-US" sz="900" b="0" i="0" u="none" strike="noStrike" kern="1200" cap="none" spc="0" normalizeH="0" baseline="0" noProof="0">
              <a:ln>
                <a:noFill/>
              </a:ln>
              <a:solidFill>
                <a:srgbClr val="FFF474"/>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673797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7D541204-B666-420C-9DF1-C06950D2F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2" name="Title 1">
            <a:extLst>
              <a:ext uri="{FF2B5EF4-FFF2-40B4-BE49-F238E27FC236}">
                <a16:creationId xmlns:a16="http://schemas.microsoft.com/office/drawing/2014/main" id="{D0C44A9A-0789-0C85-6EBC-C1A8B1EE507F}"/>
              </a:ext>
            </a:extLst>
          </p:cNvPr>
          <p:cNvSpPr>
            <a:spLocks noGrp="1"/>
          </p:cNvSpPr>
          <p:nvPr>
            <p:ph type="title"/>
          </p:nvPr>
        </p:nvSpPr>
        <p:spPr>
          <a:xfrm>
            <a:off x="581192" y="702155"/>
            <a:ext cx="3424138" cy="1500131"/>
          </a:xfrm>
        </p:spPr>
        <p:txBody>
          <a:bodyPr vert="horz" lIns="91440" tIns="45720" rIns="91440" bIns="45720" rtlCol="0" anchor="b">
            <a:normAutofit/>
          </a:bodyPr>
          <a:lstStyle/>
          <a:p>
            <a:pPr>
              <a:lnSpc>
                <a:spcPct val="90000"/>
              </a:lnSpc>
            </a:pPr>
            <a:r>
              <a:rPr lang="en-US" sz="2400" b="0" kern="1200" cap="all" dirty="0">
                <a:solidFill>
                  <a:schemeClr val="tx1">
                    <a:lumMod val="75000"/>
                    <a:lumOff val="25000"/>
                  </a:schemeClr>
                </a:solidFill>
                <a:latin typeface="+mj-lt"/>
                <a:ea typeface="+mj-ea"/>
                <a:cs typeface="+mj-cs"/>
              </a:rPr>
              <a:t>Vrio framework – levels of competitive advantage</a:t>
            </a:r>
          </a:p>
        </p:txBody>
      </p:sp>
      <p:sp>
        <p:nvSpPr>
          <p:cNvPr id="28" name="Rectangle 27">
            <a:extLst>
              <a:ext uri="{FF2B5EF4-FFF2-40B4-BE49-F238E27FC236}">
                <a16:creationId xmlns:a16="http://schemas.microsoft.com/office/drawing/2014/main" id="{0C0E6C8D-508A-44F8-BB9B-7911B0118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3"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0" name="Rectangle 29">
            <a:extLst>
              <a:ext uri="{FF2B5EF4-FFF2-40B4-BE49-F238E27FC236}">
                <a16:creationId xmlns:a16="http://schemas.microsoft.com/office/drawing/2014/main" id="{C84847AE-0FEA-43E8-8AA1-4169A6FDB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685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sp>
        <p:nvSpPr>
          <p:cNvPr id="32" name="Rectangle 31">
            <a:extLst>
              <a:ext uri="{FF2B5EF4-FFF2-40B4-BE49-F238E27FC236}">
                <a16:creationId xmlns:a16="http://schemas.microsoft.com/office/drawing/2014/main" id="{C487790A-E9D7-438A-90BB-9361BEF14B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Franklin Gothic Book" panose="020B0502020104020203"/>
              <a:ea typeface="+mn-ea"/>
              <a:cs typeface="+mn-cs"/>
            </a:endParaRPr>
          </a:p>
        </p:txBody>
      </p:sp>
      <p:pic>
        <p:nvPicPr>
          <p:cNvPr id="7" name="Picture 2" descr="Image result for vrio framework images">
            <a:extLst>
              <a:ext uri="{FF2B5EF4-FFF2-40B4-BE49-F238E27FC236}">
                <a16:creationId xmlns:a16="http://schemas.microsoft.com/office/drawing/2014/main" id="{F5130FC6-6085-5DD1-1533-454AC47C92F9}"/>
              </a:ext>
            </a:extLst>
          </p:cNvPr>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a:xfrm>
            <a:off x="1792371" y="2333807"/>
            <a:ext cx="5825935" cy="4092720"/>
          </a:xfrm>
          <a:prstGeom prst="rect">
            <a:avLst/>
          </a:prstGeom>
          <a:noFill/>
        </p:spPr>
      </p:pic>
      <p:pic>
        <p:nvPicPr>
          <p:cNvPr id="6" name="Picture 2" descr="VRIO Framework is illustrated, which tests if a resource or capability is valuable, rare, costly to imitate and if a company is organized to catpure value from it. If an answer is yes to all of the questions than the resource can bring sustained competitive advantage.">
            <a:extLst>
              <a:ext uri="{FF2B5EF4-FFF2-40B4-BE49-F238E27FC236}">
                <a16:creationId xmlns:a16="http://schemas.microsoft.com/office/drawing/2014/main" id="{B1BBF2A2-E98B-EA49-41AD-90A1AC9AFE9D}"/>
              </a:ext>
            </a:extLst>
          </p:cNvPr>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8079594" y="702155"/>
            <a:ext cx="3069928" cy="57494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3">
            <a:extLst>
              <a:ext uri="{FF2B5EF4-FFF2-40B4-BE49-F238E27FC236}">
                <a16:creationId xmlns:a16="http://schemas.microsoft.com/office/drawing/2014/main" id="{BCCAF2A4-719C-7617-E87E-539B0681C17C}"/>
              </a:ext>
            </a:extLst>
          </p:cNvPr>
          <p:cNvSpPr>
            <a:spLocks noGrp="1"/>
          </p:cNvSpPr>
          <p:nvPr>
            <p:ph type="ftr" sz="quarter" idx="11"/>
          </p:nvPr>
        </p:nvSpPr>
        <p:spPr>
          <a:xfrm>
            <a:off x="581192" y="6423914"/>
            <a:ext cx="6917210" cy="365125"/>
          </a:xfrm>
        </p:spPr>
        <p:txBody>
          <a:bodyPr vert="horz" lIns="91440" tIns="45720" rIns="91440" bIns="4572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98B12D5F-D2F4-8FED-0545-649A4E28496D}"/>
              </a:ext>
            </a:extLst>
          </p:cNvPr>
          <p:cNvSpPr>
            <a:spLocks noGrp="1"/>
          </p:cNvSpPr>
          <p:nvPr>
            <p:ph type="sldNum" sz="quarter" idx="12"/>
          </p:nvPr>
        </p:nvSpPr>
        <p:spPr>
          <a:xfrm>
            <a:off x="10558300" y="6423914"/>
            <a:ext cx="1052510" cy="365125"/>
          </a:xfrm>
        </p:spPr>
        <p:txBody>
          <a:bodyPr vert="horz" lIns="91440" tIns="45720" rIns="91440" bIns="45720" rtlCol="0" anchor="ctr">
            <a:normAutofit/>
          </a:bodyPr>
          <a:lstStyle/>
          <a:p>
            <a:pPr marL="0" marR="0" lvl="0" indent="0" algn="r" defTabSz="4572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457200" rtl="0" eaLnBrk="1" fontAlgn="auto" latinLnBrk="0" hangingPunct="1">
                <a:lnSpc>
                  <a:spcPct val="100000"/>
                </a:lnSpc>
                <a:spcBef>
                  <a:spcPts val="0"/>
                </a:spcBef>
                <a:spcAft>
                  <a:spcPts val="600"/>
                </a:spcAft>
                <a:buClrTx/>
                <a:buSzTx/>
                <a:buFontTx/>
                <a:buNone/>
                <a:tabLst/>
                <a:defRPr/>
              </a:pPr>
              <a:t>14</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12" name="TextBox 11">
            <a:extLst>
              <a:ext uri="{FF2B5EF4-FFF2-40B4-BE49-F238E27FC236}">
                <a16:creationId xmlns:a16="http://schemas.microsoft.com/office/drawing/2014/main" id="{489118BB-23C6-EDC7-E8D8-71CF8CC12E65}"/>
              </a:ext>
            </a:extLst>
          </p:cNvPr>
          <p:cNvSpPr txBox="1"/>
          <p:nvPr/>
        </p:nvSpPr>
        <p:spPr>
          <a:xfrm>
            <a:off x="581193" y="4064877"/>
            <a:ext cx="3415074" cy="616453"/>
          </a:xfrm>
          <a:prstGeom prst="rect">
            <a:avLst/>
          </a:prstGeom>
        </p:spPr>
        <p:txBody>
          <a:bodyPr vert="horz" lIns="91440" tIns="45720" rIns="91440" bIns="45720" rtlCol="0" anchor="ctr">
            <a:normAutofit/>
          </a:bodyPr>
          <a:lstStyle/>
          <a:p>
            <a:pPr marL="285750" marR="0" lvl="0" indent="-285750" algn="l" defTabSz="457200" rtl="0" eaLnBrk="1" fontAlgn="auto" latinLnBrk="0" hangingPunct="1">
              <a:lnSpc>
                <a:spcPct val="100000"/>
              </a:lnSpc>
              <a:spcBef>
                <a:spcPct val="20000"/>
              </a:spcBef>
              <a:spcAft>
                <a:spcPts val="600"/>
              </a:spcAft>
              <a:buClr>
                <a:srgbClr val="1CADE4"/>
              </a:buClr>
              <a:buSzPct val="92000"/>
              <a:buFont typeface="Arial" panose="020B0604020202020204" pitchFamily="34" charset="0"/>
              <a:buChar char="•"/>
              <a:tabLst/>
              <a:defRPr/>
            </a:pPr>
            <a:endParaRPr kumimoji="0" lang="en-US" sz="1800" b="0" i="0" u="none" strike="noStrike" kern="1200" cap="none" spc="0" normalizeH="0" baseline="0" noProof="0" dirty="0">
              <a:ln>
                <a:noFill/>
              </a:ln>
              <a:solidFill>
                <a:srgbClr val="FFFFFF"/>
              </a:solidFill>
              <a:effectLst/>
              <a:uLnTx/>
              <a:uFillTx/>
              <a:latin typeface="Franklin Gothic Book" panose="020B0502020104020203"/>
              <a:ea typeface="+mn-ea"/>
              <a:cs typeface="+mn-cs"/>
            </a:endParaRPr>
          </a:p>
        </p:txBody>
      </p:sp>
      <p:sp>
        <p:nvSpPr>
          <p:cNvPr id="14" name="TextBox 13">
            <a:extLst>
              <a:ext uri="{FF2B5EF4-FFF2-40B4-BE49-F238E27FC236}">
                <a16:creationId xmlns:a16="http://schemas.microsoft.com/office/drawing/2014/main" id="{C2D7B539-9015-F296-B0B9-C5A8B1F3A5FF}"/>
              </a:ext>
            </a:extLst>
          </p:cNvPr>
          <p:cNvSpPr txBox="1"/>
          <p:nvPr/>
        </p:nvSpPr>
        <p:spPr>
          <a:xfrm>
            <a:off x="3112585" y="1853910"/>
            <a:ext cx="4449574" cy="369332"/>
          </a:xfrm>
          <a:prstGeom prst="rect">
            <a:avLst/>
          </a:prstGeom>
          <a:noFill/>
        </p:spPr>
        <p:txBody>
          <a:bodyPr wrap="square">
            <a:spAutoFit/>
          </a:bodyPr>
          <a:lstStyle/>
          <a:p>
            <a:pPr marL="0" marR="0" lvl="0" indent="0" algn="l" defTabSz="457200" rtl="0" eaLnBrk="1" fontAlgn="auto" latinLnBrk="0" hangingPunct="1">
              <a:lnSpc>
                <a:spcPct val="100000"/>
              </a:lnSpc>
              <a:spcBef>
                <a:spcPct val="20000"/>
              </a:spcBef>
              <a:spcAft>
                <a:spcPts val="600"/>
              </a:spcAft>
              <a:buClr>
                <a:srgbClr val="1CADE4"/>
              </a:buClr>
              <a:buSzPct val="92000"/>
              <a:buFontTx/>
              <a:buNone/>
              <a:tabLst/>
              <a:defRPr/>
            </a:pPr>
            <a:r>
              <a:rPr kumimoji="0" lang="en-US" sz="1800" b="1" i="0" u="none" strike="noStrike" kern="1200" cap="none" spc="0" normalizeH="0" baseline="0" noProof="0" dirty="0">
                <a:ln>
                  <a:noFill/>
                </a:ln>
                <a:solidFill>
                  <a:srgbClr val="0070C0"/>
                </a:solidFill>
                <a:effectLst/>
                <a:uLnTx/>
                <a:uFillTx/>
                <a:latin typeface="Franklin Gothic Book" panose="020B0502020104020203"/>
                <a:ea typeface="+mn-ea"/>
                <a:cs typeface="+mn-cs"/>
              </a:rPr>
              <a:t>Example of framework applied to Starbucks</a:t>
            </a:r>
          </a:p>
        </p:txBody>
      </p:sp>
    </p:spTree>
    <p:extLst>
      <p:ext uri="{BB962C8B-B14F-4D97-AF65-F5344CB8AC3E}">
        <p14:creationId xmlns:p14="http://schemas.microsoft.com/office/powerpoint/2010/main" val="281453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FF4F9-B2F0-F9B5-86BE-018EC3E66395}"/>
              </a:ext>
            </a:extLst>
          </p:cNvPr>
          <p:cNvSpPr>
            <a:spLocks noGrp="1"/>
          </p:cNvSpPr>
          <p:nvPr>
            <p:ph type="title"/>
          </p:nvPr>
        </p:nvSpPr>
        <p:spPr>
          <a:xfrm>
            <a:off x="581192" y="702156"/>
            <a:ext cx="11029616" cy="621933"/>
          </a:xfrm>
        </p:spPr>
        <p:txBody>
          <a:bodyPr/>
          <a:lstStyle/>
          <a:p>
            <a:r>
              <a:rPr lang="en-GB" dirty="0"/>
              <a:t>summary</a:t>
            </a:r>
          </a:p>
        </p:txBody>
      </p:sp>
      <p:sp>
        <p:nvSpPr>
          <p:cNvPr id="3" name="Content Placeholder 2">
            <a:extLst>
              <a:ext uri="{FF2B5EF4-FFF2-40B4-BE49-F238E27FC236}">
                <a16:creationId xmlns:a16="http://schemas.microsoft.com/office/drawing/2014/main" id="{20130AEE-954F-6B3E-CF28-418C6DA06E71}"/>
              </a:ext>
            </a:extLst>
          </p:cNvPr>
          <p:cNvSpPr>
            <a:spLocks noGrp="1"/>
          </p:cNvSpPr>
          <p:nvPr>
            <p:ph idx="1"/>
          </p:nvPr>
        </p:nvSpPr>
        <p:spPr>
          <a:xfrm>
            <a:off x="581192" y="1772653"/>
            <a:ext cx="11029615" cy="4202697"/>
          </a:xfrm>
        </p:spPr>
        <p:txBody>
          <a:bodyPr>
            <a:noAutofit/>
          </a:bodyPr>
          <a:lstStyle/>
          <a:p>
            <a:pPr marL="295275" indent="-295275" eaLnBrk="1" hangingPunct="1">
              <a:spcBef>
                <a:spcPct val="20000"/>
              </a:spcBef>
              <a:buClr>
                <a:schemeClr val="tx1"/>
              </a:buClr>
              <a:buFont typeface="Arial" charset="0"/>
              <a:buChar char="•"/>
              <a:defRPr/>
            </a:pPr>
            <a:r>
              <a:rPr lang="en-GB" altLang="en-US" sz="1800" dirty="0">
                <a:latin typeface="Calibri" panose="020F0502020204030204" pitchFamily="34" charset="0"/>
              </a:rPr>
              <a:t>To be able to achieve sustained competitive advantage resources / capabilities need to be </a:t>
            </a:r>
            <a:r>
              <a:rPr lang="en-GB" altLang="en-US" sz="1800" b="1" i="1" dirty="0">
                <a:latin typeface="Calibri" panose="020F0502020204030204" pitchFamily="34" charset="0"/>
              </a:rPr>
              <a:t>unique and distinctive. </a:t>
            </a:r>
            <a:endParaRPr lang="en-GB" altLang="en-US" sz="1800" dirty="0">
              <a:latin typeface="Calibri" panose="020F0502020204030204" pitchFamily="34" charset="0"/>
            </a:endParaRPr>
          </a:p>
          <a:p>
            <a:pPr marL="295275" indent="-295275" eaLnBrk="1" hangingPunct="1">
              <a:spcBef>
                <a:spcPct val="20000"/>
              </a:spcBef>
              <a:buClr>
                <a:schemeClr val="tx1"/>
              </a:buClr>
              <a:buFont typeface="Arial" charset="0"/>
              <a:buChar char="•"/>
              <a:defRPr/>
            </a:pPr>
            <a:r>
              <a:rPr lang="en-GB" altLang="en-US" sz="1800" dirty="0">
                <a:latin typeface="Calibri" panose="020F0502020204030204" pitchFamily="34" charset="0"/>
              </a:rPr>
              <a:t>To be distinctive and provide for sustainable competitive advantage, resources and capabilities need to fulfil the </a:t>
            </a:r>
            <a:r>
              <a:rPr lang="en-GB" altLang="en-US" sz="1800" b="1" i="1" dirty="0">
                <a:latin typeface="Calibri" panose="020F0502020204030204" pitchFamily="34" charset="0"/>
              </a:rPr>
              <a:t>VRIO criteria </a:t>
            </a:r>
            <a:r>
              <a:rPr lang="en-GB" altLang="en-US" sz="1800" dirty="0">
                <a:latin typeface="Calibri" panose="020F0502020204030204" pitchFamily="34" charset="0"/>
              </a:rPr>
              <a:t>of being </a:t>
            </a:r>
            <a:r>
              <a:rPr lang="en-GB" altLang="en-US" sz="1800" b="1" i="1" dirty="0">
                <a:latin typeface="Calibri" panose="020F0502020204030204" pitchFamily="34" charset="0"/>
              </a:rPr>
              <a:t>Valuable, Rare, Inimitable and supported by the Organisation.</a:t>
            </a:r>
          </a:p>
          <a:p>
            <a:pPr marL="295275" indent="-295275" eaLnBrk="1" hangingPunct="1">
              <a:spcBef>
                <a:spcPct val="20000"/>
              </a:spcBef>
              <a:buClr>
                <a:schemeClr val="tx1"/>
              </a:buClr>
              <a:buFont typeface="Arial" charset="0"/>
              <a:buChar char="•"/>
              <a:defRPr/>
            </a:pPr>
            <a:endParaRPr lang="en-GB" altLang="en-US" sz="1800" b="1" i="1" dirty="0">
              <a:latin typeface="Calibri" panose="020F0502020204030204" pitchFamily="34" charset="0"/>
            </a:endParaRPr>
          </a:p>
          <a:p>
            <a:pPr marL="0" indent="0" eaLnBrk="1" fontAlgn="auto" hangingPunct="1">
              <a:spcAft>
                <a:spcPts val="0"/>
              </a:spcAft>
              <a:buClr>
                <a:srgbClr val="0070C0"/>
              </a:buClr>
              <a:buFont typeface="Arial" charset="0"/>
              <a:buNone/>
              <a:defRPr/>
            </a:pPr>
            <a:r>
              <a:rPr lang="en-IN" altLang="en-US" sz="1800" b="1" i="1" dirty="0">
                <a:latin typeface="Calibri" panose="020F0502020204030204" pitchFamily="34" charset="0"/>
              </a:rPr>
              <a:t>Ways of diagnosing organisational resources and capabilities include: </a:t>
            </a:r>
          </a:p>
          <a:p>
            <a:pPr marL="314325" indent="-314325" eaLnBrk="1" fontAlgn="auto" hangingPunct="1">
              <a:spcAft>
                <a:spcPts val="0"/>
              </a:spcAft>
              <a:buClr>
                <a:schemeClr val="tx1"/>
              </a:buClr>
              <a:defRPr/>
            </a:pPr>
            <a:r>
              <a:rPr lang="en-GB" sz="1800" b="1" i="1" dirty="0">
                <a:latin typeface="Calibri" panose="020F0502020204030204" pitchFamily="34" charset="0"/>
              </a:rPr>
              <a:t>VRIO analysis</a:t>
            </a:r>
            <a:r>
              <a:rPr lang="en-GB" sz="1800" b="1" dirty="0">
                <a:latin typeface="Calibri" panose="020F0502020204030204" pitchFamily="34" charset="0"/>
              </a:rPr>
              <a:t> </a:t>
            </a:r>
            <a:r>
              <a:rPr lang="en-GB" sz="1800" dirty="0">
                <a:latin typeface="Calibri" panose="020F0502020204030204" pitchFamily="34" charset="0"/>
              </a:rPr>
              <a:t>of resources and capabilities to evaluate if they contribute to competitive advantage.</a:t>
            </a:r>
          </a:p>
          <a:p>
            <a:pPr marL="304800" indent="-304800" eaLnBrk="1" fontAlgn="auto" hangingPunct="1">
              <a:spcAft>
                <a:spcPts val="0"/>
              </a:spcAft>
              <a:defRPr/>
            </a:pPr>
            <a:r>
              <a:rPr lang="en-GB" sz="1800" dirty="0">
                <a:latin typeface="Calibri" panose="020F0502020204030204" pitchFamily="34" charset="0"/>
              </a:rPr>
              <a:t>Analysing an organisation’s </a:t>
            </a:r>
            <a:r>
              <a:rPr lang="en-GB" sz="1800" b="1" i="1" dirty="0">
                <a:latin typeface="Calibri" panose="020F0502020204030204" pitchFamily="34" charset="0"/>
              </a:rPr>
              <a:t>value chain</a:t>
            </a:r>
            <a:r>
              <a:rPr lang="en-GB" sz="1800" b="1" dirty="0">
                <a:latin typeface="Calibri" panose="020F0502020204030204" pitchFamily="34" charset="0"/>
              </a:rPr>
              <a:t> and </a:t>
            </a:r>
            <a:r>
              <a:rPr lang="en-GB" sz="1800" b="1" i="1" dirty="0">
                <a:latin typeface="Calibri" panose="020F0502020204030204" pitchFamily="34" charset="0"/>
              </a:rPr>
              <a:t>value system</a:t>
            </a:r>
            <a:r>
              <a:rPr lang="en-GB" sz="1800" b="1" dirty="0">
                <a:latin typeface="Calibri" panose="020F0502020204030204" pitchFamily="34" charset="0"/>
              </a:rPr>
              <a:t> </a:t>
            </a:r>
            <a:r>
              <a:rPr lang="en-GB" sz="1800" dirty="0">
                <a:latin typeface="Calibri" panose="020F0502020204030204" pitchFamily="34" charset="0"/>
              </a:rPr>
              <a:t>to understand how value to a customer is created and can be developed. </a:t>
            </a:r>
            <a:r>
              <a:rPr lang="en-GB" sz="1800" b="1" dirty="0">
                <a:latin typeface="Calibri" panose="020F0502020204030204" pitchFamily="34" charset="0"/>
              </a:rPr>
              <a:t>WE will do this next week</a:t>
            </a:r>
          </a:p>
          <a:p>
            <a:pPr marL="304800" indent="-304800" eaLnBrk="1" fontAlgn="auto" hangingPunct="1">
              <a:spcAft>
                <a:spcPts val="0"/>
              </a:spcAft>
              <a:defRPr/>
            </a:pPr>
            <a:r>
              <a:rPr lang="en-GB" sz="1800" b="1" i="1" dirty="0">
                <a:latin typeface="Calibri" panose="020F0502020204030204" pitchFamily="34" charset="0"/>
              </a:rPr>
              <a:t>Strategic analysis frameworks such as PESTEL, SWOT etc.</a:t>
            </a:r>
            <a:r>
              <a:rPr lang="en-GB" sz="1800" b="1" dirty="0">
                <a:latin typeface="Calibri" panose="020F0502020204030204" pitchFamily="34" charset="0"/>
              </a:rPr>
              <a:t> </a:t>
            </a:r>
            <a:r>
              <a:rPr lang="en-GB" sz="1800" dirty="0">
                <a:latin typeface="Calibri" panose="020F0502020204030204" pitchFamily="34" charset="0"/>
              </a:rPr>
              <a:t>drawing together an understanding of the strengths, weaknesses, opportunities and threats an organisation faces.</a:t>
            </a:r>
          </a:p>
          <a:p>
            <a:pPr marL="304800" indent="-304800" eaLnBrk="1" fontAlgn="auto" hangingPunct="1">
              <a:spcAft>
                <a:spcPts val="0"/>
              </a:spcAft>
              <a:defRPr/>
            </a:pPr>
            <a:r>
              <a:rPr lang="en-GB" sz="1800" b="1" i="1" dirty="0">
                <a:latin typeface="Calibri" panose="020F0502020204030204" pitchFamily="34" charset="0"/>
              </a:rPr>
              <a:t>Benchmarking</a:t>
            </a:r>
            <a:r>
              <a:rPr lang="en-GB" sz="1800" dirty="0">
                <a:latin typeface="Calibri" panose="020F0502020204030204" pitchFamily="34" charset="0"/>
              </a:rPr>
              <a:t> to understand the relative performance of organisations.</a:t>
            </a:r>
          </a:p>
          <a:p>
            <a:pPr marL="304800" indent="-304800">
              <a:spcAft>
                <a:spcPts val="0"/>
              </a:spcAft>
              <a:defRPr/>
            </a:pPr>
            <a:r>
              <a:rPr lang="en-GB" sz="1800" dirty="0"/>
              <a:t>It is important for an organisation to recognise such </a:t>
            </a:r>
            <a:r>
              <a:rPr lang="en-GB" sz="1800" b="1" i="1" dirty="0"/>
              <a:t>redundant capabilities </a:t>
            </a:r>
            <a:r>
              <a:rPr lang="en-GB" sz="1800" dirty="0"/>
              <a:t>and to eliminate them.</a:t>
            </a:r>
          </a:p>
        </p:txBody>
      </p:sp>
      <p:sp>
        <p:nvSpPr>
          <p:cNvPr id="4" name="Footer Placeholder 3">
            <a:extLst>
              <a:ext uri="{FF2B5EF4-FFF2-40B4-BE49-F238E27FC236}">
                <a16:creationId xmlns:a16="http://schemas.microsoft.com/office/drawing/2014/main" id="{166B5BE8-AF67-BAC1-3391-28F17768DCD2}"/>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62B1D88E-6219-DC6E-70F7-5344E4525FE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900" b="0" i="0" u="none" strike="noStrike" kern="1200" cap="none" spc="0" normalizeH="0" baseline="0" noProof="0" dirty="0">
              <a:ln>
                <a:noFill/>
              </a:ln>
              <a:solidFill>
                <a:prstClr val="black">
                  <a:lumMod val="75000"/>
                  <a:lumOff val="25000"/>
                </a:prstClr>
              </a:solidFill>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1952493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28</TotalTime>
  <Words>4179</Words>
  <Application>Microsoft Office PowerPoint</Application>
  <PresentationFormat>Widescreen</PresentationFormat>
  <Paragraphs>354</Paragraphs>
  <Slides>15</Slides>
  <Notes>10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15</vt:i4>
      </vt:variant>
    </vt:vector>
  </HeadingPairs>
  <TitlesOfParts>
    <vt:vector size="24" baseType="lpstr">
      <vt:lpstr>Aptos</vt:lpstr>
      <vt:lpstr>Aptos Display</vt:lpstr>
      <vt:lpstr>Arial</vt:lpstr>
      <vt:lpstr>Calibri</vt:lpstr>
      <vt:lpstr>Franklin Gothic Book</vt:lpstr>
      <vt:lpstr>Franklin Gothic Demi</vt:lpstr>
      <vt:lpstr>Wingdings 2</vt:lpstr>
      <vt:lpstr>Office Theme</vt:lpstr>
      <vt:lpstr>DividendVTI</vt:lpstr>
      <vt:lpstr>Strategic capabilities Part one– the Strengths and Weaknesses for your SWOT Analysis</vt:lpstr>
      <vt:lpstr>Resources and capabilities</vt:lpstr>
      <vt:lpstr>Strategic capabilities – resources &amp; competences</vt:lpstr>
      <vt:lpstr>Redundant capabilities</vt:lpstr>
      <vt:lpstr>Core competencies / capabilities</vt:lpstr>
      <vt:lpstr>Finding your company’s Core competencies</vt:lpstr>
      <vt:lpstr>benchmarking</vt:lpstr>
      <vt:lpstr>The resource-based view (rbv) of strategy and Achieving sustainable competitive advantage</vt:lpstr>
      <vt:lpstr>Achieving sustainable competitive advantage</vt:lpstr>
      <vt:lpstr>V – Value</vt:lpstr>
      <vt:lpstr>R – rarity</vt:lpstr>
      <vt:lpstr>PowerPoint Presentation</vt:lpstr>
      <vt:lpstr>O – organisational support</vt:lpstr>
      <vt:lpstr>Vrio framework – levels of competitive advantage</vt:lpstr>
      <vt:lpstr>summary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Glenn Behenna</dc:creator>
  <cp:lastModifiedBy>Anthony Burns</cp:lastModifiedBy>
  <cp:revision>5</cp:revision>
  <dcterms:created xsi:type="dcterms:W3CDTF">2024-11-15T12:26:01Z</dcterms:created>
  <dcterms:modified xsi:type="dcterms:W3CDTF">2025-09-16T09:49:27Z</dcterms:modified>
</cp:coreProperties>
</file>