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Canva Sans" panose="020B0503030501040103" pitchFamily="34" charset="0"/>
      <p:regular r:id="rId15"/>
    </p:embeddedFont>
    <p:embeddedFont>
      <p:font typeface="Londrina Solid" pitchFamily="2" charset="77"/>
      <p:regular r:id="rId16"/>
    </p:embeddedFont>
    <p:embeddedFont>
      <p:font typeface="Londrina Solid Heavy" pitchFamily="2" charset="77"/>
      <p:regular r:id="rId17"/>
      <p:bold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94640" autoAdjust="0"/>
  </p:normalViewPr>
  <p:slideViewPr>
    <p:cSldViewPr>
      <p:cViewPr varScale="1">
        <p:scale>
          <a:sx n="74" d="100"/>
          <a:sy n="74" d="100"/>
        </p:scale>
        <p:origin x="70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5.png"/><Relationship Id="rId7" Type="http://schemas.openxmlformats.org/officeDocument/2006/relationships/image" Target="../media/image1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11" Type="http://schemas.openxmlformats.org/officeDocument/2006/relationships/image" Target="../media/image16.jpeg"/><Relationship Id="rId5" Type="http://schemas.openxmlformats.org/officeDocument/2006/relationships/image" Target="../media/image2.png"/><Relationship Id="rId10" Type="http://schemas.openxmlformats.org/officeDocument/2006/relationships/image" Target="../media/image15.jpeg"/><Relationship Id="rId4" Type="http://schemas.openxmlformats.org/officeDocument/2006/relationships/image" Target="../media/image6.sv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6.sv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-1061431" y="7200900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-411118" y="453124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3729336" y="730724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4" y="0"/>
                </a:lnTo>
                <a:lnTo>
                  <a:pt x="11273444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3306817" y="-2778488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13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4721840" y="1956892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7086600" y="3086100"/>
            <a:ext cx="439547" cy="439547"/>
          </a:xfrm>
          <a:custGeom>
            <a:avLst/>
            <a:gdLst/>
            <a:ahLst/>
            <a:cxnLst/>
            <a:rect l="l" t="t" r="r" b="b"/>
            <a:pathLst>
              <a:path w="439547" h="439547">
                <a:moveTo>
                  <a:pt x="0" y="0"/>
                </a:moveTo>
                <a:lnTo>
                  <a:pt x="439547" y="0"/>
                </a:lnTo>
                <a:lnTo>
                  <a:pt x="439547" y="439547"/>
                </a:lnTo>
                <a:lnTo>
                  <a:pt x="0" y="43954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0625116" y="3086100"/>
            <a:ext cx="439547" cy="439547"/>
          </a:xfrm>
          <a:custGeom>
            <a:avLst/>
            <a:gdLst/>
            <a:ahLst/>
            <a:cxnLst/>
            <a:rect l="l" t="t" r="r" b="b"/>
            <a:pathLst>
              <a:path w="439547" h="439547">
                <a:moveTo>
                  <a:pt x="0" y="0"/>
                </a:moveTo>
                <a:lnTo>
                  <a:pt x="439547" y="0"/>
                </a:lnTo>
                <a:lnTo>
                  <a:pt x="439547" y="439547"/>
                </a:lnTo>
                <a:lnTo>
                  <a:pt x="0" y="43954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>
            <a:off x="5240074" y="1450447"/>
            <a:ext cx="7807853" cy="7807853"/>
          </a:xfrm>
          <a:custGeom>
            <a:avLst/>
            <a:gdLst/>
            <a:ahLst/>
            <a:cxnLst/>
            <a:rect l="l" t="t" r="r" b="b"/>
            <a:pathLst>
              <a:path w="7807853" h="7807853">
                <a:moveTo>
                  <a:pt x="0" y="0"/>
                </a:moveTo>
                <a:lnTo>
                  <a:pt x="7807852" y="0"/>
                </a:lnTo>
                <a:lnTo>
                  <a:pt x="7807852" y="7807853"/>
                </a:lnTo>
                <a:lnTo>
                  <a:pt x="0" y="7807853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529763" y="8831"/>
            <a:ext cx="17672590" cy="1623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215"/>
              </a:lnSpc>
            </a:pPr>
            <a:r>
              <a:rPr lang="en-US" sz="9439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The Immersive festival pod experience</a:t>
            </a:r>
            <a:r>
              <a:rPr lang="en-US" sz="9439">
                <a:solidFill>
                  <a:srgbClr val="000000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697132" y="8295640"/>
            <a:ext cx="6893737" cy="1820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Zara Pearce </a:t>
            </a:r>
          </a:p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2404323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636722" y="1166770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4" y="0"/>
                </a:lnTo>
                <a:lnTo>
                  <a:pt x="11273444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201650" y="-831357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9" y="0"/>
                </a:lnTo>
                <a:lnTo>
                  <a:pt x="5280909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1305688" y="3998037"/>
            <a:ext cx="5803772" cy="5803772"/>
          </a:xfrm>
          <a:custGeom>
            <a:avLst/>
            <a:gdLst/>
            <a:ahLst/>
            <a:cxnLst/>
            <a:rect l="l" t="t" r="r" b="b"/>
            <a:pathLst>
              <a:path w="5803772" h="5803772">
                <a:moveTo>
                  <a:pt x="0" y="0"/>
                </a:moveTo>
                <a:lnTo>
                  <a:pt x="5803772" y="0"/>
                </a:lnTo>
                <a:lnTo>
                  <a:pt x="5803772" y="5803772"/>
                </a:lnTo>
                <a:lnTo>
                  <a:pt x="0" y="580377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829803" y="718460"/>
            <a:ext cx="10105123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The concept of ImmersiFest</a:t>
            </a:r>
            <a:r>
              <a:rPr lang="en-US" sz="5199" b="1">
                <a:solidFill>
                  <a:srgbClr val="FFFFFF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rPr>
              <a:t> 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932008" y="4587706"/>
            <a:ext cx="10256596" cy="4877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58155" lvl="1" indent="-429078" algn="l">
              <a:lnSpc>
                <a:spcPts val="5564"/>
              </a:lnSpc>
              <a:buFont typeface="Arial"/>
              <a:buChar char="•"/>
            </a:pPr>
            <a:r>
              <a:rPr lang="en-US" sz="3974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Lack of control in a moving crowd - At ImmersiFest you are FREE </a:t>
            </a:r>
          </a:p>
          <a:p>
            <a:pPr marL="858155" lvl="1" indent="-429078" algn="l">
              <a:lnSpc>
                <a:spcPts val="5564"/>
              </a:lnSpc>
              <a:buFont typeface="Arial"/>
              <a:buChar char="•"/>
            </a:pPr>
            <a:r>
              <a:rPr lang="en-US" sz="3974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Sensory overload - ImmersiFest creats a deep connection to the music </a:t>
            </a:r>
          </a:p>
          <a:p>
            <a:pPr marL="858155" lvl="1" indent="-429078" algn="l">
              <a:lnSpc>
                <a:spcPts val="5564"/>
              </a:lnSpc>
              <a:buFont typeface="Arial"/>
              <a:buChar char="•"/>
            </a:pPr>
            <a:r>
              <a:rPr lang="en-US" sz="3974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No safe space - When you enter the pod you will create escapism and LIVE IN THE MOMENT  </a:t>
            </a:r>
          </a:p>
          <a:p>
            <a:pPr algn="l">
              <a:lnSpc>
                <a:spcPts val="5255"/>
              </a:lnSpc>
            </a:pPr>
            <a:endParaRPr lang="en-US" sz="3974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170954" y="1551600"/>
            <a:ext cx="10256596" cy="31295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361"/>
              </a:lnSpc>
            </a:pPr>
            <a:r>
              <a:rPr lang="en-US" sz="4400" dirty="0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“Festivals are unforgettable — but not everyone can be there. </a:t>
            </a:r>
            <a:r>
              <a:rPr lang="en-US" sz="4400" dirty="0" err="1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ImmersiFest</a:t>
            </a:r>
            <a:r>
              <a:rPr lang="en-US" sz="4400" dirty="0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makes sure no one misses out”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3201650" y="9398834"/>
            <a:ext cx="4948211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(iThread 2025)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39452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5" y="0"/>
                </a:lnTo>
                <a:lnTo>
                  <a:pt x="11273445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467979" y="-2778488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9" y="0"/>
                </a:lnTo>
                <a:lnTo>
                  <a:pt x="5280909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7336583" y="1219158"/>
            <a:ext cx="5883109" cy="8830182"/>
          </a:xfrm>
          <a:custGeom>
            <a:avLst/>
            <a:gdLst/>
            <a:ahLst/>
            <a:cxnLst/>
            <a:rect l="l" t="t" r="r" b="b"/>
            <a:pathLst>
              <a:path w="5883109" h="8830182">
                <a:moveTo>
                  <a:pt x="0" y="0"/>
                </a:moveTo>
                <a:lnTo>
                  <a:pt x="5883108" y="0"/>
                </a:lnTo>
                <a:lnTo>
                  <a:pt x="5883108" y="8830181"/>
                </a:lnTo>
                <a:lnTo>
                  <a:pt x="0" y="883018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451582" y="428118"/>
            <a:ext cx="6088130" cy="9137906"/>
          </a:xfrm>
          <a:custGeom>
            <a:avLst/>
            <a:gdLst/>
            <a:ahLst/>
            <a:cxnLst/>
            <a:rect l="l" t="t" r="r" b="b"/>
            <a:pathLst>
              <a:path w="6088130" h="9137906">
                <a:moveTo>
                  <a:pt x="0" y="0"/>
                </a:moveTo>
                <a:lnTo>
                  <a:pt x="6088129" y="0"/>
                </a:lnTo>
                <a:lnTo>
                  <a:pt x="6088129" y="9137906"/>
                </a:lnTo>
                <a:lnTo>
                  <a:pt x="0" y="913790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7369246" y="132080"/>
            <a:ext cx="8739188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I Present to you... ImmersiFest Pod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219691" y="4046159"/>
            <a:ext cx="5026619" cy="1835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</a:pPr>
            <a:r>
              <a:rPr lang="en-US" sz="34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You decide where you would like your pod</a:t>
            </a:r>
          </a:p>
          <a:p>
            <a:pPr algn="ctr">
              <a:lnSpc>
                <a:spcPts val="4899"/>
              </a:lnSpc>
            </a:pPr>
            <a:r>
              <a:rPr lang="en-US" sz="34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inside your home or outside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5375031" y="-208283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4" y="0"/>
                </a:lnTo>
                <a:lnTo>
                  <a:pt x="11273444" y="10285487"/>
                </a:lnTo>
                <a:lnTo>
                  <a:pt x="0" y="1028548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308502" y="-2559717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7376509" y="2639955"/>
            <a:ext cx="2907119" cy="5167654"/>
          </a:xfrm>
          <a:custGeom>
            <a:avLst/>
            <a:gdLst/>
            <a:ahLst/>
            <a:cxnLst/>
            <a:rect l="l" t="t" r="r" b="b"/>
            <a:pathLst>
              <a:path w="2907119" h="5167654">
                <a:moveTo>
                  <a:pt x="0" y="0"/>
                </a:moveTo>
                <a:lnTo>
                  <a:pt x="2907119" y="0"/>
                </a:lnTo>
                <a:lnTo>
                  <a:pt x="2907119" y="5167654"/>
                </a:lnTo>
                <a:lnTo>
                  <a:pt x="0" y="516765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11671397" y="2349878"/>
            <a:ext cx="6400522" cy="2790389"/>
          </a:xfrm>
          <a:custGeom>
            <a:avLst/>
            <a:gdLst/>
            <a:ahLst/>
            <a:cxnLst/>
            <a:rect l="l" t="t" r="r" b="b"/>
            <a:pathLst>
              <a:path w="6400522" h="2790389">
                <a:moveTo>
                  <a:pt x="0" y="0"/>
                </a:moveTo>
                <a:lnTo>
                  <a:pt x="6400521" y="0"/>
                </a:lnTo>
                <a:lnTo>
                  <a:pt x="6400521" y="2790388"/>
                </a:lnTo>
                <a:lnTo>
                  <a:pt x="0" y="279038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2786976" y="5603965"/>
            <a:ext cx="5997929" cy="3358840"/>
          </a:xfrm>
          <a:custGeom>
            <a:avLst/>
            <a:gdLst/>
            <a:ahLst/>
            <a:cxnLst/>
            <a:rect l="l" t="t" r="r" b="b"/>
            <a:pathLst>
              <a:path w="5997929" h="3358840">
                <a:moveTo>
                  <a:pt x="0" y="0"/>
                </a:moveTo>
                <a:lnTo>
                  <a:pt x="5997929" y="0"/>
                </a:lnTo>
                <a:lnTo>
                  <a:pt x="5997929" y="3358840"/>
                </a:lnTo>
                <a:lnTo>
                  <a:pt x="0" y="335884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>
            <a:off x="10283628" y="5749761"/>
            <a:ext cx="2710549" cy="4140890"/>
          </a:xfrm>
          <a:custGeom>
            <a:avLst/>
            <a:gdLst/>
            <a:ahLst/>
            <a:cxnLst/>
            <a:rect l="l" t="t" r="r" b="b"/>
            <a:pathLst>
              <a:path w="2710549" h="4140890">
                <a:moveTo>
                  <a:pt x="0" y="0"/>
                </a:moveTo>
                <a:lnTo>
                  <a:pt x="2710549" y="0"/>
                </a:lnTo>
                <a:lnTo>
                  <a:pt x="2710549" y="4140890"/>
                </a:lnTo>
                <a:lnTo>
                  <a:pt x="0" y="414089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29939" b="-29939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932837" y="1748483"/>
            <a:ext cx="1631826" cy="8142167"/>
          </a:xfrm>
          <a:custGeom>
            <a:avLst/>
            <a:gdLst/>
            <a:ahLst/>
            <a:cxnLst/>
            <a:rect l="l" t="t" r="r" b="b"/>
            <a:pathLst>
              <a:path w="1631826" h="8142167">
                <a:moveTo>
                  <a:pt x="0" y="0"/>
                </a:moveTo>
                <a:lnTo>
                  <a:pt x="1631826" y="0"/>
                </a:lnTo>
                <a:lnTo>
                  <a:pt x="1631826" y="8142168"/>
                </a:lnTo>
                <a:lnTo>
                  <a:pt x="0" y="814216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3756482" y="132080"/>
            <a:ext cx="10056845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Meet the team at ImmersiFest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98413" y="1102168"/>
            <a:ext cx="5772983" cy="1602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94"/>
              </a:lnSpc>
            </a:pPr>
            <a:r>
              <a:rPr lang="en-US" sz="4567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Zara</a:t>
            </a:r>
          </a:p>
          <a:p>
            <a:pPr algn="ctr">
              <a:lnSpc>
                <a:spcPts val="6394"/>
              </a:lnSpc>
            </a:pPr>
            <a:r>
              <a:rPr lang="en-US" sz="4567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CEO and creative director</a:t>
            </a:r>
            <a:r>
              <a:rPr lang="en-US" sz="4567" b="1">
                <a:solidFill>
                  <a:srgbClr val="FFFFFF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181535" y="8896739"/>
            <a:ext cx="5433757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Eden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Opperations Manager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262792" y="5304048"/>
            <a:ext cx="5809127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Ben, Rowan and Dylan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The Pod set up crew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262792" y="7112872"/>
            <a:ext cx="5938242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Skyla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Customer Experience and Marketing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815564" y="3217048"/>
            <a:ext cx="4310044" cy="1717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01"/>
              </a:lnSpc>
            </a:pPr>
            <a:r>
              <a:rPr lang="en-US" sz="4858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Tyler </a:t>
            </a:r>
          </a:p>
          <a:p>
            <a:pPr algn="ctr">
              <a:lnSpc>
                <a:spcPts val="6801"/>
              </a:lnSpc>
            </a:pPr>
            <a:r>
              <a:rPr lang="en-US" sz="4858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Finance and Admin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4792439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4" y="0"/>
                </a:lnTo>
                <a:lnTo>
                  <a:pt x="11273444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306817" y="-2778488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844283" y="718460"/>
            <a:ext cx="6506929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Target Market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4283" y="2352277"/>
            <a:ext cx="16230600" cy="3713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44269" lvl="1" indent="-572134" algn="l">
              <a:lnSpc>
                <a:spcPts val="7419"/>
              </a:lnSpc>
              <a:buFont typeface="Arial"/>
              <a:buChar char="•"/>
            </a:pPr>
            <a:r>
              <a:rPr lang="en-US" sz="52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18-35 year olds </a:t>
            </a:r>
          </a:p>
          <a:p>
            <a:pPr marL="1144269" lvl="1" indent="-572134" algn="l">
              <a:lnSpc>
                <a:spcPts val="7419"/>
              </a:lnSpc>
              <a:buFont typeface="Arial"/>
              <a:buChar char="•"/>
            </a:pPr>
            <a:r>
              <a:rPr lang="en-US" sz="52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Indivudals who has a passion for festivals and Music </a:t>
            </a:r>
          </a:p>
          <a:p>
            <a:pPr marL="1144269" lvl="1" indent="-572134" algn="l">
              <a:lnSpc>
                <a:spcPts val="7419"/>
              </a:lnSpc>
              <a:buFont typeface="Arial"/>
              <a:buChar char="•"/>
            </a:pPr>
            <a:r>
              <a:rPr lang="en-US" sz="52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Individuals who suffer with anxitey who are unable to attend a festvial and live the moment and be themselves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39452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5" y="0"/>
                </a:lnTo>
                <a:lnTo>
                  <a:pt x="11273445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306817" y="-2778488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168842" y="2212207"/>
            <a:ext cx="10306261" cy="5636038"/>
          </a:xfrm>
          <a:custGeom>
            <a:avLst/>
            <a:gdLst/>
            <a:ahLst/>
            <a:cxnLst/>
            <a:rect l="l" t="t" r="r" b="b"/>
            <a:pathLst>
              <a:path w="10306261" h="5636038">
                <a:moveTo>
                  <a:pt x="0" y="0"/>
                </a:moveTo>
                <a:lnTo>
                  <a:pt x="10306260" y="0"/>
                </a:lnTo>
                <a:lnTo>
                  <a:pt x="10306260" y="5636038"/>
                </a:lnTo>
                <a:lnTo>
                  <a:pt x="0" y="563603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1028700" y="322538"/>
            <a:ext cx="5872784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Market Opportunity</a:t>
            </a:r>
            <a:r>
              <a:rPr lang="en-US" sz="5199" b="1">
                <a:solidFill>
                  <a:srgbClr val="FFFFFF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rPr>
              <a:t>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775571" y="9340207"/>
            <a:ext cx="418673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(GrandView 2025)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475102" y="3506543"/>
            <a:ext cx="7631013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Rapidly expanding by to 68.5 billion by 2033 </a:t>
            </a:r>
          </a:p>
          <a:p>
            <a:pPr algn="ctr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indicating a clear drive in customer damand for an immersive experince in the comfort of their home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39452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5" y="0"/>
                </a:lnTo>
                <a:lnTo>
                  <a:pt x="11273445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306817" y="-2778488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7428845" y="569980"/>
            <a:ext cx="10042737" cy="5605249"/>
          </a:xfrm>
          <a:custGeom>
            <a:avLst/>
            <a:gdLst/>
            <a:ahLst/>
            <a:cxnLst/>
            <a:rect l="l" t="t" r="r" b="b"/>
            <a:pathLst>
              <a:path w="10042737" h="5605249">
                <a:moveTo>
                  <a:pt x="0" y="0"/>
                </a:moveTo>
                <a:lnTo>
                  <a:pt x="10042737" y="0"/>
                </a:lnTo>
                <a:lnTo>
                  <a:pt x="10042737" y="5605248"/>
                </a:lnTo>
                <a:lnTo>
                  <a:pt x="0" y="560524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357103" y="718460"/>
            <a:ext cx="6767569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The Business Model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2960" y="2096025"/>
            <a:ext cx="7055885" cy="1225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35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Start up cost of £21,000</a:t>
            </a:r>
          </a:p>
          <a:p>
            <a:pPr algn="ctr">
              <a:lnSpc>
                <a:spcPts val="4759"/>
              </a:lnSpc>
            </a:pPr>
            <a:endParaRPr lang="en-US" sz="3599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80430" y="3254900"/>
            <a:ext cx="6240944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The Pods : £3,000 each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8836" y="4321065"/>
            <a:ext cx="7624132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Technology and software: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control system: £2,000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licensing package: £1,500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6439716"/>
            <a:ext cx="6543202" cy="1816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55"/>
              </a:lnSpc>
            </a:pPr>
            <a:r>
              <a:rPr lang="en-US" sz="3467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Marketing:£3,500</a:t>
            </a:r>
          </a:p>
          <a:p>
            <a:pPr algn="ctr">
              <a:lnSpc>
                <a:spcPts val="4855"/>
              </a:lnSpc>
            </a:pPr>
            <a:endParaRPr lang="en-US" sz="3467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  <a:p>
            <a:pPr algn="ctr">
              <a:lnSpc>
                <a:spcPts val="4855"/>
              </a:lnSpc>
            </a:pPr>
            <a:endParaRPr lang="en-US" sz="3467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7974453" y="6684246"/>
            <a:ext cx="9842478" cy="702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81"/>
              </a:lnSpc>
            </a:pPr>
            <a:r>
              <a:rPr lang="en-US" sz="4058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Monthly Running cost: £4,500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39452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5" y="0"/>
                </a:lnTo>
                <a:lnTo>
                  <a:pt x="11273445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306817" y="-2778488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864550" y="718460"/>
            <a:ext cx="6512442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Financial Projections</a:t>
            </a:r>
            <a:r>
              <a:rPr lang="en-US" sz="5199" b="1">
                <a:solidFill>
                  <a:srgbClr val="FFFFFF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715237" y="1586151"/>
            <a:ext cx="12929948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 3 year Financial Projection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65572" y="2491941"/>
            <a:ext cx="8262415" cy="358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Year 1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Average Customers 75-80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Monthly Revenue £5,250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Annual Revenue £63,000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Experiences£27,000 </a:t>
            </a:r>
          </a:p>
          <a:p>
            <a:pPr algn="ctr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427414" y="4027407"/>
            <a:ext cx="6492240" cy="1298448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2035032" y="3952970"/>
            <a:ext cx="6252968" cy="28828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84"/>
              </a:lnSpc>
            </a:pPr>
            <a:r>
              <a:rPr lang="en-US" sz="3274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Year 2 </a:t>
            </a:r>
          </a:p>
          <a:p>
            <a:pPr algn="ctr">
              <a:lnSpc>
                <a:spcPts val="4584"/>
              </a:lnSpc>
            </a:pPr>
            <a:r>
              <a:rPr lang="en-US" sz="3274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Average Customers 180-200</a:t>
            </a:r>
          </a:p>
          <a:p>
            <a:pPr algn="ctr">
              <a:lnSpc>
                <a:spcPts val="4584"/>
              </a:lnSpc>
            </a:pPr>
            <a:r>
              <a:rPr lang="en-US" sz="3274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Monthly Revenue £12,600</a:t>
            </a:r>
          </a:p>
          <a:p>
            <a:pPr algn="ctr">
              <a:lnSpc>
                <a:spcPts val="4584"/>
              </a:lnSpc>
            </a:pPr>
            <a:r>
              <a:rPr lang="en-US" sz="3274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Annual Revenue £151,200</a:t>
            </a:r>
          </a:p>
          <a:p>
            <a:pPr algn="ctr">
              <a:lnSpc>
                <a:spcPts val="4584"/>
              </a:lnSpc>
            </a:pPr>
            <a:r>
              <a:rPr lang="en-US" sz="3274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Experiences £60,000</a:t>
            </a:r>
          </a:p>
        </p:txBody>
      </p:sp>
      <p:sp>
        <p:nvSpPr>
          <p:cNvPr id="10" name="AutoShape 10"/>
          <p:cNvSpPr/>
          <p:nvPr/>
        </p:nvSpPr>
        <p:spPr>
          <a:xfrm flipV="1">
            <a:off x="7298065" y="6276880"/>
            <a:ext cx="6008752" cy="1602479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1028700" y="6949006"/>
            <a:ext cx="6008752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Year 3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Average Customers 350-400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Monthly Revenue £24,500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Annual Revenue £294,000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Expriences £120,000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191133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4" y="0"/>
                </a:lnTo>
                <a:lnTo>
                  <a:pt x="11273444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577286" y="-2069047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11314591" y="361273"/>
            <a:ext cx="6469889" cy="6469889"/>
          </a:xfrm>
          <a:custGeom>
            <a:avLst/>
            <a:gdLst/>
            <a:ahLst/>
            <a:cxnLst/>
            <a:rect l="l" t="t" r="r" b="b"/>
            <a:pathLst>
              <a:path w="6469889" h="6469889">
                <a:moveTo>
                  <a:pt x="0" y="0"/>
                </a:moveTo>
                <a:lnTo>
                  <a:pt x="6469888" y="0"/>
                </a:lnTo>
                <a:lnTo>
                  <a:pt x="6469888" y="6469888"/>
                </a:lnTo>
                <a:lnTo>
                  <a:pt x="0" y="646988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1028700" y="256498"/>
            <a:ext cx="9801819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SWOT analysis for ImmersiFEST</a:t>
            </a:r>
            <a:r>
              <a:rPr lang="en-US" sz="5199" b="1">
                <a:solidFill>
                  <a:srgbClr val="FFFFFF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rPr>
              <a:t> 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955390" y="1377464"/>
            <a:ext cx="9734207" cy="3340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49"/>
              </a:lnSpc>
            </a:pPr>
            <a:r>
              <a:rPr lang="en-US" sz="3821" u="sng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Strengths</a:t>
            </a:r>
            <a:r>
              <a:rPr lang="en-US" sz="3821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</a:t>
            </a:r>
          </a:p>
          <a:p>
            <a:pPr marL="824987" lvl="1" indent="-412493" algn="ctr">
              <a:lnSpc>
                <a:spcPts val="5349"/>
              </a:lnSpc>
              <a:buFont typeface="Arial"/>
              <a:buChar char="•"/>
            </a:pPr>
            <a:r>
              <a:rPr lang="en-US" sz="3821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Unique and offering a comfortable, safe, immersive festival experience</a:t>
            </a:r>
          </a:p>
          <a:p>
            <a:pPr algn="ctr">
              <a:lnSpc>
                <a:spcPts val="5349"/>
              </a:lnSpc>
            </a:pPr>
            <a:endParaRPr lang="en-US" sz="3821">
              <a:solidFill>
                <a:srgbClr val="F8A348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  <a:p>
            <a:pPr algn="ctr">
              <a:lnSpc>
                <a:spcPts val="5349"/>
              </a:lnSpc>
            </a:pPr>
            <a:endParaRPr lang="en-US" sz="3821">
              <a:solidFill>
                <a:srgbClr val="F8A348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59755" y="3669684"/>
            <a:ext cx="8384245" cy="26843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44"/>
              </a:lnSpc>
            </a:pPr>
            <a:r>
              <a:rPr lang="en-US" sz="3817" u="sng">
                <a:solidFill>
                  <a:srgbClr val="A0D69E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Weeknesses</a:t>
            </a:r>
          </a:p>
          <a:p>
            <a:pPr marL="824148" lvl="1" indent="-412074" algn="l">
              <a:lnSpc>
                <a:spcPts val="5344"/>
              </a:lnSpc>
              <a:buFont typeface="Arial"/>
              <a:buChar char="•"/>
            </a:pPr>
            <a:r>
              <a:rPr lang="en-US" sz="3817">
                <a:solidFill>
                  <a:srgbClr val="A0D69E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High costs </a:t>
            </a:r>
          </a:p>
          <a:p>
            <a:pPr marL="824148" lvl="1" indent="-412074" algn="l">
              <a:lnSpc>
                <a:spcPts val="5344"/>
              </a:lnSpc>
              <a:buFont typeface="Arial"/>
              <a:buChar char="•"/>
            </a:pPr>
            <a:r>
              <a:rPr lang="en-US" sz="3817">
                <a:solidFill>
                  <a:srgbClr val="A0D69E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limited awareness of immersive pods </a:t>
            </a:r>
          </a:p>
          <a:p>
            <a:pPr algn="ctr">
              <a:lnSpc>
                <a:spcPts val="5344"/>
              </a:lnSpc>
            </a:pPr>
            <a:endParaRPr lang="en-US" sz="3817">
              <a:solidFill>
                <a:srgbClr val="A0D69E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787467" y="6426998"/>
            <a:ext cx="8740967" cy="2007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59"/>
              </a:lnSpc>
            </a:pPr>
            <a:r>
              <a:rPr lang="en-US" sz="3828" u="sng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Opportunites </a:t>
            </a:r>
          </a:p>
          <a:p>
            <a:pPr marL="826489" lvl="1" indent="-413245" algn="l">
              <a:lnSpc>
                <a:spcPts val="5359"/>
              </a:lnSpc>
              <a:buFont typeface="Arial"/>
              <a:buChar char="•"/>
            </a:pPr>
            <a:r>
              <a:rPr lang="en-US" sz="3828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Growing damand for this service </a:t>
            </a:r>
          </a:p>
          <a:p>
            <a:pPr marL="826489" lvl="1" indent="-413245" algn="l">
              <a:lnSpc>
                <a:spcPts val="5359"/>
              </a:lnSpc>
              <a:buFont typeface="Arial"/>
              <a:buChar char="•"/>
            </a:pPr>
            <a:r>
              <a:rPr lang="en-US" sz="3828">
                <a:solidFill>
                  <a:srgbClr val="F8A348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partnerships with festival organisers</a:t>
            </a:r>
            <a:r>
              <a:rPr lang="en-US" sz="3828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44000" y="7999511"/>
            <a:ext cx="7474476" cy="2007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53"/>
              </a:lnSpc>
            </a:pPr>
            <a:r>
              <a:rPr lang="en-US" sz="3823" u="sng">
                <a:solidFill>
                  <a:srgbClr val="A0D69E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Threats </a:t>
            </a:r>
          </a:p>
          <a:p>
            <a:pPr marL="825554" lvl="1" indent="-412777" algn="l">
              <a:lnSpc>
                <a:spcPts val="5353"/>
              </a:lnSpc>
              <a:buFont typeface="Arial"/>
              <a:buChar char="•"/>
            </a:pPr>
            <a:r>
              <a:rPr lang="en-US" sz="3823">
                <a:solidFill>
                  <a:srgbClr val="A0D69E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Competition from well known festival organisers</a:t>
            </a:r>
            <a:r>
              <a:rPr lang="en-US" sz="3823" b="1">
                <a:solidFill>
                  <a:srgbClr val="A0D69E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5536" y="9316141"/>
            <a:ext cx="348965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(Park 2018)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39452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5" y="0"/>
                </a:lnTo>
                <a:lnTo>
                  <a:pt x="11273445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329840" y="-3286691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9" y="0"/>
                </a:lnTo>
                <a:lnTo>
                  <a:pt x="5280909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427470" y="2210276"/>
            <a:ext cx="5599533" cy="7466044"/>
          </a:xfrm>
          <a:custGeom>
            <a:avLst/>
            <a:gdLst/>
            <a:ahLst/>
            <a:cxnLst/>
            <a:rect l="l" t="t" r="r" b="b"/>
            <a:pathLst>
              <a:path w="5599533" h="7466044">
                <a:moveTo>
                  <a:pt x="0" y="0"/>
                </a:moveTo>
                <a:lnTo>
                  <a:pt x="5599534" y="0"/>
                </a:lnTo>
                <a:lnTo>
                  <a:pt x="5599534" y="7466044"/>
                </a:lnTo>
                <a:lnTo>
                  <a:pt x="0" y="746604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TextBox 6"/>
          <p:cNvSpPr txBox="1"/>
          <p:nvPr/>
        </p:nvSpPr>
        <p:spPr>
          <a:xfrm>
            <a:off x="427470" y="718460"/>
            <a:ext cx="9766323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Competitive Analysis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0" y="2401851"/>
            <a:ext cx="18288000" cy="34450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90"/>
              </a:lnSpc>
            </a:pPr>
            <a:r>
              <a:rPr lang="en-US" sz="327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How ImmersiFest Is Better</a:t>
            </a:r>
          </a:p>
          <a:p>
            <a:pPr algn="ctr">
              <a:lnSpc>
                <a:spcPts val="4590"/>
              </a:lnSpc>
            </a:pPr>
            <a:r>
              <a:rPr lang="en-US" sz="327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✅ Comfort and safe - no overcrowding, a controlled safe enviroment, no worry about weather </a:t>
            </a:r>
          </a:p>
          <a:p>
            <a:pPr algn="ctr">
              <a:lnSpc>
                <a:spcPts val="4590"/>
              </a:lnSpc>
            </a:pPr>
            <a:r>
              <a:rPr lang="en-US" sz="327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✅Cost Effciency - saving money no need to worry about travel, accommodation, or ticket ques </a:t>
            </a:r>
          </a:p>
          <a:p>
            <a:pPr algn="ctr">
              <a:lnSpc>
                <a:spcPts val="4590"/>
              </a:lnSpc>
            </a:pPr>
            <a:r>
              <a:rPr lang="en-US" sz="327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✅  Accessibility - We ensure thoses who are unable to attend due to anxiety and other medical conditions can still have the experience if they were really there </a:t>
            </a:r>
          </a:p>
          <a:p>
            <a:pPr algn="ctr">
              <a:lnSpc>
                <a:spcPts val="4590"/>
              </a:lnSpc>
            </a:pPr>
            <a:endParaRPr lang="en-US" sz="3279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3874425" y="8892323"/>
            <a:ext cx="4191738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(O’Keeffe 2024)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(Seaman 2024)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27004" y="5999082"/>
            <a:ext cx="12107468" cy="2657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14"/>
              </a:lnSpc>
            </a:pPr>
            <a:r>
              <a:rPr lang="en-US" sz="3010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 8.4% chance of securing a ticket for Glastonbury representing a less than an 1 in 10 chance - You will always have the chance to secure a ticket </a:t>
            </a:r>
          </a:p>
          <a:p>
            <a:pPr algn="ctr">
              <a:lnSpc>
                <a:spcPts val="4214"/>
              </a:lnSpc>
            </a:pPr>
            <a:r>
              <a:rPr lang="en-US" sz="3010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Glastonbury offers 4 safe spaces at the festival - We can bring the pod to you and make it how you would like it </a:t>
            </a:r>
          </a:p>
          <a:p>
            <a:pPr algn="ctr">
              <a:lnSpc>
                <a:spcPts val="4214"/>
              </a:lnSpc>
            </a:pPr>
            <a:endParaRPr lang="en-US" sz="3010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39452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5" y="0"/>
                </a:lnTo>
                <a:lnTo>
                  <a:pt x="11273445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306817" y="-2778488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614282" y="2367770"/>
            <a:ext cx="13139884" cy="5981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Interacting with our audience 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monitor and use the latests through analytics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staying active and quick responses daily to enquires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adapting to changes needed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Understanding the customers needs and prefrences  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FFFFFF"/>
              </a:solidFill>
              <a:latin typeface="Londrina Solid"/>
              <a:ea typeface="Londrina Solid"/>
              <a:cs typeface="Londrina Solid"/>
              <a:sym typeface="Londrina Solid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0807835" y="445488"/>
            <a:ext cx="6691553" cy="8966906"/>
          </a:xfrm>
          <a:custGeom>
            <a:avLst/>
            <a:gdLst/>
            <a:ahLst/>
            <a:cxnLst/>
            <a:rect l="l" t="t" r="r" b="b"/>
            <a:pathLst>
              <a:path w="6691553" h="8966906">
                <a:moveTo>
                  <a:pt x="0" y="0"/>
                </a:moveTo>
                <a:lnTo>
                  <a:pt x="6691553" y="0"/>
                </a:lnTo>
                <a:lnTo>
                  <a:pt x="6691553" y="8966905"/>
                </a:lnTo>
                <a:lnTo>
                  <a:pt x="0" y="896690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614282" y="718460"/>
            <a:ext cx="8115300" cy="896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Marketing Strategy</a:t>
            </a:r>
            <a:r>
              <a:rPr lang="en-US" sz="5199" b="1">
                <a:solidFill>
                  <a:srgbClr val="FFFFFF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rPr>
              <a:t>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539103" y="9516707"/>
            <a:ext cx="408994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(admin2025)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239452" y="1219158"/>
            <a:ext cx="11273444" cy="10285486"/>
          </a:xfrm>
          <a:custGeom>
            <a:avLst/>
            <a:gdLst/>
            <a:ahLst/>
            <a:cxnLst/>
            <a:rect l="l" t="t" r="r" b="b"/>
            <a:pathLst>
              <a:path w="11273444" h="10285486">
                <a:moveTo>
                  <a:pt x="0" y="0"/>
                </a:moveTo>
                <a:lnTo>
                  <a:pt x="11273445" y="0"/>
                </a:lnTo>
                <a:lnTo>
                  <a:pt x="11273445" y="10285486"/>
                </a:lnTo>
                <a:lnTo>
                  <a:pt x="0" y="102854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0000"/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13306817" y="-2778488"/>
            <a:ext cx="5280909" cy="13573691"/>
          </a:xfrm>
          <a:custGeom>
            <a:avLst/>
            <a:gdLst/>
            <a:ahLst/>
            <a:cxnLst/>
            <a:rect l="l" t="t" r="r" b="b"/>
            <a:pathLst>
              <a:path w="5280909" h="13573691">
                <a:moveTo>
                  <a:pt x="0" y="0"/>
                </a:moveTo>
                <a:lnTo>
                  <a:pt x="5280908" y="0"/>
                </a:lnTo>
                <a:lnTo>
                  <a:pt x="5280908" y="13573691"/>
                </a:lnTo>
                <a:lnTo>
                  <a:pt x="0" y="135736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6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5476220" y="1950957"/>
            <a:ext cx="3566160" cy="4114800"/>
          </a:xfrm>
          <a:custGeom>
            <a:avLst/>
            <a:gdLst/>
            <a:ahLst/>
            <a:cxnLst/>
            <a:rect l="l" t="t" r="r" b="b"/>
            <a:pathLst>
              <a:path w="3566160" h="4114800">
                <a:moveTo>
                  <a:pt x="0" y="0"/>
                </a:moveTo>
                <a:lnTo>
                  <a:pt x="3566160" y="0"/>
                </a:lnTo>
                <a:lnTo>
                  <a:pt x="356616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536891" y="1219158"/>
            <a:ext cx="5100456" cy="7650684"/>
          </a:xfrm>
          <a:custGeom>
            <a:avLst/>
            <a:gdLst/>
            <a:ahLst/>
            <a:cxnLst/>
            <a:rect l="l" t="t" r="r" b="b"/>
            <a:pathLst>
              <a:path w="5100456" h="7650684">
                <a:moveTo>
                  <a:pt x="0" y="0"/>
                </a:moveTo>
                <a:lnTo>
                  <a:pt x="5100456" y="0"/>
                </a:lnTo>
                <a:lnTo>
                  <a:pt x="5100456" y="7650684"/>
                </a:lnTo>
                <a:lnTo>
                  <a:pt x="0" y="765068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7315089" y="2628581"/>
            <a:ext cx="6874352" cy="6874352"/>
          </a:xfrm>
          <a:custGeom>
            <a:avLst/>
            <a:gdLst/>
            <a:ahLst/>
            <a:cxnLst/>
            <a:rect l="l" t="t" r="r" b="b"/>
            <a:pathLst>
              <a:path w="6874352" h="6874352">
                <a:moveTo>
                  <a:pt x="0" y="0"/>
                </a:moveTo>
                <a:lnTo>
                  <a:pt x="6874352" y="0"/>
                </a:lnTo>
                <a:lnTo>
                  <a:pt x="6874352" y="6874352"/>
                </a:lnTo>
                <a:lnTo>
                  <a:pt x="0" y="687435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5861235" y="1301625"/>
            <a:ext cx="12426765" cy="11557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312"/>
              </a:lnSpc>
            </a:pPr>
            <a:r>
              <a:rPr lang="en-US" sz="6651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So are you ready to try ImmersiFest....</a:t>
            </a:r>
            <a:r>
              <a:rPr lang="en-US" sz="6651" b="1">
                <a:solidFill>
                  <a:srgbClr val="FFFFFF"/>
                </a:solidFill>
                <a:latin typeface="Londrina Solid Heavy"/>
                <a:ea typeface="Londrina Solid Heavy"/>
                <a:cs typeface="Londrina Solid Heavy"/>
                <a:sym typeface="Londrina Solid Heavy"/>
              </a:rPr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6254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258964"/>
            <a:ext cx="4654451" cy="13775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22"/>
              </a:lnSpc>
            </a:pPr>
            <a:r>
              <a:rPr lang="en-US" sz="8015">
                <a:solidFill>
                  <a:srgbClr val="FFFFFF"/>
                </a:solidFill>
                <a:latin typeface="Londrina Solid"/>
                <a:ea typeface="Londrina Solid"/>
                <a:cs typeface="Londrina Solid"/>
                <a:sym typeface="Londrina Solid"/>
              </a:rPr>
              <a:t>References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1588886"/>
            <a:ext cx="16560228" cy="8440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8"/>
              </a:lnSpc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admin. “Conversational Marketing Strategies to Interact with Your Customers in Real Time - Wapping.” Wapping, 27 Feb. 2025, www.wappingweb.com/en/conversational-marketing-strategies-to-interact-with-your-customers-in-real-time/. Accessed 2 Mar. 2026</a:t>
            </a:r>
          </a:p>
          <a:p>
            <a:pPr algn="ctr">
              <a:lnSpc>
                <a:spcPts val="3218"/>
              </a:lnSpc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  <a:p>
            <a:pPr algn="ctr">
              <a:lnSpc>
                <a:spcPts val="3218"/>
              </a:lnSpc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GrandView. “UK Immersive Entertainment Market Size &amp; Outlook, 2030.” Grandviewresearch.com, 2025, www.grandviewresearch.com/horizon/outlook/immersive-entertainment-market/uk.</a:t>
            </a:r>
          </a:p>
          <a:p>
            <a:pPr algn="ctr">
              <a:lnSpc>
                <a:spcPts val="3218"/>
              </a:lnSpc>
            </a:pPr>
            <a:endParaRPr lang="en-US" sz="22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218"/>
              </a:lnSpc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iThread. “IThrive | Crowd Anxiety.” Ithriveedinburgh.org.uk, 2025, ithriveedinburgh.org.uk/festivals/crowd-anxiety/.</a:t>
            </a:r>
          </a:p>
          <a:p>
            <a:pPr algn="ctr">
              <a:lnSpc>
                <a:spcPts val="3218"/>
              </a:lnSpc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Mallinson, James. “Why Big Gigs and Agoraphobia Sufferers Don’t Mix.” Fix My Mind, 19 Nov. 2015, fixmymind.co.uk/why-big-gigs-and-agoraphobia-sufferers-dont-mix/. Accessed 1 Mar. 2026.</a:t>
            </a:r>
          </a:p>
          <a:p>
            <a:pPr algn="ctr">
              <a:lnSpc>
                <a:spcPts val="3218"/>
              </a:lnSpc>
            </a:pPr>
            <a:endParaRPr lang="en-US" sz="22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218"/>
              </a:lnSpc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O’Keeffe, Jennifer. “Glastonbury 2025: The Chances of Securing a Ticket at General Admission Sale - 17 November.” Insider Media Ltd, 15 Nov. 2024, www.insidermedia.com/news/national/glastonbury-2025-the-chances-of-securing-a-ticket-at-general-admission-sale-17-november.</a:t>
            </a:r>
          </a:p>
          <a:p>
            <a:pPr algn="ctr">
              <a:lnSpc>
                <a:spcPts val="3218"/>
              </a:lnSpc>
            </a:pPr>
            <a:endParaRPr lang="en-US" sz="22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218"/>
              </a:lnSpc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Park, Georgina. “How to Undertake the Perfect SWOT Analysis.” Oxford College of Marketing Blog, 24 June 2018, blog.oxfordcollegeofmarketing.com/2016/05/26/undertaking-a-swot-analysis/.</a:t>
            </a:r>
          </a:p>
          <a:p>
            <a:pPr algn="ctr">
              <a:lnSpc>
                <a:spcPts val="3218"/>
              </a:lnSpc>
            </a:pPr>
            <a:endParaRPr lang="en-US" sz="22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  <a:p>
            <a:pPr algn="ctr">
              <a:lnSpc>
                <a:spcPts val="3218"/>
              </a:lnSpc>
            </a:pPr>
            <a:r>
              <a:rPr lang="en-US" sz="2299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Seaman, Ulani. ““It Gives Us Somewhere to Stop for a Minute” - Glastonbury Festival’s New Sensory Spaces.” ITV News, 28 June 2024, www.itv.com/news/westcountry/2024-06-28/a-look-around-glastonburys-new-sensory-spaces.</a:t>
            </a:r>
          </a:p>
          <a:p>
            <a:pPr algn="ctr">
              <a:lnSpc>
                <a:spcPts val="3218"/>
              </a:lnSpc>
            </a:pPr>
            <a:endParaRPr lang="en-US" sz="2299">
              <a:solidFill>
                <a:srgbClr val="FFFFFF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765</Words>
  <Application>Microsoft Macintosh PowerPoint</Application>
  <PresentationFormat>Custom</PresentationFormat>
  <Paragraphs>103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Londrina Solid</vt:lpstr>
      <vt:lpstr>Canva Sans</vt:lpstr>
      <vt:lpstr>Arial</vt:lpstr>
      <vt:lpstr>Londrina Solid Heavy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pitch</dc:title>
  <cp:lastModifiedBy>Zara Pearce (2404323)</cp:lastModifiedBy>
  <cp:revision>2</cp:revision>
  <dcterms:created xsi:type="dcterms:W3CDTF">2006-08-16T00:00:00Z</dcterms:created>
  <dcterms:modified xsi:type="dcterms:W3CDTF">2026-03-02T20:50:01Z</dcterms:modified>
  <dc:identifier>DAHChZI0jaM</dc:identifier>
</cp:coreProperties>
</file>