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sldIdLst>
    <p:sldId id="530" r:id="rId5"/>
    <p:sldId id="531" r:id="rId6"/>
    <p:sldId id="563" r:id="rId7"/>
    <p:sldId id="564" r:id="rId8"/>
    <p:sldId id="562" r:id="rId9"/>
    <p:sldId id="548" r:id="rId10"/>
    <p:sldId id="547" r:id="rId11"/>
    <p:sldId id="533" r:id="rId12"/>
    <p:sldId id="538" r:id="rId13"/>
    <p:sldId id="549" r:id="rId14"/>
    <p:sldId id="550" r:id="rId15"/>
    <p:sldId id="551" r:id="rId16"/>
    <p:sldId id="552" r:id="rId17"/>
    <p:sldId id="553" r:id="rId18"/>
    <p:sldId id="554" r:id="rId19"/>
    <p:sldId id="555" r:id="rId20"/>
    <p:sldId id="556" r:id="rId21"/>
    <p:sldId id="557" r:id="rId22"/>
    <p:sldId id="558" r:id="rId23"/>
    <p:sldId id="560" r:id="rId24"/>
    <p:sldId id="56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1689"/>
    <a:srgbClr val="F01688"/>
    <a:srgbClr val="E218A3"/>
    <a:srgbClr val="8822EE"/>
    <a:srgbClr val="2F21F3"/>
    <a:srgbClr val="FEB52B"/>
    <a:srgbClr val="6F22E3"/>
    <a:srgbClr val="BA20DB"/>
    <a:srgbClr val="6A23F1"/>
    <a:srgbClr val="2F2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422"/>
  </p:normalViewPr>
  <p:slideViewPr>
    <p:cSldViewPr snapToGrid="0">
      <p:cViewPr varScale="1">
        <p:scale>
          <a:sx n="87" d="100"/>
          <a:sy n="87" d="100"/>
        </p:scale>
        <p:origin x="30"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4CF45E95-60B2-4DFA-A975-385C0CACB644}"/>
    <pc:docChg chg="custSel addSld modSld">
      <pc:chgData name="Rhodri Thomas" userId="97013524-85ec-4bc1-99cf-ee75f81eb8cc" providerId="ADAL" clId="{4CF45E95-60B2-4DFA-A975-385C0CACB644}" dt="2024-11-06T17:22:42.441" v="258" actId="20577"/>
      <pc:docMkLst>
        <pc:docMk/>
      </pc:docMkLst>
      <pc:sldChg chg="modSp mod">
        <pc:chgData name="Rhodri Thomas" userId="97013524-85ec-4bc1-99cf-ee75f81eb8cc" providerId="ADAL" clId="{4CF45E95-60B2-4DFA-A975-385C0CACB644}" dt="2024-11-06T15:14:42.938" v="0" actId="1076"/>
        <pc:sldMkLst>
          <pc:docMk/>
          <pc:sldMk cId="3380759881" sldId="533"/>
        </pc:sldMkLst>
        <pc:spChg chg="mod">
          <ac:chgData name="Rhodri Thomas" userId="97013524-85ec-4bc1-99cf-ee75f81eb8cc" providerId="ADAL" clId="{4CF45E95-60B2-4DFA-A975-385C0CACB644}" dt="2024-11-06T15:14:42.938" v="0" actId="1076"/>
          <ac:spMkLst>
            <pc:docMk/>
            <pc:sldMk cId="3380759881" sldId="533"/>
            <ac:spMk id="10" creationId="{7D0C8C13-2A90-B369-0B6D-4E150F8B3618}"/>
          </ac:spMkLst>
        </pc:spChg>
      </pc:sldChg>
      <pc:sldChg chg="modSp mod">
        <pc:chgData name="Rhodri Thomas" userId="97013524-85ec-4bc1-99cf-ee75f81eb8cc" providerId="ADAL" clId="{4CF45E95-60B2-4DFA-A975-385C0CACB644}" dt="2024-11-06T15:15:03.275" v="3" actId="1076"/>
        <pc:sldMkLst>
          <pc:docMk/>
          <pc:sldMk cId="765210901" sldId="538"/>
        </pc:sldMkLst>
        <pc:spChg chg="mod">
          <ac:chgData name="Rhodri Thomas" userId="97013524-85ec-4bc1-99cf-ee75f81eb8cc" providerId="ADAL" clId="{4CF45E95-60B2-4DFA-A975-385C0CACB644}" dt="2024-11-06T15:14:54.927" v="2" actId="403"/>
          <ac:spMkLst>
            <pc:docMk/>
            <pc:sldMk cId="765210901" sldId="538"/>
            <ac:spMk id="12" creationId="{C8798289-3EAB-4CA5-7993-7BB1152DF67D}"/>
          </ac:spMkLst>
        </pc:spChg>
        <pc:picChg chg="mod">
          <ac:chgData name="Rhodri Thomas" userId="97013524-85ec-4bc1-99cf-ee75f81eb8cc" providerId="ADAL" clId="{4CF45E95-60B2-4DFA-A975-385C0CACB644}" dt="2024-11-06T15:15:03.275" v="3" actId="1076"/>
          <ac:picMkLst>
            <pc:docMk/>
            <pc:sldMk cId="765210901" sldId="538"/>
            <ac:picMk id="22" creationId="{483F346B-C562-C0B8-9BD9-0281EFD4A2FC}"/>
          </ac:picMkLst>
        </pc:picChg>
      </pc:sldChg>
      <pc:sldChg chg="modSp mod">
        <pc:chgData name="Rhodri Thomas" userId="97013524-85ec-4bc1-99cf-ee75f81eb8cc" providerId="ADAL" clId="{4CF45E95-60B2-4DFA-A975-385C0CACB644}" dt="2024-11-06T17:04:09.146" v="95" actId="115"/>
        <pc:sldMkLst>
          <pc:docMk/>
          <pc:sldMk cId="2612301871" sldId="553"/>
        </pc:sldMkLst>
        <pc:spChg chg="mod">
          <ac:chgData name="Rhodri Thomas" userId="97013524-85ec-4bc1-99cf-ee75f81eb8cc" providerId="ADAL" clId="{4CF45E95-60B2-4DFA-A975-385C0CACB644}" dt="2024-11-06T17:04:09.146" v="95" actId="115"/>
          <ac:spMkLst>
            <pc:docMk/>
            <pc:sldMk cId="2612301871" sldId="553"/>
            <ac:spMk id="4" creationId="{023D02A3-190A-861F-30EA-EF9AC0C90FF6}"/>
          </ac:spMkLst>
        </pc:spChg>
      </pc:sldChg>
      <pc:sldChg chg="modSp mod">
        <pc:chgData name="Rhodri Thomas" userId="97013524-85ec-4bc1-99cf-ee75f81eb8cc" providerId="ADAL" clId="{4CF45E95-60B2-4DFA-A975-385C0CACB644}" dt="2024-11-06T17:07:02.472" v="98" actId="12"/>
        <pc:sldMkLst>
          <pc:docMk/>
          <pc:sldMk cId="3573154460" sldId="554"/>
        </pc:sldMkLst>
        <pc:spChg chg="mod">
          <ac:chgData name="Rhodri Thomas" userId="97013524-85ec-4bc1-99cf-ee75f81eb8cc" providerId="ADAL" clId="{4CF45E95-60B2-4DFA-A975-385C0CACB644}" dt="2024-11-06T17:07:02.472" v="98" actId="12"/>
          <ac:spMkLst>
            <pc:docMk/>
            <pc:sldMk cId="3573154460" sldId="554"/>
            <ac:spMk id="4" creationId="{023D02A3-190A-861F-30EA-EF9AC0C90FF6}"/>
          </ac:spMkLst>
        </pc:spChg>
      </pc:sldChg>
      <pc:sldChg chg="modSp mod">
        <pc:chgData name="Rhodri Thomas" userId="97013524-85ec-4bc1-99cf-ee75f81eb8cc" providerId="ADAL" clId="{4CF45E95-60B2-4DFA-A975-385C0CACB644}" dt="2024-11-06T17:14:47.831" v="213" actId="403"/>
        <pc:sldMkLst>
          <pc:docMk/>
          <pc:sldMk cId="2678783309" sldId="555"/>
        </pc:sldMkLst>
        <pc:spChg chg="mod">
          <ac:chgData name="Rhodri Thomas" userId="97013524-85ec-4bc1-99cf-ee75f81eb8cc" providerId="ADAL" clId="{4CF45E95-60B2-4DFA-A975-385C0CACB644}" dt="2024-11-06T17:14:47.831" v="213" actId="403"/>
          <ac:spMkLst>
            <pc:docMk/>
            <pc:sldMk cId="2678783309" sldId="555"/>
            <ac:spMk id="4" creationId="{023D02A3-190A-861F-30EA-EF9AC0C90FF6}"/>
          </ac:spMkLst>
        </pc:spChg>
      </pc:sldChg>
      <pc:sldChg chg="modSp mod">
        <pc:chgData name="Rhodri Thomas" userId="97013524-85ec-4bc1-99cf-ee75f81eb8cc" providerId="ADAL" clId="{4CF45E95-60B2-4DFA-A975-385C0CACB644}" dt="2024-11-06T17:14:38.322" v="212" actId="403"/>
        <pc:sldMkLst>
          <pc:docMk/>
          <pc:sldMk cId="167505919" sldId="556"/>
        </pc:sldMkLst>
        <pc:spChg chg="mod">
          <ac:chgData name="Rhodri Thomas" userId="97013524-85ec-4bc1-99cf-ee75f81eb8cc" providerId="ADAL" clId="{4CF45E95-60B2-4DFA-A975-385C0CACB644}" dt="2024-11-06T17:14:38.322" v="212" actId="403"/>
          <ac:spMkLst>
            <pc:docMk/>
            <pc:sldMk cId="167505919" sldId="556"/>
            <ac:spMk id="4" creationId="{023D02A3-190A-861F-30EA-EF9AC0C90FF6}"/>
          </ac:spMkLst>
        </pc:spChg>
      </pc:sldChg>
      <pc:sldChg chg="modSp mod">
        <pc:chgData name="Rhodri Thomas" userId="97013524-85ec-4bc1-99cf-ee75f81eb8cc" providerId="ADAL" clId="{4CF45E95-60B2-4DFA-A975-385C0CACB644}" dt="2024-11-06T17:15:14.703" v="218" actId="20577"/>
        <pc:sldMkLst>
          <pc:docMk/>
          <pc:sldMk cId="3283038410" sldId="557"/>
        </pc:sldMkLst>
        <pc:spChg chg="mod">
          <ac:chgData name="Rhodri Thomas" userId="97013524-85ec-4bc1-99cf-ee75f81eb8cc" providerId="ADAL" clId="{4CF45E95-60B2-4DFA-A975-385C0CACB644}" dt="2024-11-06T17:15:14.703" v="218" actId="20577"/>
          <ac:spMkLst>
            <pc:docMk/>
            <pc:sldMk cId="3283038410" sldId="557"/>
            <ac:spMk id="4" creationId="{023D02A3-190A-861F-30EA-EF9AC0C90FF6}"/>
          </ac:spMkLst>
        </pc:spChg>
      </pc:sldChg>
      <pc:sldChg chg="modSp mod">
        <pc:chgData name="Rhodri Thomas" userId="97013524-85ec-4bc1-99cf-ee75f81eb8cc" providerId="ADAL" clId="{4CF45E95-60B2-4DFA-A975-385C0CACB644}" dt="2024-11-06T17:22:42.441" v="258" actId="20577"/>
        <pc:sldMkLst>
          <pc:docMk/>
          <pc:sldMk cId="3271618806" sldId="558"/>
        </pc:sldMkLst>
        <pc:spChg chg="mod">
          <ac:chgData name="Rhodri Thomas" userId="97013524-85ec-4bc1-99cf-ee75f81eb8cc" providerId="ADAL" clId="{4CF45E95-60B2-4DFA-A975-385C0CACB644}" dt="2024-11-06T17:22:42.441" v="258" actId="20577"/>
          <ac:spMkLst>
            <pc:docMk/>
            <pc:sldMk cId="3271618806" sldId="558"/>
            <ac:spMk id="4" creationId="{023D02A3-190A-861F-30EA-EF9AC0C90FF6}"/>
          </ac:spMkLst>
        </pc:spChg>
      </pc:sldChg>
      <pc:sldChg chg="addSp modSp mod">
        <pc:chgData name="Rhodri Thomas" userId="97013524-85ec-4bc1-99cf-ee75f81eb8cc" providerId="ADAL" clId="{4CF45E95-60B2-4DFA-A975-385C0CACB644}" dt="2024-11-06T17:22:34.932" v="254" actId="20577"/>
        <pc:sldMkLst>
          <pc:docMk/>
          <pc:sldMk cId="121377836" sldId="560"/>
        </pc:sldMkLst>
        <pc:spChg chg="mod">
          <ac:chgData name="Rhodri Thomas" userId="97013524-85ec-4bc1-99cf-ee75f81eb8cc" providerId="ADAL" clId="{4CF45E95-60B2-4DFA-A975-385C0CACB644}" dt="2024-11-06T17:22:34.932" v="254" actId="20577"/>
          <ac:spMkLst>
            <pc:docMk/>
            <pc:sldMk cId="121377836" sldId="560"/>
            <ac:spMk id="4" creationId="{023D02A3-190A-861F-30EA-EF9AC0C90FF6}"/>
          </ac:spMkLst>
        </pc:spChg>
        <pc:spChg chg="add mod">
          <ac:chgData name="Rhodri Thomas" userId="97013524-85ec-4bc1-99cf-ee75f81eb8cc" providerId="ADAL" clId="{4CF45E95-60B2-4DFA-A975-385C0CACB644}" dt="2024-11-06T17:19:12.777" v="235" actId="207"/>
          <ac:spMkLst>
            <pc:docMk/>
            <pc:sldMk cId="121377836" sldId="560"/>
            <ac:spMk id="5" creationId="{DA1B3E6B-849A-0DD7-2C2F-0A4C31E6236B}"/>
          </ac:spMkLst>
        </pc:spChg>
      </pc:sldChg>
      <pc:sldChg chg="modSp mod">
        <pc:chgData name="Rhodri Thomas" userId="97013524-85ec-4bc1-99cf-ee75f81eb8cc" providerId="ADAL" clId="{4CF45E95-60B2-4DFA-A975-385C0CACB644}" dt="2024-11-06T17:22:26.374" v="250" actId="20577"/>
        <pc:sldMkLst>
          <pc:docMk/>
          <pc:sldMk cId="2082369416" sldId="561"/>
        </pc:sldMkLst>
        <pc:spChg chg="mod">
          <ac:chgData name="Rhodri Thomas" userId="97013524-85ec-4bc1-99cf-ee75f81eb8cc" providerId="ADAL" clId="{4CF45E95-60B2-4DFA-A975-385C0CACB644}" dt="2024-11-06T17:22:26.374" v="250" actId="20577"/>
          <ac:spMkLst>
            <pc:docMk/>
            <pc:sldMk cId="2082369416" sldId="561"/>
            <ac:spMk id="4" creationId="{023D02A3-190A-861F-30EA-EF9AC0C90FF6}"/>
          </ac:spMkLst>
        </pc:spChg>
      </pc:sldChg>
      <pc:sldChg chg="modSp mod">
        <pc:chgData name="Rhodri Thomas" userId="97013524-85ec-4bc1-99cf-ee75f81eb8cc" providerId="ADAL" clId="{4CF45E95-60B2-4DFA-A975-385C0CACB644}" dt="2024-11-06T16:47:25.734" v="4" actId="20577"/>
        <pc:sldMkLst>
          <pc:docMk/>
          <pc:sldMk cId="1693993047" sldId="563"/>
        </pc:sldMkLst>
        <pc:spChg chg="mod">
          <ac:chgData name="Rhodri Thomas" userId="97013524-85ec-4bc1-99cf-ee75f81eb8cc" providerId="ADAL" clId="{4CF45E95-60B2-4DFA-A975-385C0CACB644}" dt="2024-11-06T16:47:25.734" v="4" actId="20577"/>
          <ac:spMkLst>
            <pc:docMk/>
            <pc:sldMk cId="1693993047" sldId="563"/>
            <ac:spMk id="5" creationId="{F8F49A37-B105-48E8-519D-8F6C01572726}"/>
          </ac:spMkLst>
        </pc:spChg>
      </pc:sldChg>
      <pc:sldChg chg="addSp delSp modSp new mod">
        <pc:chgData name="Rhodri Thomas" userId="97013524-85ec-4bc1-99cf-ee75f81eb8cc" providerId="ADAL" clId="{4CF45E95-60B2-4DFA-A975-385C0CACB644}" dt="2024-11-06T16:52:44.849" v="50" actId="14100"/>
        <pc:sldMkLst>
          <pc:docMk/>
          <pc:sldMk cId="837441642" sldId="564"/>
        </pc:sldMkLst>
        <pc:spChg chg="del">
          <ac:chgData name="Rhodri Thomas" userId="97013524-85ec-4bc1-99cf-ee75f81eb8cc" providerId="ADAL" clId="{4CF45E95-60B2-4DFA-A975-385C0CACB644}" dt="2024-11-06T16:51:41.779" v="41" actId="478"/>
          <ac:spMkLst>
            <pc:docMk/>
            <pc:sldMk cId="837441642" sldId="564"/>
            <ac:spMk id="3" creationId="{25A8A103-A54F-1AA2-500D-05AA3C7012F2}"/>
          </ac:spMkLst>
        </pc:spChg>
        <pc:spChg chg="mod">
          <ac:chgData name="Rhodri Thomas" userId="97013524-85ec-4bc1-99cf-ee75f81eb8cc" providerId="ADAL" clId="{4CF45E95-60B2-4DFA-A975-385C0CACB644}" dt="2024-11-06T16:52:29.961" v="49" actId="20577"/>
          <ac:spMkLst>
            <pc:docMk/>
            <pc:sldMk cId="837441642" sldId="564"/>
            <ac:spMk id="4" creationId="{709272A2-FDF9-A74E-B241-8996162C0EFA}"/>
          </ac:spMkLst>
        </pc:spChg>
        <pc:spChg chg="del mod">
          <ac:chgData name="Rhodri Thomas" userId="97013524-85ec-4bc1-99cf-ee75f81eb8cc" providerId="ADAL" clId="{4CF45E95-60B2-4DFA-A975-385C0CACB644}" dt="2024-11-06T16:51:39.424" v="40" actId="478"/>
          <ac:spMkLst>
            <pc:docMk/>
            <pc:sldMk cId="837441642" sldId="564"/>
            <ac:spMk id="5" creationId="{C67E72CD-4C28-26C2-EEC5-A89E536BD815}"/>
          </ac:spMkLst>
        </pc:spChg>
        <pc:spChg chg="add mod">
          <ac:chgData name="Rhodri Thomas" userId="97013524-85ec-4bc1-99cf-ee75f81eb8cc" providerId="ADAL" clId="{4CF45E95-60B2-4DFA-A975-385C0CACB644}" dt="2024-11-06T16:52:44.849" v="50" actId="14100"/>
          <ac:spMkLst>
            <pc:docMk/>
            <pc:sldMk cId="837441642" sldId="564"/>
            <ac:spMk id="7" creationId="{98705E6D-83B0-0C78-9FEA-A60DE74C2FC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11/6/2024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dirty="0"/>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endParaRPr lang="en-US" dirty="0"/>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endParaRPr lang="en-US" dirty="0"/>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p:txBody>
          <a:bodyPr/>
          <a:lstStyle/>
          <a:p>
            <a:r>
              <a:rPr lang="en-US" dirty="0"/>
              <a:t>Fire Safety in buildings</a:t>
            </a:r>
          </a:p>
        </p:txBody>
      </p:sp>
      <p:sp>
        <p:nvSpPr>
          <p:cNvPr id="3" name="Subtitle 2">
            <a:extLst>
              <a:ext uri="{FF2B5EF4-FFF2-40B4-BE49-F238E27FC236}">
                <a16:creationId xmlns:a16="http://schemas.microsoft.com/office/drawing/2014/main" id="{696329B1-2D04-0F3A-1081-C5117D8CE122}"/>
              </a:ext>
            </a:extLst>
          </p:cNvPr>
          <p:cNvSpPr>
            <a:spLocks noGrp="1"/>
          </p:cNvSpPr>
          <p:nvPr>
            <p:ph type="subTitle" idx="1"/>
          </p:nvPr>
        </p:nvSpPr>
        <p:spPr/>
        <p:txBody>
          <a:bodyPr/>
          <a:lstStyle/>
          <a:p>
            <a:r>
              <a:rPr lang="en-US" dirty="0"/>
              <a:t>R  Thomas</a:t>
            </a:r>
          </a:p>
          <a:p>
            <a:endParaRPr lang="en-US" dirty="0"/>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dirty="0"/>
          </a:p>
        </p:txBody>
      </p:sp>
      <p:sp>
        <p:nvSpPr>
          <p:cNvPr id="8" name="TextBox 7">
            <a:extLst>
              <a:ext uri="{FF2B5EF4-FFF2-40B4-BE49-F238E27FC236}">
                <a16:creationId xmlns:a16="http://schemas.microsoft.com/office/drawing/2014/main" id="{F6042B0B-1F94-7347-6003-27311241C9AA}"/>
              </a:ext>
            </a:extLst>
          </p:cNvPr>
          <p:cNvSpPr txBox="1"/>
          <p:nvPr/>
        </p:nvSpPr>
        <p:spPr>
          <a:xfrm>
            <a:off x="770213" y="411480"/>
            <a:ext cx="11421787" cy="6124754"/>
          </a:xfrm>
          <a:prstGeom prst="rect">
            <a:avLst/>
          </a:prstGeom>
          <a:noFill/>
        </p:spPr>
        <p:txBody>
          <a:bodyPr wrap="square" rtlCol="0">
            <a:spAutoFit/>
          </a:bodyPr>
          <a:lstStyle/>
          <a:p>
            <a:r>
              <a:rPr lang="en-GB" sz="2800" i="1" dirty="0">
                <a:solidFill>
                  <a:schemeClr val="bg1"/>
                </a:solidFill>
              </a:rPr>
              <a:t>The Building Regulations Part B: Fire Safety</a:t>
            </a:r>
            <a:r>
              <a:rPr lang="en-GB" sz="2800" dirty="0">
                <a:solidFill>
                  <a:schemeClr val="bg1"/>
                </a:solidFill>
              </a:rPr>
              <a:t>, addresses the precautionary measures necessary to provide safety from fires for building occupants, persons in the vicinity of buildings, and firefighters. Requirements cover means of escape, fire detection and warning systems, the fire resistance of structural elements, fire separation, protection, compartmentation and isolation to prevent fire spread, control of flammable materials, and access and facilities for firefighting.</a:t>
            </a:r>
          </a:p>
          <a:p>
            <a:endParaRPr lang="en-GB" sz="2800" dirty="0">
              <a:solidFill>
                <a:schemeClr val="bg1"/>
              </a:solidFill>
            </a:endParaRPr>
          </a:p>
          <a:p>
            <a:r>
              <a:rPr lang="en-GB" sz="2800" dirty="0">
                <a:solidFill>
                  <a:schemeClr val="bg1"/>
                </a:solidFill>
              </a:rPr>
              <a:t>Approved documents provide guidance for how the building regulations can be satisfied in common building situations. Two are provided:</a:t>
            </a:r>
          </a:p>
          <a:p>
            <a:endParaRPr lang="en-GB" sz="2800" dirty="0">
              <a:solidFill>
                <a:schemeClr val="bg1"/>
              </a:solidFill>
            </a:endParaRPr>
          </a:p>
          <a:p>
            <a:r>
              <a:rPr lang="en-GB" sz="2800" dirty="0">
                <a:solidFill>
                  <a:schemeClr val="bg1"/>
                </a:solidFill>
              </a:rPr>
              <a:t>Approved Document B - Fire Safety: Volume 1 - Dwellinghouses.</a:t>
            </a:r>
          </a:p>
          <a:p>
            <a:r>
              <a:rPr lang="en-GB" sz="2800" dirty="0">
                <a:solidFill>
                  <a:schemeClr val="bg1"/>
                </a:solidFill>
              </a:rPr>
              <a:t>Approved Document B - Fire Safety: Volume 2: Buildings other than dwellinghouses.</a:t>
            </a:r>
          </a:p>
        </p:txBody>
      </p:sp>
    </p:spTree>
    <p:extLst>
      <p:ext uri="{BB962C8B-B14F-4D97-AF65-F5344CB8AC3E}">
        <p14:creationId xmlns:p14="http://schemas.microsoft.com/office/powerpoint/2010/main" val="354802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E3D0EA-BE4E-4E6F-274C-1A74C9E931A4}"/>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
        <p:nvSpPr>
          <p:cNvPr id="5" name="Content Placeholder 4">
            <a:extLst>
              <a:ext uri="{FF2B5EF4-FFF2-40B4-BE49-F238E27FC236}">
                <a16:creationId xmlns:a16="http://schemas.microsoft.com/office/drawing/2014/main" id="{F8F49A37-B105-48E8-519D-8F6C01572726}"/>
              </a:ext>
            </a:extLst>
          </p:cNvPr>
          <p:cNvSpPr>
            <a:spLocks noGrp="1"/>
          </p:cNvSpPr>
          <p:nvPr>
            <p:ph idx="1"/>
          </p:nvPr>
        </p:nvSpPr>
        <p:spPr>
          <a:xfrm>
            <a:off x="629677" y="411480"/>
            <a:ext cx="11562323" cy="3282696"/>
          </a:xfrm>
        </p:spPr>
        <p:txBody>
          <a:bodyPr/>
          <a:lstStyle/>
          <a:p>
            <a:r>
              <a:rPr lang="en-GB" dirty="0"/>
              <a:t>On 14 June 2017, a fire broke out in Grenfell Tower, a block of social housing flats in North Kensington, London, resulting in 72 deaths.</a:t>
            </a:r>
          </a:p>
          <a:p>
            <a:endParaRPr lang="en-GB" dirty="0"/>
          </a:p>
          <a:p>
            <a:r>
              <a:rPr lang="en-GB" dirty="0"/>
              <a:t>As a consequence, a number of changes were made to the legislation and guidance for the prevention of fire, in particular in high-rise and high risk buildings, and new legislation was introduced. This included, in particular:</a:t>
            </a:r>
          </a:p>
          <a:p>
            <a:endParaRPr lang="en-GB" dirty="0"/>
          </a:p>
          <a:p>
            <a:r>
              <a:rPr lang="en-GB" dirty="0"/>
              <a:t>The Building Safety Act 2022</a:t>
            </a:r>
          </a:p>
          <a:p>
            <a:r>
              <a:rPr lang="en-GB" dirty="0"/>
              <a:t>The Fire Safety Act 2021</a:t>
            </a:r>
          </a:p>
        </p:txBody>
      </p:sp>
    </p:spTree>
    <p:extLst>
      <p:ext uri="{BB962C8B-B14F-4D97-AF65-F5344CB8AC3E}">
        <p14:creationId xmlns:p14="http://schemas.microsoft.com/office/powerpoint/2010/main" val="1693993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FE1120-FA5D-C3FC-DC45-D79A780ED64A}"/>
              </a:ext>
            </a:extLst>
          </p:cNvPr>
          <p:cNvSpPr>
            <a:spLocks noGrp="1"/>
          </p:cNvSpPr>
          <p:nvPr>
            <p:ph type="sldNum" sz="quarter" idx="11"/>
          </p:nvPr>
        </p:nvSpPr>
        <p:spPr/>
        <p:txBody>
          <a:bodyPr/>
          <a:lstStyle/>
          <a:p>
            <a:fld id="{294A09A9-5501-47C1-A89A-A340965A2BE2}" type="slidenum">
              <a:rPr lang="en-US" smtClean="0"/>
              <a:pPr/>
              <a:t>4</a:t>
            </a:fld>
            <a:endParaRPr lang="en-US" dirty="0"/>
          </a:p>
        </p:txBody>
      </p:sp>
      <p:sp>
        <p:nvSpPr>
          <p:cNvPr id="4" name="Title 3">
            <a:extLst>
              <a:ext uri="{FF2B5EF4-FFF2-40B4-BE49-F238E27FC236}">
                <a16:creationId xmlns:a16="http://schemas.microsoft.com/office/drawing/2014/main" id="{709272A2-FDF9-A74E-B241-8996162C0EFA}"/>
              </a:ext>
            </a:extLst>
          </p:cNvPr>
          <p:cNvSpPr>
            <a:spLocks noGrp="1"/>
          </p:cNvSpPr>
          <p:nvPr>
            <p:ph type="title"/>
          </p:nvPr>
        </p:nvSpPr>
        <p:spPr>
          <a:xfrm>
            <a:off x="777514" y="832104"/>
            <a:ext cx="11312278" cy="1069848"/>
          </a:xfrm>
        </p:spPr>
        <p:txBody>
          <a:bodyPr/>
          <a:lstStyle/>
          <a:p>
            <a:r>
              <a:rPr lang="cy-GB" dirty="0"/>
              <a:t>The </a:t>
            </a:r>
            <a:r>
              <a:rPr lang="cy-GB" dirty="0" err="1"/>
              <a:t>fires</a:t>
            </a:r>
            <a:r>
              <a:rPr lang="cy-GB" dirty="0"/>
              <a:t> </a:t>
            </a:r>
            <a:r>
              <a:rPr lang="cy-GB" dirty="0" err="1"/>
              <a:t>that</a:t>
            </a:r>
            <a:r>
              <a:rPr lang="cy-GB" dirty="0"/>
              <a:t> </a:t>
            </a:r>
            <a:r>
              <a:rPr lang="cy-GB" dirty="0" err="1"/>
              <a:t>foretold</a:t>
            </a:r>
            <a:r>
              <a:rPr lang="cy-GB" dirty="0"/>
              <a:t> </a:t>
            </a:r>
            <a:r>
              <a:rPr lang="cy-GB" dirty="0" err="1"/>
              <a:t>grenfell</a:t>
            </a:r>
            <a:endParaRPr lang="en-GB" dirty="0"/>
          </a:p>
        </p:txBody>
      </p:sp>
      <p:sp>
        <p:nvSpPr>
          <p:cNvPr id="7" name="TextBox 6">
            <a:extLst>
              <a:ext uri="{FF2B5EF4-FFF2-40B4-BE49-F238E27FC236}">
                <a16:creationId xmlns:a16="http://schemas.microsoft.com/office/drawing/2014/main" id="{98705E6D-83B0-0C78-9FEA-A60DE74C2FC2}"/>
              </a:ext>
            </a:extLst>
          </p:cNvPr>
          <p:cNvSpPr txBox="1"/>
          <p:nvPr/>
        </p:nvSpPr>
        <p:spPr>
          <a:xfrm>
            <a:off x="733709" y="3107204"/>
            <a:ext cx="10688077" cy="369332"/>
          </a:xfrm>
          <a:prstGeom prst="rect">
            <a:avLst/>
          </a:prstGeom>
          <a:noFill/>
        </p:spPr>
        <p:txBody>
          <a:bodyPr wrap="square">
            <a:spAutoFit/>
          </a:bodyPr>
          <a:lstStyle/>
          <a:p>
            <a:r>
              <a:rPr lang="en-GB" dirty="0">
                <a:solidFill>
                  <a:schemeClr val="bg1"/>
                </a:solidFill>
              </a:rPr>
              <a:t>https://learningonscreen.ac.uk/ondemand/index.php/prog/125C577D?bcast=127872701&amp;playlist=378852</a:t>
            </a:r>
          </a:p>
        </p:txBody>
      </p:sp>
    </p:spTree>
    <p:extLst>
      <p:ext uri="{BB962C8B-B14F-4D97-AF65-F5344CB8AC3E}">
        <p14:creationId xmlns:p14="http://schemas.microsoft.com/office/powerpoint/2010/main" val="837441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
        <p:nvSpPr>
          <p:cNvPr id="8" name="TextBox 7">
            <a:extLst>
              <a:ext uri="{FF2B5EF4-FFF2-40B4-BE49-F238E27FC236}">
                <a16:creationId xmlns:a16="http://schemas.microsoft.com/office/drawing/2014/main" id="{F6042B0B-1F94-7347-6003-27311241C9AA}"/>
              </a:ext>
            </a:extLst>
          </p:cNvPr>
          <p:cNvSpPr txBox="1"/>
          <p:nvPr/>
        </p:nvSpPr>
        <p:spPr>
          <a:xfrm>
            <a:off x="1170774" y="888764"/>
            <a:ext cx="10118220" cy="4832092"/>
          </a:xfrm>
          <a:prstGeom prst="rect">
            <a:avLst/>
          </a:prstGeom>
          <a:noFill/>
        </p:spPr>
        <p:txBody>
          <a:bodyPr wrap="square" rtlCol="0">
            <a:spAutoFit/>
          </a:bodyPr>
          <a:lstStyle/>
          <a:p>
            <a:r>
              <a:rPr lang="cy-GB" sz="2800" dirty="0" err="1">
                <a:solidFill>
                  <a:schemeClr val="bg1"/>
                </a:solidFill>
              </a:rPr>
              <a:t>Why</a:t>
            </a:r>
            <a:r>
              <a:rPr lang="cy-GB" sz="2800" dirty="0">
                <a:solidFill>
                  <a:schemeClr val="bg1"/>
                </a:solidFill>
              </a:rPr>
              <a:t> do we </a:t>
            </a:r>
            <a:r>
              <a:rPr lang="cy-GB" sz="2800" dirty="0" err="1">
                <a:solidFill>
                  <a:schemeClr val="bg1"/>
                </a:solidFill>
              </a:rPr>
              <a:t>need</a:t>
            </a:r>
            <a:r>
              <a:rPr lang="cy-GB" sz="2800" dirty="0">
                <a:solidFill>
                  <a:schemeClr val="bg1"/>
                </a:solidFill>
              </a:rPr>
              <a:t> to </a:t>
            </a:r>
            <a:r>
              <a:rPr lang="cy-GB" sz="2800" dirty="0" err="1">
                <a:solidFill>
                  <a:schemeClr val="bg1"/>
                </a:solidFill>
              </a:rPr>
              <a:t>control</a:t>
            </a:r>
            <a:r>
              <a:rPr lang="cy-GB" sz="2800" dirty="0">
                <a:solidFill>
                  <a:schemeClr val="bg1"/>
                </a:solidFill>
              </a:rPr>
              <a:t> Fire Safety?</a:t>
            </a:r>
          </a:p>
          <a:p>
            <a:endParaRPr lang="cy-GB" sz="2800" dirty="0">
              <a:solidFill>
                <a:schemeClr val="bg1"/>
              </a:solidFill>
            </a:endParaRPr>
          </a:p>
          <a:p>
            <a:pPr marL="457200" indent="-457200">
              <a:buFont typeface="Arial" panose="020B0604020202020204" pitchFamily="34" charset="0"/>
              <a:buChar char="•"/>
            </a:pPr>
            <a:r>
              <a:rPr lang="cy-GB" sz="2800" dirty="0" err="1">
                <a:solidFill>
                  <a:schemeClr val="bg1"/>
                </a:solidFill>
              </a:rPr>
              <a:t>Smoke</a:t>
            </a:r>
            <a:endParaRPr lang="cy-GB" sz="2800" dirty="0">
              <a:solidFill>
                <a:schemeClr val="bg1"/>
              </a:solidFill>
            </a:endParaRPr>
          </a:p>
          <a:p>
            <a:pPr marL="457200" indent="-457200">
              <a:buFont typeface="Arial" panose="020B0604020202020204" pitchFamily="34" charset="0"/>
              <a:buChar char="•"/>
            </a:pPr>
            <a:r>
              <a:rPr lang="cy-GB" sz="2800" dirty="0">
                <a:solidFill>
                  <a:schemeClr val="bg1"/>
                </a:solidFill>
              </a:rPr>
              <a:t>Fire</a:t>
            </a:r>
          </a:p>
          <a:p>
            <a:pPr marL="457200" indent="-457200">
              <a:buFont typeface="Arial" panose="020B0604020202020204" pitchFamily="34" charset="0"/>
              <a:buChar char="•"/>
            </a:pPr>
            <a:r>
              <a:rPr lang="cy-GB" sz="2800" dirty="0" err="1">
                <a:solidFill>
                  <a:schemeClr val="bg1"/>
                </a:solidFill>
              </a:rPr>
              <a:t>Heat</a:t>
            </a:r>
            <a:endParaRPr lang="cy-GB" sz="2800" dirty="0">
              <a:solidFill>
                <a:schemeClr val="bg1"/>
              </a:solidFill>
            </a:endParaRPr>
          </a:p>
          <a:p>
            <a:pPr marL="457200" indent="-457200">
              <a:buFont typeface="Arial" panose="020B0604020202020204" pitchFamily="34" charset="0"/>
              <a:buChar char="•"/>
            </a:pPr>
            <a:endParaRPr lang="cy-GB" sz="2800" dirty="0">
              <a:solidFill>
                <a:schemeClr val="bg1"/>
              </a:solidFill>
            </a:endParaRPr>
          </a:p>
          <a:p>
            <a:pPr marL="457200" indent="-457200">
              <a:buFont typeface="Arial" panose="020B0604020202020204" pitchFamily="34" charset="0"/>
              <a:buChar char="•"/>
            </a:pPr>
            <a:endParaRPr lang="cy-GB" sz="2800" dirty="0">
              <a:solidFill>
                <a:schemeClr val="bg1"/>
              </a:solidFill>
            </a:endParaRPr>
          </a:p>
          <a:p>
            <a:r>
              <a:rPr lang="cy-GB" sz="2800" dirty="0" err="1">
                <a:solidFill>
                  <a:schemeClr val="bg1"/>
                </a:solidFill>
              </a:rPr>
              <a:t>These</a:t>
            </a:r>
            <a:r>
              <a:rPr lang="cy-GB" sz="2800" dirty="0">
                <a:solidFill>
                  <a:schemeClr val="bg1"/>
                </a:solidFill>
              </a:rPr>
              <a:t> </a:t>
            </a:r>
            <a:r>
              <a:rPr lang="cy-GB" sz="2800" dirty="0" err="1">
                <a:solidFill>
                  <a:schemeClr val="bg1"/>
                </a:solidFill>
              </a:rPr>
              <a:t>risks</a:t>
            </a:r>
            <a:r>
              <a:rPr lang="cy-GB" sz="2800" dirty="0">
                <a:solidFill>
                  <a:schemeClr val="bg1"/>
                </a:solidFill>
              </a:rPr>
              <a:t> </a:t>
            </a:r>
            <a:r>
              <a:rPr lang="cy-GB" sz="2800" dirty="0" err="1">
                <a:solidFill>
                  <a:schemeClr val="bg1"/>
                </a:solidFill>
              </a:rPr>
              <a:t>aren’t</a:t>
            </a:r>
            <a:r>
              <a:rPr lang="cy-GB" sz="2800" dirty="0">
                <a:solidFill>
                  <a:schemeClr val="bg1"/>
                </a:solidFill>
              </a:rPr>
              <a:t> </a:t>
            </a:r>
            <a:r>
              <a:rPr lang="cy-GB" sz="2800" dirty="0" err="1">
                <a:solidFill>
                  <a:schemeClr val="bg1"/>
                </a:solidFill>
              </a:rPr>
              <a:t>solely</a:t>
            </a:r>
            <a:r>
              <a:rPr lang="cy-GB" sz="2800" dirty="0">
                <a:solidFill>
                  <a:schemeClr val="bg1"/>
                </a:solidFill>
              </a:rPr>
              <a:t> </a:t>
            </a:r>
            <a:r>
              <a:rPr lang="cy-GB" sz="2800" dirty="0" err="1">
                <a:solidFill>
                  <a:schemeClr val="bg1"/>
                </a:solidFill>
              </a:rPr>
              <a:t>for</a:t>
            </a:r>
            <a:r>
              <a:rPr lang="cy-GB" sz="2800" dirty="0">
                <a:solidFill>
                  <a:schemeClr val="bg1"/>
                </a:solidFill>
              </a:rPr>
              <a:t> </a:t>
            </a:r>
            <a:r>
              <a:rPr lang="cy-GB" sz="2800" dirty="0" err="1">
                <a:solidFill>
                  <a:schemeClr val="bg1"/>
                </a:solidFill>
              </a:rPr>
              <a:t>occupiers</a:t>
            </a:r>
            <a:r>
              <a:rPr lang="cy-GB" sz="2800" dirty="0">
                <a:solidFill>
                  <a:schemeClr val="bg1"/>
                </a:solidFill>
              </a:rPr>
              <a:t>. </a:t>
            </a:r>
            <a:r>
              <a:rPr lang="cy-GB" sz="2800" dirty="0" err="1">
                <a:solidFill>
                  <a:schemeClr val="bg1"/>
                </a:solidFill>
              </a:rPr>
              <a:t>Consider</a:t>
            </a:r>
            <a:r>
              <a:rPr lang="cy-GB" sz="2800" dirty="0">
                <a:solidFill>
                  <a:schemeClr val="bg1"/>
                </a:solidFill>
              </a:rPr>
              <a:t> </a:t>
            </a:r>
            <a:r>
              <a:rPr lang="cy-GB" sz="2800" dirty="0" err="1">
                <a:solidFill>
                  <a:schemeClr val="bg1"/>
                </a:solidFill>
              </a:rPr>
              <a:t>Emergency</a:t>
            </a:r>
            <a:r>
              <a:rPr lang="cy-GB" sz="2800" dirty="0">
                <a:solidFill>
                  <a:schemeClr val="bg1"/>
                </a:solidFill>
              </a:rPr>
              <a:t> Services </a:t>
            </a:r>
            <a:r>
              <a:rPr lang="cy-GB" sz="2800" dirty="0" err="1">
                <a:solidFill>
                  <a:schemeClr val="bg1"/>
                </a:solidFill>
              </a:rPr>
              <a:t>entering</a:t>
            </a:r>
            <a:r>
              <a:rPr lang="cy-GB" sz="2800" dirty="0">
                <a:solidFill>
                  <a:schemeClr val="bg1"/>
                </a:solidFill>
              </a:rPr>
              <a:t>/</a:t>
            </a:r>
            <a:r>
              <a:rPr lang="cy-GB" sz="2800" dirty="0" err="1">
                <a:solidFill>
                  <a:schemeClr val="bg1"/>
                </a:solidFill>
              </a:rPr>
              <a:t>exiting</a:t>
            </a:r>
            <a:r>
              <a:rPr lang="cy-GB" sz="2800" dirty="0">
                <a:solidFill>
                  <a:schemeClr val="bg1"/>
                </a:solidFill>
              </a:rPr>
              <a:t> a </a:t>
            </a:r>
            <a:r>
              <a:rPr lang="cy-GB" sz="2800" dirty="0" err="1">
                <a:solidFill>
                  <a:schemeClr val="bg1"/>
                </a:solidFill>
              </a:rPr>
              <a:t>building</a:t>
            </a:r>
            <a:r>
              <a:rPr lang="cy-GB" sz="2800" dirty="0">
                <a:solidFill>
                  <a:schemeClr val="bg1"/>
                </a:solidFill>
              </a:rPr>
              <a:t> </a:t>
            </a:r>
            <a:r>
              <a:rPr lang="cy-GB" sz="2800" dirty="0" err="1">
                <a:solidFill>
                  <a:schemeClr val="bg1"/>
                </a:solidFill>
              </a:rPr>
              <a:t>during</a:t>
            </a:r>
            <a:r>
              <a:rPr lang="cy-GB" sz="2800" dirty="0">
                <a:solidFill>
                  <a:schemeClr val="bg1"/>
                </a:solidFill>
              </a:rPr>
              <a:t> </a:t>
            </a:r>
            <a:r>
              <a:rPr lang="cy-GB" sz="2800" dirty="0" err="1">
                <a:solidFill>
                  <a:schemeClr val="bg1"/>
                </a:solidFill>
              </a:rPr>
              <a:t>an</a:t>
            </a:r>
            <a:r>
              <a:rPr lang="cy-GB" sz="2800" dirty="0">
                <a:solidFill>
                  <a:schemeClr val="bg1"/>
                </a:solidFill>
              </a:rPr>
              <a:t> </a:t>
            </a:r>
            <a:r>
              <a:rPr lang="cy-GB" sz="2800" dirty="0" err="1">
                <a:solidFill>
                  <a:schemeClr val="bg1"/>
                </a:solidFill>
              </a:rPr>
              <a:t>emergeny</a:t>
            </a:r>
            <a:endParaRPr lang="cy-GB" sz="2800" dirty="0">
              <a:solidFill>
                <a:schemeClr val="bg1"/>
              </a:solidFill>
            </a:endParaRPr>
          </a:p>
          <a:p>
            <a:endParaRPr lang="cy-GB" sz="2800" dirty="0">
              <a:solidFill>
                <a:schemeClr val="bg1"/>
              </a:solidFill>
            </a:endParaRPr>
          </a:p>
          <a:p>
            <a:r>
              <a:rPr lang="cy-GB" sz="2800" dirty="0" err="1">
                <a:solidFill>
                  <a:schemeClr val="bg1"/>
                </a:solidFill>
              </a:rPr>
              <a:t>Also</a:t>
            </a:r>
            <a:r>
              <a:rPr lang="cy-GB" sz="2800" dirty="0">
                <a:solidFill>
                  <a:schemeClr val="bg1"/>
                </a:solidFill>
              </a:rPr>
              <a:t> </a:t>
            </a:r>
            <a:r>
              <a:rPr lang="cy-GB" sz="2800" dirty="0" err="1">
                <a:solidFill>
                  <a:schemeClr val="bg1"/>
                </a:solidFill>
              </a:rPr>
              <a:t>consider</a:t>
            </a:r>
            <a:r>
              <a:rPr lang="cy-GB" sz="2800" dirty="0">
                <a:solidFill>
                  <a:schemeClr val="bg1"/>
                </a:solidFill>
              </a:rPr>
              <a:t> the </a:t>
            </a:r>
            <a:r>
              <a:rPr lang="cy-GB" sz="2800" dirty="0" err="1">
                <a:solidFill>
                  <a:schemeClr val="bg1"/>
                </a:solidFill>
              </a:rPr>
              <a:t>threat</a:t>
            </a:r>
            <a:r>
              <a:rPr lang="cy-GB" sz="2800" dirty="0">
                <a:solidFill>
                  <a:schemeClr val="bg1"/>
                </a:solidFill>
              </a:rPr>
              <a:t> of </a:t>
            </a:r>
            <a:r>
              <a:rPr lang="cy-GB" sz="2800" dirty="0" err="1">
                <a:solidFill>
                  <a:schemeClr val="bg1"/>
                </a:solidFill>
              </a:rPr>
              <a:t>fire</a:t>
            </a:r>
            <a:r>
              <a:rPr lang="cy-GB" sz="2800" dirty="0">
                <a:solidFill>
                  <a:schemeClr val="bg1"/>
                </a:solidFill>
              </a:rPr>
              <a:t> </a:t>
            </a:r>
            <a:r>
              <a:rPr lang="cy-GB" sz="2800" dirty="0" err="1">
                <a:solidFill>
                  <a:schemeClr val="bg1"/>
                </a:solidFill>
              </a:rPr>
              <a:t>spreading</a:t>
            </a:r>
            <a:r>
              <a:rPr lang="cy-GB" sz="2800" dirty="0">
                <a:solidFill>
                  <a:schemeClr val="bg1"/>
                </a:solidFill>
              </a:rPr>
              <a:t> to </a:t>
            </a:r>
            <a:r>
              <a:rPr lang="cy-GB" sz="2800" dirty="0" err="1">
                <a:solidFill>
                  <a:schemeClr val="bg1"/>
                </a:solidFill>
              </a:rPr>
              <a:t>other</a:t>
            </a:r>
            <a:r>
              <a:rPr lang="cy-GB" sz="2800" dirty="0">
                <a:solidFill>
                  <a:schemeClr val="bg1"/>
                </a:solidFill>
              </a:rPr>
              <a:t> </a:t>
            </a:r>
            <a:r>
              <a:rPr lang="cy-GB" sz="2800" dirty="0" err="1">
                <a:solidFill>
                  <a:schemeClr val="bg1"/>
                </a:solidFill>
              </a:rPr>
              <a:t>buildings</a:t>
            </a:r>
            <a:endParaRPr lang="en-GB" sz="2800" dirty="0">
              <a:solidFill>
                <a:schemeClr val="bg1"/>
              </a:solidFill>
            </a:endParaRPr>
          </a:p>
        </p:txBody>
      </p:sp>
    </p:spTree>
    <p:extLst>
      <p:ext uri="{BB962C8B-B14F-4D97-AF65-F5344CB8AC3E}">
        <p14:creationId xmlns:p14="http://schemas.microsoft.com/office/powerpoint/2010/main" val="2235024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91AE22-F9FA-B7A6-6CCA-C4F7321D526C}"/>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
        <p:nvSpPr>
          <p:cNvPr id="5" name="Content Placeholder 4">
            <a:extLst>
              <a:ext uri="{FF2B5EF4-FFF2-40B4-BE49-F238E27FC236}">
                <a16:creationId xmlns:a16="http://schemas.microsoft.com/office/drawing/2014/main" id="{BAFD2E15-B7B7-4C88-4936-FCD76F990B0E}"/>
              </a:ext>
            </a:extLst>
          </p:cNvPr>
          <p:cNvSpPr>
            <a:spLocks noGrp="1"/>
          </p:cNvSpPr>
          <p:nvPr>
            <p:ph idx="1"/>
          </p:nvPr>
        </p:nvSpPr>
        <p:spPr>
          <a:xfrm>
            <a:off x="850392" y="205099"/>
            <a:ext cx="11113720" cy="6426437"/>
          </a:xfrm>
        </p:spPr>
        <p:txBody>
          <a:bodyPr/>
          <a:lstStyle/>
          <a:p>
            <a:r>
              <a:rPr lang="en-GB" dirty="0"/>
              <a:t>The fire safety of the fabric materials is often expressed in terms of its ignitability or combustibility, with particular regard to the </a:t>
            </a:r>
            <a:r>
              <a:rPr lang="en-GB" dirty="0">
                <a:solidFill>
                  <a:srgbClr val="F01689"/>
                </a:solidFill>
              </a:rPr>
              <a:t>structural elements </a:t>
            </a:r>
            <a:r>
              <a:rPr lang="en-GB" dirty="0"/>
              <a:t>which must remain in place for stability. </a:t>
            </a:r>
          </a:p>
          <a:p>
            <a:endParaRPr lang="en-GB" dirty="0"/>
          </a:p>
          <a:p>
            <a:r>
              <a:rPr lang="en-GB" dirty="0"/>
              <a:t>Internal </a:t>
            </a:r>
            <a:r>
              <a:rPr lang="en-GB" dirty="0">
                <a:solidFill>
                  <a:srgbClr val="F01689"/>
                </a:solidFill>
              </a:rPr>
              <a:t>finishes</a:t>
            </a:r>
            <a:r>
              <a:rPr lang="en-GB" dirty="0"/>
              <a:t> may offer a fuel source and need to be carefully specified, while the materials of the building’s </a:t>
            </a:r>
            <a:r>
              <a:rPr lang="en-GB" dirty="0">
                <a:solidFill>
                  <a:srgbClr val="F01689"/>
                </a:solidFill>
              </a:rPr>
              <a:t>contents</a:t>
            </a:r>
            <a:r>
              <a:rPr lang="en-GB" dirty="0"/>
              <a:t> also provide varying fire risks, such as textiles, furniture and plastics.</a:t>
            </a:r>
          </a:p>
          <a:p>
            <a:endParaRPr lang="en-GB" dirty="0"/>
          </a:p>
          <a:p>
            <a:r>
              <a:rPr lang="en-GB" dirty="0"/>
              <a:t>Fire properties are also influenced by the materials behind the surface finish. This was the case in the fire at Kings Cross Station in 1987, with multiple coats of paint leading to the spread and severity of the fire.</a:t>
            </a:r>
          </a:p>
        </p:txBody>
      </p:sp>
    </p:spTree>
    <p:extLst>
      <p:ext uri="{BB962C8B-B14F-4D97-AF65-F5344CB8AC3E}">
        <p14:creationId xmlns:p14="http://schemas.microsoft.com/office/powerpoint/2010/main" val="2306675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565407-0E0F-C3C1-17D5-80823C120E85}"/>
              </a:ext>
            </a:extLst>
          </p:cNvPr>
          <p:cNvSpPr txBox="1"/>
          <p:nvPr/>
        </p:nvSpPr>
        <p:spPr>
          <a:xfrm>
            <a:off x="2649196" y="1384419"/>
            <a:ext cx="6766661" cy="523220"/>
          </a:xfrm>
          <a:prstGeom prst="rect">
            <a:avLst/>
          </a:prstGeom>
          <a:noFill/>
        </p:spPr>
        <p:txBody>
          <a:bodyPr wrap="none" rtlCol="0">
            <a:spAutoFit/>
          </a:bodyPr>
          <a:lstStyle/>
          <a:p>
            <a:r>
              <a:rPr lang="cy-GB" sz="2800" dirty="0" err="1">
                <a:solidFill>
                  <a:schemeClr val="bg1"/>
                </a:solidFill>
              </a:rPr>
              <a:t>How</a:t>
            </a:r>
            <a:r>
              <a:rPr lang="cy-GB" sz="2800" dirty="0">
                <a:solidFill>
                  <a:schemeClr val="bg1"/>
                </a:solidFill>
              </a:rPr>
              <a:t> can we </a:t>
            </a:r>
            <a:r>
              <a:rPr lang="cy-GB" sz="2800" dirty="0" err="1">
                <a:solidFill>
                  <a:schemeClr val="bg1"/>
                </a:solidFill>
              </a:rPr>
              <a:t>control</a:t>
            </a:r>
            <a:r>
              <a:rPr lang="cy-GB" sz="2800" dirty="0">
                <a:solidFill>
                  <a:schemeClr val="bg1"/>
                </a:solidFill>
              </a:rPr>
              <a:t> Fire Safety </a:t>
            </a:r>
            <a:r>
              <a:rPr lang="cy-GB" sz="2800" dirty="0" err="1">
                <a:solidFill>
                  <a:schemeClr val="bg1"/>
                </a:solidFill>
              </a:rPr>
              <a:t>in</a:t>
            </a:r>
            <a:r>
              <a:rPr lang="cy-GB" sz="2800" dirty="0">
                <a:solidFill>
                  <a:schemeClr val="bg1"/>
                </a:solidFill>
              </a:rPr>
              <a:t> </a:t>
            </a:r>
            <a:r>
              <a:rPr lang="cy-GB" sz="2800" dirty="0" err="1">
                <a:solidFill>
                  <a:schemeClr val="bg1"/>
                </a:solidFill>
              </a:rPr>
              <a:t>buildings</a:t>
            </a:r>
            <a:r>
              <a:rPr lang="cy-GB" sz="2800" dirty="0">
                <a:solidFill>
                  <a:schemeClr val="bg1"/>
                </a:solidFill>
              </a:rPr>
              <a:t>?</a:t>
            </a:r>
            <a:endParaRPr lang="en-GB" sz="2800" dirty="0">
              <a:solidFill>
                <a:schemeClr val="bg1"/>
              </a:solidFill>
            </a:endParaRPr>
          </a:p>
        </p:txBody>
      </p:sp>
    </p:spTree>
    <p:extLst>
      <p:ext uri="{BB962C8B-B14F-4D97-AF65-F5344CB8AC3E}">
        <p14:creationId xmlns:p14="http://schemas.microsoft.com/office/powerpoint/2010/main" val="2856428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565407-0E0F-C3C1-17D5-80823C120E85}"/>
              </a:ext>
            </a:extLst>
          </p:cNvPr>
          <p:cNvSpPr txBox="1"/>
          <p:nvPr/>
        </p:nvSpPr>
        <p:spPr>
          <a:xfrm>
            <a:off x="2538100" y="222191"/>
            <a:ext cx="6766661" cy="523220"/>
          </a:xfrm>
          <a:prstGeom prst="rect">
            <a:avLst/>
          </a:prstGeom>
          <a:noFill/>
        </p:spPr>
        <p:txBody>
          <a:bodyPr wrap="none" rtlCol="0">
            <a:spAutoFit/>
          </a:bodyPr>
          <a:lstStyle/>
          <a:p>
            <a:r>
              <a:rPr lang="cy-GB" sz="2800" dirty="0" err="1">
                <a:solidFill>
                  <a:schemeClr val="bg1"/>
                </a:solidFill>
              </a:rPr>
              <a:t>How</a:t>
            </a:r>
            <a:r>
              <a:rPr lang="cy-GB" sz="2800" dirty="0">
                <a:solidFill>
                  <a:schemeClr val="bg1"/>
                </a:solidFill>
              </a:rPr>
              <a:t> can we </a:t>
            </a:r>
            <a:r>
              <a:rPr lang="cy-GB" sz="2800" dirty="0" err="1">
                <a:solidFill>
                  <a:schemeClr val="bg1"/>
                </a:solidFill>
              </a:rPr>
              <a:t>control</a:t>
            </a:r>
            <a:r>
              <a:rPr lang="cy-GB" sz="2800" dirty="0">
                <a:solidFill>
                  <a:schemeClr val="bg1"/>
                </a:solidFill>
              </a:rPr>
              <a:t> Fire Safety </a:t>
            </a:r>
            <a:r>
              <a:rPr lang="cy-GB" sz="2800" dirty="0" err="1">
                <a:solidFill>
                  <a:schemeClr val="bg1"/>
                </a:solidFill>
              </a:rPr>
              <a:t>in</a:t>
            </a:r>
            <a:r>
              <a:rPr lang="cy-GB" sz="2800" dirty="0">
                <a:solidFill>
                  <a:schemeClr val="bg1"/>
                </a:solidFill>
              </a:rPr>
              <a:t> </a:t>
            </a:r>
            <a:r>
              <a:rPr lang="cy-GB" sz="2800" dirty="0" err="1">
                <a:solidFill>
                  <a:schemeClr val="bg1"/>
                </a:solidFill>
              </a:rPr>
              <a:t>buildings</a:t>
            </a:r>
            <a:r>
              <a:rPr lang="cy-GB" sz="2800" dirty="0">
                <a:solidFill>
                  <a:schemeClr val="bg1"/>
                </a:solidFill>
              </a:rPr>
              <a:t>?</a:t>
            </a:r>
            <a:endParaRPr lang="en-GB" sz="2800" dirty="0">
              <a:solidFill>
                <a:schemeClr val="bg1"/>
              </a:solidFill>
            </a:endParaRPr>
          </a:p>
        </p:txBody>
      </p:sp>
      <p:sp>
        <p:nvSpPr>
          <p:cNvPr id="10" name="TextBox 9">
            <a:extLst>
              <a:ext uri="{FF2B5EF4-FFF2-40B4-BE49-F238E27FC236}">
                <a16:creationId xmlns:a16="http://schemas.microsoft.com/office/drawing/2014/main" id="{7D0C8C13-2A90-B369-0B6D-4E150F8B3618}"/>
              </a:ext>
            </a:extLst>
          </p:cNvPr>
          <p:cNvSpPr txBox="1"/>
          <p:nvPr/>
        </p:nvSpPr>
        <p:spPr>
          <a:xfrm>
            <a:off x="0" y="1619399"/>
            <a:ext cx="11844471" cy="4893647"/>
          </a:xfrm>
          <a:prstGeom prst="rect">
            <a:avLst/>
          </a:prstGeom>
          <a:noFill/>
        </p:spPr>
        <p:txBody>
          <a:bodyPr wrap="square">
            <a:spAutoFit/>
          </a:bodyPr>
          <a:lstStyle/>
          <a:p>
            <a:pPr marL="342900" indent="-342900">
              <a:buFont typeface="Arial" panose="020B0604020202020204" pitchFamily="34" charset="0"/>
              <a:buChar char="•"/>
            </a:pPr>
            <a:r>
              <a:rPr lang="en-GB" sz="2400" dirty="0">
                <a:solidFill>
                  <a:srgbClr val="F01688"/>
                </a:solidFill>
              </a:rPr>
              <a:t>Prevention:</a:t>
            </a:r>
            <a:r>
              <a:rPr lang="en-GB" sz="2400" dirty="0">
                <a:solidFill>
                  <a:schemeClr val="bg1"/>
                </a:solidFill>
              </a:rPr>
              <a:t> controlling ignition and fuel sources so that fires do not start.</a:t>
            </a:r>
          </a:p>
          <a:p>
            <a:endParaRPr lang="en-GB" sz="2400" dirty="0">
              <a:solidFill>
                <a:schemeClr val="bg1"/>
              </a:solidFill>
            </a:endParaRPr>
          </a:p>
          <a:p>
            <a:pPr marL="342900" indent="-342900">
              <a:buFont typeface="Arial" panose="020B0604020202020204" pitchFamily="34" charset="0"/>
              <a:buChar char="•"/>
            </a:pPr>
            <a:r>
              <a:rPr lang="en-GB" sz="2400" dirty="0">
                <a:solidFill>
                  <a:srgbClr val="F01688"/>
                </a:solidFill>
              </a:rPr>
              <a:t>Communications</a:t>
            </a:r>
            <a:r>
              <a:rPr lang="en-GB" sz="2400" dirty="0">
                <a:solidFill>
                  <a:schemeClr val="bg1"/>
                </a:solidFill>
              </a:rPr>
              <a:t>: if ignition occurs, ensuring occupants are informed and any active fire systems are triggered.</a:t>
            </a:r>
          </a:p>
          <a:p>
            <a:endParaRPr lang="en-GB" sz="2400" dirty="0">
              <a:solidFill>
                <a:schemeClr val="bg1"/>
              </a:solidFill>
            </a:endParaRPr>
          </a:p>
          <a:p>
            <a:pPr marL="342900" indent="-342900">
              <a:buFont typeface="Arial" panose="020B0604020202020204" pitchFamily="34" charset="0"/>
              <a:buChar char="•"/>
            </a:pPr>
            <a:r>
              <a:rPr lang="en-GB" sz="2400" dirty="0">
                <a:solidFill>
                  <a:srgbClr val="F01688"/>
                </a:solidFill>
              </a:rPr>
              <a:t>Escape</a:t>
            </a:r>
            <a:r>
              <a:rPr lang="en-GB" sz="2400" dirty="0">
                <a:solidFill>
                  <a:schemeClr val="bg1"/>
                </a:solidFill>
              </a:rPr>
              <a:t>: ensuring that occupants of buildings and surrounding areas are able to move to places of safety.</a:t>
            </a:r>
          </a:p>
          <a:p>
            <a:endParaRPr lang="en-GB" sz="2400" dirty="0">
              <a:solidFill>
                <a:schemeClr val="bg1"/>
              </a:solidFill>
            </a:endParaRPr>
          </a:p>
          <a:p>
            <a:pPr marL="342900" indent="-342900">
              <a:buFont typeface="Arial" panose="020B0604020202020204" pitchFamily="34" charset="0"/>
              <a:buChar char="•"/>
            </a:pPr>
            <a:r>
              <a:rPr lang="en-GB" sz="2400" dirty="0">
                <a:solidFill>
                  <a:srgbClr val="F01688"/>
                </a:solidFill>
              </a:rPr>
              <a:t>Containment</a:t>
            </a:r>
            <a:r>
              <a:rPr lang="en-GB" sz="2400" dirty="0">
                <a:solidFill>
                  <a:schemeClr val="bg1"/>
                </a:solidFill>
              </a:rPr>
              <a:t>: fire should be contained to the smallest possible area, limiting the threat to life safety and the extent of property likely to be damaged.</a:t>
            </a:r>
          </a:p>
          <a:p>
            <a:endParaRPr lang="en-GB" sz="2400" dirty="0">
              <a:solidFill>
                <a:schemeClr val="bg1"/>
              </a:solidFill>
            </a:endParaRPr>
          </a:p>
          <a:p>
            <a:pPr marL="342900" indent="-342900">
              <a:buFont typeface="Arial" panose="020B0604020202020204" pitchFamily="34" charset="0"/>
              <a:buChar char="•"/>
            </a:pPr>
            <a:r>
              <a:rPr lang="en-GB" sz="2400" dirty="0">
                <a:solidFill>
                  <a:srgbClr val="F01688"/>
                </a:solidFill>
              </a:rPr>
              <a:t>Extinguishment</a:t>
            </a:r>
            <a:r>
              <a:rPr lang="en-GB" sz="2400" dirty="0">
                <a:solidFill>
                  <a:schemeClr val="bg1"/>
                </a:solidFill>
              </a:rPr>
              <a:t>: ensuring that fire can be extinguished quickly and with minimal consequential damage.</a:t>
            </a:r>
          </a:p>
        </p:txBody>
      </p:sp>
      <p:pic>
        <p:nvPicPr>
          <p:cNvPr id="11" name="Picture 10">
            <a:extLst>
              <a:ext uri="{FF2B5EF4-FFF2-40B4-BE49-F238E27FC236}">
                <a16:creationId xmlns:a16="http://schemas.microsoft.com/office/drawing/2014/main" id="{ED3AEBCE-FC17-3CB6-6069-5E46F9D6B387}"/>
              </a:ext>
            </a:extLst>
          </p:cNvPr>
          <p:cNvPicPr>
            <a:picLocks noChangeAspect="1"/>
          </p:cNvPicPr>
          <p:nvPr/>
        </p:nvPicPr>
        <p:blipFill>
          <a:blip r:embed="rId2"/>
          <a:stretch>
            <a:fillRect/>
          </a:stretch>
        </p:blipFill>
        <p:spPr>
          <a:xfrm>
            <a:off x="10048875" y="0"/>
            <a:ext cx="2143125" cy="2143125"/>
          </a:xfrm>
          <a:prstGeom prst="rect">
            <a:avLst/>
          </a:prstGeom>
        </p:spPr>
      </p:pic>
    </p:spTree>
    <p:extLst>
      <p:ext uri="{BB962C8B-B14F-4D97-AF65-F5344CB8AC3E}">
        <p14:creationId xmlns:p14="http://schemas.microsoft.com/office/powerpoint/2010/main" val="3380759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1875"/>
            <a:ext cx="8878824" cy="805008"/>
          </a:xfrm>
        </p:spPr>
        <p:txBody>
          <a:bodyPr/>
          <a:lstStyle/>
          <a:p>
            <a:r>
              <a:rPr lang="en-US" dirty="0"/>
              <a:t>Prevention</a:t>
            </a:r>
          </a:p>
        </p:txBody>
      </p:sp>
      <p:sp>
        <p:nvSpPr>
          <p:cNvPr id="3" name="Text Placeholder 2">
            <a:extLst>
              <a:ext uri="{FF2B5EF4-FFF2-40B4-BE49-F238E27FC236}">
                <a16:creationId xmlns:a16="http://schemas.microsoft.com/office/drawing/2014/main" id="{C31605EE-24B6-95D8-DE5E-BEC2F03ECECA}"/>
              </a:ext>
            </a:extLst>
          </p:cNvPr>
          <p:cNvSpPr>
            <a:spLocks noGrp="1"/>
          </p:cNvSpPr>
          <p:nvPr>
            <p:ph type="body" idx="1"/>
          </p:nvPr>
        </p:nvSpPr>
        <p:spPr>
          <a:xfrm>
            <a:off x="850391" y="1536192"/>
            <a:ext cx="5877579" cy="493776"/>
          </a:xfrm>
        </p:spPr>
        <p:txBody>
          <a:bodyPr/>
          <a:lstStyle/>
          <a:p>
            <a:pPr marL="342900" indent="-342900">
              <a:buFont typeface="Arial" panose="020B0604020202020204" pitchFamily="34" charset="0"/>
              <a:buChar char="•"/>
            </a:pPr>
            <a:r>
              <a:rPr lang="en-GB" dirty="0"/>
              <a:t>Design out ignition sources.</a:t>
            </a:r>
          </a:p>
          <a:p>
            <a:pPr marL="342900" indent="-34290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C8798289-3EAB-4CA5-7993-7BB1152DF67D}"/>
              </a:ext>
            </a:extLst>
          </p:cNvPr>
          <p:cNvSpPr txBox="1"/>
          <p:nvPr/>
        </p:nvSpPr>
        <p:spPr>
          <a:xfrm>
            <a:off x="1189140" y="2228671"/>
            <a:ext cx="6990126" cy="1569660"/>
          </a:xfrm>
          <a:prstGeom prst="rect">
            <a:avLst/>
          </a:prstGeom>
          <a:noFill/>
        </p:spPr>
        <p:txBody>
          <a:bodyPr wrap="square">
            <a:spAutoFit/>
          </a:bodyPr>
          <a:lstStyle/>
          <a:p>
            <a:r>
              <a:rPr lang="en-GB" sz="2400" b="1" dirty="0">
                <a:solidFill>
                  <a:schemeClr val="bg1"/>
                </a:solidFill>
              </a:rPr>
              <a:t>Natural phenomena</a:t>
            </a:r>
          </a:p>
          <a:p>
            <a:endParaRPr lang="en-GB" sz="2400" dirty="0">
              <a:solidFill>
                <a:schemeClr val="bg1"/>
              </a:solidFill>
            </a:endParaRPr>
          </a:p>
          <a:p>
            <a:r>
              <a:rPr lang="en-GB" sz="2400" dirty="0">
                <a:solidFill>
                  <a:schemeClr val="bg1"/>
                </a:solidFill>
              </a:rPr>
              <a:t>This includes earthquakes, forest fires, etc., but the risk most relevant to life in the UK is lightning.</a:t>
            </a:r>
          </a:p>
        </p:txBody>
      </p:sp>
      <p:pic>
        <p:nvPicPr>
          <p:cNvPr id="17" name="Picture 16">
            <a:extLst>
              <a:ext uri="{FF2B5EF4-FFF2-40B4-BE49-F238E27FC236}">
                <a16:creationId xmlns:a16="http://schemas.microsoft.com/office/drawing/2014/main" id="{52B92481-E47D-561A-AC32-4D07D66132C5}"/>
              </a:ext>
            </a:extLst>
          </p:cNvPr>
          <p:cNvPicPr>
            <a:picLocks noChangeAspect="1"/>
          </p:cNvPicPr>
          <p:nvPr/>
        </p:nvPicPr>
        <p:blipFill>
          <a:blip r:embed="rId2"/>
          <a:stretch>
            <a:fillRect/>
          </a:stretch>
        </p:blipFill>
        <p:spPr>
          <a:xfrm>
            <a:off x="9887264" y="354330"/>
            <a:ext cx="2057400" cy="2857500"/>
          </a:xfrm>
          <a:prstGeom prst="rect">
            <a:avLst/>
          </a:prstGeom>
        </p:spPr>
      </p:pic>
      <p:sp>
        <p:nvSpPr>
          <p:cNvPr id="19" name="TextBox 18">
            <a:extLst>
              <a:ext uri="{FF2B5EF4-FFF2-40B4-BE49-F238E27FC236}">
                <a16:creationId xmlns:a16="http://schemas.microsoft.com/office/drawing/2014/main" id="{BED63E83-B7A8-6407-7CD0-AA09CAC9AA77}"/>
              </a:ext>
            </a:extLst>
          </p:cNvPr>
          <p:cNvSpPr txBox="1"/>
          <p:nvPr/>
        </p:nvSpPr>
        <p:spPr>
          <a:xfrm>
            <a:off x="850391" y="5427569"/>
            <a:ext cx="6102990" cy="369332"/>
          </a:xfrm>
          <a:prstGeom prst="rect">
            <a:avLst/>
          </a:prstGeom>
          <a:noFill/>
        </p:spPr>
        <p:txBody>
          <a:bodyPr wrap="square">
            <a:spAutoFit/>
          </a:bodyPr>
          <a:lstStyle/>
          <a:p>
            <a:r>
              <a:rPr lang="en-GB" dirty="0">
                <a:solidFill>
                  <a:schemeClr val="bg1"/>
                </a:solidFill>
              </a:rPr>
              <a:t>BS EN 62305	Protection against lightning</a:t>
            </a:r>
          </a:p>
        </p:txBody>
      </p:sp>
      <p:sp>
        <p:nvSpPr>
          <p:cNvPr id="21" name="TextBox 20">
            <a:extLst>
              <a:ext uri="{FF2B5EF4-FFF2-40B4-BE49-F238E27FC236}">
                <a16:creationId xmlns:a16="http://schemas.microsoft.com/office/drawing/2014/main" id="{A0F31423-D121-2B3E-51B8-74E3BAF20780}"/>
              </a:ext>
            </a:extLst>
          </p:cNvPr>
          <p:cNvSpPr txBox="1"/>
          <p:nvPr/>
        </p:nvSpPr>
        <p:spPr>
          <a:xfrm>
            <a:off x="86655" y="6426230"/>
            <a:ext cx="8017109" cy="369332"/>
          </a:xfrm>
          <a:prstGeom prst="rect">
            <a:avLst/>
          </a:prstGeom>
          <a:noFill/>
        </p:spPr>
        <p:txBody>
          <a:bodyPr wrap="square">
            <a:spAutoFit/>
          </a:bodyPr>
          <a:lstStyle/>
          <a:p>
            <a:r>
              <a:rPr lang="en-GB" dirty="0">
                <a:solidFill>
                  <a:schemeClr val="bg1"/>
                </a:solidFill>
              </a:rPr>
              <a:t>https://kingsmillindustries.com/design-of-external-lightning-protection/</a:t>
            </a:r>
          </a:p>
        </p:txBody>
      </p:sp>
      <p:pic>
        <p:nvPicPr>
          <p:cNvPr id="22" name="Picture 21">
            <a:extLst>
              <a:ext uri="{FF2B5EF4-FFF2-40B4-BE49-F238E27FC236}">
                <a16:creationId xmlns:a16="http://schemas.microsoft.com/office/drawing/2014/main" id="{483F346B-C562-C0B8-9BD9-0281EFD4A2FC}"/>
              </a:ext>
            </a:extLst>
          </p:cNvPr>
          <p:cNvPicPr>
            <a:picLocks noChangeAspect="1"/>
          </p:cNvPicPr>
          <p:nvPr/>
        </p:nvPicPr>
        <p:blipFill>
          <a:blip r:embed="rId3"/>
          <a:stretch>
            <a:fillRect/>
          </a:stretch>
        </p:blipFill>
        <p:spPr>
          <a:xfrm>
            <a:off x="8103764" y="3296770"/>
            <a:ext cx="2153454" cy="3460464"/>
          </a:xfrm>
          <a:prstGeom prst="rect">
            <a:avLst/>
          </a:prstGeom>
        </p:spPr>
      </p:pic>
    </p:spTree>
    <p:extLst>
      <p:ext uri="{BB962C8B-B14F-4D97-AF65-F5344CB8AC3E}">
        <p14:creationId xmlns:p14="http://schemas.microsoft.com/office/powerpoint/2010/main" val="765210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974884" y="-222896"/>
            <a:ext cx="8878824" cy="1069848"/>
          </a:xfrm>
        </p:spPr>
        <p:txBody>
          <a:bodyPr/>
          <a:lstStyle/>
          <a:p>
            <a:r>
              <a:rPr lang="en-US" dirty="0"/>
              <a:t>Prevention</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10</a:t>
            </a:fld>
            <a:endParaRPr lang="en-US" dirty="0"/>
          </a:p>
        </p:txBody>
      </p:sp>
      <p:sp>
        <p:nvSpPr>
          <p:cNvPr id="3" name="Text Placeholder 2">
            <a:extLst>
              <a:ext uri="{FF2B5EF4-FFF2-40B4-BE49-F238E27FC236}">
                <a16:creationId xmlns:a16="http://schemas.microsoft.com/office/drawing/2014/main" id="{C31605EE-24B6-95D8-DE5E-BEC2F03ECECA}"/>
              </a:ext>
            </a:extLst>
          </p:cNvPr>
          <p:cNvSpPr>
            <a:spLocks noGrp="1"/>
          </p:cNvSpPr>
          <p:nvPr>
            <p:ph type="body" idx="1"/>
          </p:nvPr>
        </p:nvSpPr>
        <p:spPr>
          <a:xfrm>
            <a:off x="758112" y="1053322"/>
            <a:ext cx="8494945" cy="1922673"/>
          </a:xfrm>
        </p:spPr>
        <p:txBody>
          <a:bodyPr/>
          <a:lstStyle/>
          <a:p>
            <a:pPr marL="342900" indent="-342900">
              <a:buFont typeface="Arial" panose="020B0604020202020204" pitchFamily="34" charset="0"/>
              <a:buChar char="•"/>
            </a:pPr>
            <a:r>
              <a:rPr lang="en-GB" dirty="0"/>
              <a:t>Enable buildings to be managed in such a way that the risk of ignition is eliminated.</a:t>
            </a:r>
            <a:endParaRPr lang="en-US" dirty="0"/>
          </a:p>
        </p:txBody>
      </p:sp>
      <p:sp>
        <p:nvSpPr>
          <p:cNvPr id="6" name="Content Placeholder 5">
            <a:extLst>
              <a:ext uri="{FF2B5EF4-FFF2-40B4-BE49-F238E27FC236}">
                <a16:creationId xmlns:a16="http://schemas.microsoft.com/office/drawing/2014/main" id="{3DF22CC9-1295-2B21-05A9-68A44E669B8F}"/>
              </a:ext>
            </a:extLst>
          </p:cNvPr>
          <p:cNvSpPr>
            <a:spLocks noGrp="1"/>
          </p:cNvSpPr>
          <p:nvPr>
            <p:ph sz="quarter" idx="4"/>
          </p:nvPr>
        </p:nvSpPr>
        <p:spPr>
          <a:xfrm>
            <a:off x="589788" y="2231472"/>
            <a:ext cx="11227574" cy="2578608"/>
          </a:xfrm>
        </p:spPr>
        <p:txBody>
          <a:bodyPr/>
          <a:lstStyle/>
          <a:p>
            <a:pPr marL="0" indent="0">
              <a:buNone/>
            </a:pPr>
            <a:r>
              <a:rPr lang="en-GB" b="1" dirty="0"/>
              <a:t>Technological failure</a:t>
            </a:r>
          </a:p>
          <a:p>
            <a:pPr marL="0" indent="0">
              <a:buNone/>
            </a:pPr>
            <a:r>
              <a:rPr lang="en-GB" dirty="0"/>
              <a:t>Building services present a major ignition risk. Plant rooms, laboratories, boiler houses and large kitchens should be sited where their threat is minimised.</a:t>
            </a:r>
          </a:p>
          <a:p>
            <a:pPr marL="0" indent="0">
              <a:buNone/>
            </a:pPr>
            <a:endParaRPr lang="en-GB" dirty="0"/>
          </a:p>
          <a:p>
            <a:pPr marL="0" indent="0">
              <a:buNone/>
            </a:pPr>
            <a:r>
              <a:rPr lang="en-GB" dirty="0"/>
              <a:t>In the short term, services and installations should be correctly designed, specified, constructed, checked and commissioned. In the long term, checking and replacement cycles should be in place so that correct operation can be maintained.</a:t>
            </a:r>
          </a:p>
          <a:p>
            <a:pPr marL="0" indent="0">
              <a:buNone/>
            </a:pPr>
            <a:endParaRPr lang="en-GB" dirty="0"/>
          </a:p>
          <a:p>
            <a:pPr marL="0" indent="0">
              <a:buNone/>
            </a:pPr>
            <a:r>
              <a:rPr lang="en-GB" b="1" dirty="0"/>
              <a:t>Fuel limitation</a:t>
            </a:r>
          </a:p>
          <a:p>
            <a:pPr marL="0" indent="0">
              <a:buNone/>
            </a:pPr>
            <a:r>
              <a:rPr lang="en-GB" dirty="0"/>
              <a:t>Limiting the amount of fuel available will help to reduce risk in two ways:</a:t>
            </a:r>
          </a:p>
          <a:p>
            <a:pPr marL="0" indent="0">
              <a:buNone/>
            </a:pPr>
            <a:endParaRPr lang="en-GB" dirty="0"/>
          </a:p>
          <a:p>
            <a:pPr marL="0" indent="0">
              <a:buNone/>
            </a:pPr>
            <a:r>
              <a:rPr lang="en-GB" dirty="0">
                <a:solidFill>
                  <a:srgbClr val="E218A3"/>
                </a:solidFill>
              </a:rPr>
              <a:t>Fire load: </a:t>
            </a:r>
            <a:r>
              <a:rPr lang="en-GB" dirty="0"/>
              <a:t>By controlling the amount of material which will burn and release heat to feed the growth of a fire.</a:t>
            </a:r>
          </a:p>
          <a:p>
            <a:pPr marL="0" indent="0">
              <a:buNone/>
            </a:pPr>
            <a:r>
              <a:rPr lang="en-GB" dirty="0">
                <a:solidFill>
                  <a:srgbClr val="E218A3"/>
                </a:solidFill>
              </a:rPr>
              <a:t>Smoke load: </a:t>
            </a:r>
            <a:r>
              <a:rPr lang="en-GB" dirty="0"/>
              <a:t>It will also reduce the amount of smoke which can be produced.</a:t>
            </a:r>
            <a:endParaRPr lang="en-US" dirty="0"/>
          </a:p>
        </p:txBody>
      </p:sp>
    </p:spTree>
    <p:extLst>
      <p:ext uri="{BB962C8B-B14F-4D97-AF65-F5344CB8AC3E}">
        <p14:creationId xmlns:p14="http://schemas.microsoft.com/office/powerpoint/2010/main" val="3141800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Communication</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11</a:t>
            </a:fld>
            <a:endParaRPr lang="en-US" dirty="0"/>
          </a:p>
        </p:txBody>
      </p:sp>
      <p:sp>
        <p:nvSpPr>
          <p:cNvPr id="12" name="TextBox 11">
            <a:extLst>
              <a:ext uri="{FF2B5EF4-FFF2-40B4-BE49-F238E27FC236}">
                <a16:creationId xmlns:a16="http://schemas.microsoft.com/office/drawing/2014/main" id="{C8798289-3EAB-4CA5-7993-7BB1152DF67D}"/>
              </a:ext>
            </a:extLst>
          </p:cNvPr>
          <p:cNvSpPr txBox="1"/>
          <p:nvPr/>
        </p:nvSpPr>
        <p:spPr>
          <a:xfrm>
            <a:off x="700856" y="1987751"/>
            <a:ext cx="11367033" cy="4154984"/>
          </a:xfrm>
          <a:prstGeom prst="rect">
            <a:avLst/>
          </a:prstGeom>
          <a:noFill/>
        </p:spPr>
        <p:txBody>
          <a:bodyPr wrap="square">
            <a:spAutoFit/>
          </a:bodyPr>
          <a:lstStyle/>
          <a:p>
            <a:r>
              <a:rPr lang="en-GB" sz="2400" dirty="0">
                <a:solidFill>
                  <a:schemeClr val="bg1"/>
                </a:solidFill>
              </a:rPr>
              <a:t>Once a fire is detected (either by occupants or by automatic means), it is necessary to communicate the location of the fire to (other) occupants and to a control-and-response centre such as the fire and rescue service.</a:t>
            </a:r>
          </a:p>
          <a:p>
            <a:endParaRPr lang="en-GB" sz="2400" dirty="0">
              <a:solidFill>
                <a:schemeClr val="bg1"/>
              </a:solidFill>
            </a:endParaRPr>
          </a:p>
          <a:p>
            <a:r>
              <a:rPr lang="en-GB" sz="2400" dirty="0">
                <a:solidFill>
                  <a:schemeClr val="bg1"/>
                </a:solidFill>
              </a:rPr>
              <a:t>This will allow an assessment of the correct response to be undertaken, and if necessary, include alarms to be sounded, a controlled evacuation, triggering of smoke control systems or sprinklers.</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Carbon monoxide detector.</a:t>
            </a:r>
          </a:p>
          <a:p>
            <a:pPr marL="342900" indent="-342900">
              <a:buFont typeface="Arial" panose="020B0604020202020204" pitchFamily="34" charset="0"/>
              <a:buChar char="•"/>
            </a:pPr>
            <a:r>
              <a:rPr lang="en-GB" sz="2400" dirty="0">
                <a:solidFill>
                  <a:schemeClr val="bg1"/>
                </a:solidFill>
              </a:rPr>
              <a:t>Fire detection and alarm system.</a:t>
            </a:r>
          </a:p>
          <a:p>
            <a:pPr marL="342900" indent="-342900">
              <a:buFont typeface="Arial" panose="020B0604020202020204" pitchFamily="34" charset="0"/>
              <a:buChar char="•"/>
            </a:pPr>
            <a:r>
              <a:rPr lang="en-GB" sz="2400" dirty="0">
                <a:solidFill>
                  <a:schemeClr val="bg1"/>
                </a:solidFill>
              </a:rPr>
              <a:t>Smoke detector.</a:t>
            </a:r>
          </a:p>
        </p:txBody>
      </p:sp>
    </p:spTree>
    <p:extLst>
      <p:ext uri="{BB962C8B-B14F-4D97-AF65-F5344CB8AC3E}">
        <p14:creationId xmlns:p14="http://schemas.microsoft.com/office/powerpoint/2010/main" val="80033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Escape</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12</a:t>
            </a:fld>
            <a:endParaRPr lang="en-US" dirty="0"/>
          </a:p>
        </p:txBody>
      </p:sp>
      <p:sp>
        <p:nvSpPr>
          <p:cNvPr id="12" name="TextBox 11">
            <a:extLst>
              <a:ext uri="{FF2B5EF4-FFF2-40B4-BE49-F238E27FC236}">
                <a16:creationId xmlns:a16="http://schemas.microsoft.com/office/drawing/2014/main" id="{C8798289-3EAB-4CA5-7993-7BB1152DF67D}"/>
              </a:ext>
            </a:extLst>
          </p:cNvPr>
          <p:cNvSpPr txBox="1"/>
          <p:nvPr/>
        </p:nvSpPr>
        <p:spPr>
          <a:xfrm>
            <a:off x="629675" y="1440206"/>
            <a:ext cx="11367033" cy="5262979"/>
          </a:xfrm>
          <a:prstGeom prst="rect">
            <a:avLst/>
          </a:prstGeom>
          <a:noFill/>
        </p:spPr>
        <p:txBody>
          <a:bodyPr wrap="square">
            <a:spAutoFit/>
          </a:bodyPr>
          <a:lstStyle/>
          <a:p>
            <a:r>
              <a:rPr lang="en-GB" sz="2400">
                <a:solidFill>
                  <a:schemeClr val="bg1"/>
                </a:solidFill>
              </a:rPr>
              <a:t>Buildings must be designed so that occupants can escape safely if a fire breaks out. They must be able to reach a place of safety without being overcome by heat or smoke, and so the time taken to escape needs to be shorter than the likely time it will take for fire or smoke to spread.</a:t>
            </a:r>
          </a:p>
          <a:p>
            <a:endParaRPr lang="en-GB" sz="2400">
              <a:solidFill>
                <a:schemeClr val="bg1"/>
              </a:solidFill>
            </a:endParaRPr>
          </a:p>
          <a:p>
            <a:r>
              <a:rPr lang="en-GB" sz="2400">
                <a:solidFill>
                  <a:schemeClr val="bg1"/>
                </a:solidFill>
              </a:rPr>
              <a:t>This can be achieved by controlling fire spread and by ensuring that escape routes are easily accessible and neither too long nor too complex. People with mobility problems who may need assistance must also be considered.</a:t>
            </a:r>
          </a:p>
          <a:p>
            <a:endParaRPr lang="en-GB" sz="2400">
              <a:solidFill>
                <a:schemeClr val="bg1"/>
              </a:solidFill>
            </a:endParaRPr>
          </a:p>
          <a:p>
            <a:r>
              <a:rPr lang="en-GB" sz="2400">
                <a:solidFill>
                  <a:schemeClr val="bg1"/>
                </a:solidFill>
              </a:rPr>
              <a:t>Escape strategies might include:</a:t>
            </a:r>
          </a:p>
          <a:p>
            <a:endParaRPr lang="en-GB" sz="2400">
              <a:solidFill>
                <a:schemeClr val="bg1"/>
              </a:solidFill>
            </a:endParaRPr>
          </a:p>
          <a:p>
            <a:r>
              <a:rPr lang="en-GB" sz="2400">
                <a:solidFill>
                  <a:schemeClr val="bg1"/>
                </a:solidFill>
              </a:rPr>
              <a:t>Egress: simple direct escape from a building when an alarm is sounded.</a:t>
            </a:r>
          </a:p>
          <a:p>
            <a:r>
              <a:rPr lang="en-GB" sz="2400">
                <a:solidFill>
                  <a:schemeClr val="bg1"/>
                </a:solidFill>
              </a:rPr>
              <a:t>Refuge: the use of the fire containment to provide a place of safety within a building.</a:t>
            </a:r>
          </a:p>
          <a:p>
            <a:r>
              <a:rPr lang="en-GB" sz="2400">
                <a:solidFill>
                  <a:schemeClr val="bg1"/>
                </a:solidFill>
              </a:rPr>
              <a:t>Rescue: this is a last resort.</a:t>
            </a:r>
            <a:endParaRPr lang="en-GB" sz="2400" dirty="0">
              <a:solidFill>
                <a:schemeClr val="bg1"/>
              </a:solidFill>
            </a:endParaRPr>
          </a:p>
        </p:txBody>
      </p:sp>
    </p:spTree>
    <p:extLst>
      <p:ext uri="{BB962C8B-B14F-4D97-AF65-F5344CB8AC3E}">
        <p14:creationId xmlns:p14="http://schemas.microsoft.com/office/powerpoint/2010/main" val="2144571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13</a:t>
            </a:fld>
            <a:endParaRPr lang="en-US" dirty="0"/>
          </a:p>
        </p:txBody>
      </p:sp>
      <p:sp>
        <p:nvSpPr>
          <p:cNvPr id="12" name="TextBox 11">
            <a:extLst>
              <a:ext uri="{FF2B5EF4-FFF2-40B4-BE49-F238E27FC236}">
                <a16:creationId xmlns:a16="http://schemas.microsoft.com/office/drawing/2014/main" id="{C8798289-3EAB-4CA5-7993-7BB1152DF67D}"/>
              </a:ext>
            </a:extLst>
          </p:cNvPr>
          <p:cNvSpPr txBox="1"/>
          <p:nvPr/>
        </p:nvSpPr>
        <p:spPr>
          <a:xfrm>
            <a:off x="689905" y="2332704"/>
            <a:ext cx="11367033" cy="2677656"/>
          </a:xfrm>
          <a:prstGeom prst="rect">
            <a:avLst/>
          </a:prstGeom>
          <a:noFill/>
        </p:spPr>
        <p:txBody>
          <a:bodyPr wrap="square">
            <a:spAutoFit/>
          </a:bodyPr>
          <a:lstStyle/>
          <a:p>
            <a:r>
              <a:rPr lang="en-GB" sz="2400" dirty="0">
                <a:solidFill>
                  <a:schemeClr val="bg1"/>
                </a:solidFill>
              </a:rPr>
              <a:t>The ability of a building's design to contain a fire once started is critical to the protection of the property, the lives of the occupants and also surrounding people and buildings. It is the 'tactic' most clearly covered by legislation and also one which insurance companies are most concerned with.</a:t>
            </a:r>
          </a:p>
          <a:p>
            <a:endParaRPr lang="en-GB" sz="2400" dirty="0">
              <a:solidFill>
                <a:schemeClr val="bg1"/>
              </a:solidFill>
            </a:endParaRPr>
          </a:p>
          <a:p>
            <a:r>
              <a:rPr lang="en-GB" sz="2400" dirty="0">
                <a:solidFill>
                  <a:schemeClr val="bg1"/>
                </a:solidFill>
              </a:rPr>
              <a:t>Containment should address both heat and smoke risks. Measures can be Passive and Active</a:t>
            </a:r>
          </a:p>
        </p:txBody>
      </p:sp>
    </p:spTree>
    <p:extLst>
      <p:ext uri="{BB962C8B-B14F-4D97-AF65-F5344CB8AC3E}">
        <p14:creationId xmlns:p14="http://schemas.microsoft.com/office/powerpoint/2010/main" val="2850947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14</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717284" y="1532799"/>
            <a:ext cx="10863290" cy="4708981"/>
          </a:xfrm>
          <a:prstGeom prst="rect">
            <a:avLst/>
          </a:prstGeom>
          <a:noFill/>
        </p:spPr>
        <p:txBody>
          <a:bodyPr wrap="square">
            <a:spAutoFit/>
          </a:bodyPr>
          <a:lstStyle/>
          <a:p>
            <a:r>
              <a:rPr lang="en-GB" sz="2000" b="1" u="sng" dirty="0">
                <a:solidFill>
                  <a:schemeClr val="bg1"/>
                </a:solidFill>
              </a:rPr>
              <a:t>Passive fire resistance</a:t>
            </a:r>
          </a:p>
          <a:p>
            <a:endParaRPr lang="en-GB" sz="2000" dirty="0">
              <a:solidFill>
                <a:schemeClr val="bg1"/>
              </a:solidFill>
            </a:endParaRPr>
          </a:p>
          <a:p>
            <a:r>
              <a:rPr lang="en-GB" sz="2000" dirty="0">
                <a:solidFill>
                  <a:schemeClr val="bg1"/>
                </a:solidFill>
              </a:rPr>
              <a:t>Resistance to collapse</a:t>
            </a:r>
          </a:p>
          <a:p>
            <a:r>
              <a:rPr lang="en-GB" sz="2000" dirty="0">
                <a:solidFill>
                  <a:schemeClr val="bg1"/>
                </a:solidFill>
              </a:rPr>
              <a:t>Resistance to fire penetration</a:t>
            </a:r>
          </a:p>
          <a:p>
            <a:r>
              <a:rPr lang="en-GB" sz="2000" dirty="0">
                <a:solidFill>
                  <a:schemeClr val="bg1"/>
                </a:solidFill>
              </a:rPr>
              <a:t>Resistance to the transfer of excessive heat</a:t>
            </a:r>
          </a:p>
          <a:p>
            <a:endParaRPr lang="en-GB" sz="2000" dirty="0">
              <a:solidFill>
                <a:schemeClr val="bg1"/>
              </a:solidFill>
            </a:endParaRPr>
          </a:p>
          <a:p>
            <a:r>
              <a:rPr lang="en-GB" sz="2000" dirty="0">
                <a:solidFill>
                  <a:schemeClr val="bg1"/>
                </a:solidFill>
              </a:rPr>
              <a:t>Some materials have inherent fire resistance, others need to have steps taken to improve this resistance. There are three main methods of doing this:</a:t>
            </a:r>
          </a:p>
          <a:p>
            <a:endParaRPr lang="en-GB" sz="2000" dirty="0">
              <a:solidFill>
                <a:schemeClr val="bg1"/>
              </a:solidFill>
            </a:endParaRPr>
          </a:p>
          <a:p>
            <a:r>
              <a:rPr lang="en-GB" sz="2000" dirty="0">
                <a:solidFill>
                  <a:srgbClr val="F01689"/>
                </a:solidFill>
              </a:rPr>
              <a:t>Oversizing</a:t>
            </a:r>
            <a:r>
              <a:rPr lang="en-GB" sz="2000" dirty="0">
                <a:solidFill>
                  <a:schemeClr val="bg1"/>
                </a:solidFill>
              </a:rPr>
              <a:t>: deliberately increasing the size of an assembly so that part of it can be destroyed without affecting the structural performance of the rest.</a:t>
            </a:r>
          </a:p>
          <a:p>
            <a:r>
              <a:rPr lang="en-GB" sz="2000" dirty="0">
                <a:solidFill>
                  <a:srgbClr val="F01689"/>
                </a:solidFill>
              </a:rPr>
              <a:t>Insulation</a:t>
            </a:r>
            <a:r>
              <a:rPr lang="en-GB" sz="2000" dirty="0">
                <a:solidFill>
                  <a:schemeClr val="bg1"/>
                </a:solidFill>
              </a:rPr>
              <a:t>: the provision of a layer of insulating materials around the assembly to protect it from the heat of a fire.</a:t>
            </a:r>
          </a:p>
          <a:p>
            <a:r>
              <a:rPr lang="en-GB" sz="2000" dirty="0">
                <a:solidFill>
                  <a:srgbClr val="F01689"/>
                </a:solidFill>
              </a:rPr>
              <a:t>Dissipation</a:t>
            </a:r>
            <a:r>
              <a:rPr lang="en-GB" sz="2000" dirty="0">
                <a:solidFill>
                  <a:schemeClr val="bg1"/>
                </a:solidFill>
              </a:rPr>
              <a:t>: ensuring that heat applied to an assembly is rapidly dissipated to other materials or to the air, so that the temperature of the assembly is not raised to a critical level.</a:t>
            </a:r>
          </a:p>
        </p:txBody>
      </p:sp>
    </p:spTree>
    <p:extLst>
      <p:ext uri="{BB962C8B-B14F-4D97-AF65-F5344CB8AC3E}">
        <p14:creationId xmlns:p14="http://schemas.microsoft.com/office/powerpoint/2010/main" val="2612301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15</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728235" y="1532799"/>
            <a:ext cx="11284900" cy="3785652"/>
          </a:xfrm>
          <a:prstGeom prst="rect">
            <a:avLst/>
          </a:prstGeom>
          <a:noFill/>
        </p:spPr>
        <p:txBody>
          <a:bodyPr wrap="square">
            <a:spAutoFit/>
          </a:bodyPr>
          <a:lstStyle/>
          <a:p>
            <a:r>
              <a:rPr lang="en-GB" sz="2400" b="1" u="sng" dirty="0">
                <a:solidFill>
                  <a:schemeClr val="bg1"/>
                </a:solidFill>
              </a:rPr>
              <a:t>Passive structural protection</a:t>
            </a:r>
          </a:p>
          <a:p>
            <a:endParaRPr lang="en-GB" sz="2400" b="1" dirty="0">
              <a:solidFill>
                <a:schemeClr val="bg1"/>
              </a:solidFill>
            </a:endParaRPr>
          </a:p>
          <a:p>
            <a:r>
              <a:rPr lang="en-GB" sz="2400" dirty="0">
                <a:solidFill>
                  <a:schemeClr val="bg1"/>
                </a:solidFill>
              </a:rPr>
              <a:t>The level of fire protection appropriate to structural elements depends on:</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The need for escape (to get occupants out).</a:t>
            </a:r>
          </a:p>
          <a:p>
            <a:pPr marL="342900" indent="-342900">
              <a:buFont typeface="Arial" panose="020B0604020202020204" pitchFamily="34" charset="0"/>
              <a:buChar char="•"/>
            </a:pPr>
            <a:r>
              <a:rPr lang="en-GB" sz="2400" dirty="0">
                <a:solidFill>
                  <a:schemeClr val="bg1"/>
                </a:solidFill>
              </a:rPr>
              <a:t>Extinguishment (how long it will take to put out).</a:t>
            </a:r>
          </a:p>
          <a:p>
            <a:endParaRPr lang="en-GB" sz="2400" dirty="0">
              <a:solidFill>
                <a:schemeClr val="bg1"/>
              </a:solidFill>
            </a:endParaRPr>
          </a:p>
          <a:p>
            <a:endParaRPr lang="en-GB" sz="2400" dirty="0">
              <a:solidFill>
                <a:schemeClr val="bg1"/>
              </a:solidFill>
            </a:endParaRPr>
          </a:p>
          <a:p>
            <a:r>
              <a:rPr lang="en-GB" sz="2400" dirty="0">
                <a:solidFill>
                  <a:schemeClr val="bg1"/>
                </a:solidFill>
              </a:rPr>
              <a:t>Once the length of time a structure must survive has been established, it is possible to design the structural elements to provide that degree of safety.</a:t>
            </a:r>
          </a:p>
        </p:txBody>
      </p:sp>
    </p:spTree>
    <p:extLst>
      <p:ext uri="{BB962C8B-B14F-4D97-AF65-F5344CB8AC3E}">
        <p14:creationId xmlns:p14="http://schemas.microsoft.com/office/powerpoint/2010/main" val="3573154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16</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717283" y="1532799"/>
            <a:ext cx="11356081" cy="4985980"/>
          </a:xfrm>
          <a:prstGeom prst="rect">
            <a:avLst/>
          </a:prstGeom>
          <a:noFill/>
        </p:spPr>
        <p:txBody>
          <a:bodyPr wrap="square">
            <a:spAutoFit/>
          </a:bodyPr>
          <a:lstStyle/>
          <a:p>
            <a:r>
              <a:rPr lang="en-GB" sz="2000" b="1" u="sng" dirty="0">
                <a:solidFill>
                  <a:schemeClr val="bg1"/>
                </a:solidFill>
              </a:rPr>
              <a:t>Passive compartmentation</a:t>
            </a:r>
          </a:p>
          <a:p>
            <a:endParaRPr lang="en-GB" sz="2000" b="1" u="sng" dirty="0">
              <a:solidFill>
                <a:schemeClr val="bg1"/>
              </a:solidFill>
            </a:endParaRPr>
          </a:p>
          <a:p>
            <a:r>
              <a:rPr lang="en-GB" sz="2000" dirty="0">
                <a:solidFill>
                  <a:schemeClr val="bg1"/>
                </a:solidFill>
              </a:rPr>
              <a:t>The spread of fire can be restricted by sub-dividing buildings into a number of discrete compartments. These fire compartments are separated from one another by compartment walls and compartment floors made of a fire-resisting construction which hinders the spread of fire.</a:t>
            </a:r>
          </a:p>
          <a:p>
            <a:endParaRPr lang="en-GB" sz="2000" dirty="0">
              <a:solidFill>
                <a:schemeClr val="bg1"/>
              </a:solidFill>
            </a:endParaRPr>
          </a:p>
          <a:p>
            <a:endParaRPr lang="en-GB" sz="2000" dirty="0">
              <a:solidFill>
                <a:schemeClr val="bg1"/>
              </a:solidFill>
            </a:endParaRPr>
          </a:p>
          <a:p>
            <a:r>
              <a:rPr lang="en-GB" sz="2000" dirty="0">
                <a:solidFill>
                  <a:schemeClr val="bg1"/>
                </a:solidFill>
              </a:rPr>
              <a:t>Reduces the chance of fires growing and minimises the danger to occupants, fire-and-rescue services, and people in the vicinity of the building.</a:t>
            </a:r>
          </a:p>
          <a:p>
            <a:r>
              <a:rPr lang="en-GB" sz="2000" dirty="0">
                <a:solidFill>
                  <a:schemeClr val="bg1"/>
                </a:solidFill>
              </a:rPr>
              <a:t>Limits the damage caused to a building and its contents.</a:t>
            </a:r>
          </a:p>
          <a:p>
            <a:r>
              <a:rPr lang="en-GB" sz="2000" dirty="0">
                <a:solidFill>
                  <a:schemeClr val="bg1"/>
                </a:solidFill>
              </a:rPr>
              <a:t>The degree of sub-division that should be provided by fire compartmentation will be dependent on:</a:t>
            </a:r>
          </a:p>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The use of the building.</a:t>
            </a:r>
          </a:p>
          <a:p>
            <a:pPr marL="285750" indent="-285750">
              <a:buFont typeface="Arial" panose="020B0604020202020204" pitchFamily="34" charset="0"/>
              <a:buChar char="•"/>
            </a:pPr>
            <a:r>
              <a:rPr lang="en-GB" sz="2000" dirty="0">
                <a:solidFill>
                  <a:schemeClr val="bg1"/>
                </a:solidFill>
              </a:rPr>
              <a:t>The fire load in the building.</a:t>
            </a:r>
          </a:p>
          <a:p>
            <a:pPr marL="285750" indent="-285750">
              <a:buFont typeface="Arial" panose="020B0604020202020204" pitchFamily="34" charset="0"/>
              <a:buChar char="•"/>
            </a:pPr>
            <a:r>
              <a:rPr lang="en-GB" sz="2000" dirty="0">
                <a:solidFill>
                  <a:schemeClr val="bg1"/>
                </a:solidFill>
              </a:rPr>
              <a:t>The height of the building.</a:t>
            </a:r>
          </a:p>
          <a:p>
            <a:pPr marL="285750" indent="-285750">
              <a:buFont typeface="Arial" panose="020B0604020202020204" pitchFamily="34" charset="0"/>
              <a:buChar char="•"/>
            </a:pPr>
            <a:r>
              <a:rPr lang="en-GB" sz="2000" dirty="0">
                <a:solidFill>
                  <a:schemeClr val="bg1"/>
                </a:solidFill>
              </a:rPr>
              <a:t>The availability of a sprinkler system.</a:t>
            </a:r>
          </a:p>
        </p:txBody>
      </p:sp>
    </p:spTree>
    <p:extLst>
      <p:ext uri="{BB962C8B-B14F-4D97-AF65-F5344CB8AC3E}">
        <p14:creationId xmlns:p14="http://schemas.microsoft.com/office/powerpoint/2010/main" val="2678783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17</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717283" y="1532799"/>
            <a:ext cx="11356081" cy="5262979"/>
          </a:xfrm>
          <a:prstGeom prst="rect">
            <a:avLst/>
          </a:prstGeom>
          <a:noFill/>
        </p:spPr>
        <p:txBody>
          <a:bodyPr wrap="square">
            <a:spAutoFit/>
          </a:bodyPr>
          <a:lstStyle/>
          <a:p>
            <a:r>
              <a:rPr lang="en-GB" sz="2400" b="1" u="sng" dirty="0">
                <a:solidFill>
                  <a:schemeClr val="bg1"/>
                </a:solidFill>
              </a:rPr>
              <a:t>Passive envelope protection</a:t>
            </a:r>
          </a:p>
          <a:p>
            <a:endParaRPr lang="en-GB" sz="2400" dirty="0">
              <a:solidFill>
                <a:schemeClr val="bg1"/>
              </a:solidFill>
            </a:endParaRPr>
          </a:p>
          <a:p>
            <a:r>
              <a:rPr lang="en-GB" sz="2400" dirty="0">
                <a:solidFill>
                  <a:schemeClr val="bg1"/>
                </a:solidFill>
              </a:rPr>
              <a:t>Limits the threat posed by a fire to adjoining properties and people outside the building, as well as to limit the possibility of a fire starting as a result of a fire in an adjoining building.</a:t>
            </a:r>
          </a:p>
          <a:p>
            <a:endParaRPr lang="en-GB" sz="2400" dirty="0">
              <a:solidFill>
                <a:schemeClr val="bg1"/>
              </a:solidFill>
            </a:endParaRPr>
          </a:p>
          <a:p>
            <a:r>
              <a:rPr lang="en-GB" sz="2400" dirty="0">
                <a:solidFill>
                  <a:schemeClr val="bg1"/>
                </a:solidFill>
              </a:rPr>
              <a:t>Attention needs to be focused on the roof and external walls. Once alight, a roof can discharge flaming particles carried by convection currents, which pose a hazard if they land on other buildings. </a:t>
            </a:r>
          </a:p>
          <a:p>
            <a:endParaRPr lang="en-GB" sz="2400" dirty="0">
              <a:solidFill>
                <a:schemeClr val="bg1"/>
              </a:solidFill>
            </a:endParaRPr>
          </a:p>
          <a:p>
            <a:r>
              <a:rPr lang="en-GB" sz="2400" dirty="0">
                <a:solidFill>
                  <a:schemeClr val="bg1"/>
                </a:solidFill>
              </a:rPr>
              <a:t>External walls need careful consideration as heat radiated through them from a burning building might ignite adjoining buildings if they are too close. The danger of radiant heat can be reduced by restricting the number of openings in the external walls of a building if it is close to other buildings.</a:t>
            </a:r>
          </a:p>
        </p:txBody>
      </p:sp>
    </p:spTree>
    <p:extLst>
      <p:ext uri="{BB962C8B-B14F-4D97-AF65-F5344CB8AC3E}">
        <p14:creationId xmlns:p14="http://schemas.microsoft.com/office/powerpoint/2010/main" val="167505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18</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835919" y="1658734"/>
            <a:ext cx="11356081" cy="1938992"/>
          </a:xfrm>
          <a:prstGeom prst="rect">
            <a:avLst/>
          </a:prstGeom>
          <a:noFill/>
        </p:spPr>
        <p:txBody>
          <a:bodyPr wrap="square">
            <a:spAutoFit/>
          </a:bodyPr>
          <a:lstStyle/>
          <a:p>
            <a:r>
              <a:rPr lang="en-GB" sz="2400" b="1" u="sng" dirty="0">
                <a:solidFill>
                  <a:schemeClr val="bg1"/>
                </a:solidFill>
              </a:rPr>
              <a:t>Active measures</a:t>
            </a:r>
          </a:p>
          <a:p>
            <a:endParaRPr lang="en-GB" sz="2400" b="1" u="sng" dirty="0">
              <a:solidFill>
                <a:schemeClr val="bg1"/>
              </a:solidFill>
            </a:endParaRPr>
          </a:p>
          <a:p>
            <a:r>
              <a:rPr lang="en-GB" sz="2400" dirty="0">
                <a:solidFill>
                  <a:schemeClr val="bg1"/>
                </a:solidFill>
              </a:rPr>
              <a:t>These are measures that operate only in the event of a fire. They are mostly concerned with the particular problem of smoke control and the limitation of the spread of smoke throughout a building.</a:t>
            </a:r>
          </a:p>
        </p:txBody>
      </p:sp>
    </p:spTree>
    <p:extLst>
      <p:ext uri="{BB962C8B-B14F-4D97-AF65-F5344CB8AC3E}">
        <p14:creationId xmlns:p14="http://schemas.microsoft.com/office/powerpoint/2010/main" val="3283038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19</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835919" y="1658734"/>
            <a:ext cx="11356081" cy="4154984"/>
          </a:xfrm>
          <a:prstGeom prst="rect">
            <a:avLst/>
          </a:prstGeom>
          <a:noFill/>
        </p:spPr>
        <p:txBody>
          <a:bodyPr wrap="square">
            <a:spAutoFit/>
          </a:bodyPr>
          <a:lstStyle/>
          <a:p>
            <a:r>
              <a:rPr lang="en-GB" sz="2400" b="1" u="sng">
                <a:solidFill>
                  <a:schemeClr val="bg1"/>
                </a:solidFill>
              </a:rPr>
              <a:t>Active - Pressurisation</a:t>
            </a:r>
            <a:endParaRPr lang="en-GB" sz="2400" b="1" u="sng" dirty="0">
              <a:solidFill>
                <a:schemeClr val="bg1"/>
              </a:solidFill>
            </a:endParaRPr>
          </a:p>
          <a:p>
            <a:endParaRPr lang="en-GB" sz="2400" dirty="0">
              <a:solidFill>
                <a:schemeClr val="bg1"/>
              </a:solidFill>
            </a:endParaRPr>
          </a:p>
          <a:p>
            <a:r>
              <a:rPr lang="en-GB" sz="2400" dirty="0">
                <a:solidFill>
                  <a:schemeClr val="bg1"/>
                </a:solidFill>
              </a:rPr>
              <a:t>Even when well designed, it is inevitable that doors on escape routes will have to be opened and that smoke will therefore flow into the protected area. This danger can be reduced by using lobby access to staircases which provide a form of 'airlock' where only one door will be open at any time.</a:t>
            </a:r>
          </a:p>
          <a:p>
            <a:endParaRPr lang="en-GB" sz="2400" dirty="0">
              <a:solidFill>
                <a:schemeClr val="bg1"/>
              </a:solidFill>
            </a:endParaRPr>
          </a:p>
          <a:p>
            <a:r>
              <a:rPr lang="en-GB" sz="2400" dirty="0">
                <a:solidFill>
                  <a:schemeClr val="bg1"/>
                </a:solidFill>
              </a:rPr>
              <a:t>An alternative approach is to pressurise protected areas such as corridors and stairs. Fresh air is supplied to the area to be kept smoke-free and the air pressure is maintained above that of surrounding rooms. If a door into the pressurised area is opened, air will flow out rather than smoke flowing in.</a:t>
            </a:r>
          </a:p>
        </p:txBody>
      </p:sp>
    </p:spTree>
    <p:extLst>
      <p:ext uri="{BB962C8B-B14F-4D97-AF65-F5344CB8AC3E}">
        <p14:creationId xmlns:p14="http://schemas.microsoft.com/office/powerpoint/2010/main" val="3271618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850392" y="-224001"/>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20</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589788" y="1302830"/>
            <a:ext cx="11534946" cy="4247317"/>
          </a:xfrm>
          <a:prstGeom prst="rect">
            <a:avLst/>
          </a:prstGeom>
          <a:noFill/>
        </p:spPr>
        <p:txBody>
          <a:bodyPr wrap="square">
            <a:spAutoFit/>
          </a:bodyPr>
          <a:lstStyle/>
          <a:p>
            <a:r>
              <a:rPr lang="en-GB" sz="2400" b="1" u="sng" dirty="0">
                <a:solidFill>
                  <a:schemeClr val="bg1"/>
                </a:solidFill>
              </a:rPr>
              <a:t>Active Venting</a:t>
            </a:r>
          </a:p>
          <a:p>
            <a:endParaRPr lang="en-GB" sz="2400" b="1" u="sng" dirty="0">
              <a:solidFill>
                <a:schemeClr val="bg1"/>
              </a:solidFill>
            </a:endParaRPr>
          </a:p>
          <a:p>
            <a:r>
              <a:rPr lang="en-GB" sz="2400" dirty="0">
                <a:solidFill>
                  <a:schemeClr val="bg1"/>
                </a:solidFill>
              </a:rPr>
              <a:t>The simplest way of stopping smoke spreading within a building is to allow smoke to escape to the outside. This will not extinguish the fire but it will tend to contain smoke to its area of origin and gain time for people to escape and for measures to extinguish the fire to be taken.</a:t>
            </a:r>
          </a:p>
          <a:p>
            <a:endParaRPr lang="en-GB" sz="2400" dirty="0">
              <a:solidFill>
                <a:schemeClr val="bg1"/>
              </a:solidFill>
            </a:endParaRPr>
          </a:p>
          <a:p>
            <a:r>
              <a:rPr lang="en-GB" sz="2400" dirty="0">
                <a:solidFill>
                  <a:schemeClr val="bg1"/>
                </a:solidFill>
              </a:rPr>
              <a:t>In a single-storey building, this can be done through roof vents. In multi-storey buildings smoke ventilation systems using mechanical vent extraction can be used.</a:t>
            </a:r>
          </a:p>
          <a:p>
            <a:endParaRPr lang="en-GB" dirty="0">
              <a:solidFill>
                <a:schemeClr val="bg1"/>
              </a:solidFill>
            </a:endParaRPr>
          </a:p>
          <a:p>
            <a:endParaRPr lang="en-GB" dirty="0">
              <a:solidFill>
                <a:schemeClr val="bg1"/>
              </a:solidFill>
            </a:endParaRPr>
          </a:p>
          <a:p>
            <a:endParaRPr lang="en-GB" dirty="0">
              <a:solidFill>
                <a:schemeClr val="bg1"/>
              </a:solidFill>
            </a:endParaRPr>
          </a:p>
        </p:txBody>
      </p:sp>
      <p:sp>
        <p:nvSpPr>
          <p:cNvPr id="5" name="TextBox 4">
            <a:extLst>
              <a:ext uri="{FF2B5EF4-FFF2-40B4-BE49-F238E27FC236}">
                <a16:creationId xmlns:a16="http://schemas.microsoft.com/office/drawing/2014/main" id="{DA1B3E6B-849A-0DD7-2C2F-0A4C31E6236B}"/>
              </a:ext>
            </a:extLst>
          </p:cNvPr>
          <p:cNvSpPr txBox="1"/>
          <p:nvPr/>
        </p:nvSpPr>
        <p:spPr>
          <a:xfrm>
            <a:off x="589787" y="6007130"/>
            <a:ext cx="9222217" cy="369332"/>
          </a:xfrm>
          <a:prstGeom prst="rect">
            <a:avLst/>
          </a:prstGeom>
          <a:noFill/>
        </p:spPr>
        <p:txBody>
          <a:bodyPr wrap="square">
            <a:spAutoFit/>
          </a:bodyPr>
          <a:lstStyle/>
          <a:p>
            <a:r>
              <a:rPr lang="en-GB" dirty="0">
                <a:solidFill>
                  <a:schemeClr val="bg1"/>
                </a:solidFill>
              </a:rPr>
              <a:t>https://www.walesonline.co.uk/news/wales-news/live-updates-large-looking-fire-18760236</a:t>
            </a:r>
          </a:p>
        </p:txBody>
      </p:sp>
    </p:spTree>
    <p:extLst>
      <p:ext uri="{BB962C8B-B14F-4D97-AF65-F5344CB8AC3E}">
        <p14:creationId xmlns:p14="http://schemas.microsoft.com/office/powerpoint/2010/main" val="121377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850392" y="-224001"/>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21</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589788" y="1302830"/>
            <a:ext cx="11534946" cy="4524315"/>
          </a:xfrm>
          <a:prstGeom prst="rect">
            <a:avLst/>
          </a:prstGeom>
          <a:noFill/>
        </p:spPr>
        <p:txBody>
          <a:bodyPr wrap="square">
            <a:spAutoFit/>
          </a:bodyPr>
          <a:lstStyle/>
          <a:p>
            <a:r>
              <a:rPr lang="en-GB" sz="2400" b="1" u="sng" dirty="0">
                <a:solidFill>
                  <a:schemeClr val="bg1"/>
                </a:solidFill>
              </a:rPr>
              <a:t>Active - Extinguishment</a:t>
            </a:r>
          </a:p>
          <a:p>
            <a:endParaRPr lang="en-GB" sz="2400" dirty="0">
              <a:solidFill>
                <a:schemeClr val="bg1"/>
              </a:solidFill>
            </a:endParaRPr>
          </a:p>
          <a:p>
            <a:r>
              <a:rPr lang="en-GB" sz="2400" dirty="0">
                <a:solidFill>
                  <a:schemeClr val="bg1"/>
                </a:solidFill>
              </a:rPr>
              <a:t>The most common extinguishing agents are:</a:t>
            </a:r>
          </a:p>
          <a:p>
            <a:endParaRPr lang="en-GB" sz="2400" dirty="0">
              <a:solidFill>
                <a:schemeClr val="bg1"/>
              </a:solidFill>
            </a:endParaRPr>
          </a:p>
          <a:p>
            <a:r>
              <a:rPr lang="en-GB" sz="2400" dirty="0">
                <a:solidFill>
                  <a:schemeClr val="bg1"/>
                </a:solidFill>
              </a:rPr>
              <a:t>Water</a:t>
            </a:r>
          </a:p>
          <a:p>
            <a:r>
              <a:rPr lang="en-GB" sz="2400" dirty="0">
                <a:solidFill>
                  <a:schemeClr val="bg1"/>
                </a:solidFill>
              </a:rPr>
              <a:t>Foam</a:t>
            </a:r>
          </a:p>
          <a:p>
            <a:r>
              <a:rPr lang="en-GB" sz="2400" dirty="0">
                <a:solidFill>
                  <a:schemeClr val="bg1"/>
                </a:solidFill>
              </a:rPr>
              <a:t>Carbon dioxide</a:t>
            </a:r>
          </a:p>
          <a:p>
            <a:r>
              <a:rPr lang="en-GB" sz="2400" dirty="0">
                <a:solidFill>
                  <a:schemeClr val="bg1"/>
                </a:solidFill>
              </a:rPr>
              <a:t>Dry powder</a:t>
            </a:r>
          </a:p>
          <a:p>
            <a:r>
              <a:rPr lang="en-GB" sz="2400" dirty="0">
                <a:solidFill>
                  <a:schemeClr val="bg1"/>
                </a:solidFill>
              </a:rPr>
              <a:t>Clean agents</a:t>
            </a:r>
          </a:p>
          <a:p>
            <a:r>
              <a:rPr lang="en-GB" sz="2400" dirty="0">
                <a:solidFill>
                  <a:schemeClr val="bg1"/>
                </a:solidFill>
              </a:rPr>
              <a:t>Inert gases</a:t>
            </a:r>
          </a:p>
          <a:p>
            <a:r>
              <a:rPr lang="en-GB" sz="2400" dirty="0">
                <a:solidFill>
                  <a:schemeClr val="bg1"/>
                </a:solidFill>
              </a:rPr>
              <a:t>These agents can be applied either by the occupants themselves, through auto-suppression systems, or by the fire and rescue service.</a:t>
            </a:r>
          </a:p>
        </p:txBody>
      </p:sp>
    </p:spTree>
    <p:extLst>
      <p:ext uri="{BB962C8B-B14F-4D97-AF65-F5344CB8AC3E}">
        <p14:creationId xmlns:p14="http://schemas.microsoft.com/office/powerpoint/2010/main" val="2082369416"/>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design_Win32_CP_v13" id="{7A406372-3134-432A-A498-73868680C33B}" vid="{88D369DF-875A-4C31-AFF3-DEF6B94343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F1F1912-3146-44AF-A389-9E8B77BB3688}">
  <ds:schemaRefs>
    <ds:schemaRef ds:uri="http://schemas.microsoft.com/sharepoint/v3/contenttype/forms"/>
  </ds:schemaRefs>
</ds:datastoreItem>
</file>

<file path=customXml/itemProps2.xml><?xml version="1.0" encoding="utf-8"?>
<ds:datastoreItem xmlns:ds="http://schemas.openxmlformats.org/officeDocument/2006/customXml" ds:itemID="{176493A3-2B83-4E58-86AD-56A2F2A20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8B8ECF1-2A9D-464C-AFE8-2B3295D0BF9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Financial design</Template>
  <TotalTime>0</TotalTime>
  <Words>1769</Words>
  <Application>Microsoft Office PowerPoint</Application>
  <PresentationFormat>Widescreen</PresentationFormat>
  <Paragraphs>174</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Courier New</vt:lpstr>
      <vt:lpstr>Segoe UI Light</vt:lpstr>
      <vt:lpstr>Tw Cen MT</vt:lpstr>
      <vt:lpstr>Office Theme</vt:lpstr>
      <vt:lpstr>Fire Safety in buildings</vt:lpstr>
      <vt:lpstr>PowerPoint Presentation</vt:lpstr>
      <vt:lpstr>PowerPoint Presentation</vt:lpstr>
      <vt:lpstr>The fires that foretold grenfell</vt:lpstr>
      <vt:lpstr>PowerPoint Presentation</vt:lpstr>
      <vt:lpstr>PowerPoint Presentation</vt:lpstr>
      <vt:lpstr>PowerPoint Presentation</vt:lpstr>
      <vt:lpstr>PowerPoint Presentation</vt:lpstr>
      <vt:lpstr>Prevention</vt:lpstr>
      <vt:lpstr>Prevention</vt:lpstr>
      <vt:lpstr>Communication</vt:lpstr>
      <vt:lpstr>Escape</vt:lpstr>
      <vt:lpstr>Containment</vt:lpstr>
      <vt:lpstr>Containment</vt:lpstr>
      <vt:lpstr>Containment</vt:lpstr>
      <vt:lpstr>Containment</vt:lpstr>
      <vt:lpstr>Containment</vt:lpstr>
      <vt:lpstr>Containment</vt:lpstr>
      <vt:lpstr>Containment</vt:lpstr>
      <vt:lpstr>Containment</vt:lpstr>
      <vt:lpstr>Containment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Fire Safety in buildings</dc:title>
  <dc:creator>Rhodri Thomas</dc:creator>
  <cp:lastModifiedBy>Rhodri Thomas</cp:lastModifiedBy>
  <cp:revision>1</cp:revision>
  <dcterms:created xsi:type="dcterms:W3CDTF">2024-11-06T14:16:01Z</dcterms:created>
  <dcterms:modified xsi:type="dcterms:W3CDTF">2024-11-06T17:22:43Z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