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7" r:id="rId2"/>
  </p:sldIdLst>
  <p:sldSz cx="26879550" cy="151193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72" autoAdjust="0"/>
    <p:restoredTop sz="94660"/>
  </p:normalViewPr>
  <p:slideViewPr>
    <p:cSldViewPr snapToGrid="0">
      <p:cViewPr>
        <p:scale>
          <a:sx n="30" d="100"/>
          <a:sy n="30" d="100"/>
        </p:scale>
        <p:origin x="1315"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359944" y="2474395"/>
            <a:ext cx="20159663" cy="5263774"/>
          </a:xfrm>
        </p:spPr>
        <p:txBody>
          <a:bodyPr anchor="b"/>
          <a:lstStyle>
            <a:lvl1pPr algn="ctr">
              <a:defRPr sz="13228"/>
            </a:lvl1pPr>
          </a:lstStyle>
          <a:p>
            <a:r>
              <a:rPr lang="en-US"/>
              <a:t>Click to edit Master title style</a:t>
            </a:r>
            <a:endParaRPr lang="en-US" dirty="0"/>
          </a:p>
        </p:txBody>
      </p:sp>
      <p:sp>
        <p:nvSpPr>
          <p:cNvPr id="3" name="Subtitle 2"/>
          <p:cNvSpPr>
            <a:spLocks noGrp="1"/>
          </p:cNvSpPr>
          <p:nvPr>
            <p:ph type="subTitle" idx="1"/>
          </p:nvPr>
        </p:nvSpPr>
        <p:spPr>
          <a:xfrm>
            <a:off x="3359944" y="7941160"/>
            <a:ext cx="20159663" cy="3650342"/>
          </a:xfrm>
        </p:spPr>
        <p:txBody>
          <a:bodyPr/>
          <a:lstStyle>
            <a:lvl1pPr marL="0" indent="0" algn="ctr">
              <a:buNone/>
              <a:defRPr sz="5291"/>
            </a:lvl1pPr>
            <a:lvl2pPr marL="1007943" indent="0" algn="ctr">
              <a:buNone/>
              <a:defRPr sz="4409"/>
            </a:lvl2pPr>
            <a:lvl3pPr marL="2015886" indent="0" algn="ctr">
              <a:buNone/>
              <a:defRPr sz="3968"/>
            </a:lvl3pPr>
            <a:lvl4pPr marL="3023829" indent="0" algn="ctr">
              <a:buNone/>
              <a:defRPr sz="3527"/>
            </a:lvl4pPr>
            <a:lvl5pPr marL="4031772" indent="0" algn="ctr">
              <a:buNone/>
              <a:defRPr sz="3527"/>
            </a:lvl5pPr>
            <a:lvl6pPr marL="5039716" indent="0" algn="ctr">
              <a:buNone/>
              <a:defRPr sz="3527"/>
            </a:lvl6pPr>
            <a:lvl7pPr marL="6047659" indent="0" algn="ctr">
              <a:buNone/>
              <a:defRPr sz="3527"/>
            </a:lvl7pPr>
            <a:lvl8pPr marL="7055602" indent="0" algn="ctr">
              <a:buNone/>
              <a:defRPr sz="3527"/>
            </a:lvl8pPr>
            <a:lvl9pPr marL="8063545" indent="0" algn="ctr">
              <a:buNone/>
              <a:defRPr sz="3527"/>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8606833-97BA-42D1-B899-A2B1788CE8E8}" type="datetimeFigureOut">
              <a:rPr lang="en-GB" smtClean="0"/>
              <a:t>18/04/2024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5323A2-A948-458C-B30C-C82CD7EE9C82}" type="slidenum">
              <a:rPr lang="en-GB" smtClean="0"/>
              <a:t>‹#›</a:t>
            </a:fld>
            <a:endParaRPr lang="en-GB"/>
          </a:p>
        </p:txBody>
      </p:sp>
    </p:spTree>
    <p:extLst>
      <p:ext uri="{BB962C8B-B14F-4D97-AF65-F5344CB8AC3E}">
        <p14:creationId xmlns:p14="http://schemas.microsoft.com/office/powerpoint/2010/main" val="12393690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606833-97BA-42D1-B899-A2B1788CE8E8}" type="datetimeFigureOut">
              <a:rPr lang="en-GB" smtClean="0"/>
              <a:t>18/04/2024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5323A2-A948-458C-B30C-C82CD7EE9C82}" type="slidenum">
              <a:rPr lang="en-GB" smtClean="0"/>
              <a:t>‹#›</a:t>
            </a:fld>
            <a:endParaRPr lang="en-GB"/>
          </a:p>
        </p:txBody>
      </p:sp>
    </p:spTree>
    <p:extLst>
      <p:ext uri="{BB962C8B-B14F-4D97-AF65-F5344CB8AC3E}">
        <p14:creationId xmlns:p14="http://schemas.microsoft.com/office/powerpoint/2010/main" val="6025686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833969" y="3769340"/>
            <a:ext cx="23183612" cy="6289229"/>
          </a:xfrm>
        </p:spPr>
        <p:txBody>
          <a:bodyPr anchor="b"/>
          <a:lstStyle>
            <a:lvl1pPr>
              <a:defRPr sz="13228"/>
            </a:lvl1pPr>
          </a:lstStyle>
          <a:p>
            <a:r>
              <a:rPr lang="en-US"/>
              <a:t>Click to edit Master title style</a:t>
            </a:r>
            <a:endParaRPr lang="en-US" dirty="0"/>
          </a:p>
        </p:txBody>
      </p:sp>
      <p:sp>
        <p:nvSpPr>
          <p:cNvPr id="3" name="Text Placeholder 2"/>
          <p:cNvSpPr>
            <a:spLocks noGrp="1"/>
          </p:cNvSpPr>
          <p:nvPr>
            <p:ph type="body" idx="1"/>
          </p:nvPr>
        </p:nvSpPr>
        <p:spPr>
          <a:xfrm>
            <a:off x="1833969" y="10118067"/>
            <a:ext cx="23183612" cy="3307357"/>
          </a:xfrm>
        </p:spPr>
        <p:txBody>
          <a:bodyPr/>
          <a:lstStyle>
            <a:lvl1pPr marL="0" indent="0">
              <a:buNone/>
              <a:defRPr sz="5291">
                <a:solidFill>
                  <a:schemeClr val="tx1">
                    <a:tint val="82000"/>
                  </a:schemeClr>
                </a:solidFill>
              </a:defRPr>
            </a:lvl1pPr>
            <a:lvl2pPr marL="1007943" indent="0">
              <a:buNone/>
              <a:defRPr sz="4409">
                <a:solidFill>
                  <a:schemeClr val="tx1">
                    <a:tint val="82000"/>
                  </a:schemeClr>
                </a:solidFill>
              </a:defRPr>
            </a:lvl2pPr>
            <a:lvl3pPr marL="2015886" indent="0">
              <a:buNone/>
              <a:defRPr sz="3968">
                <a:solidFill>
                  <a:schemeClr val="tx1">
                    <a:tint val="82000"/>
                  </a:schemeClr>
                </a:solidFill>
              </a:defRPr>
            </a:lvl3pPr>
            <a:lvl4pPr marL="3023829" indent="0">
              <a:buNone/>
              <a:defRPr sz="3527">
                <a:solidFill>
                  <a:schemeClr val="tx1">
                    <a:tint val="82000"/>
                  </a:schemeClr>
                </a:solidFill>
              </a:defRPr>
            </a:lvl4pPr>
            <a:lvl5pPr marL="4031772" indent="0">
              <a:buNone/>
              <a:defRPr sz="3527">
                <a:solidFill>
                  <a:schemeClr val="tx1">
                    <a:tint val="82000"/>
                  </a:schemeClr>
                </a:solidFill>
              </a:defRPr>
            </a:lvl5pPr>
            <a:lvl6pPr marL="5039716" indent="0">
              <a:buNone/>
              <a:defRPr sz="3527">
                <a:solidFill>
                  <a:schemeClr val="tx1">
                    <a:tint val="82000"/>
                  </a:schemeClr>
                </a:solidFill>
              </a:defRPr>
            </a:lvl6pPr>
            <a:lvl7pPr marL="6047659" indent="0">
              <a:buNone/>
              <a:defRPr sz="3527">
                <a:solidFill>
                  <a:schemeClr val="tx1">
                    <a:tint val="82000"/>
                  </a:schemeClr>
                </a:solidFill>
              </a:defRPr>
            </a:lvl7pPr>
            <a:lvl8pPr marL="7055602" indent="0">
              <a:buNone/>
              <a:defRPr sz="3527">
                <a:solidFill>
                  <a:schemeClr val="tx1">
                    <a:tint val="82000"/>
                  </a:schemeClr>
                </a:solidFill>
              </a:defRPr>
            </a:lvl8pPr>
            <a:lvl9pPr marL="8063545" indent="0">
              <a:buNone/>
              <a:defRPr sz="3527">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606833-97BA-42D1-B899-A2B1788CE8E8}" type="datetimeFigureOut">
              <a:rPr lang="en-GB" smtClean="0"/>
              <a:t>18/04/2024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5323A2-A948-458C-B30C-C82CD7EE9C82}" type="slidenum">
              <a:rPr lang="en-GB" smtClean="0"/>
              <a:t>‹#›</a:t>
            </a:fld>
            <a:endParaRPr lang="en-GB"/>
          </a:p>
        </p:txBody>
      </p:sp>
    </p:spTree>
    <p:extLst>
      <p:ext uri="{BB962C8B-B14F-4D97-AF65-F5344CB8AC3E}">
        <p14:creationId xmlns:p14="http://schemas.microsoft.com/office/powerpoint/2010/main" val="37506475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847969" y="4024827"/>
            <a:ext cx="11423809" cy="9593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3607772" y="4024827"/>
            <a:ext cx="11423809" cy="9593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8606833-97BA-42D1-B899-A2B1788CE8E8}" type="datetimeFigureOut">
              <a:rPr lang="en-GB" smtClean="0"/>
              <a:t>18/04/2024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5323A2-A948-458C-B30C-C82CD7EE9C82}" type="slidenum">
              <a:rPr lang="en-GB" smtClean="0"/>
              <a:t>‹#›</a:t>
            </a:fld>
            <a:endParaRPr lang="en-GB"/>
          </a:p>
        </p:txBody>
      </p:sp>
    </p:spTree>
    <p:extLst>
      <p:ext uri="{BB962C8B-B14F-4D97-AF65-F5344CB8AC3E}">
        <p14:creationId xmlns:p14="http://schemas.microsoft.com/office/powerpoint/2010/main" val="3825152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851470" y="804967"/>
            <a:ext cx="23183612" cy="2922375"/>
          </a:xfrm>
        </p:spPr>
        <p:txBody>
          <a:bodyPr/>
          <a:lstStyle/>
          <a:p>
            <a:r>
              <a:rPr lang="en-US"/>
              <a:t>Click to edit Master title style</a:t>
            </a:r>
            <a:endParaRPr lang="en-US" dirty="0"/>
          </a:p>
        </p:txBody>
      </p:sp>
      <p:sp>
        <p:nvSpPr>
          <p:cNvPr id="3" name="Text Placeholder 2"/>
          <p:cNvSpPr>
            <a:spLocks noGrp="1"/>
          </p:cNvSpPr>
          <p:nvPr>
            <p:ph type="body" idx="1"/>
          </p:nvPr>
        </p:nvSpPr>
        <p:spPr>
          <a:xfrm>
            <a:off x="1851471" y="3706342"/>
            <a:ext cx="11371309" cy="1816421"/>
          </a:xfrm>
        </p:spPr>
        <p:txBody>
          <a:bodyPr anchor="b"/>
          <a:lstStyle>
            <a:lvl1pPr marL="0" indent="0">
              <a:buNone/>
              <a:defRPr sz="5291" b="1"/>
            </a:lvl1pPr>
            <a:lvl2pPr marL="1007943" indent="0">
              <a:buNone/>
              <a:defRPr sz="4409" b="1"/>
            </a:lvl2pPr>
            <a:lvl3pPr marL="2015886" indent="0">
              <a:buNone/>
              <a:defRPr sz="3968" b="1"/>
            </a:lvl3pPr>
            <a:lvl4pPr marL="3023829" indent="0">
              <a:buNone/>
              <a:defRPr sz="3527" b="1"/>
            </a:lvl4pPr>
            <a:lvl5pPr marL="4031772" indent="0">
              <a:buNone/>
              <a:defRPr sz="3527" b="1"/>
            </a:lvl5pPr>
            <a:lvl6pPr marL="5039716" indent="0">
              <a:buNone/>
              <a:defRPr sz="3527" b="1"/>
            </a:lvl6pPr>
            <a:lvl7pPr marL="6047659" indent="0">
              <a:buNone/>
              <a:defRPr sz="3527" b="1"/>
            </a:lvl7pPr>
            <a:lvl8pPr marL="7055602" indent="0">
              <a:buNone/>
              <a:defRPr sz="3527" b="1"/>
            </a:lvl8pPr>
            <a:lvl9pPr marL="8063545" indent="0">
              <a:buNone/>
              <a:defRPr sz="3527" b="1"/>
            </a:lvl9pPr>
          </a:lstStyle>
          <a:p>
            <a:pPr lvl="0"/>
            <a:r>
              <a:rPr lang="en-US"/>
              <a:t>Click to edit Master text styles</a:t>
            </a:r>
          </a:p>
        </p:txBody>
      </p:sp>
      <p:sp>
        <p:nvSpPr>
          <p:cNvPr id="4" name="Content Placeholder 3"/>
          <p:cNvSpPr>
            <a:spLocks noGrp="1"/>
          </p:cNvSpPr>
          <p:nvPr>
            <p:ph sz="half" idx="2"/>
          </p:nvPr>
        </p:nvSpPr>
        <p:spPr>
          <a:xfrm>
            <a:off x="1851471" y="5522763"/>
            <a:ext cx="11371309" cy="8123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3607772" y="3706342"/>
            <a:ext cx="11427310" cy="1816421"/>
          </a:xfrm>
        </p:spPr>
        <p:txBody>
          <a:bodyPr anchor="b"/>
          <a:lstStyle>
            <a:lvl1pPr marL="0" indent="0">
              <a:buNone/>
              <a:defRPr sz="5291" b="1"/>
            </a:lvl1pPr>
            <a:lvl2pPr marL="1007943" indent="0">
              <a:buNone/>
              <a:defRPr sz="4409" b="1"/>
            </a:lvl2pPr>
            <a:lvl3pPr marL="2015886" indent="0">
              <a:buNone/>
              <a:defRPr sz="3968" b="1"/>
            </a:lvl3pPr>
            <a:lvl4pPr marL="3023829" indent="0">
              <a:buNone/>
              <a:defRPr sz="3527" b="1"/>
            </a:lvl4pPr>
            <a:lvl5pPr marL="4031772" indent="0">
              <a:buNone/>
              <a:defRPr sz="3527" b="1"/>
            </a:lvl5pPr>
            <a:lvl6pPr marL="5039716" indent="0">
              <a:buNone/>
              <a:defRPr sz="3527" b="1"/>
            </a:lvl6pPr>
            <a:lvl7pPr marL="6047659" indent="0">
              <a:buNone/>
              <a:defRPr sz="3527" b="1"/>
            </a:lvl7pPr>
            <a:lvl8pPr marL="7055602" indent="0">
              <a:buNone/>
              <a:defRPr sz="3527" b="1"/>
            </a:lvl8pPr>
            <a:lvl9pPr marL="8063545" indent="0">
              <a:buNone/>
              <a:defRPr sz="3527" b="1"/>
            </a:lvl9pPr>
          </a:lstStyle>
          <a:p>
            <a:pPr lvl="0"/>
            <a:r>
              <a:rPr lang="en-US"/>
              <a:t>Click to edit Master text styles</a:t>
            </a:r>
          </a:p>
        </p:txBody>
      </p:sp>
      <p:sp>
        <p:nvSpPr>
          <p:cNvPr id="6" name="Content Placeholder 5"/>
          <p:cNvSpPr>
            <a:spLocks noGrp="1"/>
          </p:cNvSpPr>
          <p:nvPr>
            <p:ph sz="quarter" idx="4"/>
          </p:nvPr>
        </p:nvSpPr>
        <p:spPr>
          <a:xfrm>
            <a:off x="13607772" y="5522763"/>
            <a:ext cx="11427310" cy="8123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8606833-97BA-42D1-B899-A2B1788CE8E8}" type="datetimeFigureOut">
              <a:rPr lang="en-GB" smtClean="0"/>
              <a:t>18/04/2024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5323A2-A948-458C-B30C-C82CD7EE9C82}" type="slidenum">
              <a:rPr lang="en-GB" smtClean="0"/>
              <a:t>‹#›</a:t>
            </a:fld>
            <a:endParaRPr lang="en-GB"/>
          </a:p>
        </p:txBody>
      </p:sp>
    </p:spTree>
    <p:extLst>
      <p:ext uri="{BB962C8B-B14F-4D97-AF65-F5344CB8AC3E}">
        <p14:creationId xmlns:p14="http://schemas.microsoft.com/office/powerpoint/2010/main" val="2834439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8606833-97BA-42D1-B899-A2B1788CE8E8}" type="datetimeFigureOut">
              <a:rPr lang="en-GB" smtClean="0"/>
              <a:t>18/04/2024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5323A2-A948-458C-B30C-C82CD7EE9C82}" type="slidenum">
              <a:rPr lang="en-GB" smtClean="0"/>
              <a:t>‹#›</a:t>
            </a:fld>
            <a:endParaRPr lang="en-GB"/>
          </a:p>
        </p:txBody>
      </p:sp>
    </p:spTree>
    <p:extLst>
      <p:ext uri="{BB962C8B-B14F-4D97-AF65-F5344CB8AC3E}">
        <p14:creationId xmlns:p14="http://schemas.microsoft.com/office/powerpoint/2010/main" val="939249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606833-97BA-42D1-B899-A2B1788CE8E8}" type="datetimeFigureOut">
              <a:rPr lang="en-GB" smtClean="0"/>
              <a:t>18/04/2024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5323A2-A948-458C-B30C-C82CD7EE9C82}" type="slidenum">
              <a:rPr lang="en-GB" smtClean="0"/>
              <a:t>‹#›</a:t>
            </a:fld>
            <a:endParaRPr lang="en-GB"/>
          </a:p>
        </p:txBody>
      </p:sp>
    </p:spTree>
    <p:extLst>
      <p:ext uri="{BB962C8B-B14F-4D97-AF65-F5344CB8AC3E}">
        <p14:creationId xmlns:p14="http://schemas.microsoft.com/office/powerpoint/2010/main" val="12816655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51471" y="1007957"/>
            <a:ext cx="8669354" cy="3527848"/>
          </a:xfrm>
        </p:spPr>
        <p:txBody>
          <a:bodyPr anchor="b"/>
          <a:lstStyle>
            <a:lvl1pPr>
              <a:defRPr sz="7055"/>
            </a:lvl1pPr>
          </a:lstStyle>
          <a:p>
            <a:r>
              <a:rPr lang="en-US"/>
              <a:t>Click to edit Master title style</a:t>
            </a:r>
            <a:endParaRPr lang="en-US" dirty="0"/>
          </a:p>
        </p:txBody>
      </p:sp>
      <p:sp>
        <p:nvSpPr>
          <p:cNvPr id="3" name="Content Placeholder 2"/>
          <p:cNvSpPr>
            <a:spLocks noGrp="1"/>
          </p:cNvSpPr>
          <p:nvPr>
            <p:ph idx="1"/>
          </p:nvPr>
        </p:nvSpPr>
        <p:spPr>
          <a:xfrm>
            <a:off x="11427310" y="2176908"/>
            <a:ext cx="13607772" cy="10744538"/>
          </a:xfrm>
        </p:spPr>
        <p:txBody>
          <a:bodyPr/>
          <a:lstStyle>
            <a:lvl1pPr>
              <a:defRPr sz="7055"/>
            </a:lvl1pPr>
            <a:lvl2pPr>
              <a:defRPr sz="6173"/>
            </a:lvl2pPr>
            <a:lvl3pPr>
              <a:defRPr sz="5291"/>
            </a:lvl3pPr>
            <a:lvl4pPr>
              <a:defRPr sz="4409"/>
            </a:lvl4pPr>
            <a:lvl5pPr>
              <a:defRPr sz="4409"/>
            </a:lvl5pPr>
            <a:lvl6pPr>
              <a:defRPr sz="4409"/>
            </a:lvl6pPr>
            <a:lvl7pPr>
              <a:defRPr sz="4409"/>
            </a:lvl7pPr>
            <a:lvl8pPr>
              <a:defRPr sz="4409"/>
            </a:lvl8pPr>
            <a:lvl9pPr>
              <a:defRPr sz="440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851471" y="4535805"/>
            <a:ext cx="8669354" cy="8403140"/>
          </a:xfrm>
        </p:spPr>
        <p:txBody>
          <a:bodyPr/>
          <a:lstStyle>
            <a:lvl1pPr marL="0" indent="0">
              <a:buNone/>
              <a:defRPr sz="3527"/>
            </a:lvl1pPr>
            <a:lvl2pPr marL="1007943" indent="0">
              <a:buNone/>
              <a:defRPr sz="3086"/>
            </a:lvl2pPr>
            <a:lvl3pPr marL="2015886" indent="0">
              <a:buNone/>
              <a:defRPr sz="2646"/>
            </a:lvl3pPr>
            <a:lvl4pPr marL="3023829" indent="0">
              <a:buNone/>
              <a:defRPr sz="2205"/>
            </a:lvl4pPr>
            <a:lvl5pPr marL="4031772" indent="0">
              <a:buNone/>
              <a:defRPr sz="2205"/>
            </a:lvl5pPr>
            <a:lvl6pPr marL="5039716" indent="0">
              <a:buNone/>
              <a:defRPr sz="2205"/>
            </a:lvl6pPr>
            <a:lvl7pPr marL="6047659" indent="0">
              <a:buNone/>
              <a:defRPr sz="2205"/>
            </a:lvl7pPr>
            <a:lvl8pPr marL="7055602" indent="0">
              <a:buNone/>
              <a:defRPr sz="2205"/>
            </a:lvl8pPr>
            <a:lvl9pPr marL="8063545" indent="0">
              <a:buNone/>
              <a:defRPr sz="2205"/>
            </a:lvl9pPr>
          </a:lstStyle>
          <a:p>
            <a:pPr lvl="0"/>
            <a:r>
              <a:rPr lang="en-US"/>
              <a:t>Click to edit Master text styles</a:t>
            </a:r>
          </a:p>
        </p:txBody>
      </p:sp>
      <p:sp>
        <p:nvSpPr>
          <p:cNvPr id="5" name="Date Placeholder 4"/>
          <p:cNvSpPr>
            <a:spLocks noGrp="1"/>
          </p:cNvSpPr>
          <p:nvPr>
            <p:ph type="dt" sz="half" idx="10"/>
          </p:nvPr>
        </p:nvSpPr>
        <p:spPr/>
        <p:txBody>
          <a:bodyPr/>
          <a:lstStyle/>
          <a:p>
            <a:fld id="{C8606833-97BA-42D1-B899-A2B1788CE8E8}" type="datetimeFigureOut">
              <a:rPr lang="en-GB" smtClean="0"/>
              <a:t>18/04/2024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5323A2-A948-458C-B30C-C82CD7EE9C82}" type="slidenum">
              <a:rPr lang="en-GB" smtClean="0"/>
              <a:t>‹#›</a:t>
            </a:fld>
            <a:endParaRPr lang="en-GB"/>
          </a:p>
        </p:txBody>
      </p:sp>
    </p:spTree>
    <p:extLst>
      <p:ext uri="{BB962C8B-B14F-4D97-AF65-F5344CB8AC3E}">
        <p14:creationId xmlns:p14="http://schemas.microsoft.com/office/powerpoint/2010/main" val="30508735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51471" y="1007957"/>
            <a:ext cx="8669354" cy="3527848"/>
          </a:xfrm>
        </p:spPr>
        <p:txBody>
          <a:bodyPr anchor="b"/>
          <a:lstStyle>
            <a:lvl1pPr>
              <a:defRPr sz="7055"/>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27310" y="2176908"/>
            <a:ext cx="13607772" cy="10744538"/>
          </a:xfrm>
        </p:spPr>
        <p:txBody>
          <a:bodyPr anchor="t"/>
          <a:lstStyle>
            <a:lvl1pPr marL="0" indent="0">
              <a:buNone/>
              <a:defRPr sz="7055"/>
            </a:lvl1pPr>
            <a:lvl2pPr marL="1007943" indent="0">
              <a:buNone/>
              <a:defRPr sz="6173"/>
            </a:lvl2pPr>
            <a:lvl3pPr marL="2015886" indent="0">
              <a:buNone/>
              <a:defRPr sz="5291"/>
            </a:lvl3pPr>
            <a:lvl4pPr marL="3023829" indent="0">
              <a:buNone/>
              <a:defRPr sz="4409"/>
            </a:lvl4pPr>
            <a:lvl5pPr marL="4031772" indent="0">
              <a:buNone/>
              <a:defRPr sz="4409"/>
            </a:lvl5pPr>
            <a:lvl6pPr marL="5039716" indent="0">
              <a:buNone/>
              <a:defRPr sz="4409"/>
            </a:lvl6pPr>
            <a:lvl7pPr marL="6047659" indent="0">
              <a:buNone/>
              <a:defRPr sz="4409"/>
            </a:lvl7pPr>
            <a:lvl8pPr marL="7055602" indent="0">
              <a:buNone/>
              <a:defRPr sz="4409"/>
            </a:lvl8pPr>
            <a:lvl9pPr marL="8063545" indent="0">
              <a:buNone/>
              <a:defRPr sz="4409"/>
            </a:lvl9pPr>
          </a:lstStyle>
          <a:p>
            <a:r>
              <a:rPr lang="en-US"/>
              <a:t>Click icon to add picture</a:t>
            </a:r>
            <a:endParaRPr lang="en-US" dirty="0"/>
          </a:p>
        </p:txBody>
      </p:sp>
      <p:sp>
        <p:nvSpPr>
          <p:cNvPr id="4" name="Text Placeholder 3"/>
          <p:cNvSpPr>
            <a:spLocks noGrp="1"/>
          </p:cNvSpPr>
          <p:nvPr>
            <p:ph type="body" sz="half" idx="2"/>
          </p:nvPr>
        </p:nvSpPr>
        <p:spPr>
          <a:xfrm>
            <a:off x="1851471" y="4535805"/>
            <a:ext cx="8669354" cy="8403140"/>
          </a:xfrm>
        </p:spPr>
        <p:txBody>
          <a:bodyPr/>
          <a:lstStyle>
            <a:lvl1pPr marL="0" indent="0">
              <a:buNone/>
              <a:defRPr sz="3527"/>
            </a:lvl1pPr>
            <a:lvl2pPr marL="1007943" indent="0">
              <a:buNone/>
              <a:defRPr sz="3086"/>
            </a:lvl2pPr>
            <a:lvl3pPr marL="2015886" indent="0">
              <a:buNone/>
              <a:defRPr sz="2646"/>
            </a:lvl3pPr>
            <a:lvl4pPr marL="3023829" indent="0">
              <a:buNone/>
              <a:defRPr sz="2205"/>
            </a:lvl4pPr>
            <a:lvl5pPr marL="4031772" indent="0">
              <a:buNone/>
              <a:defRPr sz="2205"/>
            </a:lvl5pPr>
            <a:lvl6pPr marL="5039716" indent="0">
              <a:buNone/>
              <a:defRPr sz="2205"/>
            </a:lvl6pPr>
            <a:lvl7pPr marL="6047659" indent="0">
              <a:buNone/>
              <a:defRPr sz="2205"/>
            </a:lvl7pPr>
            <a:lvl8pPr marL="7055602" indent="0">
              <a:buNone/>
              <a:defRPr sz="2205"/>
            </a:lvl8pPr>
            <a:lvl9pPr marL="8063545" indent="0">
              <a:buNone/>
              <a:defRPr sz="2205"/>
            </a:lvl9pPr>
          </a:lstStyle>
          <a:p>
            <a:pPr lvl="0"/>
            <a:r>
              <a:rPr lang="en-US"/>
              <a:t>Click to edit Master text styles</a:t>
            </a:r>
          </a:p>
        </p:txBody>
      </p:sp>
      <p:sp>
        <p:nvSpPr>
          <p:cNvPr id="5" name="Date Placeholder 4"/>
          <p:cNvSpPr>
            <a:spLocks noGrp="1"/>
          </p:cNvSpPr>
          <p:nvPr>
            <p:ph type="dt" sz="half" idx="10"/>
          </p:nvPr>
        </p:nvSpPr>
        <p:spPr/>
        <p:txBody>
          <a:bodyPr/>
          <a:lstStyle/>
          <a:p>
            <a:fld id="{C8606833-97BA-42D1-B899-A2B1788CE8E8}" type="datetimeFigureOut">
              <a:rPr lang="en-GB" smtClean="0"/>
              <a:t>18/04/2024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5323A2-A948-458C-B30C-C82CD7EE9C82}" type="slidenum">
              <a:rPr lang="en-GB" smtClean="0"/>
              <a:t>‹#›</a:t>
            </a:fld>
            <a:endParaRPr lang="en-GB"/>
          </a:p>
        </p:txBody>
      </p:sp>
    </p:spTree>
    <p:extLst>
      <p:ext uri="{BB962C8B-B14F-4D97-AF65-F5344CB8AC3E}">
        <p14:creationId xmlns:p14="http://schemas.microsoft.com/office/powerpoint/2010/main" val="20219613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606833-97BA-42D1-B899-A2B1788CE8E8}" type="datetimeFigureOut">
              <a:rPr lang="en-GB" smtClean="0"/>
              <a:t>18/04/2024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5323A2-A948-458C-B30C-C82CD7EE9C82}" type="slidenum">
              <a:rPr lang="en-GB" smtClean="0"/>
              <a:t>‹#›</a:t>
            </a:fld>
            <a:endParaRPr lang="en-GB"/>
          </a:p>
        </p:txBody>
      </p:sp>
    </p:spTree>
    <p:extLst>
      <p:ext uri="{BB962C8B-B14F-4D97-AF65-F5344CB8AC3E}">
        <p14:creationId xmlns:p14="http://schemas.microsoft.com/office/powerpoint/2010/main" val="504257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9235678" y="804966"/>
            <a:ext cx="5795903" cy="1281295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847969" y="804966"/>
            <a:ext cx="17051715" cy="128129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606833-97BA-42D1-B899-A2B1788CE8E8}" type="datetimeFigureOut">
              <a:rPr lang="en-GB" smtClean="0"/>
              <a:t>18/04/2024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5323A2-A948-458C-B30C-C82CD7EE9C82}" type="slidenum">
              <a:rPr lang="en-GB" smtClean="0"/>
              <a:t>‹#›</a:t>
            </a:fld>
            <a:endParaRPr lang="en-GB"/>
          </a:p>
        </p:txBody>
      </p:sp>
    </p:spTree>
    <p:extLst>
      <p:ext uri="{BB962C8B-B14F-4D97-AF65-F5344CB8AC3E}">
        <p14:creationId xmlns:p14="http://schemas.microsoft.com/office/powerpoint/2010/main" val="33604134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847969" y="804967"/>
            <a:ext cx="23183612" cy="292237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847969" y="4024827"/>
            <a:ext cx="23183612" cy="95930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847969" y="14013399"/>
            <a:ext cx="6047899" cy="804965"/>
          </a:xfrm>
          <a:prstGeom prst="rect">
            <a:avLst/>
          </a:prstGeom>
        </p:spPr>
        <p:txBody>
          <a:bodyPr vert="horz" lIns="91440" tIns="45720" rIns="91440" bIns="45720" rtlCol="0" anchor="ctr"/>
          <a:lstStyle>
            <a:lvl1pPr algn="l">
              <a:defRPr sz="2646">
                <a:solidFill>
                  <a:schemeClr val="tx1">
                    <a:tint val="82000"/>
                  </a:schemeClr>
                </a:solidFill>
              </a:defRPr>
            </a:lvl1pPr>
          </a:lstStyle>
          <a:p>
            <a:fld id="{C8606833-97BA-42D1-B899-A2B1788CE8E8}" type="datetimeFigureOut">
              <a:rPr lang="en-GB" smtClean="0"/>
              <a:t>18/04/2024</a:t>
            </a:fld>
            <a:endParaRPr lang="en-GB"/>
          </a:p>
        </p:txBody>
      </p:sp>
      <p:sp>
        <p:nvSpPr>
          <p:cNvPr id="5" name="Footer Placeholder 4"/>
          <p:cNvSpPr>
            <a:spLocks noGrp="1"/>
          </p:cNvSpPr>
          <p:nvPr>
            <p:ph type="ftr" sz="quarter" idx="3"/>
          </p:nvPr>
        </p:nvSpPr>
        <p:spPr>
          <a:xfrm>
            <a:off x="8903851" y="14013399"/>
            <a:ext cx="9071848" cy="804965"/>
          </a:xfrm>
          <a:prstGeom prst="rect">
            <a:avLst/>
          </a:prstGeom>
        </p:spPr>
        <p:txBody>
          <a:bodyPr vert="horz" lIns="91440" tIns="45720" rIns="91440" bIns="45720" rtlCol="0" anchor="ctr"/>
          <a:lstStyle>
            <a:lvl1pPr algn="ctr">
              <a:defRPr sz="2646">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18983682" y="14013399"/>
            <a:ext cx="6047899" cy="804965"/>
          </a:xfrm>
          <a:prstGeom prst="rect">
            <a:avLst/>
          </a:prstGeom>
        </p:spPr>
        <p:txBody>
          <a:bodyPr vert="horz" lIns="91440" tIns="45720" rIns="91440" bIns="45720" rtlCol="0" anchor="ctr"/>
          <a:lstStyle>
            <a:lvl1pPr algn="r">
              <a:defRPr sz="2646">
                <a:solidFill>
                  <a:schemeClr val="tx1">
                    <a:tint val="82000"/>
                  </a:schemeClr>
                </a:solidFill>
              </a:defRPr>
            </a:lvl1pPr>
          </a:lstStyle>
          <a:p>
            <a:fld id="{A35323A2-A948-458C-B30C-C82CD7EE9C82}" type="slidenum">
              <a:rPr lang="en-GB" smtClean="0"/>
              <a:t>‹#›</a:t>
            </a:fld>
            <a:endParaRPr lang="en-GB"/>
          </a:p>
        </p:txBody>
      </p:sp>
    </p:spTree>
    <p:extLst>
      <p:ext uri="{BB962C8B-B14F-4D97-AF65-F5344CB8AC3E}">
        <p14:creationId xmlns:p14="http://schemas.microsoft.com/office/powerpoint/2010/main" val="180568267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2015886" rtl="0" eaLnBrk="1" latinLnBrk="0" hangingPunct="1">
        <a:lnSpc>
          <a:spcPct val="90000"/>
        </a:lnSpc>
        <a:spcBef>
          <a:spcPct val="0"/>
        </a:spcBef>
        <a:buNone/>
        <a:defRPr sz="9700" kern="1200">
          <a:solidFill>
            <a:schemeClr val="tx1"/>
          </a:solidFill>
          <a:latin typeface="+mj-lt"/>
          <a:ea typeface="+mj-ea"/>
          <a:cs typeface="+mj-cs"/>
        </a:defRPr>
      </a:lvl1pPr>
    </p:titleStyle>
    <p:bodyStyle>
      <a:lvl1pPr marL="503972" indent="-503972" algn="l" defTabSz="2015886" rtl="0" eaLnBrk="1" latinLnBrk="0" hangingPunct="1">
        <a:lnSpc>
          <a:spcPct val="90000"/>
        </a:lnSpc>
        <a:spcBef>
          <a:spcPts val="2205"/>
        </a:spcBef>
        <a:buFont typeface="Arial" panose="020B0604020202020204" pitchFamily="34" charset="0"/>
        <a:buChar char="•"/>
        <a:defRPr sz="6173" kern="1200">
          <a:solidFill>
            <a:schemeClr val="tx1"/>
          </a:solidFill>
          <a:latin typeface="+mn-lt"/>
          <a:ea typeface="+mn-ea"/>
          <a:cs typeface="+mn-cs"/>
        </a:defRPr>
      </a:lvl1pPr>
      <a:lvl2pPr marL="1511915" indent="-503972" algn="l" defTabSz="2015886" rtl="0" eaLnBrk="1" latinLnBrk="0" hangingPunct="1">
        <a:lnSpc>
          <a:spcPct val="90000"/>
        </a:lnSpc>
        <a:spcBef>
          <a:spcPts val="1102"/>
        </a:spcBef>
        <a:buFont typeface="Arial" panose="020B0604020202020204" pitchFamily="34" charset="0"/>
        <a:buChar char="•"/>
        <a:defRPr sz="5291" kern="1200">
          <a:solidFill>
            <a:schemeClr val="tx1"/>
          </a:solidFill>
          <a:latin typeface="+mn-lt"/>
          <a:ea typeface="+mn-ea"/>
          <a:cs typeface="+mn-cs"/>
        </a:defRPr>
      </a:lvl2pPr>
      <a:lvl3pPr marL="2519858" indent="-503972" algn="l" defTabSz="2015886" rtl="0" eaLnBrk="1" latinLnBrk="0" hangingPunct="1">
        <a:lnSpc>
          <a:spcPct val="90000"/>
        </a:lnSpc>
        <a:spcBef>
          <a:spcPts val="1102"/>
        </a:spcBef>
        <a:buFont typeface="Arial" panose="020B0604020202020204" pitchFamily="34" charset="0"/>
        <a:buChar char="•"/>
        <a:defRPr sz="4409" kern="1200">
          <a:solidFill>
            <a:schemeClr val="tx1"/>
          </a:solidFill>
          <a:latin typeface="+mn-lt"/>
          <a:ea typeface="+mn-ea"/>
          <a:cs typeface="+mn-cs"/>
        </a:defRPr>
      </a:lvl3pPr>
      <a:lvl4pPr marL="3527801"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4pPr>
      <a:lvl5pPr marL="4535744"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5pPr>
      <a:lvl6pPr marL="5543687"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6pPr>
      <a:lvl7pPr marL="6551630"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7pPr>
      <a:lvl8pPr marL="7559573"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8pPr>
      <a:lvl9pPr marL="8567517"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9pPr>
    </p:bodyStyle>
    <p:otherStyle>
      <a:defPPr>
        <a:defRPr lang="en-US"/>
      </a:defPPr>
      <a:lvl1pPr marL="0" algn="l" defTabSz="2015886" rtl="0" eaLnBrk="1" latinLnBrk="0" hangingPunct="1">
        <a:defRPr sz="3968" kern="1200">
          <a:solidFill>
            <a:schemeClr val="tx1"/>
          </a:solidFill>
          <a:latin typeface="+mn-lt"/>
          <a:ea typeface="+mn-ea"/>
          <a:cs typeface="+mn-cs"/>
        </a:defRPr>
      </a:lvl1pPr>
      <a:lvl2pPr marL="1007943" algn="l" defTabSz="2015886" rtl="0" eaLnBrk="1" latinLnBrk="0" hangingPunct="1">
        <a:defRPr sz="3968" kern="1200">
          <a:solidFill>
            <a:schemeClr val="tx1"/>
          </a:solidFill>
          <a:latin typeface="+mn-lt"/>
          <a:ea typeface="+mn-ea"/>
          <a:cs typeface="+mn-cs"/>
        </a:defRPr>
      </a:lvl2pPr>
      <a:lvl3pPr marL="2015886" algn="l" defTabSz="2015886" rtl="0" eaLnBrk="1" latinLnBrk="0" hangingPunct="1">
        <a:defRPr sz="3968" kern="1200">
          <a:solidFill>
            <a:schemeClr val="tx1"/>
          </a:solidFill>
          <a:latin typeface="+mn-lt"/>
          <a:ea typeface="+mn-ea"/>
          <a:cs typeface="+mn-cs"/>
        </a:defRPr>
      </a:lvl3pPr>
      <a:lvl4pPr marL="3023829" algn="l" defTabSz="2015886" rtl="0" eaLnBrk="1" latinLnBrk="0" hangingPunct="1">
        <a:defRPr sz="3968" kern="1200">
          <a:solidFill>
            <a:schemeClr val="tx1"/>
          </a:solidFill>
          <a:latin typeface="+mn-lt"/>
          <a:ea typeface="+mn-ea"/>
          <a:cs typeface="+mn-cs"/>
        </a:defRPr>
      </a:lvl4pPr>
      <a:lvl5pPr marL="4031772" algn="l" defTabSz="2015886" rtl="0" eaLnBrk="1" latinLnBrk="0" hangingPunct="1">
        <a:defRPr sz="3968" kern="1200">
          <a:solidFill>
            <a:schemeClr val="tx1"/>
          </a:solidFill>
          <a:latin typeface="+mn-lt"/>
          <a:ea typeface="+mn-ea"/>
          <a:cs typeface="+mn-cs"/>
        </a:defRPr>
      </a:lvl5pPr>
      <a:lvl6pPr marL="5039716" algn="l" defTabSz="2015886" rtl="0" eaLnBrk="1" latinLnBrk="0" hangingPunct="1">
        <a:defRPr sz="3968" kern="1200">
          <a:solidFill>
            <a:schemeClr val="tx1"/>
          </a:solidFill>
          <a:latin typeface="+mn-lt"/>
          <a:ea typeface="+mn-ea"/>
          <a:cs typeface="+mn-cs"/>
        </a:defRPr>
      </a:lvl6pPr>
      <a:lvl7pPr marL="6047659" algn="l" defTabSz="2015886" rtl="0" eaLnBrk="1" latinLnBrk="0" hangingPunct="1">
        <a:defRPr sz="3968" kern="1200">
          <a:solidFill>
            <a:schemeClr val="tx1"/>
          </a:solidFill>
          <a:latin typeface="+mn-lt"/>
          <a:ea typeface="+mn-ea"/>
          <a:cs typeface="+mn-cs"/>
        </a:defRPr>
      </a:lvl7pPr>
      <a:lvl8pPr marL="7055602" algn="l" defTabSz="2015886" rtl="0" eaLnBrk="1" latinLnBrk="0" hangingPunct="1">
        <a:defRPr sz="3968" kern="1200">
          <a:solidFill>
            <a:schemeClr val="tx1"/>
          </a:solidFill>
          <a:latin typeface="+mn-lt"/>
          <a:ea typeface="+mn-ea"/>
          <a:cs typeface="+mn-cs"/>
        </a:defRPr>
      </a:lvl8pPr>
      <a:lvl9pPr marL="8063545" algn="l" defTabSz="2015886" rtl="0" eaLnBrk="1" latinLnBrk="0" hangingPunct="1">
        <a:defRPr sz="396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EE2E6959-14F0-A7C4-FF49-09E12A92BE93}"/>
              </a:ext>
            </a:extLst>
          </p:cNvPr>
          <p:cNvSpPr/>
          <p:nvPr/>
        </p:nvSpPr>
        <p:spPr>
          <a:xfrm>
            <a:off x="0" y="0"/>
            <a:ext cx="26879550" cy="1511935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p>
        </p:txBody>
      </p:sp>
      <p:sp>
        <p:nvSpPr>
          <p:cNvPr id="28" name="Rectangle 27">
            <a:extLst>
              <a:ext uri="{FF2B5EF4-FFF2-40B4-BE49-F238E27FC236}">
                <a16:creationId xmlns:a16="http://schemas.microsoft.com/office/drawing/2014/main" id="{43B4C51E-423F-4009-319D-C8F2971E39CF}"/>
              </a:ext>
            </a:extLst>
          </p:cNvPr>
          <p:cNvSpPr/>
          <p:nvPr/>
        </p:nvSpPr>
        <p:spPr>
          <a:xfrm>
            <a:off x="0" y="0"/>
            <a:ext cx="27051000" cy="86925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B3036D96-196B-3A2C-73B8-4DA9150DBCF8}"/>
              </a:ext>
            </a:extLst>
          </p:cNvPr>
          <p:cNvSpPr>
            <a:spLocks noGrp="1"/>
          </p:cNvSpPr>
          <p:nvPr>
            <p:ph type="title"/>
          </p:nvPr>
        </p:nvSpPr>
        <p:spPr>
          <a:xfrm>
            <a:off x="1099706" y="172785"/>
            <a:ext cx="23183612" cy="696467"/>
          </a:xfrm>
        </p:spPr>
        <p:txBody>
          <a:bodyPr>
            <a:normAutofit fontScale="90000"/>
          </a:bodyPr>
          <a:lstStyle/>
          <a:p>
            <a:pPr algn="ctr"/>
            <a:r>
              <a:rPr lang="en-GB" sz="4800" dirty="0">
                <a:solidFill>
                  <a:schemeClr val="bg1"/>
                </a:solidFill>
                <a:latin typeface="Aharoni" panose="02010803020104030203" pitchFamily="2" charset="-79"/>
                <a:cs typeface="Aharoni" panose="02010803020104030203" pitchFamily="2" charset="-79"/>
              </a:rPr>
              <a:t>Habitat Feasibility Critique of Swansea Bay Native Oyster Restoration Plan</a:t>
            </a:r>
          </a:p>
        </p:txBody>
      </p:sp>
      <p:pic>
        <p:nvPicPr>
          <p:cNvPr id="11" name="Picture 10">
            <a:extLst>
              <a:ext uri="{FF2B5EF4-FFF2-40B4-BE49-F238E27FC236}">
                <a16:creationId xmlns:a16="http://schemas.microsoft.com/office/drawing/2014/main" id="{8889DD9A-0555-52A6-DEA0-BE707874C1D4}"/>
              </a:ext>
            </a:extLst>
          </p:cNvPr>
          <p:cNvPicPr>
            <a:picLocks noChangeAspect="1"/>
          </p:cNvPicPr>
          <p:nvPr/>
        </p:nvPicPr>
        <p:blipFill rotWithShape="1">
          <a:blip r:embed="rId2"/>
          <a:srcRect l="17343" t="19248" r="21491" b="18320"/>
          <a:stretch/>
        </p:blipFill>
        <p:spPr>
          <a:xfrm>
            <a:off x="7857786" y="1042037"/>
            <a:ext cx="8395341" cy="4552242"/>
          </a:xfrm>
          <a:prstGeom prst="rect">
            <a:avLst/>
          </a:prstGeom>
        </p:spPr>
      </p:pic>
      <p:pic>
        <p:nvPicPr>
          <p:cNvPr id="15" name="Picture 14">
            <a:extLst>
              <a:ext uri="{FF2B5EF4-FFF2-40B4-BE49-F238E27FC236}">
                <a16:creationId xmlns:a16="http://schemas.microsoft.com/office/drawing/2014/main" id="{81837536-1275-C1F7-F5CB-774FCE7160C8}"/>
              </a:ext>
            </a:extLst>
          </p:cNvPr>
          <p:cNvPicPr>
            <a:picLocks noChangeAspect="1"/>
          </p:cNvPicPr>
          <p:nvPr/>
        </p:nvPicPr>
        <p:blipFill rotWithShape="1">
          <a:blip r:embed="rId3"/>
          <a:srcRect l="15841" t="19607" r="16187" b="4051"/>
          <a:stretch/>
        </p:blipFill>
        <p:spPr>
          <a:xfrm>
            <a:off x="18129100" y="7468208"/>
            <a:ext cx="7239977" cy="4319801"/>
          </a:xfrm>
          <a:prstGeom prst="rect">
            <a:avLst/>
          </a:prstGeom>
        </p:spPr>
      </p:pic>
      <p:pic>
        <p:nvPicPr>
          <p:cNvPr id="19" name="Picture 18">
            <a:extLst>
              <a:ext uri="{FF2B5EF4-FFF2-40B4-BE49-F238E27FC236}">
                <a16:creationId xmlns:a16="http://schemas.microsoft.com/office/drawing/2014/main" id="{99B1D68A-34A4-B74D-A8FE-EE03CDBF8286}"/>
              </a:ext>
            </a:extLst>
          </p:cNvPr>
          <p:cNvPicPr>
            <a:picLocks noChangeAspect="1"/>
          </p:cNvPicPr>
          <p:nvPr/>
        </p:nvPicPr>
        <p:blipFill rotWithShape="1">
          <a:blip r:embed="rId4"/>
          <a:srcRect l="18677" t="16986" r="22323" b="7654"/>
          <a:stretch/>
        </p:blipFill>
        <p:spPr>
          <a:xfrm>
            <a:off x="933450" y="5421494"/>
            <a:ext cx="6032464" cy="4093428"/>
          </a:xfrm>
          <a:prstGeom prst="rect">
            <a:avLst/>
          </a:prstGeom>
        </p:spPr>
      </p:pic>
      <p:sp>
        <p:nvSpPr>
          <p:cNvPr id="20" name="TextBox 19">
            <a:extLst>
              <a:ext uri="{FF2B5EF4-FFF2-40B4-BE49-F238E27FC236}">
                <a16:creationId xmlns:a16="http://schemas.microsoft.com/office/drawing/2014/main" id="{B06FDF77-23D7-E291-C2A8-C12770DA7D6B}"/>
              </a:ext>
            </a:extLst>
          </p:cNvPr>
          <p:cNvSpPr txBox="1"/>
          <p:nvPr/>
        </p:nvSpPr>
        <p:spPr>
          <a:xfrm>
            <a:off x="178746" y="1046764"/>
            <a:ext cx="7569381" cy="4308872"/>
          </a:xfrm>
          <a:prstGeom prst="rect">
            <a:avLst/>
          </a:prstGeom>
          <a:noFill/>
        </p:spPr>
        <p:txBody>
          <a:bodyPr wrap="square" rtlCol="0">
            <a:spAutoFit/>
          </a:bodyPr>
          <a:lstStyle/>
          <a:p>
            <a:pPr algn="ctr"/>
            <a:r>
              <a:rPr lang="en-GB" sz="1600" b="1" dirty="0">
                <a:latin typeface="Comic Sans MS" panose="030F0702030302020204" pitchFamily="66" charset="0"/>
              </a:rPr>
              <a:t>Introduction</a:t>
            </a:r>
          </a:p>
          <a:p>
            <a:r>
              <a:rPr lang="en-GB" sz="1200" dirty="0">
                <a:latin typeface="Comic Sans MS" panose="030F0702030302020204" pitchFamily="66" charset="0"/>
              </a:rPr>
              <a:t>The world is currently grappling with a mass biodiversity crisis. Some of the "Key stressors on biodiversity in UK waters are changes in ecosystem functioning due to biodiversity loss caused by ocean warming, sea level rise, plastic pollution, alien species, overexploitation, habitat destruction, and ocean acidification." (MMAS) Global efforts to protect and restore species have intensified in response, with various projects aiming to reintroduce native species to their natural habitats. Among these efforts, certain key species play a crucial role in reinstating and maintaining ecological balance.</a:t>
            </a:r>
          </a:p>
          <a:p>
            <a:endParaRPr lang="en-GB" sz="1200" dirty="0">
              <a:latin typeface="Comic Sans MS" panose="030F0702030302020204" pitchFamily="66" charset="0"/>
            </a:endParaRPr>
          </a:p>
          <a:p>
            <a:r>
              <a:rPr lang="en-GB" sz="1200" dirty="0">
                <a:latin typeface="Comic Sans MS" panose="030F0702030302020204" pitchFamily="66" charset="0"/>
              </a:rPr>
              <a:t>In this assessment, we delve into the Habitat Feasibility Study concerning the European Native Oyster (Ostrea edulis), specifically focusing on the Swansea Native Oyster Restoration Plan implementation and its efficacy. Key considerations include evaluating whether the study encompassed all necessary elements, the thoroughness of each element's examination, encountered challenges, appropriateness of translocated individuals harvested from donor populations, subsequent establishment success of the targeted species, and its alignment with initial predictions of the study.</a:t>
            </a:r>
          </a:p>
          <a:p>
            <a:endParaRPr lang="en-GB" sz="1200" dirty="0">
              <a:latin typeface="Comic Sans MS" panose="030F0702030302020204" pitchFamily="66" charset="0"/>
            </a:endParaRPr>
          </a:p>
          <a:p>
            <a:r>
              <a:rPr lang="en-GB" sz="1200" dirty="0">
                <a:latin typeface="Comic Sans MS" panose="030F0702030302020204" pitchFamily="66" charset="0"/>
              </a:rPr>
              <a:t>Among these efforts, the restoration of the European Native Oyster (Ostrea edulis) stands out as a critical initiative, especially in regions like Swansea where native oyster populations have experienced a significant decline, having populations "collapsed by the 1920s". (SNORP, Executive Summary) Some of the major causes of the significant declines are "due to historical overfishing. However, habitat loss, disease, pollution, and invasive non-native species are all contributors." (European Native Oyster Habitat Restoration Handbook,2020)</a:t>
            </a:r>
          </a:p>
          <a:p>
            <a:endParaRPr lang="en-GB" dirty="0"/>
          </a:p>
        </p:txBody>
      </p:sp>
      <p:sp>
        <p:nvSpPr>
          <p:cNvPr id="21" name="TextBox 20">
            <a:extLst>
              <a:ext uri="{FF2B5EF4-FFF2-40B4-BE49-F238E27FC236}">
                <a16:creationId xmlns:a16="http://schemas.microsoft.com/office/drawing/2014/main" id="{C352B0DF-F86E-7EF3-A85F-14511388B42A}"/>
              </a:ext>
            </a:extLst>
          </p:cNvPr>
          <p:cNvSpPr txBox="1"/>
          <p:nvPr/>
        </p:nvSpPr>
        <p:spPr>
          <a:xfrm>
            <a:off x="7857786" y="9588051"/>
            <a:ext cx="8553450" cy="3200876"/>
          </a:xfrm>
          <a:prstGeom prst="rect">
            <a:avLst/>
          </a:prstGeom>
          <a:noFill/>
        </p:spPr>
        <p:txBody>
          <a:bodyPr wrap="square" rtlCol="0">
            <a:spAutoFit/>
          </a:bodyPr>
          <a:lstStyle/>
          <a:p>
            <a:endParaRPr lang="en-GB" sz="1200" dirty="0"/>
          </a:p>
          <a:p>
            <a:endParaRPr lang="en-GB" sz="1200" dirty="0">
              <a:latin typeface="Comic Sans MS" panose="030F0702030302020204" pitchFamily="66" charset="0"/>
            </a:endParaRPr>
          </a:p>
          <a:p>
            <a:pPr algn="ctr"/>
            <a:r>
              <a:rPr lang="en-GB" sz="1600" b="1" dirty="0">
                <a:latin typeface="Comic Sans MS" panose="030F0702030302020204" pitchFamily="66" charset="0"/>
              </a:rPr>
              <a:t>Study Methodology:</a:t>
            </a:r>
            <a:endParaRPr lang="en-GB" sz="1600" dirty="0">
              <a:latin typeface="Comic Sans MS" panose="030F0702030302020204" pitchFamily="66" charset="0"/>
            </a:endParaRPr>
          </a:p>
          <a:p>
            <a:r>
              <a:rPr lang="en-GB" sz="1200" dirty="0">
                <a:latin typeface="Comic Sans MS" panose="030F0702030302020204" pitchFamily="66" charset="0"/>
              </a:rPr>
              <a:t>The habitat feasibility study for the Swansea Native Oyster Restoration Plan uses a multidimensional approach, employing various techniques throughout the process, not just in the short term but also in the long term.</a:t>
            </a:r>
          </a:p>
          <a:p>
            <a:r>
              <a:rPr lang="en-GB" sz="1200" dirty="0">
                <a:latin typeface="Comic Sans MS" panose="030F0702030302020204" pitchFamily="66" charset="0"/>
              </a:rPr>
              <a:t>The habitat feasibility study for the Swansea Native Oyster Restoration Plan employs a multidimensional approach, using various short- and long-term techniques. Initially, an advisory group comprising experts from diverse fields was established. This group provided crucial input throughout the project's development. A comprehensive literature review also gathered baseline information on Native Oyster Populations, including legislation, biology, population pressures, and environmental conditions. Thematic workshops identified restoration and shore-side options, which were informed by discussions among the Advisory Group and the wider community. High-level objectives and key actions were developed through input from stakeholders, ensuring alignment with ecological, socio-economic, and cultural goals. Following a rigorous review, the Plan was finalized and made accessible in Welsh, accompanied by a Non-Technical Summary. Project Team members engaged in partnership-led events to gather stakeholder insights, enhancing responsiveness to community needs through ongoing collaboration.</a:t>
            </a:r>
          </a:p>
          <a:p>
            <a:endParaRPr lang="en-GB" dirty="0"/>
          </a:p>
        </p:txBody>
      </p:sp>
      <p:sp>
        <p:nvSpPr>
          <p:cNvPr id="23" name="TextBox 22">
            <a:extLst>
              <a:ext uri="{FF2B5EF4-FFF2-40B4-BE49-F238E27FC236}">
                <a16:creationId xmlns:a16="http://schemas.microsoft.com/office/drawing/2014/main" id="{B2F24627-3EB7-D833-BEBD-6C1FDF0DE6A7}"/>
              </a:ext>
            </a:extLst>
          </p:cNvPr>
          <p:cNvSpPr txBox="1"/>
          <p:nvPr/>
        </p:nvSpPr>
        <p:spPr>
          <a:xfrm>
            <a:off x="221883" y="10073631"/>
            <a:ext cx="7569381" cy="3847207"/>
          </a:xfrm>
          <a:prstGeom prst="rect">
            <a:avLst/>
          </a:prstGeom>
          <a:noFill/>
        </p:spPr>
        <p:txBody>
          <a:bodyPr wrap="square">
            <a:spAutoFit/>
          </a:bodyPr>
          <a:lstStyle/>
          <a:p>
            <a:pPr algn="ctr"/>
            <a:r>
              <a:rPr lang="en-GB" sz="1600" b="1" dirty="0">
                <a:latin typeface="Comic Sans MS" panose="030F0702030302020204" pitchFamily="66" charset="0"/>
              </a:rPr>
              <a:t>Background of Swansea Bay</a:t>
            </a:r>
          </a:p>
          <a:p>
            <a:r>
              <a:rPr lang="en-GB" sz="1200" dirty="0">
                <a:latin typeface="Comic Sans MS" panose="030F0702030302020204" pitchFamily="66" charset="0"/>
              </a:rPr>
              <a:t>In assessing why Swansea bay in restoring the Oysters is an ideal location is “due to its favourable environmental conditions, extensive intertidal areas, diverse shoreline habitats, and rich cultural heritage. The bay's strategic location within the broader context of marine conservation efforts in the UK makes it an important site for demonstrating and advancing oyster restoration techniques."(SNORP). </a:t>
            </a:r>
          </a:p>
          <a:p>
            <a:endParaRPr lang="en-GB" sz="1200" dirty="0">
              <a:latin typeface="Comic Sans MS" panose="030F0702030302020204" pitchFamily="66" charset="0"/>
            </a:endParaRPr>
          </a:p>
          <a:p>
            <a:r>
              <a:rPr lang="en-GB" sz="1200" dirty="0">
                <a:latin typeface="Comic Sans MS" panose="030F0702030302020204" pitchFamily="66" charset="0"/>
              </a:rPr>
              <a:t>Historically, the Oyster's prominence in "Swansea can be traced back to Roman times"(BBC News, 2014). Highlighting the significant presence of a marine species with a longstanding history along coastal shores, it is crucial to emphasize the importance of returning oysters to Swansea's marine ecosystems.</a:t>
            </a:r>
          </a:p>
          <a:p>
            <a:endParaRPr lang="en-GB" sz="1200" dirty="0">
              <a:latin typeface="Comic Sans MS" panose="030F0702030302020204" pitchFamily="66" charset="0"/>
            </a:endParaRPr>
          </a:p>
          <a:p>
            <a:r>
              <a:rPr lang="en-GB" sz="1200" dirty="0">
                <a:latin typeface="Comic Sans MS" panose="030F0702030302020204" pitchFamily="66" charset="0"/>
              </a:rPr>
              <a:t>Swansea Bay and the Gower Peninsula, situated within the Severn Estuary, experience the second-highest tidal range in the world. The sea advances and retreats twice daily, with an average height of 8.5 meters. This remarkable tidal variation shapes the coastline, revealing extensive seashores during low tide along the bay's 8-kilometer sweep (Swansea City Council). Moreover, Swansea Bay's strategic location within the broader context of marine conservation efforts in the UK makes it an essential site for demonstrating and advancing oyster restoration techniques and best practices. Swansea Bay's combination of ecological suitability, community support, and strategic importance make it an excellent site for oyster restoration initiatives.</a:t>
            </a:r>
          </a:p>
        </p:txBody>
      </p:sp>
      <p:sp>
        <p:nvSpPr>
          <p:cNvPr id="24" name="TextBox 23">
            <a:extLst>
              <a:ext uri="{FF2B5EF4-FFF2-40B4-BE49-F238E27FC236}">
                <a16:creationId xmlns:a16="http://schemas.microsoft.com/office/drawing/2014/main" id="{BEFAF066-459A-7C66-E347-CA6AD0FAE6AD}"/>
              </a:ext>
            </a:extLst>
          </p:cNvPr>
          <p:cNvSpPr txBox="1"/>
          <p:nvPr/>
        </p:nvSpPr>
        <p:spPr>
          <a:xfrm>
            <a:off x="7857786" y="5765434"/>
            <a:ext cx="8294869" cy="3477875"/>
          </a:xfrm>
          <a:prstGeom prst="rect">
            <a:avLst/>
          </a:prstGeom>
          <a:noFill/>
        </p:spPr>
        <p:txBody>
          <a:bodyPr wrap="square" rtlCol="0">
            <a:spAutoFit/>
          </a:bodyPr>
          <a:lstStyle/>
          <a:p>
            <a:pPr algn="ctr"/>
            <a:r>
              <a:rPr lang="en-GB" sz="1600" b="1" dirty="0">
                <a:latin typeface="Comic Sans MS" panose="030F0702030302020204" pitchFamily="66" charset="0"/>
              </a:rPr>
              <a:t>Oyster Ecological Benefits</a:t>
            </a:r>
          </a:p>
          <a:p>
            <a:endParaRPr lang="en-GB" sz="1200" dirty="0">
              <a:latin typeface="Comic Sans MS" panose="030F0702030302020204" pitchFamily="66" charset="0"/>
            </a:endParaRPr>
          </a:p>
          <a:p>
            <a:r>
              <a:rPr lang="en-GB" sz="1200" dirty="0">
                <a:latin typeface="Comic Sans MS" panose="030F0702030302020204" pitchFamily="66" charset="0"/>
              </a:rPr>
              <a:t>Oysters play a crucial role in marine ecosystems due to their significant ecological functions. As filter feeders, "a single oyster can filter up to 240 litres of seawater per day. Their filtering activity can improve water quality on local scales" (NORA), which improves water clarity by filtering out pollutants and excess nutrients. This "increases light penetration to the sediment and promotes the recovery of seagrasses, another threatened and valuable coastal habitat." (NORA)</a:t>
            </a:r>
          </a:p>
          <a:p>
            <a:r>
              <a:rPr lang="en-GB" sz="1200" dirty="0">
                <a:latin typeface="Comic Sans MS" panose="030F0702030302020204" pitchFamily="66" charset="0"/>
              </a:rPr>
              <a:t>Additionally, "Once settled, oysters fuse their shells to the underlying substrate and can, therefore, form dense aggregations. Oyster reefs provide food and habitat for numerous species and may serve as nursery grounds for some fish species"(Ocean Cleanup crew). This means that an abundance of Oysters can promote local biodiversity enhancement of Swansea's Coastal environment, promoting eco-resilience by restoring these 3D habitat builders. </a:t>
            </a:r>
          </a:p>
          <a:p>
            <a:r>
              <a:rPr lang="en-GB" sz="1200" dirty="0">
                <a:latin typeface="Comic Sans MS" panose="030F0702030302020204" pitchFamily="66" charset="0"/>
              </a:rPr>
              <a:t>Another crucial element of promoting the restoration of oysters in Swansea Bay is as a means of natural soft-engineering breakwaters. "Oyster reefs act as natural breakwaters, reducing wave energy and protecting shorelines from storm surge and erosion. Their complex structure dissipates wave energy, providing a buffer against coastal storms." (The Guardian, 2023) As Swansea is a coastal city with investment in complex engineering like the sea wall as a mitigation to climate change, the understanding that the soft engineering of restoring previous native populations like the oysters could add a substantial beneficial element in terms of climate change mitigation. </a:t>
            </a:r>
          </a:p>
        </p:txBody>
      </p:sp>
      <p:sp>
        <p:nvSpPr>
          <p:cNvPr id="25" name="TextBox 24">
            <a:extLst>
              <a:ext uri="{FF2B5EF4-FFF2-40B4-BE49-F238E27FC236}">
                <a16:creationId xmlns:a16="http://schemas.microsoft.com/office/drawing/2014/main" id="{C9297002-1157-F254-03B2-1FD1D4163A81}"/>
              </a:ext>
            </a:extLst>
          </p:cNvPr>
          <p:cNvSpPr txBox="1"/>
          <p:nvPr/>
        </p:nvSpPr>
        <p:spPr>
          <a:xfrm>
            <a:off x="16630467" y="1016230"/>
            <a:ext cx="10042986" cy="3847207"/>
          </a:xfrm>
          <a:prstGeom prst="rect">
            <a:avLst/>
          </a:prstGeom>
          <a:noFill/>
        </p:spPr>
        <p:txBody>
          <a:bodyPr wrap="square" rtlCol="0">
            <a:spAutoFit/>
          </a:bodyPr>
          <a:lstStyle/>
          <a:p>
            <a:pPr algn="ctr"/>
            <a:r>
              <a:rPr lang="en-GB" sz="1600" b="1" dirty="0">
                <a:latin typeface="Comic Sans MS" panose="030F0702030302020204" pitchFamily="66" charset="0"/>
              </a:rPr>
              <a:t>STUDY CRTIQUE</a:t>
            </a:r>
          </a:p>
          <a:p>
            <a:r>
              <a:rPr lang="en-GB" sz="1200" dirty="0">
                <a:latin typeface="Comic Sans MS" panose="030F0702030302020204" pitchFamily="66" charset="0"/>
              </a:rPr>
              <a:t>The evaluation of the study design underscores the importance of considering legal, practical, and ecological dimensions when assessing habitat feasibility for oyster restoration projects. Effective stakeholder engagement ensures diverse perspectives are incorporated for informed decision-making and project success. The literature review demonstrates a comprehensive understanding of relevant variables, facilitating the implementation of tailored best practices. While the study's methodology closely adheres to established best practices, potential areas for improvement include integrating genetic assessments and climate change projections. Regarding habitat feasibility, the assessment thoroughly examined vital factors such as sediment type and water quality, like in the event of “Sewage discharges from the river Tawe”(SNORP,NRW,2021), Yet gaps in assessing these characteristics may impact oyster reintroduction success. For example if “baseline and monitoring surveys find no new settlement on the seabed.” (5.cultch laying, SNORP). The plan identifies that manual input of suitable substrate to enhance settlement rates need to be implemented. Looking at both ideal solutions and low impact resolutions in the event it is not possible. Similarly, while nesting/denning site evaluation and food sources analysis were adequately conducted, their alignment with oyster preferences warrants consideration. Lastly, while the study identified potential mortality risks, further assessment of climate impacts and sewage discharge may be needed for sustainable oyster population restoration in Swansea.</a:t>
            </a:r>
          </a:p>
          <a:p>
            <a:endParaRPr lang="en-GB" sz="1200" dirty="0">
              <a:latin typeface="Comic Sans MS" panose="030F0702030302020204" pitchFamily="66" charset="0"/>
            </a:endParaRPr>
          </a:p>
          <a:p>
            <a:r>
              <a:rPr lang="en-GB" sz="1200" dirty="0">
                <a:latin typeface="Comic Sans MS" panose="030F0702030302020204" pitchFamily="66" charset="0"/>
              </a:rPr>
              <a:t>Specifically, these surveys revealed unexpectedly high native oyster densities in habitats previously deemed unsuitable, necessitating a deeper understanding of their habitat preferences. Additionally, the surveys identified potential source (broodstock) and sink (settlement and recruitment) sites within the bay, underscoring the importance of incorporating these findings into future survey designs and site feasibility assessments. (SNORP, Woolmer,2019)</a:t>
            </a:r>
          </a:p>
          <a:p>
            <a:endParaRPr lang="en-GB" sz="1200" dirty="0"/>
          </a:p>
          <a:p>
            <a:endParaRPr lang="en-GB" sz="1200" dirty="0"/>
          </a:p>
        </p:txBody>
      </p:sp>
      <p:sp>
        <p:nvSpPr>
          <p:cNvPr id="26" name="TextBox 25">
            <a:extLst>
              <a:ext uri="{FF2B5EF4-FFF2-40B4-BE49-F238E27FC236}">
                <a16:creationId xmlns:a16="http://schemas.microsoft.com/office/drawing/2014/main" id="{D63FCEBF-4706-A94D-EC04-00BC9BF7E1C2}"/>
              </a:ext>
            </a:extLst>
          </p:cNvPr>
          <p:cNvSpPr txBox="1"/>
          <p:nvPr/>
        </p:nvSpPr>
        <p:spPr>
          <a:xfrm>
            <a:off x="16874058" y="4728131"/>
            <a:ext cx="9555804" cy="2831544"/>
          </a:xfrm>
          <a:prstGeom prst="rect">
            <a:avLst/>
          </a:prstGeom>
          <a:noFill/>
        </p:spPr>
        <p:txBody>
          <a:bodyPr wrap="square" rtlCol="0">
            <a:spAutoFit/>
          </a:bodyPr>
          <a:lstStyle/>
          <a:p>
            <a:pPr algn="ctr"/>
            <a:r>
              <a:rPr lang="en-GB" sz="1600" b="1" dirty="0">
                <a:latin typeface="Comic Sans MS" panose="030F0702030302020204" pitchFamily="66" charset="0"/>
              </a:rPr>
              <a:t>Conclusion</a:t>
            </a:r>
          </a:p>
          <a:p>
            <a:r>
              <a:rPr lang="en-GB" sz="1200" dirty="0">
                <a:latin typeface="Comic Sans MS" panose="030F0702030302020204" pitchFamily="66" charset="0"/>
              </a:rPr>
              <a:t>In conclusion, the critique of the habitat feasibility study emphasizes the necessity of comprehensive assessments for the success and sustainability of oyster restoration projects. While the study aligns with established best practices, there are opportunities for improvement and additional considerations. Although well researched, it is understood that in time, the ability for the project plan to improve will be as part of the continuous improvement to the restoration of the Oyster following its success. Future habitat feasibility assessments should integrate advancements in aquaculture technology, such as "predictive modelling and hydrodynamic particle monitoring"(SNORP), exemplified by the Belgium United Project DEB model. Moreover, addressing gaps in understanding native oyster populations' habitat selection preferences is crucial.</a:t>
            </a:r>
          </a:p>
          <a:p>
            <a:r>
              <a:rPr lang="en-GB" sz="1200" dirty="0">
                <a:latin typeface="Comic Sans MS" panose="030F0702030302020204" pitchFamily="66" charset="0"/>
              </a:rPr>
              <a:t>Additionally, potential climate change effects, such as ocean warming and acidification, may impact oyster habitats and populations. Furthermore, the study should evaluate the effects of sewage discharge on water quality, as it can pose significant threats to oyster health and ecosystem integrity. By incorporating these factors and advancements, future efforts can better inform oyster restoration strategies in Swansea and beyond, contributing to the broader goals of biodiversity conservation and ecosystem restoration in coastal environments.</a:t>
            </a:r>
          </a:p>
          <a:p>
            <a:endParaRPr lang="en-GB" dirty="0"/>
          </a:p>
        </p:txBody>
      </p:sp>
      <p:sp>
        <p:nvSpPr>
          <p:cNvPr id="31" name="TextBox 30">
            <a:extLst>
              <a:ext uri="{FF2B5EF4-FFF2-40B4-BE49-F238E27FC236}">
                <a16:creationId xmlns:a16="http://schemas.microsoft.com/office/drawing/2014/main" id="{739DB32E-7EDC-656B-C2E2-487A65A5D76E}"/>
              </a:ext>
            </a:extLst>
          </p:cNvPr>
          <p:cNvSpPr txBox="1"/>
          <p:nvPr/>
        </p:nvSpPr>
        <p:spPr>
          <a:xfrm>
            <a:off x="17628762" y="12220063"/>
            <a:ext cx="8801100" cy="2677656"/>
          </a:xfrm>
          <a:prstGeom prst="rect">
            <a:avLst/>
          </a:prstGeom>
          <a:noFill/>
        </p:spPr>
        <p:txBody>
          <a:bodyPr wrap="square" rtlCol="0">
            <a:spAutoFit/>
          </a:bodyPr>
          <a:lstStyle/>
          <a:p>
            <a:pPr algn="ctr"/>
            <a:r>
              <a:rPr lang="en-GB" sz="1200" dirty="0">
                <a:latin typeface="Comic Sans MS" panose="030F0702030302020204" pitchFamily="66" charset="0"/>
              </a:rPr>
              <a:t>References</a:t>
            </a:r>
          </a:p>
          <a:p>
            <a:pPr algn="ctr"/>
            <a:r>
              <a:rPr lang="en-GB" sz="1200" dirty="0">
                <a:latin typeface="Comic Sans MS" panose="030F0702030302020204" pitchFamily="66" charset="0"/>
              </a:rPr>
              <a:t>European Native Oyster Habitat Restoration Handbook. (2020, January 14). Launch: the "European Native Oyster Habitat Restoration Handbook". Retrieved from Wetlands International</a:t>
            </a:r>
          </a:p>
          <a:p>
            <a:pPr algn="ctr"/>
            <a:r>
              <a:rPr lang="en-GB" sz="1200" dirty="0">
                <a:latin typeface="Comic Sans MS" panose="030F0702030302020204" pitchFamily="66" charset="0"/>
              </a:rPr>
              <a:t>Crowe Ireland. (n.d.). The importance of stakeholder engagement. Retrieved from Borealis</a:t>
            </a:r>
          </a:p>
          <a:p>
            <a:pPr algn="ctr"/>
            <a:r>
              <a:rPr lang="en-GB" sz="1200" dirty="0">
                <a:latin typeface="Comic Sans MS" panose="030F0702030302020204" pitchFamily="66" charset="0"/>
              </a:rPr>
              <a:t>Native Oyster – NORA. (n.d.). Retrieved from NORA Europe</a:t>
            </a:r>
          </a:p>
          <a:p>
            <a:pPr algn="ctr"/>
            <a:r>
              <a:rPr lang="en-GB" sz="1200" dirty="0">
                <a:latin typeface="Comic Sans MS" panose="030F0702030302020204" pitchFamily="66" charset="0"/>
              </a:rPr>
              <a:t>Ocean's Cleanup Crew: How Do Oysters Filter Water? (n.d.). Retrieved from Oyster Heaven</a:t>
            </a:r>
          </a:p>
          <a:p>
            <a:pPr algn="ctr"/>
            <a:r>
              <a:rPr lang="en-GB" sz="1200" dirty="0">
                <a:latin typeface="Comic Sans MS" panose="030F0702030302020204" pitchFamily="66" charset="0"/>
              </a:rPr>
              <a:t>The oyster restoration project aims to rebuild the UK's once-thriving reefs. (2023, August 2). Retrieved from The Guardian</a:t>
            </a:r>
          </a:p>
          <a:p>
            <a:pPr algn="ctr"/>
            <a:r>
              <a:rPr lang="en-GB" sz="1200" dirty="0">
                <a:latin typeface="Comic Sans MS" panose="030F0702030302020204" pitchFamily="66" charset="0"/>
              </a:rPr>
              <a:t>Swansea Bay - Swansea. (n.d.). Retrieved from Swansea City Council</a:t>
            </a:r>
          </a:p>
          <a:p>
            <a:pPr algn="ctr"/>
            <a:r>
              <a:rPr lang="en-GB" sz="1200" dirty="0">
                <a:latin typeface="Comic Sans MS" panose="030F0702030302020204" pitchFamily="66" charset="0"/>
              </a:rPr>
              <a:t>Swansea Bay oysters make a return. (2014, October 17). Retrieved from BBC News</a:t>
            </a:r>
          </a:p>
          <a:p>
            <a:pPr algn="ctr"/>
            <a:r>
              <a:rPr lang="en-GB" sz="1200" dirty="0">
                <a:latin typeface="Comic Sans MS" panose="030F0702030302020204" pitchFamily="66" charset="0"/>
              </a:rPr>
              <a:t>Swansea City Council. (n.d.). Swansea Bay Native Oyster Restoration Plan. Retrieved from Swansea City Council</a:t>
            </a:r>
          </a:p>
          <a:p>
            <a:pPr algn="ctr"/>
            <a:r>
              <a:rPr lang="en-GB" sz="1200" dirty="0">
                <a:latin typeface="Comic Sans MS" panose="030F0702030302020204" pitchFamily="66" charset="0"/>
              </a:rPr>
              <a:t>Tide Times - Swansea. (n.d.). Retrieved from Swansea City Council</a:t>
            </a:r>
          </a:p>
          <a:p>
            <a:pPr algn="ctr"/>
            <a:r>
              <a:rPr lang="en-GB" sz="1200" dirty="0">
                <a:latin typeface="Comic Sans MS" panose="030F0702030302020204" pitchFamily="66" charset="0"/>
              </a:rPr>
              <a:t>United Kingdom Marine Monitoring and Assessment Strategy (UKMMAS). (2019). UK Marine Strategy Part Three: UK Marine Monitoring and Assessment Strategy (UKMMAS). Retrieved from UK Government website</a:t>
            </a:r>
          </a:p>
        </p:txBody>
      </p:sp>
    </p:spTree>
    <p:extLst>
      <p:ext uri="{BB962C8B-B14F-4D97-AF65-F5344CB8AC3E}">
        <p14:creationId xmlns:p14="http://schemas.microsoft.com/office/powerpoint/2010/main" val="16485561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2045</TotalTime>
  <Words>1730</Words>
  <Application>Microsoft Office PowerPoint</Application>
  <PresentationFormat>Custom</PresentationFormat>
  <Paragraphs>41</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Aharoni</vt:lpstr>
      <vt:lpstr>Aptos</vt:lpstr>
      <vt:lpstr>Aptos Display</vt:lpstr>
      <vt:lpstr>Arial</vt:lpstr>
      <vt:lpstr>Comic Sans MS</vt:lpstr>
      <vt:lpstr>Office Theme</vt:lpstr>
      <vt:lpstr>Habitat Feasibility Critique of Swansea Bay Native Oyster Restoration Plan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Habitat Feasibility Critique of Swansea Bay Native Oyster Restoration Plan</dc:title>
  <dc:creator>Robyn Betson</dc:creator>
  <cp:lastModifiedBy>Robyn Betson</cp:lastModifiedBy>
  <cp:revision>1</cp:revision>
  <dcterms:created xsi:type="dcterms:W3CDTF">2024-04-18T12:44:32Z</dcterms:created>
  <dcterms:modified xsi:type="dcterms:W3CDTF">2024-04-19T22:50:18Z</dcterms:modified>
</cp:coreProperties>
</file>