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7"/>
  </p:notesMasterIdLst>
  <p:sldIdLst>
    <p:sldId id="266" r:id="rId5"/>
    <p:sldId id="267" r:id="rId6"/>
    <p:sldId id="268" r:id="rId7"/>
    <p:sldId id="269" r:id="rId8"/>
    <p:sldId id="270" r:id="rId9"/>
    <p:sldId id="271" r:id="rId10"/>
    <p:sldId id="272" r:id="rId11"/>
    <p:sldId id="273" r:id="rId12"/>
    <p:sldId id="274" r:id="rId13"/>
    <p:sldId id="275" r:id="rId14"/>
    <p:sldId id="276"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766" autoAdjust="0"/>
  </p:normalViewPr>
  <p:slideViewPr>
    <p:cSldViewPr snapToGrid="0">
      <p:cViewPr varScale="1">
        <p:scale>
          <a:sx n="61" d="100"/>
          <a:sy n="61" d="100"/>
        </p:scale>
        <p:origin x="102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B8D6BF0-CAEC-4F33-A235-F702188CD1E0}" type="datetimeFigureOut">
              <a:rPr lang="en-PK" smtClean="0"/>
              <a:t>30/01/2023</a:t>
            </a:fld>
            <a:endParaRPr lang="en-PK"/>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PK"/>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8DC5876-E8E6-4435-9115-8CACC0643A74}" type="slidenum">
              <a:rPr lang="en-PK" smtClean="0"/>
              <a:t>‹#›</a:t>
            </a:fld>
            <a:endParaRPr lang="en-PK"/>
          </a:p>
        </p:txBody>
      </p:sp>
    </p:spTree>
    <p:extLst>
      <p:ext uri="{BB962C8B-B14F-4D97-AF65-F5344CB8AC3E}">
        <p14:creationId xmlns:p14="http://schemas.microsoft.com/office/powerpoint/2010/main" val="3593612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Renaissance Hotels were established in 1981 and was referred to as Ramada Renaissance, which was the upscale brand of Ramada Inns. Marriot bought the hotel in 1997 and is now referred to as a luxury brand of Marriot international. According to the statistics of 2020, the brands were operating with a total of 176 hotels with around 55,500 rooms. The presentation will discuss the importance of guest services in light of the Renaissance hotels, along with the nature and scope of the services will also be discussed.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F8DC5876-E8E6-4435-9115-8CACC0643A74}" type="slidenum">
              <a:rPr lang="en-PK" smtClean="0"/>
              <a:t>2</a:t>
            </a:fld>
            <a:endParaRPr lang="en-PK"/>
          </a:p>
        </p:txBody>
      </p:sp>
    </p:spTree>
    <p:extLst>
      <p:ext uri="{BB962C8B-B14F-4D97-AF65-F5344CB8AC3E}">
        <p14:creationId xmlns:p14="http://schemas.microsoft.com/office/powerpoint/2010/main" val="28575287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Renaissance hotels have a presence across the globe, with around 170 resorts and hotels in around 40 countries and territories; the brand has been able to attract a large pool of customers. Moreover, the brand has an inspiring and dynamic global portfolio, where the brand makes sure to focus on ensuring that it should provide customers with the opportunity of experiencing unscripted discoveries. The main consumers of the brand are travellers, which includes both business travellers and leisure travellers. Moreover, the brand targets business travellers who are looking for more than just room services and meeting rooms while travelling for work. The primary aim of the brand is to connect its guests with the spirit of the neighbourhood by involving with the theatrical design, engaging navigators and entertaining evenings alongside many other facilities. Moreover, the brand target customers who prefer luxury and want to spend memorable time (New York times 2014).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F8DC5876-E8E6-4435-9115-8CACC0643A74}" type="slidenum">
              <a:rPr lang="en-PK" smtClean="0"/>
              <a:t>3</a:t>
            </a:fld>
            <a:endParaRPr lang="en-PK"/>
          </a:p>
        </p:txBody>
      </p:sp>
    </p:spTree>
    <p:extLst>
      <p:ext uri="{BB962C8B-B14F-4D97-AF65-F5344CB8AC3E}">
        <p14:creationId xmlns:p14="http://schemas.microsoft.com/office/powerpoint/2010/main" val="4243765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Choe and Ok (2020),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primary aim of the companies within the hotel and hospitality industry is to make sure that high-quality customer services should be provided as this is the major component that connects the consumers with the brand. Renaissance hotels as a renowned emphasis on providing high-quality services alongside making sure that the needs and demands of the customers should be fulfilled. With that, the brand emphasises that the consumers should not only have a comfortable stay at the hotel but at the same time make sure that they should have a memorable stay. One of the unique features and experiences provided by the brand to the consumers is related to the navigator facilities. In order to make sure that each of the guests staying at the hotel should have an in-depth experience of the neighbourhood, navigators have been appointed. Each of the navigators is hand-picked with the objective of making sure that the consumers should enjoy the local experience as well. They will provide information related to the different areas and activities, such as the evening street food market, the best bar for craft beer, or want to enjoy some live local music (Renaissance Hotels 2022).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F8DC5876-E8E6-4435-9115-8CACC0643A74}" type="slidenum">
              <a:rPr lang="en-PK" smtClean="0"/>
              <a:t>4</a:t>
            </a:fld>
            <a:endParaRPr lang="en-PK"/>
          </a:p>
        </p:txBody>
      </p:sp>
    </p:spTree>
    <p:extLst>
      <p:ext uri="{BB962C8B-B14F-4D97-AF65-F5344CB8AC3E}">
        <p14:creationId xmlns:p14="http://schemas.microsoft.com/office/powerpoint/2010/main" val="297563349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addition to this, providing ease to the consumers is one of the major objectives of the brand; in order to do so, the hotel focuses on incorporating technology. Referring to this, Renaissance hotels, as a luxury brand that works under the Marriott hotel family, emphasises on rich experience for their customers; this also includes personalised concierge service. With that, the brand has also partnered with different companies to create a more engaging experience for consumers. The foundation of this experience is the Renaissance Hotels website that was created and improved for Marriott, allowing the concierge staff to promote potential experiences at each hotel location. China is the greatest emerging market for Renaissance Hotel; therefore, the brand has set up a centralised content database to manage an internationalised Chinese site that is tailored for native Chinese speakers and incorporates integrations with regional social media networks (such as Weibo). To provide Chinese content to the right users and enable users to switch between the English and Chinese versions of the website, the brand has adopted an IP detection method.</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8DC5876-E8E6-4435-9115-8CACC0643A74}" type="slidenum">
              <a:rPr lang="en-PK" smtClean="0"/>
              <a:t>5</a:t>
            </a:fld>
            <a:endParaRPr lang="en-PK"/>
          </a:p>
        </p:txBody>
      </p:sp>
    </p:spTree>
    <p:extLst>
      <p:ext uri="{BB962C8B-B14F-4D97-AF65-F5344CB8AC3E}">
        <p14:creationId xmlns:p14="http://schemas.microsoft.com/office/powerpoint/2010/main" val="17617773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Özdemir</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Çolak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Shmilli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guest services are defined as the advice and assistance provided to the consumers by the hotel. In simple words, guest service is the way the hotel responds to the queries of the guests or in the case when the guest expresses some needs. Furthermore, it is identified that guest services are referred to as the service, amenities and help provided to the people staying at the hotel. In addition to this, the fundamental aim of the brand in providing effective guest services is to make sure that people should have a memorable stay; along with this, it also makes sure that high-quality services should be provided. Moreover, in the case of the hospitality industry, ensuring effective guest services is considered eminent because it is helpful in ensuring a high engagement level of the customers alongside making sure that the growth of the business should be maintained. In addition to this, effective guest services, especially within the hospitality industry, is to make sure that the guest expectation should be fulfilled through providing quality services which are quite evident in the entire operation, plan and through its people.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F8DC5876-E8E6-4435-9115-8CACC0643A74}" type="slidenum">
              <a:rPr lang="en-PK" smtClean="0"/>
              <a:t>6</a:t>
            </a:fld>
            <a:endParaRPr lang="en-PK"/>
          </a:p>
        </p:txBody>
      </p:sp>
    </p:spTree>
    <p:extLst>
      <p:ext uri="{BB962C8B-B14F-4D97-AF65-F5344CB8AC3E}">
        <p14:creationId xmlns:p14="http://schemas.microsoft.com/office/powerpoint/2010/main" val="23412778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Moreover, the primary responsibility of the person associated with the guest services is to provide assistance to the guests while their stay at the hotel. Along with this, they also are responsible for guiding them with hotel service information and with that accommodating the guests during their entire stay in a courteous and friendly manner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Merli</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GB" sz="18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2019)</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F8DC5876-E8E6-4435-9115-8CACC0643A74}" type="slidenum">
              <a:rPr lang="en-PK" smtClean="0"/>
              <a:t>7</a:t>
            </a:fld>
            <a:endParaRPr lang="en-PK"/>
          </a:p>
        </p:txBody>
      </p:sp>
    </p:spTree>
    <p:extLst>
      <p:ext uri="{BB962C8B-B14F-4D97-AF65-F5344CB8AC3E}">
        <p14:creationId xmlns:p14="http://schemas.microsoft.com/office/powerpoint/2010/main" val="36171776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According to </a:t>
            </a:r>
            <a:r>
              <a:rPr lang="en-US" sz="18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Griffin (2020),</a:t>
            </a:r>
            <a:r>
              <a:rPr lang="en-US" sz="1800" dirty="0">
                <a:effectLst/>
                <a:latin typeface="Times New Roman" panose="02020603050405020304" pitchFamily="18" charset="0"/>
                <a:ea typeface="Calibri" panose="020F0502020204030204" pitchFamily="34" charset="0"/>
                <a:cs typeface="Times New Roman" panose="02020603050405020304" pitchFamily="18" charset="0"/>
              </a:rPr>
              <a:t> the primary component referring to customer satisfaction is to gain an understanding related to the relationship between the experience and expectations of the guests within the hospitality industry. Accomplishing or exceeding the guest’s expectations will lead to positive reviews, which can convert to repeat business. Along with this, gaining adequate understanding related to the expectation of the guests is found to be helpful for the hoteliers to create the marketing messaging alongside the pre-stay communication. Furthermore, excellent service is considered the key to success within the hospitality industry. In order to provide high-quality services to the customers, it is essential the hotels should have a clear understanding related to the needs and demands of the target audience; in order to do so, it is essential that proper market research should be done. This would be helpful in collecting information related to the needs of the market. Along with this, the adoption of advanced technologies would also be helpful in improving the services to the customers. It is essential that guests should be provided with effective services; therefore, it is necessary that adequate training should be provided to the workforce. Hence it is important that heavy focus should be given to customer service training. </a:t>
            </a:r>
            <a:endParaRPr lang="en-US"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dirty="0"/>
          </a:p>
        </p:txBody>
      </p:sp>
      <p:sp>
        <p:nvSpPr>
          <p:cNvPr id="4" name="Slide Number Placeholder 3"/>
          <p:cNvSpPr>
            <a:spLocks noGrp="1"/>
          </p:cNvSpPr>
          <p:nvPr>
            <p:ph type="sldNum" sz="quarter" idx="5"/>
          </p:nvPr>
        </p:nvSpPr>
        <p:spPr/>
        <p:txBody>
          <a:bodyPr/>
          <a:lstStyle/>
          <a:p>
            <a:fld id="{F8DC5876-E8E6-4435-9115-8CACC0643A74}" type="slidenum">
              <a:rPr lang="en-PK" smtClean="0"/>
              <a:t>8</a:t>
            </a:fld>
            <a:endParaRPr lang="en-PK"/>
          </a:p>
        </p:txBody>
      </p:sp>
    </p:spTree>
    <p:extLst>
      <p:ext uri="{BB962C8B-B14F-4D97-AF65-F5344CB8AC3E}">
        <p14:creationId xmlns:p14="http://schemas.microsoft.com/office/powerpoint/2010/main" val="252100950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1/30/2023</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7293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1/30/2023</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389807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1/30/2023</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223314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1/30/2023</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576118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1/30/2023</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028083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1/30/2023</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0177117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1/30/2023</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50701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1/30/2023</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8013020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1/30/2023</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58826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1/30/2023</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1601474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Lst>
  <p:hf sldNum="0" hdr="0" ftr="0" dt="0"/>
  <p:txStyles>
    <p:titleStyle>
      <a:lvl1pPr algn="l" defTabSz="914400" rtl="0" eaLnBrk="1" latinLnBrk="0" hangingPunct="1">
        <a:lnSpc>
          <a:spcPct val="90000"/>
        </a:lnSpc>
        <a:spcBef>
          <a:spcPct val="0"/>
        </a:spcBef>
        <a:buNone/>
        <a:defRPr sz="46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1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renaissance-hotels.marriott.com/about" TargetMode="External"/><Relationship Id="rId2" Type="http://schemas.openxmlformats.org/officeDocument/2006/relationships/hyperlink" Target="https://renaissance-hotels.marriott.com/navigator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F452A527-3631-41ED-858D-3777A7D149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Speak Pro" panose="020F0502020204030204"/>
              <a:ea typeface="+mn-ea"/>
              <a:cs typeface="+mn-cs"/>
            </a:endParaRPr>
          </a:p>
        </p:txBody>
      </p:sp>
      <p:sp>
        <p:nvSpPr>
          <p:cNvPr id="2" name="Title 1">
            <a:extLst>
              <a:ext uri="{FF2B5EF4-FFF2-40B4-BE49-F238E27FC236}">
                <a16:creationId xmlns:a16="http://schemas.microsoft.com/office/drawing/2014/main" id="{9AB2EA78-AEB3-469B-9025-3B17201A457B}"/>
              </a:ext>
            </a:extLst>
          </p:cNvPr>
          <p:cNvSpPr>
            <a:spLocks noGrp="1"/>
          </p:cNvSpPr>
          <p:nvPr>
            <p:ph type="ctrTitle"/>
          </p:nvPr>
        </p:nvSpPr>
        <p:spPr>
          <a:xfrm>
            <a:off x="6730000" y="639097"/>
            <a:ext cx="4813072" cy="3494791"/>
          </a:xfrm>
        </p:spPr>
        <p:txBody>
          <a:bodyPr>
            <a:noAutofit/>
          </a:bodyPr>
          <a:lstStyle/>
          <a:p>
            <a:pPr algn="ctr">
              <a:lnSpc>
                <a:spcPct val="150000"/>
              </a:lnSpc>
              <a:spcAft>
                <a:spcPts val="800"/>
              </a:spcAft>
            </a:pPr>
            <a:r>
              <a:rPr lang="en-GB" sz="2400" b="1" dirty="0">
                <a:effectLst/>
                <a:latin typeface="Times New Roman" panose="02020603050405020304" pitchFamily="18" charset="0"/>
                <a:ea typeface="Calibri" panose="020F0502020204030204" pitchFamily="34" charset="0"/>
                <a:cs typeface="Times New Roman" panose="02020603050405020304" pitchFamily="18" charset="0"/>
              </a:rPr>
              <a:t>“The role and importance of quality service, hospitality, and guest services within the hotel Industry”</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255E1F2F-E259-4EA8-9FFD-3A10AF541859}"/>
              </a:ext>
            </a:extLst>
          </p:cNvPr>
          <p:cNvSpPr>
            <a:spLocks noGrp="1"/>
          </p:cNvSpPr>
          <p:nvPr>
            <p:ph type="subTitle" idx="1"/>
          </p:nvPr>
        </p:nvSpPr>
        <p:spPr>
          <a:xfrm>
            <a:off x="6729999" y="4455621"/>
            <a:ext cx="4829101" cy="1238616"/>
          </a:xfrm>
        </p:spPr>
        <p:txBody>
          <a:bodyPr>
            <a:normAutofit fontScale="62500" lnSpcReduction="20000"/>
          </a:bodyPr>
          <a:lstStyle/>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Module: Hospitality and Guest Services</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Module code: BMIH4003</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sz="1800" b="1" dirty="0">
                <a:effectLst/>
                <a:latin typeface="Times New Roman" panose="02020603050405020304" pitchFamily="18" charset="0"/>
                <a:ea typeface="Calibri" panose="020F0502020204030204" pitchFamily="34" charset="0"/>
                <a:cs typeface="Times New Roman" panose="02020603050405020304" pitchFamily="18" charset="0"/>
              </a:rPr>
              <a:t>Assignment Title: Presentation</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6" name="Picture 5">
            <a:extLst>
              <a:ext uri="{FF2B5EF4-FFF2-40B4-BE49-F238E27FC236}">
                <a16:creationId xmlns:a16="http://schemas.microsoft.com/office/drawing/2014/main" id="{8940CBE3-3F91-419A-A649-32AB388ECA8B}"/>
              </a:ext>
              <a:ext uri="{C183D7F6-B498-43B3-948B-1728B52AA6E4}">
                <adec:decorative xmlns:adec="http://schemas.microsoft.com/office/drawing/2017/decorative" val="1"/>
              </a:ext>
            </a:extLst>
          </p:cNvPr>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 y="10"/>
            <a:ext cx="6096000" cy="6857990"/>
          </a:xfrm>
          <a:prstGeom prst="rect">
            <a:avLst/>
          </a:prstGeom>
        </p:spPr>
      </p:pic>
      <p:cxnSp>
        <p:nvCxnSpPr>
          <p:cNvPr id="26" name="Straight Connector 25">
            <a:extLst>
              <a:ext uri="{FF2B5EF4-FFF2-40B4-BE49-F238E27FC236}">
                <a16:creationId xmlns:a16="http://schemas.microsoft.com/office/drawing/2014/main" id="{D28A9C89-B313-458F-9C85-515930A51A9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294754"/>
            <a:ext cx="43891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074" name="Picture 2" descr="Renaissance Hotel Logo, HD Png Download , Transparent Png Image - PNGitem">
            <a:extLst>
              <a:ext uri="{FF2B5EF4-FFF2-40B4-BE49-F238E27FC236}">
                <a16:creationId xmlns:a16="http://schemas.microsoft.com/office/drawing/2014/main" id="{09002477-95A0-6CAA-9777-C870392551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951738" y="111386"/>
            <a:ext cx="4095750" cy="2347913"/>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59158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42B90-2A71-59D0-E7F9-A3554934E969}"/>
              </a:ext>
            </a:extLst>
          </p:cNvPr>
          <p:cNvSpPr>
            <a:spLocks noGrp="1"/>
          </p:cNvSpPr>
          <p:nvPr>
            <p:ph type="title"/>
          </p:nvPr>
        </p:nvSpPr>
        <p:spPr/>
        <p:txBody>
          <a:bodyPr/>
          <a:lstStyle/>
          <a:p>
            <a:r>
              <a:rPr lang="en-US" b="1" dirty="0"/>
              <a:t>Introduction </a:t>
            </a:r>
            <a:endParaRPr lang="en-PK" b="1" dirty="0"/>
          </a:p>
        </p:txBody>
      </p:sp>
      <p:sp>
        <p:nvSpPr>
          <p:cNvPr id="3" name="Content Placeholder 2">
            <a:extLst>
              <a:ext uri="{FF2B5EF4-FFF2-40B4-BE49-F238E27FC236}">
                <a16:creationId xmlns:a16="http://schemas.microsoft.com/office/drawing/2014/main" id="{62C3D19B-7E3B-3F27-A75D-73E6486D9981}"/>
              </a:ext>
            </a:extLst>
          </p:cNvPr>
          <p:cNvSpPr>
            <a:spLocks noGrp="1"/>
          </p:cNvSpPr>
          <p:nvPr>
            <p:ph idx="1"/>
          </p:nvPr>
        </p:nvSpPr>
        <p:spPr>
          <a:xfrm>
            <a:off x="1097280" y="2108201"/>
            <a:ext cx="5594465" cy="3760891"/>
          </a:xfrm>
        </p:spPr>
        <p:txBody>
          <a:bodyPr>
            <a:normAutofit lnSpcReduction="10000"/>
          </a:bodyPr>
          <a:lstStyle/>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Renaissance hotels work as a luxury brand of Marriot hotels.</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It was established in 1981.</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Currently, the brand has around 176 hotels under its name (Renaissance Hotels, 2023). </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PK" sz="2800" dirty="0"/>
          </a:p>
        </p:txBody>
      </p:sp>
      <p:pic>
        <p:nvPicPr>
          <p:cNvPr id="1026" name="Picture 2" descr="RENAISSANCE ZURICH TOWER HOTEL - Prices &amp; Reviews (Switzerland)">
            <a:extLst>
              <a:ext uri="{FF2B5EF4-FFF2-40B4-BE49-F238E27FC236}">
                <a16:creationId xmlns:a16="http://schemas.microsoft.com/office/drawing/2014/main" id="{CA713E91-F40E-1322-286D-DD1965D6D5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332497" y="2559351"/>
            <a:ext cx="4379574" cy="2922370"/>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17983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D5E7D-5B19-9C47-8114-97A54886C353}"/>
              </a:ext>
            </a:extLst>
          </p:cNvPr>
          <p:cNvSpPr>
            <a:spLocks noGrp="1"/>
          </p:cNvSpPr>
          <p:nvPr>
            <p:ph type="title"/>
          </p:nvPr>
        </p:nvSpPr>
        <p:spPr/>
        <p:txBody>
          <a:bodyPr/>
          <a:lstStyle/>
          <a:p>
            <a:r>
              <a:rPr lang="en-US" b="1" dirty="0"/>
              <a:t>Main consumers</a:t>
            </a:r>
            <a:endParaRPr lang="en-PK" b="1" dirty="0"/>
          </a:p>
        </p:txBody>
      </p:sp>
      <p:sp>
        <p:nvSpPr>
          <p:cNvPr id="3" name="Content Placeholder 2">
            <a:extLst>
              <a:ext uri="{FF2B5EF4-FFF2-40B4-BE49-F238E27FC236}">
                <a16:creationId xmlns:a16="http://schemas.microsoft.com/office/drawing/2014/main" id="{89DEBD5B-F141-7FD0-9AF5-7914DB149387}"/>
              </a:ext>
            </a:extLst>
          </p:cNvPr>
          <p:cNvSpPr>
            <a:spLocks noGrp="1"/>
          </p:cNvSpPr>
          <p:nvPr>
            <p:ph idx="1"/>
          </p:nvPr>
        </p:nvSpPr>
        <p:spPr/>
        <p:txBody>
          <a:bodyPr>
            <a:normAutofit/>
          </a:bodyPr>
          <a:lstStyle/>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Renaissance hotels have a large pool of customers across the globe</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The target consumers are travellers, both business and leisure (New York times 2014)</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People who prefer luxury and want to spend memorable time are the main consumers. </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sz="2800" dirty="0"/>
          </a:p>
        </p:txBody>
      </p:sp>
    </p:spTree>
    <p:extLst>
      <p:ext uri="{BB962C8B-B14F-4D97-AF65-F5344CB8AC3E}">
        <p14:creationId xmlns:p14="http://schemas.microsoft.com/office/powerpoint/2010/main" val="3051299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6A79-AF8F-BB78-4AA2-2E0FDA1291F7}"/>
              </a:ext>
            </a:extLst>
          </p:cNvPr>
          <p:cNvSpPr>
            <a:spLocks noGrp="1"/>
          </p:cNvSpPr>
          <p:nvPr>
            <p:ph type="title"/>
          </p:nvPr>
        </p:nvSpPr>
        <p:spPr/>
        <p:txBody>
          <a:bodyPr>
            <a:normAutofit/>
          </a:bodyPr>
          <a:lstStyle/>
          <a:p>
            <a:r>
              <a:rPr lang="en-US" sz="4000" dirty="0"/>
              <a:t>Nature, scope and role of guest services &amp; facilities </a:t>
            </a:r>
            <a:endParaRPr lang="en-PK" sz="4000" dirty="0"/>
          </a:p>
        </p:txBody>
      </p:sp>
      <p:sp>
        <p:nvSpPr>
          <p:cNvPr id="3" name="Content Placeholder 2">
            <a:extLst>
              <a:ext uri="{FF2B5EF4-FFF2-40B4-BE49-F238E27FC236}">
                <a16:creationId xmlns:a16="http://schemas.microsoft.com/office/drawing/2014/main" id="{F6B8A12D-E220-B31B-08B1-0BE37EF035E5}"/>
              </a:ext>
            </a:extLst>
          </p:cNvPr>
          <p:cNvSpPr>
            <a:spLocks noGrp="1"/>
          </p:cNvSpPr>
          <p:nvPr>
            <p:ph idx="1"/>
          </p:nvPr>
        </p:nvSpPr>
        <p:spPr>
          <a:xfrm>
            <a:off x="1097280" y="2108201"/>
            <a:ext cx="6501699" cy="3760891"/>
          </a:xfrm>
        </p:spPr>
        <p:txBody>
          <a:bodyPr>
            <a:normAutofit fontScale="92500" lnSpcReduction="10000"/>
          </a:bodyPr>
          <a:lstStyle/>
          <a:p>
            <a:pPr marL="342900" lvl="0" indent="-342900" algn="just">
              <a:lnSpc>
                <a:spcPct val="15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primary aim is to provide high-quality customer service (</a:t>
            </a:r>
            <a:r>
              <a:rPr lang="en-GB"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GB"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Choe and Ok, 2020).</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Renaissance hotels ensure that the needs and demands of the guests should be accomplished efficiently.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One of the unique services offered by the brand is "Navigators."</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They ensure that customer should enjoy their stay by guiding them related to food, music and other activities they can enjoy during their stay (Renaissance Hotels 2022).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PK" dirty="0"/>
          </a:p>
        </p:txBody>
      </p:sp>
      <p:pic>
        <p:nvPicPr>
          <p:cNvPr id="5" name="Picture 4">
            <a:extLst>
              <a:ext uri="{FF2B5EF4-FFF2-40B4-BE49-F238E27FC236}">
                <a16:creationId xmlns:a16="http://schemas.microsoft.com/office/drawing/2014/main" id="{D0C184C1-CFC6-09DE-C4E4-DD77898F6B81}"/>
              </a:ext>
            </a:extLst>
          </p:cNvPr>
          <p:cNvPicPr>
            <a:picLocks noChangeAspect="1"/>
          </p:cNvPicPr>
          <p:nvPr/>
        </p:nvPicPr>
        <p:blipFill rotWithShape="1">
          <a:blip r:embed="rId3"/>
          <a:srcRect r="12367"/>
          <a:stretch/>
        </p:blipFill>
        <p:spPr>
          <a:xfrm>
            <a:off x="7889240" y="2755484"/>
            <a:ext cx="4108320" cy="2263471"/>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2877555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E6A79-AF8F-BB78-4AA2-2E0FDA1291F7}"/>
              </a:ext>
            </a:extLst>
          </p:cNvPr>
          <p:cNvSpPr>
            <a:spLocks noGrp="1"/>
          </p:cNvSpPr>
          <p:nvPr>
            <p:ph type="title"/>
          </p:nvPr>
        </p:nvSpPr>
        <p:spPr/>
        <p:txBody>
          <a:bodyPr>
            <a:normAutofit/>
          </a:bodyPr>
          <a:lstStyle/>
          <a:p>
            <a:r>
              <a:rPr lang="en-US" sz="4000" dirty="0"/>
              <a:t>Nature, scope and role of guest services &amp; facilities </a:t>
            </a:r>
            <a:endParaRPr lang="en-PK" sz="4000" dirty="0"/>
          </a:p>
        </p:txBody>
      </p:sp>
      <p:sp>
        <p:nvSpPr>
          <p:cNvPr id="3" name="Content Placeholder 2">
            <a:extLst>
              <a:ext uri="{FF2B5EF4-FFF2-40B4-BE49-F238E27FC236}">
                <a16:creationId xmlns:a16="http://schemas.microsoft.com/office/drawing/2014/main" id="{F6B8A12D-E220-B31B-08B1-0BE37EF035E5}"/>
              </a:ext>
            </a:extLst>
          </p:cNvPr>
          <p:cNvSpPr>
            <a:spLocks noGrp="1"/>
          </p:cNvSpPr>
          <p:nvPr>
            <p:ph idx="1"/>
          </p:nvPr>
        </p:nvSpPr>
        <p:spPr>
          <a:xfrm>
            <a:off x="1097280" y="2108201"/>
            <a:ext cx="10569203" cy="3760891"/>
          </a:xfrm>
        </p:spPr>
        <p:txBody>
          <a:bodyPr>
            <a:normAutofit/>
          </a:bodyPr>
          <a:lstStyle/>
          <a:p>
            <a:pPr marL="342900" lvl="0" indent="-342900" algn="just">
              <a:lnSpc>
                <a:spcPct val="15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In order to provide high-quality services, the brand focuses on adopting advanced technologies.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brand emphasises providing a rich experience to the guests.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To provide effective services, Renaissance hotel has developed a centralised content database, especially for its Chinese market (</a:t>
            </a:r>
            <a:r>
              <a:rPr lang="en-GB" sz="1800" dirty="0" err="1">
                <a:effectLst/>
                <a:latin typeface="Times New Roman" panose="02020603050405020304" pitchFamily="18" charset="0"/>
                <a:ea typeface="Calibri" panose="020F0502020204030204" pitchFamily="34" charset="0"/>
                <a:cs typeface="Times New Roman" panose="02020603050405020304" pitchFamily="18" charset="0"/>
              </a:rPr>
              <a:t>Nclud</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2023). </a:t>
            </a:r>
            <a:endParaRPr lang="en-PK"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endParaRPr lang="en-PK" dirty="0"/>
          </a:p>
        </p:txBody>
      </p:sp>
      <p:pic>
        <p:nvPicPr>
          <p:cNvPr id="6" name="Picture 5">
            <a:extLst>
              <a:ext uri="{FF2B5EF4-FFF2-40B4-BE49-F238E27FC236}">
                <a16:creationId xmlns:a16="http://schemas.microsoft.com/office/drawing/2014/main" id="{4C7FCC54-3840-5B53-92C1-17AF3F445CB3}"/>
              </a:ext>
            </a:extLst>
          </p:cNvPr>
          <p:cNvPicPr>
            <a:picLocks noChangeAspect="1"/>
          </p:cNvPicPr>
          <p:nvPr/>
        </p:nvPicPr>
        <p:blipFill>
          <a:blip r:embed="rId3"/>
          <a:stretch>
            <a:fillRect/>
          </a:stretch>
        </p:blipFill>
        <p:spPr>
          <a:xfrm>
            <a:off x="6958116" y="3807372"/>
            <a:ext cx="4436706" cy="2586694"/>
          </a:xfrm>
          <a:prstGeom prst="rect">
            <a:avLst/>
          </a:prstGeom>
        </p:spPr>
      </p:pic>
    </p:spTree>
    <p:extLst>
      <p:ext uri="{BB962C8B-B14F-4D97-AF65-F5344CB8AC3E}">
        <p14:creationId xmlns:p14="http://schemas.microsoft.com/office/powerpoint/2010/main" val="1481978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0C877-E4BC-B4EE-5133-212DD65A8FDA}"/>
              </a:ext>
            </a:extLst>
          </p:cNvPr>
          <p:cNvSpPr>
            <a:spLocks noGrp="1"/>
          </p:cNvSpPr>
          <p:nvPr>
            <p:ph type="title"/>
          </p:nvPr>
        </p:nvSpPr>
        <p:spPr/>
        <p:txBody>
          <a:bodyPr/>
          <a:lstStyle/>
          <a:p>
            <a:r>
              <a:rPr lang="en-US" b="1" dirty="0"/>
              <a:t>Role and function of guest services </a:t>
            </a:r>
            <a:endParaRPr lang="en-PK" b="1" dirty="0"/>
          </a:p>
        </p:txBody>
      </p:sp>
      <p:sp>
        <p:nvSpPr>
          <p:cNvPr id="3" name="Content Placeholder 2">
            <a:extLst>
              <a:ext uri="{FF2B5EF4-FFF2-40B4-BE49-F238E27FC236}">
                <a16:creationId xmlns:a16="http://schemas.microsoft.com/office/drawing/2014/main" id="{39279287-DB1B-C628-D515-0BC0FC072CAA}"/>
              </a:ext>
            </a:extLst>
          </p:cNvPr>
          <p:cNvSpPr>
            <a:spLocks noGrp="1"/>
          </p:cNvSpPr>
          <p:nvPr>
            <p:ph idx="1"/>
          </p:nvPr>
        </p:nvSpPr>
        <p:spPr>
          <a:xfrm>
            <a:off x="1097280" y="2108201"/>
            <a:ext cx="5413879" cy="3760891"/>
          </a:xfrm>
        </p:spPr>
        <p:txBody>
          <a:bodyPr>
            <a:normAutofit fontScale="85000" lnSpcReduction="10000"/>
          </a:bodyPr>
          <a:lstStyle/>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Assistance provided to the customers during their stay at the hotel is referred to as Guest Services. </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Effective guest services are considered important for the success of the hotel.</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It is helpful in ensuring high customer engagement and satisfaction levels (</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Choi </a:t>
            </a:r>
            <a:r>
              <a:rPr lang="en-GB" sz="2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et al.,</a:t>
            </a:r>
            <a:r>
              <a:rPr lang="en-GB" sz="2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sz="2800" dirty="0"/>
          </a:p>
        </p:txBody>
      </p:sp>
      <p:pic>
        <p:nvPicPr>
          <p:cNvPr id="2050" name="Picture 2" descr="Downtown Detroit, Michigan Hotel | Detroit Marriott at the Renaissance  Center">
            <a:extLst>
              <a:ext uri="{FF2B5EF4-FFF2-40B4-BE49-F238E27FC236}">
                <a16:creationId xmlns:a16="http://schemas.microsoft.com/office/drawing/2014/main" id="{CD879412-AED7-31D5-CE01-D6B5A46B339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9172" y="2727784"/>
            <a:ext cx="4971392" cy="2794466"/>
          </a:xfrm>
          <a:prstGeom prst="rect">
            <a:avLst/>
          </a:prstGeom>
          <a:ln>
            <a:noFill/>
          </a:ln>
          <a:effectLst>
            <a:outerShdw blurRad="292100" dist="139700" dir="2700000" algn="tl" rotWithShape="0">
              <a:srgbClr val="333333">
                <a:alpha val="65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0672032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0C877-E4BC-B4EE-5133-212DD65A8FDA}"/>
              </a:ext>
            </a:extLst>
          </p:cNvPr>
          <p:cNvSpPr>
            <a:spLocks noGrp="1"/>
          </p:cNvSpPr>
          <p:nvPr>
            <p:ph type="title"/>
          </p:nvPr>
        </p:nvSpPr>
        <p:spPr/>
        <p:txBody>
          <a:bodyPr/>
          <a:lstStyle/>
          <a:p>
            <a:r>
              <a:rPr lang="en-US" b="1" dirty="0"/>
              <a:t>Role and function of guest services </a:t>
            </a:r>
            <a:endParaRPr lang="en-PK" b="1" dirty="0"/>
          </a:p>
        </p:txBody>
      </p:sp>
      <p:sp>
        <p:nvSpPr>
          <p:cNvPr id="3" name="Content Placeholder 2">
            <a:extLst>
              <a:ext uri="{FF2B5EF4-FFF2-40B4-BE49-F238E27FC236}">
                <a16:creationId xmlns:a16="http://schemas.microsoft.com/office/drawing/2014/main" id="{39279287-DB1B-C628-D515-0BC0FC072CAA}"/>
              </a:ext>
            </a:extLst>
          </p:cNvPr>
          <p:cNvSpPr>
            <a:spLocks noGrp="1"/>
          </p:cNvSpPr>
          <p:nvPr>
            <p:ph idx="1"/>
          </p:nvPr>
        </p:nvSpPr>
        <p:spPr>
          <a:xfrm>
            <a:off x="1097280" y="2108201"/>
            <a:ext cx="9733630" cy="3760891"/>
          </a:xfrm>
        </p:spPr>
        <p:txBody>
          <a:bodyPr>
            <a:normAutofit/>
          </a:bodyPr>
          <a:lstStyle/>
          <a:p>
            <a:pPr marL="342900" lvl="0" indent="-342900" algn="just">
              <a:lnSpc>
                <a:spcPct val="150000"/>
              </a:lnSpc>
              <a:buFont typeface="Calibri" panose="020F0502020204030204" pitchFamily="34" charset="0"/>
              <a:buChar char="-"/>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The primary aim is to make sure that guests should be satisfied with the hotel and its services.</a:t>
            </a:r>
            <a:endParaRPr lang="en-PK" sz="28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Guest service representatives to make sure that effective information and services should be provided at all levels (</a:t>
            </a:r>
            <a:r>
              <a:rPr lang="en-GB" sz="2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Padma and </a:t>
            </a:r>
            <a:r>
              <a:rPr lang="en-GB" sz="2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Ahn</a:t>
            </a:r>
            <a:r>
              <a:rPr lang="en-GB" sz="2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2020)</a:t>
            </a: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PK" sz="28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811514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428A2B-170D-44B6-EAF6-CEFE9106F2A8}"/>
              </a:ext>
            </a:extLst>
          </p:cNvPr>
          <p:cNvSpPr>
            <a:spLocks noGrp="1"/>
          </p:cNvSpPr>
          <p:nvPr>
            <p:ph type="title"/>
          </p:nvPr>
        </p:nvSpPr>
        <p:spPr/>
        <p:txBody>
          <a:bodyPr>
            <a:normAutofit/>
          </a:bodyPr>
          <a:lstStyle/>
          <a:p>
            <a:pPr algn="just"/>
            <a:r>
              <a:rPr lang="en-US" sz="4000" b="1" dirty="0"/>
              <a:t>Importance of hospitality and hotel meet guest expectations </a:t>
            </a:r>
            <a:endParaRPr lang="en-PK" sz="4000" b="1" dirty="0"/>
          </a:p>
        </p:txBody>
      </p:sp>
      <p:sp>
        <p:nvSpPr>
          <p:cNvPr id="3" name="Content Placeholder 2">
            <a:extLst>
              <a:ext uri="{FF2B5EF4-FFF2-40B4-BE49-F238E27FC236}">
                <a16:creationId xmlns:a16="http://schemas.microsoft.com/office/drawing/2014/main" id="{202566D7-81D6-21F0-944F-4EE8235FD80D}"/>
              </a:ext>
            </a:extLst>
          </p:cNvPr>
          <p:cNvSpPr>
            <a:spLocks noGrp="1"/>
          </p:cNvSpPr>
          <p:nvPr>
            <p:ph idx="1"/>
          </p:nvPr>
        </p:nvSpPr>
        <p:spPr/>
        <p:txBody>
          <a:bodyPr>
            <a:normAutofit fontScale="92500"/>
          </a:bodyPr>
          <a:lstStyle/>
          <a:p>
            <a:pPr marL="342900" lvl="0" indent="-342900" algn="just">
              <a:lnSpc>
                <a:spcPct val="150000"/>
              </a:lnSpc>
              <a:buFont typeface="Calibri" panose="020F050202020403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Excellent services are considered the key to success within the hospitality industry</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Hotels should have a clear understanding related to the needs and demands of the target audience.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Calibri" panose="020F050202020403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Adequate market research should be done.</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Calibri" panose="020F0502020204030204" pitchFamily="34" charset="0"/>
              <a:buChar char="-"/>
            </a:pP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Heavy focus should be given to customer service training (</a:t>
            </a:r>
            <a:r>
              <a:rPr lang="en-US" sz="2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Griffin 2020)</a:t>
            </a:r>
            <a:r>
              <a:rPr lang="en-US" sz="2400" dirty="0">
                <a:effectLst/>
                <a:latin typeface="Times New Roman" panose="02020603050405020304" pitchFamily="18" charset="0"/>
                <a:ea typeface="Calibri" panose="020F0502020204030204" pitchFamily="34" charset="0"/>
                <a:cs typeface="Times New Roman" panose="02020603050405020304" pitchFamily="18" charset="0"/>
              </a:rPr>
              <a:t>. </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PK" sz="2800" dirty="0"/>
          </a:p>
        </p:txBody>
      </p:sp>
    </p:spTree>
    <p:extLst>
      <p:ext uri="{BB962C8B-B14F-4D97-AF65-F5344CB8AC3E}">
        <p14:creationId xmlns:p14="http://schemas.microsoft.com/office/powerpoint/2010/main" val="357413761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D1E1A3-DB56-24D8-0EA2-A5A09CA92B06}"/>
              </a:ext>
            </a:extLst>
          </p:cNvPr>
          <p:cNvSpPr>
            <a:spLocks noGrp="1"/>
          </p:cNvSpPr>
          <p:nvPr>
            <p:ph type="title"/>
          </p:nvPr>
        </p:nvSpPr>
        <p:spPr/>
        <p:txBody>
          <a:bodyPr/>
          <a:lstStyle/>
          <a:p>
            <a:r>
              <a:rPr lang="en-US" b="1" dirty="0"/>
              <a:t>Conclusion  </a:t>
            </a:r>
            <a:endParaRPr lang="en-PK" b="1" dirty="0"/>
          </a:p>
        </p:txBody>
      </p:sp>
      <p:sp>
        <p:nvSpPr>
          <p:cNvPr id="3" name="Content Placeholder 2">
            <a:extLst>
              <a:ext uri="{FF2B5EF4-FFF2-40B4-BE49-F238E27FC236}">
                <a16:creationId xmlns:a16="http://schemas.microsoft.com/office/drawing/2014/main" id="{047CEA96-8297-0586-3CA4-FDFD4F63EEFF}"/>
              </a:ext>
            </a:extLst>
          </p:cNvPr>
          <p:cNvSpPr>
            <a:spLocks noGrp="1"/>
          </p:cNvSpPr>
          <p:nvPr>
            <p:ph idx="1"/>
          </p:nvPr>
        </p:nvSpPr>
        <p:spPr/>
        <p:txBody>
          <a:bodyPr>
            <a:normAutofit/>
          </a:bodyPr>
          <a:lstStyle/>
          <a:p>
            <a:pPr algn="ctr"/>
            <a:r>
              <a:rPr lang="en-GB" sz="2800" dirty="0">
                <a:effectLst/>
                <a:latin typeface="Times New Roman" panose="02020603050405020304" pitchFamily="18" charset="0"/>
                <a:ea typeface="Calibri" panose="020F0502020204030204" pitchFamily="34" charset="0"/>
                <a:cs typeface="Times New Roman" panose="02020603050405020304" pitchFamily="18" charset="0"/>
              </a:rPr>
              <a:t>In a nutshell, it is concluded that effective guest services are important for ensuring success within the hospitality industry. In the case of Renaissance Hotels, the brand provides adequate and customer-focused services, which is one of the main reasons behind the success and strong position of the brand. </a:t>
            </a:r>
            <a:endParaRPr lang="en-PK" sz="2800" dirty="0">
              <a:effectLst/>
              <a:latin typeface="Calibri" panose="020F0502020204030204" pitchFamily="34" charset="0"/>
              <a:ea typeface="Calibri" panose="020F0502020204030204" pitchFamily="34" charset="0"/>
              <a:cs typeface="Times New Roman" panose="02020603050405020304" pitchFamily="18" charset="0"/>
            </a:endParaRPr>
          </a:p>
          <a:p>
            <a:pPr algn="ctr"/>
            <a:endParaRPr lang="en-PK" sz="3200" dirty="0"/>
          </a:p>
        </p:txBody>
      </p:sp>
    </p:spTree>
    <p:extLst>
      <p:ext uri="{BB962C8B-B14F-4D97-AF65-F5344CB8AC3E}">
        <p14:creationId xmlns:p14="http://schemas.microsoft.com/office/powerpoint/2010/main" val="3577799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AE1781-CB11-B0DA-FE04-FA890C36E720}"/>
              </a:ext>
            </a:extLst>
          </p:cNvPr>
          <p:cNvSpPr>
            <a:spLocks noGrp="1"/>
          </p:cNvSpPr>
          <p:nvPr>
            <p:ph type="title"/>
          </p:nvPr>
        </p:nvSpPr>
        <p:spPr>
          <a:xfrm>
            <a:off x="1191873" y="2872148"/>
            <a:ext cx="10058400" cy="1450757"/>
          </a:xfrm>
        </p:spPr>
        <p:txBody>
          <a:bodyPr>
            <a:normAutofit/>
          </a:bodyPr>
          <a:lstStyle/>
          <a:p>
            <a:pPr algn="ctr"/>
            <a:r>
              <a:rPr lang="en-US" sz="7200" b="1" dirty="0"/>
              <a:t>THANK YOU </a:t>
            </a:r>
            <a:endParaRPr lang="en-PK" sz="7200" b="1" dirty="0"/>
          </a:p>
        </p:txBody>
      </p:sp>
    </p:spTree>
    <p:extLst>
      <p:ext uri="{BB962C8B-B14F-4D97-AF65-F5344CB8AC3E}">
        <p14:creationId xmlns:p14="http://schemas.microsoft.com/office/powerpoint/2010/main" val="19491278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FA6F6-B9C6-B4EF-55AE-6FC0152574E0}"/>
              </a:ext>
            </a:extLst>
          </p:cNvPr>
          <p:cNvSpPr>
            <a:spLocks noGrp="1"/>
          </p:cNvSpPr>
          <p:nvPr>
            <p:ph type="title"/>
          </p:nvPr>
        </p:nvSpPr>
        <p:spPr/>
        <p:txBody>
          <a:bodyPr/>
          <a:lstStyle/>
          <a:p>
            <a:r>
              <a:rPr lang="en-US" b="1" dirty="0"/>
              <a:t>References</a:t>
            </a:r>
            <a:endParaRPr lang="en-PK" b="1" dirty="0"/>
          </a:p>
        </p:txBody>
      </p:sp>
      <p:sp>
        <p:nvSpPr>
          <p:cNvPr id="7" name="TextBox 6">
            <a:extLst>
              <a:ext uri="{FF2B5EF4-FFF2-40B4-BE49-F238E27FC236}">
                <a16:creationId xmlns:a16="http://schemas.microsoft.com/office/drawing/2014/main" id="{14B9CDE8-6FB9-3711-86CE-BE7A8558494D}"/>
              </a:ext>
            </a:extLst>
          </p:cNvPr>
          <p:cNvSpPr txBox="1"/>
          <p:nvPr/>
        </p:nvSpPr>
        <p:spPr>
          <a:xfrm>
            <a:off x="852914" y="2613736"/>
            <a:ext cx="10547131" cy="3376630"/>
          </a:xfrm>
          <a:prstGeom prst="rect">
            <a:avLst/>
          </a:prstGeom>
          <a:noFill/>
        </p:spPr>
        <p:txBody>
          <a:bodyPr wrap="square">
            <a:spAutoFit/>
          </a:bodyPr>
          <a:lstStyle/>
          <a:p>
            <a:pPr marL="457200" indent="-457200" algn="just">
              <a:lnSpc>
                <a:spcPct val="150000"/>
              </a:lnSpc>
              <a:spcAft>
                <a:spcPts val="800"/>
              </a:spcAft>
            </a:pP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Baek</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Choe, Y. and Ok, C.M., 2020. Determinants of hotel guests’ service experiences: an examination of differences between lifestyle and traditional hotels.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(1), pp.88-105.</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Choi, Y., Choi, M., Oh, M. and Kim, S., 2020. Service robots in hotels: understanding the service quality perceptions of human-robot interaction.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Journal of Hospitality Marketing &amp; Management</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29</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(6), pp.613-635.</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Griffin, W.C., 2020. Hospitality faculty: are we meeting the demands of the industry?. </a:t>
            </a:r>
            <a:r>
              <a:rPr lang="en-US"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Journal of Teaching in Travel &amp; Tourism</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20</a:t>
            </a:r>
            <a:r>
              <a:rPr lang="en-US" sz="1400" dirty="0">
                <a:solidFill>
                  <a:srgbClr val="222222"/>
                </a:solidFill>
                <a:effectLst/>
                <a:latin typeface="Times New Roman" panose="02020603050405020304" pitchFamily="18" charset="0"/>
                <a:ea typeface="Times New Roman" panose="02020603050405020304" pitchFamily="18" charset="0"/>
                <a:cs typeface="Times New Roman" panose="02020603050405020304" pitchFamily="18" charset="0"/>
              </a:rPr>
              <a:t>(4), pp.262-283.</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Merli</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R., </a:t>
            </a: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Preziosi</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M., </a:t>
            </a: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Acampora</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Ali, F., 2019. Why should hotels go green? Insights from guests' experience in green hotels.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81</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pp.169-179.</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err="1">
                <a:effectLst/>
                <a:latin typeface="Times New Roman" panose="02020603050405020304" pitchFamily="18" charset="0"/>
                <a:ea typeface="Calibri" panose="020F0502020204030204" pitchFamily="34" charset="0"/>
                <a:cs typeface="Times New Roman" panose="02020603050405020304" pitchFamily="18" charset="0"/>
              </a:rPr>
              <a:t>Nclud</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2023. Renaissance Hotels. [Online]. Available at &lt; https://nclud.com/work/renaissance-hotels/ &gt;. [Accessed on 15 Jan. 2023].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76519235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FA6F6-B9C6-B4EF-55AE-6FC0152574E0}"/>
              </a:ext>
            </a:extLst>
          </p:cNvPr>
          <p:cNvSpPr>
            <a:spLocks noGrp="1"/>
          </p:cNvSpPr>
          <p:nvPr>
            <p:ph type="title"/>
          </p:nvPr>
        </p:nvSpPr>
        <p:spPr/>
        <p:txBody>
          <a:bodyPr/>
          <a:lstStyle/>
          <a:p>
            <a:r>
              <a:rPr lang="en-US" b="1" dirty="0"/>
              <a:t>References</a:t>
            </a:r>
            <a:endParaRPr lang="en-PK" b="1" dirty="0"/>
          </a:p>
        </p:txBody>
      </p:sp>
      <p:sp>
        <p:nvSpPr>
          <p:cNvPr id="7" name="TextBox 6">
            <a:extLst>
              <a:ext uri="{FF2B5EF4-FFF2-40B4-BE49-F238E27FC236}">
                <a16:creationId xmlns:a16="http://schemas.microsoft.com/office/drawing/2014/main" id="{14B9CDE8-6FB9-3711-86CE-BE7A8558494D}"/>
              </a:ext>
            </a:extLst>
          </p:cNvPr>
          <p:cNvSpPr txBox="1"/>
          <p:nvPr/>
        </p:nvSpPr>
        <p:spPr>
          <a:xfrm>
            <a:off x="822434" y="2121524"/>
            <a:ext cx="10547131" cy="4449873"/>
          </a:xfrm>
          <a:prstGeom prst="rect">
            <a:avLst/>
          </a:prstGeom>
          <a:noFill/>
        </p:spPr>
        <p:txBody>
          <a:bodyPr wrap="square">
            <a:spAutoFit/>
          </a:bodyPr>
          <a:lstStyle/>
          <a:p>
            <a:pPr marL="457200" indent="-457200" algn="just">
              <a:lnSpc>
                <a:spcPct val="150000"/>
              </a:lnSpc>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New York times 2014. Renaissance Hotels Lives Up to Its Brand Name by Sponsoring a Book. [Online]. Available at &lt; https://www.nytimes.com/2014/10/13/business/media/renaissance-hotels-lives-up-to-its-brand-name-by-sponsoring-a-book.html#:~:text=The%20chain%20is%20Renaissance%20Hotels,room%20service%20on%20their%20trips.&gt;. [Accessed on 15 Jan. 2023].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Özdemir</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A.İ., </a:t>
            </a: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Çolak</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 and </a:t>
            </a: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Shmilli</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2019. Business process management in hotels: with a focus on delivering quality guest service.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Quality &amp; Quantity</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53</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(5), pp.2305-2322.</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Padma, P. and </a:t>
            </a:r>
            <a:r>
              <a:rPr lang="en-US" sz="14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Ahn</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J., 2020. Guest satisfaction &amp; dissatisfaction in luxury hotels: An application of big data.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International Journal of Hospitality Management</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t>
            </a:r>
            <a:r>
              <a:rPr lang="en-US" sz="1400" i="1"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84</a:t>
            </a:r>
            <a:r>
              <a:rPr lang="en-US" sz="14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p.102318.</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Renaissance Hotels 2022. Meet our navigators. [Online]. Available at &lt; </a:t>
            </a:r>
            <a:r>
              <a:rPr lang="en-US" sz="1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https://renaissance-hotels.marriott.com/navigators</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 &gt;. [Accessed on 15 Jan. 2023].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Renaissance Hotels 2023. About us. [Online]. Available at &lt; </a:t>
            </a:r>
            <a:r>
              <a:rPr lang="en-US" sz="14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https://renaissance-hotels.marriott.com/about</a:t>
            </a:r>
            <a:r>
              <a:rPr lang="en-US" sz="1400" dirty="0">
                <a:effectLst/>
                <a:latin typeface="Times New Roman" panose="02020603050405020304" pitchFamily="18" charset="0"/>
                <a:ea typeface="Calibri" panose="020F0502020204030204" pitchFamily="34" charset="0"/>
                <a:cs typeface="Times New Roman" panose="02020603050405020304" pitchFamily="18" charset="0"/>
              </a:rPr>
              <a:t>&gt;. [Accessed on 15 Jan. 2023]. </a:t>
            </a: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gn="just">
              <a:lnSpc>
                <a:spcPct val="150000"/>
              </a:lnSpc>
              <a:spcAft>
                <a:spcPts val="800"/>
              </a:spcAft>
            </a:pPr>
            <a:endParaRPr lang="en-US"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10078406"/>
      </p:ext>
    </p:extLst>
  </p:cSld>
  <p:clrMapOvr>
    <a:masterClrMapping/>
  </p:clrMapOvr>
</p:sld>
</file>

<file path=ppt/theme/theme1.xml><?xml version="1.0" encoding="utf-8"?>
<a:theme xmlns:a="http://schemas.openxmlformats.org/drawingml/2006/main" name="RetrospectVTI">
  <a:themeElements>
    <a:clrScheme name="">
      <a:dk1>
        <a:srgbClr val="000000"/>
      </a:dk1>
      <a:lt1>
        <a:srgbClr val="FFFFFF"/>
      </a:lt1>
      <a:dk2>
        <a:srgbClr val="243541"/>
      </a:dk2>
      <a:lt2>
        <a:srgbClr val="E2E5E8"/>
      </a:lt2>
      <a:accent1>
        <a:srgbClr val="E88B33"/>
      </a:accent1>
      <a:accent2>
        <a:srgbClr val="AEA33A"/>
      </a:accent2>
      <a:accent3>
        <a:srgbClr val="8CAB4A"/>
      </a:accent3>
      <a:accent4>
        <a:srgbClr val="57B636"/>
      </a:accent4>
      <a:accent5>
        <a:srgbClr val="2EBA43"/>
      </a:accent5>
      <a:accent6>
        <a:srgbClr val="33B67D"/>
      </a:accent6>
      <a:hlink>
        <a:srgbClr val="5F84A8"/>
      </a:hlink>
      <a:folHlink>
        <a:srgbClr val="7F7F7F"/>
      </a:folHlink>
    </a:clrScheme>
    <a:fontScheme name="Retrospect">
      <a:majorFont>
        <a:latin typeface="Georgia Pro Cond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Speak Pro"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Override1.xml><?xml version="1.0" encoding="utf-8"?>
<a:themeOverride xmlns:a="http://schemas.openxmlformats.org/drawingml/2006/main">
  <a:clrScheme name="Custom 40">
    <a:dk1>
      <a:sysClr val="windowText" lastClr="000000"/>
    </a:dk1>
    <a:lt1>
      <a:sysClr val="window" lastClr="FFFFFF"/>
    </a:lt1>
    <a:dk2>
      <a:srgbClr val="545D57"/>
    </a:dk2>
    <a:lt2>
      <a:srgbClr val="EBEBE8"/>
    </a:lt2>
    <a:accent1>
      <a:srgbClr val="579858"/>
    </a:accent1>
    <a:accent2>
      <a:srgbClr val="ED583E"/>
    </a:accent2>
    <a:accent3>
      <a:srgbClr val="D3BA59"/>
    </a:accent3>
    <a:accent4>
      <a:srgbClr val="4C94AC"/>
    </a:accent4>
    <a:accent5>
      <a:srgbClr val="A09E84"/>
    </a:accent5>
    <a:accent6>
      <a:srgbClr val="FC7D4A"/>
    </a:accent6>
    <a:hlink>
      <a:srgbClr val="04A2DA"/>
    </a:hlink>
    <a:folHlink>
      <a:srgbClr val="808080"/>
    </a:folHlink>
  </a:clrScheme>
</a:themeOverrid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8F3CD65D-61A5-43C9-A837-6EC73C7DA8AB}">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31F006B4-A9E1-4F39-85C8-FB836F919348}">
  <ds:schemaRefs>
    <ds:schemaRef ds:uri="http://schemas.microsoft.com/sharepoint/v3/contenttype/forms"/>
  </ds:schemaRefs>
</ds:datastoreItem>
</file>

<file path=customXml/itemProps3.xml><?xml version="1.0" encoding="utf-8"?>
<ds:datastoreItem xmlns:ds="http://schemas.openxmlformats.org/officeDocument/2006/customXml" ds:itemID="{16377351-63A1-4C2E-8C9A-66CDD70F1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{9AA6C550-92F5-428A-BDB0-F9BAA9617C39}tf11437505_win32</Template>
  <TotalTime>10</TotalTime>
  <Words>2085</Words>
  <Application>Microsoft Office PowerPoint</Application>
  <PresentationFormat>Widescreen</PresentationFormat>
  <Paragraphs>62</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Georgia Pro Cond Light</vt:lpstr>
      <vt:lpstr>Speak Pro</vt:lpstr>
      <vt:lpstr>Times New Roman</vt:lpstr>
      <vt:lpstr>RetrospectVTI</vt:lpstr>
      <vt:lpstr>“The role and importance of quality service, hospitality, and guest services within the hotel Industry”</vt:lpstr>
      <vt:lpstr>Introduction </vt:lpstr>
      <vt:lpstr>Main consumers</vt:lpstr>
      <vt:lpstr>Nature, scope and role of guest services &amp; facilities </vt:lpstr>
      <vt:lpstr>Nature, scope and role of guest services &amp; facilities </vt:lpstr>
      <vt:lpstr>Role and function of guest services </vt:lpstr>
      <vt:lpstr>Role and function of guest services </vt:lpstr>
      <vt:lpstr>Importance of hospitality and hotel meet guest expectations </vt:lpstr>
      <vt:lpstr>Conclusion  </vt:lpstr>
      <vt:lpstr>THANK YOU </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role and importance of quality service, hospitality, and guest services within the hotel Industry”</dc:title>
  <dc:creator>lenovo</dc:creator>
  <cp:lastModifiedBy>lenovo</cp:lastModifiedBy>
  <cp:revision>9</cp:revision>
  <dcterms:created xsi:type="dcterms:W3CDTF">2023-01-31T00:58:10Z</dcterms:created>
  <dcterms:modified xsi:type="dcterms:W3CDTF">2023-01-31T01:08:57Z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