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256" r:id="rId2"/>
    <p:sldId id="317" r:id="rId3"/>
    <p:sldId id="318" r:id="rId4"/>
    <p:sldId id="333" r:id="rId5"/>
    <p:sldId id="316" r:id="rId6"/>
    <p:sldId id="334" r:id="rId7"/>
    <p:sldId id="335" r:id="rId8"/>
    <p:sldId id="336" r:id="rId9"/>
    <p:sldId id="337" r:id="rId10"/>
    <p:sldId id="338" r:id="rId11"/>
    <p:sldId id="300" r:id="rId12"/>
    <p:sldId id="339" r:id="rId13"/>
    <p:sldId id="307" r:id="rId14"/>
    <p:sldId id="301" r:id="rId15"/>
    <p:sldId id="293" r:id="rId16"/>
    <p:sldId id="310" r:id="rId17"/>
    <p:sldId id="323" r:id="rId18"/>
    <p:sldId id="291" r:id="rId19"/>
    <p:sldId id="295" r:id="rId20"/>
    <p:sldId id="290" r:id="rId21"/>
    <p:sldId id="294" r:id="rId22"/>
    <p:sldId id="313" r:id="rId23"/>
    <p:sldId id="325" r:id="rId24"/>
    <p:sldId id="289" r:id="rId25"/>
    <p:sldId id="321" r:id="rId26"/>
    <p:sldId id="292" r:id="rId27"/>
    <p:sldId id="345" r:id="rId28"/>
    <p:sldId id="303" r:id="rId29"/>
    <p:sldId id="296" r:id="rId30"/>
    <p:sldId id="314" r:id="rId31"/>
    <p:sldId id="299" r:id="rId32"/>
    <p:sldId id="315" r:id="rId33"/>
    <p:sldId id="298" r:id="rId34"/>
    <p:sldId id="322" r:id="rId35"/>
    <p:sldId id="327" r:id="rId36"/>
    <p:sldId id="340" r:id="rId37"/>
    <p:sldId id="328" r:id="rId38"/>
    <p:sldId id="306" r:id="rId39"/>
    <p:sldId id="302" r:id="rId40"/>
    <p:sldId id="312" r:id="rId41"/>
    <p:sldId id="304" r:id="rId42"/>
    <p:sldId id="341" r:id="rId43"/>
    <p:sldId id="305" r:id="rId44"/>
    <p:sldId id="311" r:id="rId45"/>
    <p:sldId id="308" r:id="rId46"/>
    <p:sldId id="324" r:id="rId47"/>
    <p:sldId id="326" r:id="rId48"/>
    <p:sldId id="329" r:id="rId49"/>
    <p:sldId id="342" r:id="rId50"/>
    <p:sldId id="330" r:id="rId51"/>
    <p:sldId id="331" r:id="rId52"/>
    <p:sldId id="332" r:id="rId53"/>
    <p:sldId id="343" r:id="rId54"/>
    <p:sldId id="309" r:id="rId55"/>
    <p:sldId id="297" r:id="rId56"/>
    <p:sldId id="344" r:id="rId57"/>
    <p:sldId id="320"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C835"/>
    <a:srgbClr val="3E3B3B"/>
    <a:srgbClr val="9D5855"/>
    <a:srgbClr val="CECE96"/>
    <a:srgbClr val="E08B0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03"/>
    <p:restoredTop sz="87891"/>
  </p:normalViewPr>
  <p:slideViewPr>
    <p:cSldViewPr snapToGrid="0" snapToObjects="1">
      <p:cViewPr varScale="1">
        <p:scale>
          <a:sx n="112" d="100"/>
          <a:sy n="112" d="100"/>
        </p:scale>
        <p:origin x="128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2A1B2-6CD3-6F4F-A826-298E890884A6}" type="datetimeFigureOut">
              <a:rPr lang="en-US" smtClean="0"/>
              <a:t>2/8/22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1FA0D7-F5C8-954A-B3A4-BE8CAF711D84}" type="slidenum">
              <a:rPr lang="en-US" smtClean="0"/>
              <a:t>‹#›</a:t>
            </a:fld>
            <a:endParaRPr lang="en-US"/>
          </a:p>
        </p:txBody>
      </p:sp>
    </p:spTree>
    <p:extLst>
      <p:ext uri="{BB962C8B-B14F-4D97-AF65-F5344CB8AC3E}">
        <p14:creationId xmlns:p14="http://schemas.microsoft.com/office/powerpoint/2010/main" val="105828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audiojungle.net/tags/business" TargetMode="External"/><Relationship Id="rId13" Type="http://schemas.openxmlformats.org/officeDocument/2006/relationships/hyperlink" Target="https://audiojungle.net/tags/electronic" TargetMode="External"/><Relationship Id="rId18" Type="http://schemas.openxmlformats.org/officeDocument/2006/relationships/hyperlink" Target="https://audiojungle.net/tags/high-tech" TargetMode="External"/><Relationship Id="rId26" Type="http://schemas.openxmlformats.org/officeDocument/2006/relationships/hyperlink" Target="https://audiojungle.net/tags/science" TargetMode="External"/><Relationship Id="rId3" Type="http://schemas.openxmlformats.org/officeDocument/2006/relationships/hyperlink" Target="https://audiojungle.net/tags/abstract" TargetMode="External"/><Relationship Id="rId21" Type="http://schemas.openxmlformats.org/officeDocument/2006/relationships/hyperlink" Target="https://audiojungle.net/tags/inspire" TargetMode="External"/><Relationship Id="rId7" Type="http://schemas.openxmlformats.org/officeDocument/2006/relationships/hyperlink" Target="https://audiojungle.net/tags/beautiful" TargetMode="External"/><Relationship Id="rId12" Type="http://schemas.openxmlformats.org/officeDocument/2006/relationships/hyperlink" Target="https://audiojungle.net/tags/digital" TargetMode="External"/><Relationship Id="rId17" Type="http://schemas.openxmlformats.org/officeDocument/2006/relationships/hyperlink" Target="https://audiojungle.net/tags/glitchy" TargetMode="External"/><Relationship Id="rId25" Type="http://schemas.openxmlformats.org/officeDocument/2006/relationships/hyperlink" Target="https://audiojungle.net/tags/promo" TargetMode="External"/><Relationship Id="rId2" Type="http://schemas.openxmlformats.org/officeDocument/2006/relationships/slide" Target="../slides/slide12.xml"/><Relationship Id="rId16" Type="http://schemas.openxmlformats.org/officeDocument/2006/relationships/hyperlink" Target="https://audiojungle.net/tags/glitch" TargetMode="External"/><Relationship Id="rId20" Type="http://schemas.openxmlformats.org/officeDocument/2006/relationships/hyperlink" Target="https://audiojungle.net/tags/inspirational" TargetMode="External"/><Relationship Id="rId29" Type="http://schemas.openxmlformats.org/officeDocument/2006/relationships/hyperlink" Target="https://audiojungle.net/tags/synthetic" TargetMode="External"/><Relationship Id="rId1" Type="http://schemas.openxmlformats.org/officeDocument/2006/relationships/notesMaster" Target="../notesMasters/notesMaster1.xml"/><Relationship Id="rId6" Type="http://schemas.openxmlformats.org/officeDocument/2006/relationships/hyperlink" Target="https://audiojungle.net/tags/background" TargetMode="External"/><Relationship Id="rId11" Type="http://schemas.openxmlformats.org/officeDocument/2006/relationships/hyperlink" Target="https://audiojungle.net/tags/design" TargetMode="External"/><Relationship Id="rId24" Type="http://schemas.openxmlformats.org/officeDocument/2006/relationships/hyperlink" Target="https://audiojungle.net/tags/presentation" TargetMode="External"/><Relationship Id="rId32" Type="http://schemas.openxmlformats.org/officeDocument/2006/relationships/hyperlink" Target="https://audiojungle.net/tags/timelapse" TargetMode="External"/><Relationship Id="rId5" Type="http://schemas.openxmlformats.org/officeDocument/2006/relationships/hyperlink" Target="https://audiojungle.net/tags/ambient" TargetMode="External"/><Relationship Id="rId15" Type="http://schemas.openxmlformats.org/officeDocument/2006/relationships/hyperlink" Target="https://audiojungle.net/tags/futuristic" TargetMode="External"/><Relationship Id="rId23" Type="http://schemas.openxmlformats.org/officeDocument/2006/relationships/hyperlink" Target="https://audiojungle.net/tags/introspective" TargetMode="External"/><Relationship Id="rId28" Type="http://schemas.openxmlformats.org/officeDocument/2006/relationships/hyperlink" Target="https://audiojungle.net/tags/space" TargetMode="External"/><Relationship Id="rId10" Type="http://schemas.openxmlformats.org/officeDocument/2006/relationships/hyperlink" Target="https://audiojungle.net/tags/corporate" TargetMode="External"/><Relationship Id="rId19" Type="http://schemas.openxmlformats.org/officeDocument/2006/relationships/hyperlink" Target="https://audiojungle.net/tags/idm" TargetMode="External"/><Relationship Id="rId31" Type="http://schemas.openxmlformats.org/officeDocument/2006/relationships/hyperlink" Target="https://audiojungle.net/tags/technology" TargetMode="External"/><Relationship Id="rId4" Type="http://schemas.openxmlformats.org/officeDocument/2006/relationships/hyperlink" Target="https://audiojungle.net/tags/advertising" TargetMode="External"/><Relationship Id="rId9" Type="http://schemas.openxmlformats.org/officeDocument/2006/relationships/hyperlink" Target="https://audiojungle.net/tags/commercial" TargetMode="External"/><Relationship Id="rId14" Type="http://schemas.openxmlformats.org/officeDocument/2006/relationships/hyperlink" Target="https://audiojungle.net/tags/future" TargetMode="External"/><Relationship Id="rId22" Type="http://schemas.openxmlformats.org/officeDocument/2006/relationships/hyperlink" Target="https://audiojungle.net/tags/inspiring" TargetMode="External"/><Relationship Id="rId27" Type="http://schemas.openxmlformats.org/officeDocument/2006/relationships/hyperlink" Target="https://audiojungle.net/tags/slideshow" TargetMode="External"/><Relationship Id="rId30" Type="http://schemas.openxmlformats.org/officeDocument/2006/relationships/hyperlink" Target="https://audiojungle.net/tags/technologica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2</a:t>
            </a:fld>
            <a:endParaRPr lang="en-US"/>
          </a:p>
        </p:txBody>
      </p:sp>
    </p:spTree>
    <p:extLst>
      <p:ext uri="{BB962C8B-B14F-4D97-AF65-F5344CB8AC3E}">
        <p14:creationId xmlns:p14="http://schemas.microsoft.com/office/powerpoint/2010/main" val="979009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3</a:t>
            </a:fld>
            <a:endParaRPr lang="en-US"/>
          </a:p>
        </p:txBody>
      </p:sp>
    </p:spTree>
    <p:extLst>
      <p:ext uri="{BB962C8B-B14F-4D97-AF65-F5344CB8AC3E}">
        <p14:creationId xmlns:p14="http://schemas.microsoft.com/office/powerpoint/2010/main" val="1272821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5</a:t>
            </a:fld>
            <a:endParaRPr lang="en-US"/>
          </a:p>
        </p:txBody>
      </p:sp>
    </p:spTree>
    <p:extLst>
      <p:ext uri="{BB962C8B-B14F-4D97-AF65-F5344CB8AC3E}">
        <p14:creationId xmlns:p14="http://schemas.microsoft.com/office/powerpoint/2010/main" val="32701187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 Research</a:t>
            </a:r>
          </a:p>
        </p:txBody>
      </p:sp>
      <p:sp>
        <p:nvSpPr>
          <p:cNvPr id="4" name="Slide Number Placeholder 3"/>
          <p:cNvSpPr>
            <a:spLocks noGrp="1"/>
          </p:cNvSpPr>
          <p:nvPr>
            <p:ph type="sldNum" sz="quarter" idx="5"/>
          </p:nvPr>
        </p:nvSpPr>
        <p:spPr/>
        <p:txBody>
          <a:bodyPr/>
          <a:lstStyle/>
          <a:p>
            <a:fld id="{C41FA0D7-F5C8-954A-B3A4-BE8CAF711D84}" type="slidenum">
              <a:rPr lang="en-US" smtClean="0"/>
              <a:t>6</a:t>
            </a:fld>
            <a:endParaRPr lang="en-US"/>
          </a:p>
        </p:txBody>
      </p:sp>
    </p:spTree>
    <p:extLst>
      <p:ext uri="{BB962C8B-B14F-4D97-AF65-F5344CB8AC3E}">
        <p14:creationId xmlns:p14="http://schemas.microsoft.com/office/powerpoint/2010/main" val="1813442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10</a:t>
            </a:fld>
            <a:endParaRPr lang="en-US"/>
          </a:p>
        </p:txBody>
      </p:sp>
    </p:spTree>
    <p:extLst>
      <p:ext uri="{BB962C8B-B14F-4D97-AF65-F5344CB8AC3E}">
        <p14:creationId xmlns:p14="http://schemas.microsoft.com/office/powerpoint/2010/main" val="690859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11</a:t>
            </a:fld>
            <a:endParaRPr lang="en-US"/>
          </a:p>
        </p:txBody>
      </p:sp>
    </p:spTree>
    <p:extLst>
      <p:ext uri="{BB962C8B-B14F-4D97-AF65-F5344CB8AC3E}">
        <p14:creationId xmlns:p14="http://schemas.microsoft.com/office/powerpoint/2010/main" val="38835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hlinkClick r:id="rId3" tooltip="abstract"/>
              </a:rPr>
              <a:t>abstract</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advertising"/>
              </a:rPr>
              <a:t>advertising</a:t>
            </a:r>
            <a:r>
              <a:rPr lang="en-GB" sz="1200" b="0" i="0" u="none" strike="noStrike" kern="1200" dirty="0">
                <a:solidFill>
                  <a:schemeClr val="tx1"/>
                </a:solidFill>
                <a:effectLst/>
                <a:latin typeface="+mn-lt"/>
                <a:ea typeface="+mn-ea"/>
                <a:cs typeface="+mn-cs"/>
              </a:rPr>
              <a:t>, </a:t>
            </a:r>
            <a:r>
              <a:rPr lang="en-GB" sz="1200" b="0" i="0" u="sng" kern="1200" dirty="0">
                <a:solidFill>
                  <a:schemeClr val="tx1"/>
                </a:solidFill>
                <a:effectLst/>
                <a:latin typeface="+mn-lt"/>
                <a:ea typeface="+mn-ea"/>
                <a:cs typeface="+mn-cs"/>
                <a:hlinkClick r:id="rId5" tooltip="ambient"/>
              </a:rPr>
              <a:t>ambient</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tooltip="background"/>
              </a:rPr>
              <a:t>background</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7" tooltip="beautiful"/>
              </a:rPr>
              <a:t>beautiful</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8" tooltip="business"/>
              </a:rPr>
              <a:t>business</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9" tooltip="commercial"/>
              </a:rPr>
              <a:t>commercial</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0" tooltip="corporate"/>
              </a:rPr>
              <a:t>corporate</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1" tooltip="design"/>
              </a:rPr>
              <a:t>design</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2" tooltip="digital"/>
              </a:rPr>
              <a:t>digital</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3" tooltip="electronic"/>
              </a:rPr>
              <a:t>electronic</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4" tooltip="future"/>
              </a:rPr>
              <a:t>future</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5" tooltip="futuristic"/>
              </a:rPr>
              <a:t>futuristic</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6" tooltip="glitch"/>
              </a:rPr>
              <a:t>glitch</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7" tooltip="glitchy"/>
              </a:rPr>
              <a:t>glitchy</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8" tooltip="high-tech"/>
              </a:rPr>
              <a:t>high-tech</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19" tooltip="idm"/>
              </a:rPr>
              <a:t>idm</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0" tooltip="inspirational"/>
              </a:rPr>
              <a:t>inspirational</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1" tooltip="inspire"/>
              </a:rPr>
              <a:t>inspire</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2" tooltip="inspiring"/>
              </a:rPr>
              <a:t>inspiring</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3" tooltip="introspective"/>
              </a:rPr>
              <a:t>introspective</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4" tooltip="presentation"/>
              </a:rPr>
              <a:t>presentation</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5" tooltip="promo"/>
              </a:rPr>
              <a:t>promo</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6" tooltip="science"/>
              </a:rPr>
              <a:t>science</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7" tooltip="slideshow"/>
              </a:rPr>
              <a:t>slideshow</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8" tooltip="space"/>
              </a:rPr>
              <a:t>space</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29" tooltip="synthetic"/>
              </a:rPr>
              <a:t>synthetic</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0" tooltip="technological"/>
              </a:rPr>
              <a:t>technological</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1" tooltip="technology"/>
              </a:rPr>
              <a:t>technology</a:t>
            </a:r>
            <a:r>
              <a:rPr lang="en-GB" sz="1200" b="0"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32" tooltip="timelapse"/>
              </a:rPr>
              <a:t>timelapse</a:t>
            </a:r>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12</a:t>
            </a:fld>
            <a:endParaRPr lang="en-US"/>
          </a:p>
        </p:txBody>
      </p:sp>
    </p:spTree>
    <p:extLst>
      <p:ext uri="{BB962C8B-B14F-4D97-AF65-F5344CB8AC3E}">
        <p14:creationId xmlns:p14="http://schemas.microsoft.com/office/powerpoint/2010/main" val="3827927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about reality TV – or any other examples. </a:t>
            </a:r>
          </a:p>
          <a:p>
            <a:endParaRPr lang="en-US" dirty="0"/>
          </a:p>
          <a:p>
            <a:r>
              <a:rPr lang="en-US" dirty="0"/>
              <a:t>This could be dangerous.. </a:t>
            </a:r>
          </a:p>
        </p:txBody>
      </p:sp>
      <p:sp>
        <p:nvSpPr>
          <p:cNvPr id="4" name="Slide Number Placeholder 3"/>
          <p:cNvSpPr>
            <a:spLocks noGrp="1"/>
          </p:cNvSpPr>
          <p:nvPr>
            <p:ph type="sldNum" sz="quarter" idx="5"/>
          </p:nvPr>
        </p:nvSpPr>
        <p:spPr/>
        <p:txBody>
          <a:bodyPr/>
          <a:lstStyle/>
          <a:p>
            <a:fld id="{C41FA0D7-F5C8-954A-B3A4-BE8CAF711D84}" type="slidenum">
              <a:rPr lang="en-US" smtClean="0"/>
              <a:t>14</a:t>
            </a:fld>
            <a:endParaRPr lang="en-US"/>
          </a:p>
        </p:txBody>
      </p:sp>
    </p:spTree>
    <p:extLst>
      <p:ext uri="{BB962C8B-B14F-4D97-AF65-F5344CB8AC3E}">
        <p14:creationId xmlns:p14="http://schemas.microsoft.com/office/powerpoint/2010/main" val="37509279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15</a:t>
            </a:fld>
            <a:endParaRPr lang="en-US"/>
          </a:p>
        </p:txBody>
      </p:sp>
    </p:spTree>
    <p:extLst>
      <p:ext uri="{BB962C8B-B14F-4D97-AF65-F5344CB8AC3E}">
        <p14:creationId xmlns:p14="http://schemas.microsoft.com/office/powerpoint/2010/main" val="1008856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www.soundonsound.com</a:t>
            </a:r>
            <a:r>
              <a:rPr lang="en-US" dirty="0"/>
              <a:t>/music-business/all-about-library-music-part-3</a:t>
            </a:r>
          </a:p>
        </p:txBody>
      </p:sp>
      <p:sp>
        <p:nvSpPr>
          <p:cNvPr id="4" name="Slide Number Placeholder 3"/>
          <p:cNvSpPr>
            <a:spLocks noGrp="1"/>
          </p:cNvSpPr>
          <p:nvPr>
            <p:ph type="sldNum" sz="quarter" idx="5"/>
          </p:nvPr>
        </p:nvSpPr>
        <p:spPr/>
        <p:txBody>
          <a:bodyPr/>
          <a:lstStyle/>
          <a:p>
            <a:fld id="{C41FA0D7-F5C8-954A-B3A4-BE8CAF711D84}" type="slidenum">
              <a:rPr lang="en-US" smtClean="0"/>
              <a:t>17</a:t>
            </a:fld>
            <a:endParaRPr lang="en-US"/>
          </a:p>
        </p:txBody>
      </p:sp>
    </p:spTree>
    <p:extLst>
      <p:ext uri="{BB962C8B-B14F-4D97-AF65-F5344CB8AC3E}">
        <p14:creationId xmlns:p14="http://schemas.microsoft.com/office/powerpoint/2010/main" val="3931554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Saturated Marketplace </a:t>
            </a:r>
          </a:p>
        </p:txBody>
      </p:sp>
      <p:sp>
        <p:nvSpPr>
          <p:cNvPr id="4" name="Slide Number Placeholder 3"/>
          <p:cNvSpPr>
            <a:spLocks noGrp="1"/>
          </p:cNvSpPr>
          <p:nvPr>
            <p:ph type="sldNum" sz="quarter" idx="5"/>
          </p:nvPr>
        </p:nvSpPr>
        <p:spPr/>
        <p:txBody>
          <a:bodyPr/>
          <a:lstStyle/>
          <a:p>
            <a:fld id="{C41FA0D7-F5C8-954A-B3A4-BE8CAF711D84}" type="slidenum">
              <a:rPr lang="en-US" smtClean="0"/>
              <a:t>18</a:t>
            </a:fld>
            <a:endParaRPr lang="en-US"/>
          </a:p>
        </p:txBody>
      </p:sp>
    </p:spTree>
    <p:extLst>
      <p:ext uri="{BB962C8B-B14F-4D97-AF65-F5344CB8AC3E}">
        <p14:creationId xmlns:p14="http://schemas.microsoft.com/office/powerpoint/2010/main" val="30783479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Hip Hop – Electronic Drum Kit </a:t>
            </a:r>
          </a:p>
          <a:p>
            <a:r>
              <a:rPr lang="en-US" dirty="0"/>
              <a:t>Rock – Real Drum Kit </a:t>
            </a:r>
          </a:p>
        </p:txBody>
      </p:sp>
      <p:sp>
        <p:nvSpPr>
          <p:cNvPr id="4" name="Slide Number Placeholder 3"/>
          <p:cNvSpPr>
            <a:spLocks noGrp="1"/>
          </p:cNvSpPr>
          <p:nvPr>
            <p:ph type="sldNum" sz="quarter" idx="5"/>
          </p:nvPr>
        </p:nvSpPr>
        <p:spPr/>
        <p:txBody>
          <a:bodyPr/>
          <a:lstStyle/>
          <a:p>
            <a:fld id="{C41FA0D7-F5C8-954A-B3A4-BE8CAF711D84}" type="slidenum">
              <a:rPr lang="en-US" smtClean="0"/>
              <a:t>19</a:t>
            </a:fld>
            <a:endParaRPr lang="en-US"/>
          </a:p>
        </p:txBody>
      </p:sp>
    </p:spTree>
    <p:extLst>
      <p:ext uri="{BB962C8B-B14F-4D97-AF65-F5344CB8AC3E}">
        <p14:creationId xmlns:p14="http://schemas.microsoft.com/office/powerpoint/2010/main" val="14313944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20</a:t>
            </a:fld>
            <a:endParaRPr lang="en-US"/>
          </a:p>
        </p:txBody>
      </p:sp>
    </p:spTree>
    <p:extLst>
      <p:ext uri="{BB962C8B-B14F-4D97-AF65-F5344CB8AC3E}">
        <p14:creationId xmlns:p14="http://schemas.microsoft.com/office/powerpoint/2010/main" val="1158177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Genres </a:t>
            </a:r>
          </a:p>
          <a:p>
            <a:r>
              <a:rPr lang="en-US" dirty="0"/>
              <a:t>Libraries </a:t>
            </a:r>
          </a:p>
          <a:p>
            <a:r>
              <a:rPr lang="en-US" dirty="0"/>
              <a:t>Types of Music used in Content</a:t>
            </a:r>
          </a:p>
        </p:txBody>
      </p:sp>
      <p:sp>
        <p:nvSpPr>
          <p:cNvPr id="4" name="Slide Number Placeholder 3"/>
          <p:cNvSpPr>
            <a:spLocks noGrp="1"/>
          </p:cNvSpPr>
          <p:nvPr>
            <p:ph type="sldNum" sz="quarter" idx="5"/>
          </p:nvPr>
        </p:nvSpPr>
        <p:spPr/>
        <p:txBody>
          <a:bodyPr/>
          <a:lstStyle/>
          <a:p>
            <a:fld id="{C41FA0D7-F5C8-954A-B3A4-BE8CAF711D84}" type="slidenum">
              <a:rPr lang="en-US" smtClean="0"/>
              <a:t>21</a:t>
            </a:fld>
            <a:endParaRPr lang="en-US"/>
          </a:p>
        </p:txBody>
      </p:sp>
    </p:spTree>
    <p:extLst>
      <p:ext uri="{BB962C8B-B14F-4D97-AF65-F5344CB8AC3E}">
        <p14:creationId xmlns:p14="http://schemas.microsoft.com/office/powerpoint/2010/main" val="10145995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DON’T COPY NOTES ! </a:t>
            </a:r>
          </a:p>
        </p:txBody>
      </p:sp>
      <p:sp>
        <p:nvSpPr>
          <p:cNvPr id="4" name="Slide Number Placeholder 3"/>
          <p:cNvSpPr>
            <a:spLocks noGrp="1"/>
          </p:cNvSpPr>
          <p:nvPr>
            <p:ph type="sldNum" sz="quarter" idx="5"/>
          </p:nvPr>
        </p:nvSpPr>
        <p:spPr/>
        <p:txBody>
          <a:bodyPr/>
          <a:lstStyle/>
          <a:p>
            <a:fld id="{C41FA0D7-F5C8-954A-B3A4-BE8CAF711D84}" type="slidenum">
              <a:rPr lang="en-US" smtClean="0"/>
              <a:t>22</a:t>
            </a:fld>
            <a:endParaRPr lang="en-US"/>
          </a:p>
        </p:txBody>
      </p:sp>
    </p:spTree>
    <p:extLst>
      <p:ext uri="{BB962C8B-B14F-4D97-AF65-F5344CB8AC3E}">
        <p14:creationId xmlns:p14="http://schemas.microsoft.com/office/powerpoint/2010/main" val="17959691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23</a:t>
            </a:fld>
            <a:endParaRPr lang="en-US"/>
          </a:p>
        </p:txBody>
      </p:sp>
    </p:spTree>
    <p:extLst>
      <p:ext uri="{BB962C8B-B14F-4D97-AF65-F5344CB8AC3E}">
        <p14:creationId xmlns:p14="http://schemas.microsoft.com/office/powerpoint/2010/main" val="611128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Setting up a coffee shop </a:t>
            </a:r>
          </a:p>
        </p:txBody>
      </p:sp>
      <p:sp>
        <p:nvSpPr>
          <p:cNvPr id="4" name="Slide Number Placeholder 3"/>
          <p:cNvSpPr>
            <a:spLocks noGrp="1"/>
          </p:cNvSpPr>
          <p:nvPr>
            <p:ph type="sldNum" sz="quarter" idx="5"/>
          </p:nvPr>
        </p:nvSpPr>
        <p:spPr/>
        <p:txBody>
          <a:bodyPr/>
          <a:lstStyle/>
          <a:p>
            <a:fld id="{C41FA0D7-F5C8-954A-B3A4-BE8CAF711D84}" type="slidenum">
              <a:rPr lang="en-US" smtClean="0"/>
              <a:t>24</a:t>
            </a:fld>
            <a:endParaRPr lang="en-US"/>
          </a:p>
        </p:txBody>
      </p:sp>
    </p:spTree>
    <p:extLst>
      <p:ext uri="{BB962C8B-B14F-4D97-AF65-F5344CB8AC3E}">
        <p14:creationId xmlns:p14="http://schemas.microsoft.com/office/powerpoint/2010/main" val="383366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 GRAHAM </a:t>
            </a:r>
          </a:p>
        </p:txBody>
      </p:sp>
      <p:sp>
        <p:nvSpPr>
          <p:cNvPr id="4" name="Slide Number Placeholder 3"/>
          <p:cNvSpPr>
            <a:spLocks noGrp="1"/>
          </p:cNvSpPr>
          <p:nvPr>
            <p:ph type="sldNum" sz="quarter" idx="5"/>
          </p:nvPr>
        </p:nvSpPr>
        <p:spPr/>
        <p:txBody>
          <a:bodyPr/>
          <a:lstStyle/>
          <a:p>
            <a:fld id="{C41FA0D7-F5C8-954A-B3A4-BE8CAF711D84}" type="slidenum">
              <a:rPr lang="en-US" smtClean="0"/>
              <a:t>25</a:t>
            </a:fld>
            <a:endParaRPr lang="en-US"/>
          </a:p>
        </p:txBody>
      </p:sp>
    </p:spTree>
    <p:extLst>
      <p:ext uri="{BB962C8B-B14F-4D97-AF65-F5344CB8AC3E}">
        <p14:creationId xmlns:p14="http://schemas.microsoft.com/office/powerpoint/2010/main" val="21826101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26</a:t>
            </a:fld>
            <a:endParaRPr lang="en-US"/>
          </a:p>
        </p:txBody>
      </p:sp>
    </p:spTree>
    <p:extLst>
      <p:ext uri="{BB962C8B-B14F-4D97-AF65-F5344CB8AC3E}">
        <p14:creationId xmlns:p14="http://schemas.microsoft.com/office/powerpoint/2010/main" val="26012469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28</a:t>
            </a:fld>
            <a:endParaRPr lang="en-US"/>
          </a:p>
        </p:txBody>
      </p:sp>
    </p:spTree>
    <p:extLst>
      <p:ext uri="{BB962C8B-B14F-4D97-AF65-F5344CB8AC3E}">
        <p14:creationId xmlns:p14="http://schemas.microsoft.com/office/powerpoint/2010/main" val="4946564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Try to be descriptive. </a:t>
            </a:r>
          </a:p>
          <a:p>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dirty="0">
                <a:latin typeface="Open Sans Light" panose="020B0306030504020204" pitchFamily="34" charset="0"/>
                <a:ea typeface="Open Sans Light" panose="020B0306030504020204" pitchFamily="34" charset="0"/>
                <a:cs typeface="Open Sans Light" panose="020B0306030504020204" pitchFamily="34" charset="0"/>
              </a:rPr>
              <a:t>Low Subby Drone </a:t>
            </a:r>
          </a:p>
          <a:p>
            <a:r>
              <a:rPr lang="en-US" dirty="0">
                <a:latin typeface="Open Sans Light" panose="020B0306030504020204" pitchFamily="34" charset="0"/>
                <a:ea typeface="Open Sans Light" panose="020B0306030504020204" pitchFamily="34" charset="0"/>
                <a:cs typeface="Open Sans Light" panose="020B0306030504020204" pitchFamily="34" charset="0"/>
              </a:rPr>
              <a:t>Solitary Piano </a:t>
            </a:r>
          </a:p>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33</a:t>
            </a:fld>
            <a:endParaRPr lang="en-US"/>
          </a:p>
        </p:txBody>
      </p:sp>
    </p:spTree>
    <p:extLst>
      <p:ext uri="{BB962C8B-B14F-4D97-AF65-F5344CB8AC3E}">
        <p14:creationId xmlns:p14="http://schemas.microsoft.com/office/powerpoint/2010/main" val="21096550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Try to be descriptive. </a:t>
            </a:r>
          </a:p>
          <a:p>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dirty="0">
                <a:latin typeface="Open Sans Light" panose="020B0306030504020204" pitchFamily="34" charset="0"/>
                <a:ea typeface="Open Sans Light" panose="020B0306030504020204" pitchFamily="34" charset="0"/>
                <a:cs typeface="Open Sans Light" panose="020B0306030504020204" pitchFamily="34" charset="0"/>
              </a:rPr>
              <a:t>Low Subby Drone </a:t>
            </a:r>
          </a:p>
          <a:p>
            <a:r>
              <a:rPr lang="en-US" dirty="0">
                <a:latin typeface="Open Sans Light" panose="020B0306030504020204" pitchFamily="34" charset="0"/>
                <a:ea typeface="Open Sans Light" panose="020B0306030504020204" pitchFamily="34" charset="0"/>
                <a:cs typeface="Open Sans Light" panose="020B0306030504020204" pitchFamily="34" charset="0"/>
              </a:rPr>
              <a:t>Solitary Piano </a:t>
            </a:r>
          </a:p>
          <a:p>
            <a:endParaRPr lang="en-US" dirty="0"/>
          </a:p>
          <a:p>
            <a:r>
              <a:rPr lang="en-US" dirty="0"/>
              <a:t>DAN GRAHAM </a:t>
            </a:r>
          </a:p>
        </p:txBody>
      </p:sp>
      <p:sp>
        <p:nvSpPr>
          <p:cNvPr id="4" name="Slide Number Placeholder 3"/>
          <p:cNvSpPr>
            <a:spLocks noGrp="1"/>
          </p:cNvSpPr>
          <p:nvPr>
            <p:ph type="sldNum" sz="quarter" idx="5"/>
          </p:nvPr>
        </p:nvSpPr>
        <p:spPr/>
        <p:txBody>
          <a:bodyPr/>
          <a:lstStyle/>
          <a:p>
            <a:fld id="{C41FA0D7-F5C8-954A-B3A4-BE8CAF711D84}" type="slidenum">
              <a:rPr lang="en-US" smtClean="0"/>
              <a:t>34</a:t>
            </a:fld>
            <a:endParaRPr lang="en-US"/>
          </a:p>
        </p:txBody>
      </p:sp>
    </p:spTree>
    <p:extLst>
      <p:ext uri="{BB962C8B-B14F-4D97-AF65-F5344CB8AC3E}">
        <p14:creationId xmlns:p14="http://schemas.microsoft.com/office/powerpoint/2010/main" val="27551325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Try to be descriptive. </a:t>
            </a:r>
          </a:p>
          <a:p>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dirty="0">
                <a:latin typeface="Open Sans Light" panose="020B0306030504020204" pitchFamily="34" charset="0"/>
                <a:ea typeface="Open Sans Light" panose="020B0306030504020204" pitchFamily="34" charset="0"/>
                <a:cs typeface="Open Sans Light" panose="020B0306030504020204" pitchFamily="34" charset="0"/>
              </a:rPr>
              <a:t>Low Subby Drone </a:t>
            </a:r>
          </a:p>
          <a:p>
            <a:r>
              <a:rPr lang="en-US" dirty="0">
                <a:latin typeface="Open Sans Light" panose="020B0306030504020204" pitchFamily="34" charset="0"/>
                <a:ea typeface="Open Sans Light" panose="020B0306030504020204" pitchFamily="34" charset="0"/>
                <a:cs typeface="Open Sans Light" panose="020B0306030504020204" pitchFamily="34" charset="0"/>
              </a:rPr>
              <a:t>Solitary Piano </a:t>
            </a:r>
          </a:p>
          <a:p>
            <a:endParaRPr lang="en-US" dirty="0"/>
          </a:p>
          <a:p>
            <a:r>
              <a:rPr lang="en-US" dirty="0"/>
              <a:t>DAN GRAHAM </a:t>
            </a:r>
          </a:p>
        </p:txBody>
      </p:sp>
      <p:sp>
        <p:nvSpPr>
          <p:cNvPr id="4" name="Slide Number Placeholder 3"/>
          <p:cNvSpPr>
            <a:spLocks noGrp="1"/>
          </p:cNvSpPr>
          <p:nvPr>
            <p:ph type="sldNum" sz="quarter" idx="5"/>
          </p:nvPr>
        </p:nvSpPr>
        <p:spPr/>
        <p:txBody>
          <a:bodyPr/>
          <a:lstStyle/>
          <a:p>
            <a:fld id="{C41FA0D7-F5C8-954A-B3A4-BE8CAF711D84}" type="slidenum">
              <a:rPr lang="en-US" smtClean="0"/>
              <a:t>35</a:t>
            </a:fld>
            <a:endParaRPr lang="en-US"/>
          </a:p>
        </p:txBody>
      </p:sp>
    </p:spTree>
    <p:extLst>
      <p:ext uri="{BB962C8B-B14F-4D97-AF65-F5344CB8AC3E}">
        <p14:creationId xmlns:p14="http://schemas.microsoft.com/office/powerpoint/2010/main" val="10092068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Try to be descriptive. </a:t>
            </a:r>
          </a:p>
          <a:p>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dirty="0">
                <a:latin typeface="Open Sans Light" panose="020B0306030504020204" pitchFamily="34" charset="0"/>
                <a:ea typeface="Open Sans Light" panose="020B0306030504020204" pitchFamily="34" charset="0"/>
                <a:cs typeface="Open Sans Light" panose="020B0306030504020204" pitchFamily="34" charset="0"/>
              </a:rPr>
              <a:t>Low Subby Drone </a:t>
            </a:r>
          </a:p>
          <a:p>
            <a:r>
              <a:rPr lang="en-US" dirty="0">
                <a:latin typeface="Open Sans Light" panose="020B0306030504020204" pitchFamily="34" charset="0"/>
                <a:ea typeface="Open Sans Light" panose="020B0306030504020204" pitchFamily="34" charset="0"/>
                <a:cs typeface="Open Sans Light" panose="020B0306030504020204" pitchFamily="34" charset="0"/>
              </a:rPr>
              <a:t>Solitary Piano </a:t>
            </a:r>
          </a:p>
          <a:p>
            <a:endParaRPr lang="en-US" dirty="0"/>
          </a:p>
          <a:p>
            <a:r>
              <a:rPr lang="en-US" dirty="0"/>
              <a:t>DAN GRAHAM </a:t>
            </a:r>
          </a:p>
        </p:txBody>
      </p:sp>
      <p:sp>
        <p:nvSpPr>
          <p:cNvPr id="4" name="Slide Number Placeholder 3"/>
          <p:cNvSpPr>
            <a:spLocks noGrp="1"/>
          </p:cNvSpPr>
          <p:nvPr>
            <p:ph type="sldNum" sz="quarter" idx="5"/>
          </p:nvPr>
        </p:nvSpPr>
        <p:spPr/>
        <p:txBody>
          <a:bodyPr/>
          <a:lstStyle/>
          <a:p>
            <a:fld id="{C41FA0D7-F5C8-954A-B3A4-BE8CAF711D84}" type="slidenum">
              <a:rPr lang="en-US" smtClean="0"/>
              <a:t>36</a:t>
            </a:fld>
            <a:endParaRPr lang="en-US"/>
          </a:p>
        </p:txBody>
      </p:sp>
    </p:spTree>
    <p:extLst>
      <p:ext uri="{BB962C8B-B14F-4D97-AF65-F5344CB8AC3E}">
        <p14:creationId xmlns:p14="http://schemas.microsoft.com/office/powerpoint/2010/main" val="12308451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rPr>
              <a:t>Try to be descriptive. </a:t>
            </a:r>
          </a:p>
          <a:p>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r>
              <a:rPr lang="en-US" dirty="0">
                <a:latin typeface="Open Sans Light" panose="020B0306030504020204" pitchFamily="34" charset="0"/>
                <a:ea typeface="Open Sans Light" panose="020B0306030504020204" pitchFamily="34" charset="0"/>
                <a:cs typeface="Open Sans Light" panose="020B0306030504020204" pitchFamily="34" charset="0"/>
              </a:rPr>
              <a:t>Low Subby Drone </a:t>
            </a:r>
          </a:p>
          <a:p>
            <a:r>
              <a:rPr lang="en-US" dirty="0">
                <a:latin typeface="Open Sans Light" panose="020B0306030504020204" pitchFamily="34" charset="0"/>
                <a:ea typeface="Open Sans Light" panose="020B0306030504020204" pitchFamily="34" charset="0"/>
                <a:cs typeface="Open Sans Light" panose="020B0306030504020204" pitchFamily="34" charset="0"/>
              </a:rPr>
              <a:t>Solitary Piano </a:t>
            </a:r>
          </a:p>
          <a:p>
            <a:endParaRPr lang="en-US" dirty="0"/>
          </a:p>
          <a:p>
            <a:r>
              <a:rPr lang="en-US" dirty="0"/>
              <a:t>DAN GRAHAM </a:t>
            </a:r>
          </a:p>
        </p:txBody>
      </p:sp>
      <p:sp>
        <p:nvSpPr>
          <p:cNvPr id="4" name="Slide Number Placeholder 3"/>
          <p:cNvSpPr>
            <a:spLocks noGrp="1"/>
          </p:cNvSpPr>
          <p:nvPr>
            <p:ph type="sldNum" sz="quarter" idx="5"/>
          </p:nvPr>
        </p:nvSpPr>
        <p:spPr/>
        <p:txBody>
          <a:bodyPr/>
          <a:lstStyle/>
          <a:p>
            <a:fld id="{C41FA0D7-F5C8-954A-B3A4-BE8CAF711D84}" type="slidenum">
              <a:rPr lang="en-US" smtClean="0"/>
              <a:t>37</a:t>
            </a:fld>
            <a:endParaRPr lang="en-US"/>
          </a:p>
        </p:txBody>
      </p:sp>
    </p:spTree>
    <p:extLst>
      <p:ext uri="{BB962C8B-B14F-4D97-AF65-F5344CB8AC3E}">
        <p14:creationId xmlns:p14="http://schemas.microsoft.com/office/powerpoint/2010/main" val="32081200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39</a:t>
            </a:fld>
            <a:endParaRPr lang="en-US"/>
          </a:p>
        </p:txBody>
      </p:sp>
    </p:spTree>
    <p:extLst>
      <p:ext uri="{BB962C8B-B14F-4D97-AF65-F5344CB8AC3E}">
        <p14:creationId xmlns:p14="http://schemas.microsoft.com/office/powerpoint/2010/main" val="29912281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40</a:t>
            </a:fld>
            <a:endParaRPr lang="en-US"/>
          </a:p>
        </p:txBody>
      </p:sp>
    </p:spTree>
    <p:extLst>
      <p:ext uri="{BB962C8B-B14F-4D97-AF65-F5344CB8AC3E}">
        <p14:creationId xmlns:p14="http://schemas.microsoft.com/office/powerpoint/2010/main" val="12106114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41</a:t>
            </a:fld>
            <a:endParaRPr lang="en-US"/>
          </a:p>
        </p:txBody>
      </p:sp>
    </p:spTree>
    <p:extLst>
      <p:ext uri="{BB962C8B-B14F-4D97-AF65-F5344CB8AC3E}">
        <p14:creationId xmlns:p14="http://schemas.microsoft.com/office/powerpoint/2010/main" val="27813161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42</a:t>
            </a:fld>
            <a:endParaRPr lang="en-US"/>
          </a:p>
        </p:txBody>
      </p:sp>
    </p:spTree>
    <p:extLst>
      <p:ext uri="{BB962C8B-B14F-4D97-AF65-F5344CB8AC3E}">
        <p14:creationId xmlns:p14="http://schemas.microsoft.com/office/powerpoint/2010/main" val="27329219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43</a:t>
            </a:fld>
            <a:endParaRPr lang="en-US"/>
          </a:p>
        </p:txBody>
      </p:sp>
    </p:spTree>
    <p:extLst>
      <p:ext uri="{BB962C8B-B14F-4D97-AF65-F5344CB8AC3E}">
        <p14:creationId xmlns:p14="http://schemas.microsoft.com/office/powerpoint/2010/main" val="184450420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44</a:t>
            </a:fld>
            <a:endParaRPr lang="en-US"/>
          </a:p>
        </p:txBody>
      </p:sp>
    </p:spTree>
    <p:extLst>
      <p:ext uri="{BB962C8B-B14F-4D97-AF65-F5344CB8AC3E}">
        <p14:creationId xmlns:p14="http://schemas.microsoft.com/office/powerpoint/2010/main" val="40428289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version has to stand up on its own</a:t>
            </a:r>
          </a:p>
        </p:txBody>
      </p:sp>
      <p:sp>
        <p:nvSpPr>
          <p:cNvPr id="4" name="Slide Number Placeholder 3"/>
          <p:cNvSpPr>
            <a:spLocks noGrp="1"/>
          </p:cNvSpPr>
          <p:nvPr>
            <p:ph type="sldNum" sz="quarter" idx="5"/>
          </p:nvPr>
        </p:nvSpPr>
        <p:spPr/>
        <p:txBody>
          <a:bodyPr/>
          <a:lstStyle/>
          <a:p>
            <a:fld id="{C41FA0D7-F5C8-954A-B3A4-BE8CAF711D84}" type="slidenum">
              <a:rPr lang="en-US" smtClean="0"/>
              <a:t>45</a:t>
            </a:fld>
            <a:endParaRPr lang="en-US"/>
          </a:p>
        </p:txBody>
      </p:sp>
    </p:spTree>
    <p:extLst>
      <p:ext uri="{BB962C8B-B14F-4D97-AF65-F5344CB8AC3E}">
        <p14:creationId xmlns:p14="http://schemas.microsoft.com/office/powerpoint/2010/main" val="5417954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46</a:t>
            </a:fld>
            <a:endParaRPr lang="en-US"/>
          </a:p>
        </p:txBody>
      </p:sp>
    </p:spTree>
    <p:extLst>
      <p:ext uri="{BB962C8B-B14F-4D97-AF65-F5344CB8AC3E}">
        <p14:creationId xmlns:p14="http://schemas.microsoft.com/office/powerpoint/2010/main" val="25451014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47</a:t>
            </a:fld>
            <a:endParaRPr lang="en-US"/>
          </a:p>
        </p:txBody>
      </p:sp>
    </p:spTree>
    <p:extLst>
      <p:ext uri="{BB962C8B-B14F-4D97-AF65-F5344CB8AC3E}">
        <p14:creationId xmlns:p14="http://schemas.microsoft.com/office/powerpoint/2010/main" val="6691124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48</a:t>
            </a:fld>
            <a:endParaRPr lang="en-US"/>
          </a:p>
        </p:txBody>
      </p:sp>
    </p:spTree>
    <p:extLst>
      <p:ext uri="{BB962C8B-B14F-4D97-AF65-F5344CB8AC3E}">
        <p14:creationId xmlns:p14="http://schemas.microsoft.com/office/powerpoint/2010/main" val="34226175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50</a:t>
            </a:fld>
            <a:endParaRPr lang="en-US"/>
          </a:p>
        </p:txBody>
      </p:sp>
    </p:spTree>
    <p:extLst>
      <p:ext uri="{BB962C8B-B14F-4D97-AF65-F5344CB8AC3E}">
        <p14:creationId xmlns:p14="http://schemas.microsoft.com/office/powerpoint/2010/main" val="709161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53</a:t>
            </a:fld>
            <a:endParaRPr lang="en-US"/>
          </a:p>
        </p:txBody>
      </p:sp>
    </p:spTree>
    <p:extLst>
      <p:ext uri="{BB962C8B-B14F-4D97-AF65-F5344CB8AC3E}">
        <p14:creationId xmlns:p14="http://schemas.microsoft.com/office/powerpoint/2010/main" val="384031118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55</a:t>
            </a:fld>
            <a:endParaRPr lang="en-US"/>
          </a:p>
        </p:txBody>
      </p:sp>
    </p:spTree>
    <p:extLst>
      <p:ext uri="{BB962C8B-B14F-4D97-AF65-F5344CB8AC3E}">
        <p14:creationId xmlns:p14="http://schemas.microsoft.com/office/powerpoint/2010/main" val="37537232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Cristian Henson – Improve Your Odds</a:t>
            </a:r>
          </a:p>
        </p:txBody>
      </p:sp>
      <p:sp>
        <p:nvSpPr>
          <p:cNvPr id="4" name="Slide Number Placeholder 3"/>
          <p:cNvSpPr>
            <a:spLocks noGrp="1"/>
          </p:cNvSpPr>
          <p:nvPr>
            <p:ph type="sldNum" sz="quarter" idx="5"/>
          </p:nvPr>
        </p:nvSpPr>
        <p:spPr/>
        <p:txBody>
          <a:bodyPr/>
          <a:lstStyle/>
          <a:p>
            <a:fld id="{C41FA0D7-F5C8-954A-B3A4-BE8CAF711D84}" type="slidenum">
              <a:rPr lang="en-US" smtClean="0"/>
              <a:t>56</a:t>
            </a:fld>
            <a:endParaRPr lang="en-US"/>
          </a:p>
        </p:txBody>
      </p:sp>
    </p:spTree>
    <p:extLst>
      <p:ext uri="{BB962C8B-B14F-4D97-AF65-F5344CB8AC3E}">
        <p14:creationId xmlns:p14="http://schemas.microsoft.com/office/powerpoint/2010/main" val="4385324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1FA0D7-F5C8-954A-B3A4-BE8CAF711D84}" type="slidenum">
              <a:rPr lang="en-US" smtClean="0"/>
              <a:t>57</a:t>
            </a:fld>
            <a:endParaRPr lang="en-US"/>
          </a:p>
        </p:txBody>
      </p:sp>
    </p:spTree>
    <p:extLst>
      <p:ext uri="{BB962C8B-B14F-4D97-AF65-F5344CB8AC3E}">
        <p14:creationId xmlns:p14="http://schemas.microsoft.com/office/powerpoint/2010/main" val="72548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A7CD4-74A5-E340-82E0-BD83823D299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76EE8BD-2BB3-694E-9B55-A0E658D3E5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261CA18-DAAE-6440-B9D2-6CC06491EF13}"/>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5" name="Footer Placeholder 4">
            <a:extLst>
              <a:ext uri="{FF2B5EF4-FFF2-40B4-BE49-F238E27FC236}">
                <a16:creationId xmlns:a16="http://schemas.microsoft.com/office/drawing/2014/main" id="{8A765D2F-49EF-FE4A-81C7-9D463FA008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8607E3-4FFC-0749-BCC4-B37B992CD6D4}"/>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367097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69D01-0B47-F447-9630-07B930955B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EF0AC80-AA71-9D4A-AD3A-749AB36EA44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E2D41E-AA70-BA4C-9D68-74A4AF48AF15}"/>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5" name="Footer Placeholder 4">
            <a:extLst>
              <a:ext uri="{FF2B5EF4-FFF2-40B4-BE49-F238E27FC236}">
                <a16:creationId xmlns:a16="http://schemas.microsoft.com/office/drawing/2014/main" id="{2A5716C1-F2C1-C04B-A2C9-06FF7C7DFF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3EBF3E-E89F-7E4C-94F9-E75D4FABDA88}"/>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2413893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343A6-FA0E-0A48-9C7C-3DFA0CF5E6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9D1F13-B185-8847-8E13-B616563307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2F3467A-F460-A547-B937-A5C61F52658E}"/>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5" name="Footer Placeholder 4">
            <a:extLst>
              <a:ext uri="{FF2B5EF4-FFF2-40B4-BE49-F238E27FC236}">
                <a16:creationId xmlns:a16="http://schemas.microsoft.com/office/drawing/2014/main" id="{3EE39476-D96E-2F47-81D8-4E8F17401E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0C55D-4E5D-0A46-B20B-37BED276F3A4}"/>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396075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11D45-B798-1E49-8884-12EA193E59C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87EA931-DEC7-E642-B786-120BF683770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9AB1715-45CF-814B-B099-8FDB24F252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F465360-0E3E-8648-B97A-BF02E03BBA8A}"/>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6" name="Footer Placeholder 5">
            <a:extLst>
              <a:ext uri="{FF2B5EF4-FFF2-40B4-BE49-F238E27FC236}">
                <a16:creationId xmlns:a16="http://schemas.microsoft.com/office/drawing/2014/main" id="{195431FF-F8A2-1047-8D27-BF95012BB6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39765A-8E98-5A45-88F6-8420F8453C94}"/>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1395474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8D1D8-FF9C-B84A-B12C-DA8A69F6A2A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546A55-8A10-C54D-8F2A-6F271D7B07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012921-98E4-A94B-BB34-81D6B8E55EE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9EF4C69-CFE9-8F44-858E-B527B64535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C1A0437-94CF-784B-B2DE-E919CEEE4B0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03A65BC-B1D5-514B-B475-C0D8E222BF42}"/>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8" name="Footer Placeholder 7">
            <a:extLst>
              <a:ext uri="{FF2B5EF4-FFF2-40B4-BE49-F238E27FC236}">
                <a16:creationId xmlns:a16="http://schemas.microsoft.com/office/drawing/2014/main" id="{CCC21B3F-DD21-8647-A043-245564E6AE2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520059-AA8C-0B4A-8A15-C352A9E23B6C}"/>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186081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C5E84-F32D-BF4C-9696-3BE80D856C5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7E2945E-8050-3C42-B0F1-BA82AA58D3D0}"/>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4" name="Footer Placeholder 3">
            <a:extLst>
              <a:ext uri="{FF2B5EF4-FFF2-40B4-BE49-F238E27FC236}">
                <a16:creationId xmlns:a16="http://schemas.microsoft.com/office/drawing/2014/main" id="{0ABB5CF1-06BD-094E-A6F1-66A8A9060C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9256905-4A12-FE44-A554-F856DADDEF15}"/>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952030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D7E074-281F-B541-9B83-340C475D6425}"/>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3" name="Footer Placeholder 2">
            <a:extLst>
              <a:ext uri="{FF2B5EF4-FFF2-40B4-BE49-F238E27FC236}">
                <a16:creationId xmlns:a16="http://schemas.microsoft.com/office/drawing/2014/main" id="{A0552572-448C-AB4F-8C16-80CD5C91AF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33E420-7A47-3143-947A-9D8BB53A0A29}"/>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116151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1C0BA-E2AB-1C47-8EE3-0F9F1EF241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648B676-23AF-334B-84FA-1D94B9E5DF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C0D3608-7EDC-1045-B5B7-18963EE3EC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4F9B14-8C83-8E45-99E3-842F0145D130}"/>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6" name="Footer Placeholder 5">
            <a:extLst>
              <a:ext uri="{FF2B5EF4-FFF2-40B4-BE49-F238E27FC236}">
                <a16:creationId xmlns:a16="http://schemas.microsoft.com/office/drawing/2014/main" id="{45411F0E-18C7-6C47-8D2F-675190DFDE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5BF5A2A-CD5A-7B44-B107-0DCB182B9F05}"/>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2666951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03A1-9133-0342-ACA3-911B5EC36C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5688FDF-2FE4-F344-9F04-59E477FFF0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9375323-062E-6749-8C22-F5D4EA5084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AF77EA-FE80-8347-A744-9F54BAB4F0CD}"/>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6" name="Footer Placeholder 5">
            <a:extLst>
              <a:ext uri="{FF2B5EF4-FFF2-40B4-BE49-F238E27FC236}">
                <a16:creationId xmlns:a16="http://schemas.microsoft.com/office/drawing/2014/main" id="{036C54A0-E3C8-0F4C-B219-2DDA0EEE95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E35FFE-4998-C54A-B34D-60E85659A8B0}"/>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1679730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0BA63-496C-B54E-9ABD-30EE0A3B234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0649BAD-CC6A-3740-BCD4-CDA30E69F02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C45982-C0D9-F940-8929-7CC6BF86DA64}"/>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5" name="Footer Placeholder 4">
            <a:extLst>
              <a:ext uri="{FF2B5EF4-FFF2-40B4-BE49-F238E27FC236}">
                <a16:creationId xmlns:a16="http://schemas.microsoft.com/office/drawing/2014/main" id="{81FBCD0E-EA58-564E-857A-CAD95E703A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0D220C-AF1A-F747-B71E-02BDB23F81F7}"/>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1122578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4BC221-023E-CA4A-973A-CA00C72E80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B6C0C8-BB78-9A4A-8EC7-17EC2B4861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FE1432-BB86-4C49-9256-23269CFC6042}"/>
              </a:ext>
            </a:extLst>
          </p:cNvPr>
          <p:cNvSpPr>
            <a:spLocks noGrp="1"/>
          </p:cNvSpPr>
          <p:nvPr>
            <p:ph type="dt" sz="half" idx="10"/>
          </p:nvPr>
        </p:nvSpPr>
        <p:spPr/>
        <p:txBody>
          <a:bodyPr/>
          <a:lstStyle/>
          <a:p>
            <a:fld id="{037C8DC4-7CF9-E94F-AF4A-AA5D4977C753}" type="datetimeFigureOut">
              <a:rPr lang="en-US" smtClean="0"/>
              <a:t>2/8/22</a:t>
            </a:fld>
            <a:endParaRPr lang="en-US"/>
          </a:p>
        </p:txBody>
      </p:sp>
      <p:sp>
        <p:nvSpPr>
          <p:cNvPr id="5" name="Footer Placeholder 4">
            <a:extLst>
              <a:ext uri="{FF2B5EF4-FFF2-40B4-BE49-F238E27FC236}">
                <a16:creationId xmlns:a16="http://schemas.microsoft.com/office/drawing/2014/main" id="{A24CD2D3-3C34-874D-B82F-8AB4865429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57A5E4-61D1-864C-900F-8122FE0D34C7}"/>
              </a:ext>
            </a:extLst>
          </p:cNvPr>
          <p:cNvSpPr>
            <a:spLocks noGrp="1"/>
          </p:cNvSpPr>
          <p:nvPr>
            <p:ph type="sldNum" sz="quarter" idx="12"/>
          </p:nvPr>
        </p:nvSpPr>
        <p:spPr/>
        <p:txBody>
          <a:bodyPr/>
          <a:lstStyle/>
          <a:p>
            <a:fld id="{CA7185EE-D6D2-5E4D-8315-1EC63D48AC49}" type="slidenum">
              <a:rPr lang="en-US" smtClean="0"/>
              <a:t>‹#›</a:t>
            </a:fld>
            <a:endParaRPr lang="en-US"/>
          </a:p>
        </p:txBody>
      </p:sp>
    </p:spTree>
    <p:extLst>
      <p:ext uri="{BB962C8B-B14F-4D97-AF65-F5344CB8AC3E}">
        <p14:creationId xmlns:p14="http://schemas.microsoft.com/office/powerpoint/2010/main" val="2042412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7DC02E-8346-394B-823A-B7ED7A40BF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C3165C8-7E6B-F646-8DAC-DA6AF9D660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E3BA21-B93C-F54F-9D30-4E49BF2328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7C8DC4-7CF9-E94F-AF4A-AA5D4977C753}" type="datetimeFigureOut">
              <a:rPr lang="en-US" smtClean="0"/>
              <a:t>2/8/22</a:t>
            </a:fld>
            <a:endParaRPr lang="en-US"/>
          </a:p>
        </p:txBody>
      </p:sp>
      <p:sp>
        <p:nvSpPr>
          <p:cNvPr id="5" name="Footer Placeholder 4">
            <a:extLst>
              <a:ext uri="{FF2B5EF4-FFF2-40B4-BE49-F238E27FC236}">
                <a16:creationId xmlns:a16="http://schemas.microsoft.com/office/drawing/2014/main" id="{6DD9E3FF-995B-B448-A1F8-422EE89A2D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791477-0197-9749-B5C4-A353D8606F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185EE-D6D2-5E4D-8315-1EC63D48AC49}" type="slidenum">
              <a:rPr lang="en-US" smtClean="0"/>
              <a:t>‹#›</a:t>
            </a:fld>
            <a:endParaRPr lang="en-US"/>
          </a:p>
        </p:txBody>
      </p:sp>
    </p:spTree>
    <p:extLst>
      <p:ext uri="{BB962C8B-B14F-4D97-AF65-F5344CB8AC3E}">
        <p14:creationId xmlns:p14="http://schemas.microsoft.com/office/powerpoint/2010/main" val="1645048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bc.co.uk/iplayer/episode/p0994q1k/meet-the-khans-big-in-bolton-series-1-episode-8"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iplayer/episode/p0994q1k/meet-the-khans-big-in-bolton-series-1-episode-8"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rnAD8I8ZArc?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audiojungle.net/category/music/experimental-abstract?sort=sales#content"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open.spotify.com/playlist/1dHKxeN3Gxb2vPsHEFVrZf?si=4b1c5c2047144886"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www.soundonsound.com/music-business/all-about-library-music-part-3" TargetMode="Externa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soundonsound.com/music-business/all-about-library-music-part-3"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soundonsound.com/music-business/all-about-library-music-part-3"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ww.soundonsound.com/music-business/all-about-library-music-part-3"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soundonsound.com/music-business/all-about-library-music-part-3"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soundonsound.com/music-business/all-about-library-music-part-3"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www.soundonsound.com/music-business/all-about-library-music-part-3"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www.2getheraudio.com/cheezemachine2_free_download-2/" TargetMode="External"/><Relationship Id="rId13" Type="http://schemas.openxmlformats.org/officeDocument/2006/relationships/hyperlink" Target="https://www.native-instruments.com/en/products/komplete/samplers/kontakt-6-player/" TargetMode="External"/><Relationship Id="rId3" Type="http://schemas.openxmlformats.org/officeDocument/2006/relationships/image" Target="../media/image44.jpeg"/><Relationship Id="rId7" Type="http://schemas.openxmlformats.org/officeDocument/2006/relationships/hyperlink" Target="https://vis.versilstudios.com/vsco-community.html" TargetMode="External"/><Relationship Id="rId12" Type="http://schemas.openxmlformats.org/officeDocument/2006/relationships/hyperlink" Target="https://www.kvraudio.com/product/voc-by-socalabs"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tytel.org/helm/" TargetMode="External"/><Relationship Id="rId11" Type="http://schemas.openxmlformats.org/officeDocument/2006/relationships/hyperlink" Target="https://www.amazona.de/freeware-synthesizer-tyrell-n6-plugin-vst-au-win-mac/" TargetMode="External"/><Relationship Id="rId5" Type="http://schemas.openxmlformats.org/officeDocument/2006/relationships/hyperlink" Target="https://www.dskmusic.com/dsk-the-grand/" TargetMode="External"/><Relationship Id="rId10" Type="http://schemas.openxmlformats.org/officeDocument/2006/relationships/hyperlink" Target="https://sampleson.com/collab3-free-tonewheel-organ.html" TargetMode="External"/><Relationship Id="rId4" Type="http://schemas.openxmlformats.org/officeDocument/2006/relationships/image" Target="../media/image23.png"/><Relationship Id="rId9" Type="http://schemas.openxmlformats.org/officeDocument/2006/relationships/hyperlink" Target="https://www.plogue.com/products/sforzando.html"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49.xml.rels><?xml version="1.0" encoding="UTF-8" standalone="yes"?>
<Relationships xmlns="http://schemas.openxmlformats.org/package/2006/relationships"><Relationship Id="rId8" Type="http://schemas.openxmlformats.org/officeDocument/2006/relationships/image" Target="../media/image47.png"/><Relationship Id="rId3" Type="http://schemas.microsoft.com/office/2007/relationships/media" Target="../media/media2.wav"/><Relationship Id="rId7" Type="http://schemas.openxmlformats.org/officeDocument/2006/relationships/slideLayout" Target="../slideLayouts/slideLayout2.xml"/><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audio" Target="../media/media3.wav"/><Relationship Id="rId5" Type="http://schemas.microsoft.com/office/2007/relationships/media" Target="../media/media3.wav"/><Relationship Id="rId4" Type="http://schemas.openxmlformats.org/officeDocument/2006/relationships/audio" Target="../media/media2.wav"/><Relationship Id="rId9" Type="http://schemas.openxmlformats.org/officeDocument/2006/relationships/image" Target="../media/image48.png"/></Relationships>
</file>

<file path=ppt/slides/_rels/slide50.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izotope.com/en/learn/what-is-the-difference-between-mixing-and-mastering.html"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53.jpg"/></Relationships>
</file>

<file path=ppt/slides/_rels/slide54.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video" Target="https://www.youtube.com/embed/pIXSMMEb-zU?feature=oembed" TargetMode="External"/><Relationship Id="rId4" Type="http://schemas.openxmlformats.org/officeDocument/2006/relationships/image" Target="../media/image56.jpeg"/></Relationships>
</file>

<file path=ppt/slides/_rels/slide57.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itting in front of a computer&#10;&#10;Description automatically generated with low confidence">
            <a:extLst>
              <a:ext uri="{FF2B5EF4-FFF2-40B4-BE49-F238E27FC236}">
                <a16:creationId xmlns:a16="http://schemas.microsoft.com/office/drawing/2014/main" id="{AD2CCC19-6504-DF48-9EE3-41582AFE96CB}"/>
              </a:ext>
            </a:extLst>
          </p:cNvPr>
          <p:cNvPicPr>
            <a:picLocks noChangeAspect="1"/>
          </p:cNvPicPr>
          <p:nvPr/>
        </p:nvPicPr>
        <p:blipFill rotWithShape="1">
          <a:blip r:embed="rId2"/>
          <a:srcRect t="9426" b="6199"/>
          <a:stretch/>
        </p:blipFill>
        <p:spPr>
          <a:xfrm>
            <a:off x="0" y="0"/>
            <a:ext cx="12192000" cy="6858000"/>
          </a:xfrm>
          <a:prstGeom prst="rect">
            <a:avLst/>
          </a:prstGeom>
        </p:spPr>
      </p:pic>
      <p:sp>
        <p:nvSpPr>
          <p:cNvPr id="3" name="Subtitle 2">
            <a:extLst>
              <a:ext uri="{FF2B5EF4-FFF2-40B4-BE49-F238E27FC236}">
                <a16:creationId xmlns:a16="http://schemas.microsoft.com/office/drawing/2014/main" id="{05A65103-E249-7D4F-BCE1-492FB83AD2F2}"/>
              </a:ext>
            </a:extLst>
          </p:cNvPr>
          <p:cNvSpPr>
            <a:spLocks noGrp="1"/>
          </p:cNvSpPr>
          <p:nvPr>
            <p:ph type="subTitle" idx="1"/>
          </p:nvPr>
        </p:nvSpPr>
        <p:spPr>
          <a:xfrm>
            <a:off x="102973" y="6036319"/>
            <a:ext cx="9144000" cy="1655762"/>
          </a:xfrm>
        </p:spPr>
        <p:txBody>
          <a:bodyPr>
            <a:normAutofit/>
          </a:bodyPr>
          <a:lstStyle/>
          <a:p>
            <a:pPr algn="l"/>
            <a:r>
              <a:rPr lang="en-US" sz="4000" dirty="0">
                <a:solidFill>
                  <a:schemeClr val="bg1"/>
                </a:solidFill>
              </a:rPr>
              <a:t>Week 3</a:t>
            </a:r>
          </a:p>
        </p:txBody>
      </p:sp>
      <p:sp>
        <p:nvSpPr>
          <p:cNvPr id="2" name="Title 1">
            <a:extLst>
              <a:ext uri="{FF2B5EF4-FFF2-40B4-BE49-F238E27FC236}">
                <a16:creationId xmlns:a16="http://schemas.microsoft.com/office/drawing/2014/main" id="{1082FE84-1C6C-FD4D-BB6D-78FC3B6F5C9D}"/>
              </a:ext>
            </a:extLst>
          </p:cNvPr>
          <p:cNvSpPr>
            <a:spLocks noGrp="1"/>
          </p:cNvSpPr>
          <p:nvPr>
            <p:ph type="ctrTitle"/>
          </p:nvPr>
        </p:nvSpPr>
        <p:spPr>
          <a:xfrm>
            <a:off x="102973" y="3556644"/>
            <a:ext cx="9144000" cy="2387600"/>
          </a:xfrm>
        </p:spPr>
        <p:txBody>
          <a:bodyPr/>
          <a:lstStyle/>
          <a:p>
            <a:pPr algn="l"/>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The Sustainable Studio</a:t>
            </a:r>
          </a:p>
        </p:txBody>
      </p:sp>
    </p:spTree>
    <p:extLst>
      <p:ext uri="{BB962C8B-B14F-4D97-AF65-F5344CB8AC3E}">
        <p14:creationId xmlns:p14="http://schemas.microsoft.com/office/powerpoint/2010/main" val="1278211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keyboard, indoor, desk&#10;&#10;Description automatically generated">
            <a:extLst>
              <a:ext uri="{FF2B5EF4-FFF2-40B4-BE49-F238E27FC236}">
                <a16:creationId xmlns:a16="http://schemas.microsoft.com/office/drawing/2014/main" id="{77454190-6EFC-374E-AF4C-69252512C949}"/>
              </a:ext>
            </a:extLst>
          </p:cNvPr>
          <p:cNvPicPr>
            <a:picLocks noChangeAspect="1"/>
          </p:cNvPicPr>
          <p:nvPr/>
        </p:nvPicPr>
        <p:blipFill rotWithShape="1">
          <a:blip r:embed="rId3"/>
          <a:srcRect/>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D8F79-4FB3-2442-81D9-4F2FAC47F392}"/>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Composing for Music and Sound Effects Libraries</a:t>
            </a:r>
            <a:endPar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Tree>
    <p:extLst>
      <p:ext uri="{BB962C8B-B14F-4D97-AF65-F5344CB8AC3E}">
        <p14:creationId xmlns:p14="http://schemas.microsoft.com/office/powerpoint/2010/main" val="344434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D7593-DC8E-3742-BE7D-09B2F79C3462}"/>
              </a:ext>
            </a:extLst>
          </p:cNvPr>
          <p:cNvSpPr>
            <a:spLocks noGrp="1"/>
          </p:cNvSpPr>
          <p:nvPr>
            <p:ph type="title"/>
          </p:nvPr>
        </p:nvSpPr>
        <p:spPr/>
        <p:txBody>
          <a:bodyPr/>
          <a:lstStyle/>
          <a:p>
            <a:endParaRPr lang="en-US"/>
          </a:p>
        </p:txBody>
      </p:sp>
      <p:pic>
        <p:nvPicPr>
          <p:cNvPr id="5" name="Content Placeholder 4" descr="Graphical user interface&#10;&#10;Description automatically generated">
            <a:extLst>
              <a:ext uri="{FF2B5EF4-FFF2-40B4-BE49-F238E27FC236}">
                <a16:creationId xmlns:a16="http://schemas.microsoft.com/office/drawing/2014/main" id="{06E4BC95-716A-884F-89B7-53E08F57D090}"/>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3476066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 engineering drawing&#10;&#10;Description automatically generated">
            <a:extLst>
              <a:ext uri="{FF2B5EF4-FFF2-40B4-BE49-F238E27FC236}">
                <a16:creationId xmlns:a16="http://schemas.microsoft.com/office/drawing/2014/main" id="{40B7E2EA-A2F1-8E4C-81A5-188D3EEBFB1D}"/>
              </a:ext>
            </a:extLst>
          </p:cNvPr>
          <p:cNvPicPr>
            <a:picLocks noChangeAspect="1"/>
          </p:cNvPicPr>
          <p:nvPr/>
        </p:nvPicPr>
        <p:blipFill>
          <a:blip r:embed="rId2"/>
          <a:stretch>
            <a:fillRect/>
          </a:stretch>
        </p:blipFill>
        <p:spPr>
          <a:xfrm>
            <a:off x="0" y="932213"/>
            <a:ext cx="11900146" cy="5925787"/>
          </a:xfrm>
          <a:prstGeom prst="rect">
            <a:avLst/>
          </a:prstGeom>
        </p:spPr>
      </p:pic>
      <p:sp>
        <p:nvSpPr>
          <p:cNvPr id="2" name="Title 1">
            <a:extLst>
              <a:ext uri="{FF2B5EF4-FFF2-40B4-BE49-F238E27FC236}">
                <a16:creationId xmlns:a16="http://schemas.microsoft.com/office/drawing/2014/main" id="{01494EA2-70A4-7D4F-BE30-374DA4E26D9A}"/>
              </a:ext>
            </a:extLst>
          </p:cNvPr>
          <p:cNvSpPr>
            <a:spLocks noGrp="1"/>
          </p:cNvSpPr>
          <p:nvPr>
            <p:ph type="title"/>
          </p:nvPr>
        </p:nvSpPr>
        <p:spPr>
          <a:xfrm>
            <a:off x="565068" y="0"/>
            <a:ext cx="10515600" cy="1325563"/>
          </a:xfrm>
        </p:spPr>
        <p:txBody>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What is Your Workflow? </a:t>
            </a:r>
          </a:p>
        </p:txBody>
      </p:sp>
    </p:spTree>
    <p:extLst>
      <p:ext uri="{BB962C8B-B14F-4D97-AF65-F5344CB8AC3E}">
        <p14:creationId xmlns:p14="http://schemas.microsoft.com/office/powerpoint/2010/main" val="3731076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picture containing outdoor, tied&#10;&#10;Description automatically generated">
            <a:extLst>
              <a:ext uri="{FF2B5EF4-FFF2-40B4-BE49-F238E27FC236}">
                <a16:creationId xmlns:a16="http://schemas.microsoft.com/office/drawing/2014/main" id="{847D786A-8BB3-9A49-9151-0494CF116372}"/>
              </a:ext>
            </a:extLst>
          </p:cNvPr>
          <p:cNvPicPr>
            <a:picLocks noGrp="1" noChangeAspect="1"/>
          </p:cNvPicPr>
          <p:nvPr>
            <p:ph idx="1"/>
          </p:nvPr>
        </p:nvPicPr>
        <p:blipFill rotWithShape="1">
          <a:blip r:embed="rId3"/>
          <a:srcRect t="7643" b="7643"/>
          <a:stretch/>
        </p:blipFill>
        <p:spPr>
          <a:xfrm>
            <a:off x="0" y="0"/>
            <a:ext cx="12192000" cy="6858000"/>
          </a:xfrm>
        </p:spPr>
      </p:pic>
      <p:sp>
        <p:nvSpPr>
          <p:cNvPr id="2" name="Title 1">
            <a:extLst>
              <a:ext uri="{FF2B5EF4-FFF2-40B4-BE49-F238E27FC236}">
                <a16:creationId xmlns:a16="http://schemas.microsoft.com/office/drawing/2014/main" id="{4052AA16-97AA-5449-B3DD-B9D210B0305B}"/>
              </a:ext>
            </a:extLst>
          </p:cNvPr>
          <p:cNvSpPr>
            <a:spLocks noGrp="1"/>
          </p:cNvSpPr>
          <p:nvPr>
            <p:ph type="title"/>
          </p:nvPr>
        </p:nvSpPr>
        <p:spPr>
          <a:xfrm>
            <a:off x="170935" y="4903937"/>
            <a:ext cx="10515600" cy="1325563"/>
          </a:xfrm>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Composition</a:t>
            </a:r>
          </a:p>
        </p:txBody>
      </p:sp>
    </p:spTree>
    <p:extLst>
      <p:ext uri="{BB962C8B-B14F-4D97-AF65-F5344CB8AC3E}">
        <p14:creationId xmlns:p14="http://schemas.microsoft.com/office/powerpoint/2010/main" val="2665639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B928C04-EB0A-3449-BC78-35CD6CB87DDE}"/>
              </a:ext>
            </a:extLst>
          </p:cNvPr>
          <p:cNvPicPr>
            <a:picLocks noGrp="1" noChangeAspect="1"/>
          </p:cNvPicPr>
          <p:nvPr>
            <p:ph idx="1"/>
          </p:nvPr>
        </p:nvPicPr>
        <p:blipFill>
          <a:blip r:embed="rId3"/>
          <a:srcRect l="12963" r="12963"/>
          <a:stretch/>
        </p:blipFill>
        <p:spPr>
          <a:xfrm>
            <a:off x="-1" y="0"/>
            <a:ext cx="12192001" cy="6858000"/>
          </a:xfrm>
        </p:spPr>
      </p:pic>
    </p:spTree>
    <p:extLst>
      <p:ext uri="{BB962C8B-B14F-4D97-AF65-F5344CB8AC3E}">
        <p14:creationId xmlns:p14="http://schemas.microsoft.com/office/powerpoint/2010/main" val="3489984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wo people sitting on a couch&#10;&#10;Description automatically generated">
            <a:extLst>
              <a:ext uri="{FF2B5EF4-FFF2-40B4-BE49-F238E27FC236}">
                <a16:creationId xmlns:a16="http://schemas.microsoft.com/office/drawing/2014/main" id="{C3D3600F-716F-CA4E-B6C6-7B56F13AE22A}"/>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7A06D1C-575B-BC4B-B89B-7AF78F2A9ADC}"/>
              </a:ext>
            </a:extLst>
          </p:cNvPr>
          <p:cNvSpPr>
            <a:spLocks noGrp="1"/>
          </p:cNvSpPr>
          <p:nvPr>
            <p:ph type="title"/>
          </p:nvPr>
        </p:nvSpPr>
        <p:spPr>
          <a:xfrm>
            <a:off x="339436" y="5103380"/>
            <a:ext cx="10515600" cy="1325563"/>
          </a:xfrm>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Consuming Media is Research </a:t>
            </a:r>
          </a:p>
        </p:txBody>
      </p:sp>
      <p:sp>
        <p:nvSpPr>
          <p:cNvPr id="8" name="TextBox 7">
            <a:extLst>
              <a:ext uri="{FF2B5EF4-FFF2-40B4-BE49-F238E27FC236}">
                <a16:creationId xmlns:a16="http://schemas.microsoft.com/office/drawing/2014/main" id="{A2E7D69B-802B-DD4C-80EF-83DC99345CC7}"/>
              </a:ext>
            </a:extLst>
          </p:cNvPr>
          <p:cNvSpPr txBox="1"/>
          <p:nvPr/>
        </p:nvSpPr>
        <p:spPr>
          <a:xfrm>
            <a:off x="339436" y="6164695"/>
            <a:ext cx="6192982" cy="923330"/>
          </a:xfrm>
          <a:prstGeom prst="rect">
            <a:avLst/>
          </a:prstGeom>
          <a:noFill/>
        </p:spPr>
        <p:txBody>
          <a:bodyPr wrap="square">
            <a:spAutoFit/>
          </a:bodyPr>
          <a:lstStyle/>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https://www.bbc.co.uk/iplayer/episode/p0994q1k/meet-the-khans-big-in-bolton-series-1-episode-8</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3913792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88BC4-312A-154E-88B7-ED2542D095FD}"/>
              </a:ext>
            </a:extLst>
          </p:cNvPr>
          <p:cNvSpPr>
            <a:spLocks noGrp="1"/>
          </p:cNvSpPr>
          <p:nvPr>
            <p:ph type="title"/>
          </p:nvPr>
        </p:nvSpPr>
        <p:spPr/>
        <p:txBody>
          <a:bodyPr/>
          <a:lstStyle/>
          <a:p>
            <a:endParaRPr lang="en-US"/>
          </a:p>
        </p:txBody>
      </p:sp>
      <p:pic>
        <p:nvPicPr>
          <p:cNvPr id="9" name="Content Placeholder 8" descr="Text&#10;&#10;Description automatically generated">
            <a:extLst>
              <a:ext uri="{FF2B5EF4-FFF2-40B4-BE49-F238E27FC236}">
                <a16:creationId xmlns:a16="http://schemas.microsoft.com/office/drawing/2014/main" id="{3DCE1C00-F9E0-0C41-AE5A-7DF583BABA0E}"/>
              </a:ext>
            </a:extLst>
          </p:cNvPr>
          <p:cNvPicPr>
            <a:picLocks noGrp="1" noChangeAspect="1"/>
          </p:cNvPicPr>
          <p:nvPr>
            <p:ph idx="1"/>
          </p:nvPr>
        </p:nvPicPr>
        <p:blipFill rotWithShape="1">
          <a:blip r:embed="rId2"/>
          <a:srcRect t="5319" b="5319"/>
          <a:stretch/>
        </p:blipFill>
        <p:spPr>
          <a:xfrm>
            <a:off x="0" y="-1"/>
            <a:ext cx="12279086" cy="6858001"/>
          </a:xfrm>
        </p:spPr>
      </p:pic>
      <p:sp>
        <p:nvSpPr>
          <p:cNvPr id="12" name="Right Arrow 11">
            <a:extLst>
              <a:ext uri="{FF2B5EF4-FFF2-40B4-BE49-F238E27FC236}">
                <a16:creationId xmlns:a16="http://schemas.microsoft.com/office/drawing/2014/main" id="{61F436CE-6119-DD43-95F8-B00091BBAE7E}"/>
              </a:ext>
            </a:extLst>
          </p:cNvPr>
          <p:cNvSpPr/>
          <p:nvPr/>
        </p:nvSpPr>
        <p:spPr>
          <a:xfrm>
            <a:off x="3776354" y="2173185"/>
            <a:ext cx="978408" cy="48463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Arrow 12">
            <a:extLst>
              <a:ext uri="{FF2B5EF4-FFF2-40B4-BE49-F238E27FC236}">
                <a16:creationId xmlns:a16="http://schemas.microsoft.com/office/drawing/2014/main" id="{377697C5-DD48-1640-B4CA-B26237FC68FC}"/>
              </a:ext>
            </a:extLst>
          </p:cNvPr>
          <p:cNvSpPr/>
          <p:nvPr/>
        </p:nvSpPr>
        <p:spPr>
          <a:xfrm rot="10800000">
            <a:off x="7508492" y="2173185"/>
            <a:ext cx="978408" cy="48463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C94CCA27-98D1-7640-B3D7-4438A6E7946F}"/>
              </a:ext>
            </a:extLst>
          </p:cNvPr>
          <p:cNvSpPr txBox="1">
            <a:spLocks/>
          </p:cNvSpPr>
          <p:nvPr/>
        </p:nvSpPr>
        <p:spPr>
          <a:xfrm>
            <a:off x="1676400" y="-11737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Watch the Credits</a:t>
            </a:r>
          </a:p>
        </p:txBody>
      </p:sp>
      <p:sp>
        <p:nvSpPr>
          <p:cNvPr id="15" name="TextBox 14">
            <a:extLst>
              <a:ext uri="{FF2B5EF4-FFF2-40B4-BE49-F238E27FC236}">
                <a16:creationId xmlns:a16="http://schemas.microsoft.com/office/drawing/2014/main" id="{379BA3C1-3378-BA44-9340-CEA82DFF653A}"/>
              </a:ext>
            </a:extLst>
          </p:cNvPr>
          <p:cNvSpPr txBox="1"/>
          <p:nvPr/>
        </p:nvSpPr>
        <p:spPr>
          <a:xfrm>
            <a:off x="125680" y="5775042"/>
            <a:ext cx="3793177" cy="1200329"/>
          </a:xfrm>
          <a:prstGeom prst="rect">
            <a:avLst/>
          </a:prstGeom>
          <a:noFill/>
        </p:spPr>
        <p:txBody>
          <a:bodyPr wrap="square">
            <a:spAutoFit/>
          </a:bodyPr>
          <a:lstStyle/>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https://www.bbc.co.uk/iplayer/episode/p0994q1k/meet-the-khans-big-in-bolton-series-1-episode-8</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24882979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9B704-E3A0-E948-9F79-E5A9D727A322}"/>
              </a:ext>
            </a:extLst>
          </p:cNvPr>
          <p:cNvSpPr>
            <a:spLocks noGrp="1"/>
          </p:cNvSpPr>
          <p:nvPr>
            <p:ph type="title"/>
          </p:nvPr>
        </p:nvSpPr>
        <p:spPr/>
        <p:txBody>
          <a:bodyPr/>
          <a:lstStyle/>
          <a:p>
            <a:endParaRPr lang="en-US"/>
          </a:p>
        </p:txBody>
      </p:sp>
      <p:pic>
        <p:nvPicPr>
          <p:cNvPr id="4" name="Online Media 3" descr="Unconventional Bride Wants Unique Dress That Suits Her Quirky Personality | Say Yes To The Dress UK">
            <a:hlinkClick r:id="" action="ppaction://media"/>
            <a:extLst>
              <a:ext uri="{FF2B5EF4-FFF2-40B4-BE49-F238E27FC236}">
                <a16:creationId xmlns:a16="http://schemas.microsoft.com/office/drawing/2014/main" id="{AB388233-27E1-334C-9728-321932E136C3}"/>
              </a:ext>
            </a:extLst>
          </p:cNvPr>
          <p:cNvPicPr>
            <a:picLocks noGrp="1" noRot="1" noChangeAspect="1"/>
          </p:cNvPicPr>
          <p:nvPr>
            <p:ph idx="1"/>
            <a:videoFile r:link="rId1"/>
          </p:nvPr>
        </p:nvPicPr>
        <p:blipFill>
          <a:blip r:embed="rId3"/>
          <a:stretch>
            <a:fillRect/>
          </a:stretch>
        </p:blipFill>
        <p:spPr>
          <a:xfrm>
            <a:off x="0" y="0"/>
            <a:ext cx="12192000" cy="6888946"/>
          </a:xfrm>
          <a:prstGeom prst="rect">
            <a:avLst/>
          </a:prstGeom>
        </p:spPr>
      </p:pic>
    </p:spTree>
    <p:extLst>
      <p:ext uri="{BB962C8B-B14F-4D97-AF65-F5344CB8AC3E}">
        <p14:creationId xmlns:p14="http://schemas.microsoft.com/office/powerpoint/2010/main" val="2449870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077DA-A170-3347-BEA0-53B89A275A5A}"/>
              </a:ext>
            </a:extLst>
          </p:cNvPr>
          <p:cNvSpPr>
            <a:spLocks noGrp="1"/>
          </p:cNvSpPr>
          <p:nvPr>
            <p:ph type="title"/>
          </p:nvPr>
        </p:nvSpPr>
        <p:spPr/>
        <p:txBody>
          <a:bodyPr/>
          <a:lstStyle/>
          <a:p>
            <a:endParaRPr lang="en-US"/>
          </a:p>
        </p:txBody>
      </p:sp>
      <p:pic>
        <p:nvPicPr>
          <p:cNvPr id="5" name="Content Placeholder 4" descr="Graphical user interface, text, application&#10;&#10;Description automatically generated">
            <a:extLst>
              <a:ext uri="{FF2B5EF4-FFF2-40B4-BE49-F238E27FC236}">
                <a16:creationId xmlns:a16="http://schemas.microsoft.com/office/drawing/2014/main" id="{0A082233-83FB-2440-83FD-CA3147BFAD1B}"/>
              </a:ext>
            </a:extLst>
          </p:cNvPr>
          <p:cNvPicPr>
            <a:picLocks noGrp="1" noChangeAspect="1"/>
          </p:cNvPicPr>
          <p:nvPr>
            <p:ph idx="1"/>
          </p:nvPr>
        </p:nvPicPr>
        <p:blipFill rotWithShape="1">
          <a:blip r:embed="rId3"/>
          <a:srcRect b="10000"/>
          <a:stretch/>
        </p:blipFill>
        <p:spPr>
          <a:xfrm>
            <a:off x="0" y="-1"/>
            <a:ext cx="12192000" cy="6858001"/>
          </a:xfrm>
        </p:spPr>
      </p:pic>
      <p:sp>
        <p:nvSpPr>
          <p:cNvPr id="6" name="Right Arrow 5">
            <a:extLst>
              <a:ext uri="{FF2B5EF4-FFF2-40B4-BE49-F238E27FC236}">
                <a16:creationId xmlns:a16="http://schemas.microsoft.com/office/drawing/2014/main" id="{63F38B83-5B77-684B-8043-14206615CF97}"/>
              </a:ext>
            </a:extLst>
          </p:cNvPr>
          <p:cNvSpPr/>
          <p:nvPr/>
        </p:nvSpPr>
        <p:spPr>
          <a:xfrm>
            <a:off x="1211284" y="4572001"/>
            <a:ext cx="978408" cy="48463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a:extLst>
              <a:ext uri="{FF2B5EF4-FFF2-40B4-BE49-F238E27FC236}">
                <a16:creationId xmlns:a16="http://schemas.microsoft.com/office/drawing/2014/main" id="{53B2D850-147D-ED40-9B13-B494CBB6C731}"/>
              </a:ext>
            </a:extLst>
          </p:cNvPr>
          <p:cNvSpPr/>
          <p:nvPr/>
        </p:nvSpPr>
        <p:spPr>
          <a:xfrm rot="10800000">
            <a:off x="7401614" y="4572001"/>
            <a:ext cx="978408" cy="48463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0151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umbrella in a sea of black umbrellas">
            <a:extLst>
              <a:ext uri="{FF2B5EF4-FFF2-40B4-BE49-F238E27FC236}">
                <a16:creationId xmlns:a16="http://schemas.microsoft.com/office/drawing/2014/main" id="{327E5587-6D1D-A247-BD71-E9E9B9E20252}"/>
              </a:ext>
            </a:extLst>
          </p:cNvPr>
          <p:cNvPicPr>
            <a:picLocks noChangeAspect="1"/>
          </p:cNvPicPr>
          <p:nvPr/>
        </p:nvPicPr>
        <p:blipFill rotWithShape="1">
          <a:blip r:embed="rId3"/>
          <a:srcRect t="6188"/>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CB44DE22-8805-AD4A-A83E-B84E153A2DCD}"/>
              </a:ext>
            </a:extLst>
          </p:cNvPr>
          <p:cNvSpPr>
            <a:spLocks noGrp="1"/>
          </p:cNvSpPr>
          <p:nvPr>
            <p:ph idx="1"/>
          </p:nvPr>
        </p:nvSpPr>
        <p:spPr>
          <a:xfrm>
            <a:off x="0" y="4016654"/>
            <a:ext cx="10826578" cy="2841346"/>
          </a:xfrm>
        </p:spPr>
        <p:txBody>
          <a:bodyPr>
            <a:normAutofit fontScale="92500" lnSpcReduction="10000"/>
          </a:bodyPr>
          <a:lstStyle/>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You’re not doing this to be cool.</a:t>
            </a:r>
          </a:p>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Providing an Emotional Response.</a:t>
            </a:r>
          </a:p>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Focus on a feeling you’re trying to portray. </a:t>
            </a:r>
          </a:p>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Try and create positive and happy music.</a:t>
            </a:r>
          </a:p>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Think of the editor, try and work in edit points. </a:t>
            </a:r>
          </a:p>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Consider what context the music could be used? </a:t>
            </a:r>
          </a:p>
        </p:txBody>
      </p:sp>
      <p:sp>
        <p:nvSpPr>
          <p:cNvPr id="2" name="Title 1">
            <a:extLst>
              <a:ext uri="{FF2B5EF4-FFF2-40B4-BE49-F238E27FC236}">
                <a16:creationId xmlns:a16="http://schemas.microsoft.com/office/drawing/2014/main" id="{A37BF1DC-BC95-1B4A-8D75-3ABBF37AE7E7}"/>
              </a:ext>
            </a:extLst>
          </p:cNvPr>
          <p:cNvSpPr>
            <a:spLocks noGrp="1"/>
          </p:cNvSpPr>
          <p:nvPr>
            <p:ph type="title"/>
          </p:nvPr>
        </p:nvSpPr>
        <p:spPr>
          <a:xfrm>
            <a:off x="1676400" y="-100360"/>
            <a:ext cx="10515600" cy="1003610"/>
          </a:xfrm>
        </p:spPr>
        <p:txBody>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Broad Ranging Appeal </a:t>
            </a:r>
          </a:p>
        </p:txBody>
      </p:sp>
    </p:spTree>
    <p:extLst>
      <p:ext uri="{BB962C8B-B14F-4D97-AF65-F5344CB8AC3E}">
        <p14:creationId xmlns:p14="http://schemas.microsoft.com/office/powerpoint/2010/main" val="2660283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8EB10-8EBE-3940-9F9E-C8CF10123E30}"/>
              </a:ext>
            </a:extLst>
          </p:cNvPr>
          <p:cNvSpPr>
            <a:spLocks noGrp="1"/>
          </p:cNvSpPr>
          <p:nvPr>
            <p:ph type="title"/>
          </p:nvPr>
        </p:nvSpPr>
        <p:spPr/>
        <p:txBody>
          <a:bodyPr/>
          <a:lstStyle/>
          <a:p>
            <a:endParaRPr lang="en-US"/>
          </a:p>
        </p:txBody>
      </p:sp>
      <p:pic>
        <p:nvPicPr>
          <p:cNvPr id="5" name="Content Placeholder 4" descr="Graphical user interface&#10;&#10;Description automatically generated">
            <a:extLst>
              <a:ext uri="{FF2B5EF4-FFF2-40B4-BE49-F238E27FC236}">
                <a16:creationId xmlns:a16="http://schemas.microsoft.com/office/drawing/2014/main" id="{C58B193C-46C5-F043-9E63-683948FC09F0}"/>
              </a:ext>
            </a:extLst>
          </p:cNvPr>
          <p:cNvPicPr>
            <a:picLocks noGrp="1" noChangeAspect="1"/>
          </p:cNvPicPr>
          <p:nvPr>
            <p:ph idx="1"/>
          </p:nvPr>
        </p:nvPicPr>
        <p:blipFill rotWithShape="1">
          <a:blip r:embed="rId3"/>
          <a:srcRect b="10000"/>
          <a:stretch/>
        </p:blipFill>
        <p:spPr>
          <a:xfrm>
            <a:off x="0" y="-1"/>
            <a:ext cx="12192000" cy="6858001"/>
          </a:xfrm>
        </p:spPr>
      </p:pic>
      <p:sp>
        <p:nvSpPr>
          <p:cNvPr id="7" name="TextBox 6">
            <a:extLst>
              <a:ext uri="{FF2B5EF4-FFF2-40B4-BE49-F238E27FC236}">
                <a16:creationId xmlns:a16="http://schemas.microsoft.com/office/drawing/2014/main" id="{F64724CC-8A09-5544-A5B2-20EAB3577979}"/>
              </a:ext>
            </a:extLst>
          </p:cNvPr>
          <p:cNvSpPr txBox="1"/>
          <p:nvPr/>
        </p:nvSpPr>
        <p:spPr>
          <a:xfrm>
            <a:off x="282040" y="6031210"/>
            <a:ext cx="6097978" cy="923330"/>
          </a:xfrm>
          <a:prstGeom prst="rect">
            <a:avLst/>
          </a:prstGeom>
          <a:noFill/>
        </p:spPr>
        <p:txBody>
          <a:bodyPr wrap="square">
            <a:spAutoFit/>
          </a:bodyPr>
          <a:lstStyle/>
          <a:p>
            <a:r>
              <a:rPr lang="en-US" dirty="0">
                <a:hlinkClick r:id="rId4"/>
              </a:rPr>
              <a:t>https://audiojungle.net/category/music/experimental-abstract?sort=sales#content</a:t>
            </a:r>
            <a:endParaRPr lang="en-US" dirty="0"/>
          </a:p>
          <a:p>
            <a:endParaRPr lang="en-US" dirty="0"/>
          </a:p>
        </p:txBody>
      </p:sp>
    </p:spTree>
    <p:extLst>
      <p:ext uri="{BB962C8B-B14F-4D97-AF65-F5344CB8AC3E}">
        <p14:creationId xmlns:p14="http://schemas.microsoft.com/office/powerpoint/2010/main" val="3601774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dice&#10;&#10;Description automatically generated with low confidence">
            <a:extLst>
              <a:ext uri="{FF2B5EF4-FFF2-40B4-BE49-F238E27FC236}">
                <a16:creationId xmlns:a16="http://schemas.microsoft.com/office/drawing/2014/main" id="{F8B4921D-B219-B641-B162-D758DB21263F}"/>
              </a:ext>
            </a:extLst>
          </p:cNvPr>
          <p:cNvPicPr>
            <a:picLocks noGrp="1" noChangeAspect="1"/>
          </p:cNvPicPr>
          <p:nvPr>
            <p:ph idx="1"/>
          </p:nvPr>
        </p:nvPicPr>
        <p:blipFill rotWithShape="1">
          <a:blip r:embed="rId2"/>
          <a:srcRect t="10548" b="5076"/>
          <a:stretch/>
        </p:blipFill>
        <p:spPr>
          <a:xfrm>
            <a:off x="0" y="0"/>
            <a:ext cx="12192000" cy="6858000"/>
          </a:xfrm>
        </p:spPr>
      </p:pic>
      <p:sp>
        <p:nvSpPr>
          <p:cNvPr id="2" name="Title 1">
            <a:extLst>
              <a:ext uri="{FF2B5EF4-FFF2-40B4-BE49-F238E27FC236}">
                <a16:creationId xmlns:a16="http://schemas.microsoft.com/office/drawing/2014/main" id="{C1336F52-2CC8-2B40-B4C3-926E2D2F6541}"/>
              </a:ext>
            </a:extLst>
          </p:cNvPr>
          <p:cNvSpPr>
            <a:spLocks noGrp="1"/>
          </p:cNvSpPr>
          <p:nvPr>
            <p:ph type="title"/>
          </p:nvPr>
        </p:nvSpPr>
        <p:spPr>
          <a:xfrm>
            <a:off x="195649" y="142704"/>
            <a:ext cx="3968578" cy="2155654"/>
          </a:xfrm>
        </p:spPr>
        <p:txBody>
          <a:bodyPr>
            <a:normAutofit/>
          </a:bodyPr>
          <a:lstStyle/>
          <a:p>
            <a:r>
              <a:rPr lang="en-US" sz="5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Work with Emotion </a:t>
            </a:r>
          </a:p>
        </p:txBody>
      </p:sp>
    </p:spTree>
    <p:extLst>
      <p:ext uri="{BB962C8B-B14F-4D97-AF65-F5344CB8AC3E}">
        <p14:creationId xmlns:p14="http://schemas.microsoft.com/office/powerpoint/2010/main" val="2489216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4230F-2507-F74E-9C49-3A186EFAEBDA}"/>
              </a:ext>
            </a:extLst>
          </p:cNvPr>
          <p:cNvSpPr>
            <a:spLocks noGrp="1"/>
          </p:cNvSpPr>
          <p:nvPr>
            <p:ph type="title"/>
          </p:nvPr>
        </p:nvSpPr>
        <p:spPr>
          <a:xfrm>
            <a:off x="677562" y="2766218"/>
            <a:ext cx="4351638" cy="1325563"/>
          </a:xfrm>
        </p:spPr>
        <p:txBody>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Emotion Wheel (of Inspiration) </a:t>
            </a:r>
          </a:p>
        </p:txBody>
      </p:sp>
      <p:pic>
        <p:nvPicPr>
          <p:cNvPr id="5" name="Content Placeholder 4">
            <a:extLst>
              <a:ext uri="{FF2B5EF4-FFF2-40B4-BE49-F238E27FC236}">
                <a16:creationId xmlns:a16="http://schemas.microsoft.com/office/drawing/2014/main" id="{A8FC0F0A-7299-7A43-B1E4-9119AC4845FC}"/>
              </a:ext>
            </a:extLst>
          </p:cNvPr>
          <p:cNvPicPr>
            <a:picLocks noGrp="1" noChangeAspect="1"/>
          </p:cNvPicPr>
          <p:nvPr>
            <p:ph idx="1"/>
          </p:nvPr>
        </p:nvPicPr>
        <p:blipFill>
          <a:blip r:embed="rId3"/>
          <a:stretch>
            <a:fillRect/>
          </a:stretch>
        </p:blipFill>
        <p:spPr>
          <a:xfrm>
            <a:off x="5292905" y="0"/>
            <a:ext cx="6899095" cy="6876137"/>
          </a:xfrm>
        </p:spPr>
      </p:pic>
    </p:spTree>
    <p:extLst>
      <p:ext uri="{BB962C8B-B14F-4D97-AF65-F5344CB8AC3E}">
        <p14:creationId xmlns:p14="http://schemas.microsoft.com/office/powerpoint/2010/main" val="4247362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pile of shredded paper&#10;&#10;Description automatically generated with low confidence">
            <a:extLst>
              <a:ext uri="{FF2B5EF4-FFF2-40B4-BE49-F238E27FC236}">
                <a16:creationId xmlns:a16="http://schemas.microsoft.com/office/drawing/2014/main" id="{862E4566-B709-5C43-8E09-1D069CE7F051}"/>
              </a:ext>
            </a:extLst>
          </p:cNvPr>
          <p:cNvPicPr>
            <a:picLocks noChangeAspect="1"/>
          </p:cNvPicPr>
          <p:nvPr/>
        </p:nvPicPr>
        <p:blipFill rotWithShape="1">
          <a:blip r:embed="rId3"/>
          <a:srcRect l="7192" r="3357" b="6626"/>
          <a:stretch/>
        </p:blipFill>
        <p:spPr>
          <a:xfrm>
            <a:off x="6029330" y="1907731"/>
            <a:ext cx="6162670" cy="4776464"/>
          </a:xfrm>
          <a:prstGeom prst="rect">
            <a:avLst/>
          </a:prstGeom>
        </p:spPr>
      </p:pic>
      <p:sp>
        <p:nvSpPr>
          <p:cNvPr id="2" name="Title 1">
            <a:extLst>
              <a:ext uri="{FF2B5EF4-FFF2-40B4-BE49-F238E27FC236}">
                <a16:creationId xmlns:a16="http://schemas.microsoft.com/office/drawing/2014/main" id="{D690D8F8-A853-934D-9234-01501E1F0058}"/>
              </a:ext>
            </a:extLst>
          </p:cNvPr>
          <p:cNvSpPr>
            <a:spLocks noGrp="1"/>
          </p:cNvSpPr>
          <p:nvPr>
            <p:ph type="title"/>
          </p:nvPr>
        </p:nvSpPr>
        <p:spPr>
          <a:xfrm>
            <a:off x="306858" y="173806"/>
            <a:ext cx="10515600" cy="1481188"/>
          </a:xfrm>
        </p:spPr>
        <p:txBody>
          <a:bodyPr>
            <a:normAutofit/>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How Does the Music Support or Drive the Images or Story? </a:t>
            </a:r>
          </a:p>
        </p:txBody>
      </p:sp>
      <p:sp>
        <p:nvSpPr>
          <p:cNvPr id="3" name="Content Placeholder 2">
            <a:extLst>
              <a:ext uri="{FF2B5EF4-FFF2-40B4-BE49-F238E27FC236}">
                <a16:creationId xmlns:a16="http://schemas.microsoft.com/office/drawing/2014/main" id="{6CA41EB4-AD66-BE48-85A4-4B3988B2B6B1}"/>
              </a:ext>
            </a:extLst>
          </p:cNvPr>
          <p:cNvSpPr>
            <a:spLocks noGrp="1"/>
          </p:cNvSpPr>
          <p:nvPr>
            <p:ph idx="1"/>
          </p:nvPr>
        </p:nvSpPr>
        <p:spPr>
          <a:xfrm>
            <a:off x="306858" y="2411513"/>
            <a:ext cx="6162670" cy="4272681"/>
          </a:xfrm>
        </p:spPr>
        <p:txBody>
          <a:bodyPr>
            <a:normAutofit/>
          </a:bodyPr>
          <a:lstStyle/>
          <a:p>
            <a:pPr marL="0" indent="0">
              <a:buNone/>
            </a:pPr>
            <a:r>
              <a:rPr lang="en-GB" dirty="0">
                <a:latin typeface="Open Sans Light" panose="020B0306030504020204" pitchFamily="34" charset="0"/>
                <a:ea typeface="Open Sans Light" panose="020B0306030504020204" pitchFamily="34" charset="0"/>
                <a:cs typeface="Open Sans Light" panose="020B0306030504020204" pitchFamily="34" charset="0"/>
              </a:rPr>
              <a:t>Music can heighten our emotional reaction to images and intensify our understanding of visuals. </a:t>
            </a:r>
          </a:p>
          <a:p>
            <a:pPr marL="0" indent="0">
              <a:buNone/>
            </a:pPr>
            <a:endParaRPr lang="en-GB"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r>
              <a:rPr lang="en-GB" dirty="0">
                <a:latin typeface="Open Sans Light" panose="020B0306030504020204" pitchFamily="34" charset="0"/>
                <a:ea typeface="Open Sans Light" panose="020B0306030504020204" pitchFamily="34" charset="0"/>
                <a:cs typeface="Open Sans Light" panose="020B0306030504020204" pitchFamily="34" charset="0"/>
              </a:rPr>
              <a:t>Visuals can provide meaning to a song's narrative or create a completely unexpected story that the songwriter may have never imagined.</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297408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hand writing on a chalkboard&#10;&#10;Description automatically generated with medium confidence">
            <a:extLst>
              <a:ext uri="{FF2B5EF4-FFF2-40B4-BE49-F238E27FC236}">
                <a16:creationId xmlns:a16="http://schemas.microsoft.com/office/drawing/2014/main" id="{77F61264-F56E-1942-9323-BF7B5A19829B}"/>
              </a:ext>
            </a:extLst>
          </p:cNvPr>
          <p:cNvPicPr>
            <a:picLocks noChangeAspect="1"/>
          </p:cNvPicPr>
          <p:nvPr/>
        </p:nvPicPr>
        <p:blipFill rotWithShape="1">
          <a:blip r:embed="rId2"/>
          <a:srcRect t="9788" b="5836"/>
          <a:stretch/>
        </p:blipFill>
        <p:spPr>
          <a:xfrm>
            <a:off x="-1" y="0"/>
            <a:ext cx="12192001" cy="6858000"/>
          </a:xfrm>
          <a:prstGeom prst="rect">
            <a:avLst/>
          </a:prstGeom>
        </p:spPr>
      </p:pic>
      <p:sp>
        <p:nvSpPr>
          <p:cNvPr id="2" name="Title 1">
            <a:extLst>
              <a:ext uri="{FF2B5EF4-FFF2-40B4-BE49-F238E27FC236}">
                <a16:creationId xmlns:a16="http://schemas.microsoft.com/office/drawing/2014/main" id="{633B39A5-F64A-2A4C-BD0A-11F06DD55947}"/>
              </a:ext>
            </a:extLst>
          </p:cNvPr>
          <p:cNvSpPr>
            <a:spLocks noGrp="1"/>
          </p:cNvSpPr>
          <p:nvPr>
            <p:ph type="title"/>
          </p:nvPr>
        </p:nvSpPr>
        <p:spPr>
          <a:xfrm>
            <a:off x="305007" y="5627893"/>
            <a:ext cx="10515600" cy="1325563"/>
          </a:xfrm>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Keep it Simple.</a:t>
            </a:r>
          </a:p>
        </p:txBody>
      </p:sp>
    </p:spTree>
    <p:extLst>
      <p:ext uri="{BB962C8B-B14F-4D97-AF65-F5344CB8AC3E}">
        <p14:creationId xmlns:p14="http://schemas.microsoft.com/office/powerpoint/2010/main" val="4065010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A3F691-702D-5845-AAE5-3CCA866ECE74}"/>
              </a:ext>
            </a:extLst>
          </p:cNvPr>
          <p:cNvPicPr>
            <a:picLocks noChangeAspect="1"/>
          </p:cNvPicPr>
          <p:nvPr/>
        </p:nvPicPr>
        <p:blipFill rotWithShape="1">
          <a:blip r:embed="rId3"/>
          <a:srcRect t="1235" b="14322"/>
          <a:stretch/>
        </p:blipFill>
        <p:spPr>
          <a:xfrm>
            <a:off x="0" y="-1"/>
            <a:ext cx="12192000" cy="6858001"/>
          </a:xfrm>
          <a:prstGeom prst="rect">
            <a:avLst/>
          </a:prstGeom>
        </p:spPr>
      </p:pic>
      <p:sp>
        <p:nvSpPr>
          <p:cNvPr id="6" name="Rectangle 5">
            <a:extLst>
              <a:ext uri="{FF2B5EF4-FFF2-40B4-BE49-F238E27FC236}">
                <a16:creationId xmlns:a16="http://schemas.microsoft.com/office/drawing/2014/main" id="{CC3A37D7-CB8E-F34C-908F-EFB7D86B1208}"/>
              </a:ext>
            </a:extLst>
          </p:cNvPr>
          <p:cNvSpPr/>
          <p:nvPr/>
        </p:nvSpPr>
        <p:spPr>
          <a:xfrm>
            <a:off x="1051244" y="4689019"/>
            <a:ext cx="10089512" cy="2062103"/>
          </a:xfrm>
          <a:prstGeom prst="rect">
            <a:avLst/>
          </a:prstGeom>
          <a:solidFill>
            <a:schemeClr val="tx1">
              <a:alpha val="39144"/>
            </a:schemeClr>
          </a:solidFill>
        </p:spPr>
        <p:txBody>
          <a:bodyPr wrap="square">
            <a:spAutoFit/>
          </a:bodyPr>
          <a:lstStyle/>
          <a:p>
            <a:pPr algn="ctr"/>
            <a:r>
              <a:rPr lang="en-GB"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After three days agonising over whether the first note should be notated as a D sharp or an E flat, Harry was beginning to wonder if library music was the ideal career for him.</a:t>
            </a:r>
            <a:endParaRPr lang="en-US" sz="32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330990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F767B1B-3CC8-0946-919C-37CD77D094C8}"/>
              </a:ext>
            </a:extLst>
          </p:cNvPr>
          <p:cNvPicPr>
            <a:picLocks noChangeAspect="1"/>
          </p:cNvPicPr>
          <p:nvPr/>
        </p:nvPicPr>
        <p:blipFill>
          <a:blip r:embed="rId3"/>
          <a:srcRect t="85" b="85"/>
          <a:stretch/>
        </p:blipFill>
        <p:spPr>
          <a:xfrm>
            <a:off x="-3047" y="10"/>
            <a:ext cx="12191999" cy="6857990"/>
          </a:xfrm>
          <a:prstGeom prst="rect">
            <a:avLst/>
          </a:prstGeom>
        </p:spPr>
      </p:pic>
      <p:sp>
        <p:nvSpPr>
          <p:cNvPr id="2" name="Title 1">
            <a:extLst>
              <a:ext uri="{FF2B5EF4-FFF2-40B4-BE49-F238E27FC236}">
                <a16:creationId xmlns:a16="http://schemas.microsoft.com/office/drawing/2014/main" id="{A4DDF99A-0A22-384D-9E60-CE1FF2F36AB7}"/>
              </a:ext>
            </a:extLst>
          </p:cNvPr>
          <p:cNvSpPr>
            <a:spLocks noGrp="1"/>
          </p:cNvSpPr>
          <p:nvPr>
            <p:ph type="title"/>
          </p:nvPr>
        </p:nvSpPr>
        <p:spPr>
          <a:xfrm>
            <a:off x="1063752" y="2971019"/>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Know Your Strengths </a:t>
            </a:r>
          </a:p>
        </p:txBody>
      </p:sp>
    </p:spTree>
    <p:extLst>
      <p:ext uri="{BB962C8B-B14F-4D97-AF65-F5344CB8AC3E}">
        <p14:creationId xmlns:p14="http://schemas.microsoft.com/office/powerpoint/2010/main" val="31928426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text, newspaper, accessory&#10;&#10;Description automatically generated">
            <a:extLst>
              <a:ext uri="{FF2B5EF4-FFF2-40B4-BE49-F238E27FC236}">
                <a16:creationId xmlns:a16="http://schemas.microsoft.com/office/drawing/2014/main" id="{4F427651-F0DB-8F41-817B-C73641F0D322}"/>
              </a:ext>
            </a:extLst>
          </p:cNvPr>
          <p:cNvPicPr>
            <a:picLocks noGrp="1" noChangeAspect="1"/>
          </p:cNvPicPr>
          <p:nvPr>
            <p:ph idx="1"/>
          </p:nvPr>
        </p:nvPicPr>
        <p:blipFill rotWithShape="1">
          <a:blip r:embed="rId3"/>
          <a:srcRect t="6876" b="8854"/>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A3A2A-D4B8-AF42-ACCE-BEDE93C8B90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a:solidFill>
                  <a:schemeClr val="tx1">
                    <a:lumMod val="85000"/>
                    <a:lumOff val="15000"/>
                  </a:schemeClr>
                </a:solidFill>
                <a:latin typeface="Open Sans SemiBold" panose="020B0606030504020204" pitchFamily="34" charset="0"/>
                <a:ea typeface="Open Sans SemiBold" panose="020B0606030504020204" pitchFamily="34" charset="0"/>
                <a:cs typeface="Open Sans SemiBold" panose="020B0606030504020204" pitchFamily="34" charset="0"/>
              </a:rPr>
              <a:t>Stay True to the Genre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5877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graphical user interface&#10;&#10;Description automatically generated">
            <a:extLst>
              <a:ext uri="{FF2B5EF4-FFF2-40B4-BE49-F238E27FC236}">
                <a16:creationId xmlns:a16="http://schemas.microsoft.com/office/drawing/2014/main" id="{F972E32F-E746-B24F-A9AC-E4472BD4DA95}"/>
              </a:ext>
            </a:extLst>
          </p:cNvPr>
          <p:cNvPicPr>
            <a:picLocks noChangeAspect="1"/>
          </p:cNvPicPr>
          <p:nvPr/>
        </p:nvPicPr>
        <p:blipFill rotWithShape="1">
          <a:blip r:embed="rId3"/>
          <a:srcRect l="12661" r="11167"/>
          <a:stretch/>
        </p:blipFill>
        <p:spPr>
          <a:xfrm>
            <a:off x="0" y="0"/>
            <a:ext cx="12192000" cy="6858000"/>
          </a:xfrm>
          <a:prstGeom prst="rect">
            <a:avLst/>
          </a:prstGeom>
        </p:spPr>
      </p:pic>
      <p:sp>
        <p:nvSpPr>
          <p:cNvPr id="2" name="Title 1">
            <a:extLst>
              <a:ext uri="{FF2B5EF4-FFF2-40B4-BE49-F238E27FC236}">
                <a16:creationId xmlns:a16="http://schemas.microsoft.com/office/drawing/2014/main" id="{A4DDF99A-0A22-384D-9E60-CE1FF2F36AB7}"/>
              </a:ext>
            </a:extLst>
          </p:cNvPr>
          <p:cNvSpPr>
            <a:spLocks noGrp="1"/>
          </p:cNvSpPr>
          <p:nvPr>
            <p:ph type="title"/>
          </p:nvPr>
        </p:nvSpPr>
        <p:spPr>
          <a:xfrm>
            <a:off x="1379838" y="0"/>
            <a:ext cx="10515600" cy="1325563"/>
          </a:xfrm>
        </p:spPr>
        <p:txBody>
          <a:bodyPr>
            <a:normAutofit/>
          </a:bodyPr>
          <a:lstStyle/>
          <a:p>
            <a:pPr algn="r"/>
            <a:r>
              <a:rPr lang="en-US" sz="5400" b="1" dirty="0">
                <a:latin typeface="Open Sans SemiBold" panose="020B0606030504020204" pitchFamily="34" charset="0"/>
                <a:ea typeface="Open Sans SemiBold" panose="020B0606030504020204" pitchFamily="34" charset="0"/>
                <a:cs typeface="Open Sans SemiBold" panose="020B0606030504020204" pitchFamily="34" charset="0"/>
              </a:rPr>
              <a:t>Know Your Market</a:t>
            </a:r>
          </a:p>
        </p:txBody>
      </p:sp>
      <p:sp>
        <p:nvSpPr>
          <p:cNvPr id="6" name="TextBox 5">
            <a:extLst>
              <a:ext uri="{FF2B5EF4-FFF2-40B4-BE49-F238E27FC236}">
                <a16:creationId xmlns:a16="http://schemas.microsoft.com/office/drawing/2014/main" id="{B0939167-777D-6D40-B80C-B5877761D706}"/>
              </a:ext>
            </a:extLst>
          </p:cNvPr>
          <p:cNvSpPr txBox="1"/>
          <p:nvPr/>
        </p:nvSpPr>
        <p:spPr>
          <a:xfrm>
            <a:off x="5702456" y="5780752"/>
            <a:ext cx="6192982" cy="923330"/>
          </a:xfrm>
          <a:prstGeom prst="rect">
            <a:avLst/>
          </a:prstGeom>
          <a:noFill/>
        </p:spPr>
        <p:txBody>
          <a:bodyPr wrap="square">
            <a:spAutoFit/>
          </a:bodyPr>
          <a:lstStyle/>
          <a:p>
            <a:pPr algn="r"/>
            <a:r>
              <a:rPr lang="en-US" dirty="0">
                <a:latin typeface="Open Sans Light" panose="020B0306030504020204" pitchFamily="34" charset="0"/>
                <a:ea typeface="Open Sans Light" panose="020B0306030504020204" pitchFamily="34" charset="0"/>
                <a:cs typeface="Open Sans Light" panose="020B0306030504020204" pitchFamily="34" charset="0"/>
              </a:rPr>
              <a:t>The Best of Epic Trailer Music: </a:t>
            </a:r>
          </a:p>
          <a:p>
            <a:pPr algn="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https://open.spotify.com/playlist/1dHKxeN3Gxb2vPsHEFVrZf?si=4b1c5c2047144886</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776283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colorful&#10;&#10;Description automatically generated">
            <a:extLst>
              <a:ext uri="{FF2B5EF4-FFF2-40B4-BE49-F238E27FC236}">
                <a16:creationId xmlns:a16="http://schemas.microsoft.com/office/drawing/2014/main" id="{B9C9E2FC-FFBA-E64C-9629-B27728CED9F2}"/>
              </a:ext>
            </a:extLst>
          </p:cNvPr>
          <p:cNvPicPr>
            <a:picLocks noGrp="1" noChangeAspect="1"/>
          </p:cNvPicPr>
          <p:nvPr>
            <p:ph idx="1"/>
          </p:nvPr>
        </p:nvPicPr>
        <p:blipFill rotWithShape="1">
          <a:blip r:embed="rId3"/>
          <a:srcRect r="444"/>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49379-2B6E-1348-A5DA-FB441F9819E0}"/>
              </a:ext>
            </a:extLst>
          </p:cNvPr>
          <p:cNvSpPr>
            <a:spLocks noGrp="1"/>
          </p:cNvSpPr>
          <p:nvPr>
            <p:ph type="title"/>
          </p:nvPr>
        </p:nvSpPr>
        <p:spPr>
          <a:xfrm>
            <a:off x="1063752" y="420208"/>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66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Find Patterns </a:t>
            </a:r>
          </a:p>
        </p:txBody>
      </p:sp>
    </p:spTree>
    <p:extLst>
      <p:ext uri="{BB962C8B-B14F-4D97-AF65-F5344CB8AC3E}">
        <p14:creationId xmlns:p14="http://schemas.microsoft.com/office/powerpoint/2010/main" val="23095530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ECE96"/>
        </a:solidFill>
        <a:effectLst/>
      </p:bgPr>
    </p:bg>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4E51FA6D-EE1E-2449-AF98-C65837612565}"/>
              </a:ext>
            </a:extLst>
          </p:cNvPr>
          <p:cNvPicPr>
            <a:picLocks noGrp="1" noChangeAspect="1"/>
          </p:cNvPicPr>
          <p:nvPr>
            <p:ph idx="1"/>
          </p:nvPr>
        </p:nvPicPr>
        <p:blipFill>
          <a:blip r:embed="rId3"/>
          <a:stretch>
            <a:fillRect/>
          </a:stretch>
        </p:blipFill>
        <p:spPr>
          <a:xfrm>
            <a:off x="2276615" y="0"/>
            <a:ext cx="7638770" cy="6869986"/>
          </a:xfrm>
        </p:spPr>
      </p:pic>
    </p:spTree>
    <p:extLst>
      <p:ext uri="{BB962C8B-B14F-4D97-AF65-F5344CB8AC3E}">
        <p14:creationId xmlns:p14="http://schemas.microsoft.com/office/powerpoint/2010/main" val="1126912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7" name="Picture 6">
            <a:extLst>
              <a:ext uri="{FF2B5EF4-FFF2-40B4-BE49-F238E27FC236}">
                <a16:creationId xmlns:a16="http://schemas.microsoft.com/office/drawing/2014/main" id="{24F2FD3D-196D-1E46-919F-77A154AEA9BF}"/>
              </a:ext>
            </a:extLst>
          </p:cNvPr>
          <p:cNvPicPr>
            <a:picLocks noChangeAspect="1"/>
          </p:cNvPicPr>
          <p:nvPr/>
        </p:nvPicPr>
        <p:blipFill rotWithShape="1">
          <a:blip r:embed="rId4">
            <a:alphaModFix/>
          </a:blip>
          <a:srcRect l="20272" t="-2" r="17493"/>
          <a:stretch/>
        </p:blipFill>
        <p:spPr>
          <a:xfrm>
            <a:off x="5797543" y="10"/>
            <a:ext cx="6394152" cy="6857990"/>
          </a:xfrm>
          <a:prstGeom prst="rect">
            <a:avLst/>
          </a:prstGeom>
        </p:spPr>
      </p:pic>
      <p:sp>
        <p:nvSpPr>
          <p:cNvPr id="3" name="Content Placeholder 2">
            <a:extLst>
              <a:ext uri="{FF2B5EF4-FFF2-40B4-BE49-F238E27FC236}">
                <a16:creationId xmlns:a16="http://schemas.microsoft.com/office/drawing/2014/main" id="{DC58823F-7915-CC4C-939E-801F1628CF5D}"/>
              </a:ext>
            </a:extLst>
          </p:cNvPr>
          <p:cNvSpPr>
            <a:spLocks noGrp="1"/>
          </p:cNvSpPr>
          <p:nvPr>
            <p:ph idx="1"/>
          </p:nvPr>
        </p:nvSpPr>
        <p:spPr>
          <a:xfrm>
            <a:off x="150694" y="255013"/>
            <a:ext cx="5496155" cy="6347974"/>
          </a:xfrm>
        </p:spPr>
        <p:txBody>
          <a:bodyPr anchor="ctr">
            <a:normAutofit fontScale="92500" lnSpcReduction="20000"/>
          </a:bodyPr>
          <a:lstStyle/>
          <a:p>
            <a:pPr marL="0" indent="0">
              <a:lnSpc>
                <a:spcPct val="110000"/>
              </a:lnSpc>
              <a:buNone/>
            </a:pPr>
            <a:r>
              <a:rPr lang="en-GB" sz="2400" dirty="0">
                <a:solidFill>
                  <a:srgbClr val="000000"/>
                </a:solidFill>
                <a:latin typeface="Open Sans Light" panose="020B0306030504020204" pitchFamily="34" charset="0"/>
                <a:ea typeface="Open Sans Light" panose="020B0306030504020204" pitchFamily="34" charset="0"/>
                <a:cs typeface="Open Sans Light" panose="020B0306030504020204" pitchFamily="34" charset="0"/>
              </a:rPr>
              <a:t>In busy pubs, you get served quicker by going to the middle of the bar even if the queue is deeper, the moral being that following the crowd can be a safe route to success. Thus the surest way to create popular library tracks would be to listen to what’s being used on TV, in trailers, or whatever use you have in mind, and do something similar but better. </a:t>
            </a:r>
          </a:p>
          <a:p>
            <a:pPr marL="0" indent="0">
              <a:lnSpc>
                <a:spcPct val="110000"/>
              </a:lnSpc>
              <a:buNone/>
            </a:pPr>
            <a:r>
              <a:rPr lang="en-GB" sz="2400" dirty="0">
                <a:solidFill>
                  <a:srgbClr val="000000"/>
                </a:solidFill>
                <a:latin typeface="Open Sans Light" panose="020B0306030504020204" pitchFamily="34" charset="0"/>
                <a:ea typeface="Open Sans Light" panose="020B0306030504020204" pitchFamily="34" charset="0"/>
                <a:cs typeface="Open Sans Light" panose="020B0306030504020204" pitchFamily="34" charset="0"/>
              </a:rPr>
              <a:t>Not very original, but you might be more likely to succeed than you would by following your latest enthusiasm for say, bowed hosepipe drones. As successful US composer Mark Petrie says: “I’ve been a little too creative with merging genres before. I think that’s generally something to avoid with library music.”</a:t>
            </a:r>
          </a:p>
          <a:p>
            <a:pPr marL="0" indent="0">
              <a:lnSpc>
                <a:spcPct val="110000"/>
              </a:lnSpc>
              <a:buNone/>
            </a:pPr>
            <a:br>
              <a:rPr lang="en-GB" sz="1600" dirty="0">
                <a:solidFill>
                  <a:srgbClr val="000000"/>
                </a:solidFill>
                <a:latin typeface="Open Sans Light" panose="020B0306030504020204" pitchFamily="34" charset="0"/>
                <a:ea typeface="Open Sans Light" panose="020B0306030504020204" pitchFamily="34" charset="0"/>
                <a:cs typeface="Open Sans Light" panose="020B0306030504020204" pitchFamily="34" charset="0"/>
              </a:rPr>
            </a:br>
            <a:r>
              <a:rPr lang="en-GB" sz="1600" dirty="0">
                <a:solidFill>
                  <a:srgbClr val="000000"/>
                </a:solidFill>
                <a:latin typeface="Open Sans Light" panose="020B0306030504020204" pitchFamily="34" charset="0"/>
                <a:ea typeface="Open Sans Light" panose="020B0306030504020204" pitchFamily="34" charset="0"/>
                <a:cs typeface="Open Sans Light" panose="020B0306030504020204" pitchFamily="34" charset="0"/>
                <a:hlinkClick r:id="rId5"/>
              </a:rPr>
              <a:t>https://www.soundonsound.com/music-business/all-about-library-music-part-3</a:t>
            </a:r>
            <a:endParaRPr lang="en-GB" sz="1600" dirty="0">
              <a:solidFill>
                <a:srgbClr val="000000"/>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4939962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165528C9-7087-BC4D-B90A-ED21BF101C1C}"/>
              </a:ext>
            </a:extLst>
          </p:cNvPr>
          <p:cNvPicPr>
            <a:picLocks noChangeAspect="1"/>
          </p:cNvPicPr>
          <p:nvPr/>
        </p:nvPicPr>
        <p:blipFill rotWithShape="1">
          <a:blip r:embed="rId3"/>
          <a:srcRect b="6589"/>
          <a:stretch/>
        </p:blipFill>
        <p:spPr>
          <a:xfrm>
            <a:off x="0" y="0"/>
            <a:ext cx="12192000" cy="6858000"/>
          </a:xfrm>
          <a:prstGeom prst="rect">
            <a:avLst/>
          </a:prstGeom>
        </p:spPr>
      </p:pic>
      <p:sp>
        <p:nvSpPr>
          <p:cNvPr id="2" name="Title 1">
            <a:extLst>
              <a:ext uri="{FF2B5EF4-FFF2-40B4-BE49-F238E27FC236}">
                <a16:creationId xmlns:a16="http://schemas.microsoft.com/office/drawing/2014/main" id="{F58A4400-BD54-AF43-8D15-D906D11E8DFA}"/>
              </a:ext>
            </a:extLst>
          </p:cNvPr>
          <p:cNvSpPr>
            <a:spLocks noGrp="1"/>
          </p:cNvSpPr>
          <p:nvPr>
            <p:ph type="title"/>
          </p:nvPr>
        </p:nvSpPr>
        <p:spPr>
          <a:xfrm>
            <a:off x="368643" y="377481"/>
            <a:ext cx="10515600" cy="1325563"/>
          </a:xfrm>
        </p:spPr>
        <p:txBody>
          <a:bodyPr/>
          <a:lstStyle/>
          <a:p>
            <a:r>
              <a:rPr lang="en-US" sz="5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Analysis</a:t>
            </a:r>
            <a:endPar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Tree>
    <p:extLst>
      <p:ext uri="{BB962C8B-B14F-4D97-AF65-F5344CB8AC3E}">
        <p14:creationId xmlns:p14="http://schemas.microsoft.com/office/powerpoint/2010/main" val="1694421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with a beard&#10;&#10;Description automatically generated with medium confidence">
            <a:extLst>
              <a:ext uri="{FF2B5EF4-FFF2-40B4-BE49-F238E27FC236}">
                <a16:creationId xmlns:a16="http://schemas.microsoft.com/office/drawing/2014/main" id="{49598A46-F0A2-7B4A-9C8D-2C679C2D295B}"/>
              </a:ext>
            </a:extLst>
          </p:cNvPr>
          <p:cNvPicPr>
            <a:picLocks noChangeAspect="1"/>
          </p:cNvPicPr>
          <p:nvPr/>
        </p:nvPicPr>
        <p:blipFill rotWithShape="1">
          <a:blip r:embed="rId3"/>
          <a:srcRect l="28109" r="12357"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1AC9AD7-F941-F74C-B54E-C49FB3A8E90B}"/>
              </a:ext>
            </a:extLst>
          </p:cNvPr>
          <p:cNvSpPr>
            <a:spLocks noGrp="1"/>
          </p:cNvSpPr>
          <p:nvPr>
            <p:ph idx="1"/>
          </p:nvPr>
        </p:nvSpPr>
        <p:spPr>
          <a:xfrm>
            <a:off x="6116569" y="63003"/>
            <a:ext cx="5925014" cy="6400800"/>
          </a:xfrm>
        </p:spPr>
        <p:txBody>
          <a:bodyPr>
            <a:normAutofit/>
          </a:bodyPr>
          <a:lstStyle/>
          <a:p>
            <a:pPr marL="0" indent="0">
              <a:buNone/>
            </a:pPr>
            <a:r>
              <a:rPr lang="en-GB" sz="2000" dirty="0">
                <a:latin typeface="Open Sans Light" panose="020B0306030504020204" pitchFamily="34" charset="0"/>
                <a:ea typeface="Open Sans Light" panose="020B0306030504020204" pitchFamily="34" charset="0"/>
                <a:cs typeface="Open Sans Light" panose="020B0306030504020204" pitchFamily="34" charset="0"/>
              </a:rPr>
              <a:t>Part of being professional is doing your research: listening carefully to new music, competitors and key tracks in the style of the brief for your planned album. Writer Mark Petrie keeps his quality up by “constantly listening and comparing my work to the top guys. For me that starts with Zimmer and Bergersen.”</a:t>
            </a:r>
          </a:p>
          <a:p>
            <a:pPr marL="0" indent="0">
              <a:buNone/>
            </a:pPr>
            <a:r>
              <a:rPr lang="en-GB" sz="2000" dirty="0">
                <a:latin typeface="Open Sans Light" panose="020B0306030504020204" pitchFamily="34" charset="0"/>
                <a:ea typeface="Open Sans Light" panose="020B0306030504020204" pitchFamily="34" charset="0"/>
                <a:cs typeface="Open Sans Light" panose="020B0306030504020204" pitchFamily="34" charset="0"/>
              </a:rPr>
              <a:t>This sentiment is echoed by writer Kyle </a:t>
            </a:r>
            <a:r>
              <a:rPr lang="en-GB" sz="2000" dirty="0" err="1">
                <a:latin typeface="Open Sans Light" panose="020B0306030504020204" pitchFamily="34" charset="0"/>
                <a:ea typeface="Open Sans Light" panose="020B0306030504020204" pitchFamily="34" charset="0"/>
                <a:cs typeface="Open Sans Light" panose="020B0306030504020204" pitchFamily="34" charset="0"/>
              </a:rPr>
              <a:t>Kniceley</a:t>
            </a:r>
            <a:r>
              <a:rPr lang="en-GB" sz="2000" dirty="0">
                <a:latin typeface="Open Sans Light" panose="020B0306030504020204" pitchFamily="34" charset="0"/>
                <a:ea typeface="Open Sans Light" panose="020B0306030504020204" pitchFamily="34" charset="0"/>
                <a:cs typeface="Open Sans Light" panose="020B0306030504020204" pitchFamily="34" charset="0"/>
              </a:rPr>
              <a:t>: “Research is constant. There are new composers all the time that do amazing things, and you have to hear that or you’ll fall behind. I’m a firm believer in feeding the beast: the primal love of music must be fed or it will starve and then you’re left with only ageing sounds and ideas.”</a:t>
            </a:r>
          </a:p>
          <a:p>
            <a:pPr marL="0" indent="0">
              <a:buNone/>
            </a:pPr>
            <a:r>
              <a:rPr lang="en-GB" sz="2000" dirty="0">
                <a:latin typeface="Open Sans Light" panose="020B0306030504020204" pitchFamily="34" charset="0"/>
                <a:ea typeface="Open Sans Light" panose="020B0306030504020204" pitchFamily="34" charset="0"/>
                <a:cs typeface="Open Sans Light" panose="020B0306030504020204" pitchFamily="34" charset="0"/>
              </a:rPr>
              <a:t>UK writer Jamie Salisbury also does his homework: “Listen to as many top-end examples of the music brief as possible — not just the tracks given as a reference by the library, but construct your own playlist. I’ll often listen to 100-plus tracks multiple times before I begin an album. That’s the standard to reach for, even if it’s multi-million-dollar Hollywood soundtracks.”</a:t>
            </a:r>
          </a:p>
          <a:p>
            <a:endParaRPr lang="en-US" sz="1300" dirty="0"/>
          </a:p>
        </p:txBody>
      </p:sp>
      <p:sp>
        <p:nvSpPr>
          <p:cNvPr id="7" name="Rectangle 6">
            <a:extLst>
              <a:ext uri="{FF2B5EF4-FFF2-40B4-BE49-F238E27FC236}">
                <a16:creationId xmlns:a16="http://schemas.microsoft.com/office/drawing/2014/main" id="{6E25E390-74F1-E640-97B6-63CDEEE49548}"/>
              </a:ext>
            </a:extLst>
          </p:cNvPr>
          <p:cNvSpPr/>
          <p:nvPr/>
        </p:nvSpPr>
        <p:spPr>
          <a:xfrm>
            <a:off x="6116569" y="6526806"/>
            <a:ext cx="5925014" cy="461665"/>
          </a:xfrm>
          <a:prstGeom prst="rect">
            <a:avLst/>
          </a:prstGeom>
        </p:spPr>
        <p:txBody>
          <a:bodyPr wrap="square">
            <a:spAutoFit/>
          </a:bodyPr>
          <a:lstStyle/>
          <a:p>
            <a:pPr algn="ctr"/>
            <a:r>
              <a:rPr lang="en-US" sz="1200"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https://www.soundonsound.com/music-business/all-about-library-music-part-3</a:t>
            </a:r>
            <a:endParaRPr lang="en-US" sz="1200" dirty="0">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sz="12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669298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meal&#10;&#10;Description automatically generated">
            <a:extLst>
              <a:ext uri="{FF2B5EF4-FFF2-40B4-BE49-F238E27FC236}">
                <a16:creationId xmlns:a16="http://schemas.microsoft.com/office/drawing/2014/main" id="{9D970D02-4641-9142-83F2-229FDE10FE7C}"/>
              </a:ext>
            </a:extLst>
          </p:cNvPr>
          <p:cNvPicPr>
            <a:picLocks noChangeAspect="1"/>
          </p:cNvPicPr>
          <p:nvPr/>
        </p:nvPicPr>
        <p:blipFill rotWithShape="1">
          <a:blip r:embed="rId3">
            <a:alphaModFix amt="60000"/>
          </a:blip>
          <a:srcRect b="2270"/>
          <a:stretch/>
        </p:blipFill>
        <p:spPr>
          <a:xfrm>
            <a:off x="180975" y="179108"/>
            <a:ext cx="11823637" cy="6499784"/>
          </a:xfrm>
          <a:prstGeom prst="rect">
            <a:avLst/>
          </a:prstGeom>
        </p:spPr>
      </p:pic>
      <p:sp>
        <p:nvSpPr>
          <p:cNvPr id="2" name="Title 1">
            <a:extLst>
              <a:ext uri="{FF2B5EF4-FFF2-40B4-BE49-F238E27FC236}">
                <a16:creationId xmlns:a16="http://schemas.microsoft.com/office/drawing/2014/main" id="{4FA084F0-AC55-FE42-8E61-031E780334AB}"/>
              </a:ext>
            </a:extLst>
          </p:cNvPr>
          <p:cNvSpPr>
            <a:spLocks noGrp="1"/>
          </p:cNvSpPr>
          <p:nvPr>
            <p:ph type="title"/>
          </p:nvPr>
        </p:nvSpPr>
        <p:spPr>
          <a:xfrm>
            <a:off x="461084" y="-1327103"/>
            <a:ext cx="10165218" cy="2806506"/>
          </a:xfrm>
        </p:spPr>
        <p:txBody>
          <a:bodyPr anchor="b">
            <a:normAutofit/>
          </a:bodyPr>
          <a:lstStyle/>
          <a:p>
            <a: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Know Your Recipe: What are the Ingredients?</a:t>
            </a:r>
          </a:p>
        </p:txBody>
      </p:sp>
      <p:sp>
        <p:nvSpPr>
          <p:cNvPr id="3" name="Content Placeholder 2">
            <a:extLst>
              <a:ext uri="{FF2B5EF4-FFF2-40B4-BE49-F238E27FC236}">
                <a16:creationId xmlns:a16="http://schemas.microsoft.com/office/drawing/2014/main" id="{8F5F95D7-5184-C442-8E48-335A48E5051D}"/>
              </a:ext>
            </a:extLst>
          </p:cNvPr>
          <p:cNvSpPr>
            <a:spLocks noGrp="1"/>
          </p:cNvSpPr>
          <p:nvPr>
            <p:ph idx="1"/>
          </p:nvPr>
        </p:nvSpPr>
        <p:spPr>
          <a:xfrm>
            <a:off x="461084" y="1714744"/>
            <a:ext cx="11011930" cy="5083204"/>
          </a:xfrm>
        </p:spPr>
        <p:txBody>
          <a:bodyPr>
            <a:normAutofit fontScale="92500" lnSpcReduction="20000"/>
          </a:bodyPr>
          <a:lstStyle/>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Genre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Tags/Key Words</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Tempo (BPM)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Instrumentation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Production techniques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How the Track Builds (layers)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Chord Progressions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Development Techniques</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Structure</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Edits</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Alternative Versions</a:t>
            </a:r>
          </a:p>
          <a:p>
            <a:pPr marL="0" indent="0">
              <a:buNone/>
            </a:pPr>
            <a:endParaRPr lang="en-US" sz="1700" dirty="0">
              <a:solidFill>
                <a:srgbClr val="FFFFFF"/>
              </a:solidFill>
            </a:endParaRPr>
          </a:p>
        </p:txBody>
      </p:sp>
    </p:spTree>
    <p:extLst>
      <p:ext uri="{BB962C8B-B14F-4D97-AF65-F5344CB8AC3E}">
        <p14:creationId xmlns:p14="http://schemas.microsoft.com/office/powerpoint/2010/main" val="2968490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ext&#10;&#10;Description automatically generated">
            <a:extLst>
              <a:ext uri="{FF2B5EF4-FFF2-40B4-BE49-F238E27FC236}">
                <a16:creationId xmlns:a16="http://schemas.microsoft.com/office/drawing/2014/main" id="{C8727284-DCF4-3F4E-8264-75B722DA1430}"/>
              </a:ext>
            </a:extLst>
          </p:cNvPr>
          <p:cNvPicPr>
            <a:picLocks noChangeAspect="1"/>
          </p:cNvPicPr>
          <p:nvPr/>
        </p:nvPicPr>
        <p:blipFill>
          <a:blip r:embed="rId2"/>
          <a:stretch>
            <a:fillRect/>
          </a:stretch>
        </p:blipFill>
        <p:spPr>
          <a:xfrm>
            <a:off x="4337246" y="0"/>
            <a:ext cx="7812912" cy="6858000"/>
          </a:xfrm>
          <a:prstGeom prst="rect">
            <a:avLst/>
          </a:prstGeom>
        </p:spPr>
      </p:pic>
      <p:sp>
        <p:nvSpPr>
          <p:cNvPr id="2" name="Title 1">
            <a:extLst>
              <a:ext uri="{FF2B5EF4-FFF2-40B4-BE49-F238E27FC236}">
                <a16:creationId xmlns:a16="http://schemas.microsoft.com/office/drawing/2014/main" id="{45299CF8-AFDA-574D-A4F1-5499BBD729AE}"/>
              </a:ext>
            </a:extLst>
          </p:cNvPr>
          <p:cNvSpPr>
            <a:spLocks noGrp="1"/>
          </p:cNvSpPr>
          <p:nvPr>
            <p:ph type="title"/>
          </p:nvPr>
        </p:nvSpPr>
        <p:spPr>
          <a:xfrm>
            <a:off x="170659" y="0"/>
            <a:ext cx="6755921" cy="1325563"/>
          </a:xfrm>
        </p:spPr>
        <p:txBody>
          <a:bodyPr>
            <a:normAutofit fontScale="90000"/>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Market Research</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err="1">
                <a:latin typeface="Open Sans SemiBold" panose="020B0606030504020204" pitchFamily="34" charset="0"/>
                <a:ea typeface="Open Sans SemiBold" panose="020B0606030504020204" pitchFamily="34" charset="0"/>
                <a:cs typeface="Open Sans SemiBold" panose="020B0606030504020204" pitchFamily="34" charset="0"/>
              </a:rPr>
              <a:t>Analysing</a:t>
            </a: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 Stylistic Trends</a:t>
            </a:r>
          </a:p>
        </p:txBody>
      </p:sp>
    </p:spTree>
    <p:extLst>
      <p:ext uri="{BB962C8B-B14F-4D97-AF65-F5344CB8AC3E}">
        <p14:creationId xmlns:p14="http://schemas.microsoft.com/office/powerpoint/2010/main" val="3671913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road, sky, outdoor&#10;&#10;Description automatically generated">
            <a:extLst>
              <a:ext uri="{FF2B5EF4-FFF2-40B4-BE49-F238E27FC236}">
                <a16:creationId xmlns:a16="http://schemas.microsoft.com/office/drawing/2014/main" id="{6CC18FA8-5D23-124D-BEB4-9DBAC529D8B9}"/>
              </a:ext>
            </a:extLst>
          </p:cNvPr>
          <p:cNvPicPr>
            <a:picLocks noChangeAspect="1"/>
          </p:cNvPicPr>
          <p:nvPr/>
        </p:nvPicPr>
        <p:blipFill rotWithShape="1">
          <a:blip r:embed="rId3"/>
          <a:srcRect t="7812" b="7812"/>
          <a:stretch/>
        </p:blipFill>
        <p:spPr>
          <a:xfrm>
            <a:off x="0" y="0"/>
            <a:ext cx="12192000" cy="6858000"/>
          </a:xfrm>
          <a:prstGeom prst="rect">
            <a:avLst/>
          </a:prstGeom>
        </p:spPr>
      </p:pic>
      <p:sp>
        <p:nvSpPr>
          <p:cNvPr id="2" name="Title 1">
            <a:extLst>
              <a:ext uri="{FF2B5EF4-FFF2-40B4-BE49-F238E27FC236}">
                <a16:creationId xmlns:a16="http://schemas.microsoft.com/office/drawing/2014/main" id="{31FB2CF7-BAF8-9C42-978B-1DCCA2707393}"/>
              </a:ext>
            </a:extLst>
          </p:cNvPr>
          <p:cNvSpPr>
            <a:spLocks noGrp="1"/>
          </p:cNvSpPr>
          <p:nvPr>
            <p:ph type="title"/>
          </p:nvPr>
        </p:nvSpPr>
        <p:spPr>
          <a:xfrm>
            <a:off x="838200" y="0"/>
            <a:ext cx="10515600" cy="1325563"/>
          </a:xfrm>
        </p:spPr>
        <p:txBody>
          <a:bodyPr/>
          <a:lstStyle/>
          <a:p>
            <a:pPr algn="ct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There is no right way…..</a:t>
            </a:r>
          </a:p>
        </p:txBody>
      </p:sp>
    </p:spTree>
    <p:extLst>
      <p:ext uri="{BB962C8B-B14F-4D97-AF65-F5344CB8AC3E}">
        <p14:creationId xmlns:p14="http://schemas.microsoft.com/office/powerpoint/2010/main" val="2392837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con&#10;&#10;Description automatically generated">
            <a:extLst>
              <a:ext uri="{FF2B5EF4-FFF2-40B4-BE49-F238E27FC236}">
                <a16:creationId xmlns:a16="http://schemas.microsoft.com/office/drawing/2014/main" id="{15E76232-44D1-6245-A887-52AFD08B31F0}"/>
              </a:ext>
            </a:extLst>
          </p:cNvPr>
          <p:cNvPicPr>
            <a:picLocks noChangeAspect="1"/>
          </p:cNvPicPr>
          <p:nvPr/>
        </p:nvPicPr>
        <p:blipFill rotWithShape="1">
          <a:blip r:embed="rId2"/>
          <a:srcRect t="7726" b="7707"/>
          <a:stretch/>
        </p:blipFill>
        <p:spPr>
          <a:xfrm>
            <a:off x="0" y="1588"/>
            <a:ext cx="12192000" cy="6856412"/>
          </a:xfrm>
          <a:prstGeom prst="rect">
            <a:avLst/>
          </a:prstGeom>
        </p:spPr>
      </p:pic>
      <p:sp>
        <p:nvSpPr>
          <p:cNvPr id="2" name="Title 1">
            <a:extLst>
              <a:ext uri="{FF2B5EF4-FFF2-40B4-BE49-F238E27FC236}">
                <a16:creationId xmlns:a16="http://schemas.microsoft.com/office/drawing/2014/main" id="{DAF994BD-3A5B-1843-9485-A759F76BDAC1}"/>
              </a:ext>
            </a:extLst>
          </p:cNvPr>
          <p:cNvSpPr>
            <a:spLocks noGrp="1"/>
          </p:cNvSpPr>
          <p:nvPr>
            <p:ph type="title"/>
          </p:nvPr>
        </p:nvSpPr>
        <p:spPr>
          <a:xfrm>
            <a:off x="380999" y="167417"/>
            <a:ext cx="3140676" cy="2513999"/>
          </a:xfrm>
        </p:spPr>
        <p:txBody>
          <a:bodyPr>
            <a:normAutofit/>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Make a Good Burger </a:t>
            </a:r>
          </a:p>
        </p:txBody>
      </p:sp>
      <p:sp>
        <p:nvSpPr>
          <p:cNvPr id="3" name="Content Placeholder 2">
            <a:extLst>
              <a:ext uri="{FF2B5EF4-FFF2-40B4-BE49-F238E27FC236}">
                <a16:creationId xmlns:a16="http://schemas.microsoft.com/office/drawing/2014/main" id="{52CC7C1E-494A-2243-8A1A-2F556FB32283}"/>
              </a:ext>
            </a:extLst>
          </p:cNvPr>
          <p:cNvSpPr>
            <a:spLocks noGrp="1"/>
          </p:cNvSpPr>
          <p:nvPr>
            <p:ph idx="1"/>
          </p:nvPr>
        </p:nvSpPr>
        <p:spPr>
          <a:xfrm>
            <a:off x="8670326" y="314657"/>
            <a:ext cx="3375454" cy="4733518"/>
          </a:xfrm>
        </p:spPr>
        <p:txBody>
          <a:bodyPr>
            <a:normAutofit/>
          </a:bodyPr>
          <a:lstStyle/>
          <a:p>
            <a:pPr marL="0" indent="0">
              <a:buNone/>
            </a:pPr>
            <a:r>
              <a:rPr lang="en-US" sz="3600" b="1" dirty="0">
                <a:latin typeface="Open Sans SemiBold" panose="020B0606030504020204" pitchFamily="34" charset="0"/>
                <a:ea typeface="Open Sans SemiBold" panose="020B0606030504020204" pitchFamily="34" charset="0"/>
                <a:cs typeface="Open Sans SemiBold" panose="020B0606030504020204" pitchFamily="34" charset="0"/>
              </a:rPr>
              <a:t>Every Component needs to be perfect. </a:t>
            </a:r>
          </a:p>
        </p:txBody>
      </p:sp>
    </p:spTree>
    <p:extLst>
      <p:ext uri="{BB962C8B-B14F-4D97-AF65-F5344CB8AC3E}">
        <p14:creationId xmlns:p14="http://schemas.microsoft.com/office/powerpoint/2010/main" val="28063897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593DD-7C5E-1D41-8ABF-B9A8EDBFE975}"/>
              </a:ext>
            </a:extLst>
          </p:cNvPr>
          <p:cNvSpPr>
            <a:spLocks noGrp="1"/>
          </p:cNvSpPr>
          <p:nvPr>
            <p:ph type="title"/>
          </p:nvPr>
        </p:nvSpPr>
        <p:spPr/>
        <p:txBody>
          <a:bodyPr/>
          <a:lstStyle/>
          <a:p>
            <a:endParaRPr lang="en-US"/>
          </a:p>
        </p:txBody>
      </p:sp>
      <p:pic>
        <p:nvPicPr>
          <p:cNvPr id="5" name="Content Placeholder 4" descr="A picture containing sky, outdoor, clouds, day&#10;&#10;Description automatically generated">
            <a:extLst>
              <a:ext uri="{FF2B5EF4-FFF2-40B4-BE49-F238E27FC236}">
                <a16:creationId xmlns:a16="http://schemas.microsoft.com/office/drawing/2014/main" id="{C244EEDC-E80A-DC40-ACCD-CF43817D1B1A}"/>
              </a:ext>
            </a:extLst>
          </p:cNvPr>
          <p:cNvPicPr>
            <a:picLocks noGrp="1" noChangeAspect="1"/>
          </p:cNvPicPr>
          <p:nvPr>
            <p:ph idx="1"/>
          </p:nvPr>
        </p:nvPicPr>
        <p:blipFill rotWithShape="1">
          <a:blip r:embed="rId2"/>
          <a:srcRect t="4856" b="4856"/>
          <a:stretch/>
        </p:blipFill>
        <p:spPr>
          <a:xfrm>
            <a:off x="0" y="1"/>
            <a:ext cx="12192000" cy="6858000"/>
          </a:xfrm>
        </p:spPr>
      </p:pic>
      <p:sp>
        <p:nvSpPr>
          <p:cNvPr id="6" name="Title 1">
            <a:extLst>
              <a:ext uri="{FF2B5EF4-FFF2-40B4-BE49-F238E27FC236}">
                <a16:creationId xmlns:a16="http://schemas.microsoft.com/office/drawing/2014/main" id="{E90A7622-CF51-7D4B-8A78-3322EA789825}"/>
              </a:ext>
            </a:extLst>
          </p:cNvPr>
          <p:cNvSpPr txBox="1">
            <a:spLocks/>
          </p:cNvSpPr>
          <p:nvPr/>
        </p:nvSpPr>
        <p:spPr>
          <a:xfrm>
            <a:off x="5943600" y="-716692"/>
            <a:ext cx="6104237" cy="366995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Balance: </a:t>
            </a:r>
          </a:p>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Every Element has Equal Importance </a:t>
            </a:r>
          </a:p>
        </p:txBody>
      </p:sp>
    </p:spTree>
    <p:extLst>
      <p:ext uri="{BB962C8B-B14F-4D97-AF65-F5344CB8AC3E}">
        <p14:creationId xmlns:p14="http://schemas.microsoft.com/office/powerpoint/2010/main" val="25519245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holding a sign&#10;&#10;Description automatically generated with low confidence">
            <a:extLst>
              <a:ext uri="{FF2B5EF4-FFF2-40B4-BE49-F238E27FC236}">
                <a16:creationId xmlns:a16="http://schemas.microsoft.com/office/drawing/2014/main" id="{035DEEC9-DD96-9146-886F-6AD6ED946924}"/>
              </a:ext>
            </a:extLst>
          </p:cNvPr>
          <p:cNvPicPr>
            <a:picLocks noGrp="1" noChangeAspect="1"/>
          </p:cNvPicPr>
          <p:nvPr>
            <p:ph idx="1"/>
          </p:nvPr>
        </p:nvPicPr>
        <p:blipFill rotWithShape="1">
          <a:blip r:embed="rId2"/>
          <a:srcRect t="3271" b="3271"/>
          <a:stretch/>
        </p:blipFill>
        <p:spPr>
          <a:xfrm>
            <a:off x="0" y="-1"/>
            <a:ext cx="12192000" cy="6858001"/>
          </a:xfrm>
        </p:spPr>
      </p:pic>
      <p:sp>
        <p:nvSpPr>
          <p:cNvPr id="2" name="Title 1">
            <a:extLst>
              <a:ext uri="{FF2B5EF4-FFF2-40B4-BE49-F238E27FC236}">
                <a16:creationId xmlns:a16="http://schemas.microsoft.com/office/drawing/2014/main" id="{2895C1D4-1D87-404B-A1C4-D2E898D6EB97}"/>
              </a:ext>
            </a:extLst>
          </p:cNvPr>
          <p:cNvSpPr>
            <a:spLocks noGrp="1"/>
          </p:cNvSpPr>
          <p:nvPr>
            <p:ph type="title"/>
          </p:nvPr>
        </p:nvSpPr>
        <p:spPr>
          <a:xfrm>
            <a:off x="7722973" y="-487491"/>
            <a:ext cx="4300152" cy="3378972"/>
          </a:xfrm>
        </p:spPr>
        <p:txBody>
          <a:bodyPr>
            <a:normAutofit/>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Try not to get bogged down with an idea! </a:t>
            </a:r>
          </a:p>
        </p:txBody>
      </p:sp>
    </p:spTree>
    <p:extLst>
      <p:ext uri="{BB962C8B-B14F-4D97-AF65-F5344CB8AC3E}">
        <p14:creationId xmlns:p14="http://schemas.microsoft.com/office/powerpoint/2010/main" val="40110883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4FF83-A49B-EB45-8C8B-979F18B1D08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b="1" kern="1200"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Keep it Simple but Effective</a:t>
            </a:r>
          </a:p>
        </p:txBody>
      </p:sp>
      <p:pic>
        <p:nvPicPr>
          <p:cNvPr id="5" name="Picture 4" descr="A picture containing application&#10;&#10;Description automatically generated">
            <a:extLst>
              <a:ext uri="{FF2B5EF4-FFF2-40B4-BE49-F238E27FC236}">
                <a16:creationId xmlns:a16="http://schemas.microsoft.com/office/drawing/2014/main" id="{6A8C97F3-B34C-3245-A5EF-43B847B7D439}"/>
              </a:ext>
            </a:extLst>
          </p:cNvPr>
          <p:cNvPicPr>
            <a:picLocks noChangeAspect="1"/>
          </p:cNvPicPr>
          <p:nvPr/>
        </p:nvPicPr>
        <p:blipFill>
          <a:blip r:embed="rId2"/>
          <a:stretch>
            <a:fillRect/>
          </a:stretch>
        </p:blipFill>
        <p:spPr>
          <a:xfrm>
            <a:off x="4288137" y="1210507"/>
            <a:ext cx="7903863" cy="4643519"/>
          </a:xfrm>
          <a:prstGeom prst="rect">
            <a:avLst/>
          </a:prstGeom>
        </p:spPr>
      </p:pic>
    </p:spTree>
    <p:extLst>
      <p:ext uri="{BB962C8B-B14F-4D97-AF65-F5344CB8AC3E}">
        <p14:creationId xmlns:p14="http://schemas.microsoft.com/office/powerpoint/2010/main" val="19105203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shelf, colorful&#10;&#10;Description automatically generated">
            <a:extLst>
              <a:ext uri="{FF2B5EF4-FFF2-40B4-BE49-F238E27FC236}">
                <a16:creationId xmlns:a16="http://schemas.microsoft.com/office/drawing/2014/main" id="{C9273AE0-7E33-F64D-838A-BED996493802}"/>
              </a:ext>
            </a:extLst>
          </p:cNvPr>
          <p:cNvPicPr>
            <a:picLocks noChangeAspect="1"/>
          </p:cNvPicPr>
          <p:nvPr/>
        </p:nvPicPr>
        <p:blipFill rotWithShape="1">
          <a:blip r:embed="rId3"/>
          <a:srcRect t="7865" b="7865"/>
          <a:stretch/>
        </p:blipFill>
        <p:spPr>
          <a:xfrm>
            <a:off x="0" y="0"/>
            <a:ext cx="12192000" cy="685800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5815998-4CA0-4C4F-A39F-7F02DE6C7B9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a:solidFill>
                  <a:schemeClr val="tx1">
                    <a:lumMod val="85000"/>
                    <a:lumOff val="15000"/>
                  </a:schemeClr>
                </a:solidFill>
                <a:latin typeface="Open Sans SemiBold" panose="020B0606030504020204" pitchFamily="34" charset="0"/>
                <a:ea typeface="Open Sans SemiBold" panose="020B0606030504020204" pitchFamily="34" charset="0"/>
                <a:cs typeface="Open Sans SemiBold" panose="020B0606030504020204" pitchFamily="34" charset="0"/>
              </a:rPr>
              <a:t>Inspiration: Work to a Title</a:t>
            </a:r>
          </a:p>
        </p:txBody>
      </p:sp>
    </p:spTree>
    <p:extLst>
      <p:ext uri="{BB962C8B-B14F-4D97-AF65-F5344CB8AC3E}">
        <p14:creationId xmlns:p14="http://schemas.microsoft.com/office/powerpoint/2010/main" val="6084180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C4DCB22-E8FF-C645-A3B5-5AEB2AB65EE5}"/>
              </a:ext>
            </a:extLst>
          </p:cNvPr>
          <p:cNvSpPr/>
          <p:nvPr/>
        </p:nvSpPr>
        <p:spPr>
          <a:xfrm>
            <a:off x="125711" y="1122515"/>
            <a:ext cx="6322590" cy="6612673"/>
          </a:xfrm>
          <a:prstGeom prst="rect">
            <a:avLst/>
          </a:prstGeom>
        </p:spPr>
        <p:txBody>
          <a:bodyPr vert="horz" lIns="91440" tIns="45720" rIns="91440" bIns="45720" rtlCol="0">
            <a:normAutofit/>
          </a:bodyPr>
          <a:lstStyle/>
          <a:p>
            <a:pPr>
              <a:spcAft>
                <a:spcPts val="600"/>
              </a:spcAft>
            </a:pPr>
            <a:r>
              <a:rPr lang="en-US" sz="2800" dirty="0">
                <a:latin typeface="Open Sans Light" panose="020B0306030504020204" pitchFamily="34" charset="0"/>
                <a:ea typeface="Open Sans Light" panose="020B0306030504020204" pitchFamily="34" charset="0"/>
                <a:cs typeface="Open Sans Light" panose="020B0306030504020204" pitchFamily="34" charset="0"/>
              </a:rPr>
              <a:t>It’s not just the music: good track titles are essential if you want to be successful in library music. </a:t>
            </a:r>
          </a:p>
          <a:p>
            <a:pPr>
              <a:spcAft>
                <a:spcPts val="600"/>
              </a:spcAft>
            </a:pP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spcAft>
                <a:spcPts val="600"/>
              </a:spcAft>
            </a:pPr>
            <a:r>
              <a:rPr lang="en-US" sz="2800" dirty="0">
                <a:latin typeface="Open Sans Light" panose="020B0306030504020204" pitchFamily="34" charset="0"/>
                <a:ea typeface="Open Sans Light" panose="020B0306030504020204" pitchFamily="34" charset="0"/>
                <a:cs typeface="Open Sans Light" panose="020B0306030504020204" pitchFamily="34" charset="0"/>
              </a:rPr>
              <a:t>When I look through the royalty statements of the thousands of tracks I’ve published, the top tracks always have something clear, evocative and general about their titles. </a:t>
            </a:r>
          </a:p>
        </p:txBody>
      </p:sp>
      <p:pic>
        <p:nvPicPr>
          <p:cNvPr id="5" name="Picture 4" descr="A picture containing shelf, colorful&#10;&#10;Description automatically generated">
            <a:extLst>
              <a:ext uri="{FF2B5EF4-FFF2-40B4-BE49-F238E27FC236}">
                <a16:creationId xmlns:a16="http://schemas.microsoft.com/office/drawing/2014/main" id="{C9273AE0-7E33-F64D-838A-BED996493802}"/>
              </a:ext>
            </a:extLst>
          </p:cNvPr>
          <p:cNvPicPr>
            <a:picLocks noChangeAspect="1"/>
          </p:cNvPicPr>
          <p:nvPr/>
        </p:nvPicPr>
        <p:blipFill rotWithShape="1">
          <a:blip r:embed="rId3"/>
          <a:srcRect l="13896" r="2806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Rectangle 6">
            <a:extLst>
              <a:ext uri="{FF2B5EF4-FFF2-40B4-BE49-F238E27FC236}">
                <a16:creationId xmlns:a16="http://schemas.microsoft.com/office/drawing/2014/main" id="{4CDB44C1-5A79-4E41-AEA3-295906DF11FF}"/>
              </a:ext>
            </a:extLst>
          </p:cNvPr>
          <p:cNvSpPr/>
          <p:nvPr/>
        </p:nvSpPr>
        <p:spPr>
          <a:xfrm>
            <a:off x="258926" y="6581225"/>
            <a:ext cx="6096000" cy="430887"/>
          </a:xfrm>
          <a:prstGeom prst="rect">
            <a:avLst/>
          </a:prstGeom>
        </p:spPr>
        <p:txBody>
          <a:bodyPr>
            <a:spAutoFit/>
          </a:bodyPr>
          <a:lstStyle/>
          <a:p>
            <a:r>
              <a:rPr lang="en-US" sz="1100"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https://www.soundonsound.com/music-business/all-about-library-music-part-3</a:t>
            </a:r>
            <a:endParaRPr lang="en-US" sz="11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sz="11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Rectangle 7">
            <a:extLst>
              <a:ext uri="{FF2B5EF4-FFF2-40B4-BE49-F238E27FC236}">
                <a16:creationId xmlns:a16="http://schemas.microsoft.com/office/drawing/2014/main" id="{38F403D4-D03C-8443-850A-EAA2C581B440}"/>
              </a:ext>
            </a:extLst>
          </p:cNvPr>
          <p:cNvSpPr/>
          <p:nvPr/>
        </p:nvSpPr>
        <p:spPr>
          <a:xfrm>
            <a:off x="6085448" y="6286500"/>
            <a:ext cx="6103504" cy="6612673"/>
          </a:xfrm>
          <a:prstGeom prst="rect">
            <a:avLst/>
          </a:prstGeom>
        </p:spPr>
        <p:txBody>
          <a:bodyPr vert="horz" lIns="91440" tIns="45720" rIns="91440" bIns="45720" rtlCol="0">
            <a:normAutofit/>
          </a:bodyPr>
          <a:lstStyle/>
          <a:p>
            <a:pPr algn="r">
              <a:spcAft>
                <a:spcPts val="600"/>
              </a:spcAft>
            </a:pPr>
            <a:r>
              <a:rPr lang="en-US"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Dan Graham</a:t>
            </a:r>
          </a:p>
        </p:txBody>
      </p:sp>
    </p:spTree>
    <p:extLst>
      <p:ext uri="{BB962C8B-B14F-4D97-AF65-F5344CB8AC3E}">
        <p14:creationId xmlns:p14="http://schemas.microsoft.com/office/powerpoint/2010/main" val="13892708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C4DCB22-E8FF-C645-A3B5-5AEB2AB65EE5}"/>
              </a:ext>
            </a:extLst>
          </p:cNvPr>
          <p:cNvSpPr/>
          <p:nvPr/>
        </p:nvSpPr>
        <p:spPr>
          <a:xfrm>
            <a:off x="258926" y="122663"/>
            <a:ext cx="6103504" cy="6612673"/>
          </a:xfrm>
          <a:prstGeom prst="rect">
            <a:avLst/>
          </a:prstGeom>
        </p:spPr>
        <p:txBody>
          <a:bodyPr vert="horz" lIns="91440" tIns="45720" rIns="91440" bIns="45720" rtlCol="0">
            <a:normAutofit/>
          </a:bodyPr>
          <a:lstStyle/>
          <a:p>
            <a:pPr>
              <a:spcAft>
                <a:spcPts val="600"/>
              </a:spcAft>
            </a:pP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spcAft>
                <a:spcPts val="600"/>
              </a:spcAft>
            </a:pP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spcAft>
                <a:spcPts val="600"/>
              </a:spcAft>
            </a:pPr>
            <a:r>
              <a:rPr lang="en-US" sz="2800" dirty="0">
                <a:latin typeface="Open Sans Light" panose="020B0306030504020204" pitchFamily="34" charset="0"/>
                <a:ea typeface="Open Sans Light" panose="020B0306030504020204" pitchFamily="34" charset="0"/>
                <a:cs typeface="Open Sans Light" panose="020B0306030504020204" pitchFamily="34" charset="0"/>
              </a:rPr>
              <a:t>Some of my own most successful tracks are ‘Making Plans’, ‘Gothic Storm’ and ‘Drummers Of God’. Each of those makes a pretty clear statement about its purpose, while being evocative and conjuring mental images yet also being general enough to suggest they could be used in many different situations. </a:t>
            </a:r>
          </a:p>
        </p:txBody>
      </p:sp>
      <p:pic>
        <p:nvPicPr>
          <p:cNvPr id="5" name="Picture 4" descr="A picture containing shelf, colorful&#10;&#10;Description automatically generated">
            <a:extLst>
              <a:ext uri="{FF2B5EF4-FFF2-40B4-BE49-F238E27FC236}">
                <a16:creationId xmlns:a16="http://schemas.microsoft.com/office/drawing/2014/main" id="{C9273AE0-7E33-F64D-838A-BED996493802}"/>
              </a:ext>
            </a:extLst>
          </p:cNvPr>
          <p:cNvPicPr>
            <a:picLocks noChangeAspect="1"/>
          </p:cNvPicPr>
          <p:nvPr/>
        </p:nvPicPr>
        <p:blipFill rotWithShape="1">
          <a:blip r:embed="rId3"/>
          <a:srcRect l="13896" r="2806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Rectangle 6">
            <a:extLst>
              <a:ext uri="{FF2B5EF4-FFF2-40B4-BE49-F238E27FC236}">
                <a16:creationId xmlns:a16="http://schemas.microsoft.com/office/drawing/2014/main" id="{4CDB44C1-5A79-4E41-AEA3-295906DF11FF}"/>
              </a:ext>
            </a:extLst>
          </p:cNvPr>
          <p:cNvSpPr/>
          <p:nvPr/>
        </p:nvSpPr>
        <p:spPr>
          <a:xfrm>
            <a:off x="258926" y="6581225"/>
            <a:ext cx="6096000" cy="261610"/>
          </a:xfrm>
          <a:prstGeom prst="rect">
            <a:avLst/>
          </a:prstGeom>
        </p:spPr>
        <p:txBody>
          <a:bodyPr>
            <a:spAutoFit/>
          </a:bodyPr>
          <a:lstStyle/>
          <a:p>
            <a:r>
              <a:rPr lang="en-US" sz="1100"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https://www.soundonsound.com/music-business/all-about-library-music-part-3</a:t>
            </a:r>
            <a:endParaRPr lang="en-US" sz="11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Rectangle 7">
            <a:extLst>
              <a:ext uri="{FF2B5EF4-FFF2-40B4-BE49-F238E27FC236}">
                <a16:creationId xmlns:a16="http://schemas.microsoft.com/office/drawing/2014/main" id="{A1C2DA54-00B3-DA44-9BBC-F886966F2BFD}"/>
              </a:ext>
            </a:extLst>
          </p:cNvPr>
          <p:cNvSpPr/>
          <p:nvPr/>
        </p:nvSpPr>
        <p:spPr>
          <a:xfrm>
            <a:off x="6085448" y="6286500"/>
            <a:ext cx="6103504" cy="6612673"/>
          </a:xfrm>
          <a:prstGeom prst="rect">
            <a:avLst/>
          </a:prstGeom>
        </p:spPr>
        <p:txBody>
          <a:bodyPr vert="horz" lIns="91440" tIns="45720" rIns="91440" bIns="45720" rtlCol="0">
            <a:normAutofit/>
          </a:bodyPr>
          <a:lstStyle/>
          <a:p>
            <a:pPr algn="r">
              <a:spcAft>
                <a:spcPts val="600"/>
              </a:spcAft>
            </a:pPr>
            <a:r>
              <a:rPr lang="en-US"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Dan Graham</a:t>
            </a:r>
          </a:p>
        </p:txBody>
      </p:sp>
    </p:spTree>
    <p:extLst>
      <p:ext uri="{BB962C8B-B14F-4D97-AF65-F5344CB8AC3E}">
        <p14:creationId xmlns:p14="http://schemas.microsoft.com/office/powerpoint/2010/main" val="3100983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C4DCB22-E8FF-C645-A3B5-5AEB2AB65EE5}"/>
              </a:ext>
            </a:extLst>
          </p:cNvPr>
          <p:cNvSpPr/>
          <p:nvPr/>
        </p:nvSpPr>
        <p:spPr>
          <a:xfrm>
            <a:off x="258926" y="122663"/>
            <a:ext cx="6103504" cy="6612673"/>
          </a:xfrm>
          <a:prstGeom prst="rect">
            <a:avLst/>
          </a:prstGeom>
        </p:spPr>
        <p:txBody>
          <a:bodyPr vert="horz" lIns="91440" tIns="45720" rIns="91440" bIns="45720" rtlCol="0">
            <a:normAutofit/>
          </a:bodyPr>
          <a:lstStyle/>
          <a:p>
            <a:pPr>
              <a:spcAft>
                <a:spcPts val="600"/>
              </a:spcAft>
            </a:pP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spcAft>
                <a:spcPts val="600"/>
              </a:spcAft>
            </a:pP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spcAft>
                <a:spcPts val="600"/>
              </a:spcAft>
            </a:pP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spcAft>
                <a:spcPts val="600"/>
              </a:spcAft>
            </a:pPr>
            <a:r>
              <a:rPr lang="en-US" sz="2800" dirty="0">
                <a:latin typeface="Open Sans Light" panose="020B0306030504020204" pitchFamily="34" charset="0"/>
                <a:ea typeface="Open Sans Light" panose="020B0306030504020204" pitchFamily="34" charset="0"/>
                <a:cs typeface="Open Sans Light" panose="020B0306030504020204" pitchFamily="34" charset="0"/>
              </a:rPr>
              <a:t>Bad library titles are the opposite: either too vague (‘Something’s Happening’ says very little about what to expect), too bland (‘112bpm Rock In E Major’ is almost too boring to read), or too specific (‘Switching On The Pool Lights’, which sounds nice but is not very broad).</a:t>
            </a:r>
          </a:p>
        </p:txBody>
      </p:sp>
      <p:pic>
        <p:nvPicPr>
          <p:cNvPr id="5" name="Picture 4" descr="A picture containing shelf, colorful&#10;&#10;Description automatically generated">
            <a:extLst>
              <a:ext uri="{FF2B5EF4-FFF2-40B4-BE49-F238E27FC236}">
                <a16:creationId xmlns:a16="http://schemas.microsoft.com/office/drawing/2014/main" id="{C9273AE0-7E33-F64D-838A-BED996493802}"/>
              </a:ext>
            </a:extLst>
          </p:cNvPr>
          <p:cNvPicPr>
            <a:picLocks noChangeAspect="1"/>
          </p:cNvPicPr>
          <p:nvPr/>
        </p:nvPicPr>
        <p:blipFill rotWithShape="1">
          <a:blip r:embed="rId3"/>
          <a:srcRect l="13896" r="2806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Rectangle 6">
            <a:extLst>
              <a:ext uri="{FF2B5EF4-FFF2-40B4-BE49-F238E27FC236}">
                <a16:creationId xmlns:a16="http://schemas.microsoft.com/office/drawing/2014/main" id="{4CDB44C1-5A79-4E41-AEA3-295906DF11FF}"/>
              </a:ext>
            </a:extLst>
          </p:cNvPr>
          <p:cNvSpPr/>
          <p:nvPr/>
        </p:nvSpPr>
        <p:spPr>
          <a:xfrm>
            <a:off x="258926" y="6581225"/>
            <a:ext cx="6096000" cy="261610"/>
          </a:xfrm>
          <a:prstGeom prst="rect">
            <a:avLst/>
          </a:prstGeom>
        </p:spPr>
        <p:txBody>
          <a:bodyPr>
            <a:spAutoFit/>
          </a:bodyPr>
          <a:lstStyle/>
          <a:p>
            <a:r>
              <a:rPr lang="en-US" sz="1100"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https://www.soundonsound.com/music-business/all-about-library-music-part-3</a:t>
            </a:r>
            <a:endParaRPr lang="en-US" sz="11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Rectangle 7">
            <a:extLst>
              <a:ext uri="{FF2B5EF4-FFF2-40B4-BE49-F238E27FC236}">
                <a16:creationId xmlns:a16="http://schemas.microsoft.com/office/drawing/2014/main" id="{A1C2DA54-00B3-DA44-9BBC-F886966F2BFD}"/>
              </a:ext>
            </a:extLst>
          </p:cNvPr>
          <p:cNvSpPr/>
          <p:nvPr/>
        </p:nvSpPr>
        <p:spPr>
          <a:xfrm>
            <a:off x="6085448" y="6286500"/>
            <a:ext cx="6103504" cy="6612673"/>
          </a:xfrm>
          <a:prstGeom prst="rect">
            <a:avLst/>
          </a:prstGeom>
        </p:spPr>
        <p:txBody>
          <a:bodyPr vert="horz" lIns="91440" tIns="45720" rIns="91440" bIns="45720" rtlCol="0">
            <a:normAutofit/>
          </a:bodyPr>
          <a:lstStyle/>
          <a:p>
            <a:pPr algn="r">
              <a:spcAft>
                <a:spcPts val="600"/>
              </a:spcAft>
            </a:pPr>
            <a:r>
              <a:rPr lang="en-US"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Dan Graham</a:t>
            </a:r>
          </a:p>
        </p:txBody>
      </p:sp>
    </p:spTree>
    <p:extLst>
      <p:ext uri="{BB962C8B-B14F-4D97-AF65-F5344CB8AC3E}">
        <p14:creationId xmlns:p14="http://schemas.microsoft.com/office/powerpoint/2010/main" val="1205633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C4DCB22-E8FF-C645-A3B5-5AEB2AB65EE5}"/>
              </a:ext>
            </a:extLst>
          </p:cNvPr>
          <p:cNvSpPr/>
          <p:nvPr/>
        </p:nvSpPr>
        <p:spPr>
          <a:xfrm>
            <a:off x="125711" y="573133"/>
            <a:ext cx="6229215" cy="6612673"/>
          </a:xfrm>
          <a:prstGeom prst="rect">
            <a:avLst/>
          </a:prstGeom>
        </p:spPr>
        <p:txBody>
          <a:bodyPr vert="horz" lIns="91440" tIns="45720" rIns="91440" bIns="45720" rtlCol="0">
            <a:normAutofit/>
          </a:bodyPr>
          <a:lstStyle/>
          <a:p>
            <a:pPr>
              <a:spcAft>
                <a:spcPts val="600"/>
              </a:spcAft>
            </a:pPr>
            <a:r>
              <a:rPr lang="en-US" sz="2800" dirty="0">
                <a:latin typeface="Open Sans Light" panose="020B0306030504020204" pitchFamily="34" charset="0"/>
                <a:ea typeface="Open Sans Light" panose="020B0306030504020204" pitchFamily="34" charset="0"/>
                <a:cs typeface="Open Sans Light" panose="020B0306030504020204" pitchFamily="34" charset="0"/>
              </a:rPr>
              <a:t>Good album titles also make a huge difference. The most successful album titles manage to combine those same essential qualities of being clear, evocative and general. </a:t>
            </a:r>
          </a:p>
          <a:p>
            <a:pPr>
              <a:spcAft>
                <a:spcPts val="600"/>
              </a:spcAft>
            </a:pPr>
            <a:endParaRPr lang="en-US" sz="2800" dirty="0">
              <a:latin typeface="Open Sans Light" panose="020B0306030504020204" pitchFamily="34" charset="0"/>
              <a:ea typeface="Open Sans Light" panose="020B0306030504020204" pitchFamily="34" charset="0"/>
              <a:cs typeface="Open Sans Light" panose="020B0306030504020204" pitchFamily="34" charset="0"/>
            </a:endParaRPr>
          </a:p>
          <a:p>
            <a:pPr>
              <a:spcAft>
                <a:spcPts val="600"/>
              </a:spcAft>
            </a:pPr>
            <a:r>
              <a:rPr lang="en-US" sz="2800" dirty="0">
                <a:latin typeface="Open Sans Light" panose="020B0306030504020204" pitchFamily="34" charset="0"/>
                <a:ea typeface="Open Sans Light" panose="020B0306030504020204" pitchFamily="34" charset="0"/>
                <a:cs typeface="Open Sans Light" panose="020B0306030504020204" pitchFamily="34" charset="0"/>
              </a:rPr>
              <a:t>My least successful album as a writer was called Visions Of Beauty: it contained some great tracks, but the title didn’t make clear what it would sound like or what it could be used on.</a:t>
            </a:r>
            <a:endParaRPr lang="en-US" sz="2800" u="none" strike="noStrike" dirty="0">
              <a:effectLst/>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 name="Picture 4" descr="A picture containing shelf, colorful&#10;&#10;Description automatically generated">
            <a:extLst>
              <a:ext uri="{FF2B5EF4-FFF2-40B4-BE49-F238E27FC236}">
                <a16:creationId xmlns:a16="http://schemas.microsoft.com/office/drawing/2014/main" id="{C9273AE0-7E33-F64D-838A-BED996493802}"/>
              </a:ext>
            </a:extLst>
          </p:cNvPr>
          <p:cNvPicPr>
            <a:picLocks noChangeAspect="1"/>
          </p:cNvPicPr>
          <p:nvPr/>
        </p:nvPicPr>
        <p:blipFill rotWithShape="1">
          <a:blip r:embed="rId3"/>
          <a:srcRect l="13896" r="2806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Rectangle 6">
            <a:extLst>
              <a:ext uri="{FF2B5EF4-FFF2-40B4-BE49-F238E27FC236}">
                <a16:creationId xmlns:a16="http://schemas.microsoft.com/office/drawing/2014/main" id="{4CDB44C1-5A79-4E41-AEA3-295906DF11FF}"/>
              </a:ext>
            </a:extLst>
          </p:cNvPr>
          <p:cNvSpPr/>
          <p:nvPr/>
        </p:nvSpPr>
        <p:spPr>
          <a:xfrm>
            <a:off x="258926" y="6581225"/>
            <a:ext cx="6096000" cy="430887"/>
          </a:xfrm>
          <a:prstGeom prst="rect">
            <a:avLst/>
          </a:prstGeom>
        </p:spPr>
        <p:txBody>
          <a:bodyPr>
            <a:spAutoFit/>
          </a:bodyPr>
          <a:lstStyle/>
          <a:p>
            <a:pPr algn="ctr"/>
            <a:r>
              <a:rPr lang="en-US" sz="1100"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https://www.soundonsound.com/music-business/all-about-library-music-part-3</a:t>
            </a:r>
            <a:endParaRPr lang="en-US" sz="11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sz="1100" dirty="0">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8" name="Rectangle 7">
            <a:extLst>
              <a:ext uri="{FF2B5EF4-FFF2-40B4-BE49-F238E27FC236}">
                <a16:creationId xmlns:a16="http://schemas.microsoft.com/office/drawing/2014/main" id="{43F24AC5-7448-A947-9942-03DD0CE81666}"/>
              </a:ext>
            </a:extLst>
          </p:cNvPr>
          <p:cNvSpPr/>
          <p:nvPr/>
        </p:nvSpPr>
        <p:spPr>
          <a:xfrm>
            <a:off x="6085448" y="6286500"/>
            <a:ext cx="6103504" cy="6612673"/>
          </a:xfrm>
          <a:prstGeom prst="rect">
            <a:avLst/>
          </a:prstGeom>
        </p:spPr>
        <p:txBody>
          <a:bodyPr vert="horz" lIns="91440" tIns="45720" rIns="91440" bIns="45720" rtlCol="0">
            <a:normAutofit/>
          </a:bodyPr>
          <a:lstStyle/>
          <a:p>
            <a:pPr algn="r">
              <a:spcAft>
                <a:spcPts val="600"/>
              </a:spcAft>
            </a:pPr>
            <a:r>
              <a:rPr lang="en-US" sz="28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Dan Graham</a:t>
            </a:r>
          </a:p>
        </p:txBody>
      </p:sp>
    </p:spTree>
    <p:extLst>
      <p:ext uri="{BB962C8B-B14F-4D97-AF65-F5344CB8AC3E}">
        <p14:creationId xmlns:p14="http://schemas.microsoft.com/office/powerpoint/2010/main" val="211161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4" descr="Abstract white spiral">
            <a:extLst>
              <a:ext uri="{FF2B5EF4-FFF2-40B4-BE49-F238E27FC236}">
                <a16:creationId xmlns:a16="http://schemas.microsoft.com/office/drawing/2014/main" id="{F0089BEC-59DB-4588-9748-D417AFA7D46E}"/>
              </a:ext>
            </a:extLst>
          </p:cNvPr>
          <p:cNvPicPr>
            <a:picLocks noChangeAspect="1"/>
          </p:cNvPicPr>
          <p:nvPr/>
        </p:nvPicPr>
        <p:blipFill rotWithShape="1">
          <a:blip r:embed="rId2"/>
          <a:srcRect b="2500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2E9AB-CBE3-354E-AF61-92ECC5C3CC4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Work with Loops</a:t>
            </a:r>
          </a:p>
        </p:txBody>
      </p:sp>
    </p:spTree>
    <p:extLst>
      <p:ext uri="{BB962C8B-B14F-4D97-AF65-F5344CB8AC3E}">
        <p14:creationId xmlns:p14="http://schemas.microsoft.com/office/powerpoint/2010/main" val="40690788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and castle on a beach&#10;&#10;Description automatically generated">
            <a:extLst>
              <a:ext uri="{FF2B5EF4-FFF2-40B4-BE49-F238E27FC236}">
                <a16:creationId xmlns:a16="http://schemas.microsoft.com/office/drawing/2014/main" id="{033886CC-541C-0A48-BD4C-537895CAC4A6}"/>
              </a:ext>
            </a:extLst>
          </p:cNvPr>
          <p:cNvPicPr>
            <a:picLocks noChangeAspect="1"/>
          </p:cNvPicPr>
          <p:nvPr/>
        </p:nvPicPr>
        <p:blipFill rotWithShape="1">
          <a:blip r:embed="rId3">
            <a:alphaModFix amt="70000"/>
          </a:blip>
          <a:srcRect t="17089" b="14314"/>
          <a:stretch/>
        </p:blipFill>
        <p:spPr>
          <a:xfrm>
            <a:off x="0" y="0"/>
            <a:ext cx="12192000" cy="6858000"/>
          </a:xfrm>
          <a:prstGeom prst="rect">
            <a:avLst/>
          </a:prstGeom>
        </p:spPr>
      </p:pic>
      <p:sp>
        <p:nvSpPr>
          <p:cNvPr id="2" name="Title 1">
            <a:extLst>
              <a:ext uri="{FF2B5EF4-FFF2-40B4-BE49-F238E27FC236}">
                <a16:creationId xmlns:a16="http://schemas.microsoft.com/office/drawing/2014/main" id="{5BCB2761-716D-494B-A7C0-41B30B1E4438}"/>
              </a:ext>
            </a:extLst>
          </p:cNvPr>
          <p:cNvSpPr>
            <a:spLocks noGrp="1"/>
          </p:cNvSpPr>
          <p:nvPr>
            <p:ph type="title"/>
          </p:nvPr>
        </p:nvSpPr>
        <p:spPr>
          <a:xfrm>
            <a:off x="1524000" y="3853206"/>
            <a:ext cx="9144000" cy="2900518"/>
          </a:xfrm>
        </p:spPr>
        <p:txBody>
          <a:bodyPr vert="horz" lIns="91440" tIns="45720" rIns="91440" bIns="45720" rtlCol="0" anchor="b">
            <a:normAutofit/>
          </a:bodyPr>
          <a:lstStyle/>
          <a:p>
            <a:pPr algn="ctr"/>
            <a:r>
              <a:rPr lang="en-US" sz="6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Build Solid Foundations: </a:t>
            </a:r>
            <a:br>
              <a:rPr lang="en-US" sz="6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Start With Chord Structure</a:t>
            </a:r>
          </a:p>
        </p:txBody>
      </p:sp>
    </p:spTree>
    <p:extLst>
      <p:ext uri="{BB962C8B-B14F-4D97-AF65-F5344CB8AC3E}">
        <p14:creationId xmlns:p14="http://schemas.microsoft.com/office/powerpoint/2010/main" val="2039336653"/>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E08B02"/>
        </a:solidFill>
        <a:effectLst/>
      </p:bgPr>
    </p:bg>
    <p:spTree>
      <p:nvGrpSpPr>
        <p:cNvPr id="1" name=""/>
        <p:cNvGrpSpPr/>
        <p:nvPr/>
      </p:nvGrpSpPr>
      <p:grpSpPr>
        <a:xfrm>
          <a:off x="0" y="0"/>
          <a:ext cx="0" cy="0"/>
          <a:chOff x="0" y="0"/>
          <a:chExt cx="0" cy="0"/>
        </a:xfrm>
      </p:grpSpPr>
      <p:pic>
        <p:nvPicPr>
          <p:cNvPr id="5" name="Content Placeholder 4" descr="A picture containing icon&#10;&#10;Description automatically generated">
            <a:extLst>
              <a:ext uri="{FF2B5EF4-FFF2-40B4-BE49-F238E27FC236}">
                <a16:creationId xmlns:a16="http://schemas.microsoft.com/office/drawing/2014/main" id="{FB8B8AE5-97E0-DD4E-80C4-C1C597B207B0}"/>
              </a:ext>
            </a:extLst>
          </p:cNvPr>
          <p:cNvPicPr>
            <a:picLocks noGrp="1" noChangeAspect="1"/>
          </p:cNvPicPr>
          <p:nvPr>
            <p:ph idx="1"/>
          </p:nvPr>
        </p:nvPicPr>
        <p:blipFill rotWithShape="1">
          <a:blip r:embed="rId3"/>
          <a:srcRect t="7131" b="-2875"/>
          <a:stretch/>
        </p:blipFill>
        <p:spPr>
          <a:xfrm>
            <a:off x="0" y="0"/>
            <a:ext cx="12192000" cy="6858000"/>
          </a:xfrm>
        </p:spPr>
      </p:pic>
      <p:sp>
        <p:nvSpPr>
          <p:cNvPr id="2" name="Title 1">
            <a:extLst>
              <a:ext uri="{FF2B5EF4-FFF2-40B4-BE49-F238E27FC236}">
                <a16:creationId xmlns:a16="http://schemas.microsoft.com/office/drawing/2014/main" id="{6B5D3888-0089-7345-8BF6-B9285DCE930E}"/>
              </a:ext>
            </a:extLst>
          </p:cNvPr>
          <p:cNvSpPr>
            <a:spLocks noGrp="1"/>
          </p:cNvSpPr>
          <p:nvPr>
            <p:ph type="title"/>
          </p:nvPr>
        </p:nvSpPr>
        <p:spPr>
          <a:xfrm>
            <a:off x="838200" y="5653818"/>
            <a:ext cx="10515600" cy="1325563"/>
          </a:xfrm>
        </p:spPr>
        <p:txBody>
          <a:body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Immediate Strong Identity:</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Recognisable</a:t>
            </a: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Theme in 1-2 Bars</a:t>
            </a:r>
          </a:p>
        </p:txBody>
      </p:sp>
    </p:spTree>
    <p:extLst>
      <p:ext uri="{BB962C8B-B14F-4D97-AF65-F5344CB8AC3E}">
        <p14:creationId xmlns:p14="http://schemas.microsoft.com/office/powerpoint/2010/main" val="26053711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5A91E5E-56D0-C644-8AFE-314585BC38AB}"/>
              </a:ext>
            </a:extLst>
          </p:cNvPr>
          <p:cNvPicPr>
            <a:picLocks noGrp="1" noChangeAspect="1"/>
          </p:cNvPicPr>
          <p:nvPr>
            <p:ph idx="1"/>
          </p:nvPr>
        </p:nvPicPr>
        <p:blipFill rotWithShape="1">
          <a:blip r:embed="rId3"/>
          <a:srcRect t="6009" b="16516"/>
          <a:stretch/>
        </p:blipFill>
        <p:spPr>
          <a:xfrm>
            <a:off x="0" y="-630195"/>
            <a:ext cx="12192000" cy="7488196"/>
          </a:xfrm>
        </p:spPr>
      </p:pic>
      <p:sp>
        <p:nvSpPr>
          <p:cNvPr id="2" name="Title 1">
            <a:extLst>
              <a:ext uri="{FF2B5EF4-FFF2-40B4-BE49-F238E27FC236}">
                <a16:creationId xmlns:a16="http://schemas.microsoft.com/office/drawing/2014/main" id="{236BF444-BC8B-A644-B8C4-D09A92156E57}"/>
              </a:ext>
            </a:extLst>
          </p:cNvPr>
          <p:cNvSpPr>
            <a:spLocks noGrp="1"/>
          </p:cNvSpPr>
          <p:nvPr>
            <p:ph type="title"/>
          </p:nvPr>
        </p:nvSpPr>
        <p:spPr>
          <a:xfrm>
            <a:off x="838200" y="5433583"/>
            <a:ext cx="10515600" cy="1325563"/>
          </a:xfrm>
        </p:spPr>
        <p:txBody>
          <a:bodyPr/>
          <a:lstStyle/>
          <a:p>
            <a:pPr algn="ct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Improvise a Melody</a:t>
            </a:r>
          </a:p>
        </p:txBody>
      </p:sp>
    </p:spTree>
    <p:extLst>
      <p:ext uri="{BB962C8B-B14F-4D97-AF65-F5344CB8AC3E}">
        <p14:creationId xmlns:p14="http://schemas.microsoft.com/office/powerpoint/2010/main" val="30566044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BF444-BC8B-A644-B8C4-D09A92156E57}"/>
              </a:ext>
            </a:extLst>
          </p:cNvPr>
          <p:cNvSpPr>
            <a:spLocks noGrp="1"/>
          </p:cNvSpPr>
          <p:nvPr>
            <p:ph type="title"/>
          </p:nvPr>
        </p:nvSpPr>
        <p:spPr>
          <a:xfrm>
            <a:off x="470559" y="5445458"/>
            <a:ext cx="11250881" cy="1325563"/>
          </a:xfrm>
        </p:spPr>
        <p:txBody>
          <a:bodyPr>
            <a:normAutofit fontScale="90000"/>
          </a:body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Develop a Counter Melody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(Don’t Put Too Much Lettice in the Burger)</a:t>
            </a:r>
          </a:p>
        </p:txBody>
      </p:sp>
      <p:pic>
        <p:nvPicPr>
          <p:cNvPr id="8" name="Content Placeholder 7" descr="A picture containing text, indoor, screenshot&#10;&#10;Description automatically generated">
            <a:extLst>
              <a:ext uri="{FF2B5EF4-FFF2-40B4-BE49-F238E27FC236}">
                <a16:creationId xmlns:a16="http://schemas.microsoft.com/office/drawing/2014/main" id="{E27651C9-08C2-8C42-9378-D5731AE8CE7A}"/>
              </a:ext>
            </a:extLst>
          </p:cNvPr>
          <p:cNvPicPr>
            <a:picLocks noGrp="1" noChangeAspect="1"/>
          </p:cNvPicPr>
          <p:nvPr>
            <p:ph idx="1"/>
          </p:nvPr>
        </p:nvPicPr>
        <p:blipFill>
          <a:blip r:embed="rId3"/>
          <a:stretch>
            <a:fillRect/>
          </a:stretch>
        </p:blipFill>
        <p:spPr>
          <a:xfrm>
            <a:off x="0" y="883248"/>
            <a:ext cx="12192000" cy="4310742"/>
          </a:xfrm>
          <a:ln>
            <a:solidFill>
              <a:schemeClr val="bg1"/>
            </a:solidFill>
          </a:ln>
        </p:spPr>
      </p:pic>
    </p:spTree>
    <p:extLst>
      <p:ext uri="{BB962C8B-B14F-4D97-AF65-F5344CB8AC3E}">
        <p14:creationId xmlns:p14="http://schemas.microsoft.com/office/powerpoint/2010/main" val="20370521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cluttered, several&#10;&#10;Description automatically generated">
            <a:extLst>
              <a:ext uri="{FF2B5EF4-FFF2-40B4-BE49-F238E27FC236}">
                <a16:creationId xmlns:a16="http://schemas.microsoft.com/office/drawing/2014/main" id="{B27E6B98-4786-E947-B228-471468EA32C4}"/>
              </a:ext>
            </a:extLst>
          </p:cNvPr>
          <p:cNvPicPr>
            <a:picLocks noChangeAspect="1"/>
          </p:cNvPicPr>
          <p:nvPr/>
        </p:nvPicPr>
        <p:blipFill rotWithShape="1">
          <a:blip r:embed="rId3"/>
          <a:srcRect t="13852" b="11149"/>
          <a:stretch/>
        </p:blipFill>
        <p:spPr>
          <a:xfrm>
            <a:off x="0" y="0"/>
            <a:ext cx="12192000" cy="6858000"/>
          </a:xfrm>
          <a:prstGeom prst="rect">
            <a:avLst/>
          </a:prstGeom>
        </p:spPr>
      </p:pic>
      <p:sp>
        <p:nvSpPr>
          <p:cNvPr id="2" name="Title 1">
            <a:extLst>
              <a:ext uri="{FF2B5EF4-FFF2-40B4-BE49-F238E27FC236}">
                <a16:creationId xmlns:a16="http://schemas.microsoft.com/office/drawing/2014/main" id="{D45BAB12-66D2-7840-97FF-C2F31EB4A7CE}"/>
              </a:ext>
            </a:extLst>
          </p:cNvPr>
          <p:cNvSpPr>
            <a:spLocks noGrp="1"/>
          </p:cNvSpPr>
          <p:nvPr>
            <p:ph type="title"/>
          </p:nvPr>
        </p:nvSpPr>
        <p:spPr>
          <a:xfrm>
            <a:off x="1554891" y="5394326"/>
            <a:ext cx="10515600" cy="1325563"/>
          </a:xfrm>
        </p:spPr>
        <p:txBody>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Add Rhythm </a:t>
            </a:r>
          </a:p>
        </p:txBody>
      </p:sp>
    </p:spTree>
    <p:extLst>
      <p:ext uri="{BB962C8B-B14F-4D97-AF65-F5344CB8AC3E}">
        <p14:creationId xmlns:p14="http://schemas.microsoft.com/office/powerpoint/2010/main" val="22818833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playing a guitar&#10;&#10;Description automatically generated with medium confidence">
            <a:extLst>
              <a:ext uri="{FF2B5EF4-FFF2-40B4-BE49-F238E27FC236}">
                <a16:creationId xmlns:a16="http://schemas.microsoft.com/office/drawing/2014/main" id="{B0029878-5FB0-6F4A-AE88-B78314DBF005}"/>
              </a:ext>
            </a:extLst>
          </p:cNvPr>
          <p:cNvPicPr>
            <a:picLocks noGrp="1" noChangeAspect="1"/>
          </p:cNvPicPr>
          <p:nvPr>
            <p:ph idx="1"/>
          </p:nvPr>
        </p:nvPicPr>
        <p:blipFill rotWithShape="1">
          <a:blip r:embed="rId3"/>
          <a:srcRect l="3333" r="3333"/>
          <a:stretch/>
        </p:blipFill>
        <p:spPr>
          <a:xfrm>
            <a:off x="0" y="0"/>
            <a:ext cx="12192000" cy="6858000"/>
          </a:xfrm>
        </p:spPr>
      </p:pic>
      <p:sp>
        <p:nvSpPr>
          <p:cNvPr id="2" name="Title 1">
            <a:extLst>
              <a:ext uri="{FF2B5EF4-FFF2-40B4-BE49-F238E27FC236}">
                <a16:creationId xmlns:a16="http://schemas.microsoft.com/office/drawing/2014/main" id="{F6F1CAE7-D9A8-224E-A311-8B05B5B7F552}"/>
              </a:ext>
            </a:extLst>
          </p:cNvPr>
          <p:cNvSpPr>
            <a:spLocks noGrp="1"/>
          </p:cNvSpPr>
          <p:nvPr>
            <p:ph type="title"/>
          </p:nvPr>
        </p:nvSpPr>
        <p:spPr>
          <a:xfrm>
            <a:off x="208308" y="5451287"/>
            <a:ext cx="10515600" cy="1325563"/>
          </a:xfrm>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Develop Sting(er)</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(If in keeping with the Style)</a:t>
            </a:r>
          </a:p>
        </p:txBody>
      </p:sp>
    </p:spTree>
    <p:extLst>
      <p:ext uri="{BB962C8B-B14F-4D97-AF65-F5344CB8AC3E}">
        <p14:creationId xmlns:p14="http://schemas.microsoft.com/office/powerpoint/2010/main" val="9659504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10;&#10;Description automatically generated">
            <a:extLst>
              <a:ext uri="{FF2B5EF4-FFF2-40B4-BE49-F238E27FC236}">
                <a16:creationId xmlns:a16="http://schemas.microsoft.com/office/drawing/2014/main" id="{2EDC4D73-8328-A244-9E7E-C2F2865218F0}"/>
              </a:ext>
            </a:extLst>
          </p:cNvPr>
          <p:cNvPicPr>
            <a:picLocks noChangeAspect="1"/>
          </p:cNvPicPr>
          <p:nvPr/>
        </p:nvPicPr>
        <p:blipFill rotWithShape="1">
          <a:blip r:embed="rId3">
            <a:alphaModFix amt="66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1E5F066-22DF-5849-AC91-7E673BB2B550}"/>
              </a:ext>
            </a:extLst>
          </p:cNvPr>
          <p:cNvSpPr>
            <a:spLocks noGrp="1"/>
          </p:cNvSpPr>
          <p:nvPr>
            <p:ph type="title"/>
          </p:nvPr>
        </p:nvSpPr>
        <p:spPr>
          <a:xfrm>
            <a:off x="121507" y="-144464"/>
            <a:ext cx="10515600" cy="1325563"/>
          </a:xfrm>
        </p:spPr>
        <p:txBody>
          <a:bodyPr>
            <a:normAutofit/>
          </a:bodyPr>
          <a:lstStyle/>
          <a:p>
            <a:r>
              <a:rPr lang="en-US"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Make Edits </a:t>
            </a:r>
          </a:p>
        </p:txBody>
      </p:sp>
      <p:sp>
        <p:nvSpPr>
          <p:cNvPr id="3" name="Content Placeholder 2">
            <a:extLst>
              <a:ext uri="{FF2B5EF4-FFF2-40B4-BE49-F238E27FC236}">
                <a16:creationId xmlns:a16="http://schemas.microsoft.com/office/drawing/2014/main" id="{041FBF26-2597-1E47-91C6-8EDA8A3A6381}"/>
              </a:ext>
            </a:extLst>
          </p:cNvPr>
          <p:cNvSpPr>
            <a:spLocks noGrp="1"/>
          </p:cNvSpPr>
          <p:nvPr>
            <p:ph idx="1"/>
          </p:nvPr>
        </p:nvSpPr>
        <p:spPr>
          <a:xfrm>
            <a:off x="121507" y="1325563"/>
            <a:ext cx="10515600" cy="4351338"/>
          </a:xfrm>
        </p:spPr>
        <p:txBody>
          <a:bodyPr>
            <a:normAutofit/>
          </a:bodyPr>
          <a:lstStyle/>
          <a:p>
            <a:r>
              <a:rPr lang="en-US"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Full Track </a:t>
            </a:r>
          </a:p>
          <a:p>
            <a:r>
              <a:rPr lang="en-US"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Version Without Melody </a:t>
            </a:r>
          </a:p>
          <a:p>
            <a:r>
              <a:rPr lang="en-US"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Rhythmic Version</a:t>
            </a:r>
          </a:p>
          <a:p>
            <a:r>
              <a:rPr lang="en-US"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Minimal Version </a:t>
            </a:r>
          </a:p>
          <a:p>
            <a:r>
              <a:rPr lang="en-US"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60 Second Version </a:t>
            </a:r>
          </a:p>
          <a:p>
            <a:r>
              <a:rPr lang="en-US"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30 Second Version </a:t>
            </a:r>
          </a:p>
          <a:p>
            <a:r>
              <a:rPr lang="en-US"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15 Second Version </a:t>
            </a:r>
          </a:p>
          <a:p>
            <a:r>
              <a:rPr lang="en-US"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Stinger </a:t>
            </a:r>
          </a:p>
        </p:txBody>
      </p:sp>
    </p:spTree>
    <p:extLst>
      <p:ext uri="{BB962C8B-B14F-4D97-AF65-F5344CB8AC3E}">
        <p14:creationId xmlns:p14="http://schemas.microsoft.com/office/powerpoint/2010/main" val="2476955994"/>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con&#10;&#10;Description automatically generated">
            <a:extLst>
              <a:ext uri="{FF2B5EF4-FFF2-40B4-BE49-F238E27FC236}">
                <a16:creationId xmlns:a16="http://schemas.microsoft.com/office/drawing/2014/main" id="{1735295E-9A6E-4846-858B-6C7D912AE6D2}"/>
              </a:ext>
            </a:extLst>
          </p:cNvPr>
          <p:cNvPicPr>
            <a:picLocks noChangeAspect="1"/>
          </p:cNvPicPr>
          <p:nvPr/>
        </p:nvPicPr>
        <p:blipFill rotWithShape="1">
          <a:blip r:embed="rId3"/>
          <a:srcRect l="34219" r="647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F3EE22B-DC17-954D-AEA7-FB7C51E559AB}"/>
              </a:ext>
            </a:extLst>
          </p:cNvPr>
          <p:cNvSpPr>
            <a:spLocks noGrp="1"/>
          </p:cNvSpPr>
          <p:nvPr>
            <p:ph idx="1"/>
          </p:nvPr>
        </p:nvSpPr>
        <p:spPr>
          <a:xfrm>
            <a:off x="6116569" y="128239"/>
            <a:ext cx="5882143" cy="6601522"/>
          </a:xfrm>
        </p:spPr>
        <p:txBody>
          <a:bodyPr>
            <a:normAutofit fontScale="92500" lnSpcReduction="10000"/>
          </a:bodyPr>
          <a:lstStyle/>
          <a:p>
            <a:pPr marL="0" indent="0">
              <a:buNone/>
            </a:pPr>
            <a:r>
              <a:rPr lang="en-GB" dirty="0">
                <a:latin typeface="Open Sans Light" panose="020B0306030504020204" pitchFamily="34" charset="0"/>
                <a:ea typeface="Open Sans Light" panose="020B0306030504020204" pitchFamily="34" charset="0"/>
                <a:cs typeface="Open Sans Light" panose="020B0306030504020204" pitchFamily="34" charset="0"/>
              </a:rPr>
              <a:t>Library music is designed to be used on advertising, movie trailers, TV promos and TV programmes. </a:t>
            </a:r>
          </a:p>
          <a:p>
            <a:pPr marL="0" indent="0">
              <a:buNone/>
            </a:pPr>
            <a:endParaRPr lang="en-GB"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r>
              <a:rPr lang="en-GB" dirty="0">
                <a:latin typeface="Open Sans Light" panose="020B0306030504020204" pitchFamily="34" charset="0"/>
                <a:ea typeface="Open Sans Light" panose="020B0306030504020204" pitchFamily="34" charset="0"/>
                <a:cs typeface="Open Sans Light" panose="020B0306030504020204" pitchFamily="34" charset="0"/>
              </a:rPr>
              <a:t>The most successful music will therefore often be in a relatively uncluttered style, so that it will work under dialogue. </a:t>
            </a:r>
          </a:p>
          <a:p>
            <a:pPr marL="0" indent="0">
              <a:buNone/>
            </a:pPr>
            <a:endParaRPr lang="en-GB"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r>
              <a:rPr lang="en-GB" dirty="0">
                <a:latin typeface="Open Sans Light" panose="020B0306030504020204" pitchFamily="34" charset="0"/>
                <a:ea typeface="Open Sans Light" panose="020B0306030504020204" pitchFamily="34" charset="0"/>
                <a:cs typeface="Open Sans Light" panose="020B0306030504020204" pitchFamily="34" charset="0"/>
              </a:rPr>
              <a:t>Library publishers usually also ask for timed edits - typically, 60, 30 and 15 seconds - and different versions such as percussion only. Making these available really enhances usability by helping the tracks fit easily to clients’ needs.</a:t>
            </a:r>
          </a:p>
          <a:p>
            <a:pPr marL="0" indent="0">
              <a:buNone/>
            </a:pPr>
            <a:br>
              <a:rPr lang="en-GB" sz="1900" dirty="0"/>
            </a:b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4"/>
              </a:rPr>
              <a:t>https://www.soundonsound.com/music-business/all-about-library-music-part-3</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1900" dirty="0"/>
          </a:p>
        </p:txBody>
      </p:sp>
    </p:spTree>
    <p:extLst>
      <p:ext uri="{BB962C8B-B14F-4D97-AF65-F5344CB8AC3E}">
        <p14:creationId xmlns:p14="http://schemas.microsoft.com/office/powerpoint/2010/main" val="28336186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FCC1FB-4D9C-6F4F-AB95-3266E4D707C7}"/>
              </a:ext>
            </a:extLst>
          </p:cNvPr>
          <p:cNvPicPr>
            <a:picLocks noChangeAspect="1"/>
          </p:cNvPicPr>
          <p:nvPr/>
        </p:nvPicPr>
        <p:blipFill rotWithShape="1">
          <a:blip r:embed="rId3">
            <a:alphaModFix/>
          </a:blip>
          <a:srcRect l="18883" r="18881" b="-1"/>
          <a:stretch/>
        </p:blipFill>
        <p:spPr>
          <a:xfrm>
            <a:off x="5797848" y="0"/>
            <a:ext cx="6394152" cy="6857990"/>
          </a:xfrm>
          <a:prstGeom prst="rect">
            <a:avLst/>
          </a:prstGeom>
        </p:spPr>
      </p:pic>
      <p:pic>
        <p:nvPicPr>
          <p:cNvPr id="10" name="Picture 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6DF1CAEA-C51E-1D4E-9631-8FA0D5EA9F9D}"/>
              </a:ext>
            </a:extLst>
          </p:cNvPr>
          <p:cNvSpPr>
            <a:spLocks noGrp="1"/>
          </p:cNvSpPr>
          <p:nvPr>
            <p:ph type="title"/>
          </p:nvPr>
        </p:nvSpPr>
        <p:spPr>
          <a:xfrm>
            <a:off x="7160773" y="4543968"/>
            <a:ext cx="5375875" cy="1542685"/>
          </a:xfrm>
        </p:spPr>
        <p:txBody>
          <a:bodyPr>
            <a:normAutofit/>
          </a:bodyPr>
          <a:lstStyle/>
          <a:p>
            <a:pPr algn="ctr"/>
            <a:r>
              <a:rPr lang="en-US" sz="3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Software Tools: Develop Your Sound</a:t>
            </a:r>
          </a:p>
        </p:txBody>
      </p:sp>
      <p:sp>
        <p:nvSpPr>
          <p:cNvPr id="3" name="Content Placeholder 2">
            <a:extLst>
              <a:ext uri="{FF2B5EF4-FFF2-40B4-BE49-F238E27FC236}">
                <a16:creationId xmlns:a16="http://schemas.microsoft.com/office/drawing/2014/main" id="{FB4479C2-343D-5142-89A3-25FA657C6F8D}"/>
              </a:ext>
            </a:extLst>
          </p:cNvPr>
          <p:cNvSpPr>
            <a:spLocks noGrp="1"/>
          </p:cNvSpPr>
          <p:nvPr>
            <p:ph idx="1"/>
          </p:nvPr>
        </p:nvSpPr>
        <p:spPr>
          <a:xfrm>
            <a:off x="110473" y="223024"/>
            <a:ext cx="5686765" cy="6735327"/>
          </a:xfrm>
        </p:spPr>
        <p:txBody>
          <a:bodyPr anchor="ctr">
            <a:normAutofit fontScale="77500" lnSpcReduction="20000"/>
          </a:bodyPr>
          <a:lstStyle/>
          <a:p>
            <a:pPr>
              <a:lnSpc>
                <a:spcPct val="160000"/>
              </a:lnSpc>
            </a:pPr>
            <a:r>
              <a:rPr lang="en-GB" sz="1900" b="1" dirty="0">
                <a:latin typeface="Open Sans Light" panose="020B0306030504020204" pitchFamily="34" charset="0"/>
                <a:ea typeface="Open Sans Light" panose="020B0306030504020204" pitchFamily="34" charset="0"/>
                <a:cs typeface="Open Sans Light" panose="020B0306030504020204" pitchFamily="34" charset="0"/>
              </a:rPr>
              <a:t>DSK GRAND: </a:t>
            </a:r>
            <a:r>
              <a:rPr lang="en-US" sz="1900" dirty="0">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https://www.dskmusic.com/dsk-the-grand/</a:t>
            </a:r>
            <a:endParaRPr lang="en-US" sz="19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60000"/>
              </a:lnSpc>
            </a:pPr>
            <a:r>
              <a:rPr lang="en-GB" sz="1900" dirty="0">
                <a:latin typeface="Open Sans Light" panose="020B0306030504020204" pitchFamily="34" charset="0"/>
                <a:ea typeface="Open Sans Light" panose="020B0306030504020204" pitchFamily="34" charset="0"/>
                <a:cs typeface="Open Sans Light" panose="020B0306030504020204" pitchFamily="34" charset="0"/>
              </a:rPr>
              <a:t>HELM: </a:t>
            </a: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https://tytel.org/helm/</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60000"/>
              </a:lnSpc>
            </a:pPr>
            <a:r>
              <a:rPr lang="en-GB" sz="1900" b="1" dirty="0">
                <a:latin typeface="Open Sans Light" panose="020B0306030504020204" pitchFamily="34" charset="0"/>
                <a:ea typeface="Open Sans Light" panose="020B0306030504020204" pitchFamily="34" charset="0"/>
                <a:cs typeface="Open Sans Light" panose="020B0306030504020204" pitchFamily="34" charset="0"/>
              </a:rPr>
              <a:t>CHAMBER ORCH: </a:t>
            </a: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7">
                  <a:extLst>
                    <a:ext uri="{A12FA001-AC4F-418D-AE19-62706E023703}">
                      <ahyp:hlinkClr xmlns:ahyp="http://schemas.microsoft.com/office/drawing/2018/hyperlinkcolor" val="tx"/>
                    </a:ext>
                  </a:extLst>
                </a:hlinkClick>
              </a:rPr>
              <a:t>https://vis.versilstudios.com/vsco-community.html</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60000"/>
              </a:lnSpc>
            </a:pPr>
            <a:r>
              <a:rPr lang="en-GB" sz="1900" b="1" dirty="0">
                <a:latin typeface="Open Sans Light" panose="020B0306030504020204" pitchFamily="34" charset="0"/>
                <a:ea typeface="Open Sans Light" panose="020B0306030504020204" pitchFamily="34" charset="0"/>
                <a:cs typeface="Open Sans Light" panose="020B0306030504020204" pitchFamily="34" charset="0"/>
              </a:rPr>
              <a:t>CHEEZE MACHINE 2: </a:t>
            </a: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8">
                  <a:extLst>
                    <a:ext uri="{A12FA001-AC4F-418D-AE19-62706E023703}">
                      <ahyp:hlinkClr xmlns:ahyp="http://schemas.microsoft.com/office/drawing/2018/hyperlinkcolor" val="tx"/>
                    </a:ext>
                  </a:extLst>
                </a:hlinkClick>
              </a:rPr>
              <a:t>https://www.2getheraudio.com/cheezemachine2_free_download-2/</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60000"/>
              </a:lnSpc>
            </a:pPr>
            <a:r>
              <a:rPr lang="en-GB" sz="1900" b="1" dirty="0">
                <a:latin typeface="Open Sans Light" panose="020B0306030504020204" pitchFamily="34" charset="0"/>
                <a:ea typeface="Open Sans Light" panose="020B0306030504020204" pitchFamily="34" charset="0"/>
                <a:cs typeface="Open Sans Light" panose="020B0306030504020204" pitchFamily="34" charset="0"/>
              </a:rPr>
              <a:t>PLOGUE SFORZANDO: </a:t>
            </a: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9">
                  <a:extLst>
                    <a:ext uri="{A12FA001-AC4F-418D-AE19-62706E023703}">
                      <ahyp:hlinkClr xmlns:ahyp="http://schemas.microsoft.com/office/drawing/2018/hyperlinkcolor" val="tx"/>
                    </a:ext>
                  </a:extLst>
                </a:hlinkClick>
              </a:rPr>
              <a:t>https://www.plogue.com/products/sforzando.html</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60000"/>
              </a:lnSpc>
            </a:pPr>
            <a:r>
              <a:rPr lang="en-GB" sz="1900" b="1" dirty="0">
                <a:latin typeface="Open Sans Light" panose="020B0306030504020204" pitchFamily="34" charset="0"/>
                <a:ea typeface="Open Sans Light" panose="020B0306030504020204" pitchFamily="34" charset="0"/>
                <a:cs typeface="Open Sans Light" panose="020B0306030504020204" pitchFamily="34" charset="0"/>
              </a:rPr>
              <a:t>COLLAB3: </a:t>
            </a: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10">
                  <a:extLst>
                    <a:ext uri="{A12FA001-AC4F-418D-AE19-62706E023703}">
                      <ahyp:hlinkClr xmlns:ahyp="http://schemas.microsoft.com/office/drawing/2018/hyperlinkcolor" val="tx"/>
                    </a:ext>
                  </a:extLst>
                </a:hlinkClick>
              </a:rPr>
              <a:t>https://sampleson.com/collab3-free-tonewheel-organ.html</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60000"/>
              </a:lnSpc>
            </a:pPr>
            <a:r>
              <a:rPr lang="en-GB" sz="1900" b="1" dirty="0">
                <a:latin typeface="Open Sans Light" panose="020B0306030504020204" pitchFamily="34" charset="0"/>
                <a:ea typeface="Open Sans Light" panose="020B0306030504020204" pitchFamily="34" charset="0"/>
                <a:cs typeface="Open Sans Light" panose="020B0306030504020204" pitchFamily="34" charset="0"/>
              </a:rPr>
              <a:t>TYRELLN6: </a:t>
            </a: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11">
                  <a:extLst>
                    <a:ext uri="{A12FA001-AC4F-418D-AE19-62706E023703}">
                      <ahyp:hlinkClr xmlns:ahyp="http://schemas.microsoft.com/office/drawing/2018/hyperlinkcolor" val="tx"/>
                    </a:ext>
                  </a:extLst>
                </a:hlinkClick>
              </a:rPr>
              <a:t>https://www.amazona.de/freeware-synthesizer-tyrell-n6-plugin-vst-au-win-mac/</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60000"/>
              </a:lnSpc>
            </a:pPr>
            <a:r>
              <a:rPr lang="en-GB" sz="1900" b="1" dirty="0">
                <a:latin typeface="Open Sans Light" panose="020B0306030504020204" pitchFamily="34" charset="0"/>
                <a:ea typeface="Open Sans Light" panose="020B0306030504020204" pitchFamily="34" charset="0"/>
                <a:cs typeface="Open Sans Light" panose="020B0306030504020204" pitchFamily="34" charset="0"/>
              </a:rPr>
              <a:t>VOC: </a:t>
            </a: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12">
                  <a:extLst>
                    <a:ext uri="{A12FA001-AC4F-418D-AE19-62706E023703}">
                      <ahyp:hlinkClr xmlns:ahyp="http://schemas.microsoft.com/office/drawing/2018/hyperlinkcolor" val="tx"/>
                    </a:ext>
                  </a:extLst>
                </a:hlinkClick>
              </a:rPr>
              <a:t>https://www.kvraudio.com/product/voc-by-socalabs</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a:lnSpc>
                <a:spcPct val="160000"/>
              </a:lnSpc>
            </a:pPr>
            <a:r>
              <a:rPr lang="en-GB" sz="1900" b="1" dirty="0">
                <a:latin typeface="Open Sans Light" panose="020B0306030504020204" pitchFamily="34" charset="0"/>
                <a:ea typeface="Open Sans Light" panose="020B0306030504020204" pitchFamily="34" charset="0"/>
                <a:cs typeface="Open Sans Light" panose="020B0306030504020204" pitchFamily="34" charset="0"/>
              </a:rPr>
              <a:t>KONTAKT PLAYER: </a:t>
            </a:r>
            <a:r>
              <a:rPr lang="en-GB" sz="1900" dirty="0">
                <a:latin typeface="Open Sans Light" panose="020B0306030504020204" pitchFamily="34" charset="0"/>
                <a:ea typeface="Open Sans Light" panose="020B0306030504020204" pitchFamily="34" charset="0"/>
                <a:cs typeface="Open Sans Light" panose="020B0306030504020204" pitchFamily="34" charset="0"/>
                <a:hlinkClick r:id="rId13">
                  <a:extLst>
                    <a:ext uri="{A12FA001-AC4F-418D-AE19-62706E023703}">
                      <ahyp:hlinkClr xmlns:ahyp="http://schemas.microsoft.com/office/drawing/2018/hyperlinkcolor" val="tx"/>
                    </a:ext>
                  </a:extLst>
                </a:hlinkClick>
              </a:rPr>
              <a:t>https://www.native-instruments.com/en/products/komplete/samplers/kontakt-6-player/</a:t>
            </a:r>
            <a:endParaRPr lang="en-GB" sz="19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1100" dirty="0"/>
          </a:p>
        </p:txBody>
      </p:sp>
    </p:spTree>
    <p:extLst>
      <p:ext uri="{BB962C8B-B14F-4D97-AF65-F5344CB8AC3E}">
        <p14:creationId xmlns:p14="http://schemas.microsoft.com/office/powerpoint/2010/main" val="7661443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 name="Picture 19">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pic>
        <p:nvPicPr>
          <p:cNvPr id="5" name="Picture 4" descr="A picture containing metalware, watch, chain, gear&#10;&#10;Description automatically generated">
            <a:extLst>
              <a:ext uri="{FF2B5EF4-FFF2-40B4-BE49-F238E27FC236}">
                <a16:creationId xmlns:a16="http://schemas.microsoft.com/office/drawing/2014/main" id="{BCAE00A2-505A-3240-95FB-BF56F17D717F}"/>
              </a:ext>
            </a:extLst>
          </p:cNvPr>
          <p:cNvPicPr>
            <a:picLocks noChangeAspect="1"/>
          </p:cNvPicPr>
          <p:nvPr/>
        </p:nvPicPr>
        <p:blipFill rotWithShape="1">
          <a:blip r:embed="rId4">
            <a:alphaModFix amt="60000"/>
          </a:blip>
          <a:srcRect t="2617" r="-1" b="7359"/>
          <a:stretch/>
        </p:blipFill>
        <p:spPr>
          <a:xfrm>
            <a:off x="20" y="10"/>
            <a:ext cx="12188932" cy="6857990"/>
          </a:xfrm>
          <a:prstGeom prst="rect">
            <a:avLst/>
          </a:prstGeom>
        </p:spPr>
      </p:pic>
      <p:sp>
        <p:nvSpPr>
          <p:cNvPr id="2" name="Title 1">
            <a:extLst>
              <a:ext uri="{FF2B5EF4-FFF2-40B4-BE49-F238E27FC236}">
                <a16:creationId xmlns:a16="http://schemas.microsoft.com/office/drawing/2014/main" id="{97E1EB38-2D1B-9542-9E07-26D1146A30EA}"/>
              </a:ext>
            </a:extLst>
          </p:cNvPr>
          <p:cNvSpPr>
            <a:spLocks noGrp="1"/>
          </p:cNvSpPr>
          <p:nvPr>
            <p:ph type="title"/>
          </p:nvPr>
        </p:nvSpPr>
        <p:spPr>
          <a:xfrm>
            <a:off x="265690" y="-1834133"/>
            <a:ext cx="9801854" cy="2790331"/>
          </a:xfrm>
        </p:spPr>
        <p:txBody>
          <a:bodyPr anchor="b">
            <a:normAutofit/>
          </a:bodyPr>
          <a:lstStyle/>
          <a:p>
            <a:r>
              <a:rPr lang="en-US" sz="48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Sound Effects Workflow</a:t>
            </a:r>
          </a:p>
        </p:txBody>
      </p:sp>
      <p:sp>
        <p:nvSpPr>
          <p:cNvPr id="3" name="Content Placeholder 2">
            <a:extLst>
              <a:ext uri="{FF2B5EF4-FFF2-40B4-BE49-F238E27FC236}">
                <a16:creationId xmlns:a16="http://schemas.microsoft.com/office/drawing/2014/main" id="{8E0CE984-65A2-A941-9DEC-BAB50654578B}"/>
              </a:ext>
            </a:extLst>
          </p:cNvPr>
          <p:cNvSpPr>
            <a:spLocks noGrp="1"/>
          </p:cNvSpPr>
          <p:nvPr>
            <p:ph idx="1"/>
          </p:nvPr>
        </p:nvSpPr>
        <p:spPr>
          <a:xfrm>
            <a:off x="254032" y="3786567"/>
            <a:ext cx="11680887" cy="2985327"/>
          </a:xfrm>
          <a:solidFill>
            <a:schemeClr val="tx1">
              <a:alpha val="36686"/>
            </a:schemeClr>
          </a:solidFill>
        </p:spPr>
        <p:txBody>
          <a:bodyPr anchor="t">
            <a:normAutofit lnSpcReduction="10000"/>
          </a:bodyPr>
          <a:lstStyle/>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The ultimate question is not ‘what does this sound like’, rather ‘what could this sound like?’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Record multiple perspectives if the same sound at the same time.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Setup creative workflow to experiment.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Experiment by creating multiple versions of the same sound. </a:t>
            </a:r>
          </a:p>
          <a:p>
            <a:endPar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68667640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background pattern&#10;&#10;Description automatically generated">
            <a:extLst>
              <a:ext uri="{FF2B5EF4-FFF2-40B4-BE49-F238E27FC236}">
                <a16:creationId xmlns:a16="http://schemas.microsoft.com/office/drawing/2014/main" id="{4131D4CC-F898-1849-B8DC-6C93CE79548C}"/>
              </a:ext>
            </a:extLst>
          </p:cNvPr>
          <p:cNvPicPr>
            <a:picLocks noChangeAspect="1"/>
          </p:cNvPicPr>
          <p:nvPr/>
        </p:nvPicPr>
        <p:blipFill>
          <a:blip r:embed="rId8"/>
          <a:stretch>
            <a:fillRect/>
          </a:stretch>
        </p:blipFill>
        <p:spPr>
          <a:xfrm>
            <a:off x="307675" y="9520"/>
            <a:ext cx="11576649" cy="6858000"/>
          </a:xfrm>
          <a:prstGeom prst="rect">
            <a:avLst/>
          </a:prstGeom>
        </p:spPr>
      </p:pic>
      <p:sp>
        <p:nvSpPr>
          <p:cNvPr id="2" name="Title 1">
            <a:extLst>
              <a:ext uri="{FF2B5EF4-FFF2-40B4-BE49-F238E27FC236}">
                <a16:creationId xmlns:a16="http://schemas.microsoft.com/office/drawing/2014/main" id="{79F6914E-6E21-CE48-BC79-F0B9DAC3C941}"/>
              </a:ext>
            </a:extLst>
          </p:cNvPr>
          <p:cNvSpPr>
            <a:spLocks noGrp="1"/>
          </p:cNvSpPr>
          <p:nvPr>
            <p:ph type="title"/>
          </p:nvPr>
        </p:nvSpPr>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Time Stretch</a:t>
            </a:r>
          </a:p>
        </p:txBody>
      </p:sp>
      <p:pic>
        <p:nvPicPr>
          <p:cNvPr id="4" name="Doors, Creak, Gate, Squeak, Big, Exterior SND0519" descr="Doors, Creak, Gate, Squeak, Big, Exterior SND0519">
            <a:hlinkClick r:id="" action="ppaction://media"/>
            <a:extLst>
              <a:ext uri="{FF2B5EF4-FFF2-40B4-BE49-F238E27FC236}">
                <a16:creationId xmlns:a16="http://schemas.microsoft.com/office/drawing/2014/main" id="{48662C06-0B83-A64C-A55D-F7A53CCFFFF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362210" y="3022600"/>
            <a:ext cx="812800" cy="812800"/>
          </a:xfrm>
          <a:prstGeom prst="rect">
            <a:avLst/>
          </a:prstGeom>
        </p:spPr>
      </p:pic>
      <p:pic>
        <p:nvPicPr>
          <p:cNvPr id="5" name="Doors, Creak, Gate, Squeak, Big, Exterior SND0519 1" descr="Doors, Creak, Gate, Squeak, Big, Exterior SND0519 1">
            <a:hlinkClick r:id="" action="ppaction://media"/>
            <a:extLst>
              <a:ext uri="{FF2B5EF4-FFF2-40B4-BE49-F238E27FC236}">
                <a16:creationId xmlns:a16="http://schemas.microsoft.com/office/drawing/2014/main" id="{A541ED73-3976-AD45-B0F4-6AFB8445EBF9}"/>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0362210" y="4248851"/>
            <a:ext cx="812800" cy="812800"/>
          </a:xfrm>
          <a:prstGeom prst="rect">
            <a:avLst/>
          </a:prstGeom>
        </p:spPr>
      </p:pic>
      <p:pic>
        <p:nvPicPr>
          <p:cNvPr id="6" name="Doors, Creak, Gate, Squeak, Big, Exterior SND0519 2" descr="Doors, Creak, Gate, Squeak, Big, Exterior SND0519 2">
            <a:hlinkClick r:id="" action="ppaction://media"/>
            <a:extLst>
              <a:ext uri="{FF2B5EF4-FFF2-40B4-BE49-F238E27FC236}">
                <a16:creationId xmlns:a16="http://schemas.microsoft.com/office/drawing/2014/main" id="{68A03231-5BCD-AD4C-8EA0-143159A720B4}"/>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10362210" y="5475102"/>
            <a:ext cx="812800" cy="812800"/>
          </a:xfrm>
          <a:prstGeom prst="rect">
            <a:avLst/>
          </a:prstGeom>
        </p:spPr>
      </p:pic>
      <p:sp>
        <p:nvSpPr>
          <p:cNvPr id="9" name="Title 1">
            <a:extLst>
              <a:ext uri="{FF2B5EF4-FFF2-40B4-BE49-F238E27FC236}">
                <a16:creationId xmlns:a16="http://schemas.microsoft.com/office/drawing/2014/main" id="{DD828709-1673-CD46-9912-09227353538E}"/>
              </a:ext>
            </a:extLst>
          </p:cNvPr>
          <p:cNvSpPr txBox="1">
            <a:spLocks/>
          </p:cNvSpPr>
          <p:nvPr/>
        </p:nvSpPr>
        <p:spPr>
          <a:xfrm>
            <a:off x="7820891" y="276621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Door 1: </a:t>
            </a:r>
          </a:p>
        </p:txBody>
      </p:sp>
      <p:sp>
        <p:nvSpPr>
          <p:cNvPr id="10" name="Title 1">
            <a:extLst>
              <a:ext uri="{FF2B5EF4-FFF2-40B4-BE49-F238E27FC236}">
                <a16:creationId xmlns:a16="http://schemas.microsoft.com/office/drawing/2014/main" id="{C46BDE21-A2B8-4E4E-9C8B-CE33AA8576C4}"/>
              </a:ext>
            </a:extLst>
          </p:cNvPr>
          <p:cNvSpPr txBox="1">
            <a:spLocks/>
          </p:cNvSpPr>
          <p:nvPr/>
        </p:nvSpPr>
        <p:spPr>
          <a:xfrm>
            <a:off x="7820891" y="399246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Door 2: </a:t>
            </a:r>
          </a:p>
        </p:txBody>
      </p:sp>
      <p:sp>
        <p:nvSpPr>
          <p:cNvPr id="12" name="Title 1">
            <a:extLst>
              <a:ext uri="{FF2B5EF4-FFF2-40B4-BE49-F238E27FC236}">
                <a16:creationId xmlns:a16="http://schemas.microsoft.com/office/drawing/2014/main" id="{B0BECD96-A364-4C4B-B8EF-99E3B903B220}"/>
              </a:ext>
            </a:extLst>
          </p:cNvPr>
          <p:cNvSpPr txBox="1">
            <a:spLocks/>
          </p:cNvSpPr>
          <p:nvPr/>
        </p:nvSpPr>
        <p:spPr>
          <a:xfrm>
            <a:off x="7820891" y="5318032"/>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Door 3: </a:t>
            </a:r>
          </a:p>
        </p:txBody>
      </p:sp>
    </p:spTree>
    <p:extLst>
      <p:ext uri="{BB962C8B-B14F-4D97-AF65-F5344CB8AC3E}">
        <p14:creationId xmlns:p14="http://schemas.microsoft.com/office/powerpoint/2010/main" val="1682317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8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55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15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6"/>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ign on a wall&#10;&#10;Description automatically generated with medium confidence">
            <a:extLst>
              <a:ext uri="{FF2B5EF4-FFF2-40B4-BE49-F238E27FC236}">
                <a16:creationId xmlns:a16="http://schemas.microsoft.com/office/drawing/2014/main" id="{D17AFCEB-EFF1-3749-8483-AAB1C9AFABCF}"/>
              </a:ext>
            </a:extLst>
          </p:cNvPr>
          <p:cNvPicPr>
            <a:picLocks noGrp="1" noChangeAspect="1"/>
          </p:cNvPicPr>
          <p:nvPr>
            <p:ph idx="1"/>
          </p:nvPr>
        </p:nvPicPr>
        <p:blipFill>
          <a:blip r:embed="rId3"/>
          <a:stretch>
            <a:fillRect/>
          </a:stretch>
        </p:blipFill>
        <p:spPr>
          <a:xfrm>
            <a:off x="0" y="0"/>
            <a:ext cx="12192000" cy="6858000"/>
          </a:xfrm>
        </p:spPr>
      </p:pic>
      <p:sp>
        <p:nvSpPr>
          <p:cNvPr id="2" name="Title 1">
            <a:extLst>
              <a:ext uri="{FF2B5EF4-FFF2-40B4-BE49-F238E27FC236}">
                <a16:creationId xmlns:a16="http://schemas.microsoft.com/office/drawing/2014/main" id="{F97BBD97-0F4E-5E4B-9D05-E7629423B5E9}"/>
              </a:ext>
            </a:extLst>
          </p:cNvPr>
          <p:cNvSpPr>
            <a:spLocks noGrp="1"/>
          </p:cNvSpPr>
          <p:nvPr>
            <p:ph type="title"/>
          </p:nvPr>
        </p:nvSpPr>
        <p:spPr>
          <a:xfrm>
            <a:off x="3031671" y="5320145"/>
            <a:ext cx="6128657" cy="954418"/>
          </a:xfrm>
          <a:solidFill>
            <a:srgbClr val="3E3B3B"/>
          </a:solidFill>
          <a:ln>
            <a:solidFill>
              <a:schemeClr val="bg1"/>
            </a:solidFill>
          </a:ln>
        </p:spPr>
        <p:txBody>
          <a:body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Through Composition</a:t>
            </a:r>
          </a:p>
        </p:txBody>
      </p:sp>
    </p:spTree>
    <p:extLst>
      <p:ext uri="{BB962C8B-B14F-4D97-AF65-F5344CB8AC3E}">
        <p14:creationId xmlns:p14="http://schemas.microsoft.com/office/powerpoint/2010/main" val="23720686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64D32-DA47-E944-AB7D-3E67D021CF3F}"/>
              </a:ext>
            </a:extLst>
          </p:cNvPr>
          <p:cNvSpPr>
            <a:spLocks noGrp="1"/>
          </p:cNvSpPr>
          <p:nvPr>
            <p:ph type="title"/>
          </p:nvPr>
        </p:nvSpPr>
        <p:spPr/>
        <p:txBody>
          <a:bodyPr/>
          <a:lstStyle/>
          <a:p>
            <a:endParaRPr lang="en-US"/>
          </a:p>
        </p:txBody>
      </p:sp>
      <p:pic>
        <p:nvPicPr>
          <p:cNvPr id="5" name="Content Placeholder 4" descr="A screenshot of a computer&#10;&#10;Description automatically generated">
            <a:extLst>
              <a:ext uri="{FF2B5EF4-FFF2-40B4-BE49-F238E27FC236}">
                <a16:creationId xmlns:a16="http://schemas.microsoft.com/office/drawing/2014/main" id="{2508BA91-1EA0-6545-8DEE-B60FCF30A5A6}"/>
              </a:ext>
            </a:extLst>
          </p:cNvPr>
          <p:cNvPicPr>
            <a:picLocks noGrp="1" noChangeAspect="1"/>
          </p:cNvPicPr>
          <p:nvPr>
            <p:ph idx="1"/>
          </p:nvPr>
        </p:nvPicPr>
        <p:blipFill>
          <a:blip r:embed="rId2"/>
          <a:stretch>
            <a:fillRect/>
          </a:stretch>
        </p:blipFill>
        <p:spPr>
          <a:xfrm>
            <a:off x="0" y="0"/>
            <a:ext cx="12192000" cy="6858000"/>
          </a:xfrm>
        </p:spPr>
      </p:pic>
      <p:sp>
        <p:nvSpPr>
          <p:cNvPr id="6" name="Title 1">
            <a:extLst>
              <a:ext uri="{FF2B5EF4-FFF2-40B4-BE49-F238E27FC236}">
                <a16:creationId xmlns:a16="http://schemas.microsoft.com/office/drawing/2014/main" id="{1FC57CFA-1888-654E-8EBE-8B43DFA333D5}"/>
              </a:ext>
            </a:extLst>
          </p:cNvPr>
          <p:cNvSpPr txBox="1">
            <a:spLocks/>
          </p:cNvSpPr>
          <p:nvPr/>
        </p:nvSpPr>
        <p:spPr>
          <a:xfrm>
            <a:off x="3031671" y="1947553"/>
            <a:ext cx="6128657" cy="954418"/>
          </a:xfrm>
          <a:prstGeom prst="rect">
            <a:avLst/>
          </a:prstGeom>
          <a:solidFill>
            <a:srgbClr val="3E3B3B"/>
          </a:solidFill>
          <a:ln>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Through Composition</a:t>
            </a:r>
            <a:endPar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Tree>
    <p:extLst>
      <p:ext uri="{BB962C8B-B14F-4D97-AF65-F5344CB8AC3E}">
        <p14:creationId xmlns:p14="http://schemas.microsoft.com/office/powerpoint/2010/main" val="28832485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508BA91-1EA0-6545-8DEE-B60FCF30A5A6}"/>
              </a:ext>
            </a:extLst>
          </p:cNvPr>
          <p:cNvPicPr>
            <a:picLocks noGrp="1" noChangeAspect="1"/>
          </p:cNvPicPr>
          <p:nvPr>
            <p:ph idx="1"/>
          </p:nvPr>
        </p:nvPicPr>
        <p:blipFill>
          <a:blip r:embed="rId2"/>
          <a:srcRect/>
          <a:stretch/>
        </p:blipFill>
        <p:spPr>
          <a:xfrm>
            <a:off x="312717" y="0"/>
            <a:ext cx="3429000" cy="6858000"/>
          </a:xfrm>
          <a:ln w="25400">
            <a:solidFill>
              <a:schemeClr val="bg1"/>
            </a:solidFill>
          </a:ln>
        </p:spPr>
      </p:pic>
      <p:pic>
        <p:nvPicPr>
          <p:cNvPr id="4" name="Picture 3" descr="Diagram&#10;&#10;Description automatically generated">
            <a:extLst>
              <a:ext uri="{FF2B5EF4-FFF2-40B4-BE49-F238E27FC236}">
                <a16:creationId xmlns:a16="http://schemas.microsoft.com/office/drawing/2014/main" id="{AAD0BD5C-40DB-BA41-843A-ACC6023C5C0D}"/>
              </a:ext>
            </a:extLst>
          </p:cNvPr>
          <p:cNvPicPr>
            <a:picLocks noChangeAspect="1"/>
          </p:cNvPicPr>
          <p:nvPr/>
        </p:nvPicPr>
        <p:blipFill>
          <a:blip r:embed="rId3"/>
          <a:stretch>
            <a:fillRect/>
          </a:stretch>
        </p:blipFill>
        <p:spPr>
          <a:xfrm>
            <a:off x="5945083" y="1201861"/>
            <a:ext cx="6127669" cy="5521285"/>
          </a:xfrm>
          <a:prstGeom prst="rect">
            <a:avLst/>
          </a:prstGeom>
          <a:ln w="25400">
            <a:solidFill>
              <a:schemeClr val="bg1"/>
            </a:solidFill>
          </a:ln>
        </p:spPr>
      </p:pic>
      <p:sp>
        <p:nvSpPr>
          <p:cNvPr id="6" name="Title 1">
            <a:extLst>
              <a:ext uri="{FF2B5EF4-FFF2-40B4-BE49-F238E27FC236}">
                <a16:creationId xmlns:a16="http://schemas.microsoft.com/office/drawing/2014/main" id="{1FC57CFA-1888-654E-8EBE-8B43DFA333D5}"/>
              </a:ext>
            </a:extLst>
          </p:cNvPr>
          <p:cNvSpPr txBox="1">
            <a:spLocks/>
          </p:cNvSpPr>
          <p:nvPr/>
        </p:nvSpPr>
        <p:spPr>
          <a:xfrm>
            <a:off x="4478729" y="134854"/>
            <a:ext cx="3234541" cy="954418"/>
          </a:xfrm>
          <a:prstGeom prst="rect">
            <a:avLst/>
          </a:prstGeom>
          <a:solidFill>
            <a:srgbClr val="3E3B3B"/>
          </a:solidFill>
          <a:ln>
            <a:solidFill>
              <a:schemeClr val="bg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Bus Sends</a:t>
            </a:r>
          </a:p>
        </p:txBody>
      </p:sp>
    </p:spTree>
    <p:extLst>
      <p:ext uri="{BB962C8B-B14F-4D97-AF65-F5344CB8AC3E}">
        <p14:creationId xmlns:p14="http://schemas.microsoft.com/office/powerpoint/2010/main" val="22955538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D881C-7556-8F49-9076-9022266B4A2E}"/>
              </a:ext>
            </a:extLst>
          </p:cNvPr>
          <p:cNvSpPr>
            <a:spLocks noGrp="1"/>
          </p:cNvSpPr>
          <p:nvPr>
            <p:ph type="title"/>
          </p:nvPr>
        </p:nvSpPr>
        <p:spPr>
          <a:xfrm>
            <a:off x="838200" y="0"/>
            <a:ext cx="10515600" cy="1325563"/>
          </a:xfrm>
        </p:spPr>
        <p:txBody>
          <a:bodyPr/>
          <a:lstStyle/>
          <a:p>
            <a:pPr algn="ct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How do you Mix and Master?</a:t>
            </a:r>
          </a:p>
        </p:txBody>
      </p:sp>
      <p:sp>
        <p:nvSpPr>
          <p:cNvPr id="3" name="Content Placeholder 2">
            <a:extLst>
              <a:ext uri="{FF2B5EF4-FFF2-40B4-BE49-F238E27FC236}">
                <a16:creationId xmlns:a16="http://schemas.microsoft.com/office/drawing/2014/main" id="{14BBC4D7-4371-D148-A1CB-0D9FD870D092}"/>
              </a:ext>
            </a:extLst>
          </p:cNvPr>
          <p:cNvSpPr>
            <a:spLocks noGrp="1"/>
          </p:cNvSpPr>
          <p:nvPr>
            <p:ph idx="1"/>
          </p:nvPr>
        </p:nvSpPr>
        <p:spPr>
          <a:xfrm>
            <a:off x="838200" y="5780107"/>
            <a:ext cx="10515600" cy="4351338"/>
          </a:xfrm>
        </p:spPr>
        <p:txBody>
          <a:bodyPr/>
          <a:lstStyle/>
          <a:p>
            <a:pPr marL="0" indent="0" algn="ctr">
              <a:buNone/>
            </a:pPr>
            <a:r>
              <a:rPr lang="en-US" dirty="0">
                <a:solidFill>
                  <a:schemeClr val="bg1"/>
                </a:solidFill>
                <a:hlinkClick r:id="rId3">
                  <a:extLst>
                    <a:ext uri="{A12FA001-AC4F-418D-AE19-62706E023703}">
                      <ahyp:hlinkClr xmlns:ahyp="http://schemas.microsoft.com/office/drawing/2018/hyperlinkcolor" val="tx"/>
                    </a:ext>
                  </a:extLst>
                </a:hlinkClick>
              </a:rPr>
              <a:t>https://www.izotope.com/en/learn/what-is-the-difference-between-mixing-and-mastering.html</a:t>
            </a:r>
            <a:endParaRPr lang="en-US" dirty="0">
              <a:solidFill>
                <a:schemeClr val="bg1"/>
              </a:solidFill>
            </a:endParaRPr>
          </a:p>
          <a:p>
            <a:endParaRPr lang="en-US" dirty="0">
              <a:solidFill>
                <a:schemeClr val="bg1"/>
              </a:solidFill>
            </a:endParaRPr>
          </a:p>
        </p:txBody>
      </p:sp>
      <p:pic>
        <p:nvPicPr>
          <p:cNvPr id="7" name="Picture 6" descr="Chart&#10;&#10;Description automatically generated">
            <a:extLst>
              <a:ext uri="{FF2B5EF4-FFF2-40B4-BE49-F238E27FC236}">
                <a16:creationId xmlns:a16="http://schemas.microsoft.com/office/drawing/2014/main" id="{895CA568-F765-9E4F-BBAE-A43CE7BD55B2}"/>
              </a:ext>
            </a:extLst>
          </p:cNvPr>
          <p:cNvPicPr>
            <a:picLocks noChangeAspect="1"/>
          </p:cNvPicPr>
          <p:nvPr/>
        </p:nvPicPr>
        <p:blipFill>
          <a:blip r:embed="rId4"/>
          <a:stretch>
            <a:fillRect/>
          </a:stretch>
        </p:blipFill>
        <p:spPr>
          <a:xfrm>
            <a:off x="0" y="1312333"/>
            <a:ext cx="12192000" cy="4233333"/>
          </a:xfrm>
          <a:prstGeom prst="rect">
            <a:avLst/>
          </a:prstGeom>
          <a:ln w="25400">
            <a:solidFill>
              <a:schemeClr val="bg1"/>
            </a:solidFill>
          </a:ln>
        </p:spPr>
      </p:pic>
    </p:spTree>
    <p:extLst>
      <p:ext uri="{BB962C8B-B14F-4D97-AF65-F5344CB8AC3E}">
        <p14:creationId xmlns:p14="http://schemas.microsoft.com/office/powerpoint/2010/main" val="28809294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holding a phone&#10;&#10;Description automatically generated with low confidence">
            <a:extLst>
              <a:ext uri="{FF2B5EF4-FFF2-40B4-BE49-F238E27FC236}">
                <a16:creationId xmlns:a16="http://schemas.microsoft.com/office/drawing/2014/main" id="{C2A14588-4AE3-2740-9A17-8F2E62EEEC51}"/>
              </a:ext>
            </a:extLst>
          </p:cNvPr>
          <p:cNvPicPr>
            <a:picLocks noGrp="1" noChangeAspect="1"/>
          </p:cNvPicPr>
          <p:nvPr>
            <p:ph idx="1"/>
          </p:nvPr>
        </p:nvPicPr>
        <p:blipFill>
          <a:blip r:embed="rId2"/>
          <a:stretch>
            <a:fillRect/>
          </a:stretch>
        </p:blipFill>
        <p:spPr>
          <a:xfrm>
            <a:off x="0" y="0"/>
            <a:ext cx="12192000" cy="6864310"/>
          </a:xfrm>
        </p:spPr>
      </p:pic>
      <p:sp>
        <p:nvSpPr>
          <p:cNvPr id="2" name="Title 1">
            <a:extLst>
              <a:ext uri="{FF2B5EF4-FFF2-40B4-BE49-F238E27FC236}">
                <a16:creationId xmlns:a16="http://schemas.microsoft.com/office/drawing/2014/main" id="{8051F422-C8D4-EC46-B066-D0339D1D9A70}"/>
              </a:ext>
            </a:extLst>
          </p:cNvPr>
          <p:cNvSpPr>
            <a:spLocks noGrp="1"/>
          </p:cNvSpPr>
          <p:nvPr>
            <p:ph type="title"/>
          </p:nvPr>
        </p:nvSpPr>
        <p:spPr>
          <a:xfrm>
            <a:off x="7352618" y="-287905"/>
            <a:ext cx="4839382" cy="4182161"/>
          </a:xfrm>
        </p:spPr>
        <p:txBody>
          <a:bodyPr>
            <a:normAutofit fontScale="90000"/>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Listen to Mixes on familiar Devices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For Example: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Car, Laptop and Phone </a:t>
            </a:r>
          </a:p>
        </p:txBody>
      </p:sp>
    </p:spTree>
    <p:extLst>
      <p:ext uri="{BB962C8B-B14F-4D97-AF65-F5344CB8AC3E}">
        <p14:creationId xmlns:p14="http://schemas.microsoft.com/office/powerpoint/2010/main" val="16430721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dice rolling in mid-air">
            <a:extLst>
              <a:ext uri="{FF2B5EF4-FFF2-40B4-BE49-F238E27FC236}">
                <a16:creationId xmlns:a16="http://schemas.microsoft.com/office/drawing/2014/main" id="{F3D7C589-D460-4DFF-A951-E91D3B979B28}"/>
              </a:ext>
            </a:extLst>
          </p:cNvPr>
          <p:cNvPicPr>
            <a:picLocks noChangeAspect="1"/>
          </p:cNvPicPr>
          <p:nvPr/>
        </p:nvPicPr>
        <p:blipFill rotWithShape="1">
          <a:blip r:embed="rId3">
            <a:alphaModFix amt="98000"/>
          </a:blip>
          <a:srcRect t="16357"/>
          <a:stretch/>
        </p:blipFill>
        <p:spPr>
          <a:xfrm>
            <a:off x="20" y="1"/>
            <a:ext cx="12191980" cy="6857999"/>
          </a:xfrm>
          <a:prstGeom prst="rect">
            <a:avLst/>
          </a:prstGeom>
        </p:spPr>
      </p:pic>
      <p:sp>
        <p:nvSpPr>
          <p:cNvPr id="2" name="Title 1">
            <a:extLst>
              <a:ext uri="{FF2B5EF4-FFF2-40B4-BE49-F238E27FC236}">
                <a16:creationId xmlns:a16="http://schemas.microsoft.com/office/drawing/2014/main" id="{3E4ECE88-4DF6-074B-B4F7-966DE5E31F4B}"/>
              </a:ext>
            </a:extLst>
          </p:cNvPr>
          <p:cNvSpPr>
            <a:spLocks noGrp="1"/>
          </p:cNvSpPr>
          <p:nvPr>
            <p:ph type="title"/>
          </p:nvPr>
        </p:nvSpPr>
        <p:spPr>
          <a:xfrm>
            <a:off x="1000896" y="-723257"/>
            <a:ext cx="10190205" cy="2900518"/>
          </a:xfrm>
        </p:spPr>
        <p:txBody>
          <a:bodyPr vert="horz" lIns="91440" tIns="45720" rIns="91440" bIns="45720" rtlCol="0" anchor="b">
            <a:normAutofit/>
          </a:bodyPr>
          <a:lstStyle/>
          <a:p>
            <a:pPr algn="ctr"/>
            <a:r>
              <a:rPr lang="en-US" sz="60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General Advice: </a:t>
            </a:r>
            <a:br>
              <a:rPr lang="en-US" sz="60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60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Bet on More Horses to Win</a:t>
            </a:r>
          </a:p>
        </p:txBody>
      </p:sp>
      <p:sp>
        <p:nvSpPr>
          <p:cNvPr id="3" name="Content Placeholder 2">
            <a:extLst>
              <a:ext uri="{FF2B5EF4-FFF2-40B4-BE49-F238E27FC236}">
                <a16:creationId xmlns:a16="http://schemas.microsoft.com/office/drawing/2014/main" id="{B61907E6-CFE4-3D46-809A-675BFBF1E819}"/>
              </a:ext>
            </a:extLst>
          </p:cNvPr>
          <p:cNvSpPr>
            <a:spLocks noGrp="1"/>
          </p:cNvSpPr>
          <p:nvPr>
            <p:ph idx="1"/>
          </p:nvPr>
        </p:nvSpPr>
        <p:spPr>
          <a:xfrm>
            <a:off x="1523999" y="6321159"/>
            <a:ext cx="9144000" cy="1098395"/>
          </a:xfrm>
        </p:spPr>
        <p:txBody>
          <a:bodyPr vert="horz" lIns="91440" tIns="45720" rIns="91440" bIns="45720" rtlCol="0">
            <a:normAutofit/>
          </a:bodyPr>
          <a:lstStyle/>
          <a:p>
            <a:pPr marL="0" indent="0" algn="ctr">
              <a:buNone/>
            </a:pPr>
            <a:r>
              <a:rPr lang="en-US"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You’ll have more chance of creating a Unicorn. </a:t>
            </a:r>
          </a:p>
        </p:txBody>
      </p:sp>
    </p:spTree>
    <p:extLst>
      <p:ext uri="{BB962C8B-B14F-4D97-AF65-F5344CB8AC3E}">
        <p14:creationId xmlns:p14="http://schemas.microsoft.com/office/powerpoint/2010/main" val="5835926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429D3-605A-3F4D-8766-AE2A04D77403}"/>
              </a:ext>
            </a:extLst>
          </p:cNvPr>
          <p:cNvSpPr>
            <a:spLocks noGrp="1"/>
          </p:cNvSpPr>
          <p:nvPr>
            <p:ph type="title"/>
          </p:nvPr>
        </p:nvSpPr>
        <p:spPr/>
        <p:txBody>
          <a:bodyPr/>
          <a:lstStyle/>
          <a:p>
            <a:endParaRPr lang="en-US"/>
          </a:p>
        </p:txBody>
      </p:sp>
      <p:pic>
        <p:nvPicPr>
          <p:cNvPr id="4" name="Online Media 3" descr="Production / Library Music - Rules Of Success">
            <a:hlinkClick r:id="" action="ppaction://media"/>
            <a:extLst>
              <a:ext uri="{FF2B5EF4-FFF2-40B4-BE49-F238E27FC236}">
                <a16:creationId xmlns:a16="http://schemas.microsoft.com/office/drawing/2014/main" id="{96D9242E-AB32-1C4C-9040-CE02C4E96DF8}"/>
              </a:ext>
            </a:extLst>
          </p:cNvPr>
          <p:cNvPicPr>
            <a:picLocks noGrp="1" noRot="1" noChangeAspect="1"/>
          </p:cNvPicPr>
          <p:nvPr>
            <p:ph idx="1"/>
            <a:videoFile r:link="rId1"/>
          </p:nvPr>
        </p:nvPicPr>
        <p:blipFill>
          <a:blip r:embed="rId4"/>
          <a:stretch>
            <a:fillRect/>
          </a:stretch>
        </p:blipFill>
        <p:spPr>
          <a:xfrm>
            <a:off x="0" y="0"/>
            <a:ext cx="12192000" cy="6888946"/>
          </a:xfrm>
          <a:prstGeom prst="rect">
            <a:avLst/>
          </a:prstGeom>
        </p:spPr>
      </p:pic>
    </p:spTree>
    <p:extLst>
      <p:ext uri="{BB962C8B-B14F-4D97-AF65-F5344CB8AC3E}">
        <p14:creationId xmlns:p14="http://schemas.microsoft.com/office/powerpoint/2010/main" val="4138581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C39F948-A431-E246-A096-DEB57177B541}"/>
              </a:ext>
            </a:extLst>
          </p:cNvPr>
          <p:cNvSpPr>
            <a:spLocks noGrp="1"/>
          </p:cNvSpPr>
          <p:nvPr>
            <p:ph type="title"/>
          </p:nvPr>
        </p:nvSpPr>
        <p:spPr>
          <a:xfrm>
            <a:off x="7025268" y="231696"/>
            <a:ext cx="5040352" cy="1174040"/>
          </a:xfrm>
        </p:spPr>
        <p:txBody>
          <a:bodyPr>
            <a:normAutofit/>
          </a:bodyPr>
          <a:lstStyle/>
          <a:p>
            <a:r>
              <a:rPr lang="en-US" sz="3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Sustainable Studio</a:t>
            </a:r>
            <a:br>
              <a:rPr lang="en-US" sz="3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36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Creative Task Week 3</a:t>
            </a:r>
          </a:p>
        </p:txBody>
      </p:sp>
      <p:pic>
        <p:nvPicPr>
          <p:cNvPr id="4" name="Picture 3" descr="A picture containing text, blue, tiled&#10;&#10;Description automatically generated">
            <a:extLst>
              <a:ext uri="{FF2B5EF4-FFF2-40B4-BE49-F238E27FC236}">
                <a16:creationId xmlns:a16="http://schemas.microsoft.com/office/drawing/2014/main" id="{66335D6B-EED4-CC45-A02D-3E2151B3B01C}"/>
              </a:ext>
            </a:extLst>
          </p:cNvPr>
          <p:cNvPicPr>
            <a:picLocks noChangeAspect="1"/>
          </p:cNvPicPr>
          <p:nvPr/>
        </p:nvPicPr>
        <p:blipFill rotWithShape="1">
          <a:blip r:embed="rId3"/>
          <a:srcRect r="1445"/>
          <a:stretch/>
        </p:blipFill>
        <p:spPr>
          <a:xfrm>
            <a:off x="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55A90C38-AE03-B242-8381-A8F58174A5E3}"/>
              </a:ext>
            </a:extLst>
          </p:cNvPr>
          <p:cNvSpPr>
            <a:spLocks noGrp="1"/>
          </p:cNvSpPr>
          <p:nvPr>
            <p:ph idx="1"/>
          </p:nvPr>
        </p:nvSpPr>
        <p:spPr>
          <a:xfrm>
            <a:off x="7025268" y="1814053"/>
            <a:ext cx="5040352" cy="5452264"/>
          </a:xfrm>
        </p:spPr>
        <p:txBody>
          <a:bodyPr>
            <a:normAutofit/>
          </a:bodyPr>
          <a:lstStyle/>
          <a:p>
            <a:pPr marL="0" indent="0">
              <a:buFont typeface="Arial" panose="020B0604020202020204" pitchFamily="34" charset="0"/>
              <a:buNone/>
            </a:pPr>
            <a:r>
              <a:rPr lang="en-US" sz="24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Analyse</a:t>
            </a: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five compositions or sound effects in the same style or category (i.e. media or sound library).  </a:t>
            </a:r>
          </a:p>
          <a:p>
            <a:pPr marL="0" indent="0">
              <a:buFont typeface="Arial" panose="020B0604020202020204" pitchFamily="34" charset="0"/>
              <a:buNone/>
            </a:pP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Font typeface="Arial" panose="020B0604020202020204" pitchFamily="34" charset="0"/>
              <a:buNone/>
            </a:pP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Adapt and use the system explored during class to best suit your analysis of existing works.</a:t>
            </a:r>
          </a:p>
          <a:p>
            <a:pPr marL="0" indent="0">
              <a:buFont typeface="Arial" panose="020B0604020202020204" pitchFamily="34" charset="0"/>
              <a:buNone/>
            </a:pP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Font typeface="Arial" panose="020B0604020202020204" pitchFamily="34" charset="0"/>
              <a:buNone/>
            </a:pP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Use the research to inform a new composition that uses the characteristics explored. </a:t>
            </a:r>
          </a:p>
        </p:txBody>
      </p:sp>
    </p:spTree>
    <p:extLst>
      <p:ext uri="{BB962C8B-B14F-4D97-AF65-F5344CB8AC3E}">
        <p14:creationId xmlns:p14="http://schemas.microsoft.com/office/powerpoint/2010/main" val="24908020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3272</TotalTime>
  <Words>1715</Words>
  <Application>Microsoft Macintosh PowerPoint</Application>
  <PresentationFormat>Widescreen</PresentationFormat>
  <Paragraphs>221</Paragraphs>
  <Slides>57</Slides>
  <Notes>40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Arial</vt:lpstr>
      <vt:lpstr>Calibri</vt:lpstr>
      <vt:lpstr>Calibri Light</vt:lpstr>
      <vt:lpstr>Open Sans Light</vt:lpstr>
      <vt:lpstr>Open Sans SemiBold</vt:lpstr>
      <vt:lpstr>Office Theme</vt:lpstr>
      <vt:lpstr>The Sustainable Studio</vt:lpstr>
      <vt:lpstr>Composing for Music and Sound Effects Libraries</vt:lpstr>
      <vt:lpstr>PowerPoint Presentation</vt:lpstr>
      <vt:lpstr>What is Your Workflow? </vt:lpstr>
      <vt:lpstr>Composition</vt:lpstr>
      <vt:lpstr>PowerPoint Presentation</vt:lpstr>
      <vt:lpstr>Consuming Media is Research </vt:lpstr>
      <vt:lpstr>PowerPoint Presentation</vt:lpstr>
      <vt:lpstr>PowerPoint Presentation</vt:lpstr>
      <vt:lpstr>PowerPoint Presentation</vt:lpstr>
      <vt:lpstr>Broad Ranging Appeal </vt:lpstr>
      <vt:lpstr>PowerPoint Presentation</vt:lpstr>
      <vt:lpstr>Work with Emotion </vt:lpstr>
      <vt:lpstr>Emotion Wheel (of Inspiration) </vt:lpstr>
      <vt:lpstr>How Does the Music Support or Drive the Images or Story? </vt:lpstr>
      <vt:lpstr>Keep it Simple.</vt:lpstr>
      <vt:lpstr>PowerPoint Presentation</vt:lpstr>
      <vt:lpstr>Know Your Strengths </vt:lpstr>
      <vt:lpstr>Stay True to the Genre</vt:lpstr>
      <vt:lpstr>Know Your Market</vt:lpstr>
      <vt:lpstr>Find Patterns </vt:lpstr>
      <vt:lpstr>PowerPoint Presentation</vt:lpstr>
      <vt:lpstr>PowerPoint Presentation</vt:lpstr>
      <vt:lpstr>Analysis</vt:lpstr>
      <vt:lpstr>PowerPoint Presentation</vt:lpstr>
      <vt:lpstr>Know Your Recipe: What are the Ingredients?</vt:lpstr>
      <vt:lpstr>Market Research Analysing Stylistic Trends</vt:lpstr>
      <vt:lpstr>There is no right way…..</vt:lpstr>
      <vt:lpstr>Make a Good Burger </vt:lpstr>
      <vt:lpstr>PowerPoint Presentation</vt:lpstr>
      <vt:lpstr>Try not to get bogged down with an idea! </vt:lpstr>
      <vt:lpstr>Keep it Simple but Effective</vt:lpstr>
      <vt:lpstr>Inspiration: Work to a Title</vt:lpstr>
      <vt:lpstr>PowerPoint Presentation</vt:lpstr>
      <vt:lpstr>PowerPoint Presentation</vt:lpstr>
      <vt:lpstr>PowerPoint Presentation</vt:lpstr>
      <vt:lpstr>PowerPoint Presentation</vt:lpstr>
      <vt:lpstr>Work with Loops</vt:lpstr>
      <vt:lpstr>Build Solid Foundations:  Start With Chord Structure</vt:lpstr>
      <vt:lpstr>Immediate Strong Identity: Recognisable Theme in 1-2 Bars</vt:lpstr>
      <vt:lpstr>Improvise a Melody</vt:lpstr>
      <vt:lpstr>Develop a Counter Melody  (Don’t Put Too Much Lettice in the Burger)</vt:lpstr>
      <vt:lpstr>Add Rhythm </vt:lpstr>
      <vt:lpstr>Develop Sting(er) (If in keeping with the Style)</vt:lpstr>
      <vt:lpstr>Make Edits </vt:lpstr>
      <vt:lpstr>PowerPoint Presentation</vt:lpstr>
      <vt:lpstr>Software Tools: Develop Your Sound</vt:lpstr>
      <vt:lpstr>Sound Effects Workflow</vt:lpstr>
      <vt:lpstr>Time Stretch</vt:lpstr>
      <vt:lpstr>Through Composition</vt:lpstr>
      <vt:lpstr>PowerPoint Presentation</vt:lpstr>
      <vt:lpstr>PowerPoint Presentation</vt:lpstr>
      <vt:lpstr>How do you Mix and Master?</vt:lpstr>
      <vt:lpstr>Listen to Mixes on familiar Devices    For Example:  Car, Laptop and Phone </vt:lpstr>
      <vt:lpstr>General Advice:  Bet on More Horses to Win</vt:lpstr>
      <vt:lpstr>PowerPoint Presentation</vt:lpstr>
      <vt:lpstr>Sustainable Studio Creative Task Week 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Bird</dc:creator>
  <cp:lastModifiedBy>David Bird</cp:lastModifiedBy>
  <cp:revision>173</cp:revision>
  <dcterms:created xsi:type="dcterms:W3CDTF">2021-03-16T21:11:05Z</dcterms:created>
  <dcterms:modified xsi:type="dcterms:W3CDTF">2022-02-08T18:55:04Z</dcterms:modified>
</cp:coreProperties>
</file>