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4"/>
  </p:notesMasterIdLst>
  <p:sldIdLst>
    <p:sldId id="257" r:id="rId2"/>
    <p:sldId id="294" r:id="rId3"/>
    <p:sldId id="312" r:id="rId4"/>
    <p:sldId id="295" r:id="rId5"/>
    <p:sldId id="322" r:id="rId6"/>
    <p:sldId id="297" r:id="rId7"/>
    <p:sldId id="298" r:id="rId8"/>
    <p:sldId id="299" r:id="rId9"/>
    <p:sldId id="318" r:id="rId10"/>
    <p:sldId id="311" r:id="rId11"/>
    <p:sldId id="296" r:id="rId12"/>
    <p:sldId id="313" r:id="rId13"/>
    <p:sldId id="314" r:id="rId14"/>
    <p:sldId id="315" r:id="rId15"/>
    <p:sldId id="316" r:id="rId16"/>
    <p:sldId id="317" r:id="rId17"/>
    <p:sldId id="300" r:id="rId18"/>
    <p:sldId id="301" r:id="rId19"/>
    <p:sldId id="321" r:id="rId20"/>
    <p:sldId id="319" r:id="rId21"/>
    <p:sldId id="273" r:id="rId22"/>
    <p:sldId id="32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4386"/>
    <p:restoredTop sz="30347"/>
  </p:normalViewPr>
  <p:slideViewPr>
    <p:cSldViewPr snapToGrid="0" snapToObjects="1">
      <p:cViewPr varScale="1">
        <p:scale>
          <a:sx n="50" d="100"/>
          <a:sy n="50" d="100"/>
        </p:scale>
        <p:origin x="5400" y="176"/>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9/22/20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a:t>
            </a:fld>
            <a:endParaRPr lang="en-US"/>
          </a:p>
        </p:txBody>
      </p:sp>
    </p:spTree>
    <p:extLst>
      <p:ext uri="{BB962C8B-B14F-4D97-AF65-F5344CB8AC3E}">
        <p14:creationId xmlns:p14="http://schemas.microsoft.com/office/powerpoint/2010/main" val="490032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Working module title are provided for the 2</a:t>
            </a:r>
            <a:r>
              <a:rPr lang="en-GB" altLang="en-US" baseline="30000" dirty="0"/>
              <a:t>nd</a:t>
            </a:r>
            <a:r>
              <a:rPr lang="en-GB" altLang="en-US" dirty="0"/>
              <a:t> and 3</a:t>
            </a:r>
            <a:r>
              <a:rPr lang="en-GB" altLang="en-US" baseline="30000" dirty="0"/>
              <a:t>rd</a:t>
            </a:r>
            <a:r>
              <a:rPr lang="en-GB" altLang="en-US" dirty="0"/>
              <a:t> year</a:t>
            </a:r>
            <a:br>
              <a:rPr lang="en-GB" altLang="en-US" dirty="0"/>
            </a:br>
            <a:br>
              <a:rPr lang="en-GB" altLang="en-US" dirty="0"/>
            </a:br>
            <a:r>
              <a:rPr lang="en-GB" altLang="en-US" dirty="0"/>
              <a:t>Discuss how relevant these modules are for L&amp;D in the current workplace environment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How do employers perceive them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How do they relate to the roles graduates are expected or anticipated to apply for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t>What other benefits are associated with the qualification (ILM) </a:t>
            </a:r>
            <a:br>
              <a:rPr lang="en-GB" altLang="en-US" dirty="0"/>
            </a:br>
            <a:r>
              <a:rPr lang="en-GB" altLang="en-US" dirty="0"/>
              <a:t>Consider: Professional associations/memberships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41930070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Organisations are now operating in more complex competitive and challenging environments. Many of these challenges directly target the human side of business with the resulting implications for the HR function.  These organisations must retain and optimise talent, that talent is often viewed as both the number one expense and asset of the business and the goal is to have the right person in the right job at the right time.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Successfully managing organisational change is a key requirement for business when you consider all the alliances, joint ventures, acquisitions and divesture's that occur and require strategy change.</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requirement placed upon HR functions and for those working within them have change significantly.</a:t>
            </a:r>
          </a:p>
          <a:p>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For an HR function to operate strategically some members within the department will need to work in the role of strategic business partners. Specifically these are partners will be required to</a:t>
            </a:r>
          </a:p>
          <a:p>
            <a:r>
              <a:rPr lang="en-GB" sz="1200" kern="1200" dirty="0">
                <a:solidFill>
                  <a:schemeClr val="tx1"/>
                </a:solidFill>
                <a:effectLst/>
                <a:latin typeface="+mn-lt"/>
                <a:ea typeface="+mn-ea"/>
                <a:cs typeface="+mn-cs"/>
              </a:rPr>
              <a:t>partner with middle and senior level managers, developing deep knowledge of the business requirements and challenges. They will develop access, credibility and trust with these leaders., identify and partner with clients to support strategic projects that directly address one or more business needs of the organisation.</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By performing the first two accountabilities effectively some strategic business partners earn the right to consult with clients, in this accountability they are focusing not on specific projects but also on the needs of the entire organisation over a period of time. In this sense the strategic business partners contribute to the formation of business strategies, integrating and executing people initiatives in support of the organisations business plan</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Strategic business partner: aligning people strategies with business goals by Dana Gaines Robinson, James Robinson 2005</a:t>
            </a:r>
          </a:p>
          <a:p>
            <a:endParaRPr lang="en-GB" sz="1200" b="1" i="1"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Tom Grundy (1998) defines organisational effectiveness as “the capacity of the organisation to adapt rapidly to its external environment and to meet market and other external demands and with good results in business performance”.  Grundy (1998) argues that integrating corporate strategy and HR matters into an organisation and people strategy fully reflects the focus on organising effectiveness and may prove more successful at building business performance over time.</a:t>
            </a:r>
            <a:br>
              <a:rPr lang="en-GB" sz="1200" kern="1200" dirty="0">
                <a:solidFill>
                  <a:schemeClr val="tx1"/>
                </a:solidFill>
                <a:effectLst/>
                <a:latin typeface="+mn-lt"/>
                <a:ea typeface="+mn-ea"/>
                <a:cs typeface="+mn-cs"/>
              </a:rPr>
            </a:br>
            <a:br>
              <a:rPr lang="en-GB" sz="1200" kern="1200" dirty="0">
                <a:solidFill>
                  <a:schemeClr val="tx1"/>
                </a:solidFill>
                <a:effectLst/>
                <a:latin typeface="+mn-lt"/>
                <a:ea typeface="+mn-ea"/>
                <a:cs typeface="+mn-cs"/>
              </a:rPr>
            </a:br>
            <a:r>
              <a:rPr lang="en-GB" dirty="0"/>
              <a:t>Key to building organizational effectiveness is a skilful blend of HRM practices, organizational design and development to suit a specific organization in its particular context. </a:t>
            </a:r>
            <a:endParaRPr lang="en-GB" sz="1200" kern="1200" dirty="0">
              <a:solidFill>
                <a:schemeClr val="tx1"/>
              </a:solidFill>
              <a:effectLst/>
              <a:latin typeface="+mn-lt"/>
              <a:ea typeface="+mn-ea"/>
              <a:cs typeface="+mn-cs"/>
            </a:endParaRPr>
          </a:p>
          <a:p>
            <a:endParaRPr lang="en-GB" sz="1200" b="1" i="1"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4448966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control approach (1984) “Michigan Model”, which emphasise that superior firm performance is dependent on having in place systems for the regular assessment of individual employees. Associated with, and reinforcing, the systems performance rewards and training whose performance related outcomes are monitored. </a:t>
            </a:r>
            <a:r>
              <a:rPr lang="en-GB" sz="1200" kern="1200" dirty="0" err="1">
                <a:solidFill>
                  <a:schemeClr val="tx1"/>
                </a:solidFill>
                <a:effectLst/>
                <a:latin typeface="+mn-lt"/>
                <a:ea typeface="+mn-ea"/>
                <a:cs typeface="+mn-cs"/>
              </a:rPr>
              <a:t>Fombrun</a:t>
            </a:r>
            <a:r>
              <a:rPr lang="en-GB" sz="1200" kern="1200" dirty="0">
                <a:solidFill>
                  <a:schemeClr val="tx1"/>
                </a:solidFill>
                <a:effectLst/>
                <a:latin typeface="+mn-lt"/>
                <a:ea typeface="+mn-ea"/>
                <a:cs typeface="+mn-cs"/>
              </a:rPr>
              <a:t> et al argued that what was important was a tight fit between the external business strategy and HRM. This contingency approach suggests that for any particular organisational strategy it will be a matching HR strategy.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believe that the closer the “fit” between business strategy and organisational functions will result in organisational effectiveness has been challenged in recent times. The challenges relate to the lack of empirical evidence that this close strategic fit will automatically lead to improved effectiveness, and that such approaches do not take into account measures of organisational effectiveness. There are also criticism in that such approaches can be too simplistic in the assumption that the creation of HR strategy inevitably followed the business strategy. Also known as the collaborative model of enhancing firm performance, aimed at promoting the goals of both employees and employers, the commitment approach is clearly apparent in the “Harvard model“ (1984) which emphasises the need for management to recognise employees as significant stakeholders in the enterprise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7196969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sector managers were more likely than those from not-for-profit and private sector organisations to think that management qualifications have become more important for managers over the last five years (75 per cent public, 69 per cent private and 66 per cent not-for-profit). </a:t>
            </a:r>
            <a:br>
              <a:rPr lang="en-GB" dirty="0"/>
            </a:br>
            <a:br>
              <a:rPr lang="en-GB" dirty="0"/>
            </a:br>
            <a:r>
              <a:rPr lang="en-GB" dirty="0"/>
              <a:t>Tellingly, at a time of upheaval and job losses in the sector, public sector managers were also more likely to report that managers need evidence of transferable skills to move across business sectors. Although less pronounced, there were similar sector differences related to the importance of MLQs for employers (65 per cent public and 60 per cent for private and not-for-profit).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41804596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demonstrated results suggest that most participants were seeking, primarily, to become a better manager, through improved skills and knowledge of management tools and techniques. These were substantially more important than securing extrinsic rewards such as pay and promotion. This would indicate that managers are motivated to learn, which is a critical element of successful training and the transfer of training into the workplace (Goldstein and Ford 2002)</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3887826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Enhancing performance and managerial ability</a:t>
            </a:r>
            <a:br>
              <a:rPr lang="en-GB" b="1" dirty="0"/>
            </a:br>
            <a:r>
              <a:rPr lang="en-GB" dirty="0"/>
              <a:t>The fundamental aim of becoming a better manager as a result of developing new skills and knowledge is a key driver for the uptake of MLQs. In this regard, the survey asked participants to assess the impact of their most recent qualification upon their performance and the quality of their work. Respondents were extremely positive, with 87 per cent agreeing or strongly agreeing that it improved their performance and an even stronger majority (90 per cent) agreeing that it improved the quality of their work.</a:t>
            </a:r>
            <a:br>
              <a:rPr lang="en-GB" dirty="0"/>
            </a:br>
            <a:br>
              <a:rPr lang="en-GB" dirty="0"/>
            </a:br>
            <a:r>
              <a:rPr lang="en-GB" b="1" dirty="0"/>
              <a:t>Specific impact of Management and Leadership Qualifications (MLQ) on skills, knowledge and behaviours</a:t>
            </a:r>
          </a:p>
          <a:p>
            <a:r>
              <a:rPr lang="en-GB" dirty="0"/>
              <a:t>Respondents were also asked to rate the impact of their MLQ on their effectiveness across a range of specific management skills, knowledge and behaviours. These were based on the six areas of the National Occupational Standards for Management and Leadership: managing self and personal skills, managing resources, managing people, managing change, providing direction, and achieving results. The data suggests that MLQs have a broad impact on management skills, with the three most highly rated outcomes being greater confidence, increased self awareness and more strategic awareness. </a:t>
            </a:r>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5331458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Differences between types of qualifications </a:t>
            </a:r>
            <a:br>
              <a:rPr lang="en-GB" dirty="0"/>
            </a:br>
            <a:br>
              <a:rPr lang="en-GB" dirty="0"/>
            </a:br>
            <a:r>
              <a:rPr lang="en-GB" dirty="0"/>
              <a:t>Participants were also asked to indicate their perceptions about how different types of qualifications could improve managers’ ability to deliver results. All qualifications were rated positively but Masters degrees and Diplomas were regarded as offering the most positive impacts.</a:t>
            </a:r>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83617310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altLang="en-US" b="1" dirty="0"/>
              <a:t>Increasing confidence - </a:t>
            </a:r>
            <a:r>
              <a:rPr lang="en-GB" altLang="en-US" dirty="0"/>
              <a:t>is a very important concept in organisational psychology as it is closely linked to “self-efficacy” ,a person’s belief in their ability to succeed in specific situations. People with a high level of self-efficacy will readily undertake challenging activities and will be more motivated to</a:t>
            </a:r>
          </a:p>
          <a:p>
            <a:pPr>
              <a:spcBef>
                <a:spcPct val="0"/>
              </a:spcBef>
            </a:pPr>
            <a:r>
              <a:rPr lang="en-GB" altLang="en-US" dirty="0"/>
              <a:t>persist in these activities (Wood and Bandura 1989).</a:t>
            </a:r>
            <a:br>
              <a:rPr lang="en-GB" altLang="en-US" dirty="0"/>
            </a:br>
            <a:endParaRPr lang="en-GB" altLang="en-US" dirty="0"/>
          </a:p>
          <a:p>
            <a:pPr>
              <a:spcBef>
                <a:spcPct val="0"/>
              </a:spcBef>
            </a:pPr>
            <a:r>
              <a:rPr lang="en-GB" altLang="en-US" b="1" dirty="0"/>
              <a:t>Increased self awareness  -</a:t>
            </a:r>
            <a:r>
              <a:rPr lang="en-GB" altLang="en-US" dirty="0"/>
              <a:t>MLQs had provided the opportunity to reflect on their behaviour in relation to theory and best practice, and how they may be perceived by others. This was especially pertinent in relation to people management</a:t>
            </a:r>
          </a:p>
          <a:p>
            <a:pPr>
              <a:spcBef>
                <a:spcPct val="0"/>
              </a:spcBef>
            </a:pPr>
            <a:r>
              <a:rPr lang="en-GB" altLang="en-US" b="1" dirty="0"/>
              <a:t>Increased strategic awareness </a:t>
            </a:r>
            <a:r>
              <a:rPr lang="en-GB" altLang="en-US" dirty="0"/>
              <a:t>- Numerous participants described how their qualification had helped them to develop a broader outlook on their business, beyond the immediate concerns of their department. This helped them understand their role in the wider organisational context and gave them strategic awareness of the organisation’s aims, hence enhancing their effectiveness.</a:t>
            </a:r>
            <a:br>
              <a:rPr lang="en-GB" altLang="en-US" dirty="0"/>
            </a:br>
            <a:endParaRPr lang="en-GB" altLang="en-US" dirty="0"/>
          </a:p>
          <a:p>
            <a:pPr>
              <a:spcBef>
                <a:spcPct val="0"/>
              </a:spcBef>
            </a:pPr>
            <a:r>
              <a:rPr lang="en-GB" altLang="en-US" b="1" dirty="0"/>
              <a:t>Enhanced people management skills </a:t>
            </a:r>
            <a:r>
              <a:rPr lang="en-GB" altLang="en-US" dirty="0"/>
              <a:t>- These enhanced people management skills are evidence of an engaging transformational style of leadership, which is known to not only increase employee engagement and motivation, but has also been shown to enhance team performance (</a:t>
            </a:r>
            <a:r>
              <a:rPr lang="en-GB" altLang="en-US" dirty="0" err="1"/>
              <a:t>Alimo</a:t>
            </a:r>
            <a:r>
              <a:rPr lang="en-GB" altLang="en-US" dirty="0"/>
              <a:t>-Metcalfe at al.</a:t>
            </a:r>
          </a:p>
          <a:p>
            <a:pPr>
              <a:spcBef>
                <a:spcPct val="0"/>
              </a:spcBef>
            </a:pPr>
            <a:r>
              <a:rPr lang="en-GB" altLang="en-US" dirty="0"/>
              <a:t>2008; </a:t>
            </a:r>
            <a:r>
              <a:rPr lang="en-GB" altLang="en-US" dirty="0" err="1"/>
              <a:t>Alimo</a:t>
            </a:r>
            <a:r>
              <a:rPr lang="en-GB" altLang="en-US" dirty="0"/>
              <a:t>-Metcalfe and Alban-Metcalfe 2011).</a:t>
            </a:r>
            <a:br>
              <a:rPr lang="en-GB" altLang="en-US" dirty="0"/>
            </a:br>
            <a:endParaRPr lang="en-GB" altLang="en-US" dirty="0"/>
          </a:p>
          <a:p>
            <a:pPr>
              <a:spcBef>
                <a:spcPct val="0"/>
              </a:spcBef>
            </a:pPr>
            <a:r>
              <a:rPr lang="en-GB" altLang="en-US" b="1" dirty="0"/>
              <a:t>Managing change more effectively </a:t>
            </a:r>
            <a:r>
              <a:rPr lang="en-GB" altLang="en-US" dirty="0"/>
              <a:t>- MLQ had equipped them to manage change better, a particularly relevant benefit given the prevailing economic conditions. This increased effectiveness was largely attributed to enhanced people management skills, which enabled them to communicate change more positively and in a way that engaged staff rather than de-motivated them </a:t>
            </a:r>
            <a:br>
              <a:rPr lang="en-GB" altLang="en-US" dirty="0"/>
            </a:br>
            <a:endParaRPr lang="en-GB" altLang="en-US" dirty="0"/>
          </a:p>
          <a:p>
            <a:pPr>
              <a:spcBef>
                <a:spcPct val="0"/>
              </a:spcBef>
            </a:pPr>
            <a:r>
              <a:rPr lang="en-GB" altLang="en-US" b="1" dirty="0"/>
              <a:t>Improved networks </a:t>
            </a:r>
            <a:r>
              <a:rPr lang="en-GB" altLang="en-US" dirty="0"/>
              <a:t>- Undertaking courses gave participants the opportunity to meet people within the organisation that they would otherwise not have met; they valued the opportunity to build relationships with their colleagues and have a wider network of “friends” internally to call on when needed.</a:t>
            </a:r>
          </a:p>
          <a:p>
            <a:pPr>
              <a:spcBef>
                <a:spcPct val="0"/>
              </a:spcBef>
            </a:pPr>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10898543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Attract and retain talent. </a:t>
            </a:r>
            <a:br>
              <a:rPr lang="en-US" b="1" dirty="0"/>
            </a:br>
            <a:r>
              <a:rPr lang="en-US" dirty="0"/>
              <a:t>Traditionally, learning focused solely on improving productivity. Now, learning contributes to employability. Recently, employment has shifted from staying with the same company for a lifetime to a model where workers are being retained only as long as they can add value to an enterprise. Employees are now in charge of their personal and professional growth and development—one reason that people list “opportunities for learning and development” among the top criteria for joining an organization. Conversely, a lack of L&amp;D is one of the key reasons people cite for leaving a company.</a:t>
            </a:r>
            <a:br>
              <a:rPr lang="en-US" dirty="0"/>
            </a:br>
            <a:endParaRPr lang="en-US" dirty="0"/>
          </a:p>
          <a:p>
            <a:r>
              <a:rPr lang="en-US" b="1" dirty="0"/>
              <a:t>Develop people capabilities</a:t>
            </a:r>
            <a:r>
              <a:rPr lang="en-US" dirty="0"/>
              <a:t>. </a:t>
            </a:r>
            <a:br>
              <a:rPr lang="en-US" dirty="0"/>
            </a:br>
            <a:r>
              <a:rPr lang="en-US" dirty="0"/>
              <a:t>Human capital requires ongoing investments in L&amp;D to retain its value. </a:t>
            </a:r>
            <a:br>
              <a:rPr lang="en-US" dirty="0"/>
            </a:br>
            <a:r>
              <a:rPr lang="en-US" dirty="0"/>
              <a:t>When knowledge becomes outdated or forgotten—a more rapid occurrence today—the value of human capital declines and needs to be supplemented by new learning and relevant work experiences. Companies that make investments in the next generation of leaders are seeing an impressive return. Research indicates that companies in the top quartile of leadership outperform other organizations by nearly two times on earnings before interest, taxes, depreciation, and amortization (EBITDA). Moreover, companies that invest in developing leaders during significant transformations are 2.4 times more likely to hit their performance targets.</a:t>
            </a:r>
            <a:br>
              <a:rPr lang="en-US" dirty="0"/>
            </a:br>
            <a:endParaRPr lang="en-US" dirty="0"/>
          </a:p>
          <a:p>
            <a:r>
              <a:rPr lang="en-US" b="1" dirty="0"/>
              <a:t>Create a values-based culture. </a:t>
            </a:r>
            <a:br>
              <a:rPr lang="en-US" dirty="0"/>
            </a:br>
            <a:r>
              <a:rPr lang="en-US" dirty="0"/>
              <a:t>As the workforce in many companies becomes increasingly virtual and globally dispersed, L&amp;D can help to build a values-based culture and a sense of community. In particular, millennials are </a:t>
            </a:r>
            <a:r>
              <a:rPr lang="en-US" dirty="0" err="1"/>
              <a:t>partcularly</a:t>
            </a:r>
            <a:r>
              <a:rPr lang="en-US" dirty="0"/>
              <a:t> interested in working for values-based, sustainable enterprises that contribute to the welfare of society.</a:t>
            </a:r>
          </a:p>
          <a:p>
            <a:br>
              <a:rPr lang="en-US" dirty="0"/>
            </a:br>
            <a:r>
              <a:rPr lang="en-US" b="1" dirty="0"/>
              <a:t>Build an employer brand. </a:t>
            </a:r>
            <a:br>
              <a:rPr lang="en-US" b="1" dirty="0"/>
            </a:br>
            <a:r>
              <a:rPr lang="en-US" dirty="0"/>
              <a:t>An organization’s brand is one of its most important assets and conveys a great deal about the company’s success in the market, financial strengths, position in the industry, and products and services. Investments in L&amp;D can help to enhance company’s brand and boost its reputation as an “employer of choice.” As large segments of the workforce prepare to retire, employers must work harder to compete for a shrinking talent pool. To do so, they must communicate their brand strength explicitly through an employer value proposition.</a:t>
            </a:r>
            <a:br>
              <a:rPr lang="en-US" dirty="0"/>
            </a:br>
            <a:endParaRPr lang="en-US" dirty="0"/>
          </a:p>
          <a:p>
            <a:r>
              <a:rPr lang="en-US" b="1" dirty="0"/>
              <a:t>Motivate and engage employees. </a:t>
            </a:r>
            <a:br>
              <a:rPr lang="en-US" b="1" dirty="0"/>
            </a:br>
            <a:r>
              <a:rPr lang="en-US" dirty="0"/>
              <a:t>The most important way to engage employees is to provide them with opportunities to learn and develop new competencies. Research suggests that lifelong learning contributes to happiness. When highly engaged employees are challenged and given the skills to grow and develop within their chosen career path, they are more likely to be energized by new opportunities at work and satisfied with their current organization.</a:t>
            </a:r>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8038070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To perform well, employees need to know what is expected of them.</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 The starting point is an </a:t>
            </a:r>
            <a:r>
              <a:rPr lang="en-GB" sz="1200" b="0" i="1" kern="1200" dirty="0">
                <a:solidFill>
                  <a:schemeClr val="tx1"/>
                </a:solidFill>
                <a:effectLst/>
                <a:latin typeface="+mn-lt"/>
                <a:ea typeface="+mn-ea"/>
                <a:cs typeface="+mn-cs"/>
              </a:rPr>
              <a:t>up-to-date job description </a:t>
            </a:r>
            <a:r>
              <a:rPr lang="en-GB" sz="1200" b="0" i="0" kern="1200" dirty="0">
                <a:solidFill>
                  <a:schemeClr val="tx1"/>
                </a:solidFill>
                <a:effectLst/>
                <a:latin typeface="+mn-lt"/>
                <a:ea typeface="+mn-ea"/>
                <a:cs typeface="+mn-cs"/>
              </a:rPr>
              <a:t>that describes the essential functions, tasks, and responsibilities of the job. It also outlines the general areas of knowledge and skills required of the employee an employee to be successful in the job.</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Performance expectations go beyond the job description. Consider high quality on-the-job performance, requires a consideration of a range of expected job outcomes,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Employees should understand why their role exists, where it fits in the organisation, and how their, and also the job responsibilities, link to organisation and departmental objectives.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Typically this can be evidenced:</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Results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goods and services produced by an employee often measured by </a:t>
            </a:r>
            <a:r>
              <a:rPr lang="en-GB" sz="1200" b="0" i="1"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or </a:t>
            </a:r>
            <a:r>
              <a:rPr lang="en-GB" sz="1200" b="0" i="1" kern="1200" dirty="0">
                <a:solidFill>
                  <a:schemeClr val="tx1"/>
                </a:solidFill>
                <a:effectLst/>
                <a:latin typeface="+mn-lt"/>
                <a:ea typeface="+mn-ea"/>
                <a:cs typeface="+mn-cs"/>
              </a:rPr>
              <a:t>standards</a:t>
            </a:r>
            <a:endParaRPr lang="en-GB" sz="1200" b="0" i="0" kern="1200" dirty="0">
              <a:solidFill>
                <a:schemeClr val="tx1"/>
              </a:solidFill>
              <a:effectLst/>
              <a:latin typeface="+mn-lt"/>
              <a:ea typeface="+mn-ea"/>
              <a:cs typeface="+mn-cs"/>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Actions &amp; Behaviours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methods and means used to make a product and the behaviours and values demonstrated during the process. Actions and Behaviours can be measured through </a:t>
            </a:r>
            <a:r>
              <a:rPr lang="en-GB" sz="1200" b="0" i="1" kern="1200" dirty="0">
                <a:solidFill>
                  <a:schemeClr val="tx1"/>
                </a:solidFill>
                <a:effectLst/>
                <a:latin typeface="+mn-lt"/>
                <a:ea typeface="+mn-ea"/>
                <a:cs typeface="+mn-cs"/>
              </a:rPr>
              <a:t>performance metrics</a:t>
            </a:r>
            <a:r>
              <a:rPr lang="en-GB" sz="1200" b="0" i="0" kern="1200" dirty="0">
                <a:solidFill>
                  <a:schemeClr val="tx1"/>
                </a:solidFill>
                <a:effectLst/>
                <a:latin typeface="+mn-lt"/>
                <a:ea typeface="+mn-ea"/>
                <a:cs typeface="+mn-cs"/>
              </a:rPr>
              <a:t>.</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expectations serve as a foundation to communicate about performance throughout the year. They also serve as the basis for reviewing employee performance.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 you and an employee set clear expectations about the results that must be achieved and the methods or approaches needed to achieve them, you establish a path for success.</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929587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Whilst this is covered in depth throughout the course, the application of the model to managing expectations is a novel method and should be considered in this context.</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Specific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Objectives and standards should let employees know exactly which actions and results they are expected to accomplish.</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Measurable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Whenever possible, objectives and standards should be based on quantitative measures such as direct counts, percentages, and ratios.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Attainable</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objective or standard should be achievable, but challenging, and attainable using resources available.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 goals, objectives and standards should be in alignment with those of the unit and the department in support of the University’s mission.</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Timely</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Results should be delivered within a time period that meets the department and organisation’s needs.</a:t>
            </a:r>
          </a:p>
          <a:p>
            <a:endParaRPr lang="en-GB" sz="1200" b="0" i="0" kern="1200" dirty="0">
              <a:solidFill>
                <a:schemeClr val="tx1"/>
              </a:solidFill>
              <a:effectLst/>
              <a:latin typeface="+mn-lt"/>
              <a:ea typeface="+mn-ea"/>
              <a:cs typeface="+mn-cs"/>
            </a:endParaRPr>
          </a:p>
          <a:p>
            <a:r>
              <a:rPr lang="en-GB" sz="1200" b="1" i="0" u="none" kern="1200" dirty="0">
                <a:solidFill>
                  <a:schemeClr val="tx1"/>
                </a:solidFill>
                <a:effectLst/>
                <a:latin typeface="+mn-lt"/>
                <a:ea typeface="+mn-ea"/>
                <a:cs typeface="+mn-cs"/>
              </a:rPr>
              <a:t>S</a:t>
            </a:r>
            <a:r>
              <a:rPr lang="en-GB" sz="1200" b="1" i="0" kern="1200" dirty="0">
                <a:solidFill>
                  <a:schemeClr val="tx1"/>
                </a:solidFill>
                <a:effectLst/>
                <a:latin typeface="+mn-lt"/>
                <a:ea typeface="+mn-ea"/>
                <a:cs typeface="+mn-cs"/>
              </a:rPr>
              <a:t>tretch</a:t>
            </a:r>
          </a:p>
          <a:p>
            <a:r>
              <a:rPr lang="en-GB" sz="1200" b="0" i="0" kern="1200" dirty="0">
                <a:solidFill>
                  <a:schemeClr val="tx1"/>
                </a:solidFill>
                <a:effectLst/>
                <a:latin typeface="+mn-lt"/>
                <a:ea typeface="+mn-ea"/>
                <a:cs typeface="+mn-cs"/>
              </a:rPr>
              <a:t>some, but not all goals, may present a challenge to support professional development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Objectives and standards identify baselines for measuring performance results. From performance objectives and standards, managers/head of departments etc can provide specific feedback describing the gap between expected and actual performance.</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identified gap can allow for the examination of GAP analysis and in association with the SMART model the subsequent development of PDP.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Keys to Effective Performance Management</a:t>
            </a:r>
          </a:p>
          <a:p>
            <a:pPr marL="171450" indent="-171450">
              <a:buFont typeface="Arial" panose="020B0604020202020204" pitchFamily="34" charset="0"/>
              <a:buChar char="•"/>
            </a:pPr>
            <a:r>
              <a:rPr lang="en-GB" dirty="0"/>
              <a:t>Establish and communicate (verbally and in writing) clear, detailed goals and performance expectations</a:t>
            </a:r>
          </a:p>
          <a:p>
            <a:pPr marL="171450" indent="-171450">
              <a:buFont typeface="Arial" panose="020B0604020202020204" pitchFamily="34" charset="0"/>
              <a:buChar char="•"/>
            </a:pPr>
            <a:r>
              <a:rPr lang="en-GB" dirty="0"/>
              <a:t>Provide coaching, training, support, time, resources to help the staff member succeed</a:t>
            </a:r>
          </a:p>
          <a:p>
            <a:pPr marL="171450" indent="-171450">
              <a:buFont typeface="Arial" panose="020B0604020202020204" pitchFamily="34" charset="0"/>
              <a:buChar char="•"/>
            </a:pPr>
            <a:r>
              <a:rPr lang="en-GB" dirty="0"/>
              <a:t>Monitor and observe staff member’s performance</a:t>
            </a:r>
          </a:p>
          <a:p>
            <a:pPr marL="171450" indent="-171450">
              <a:buFont typeface="Arial" panose="020B0604020202020204" pitchFamily="34" charset="0"/>
              <a:buChar char="•"/>
            </a:pPr>
            <a:r>
              <a:rPr lang="en-GB" dirty="0"/>
              <a:t>Provide regular, specific, timely feedback to the staff member on his/her progress at meeting established performance goals and expectations</a:t>
            </a:r>
          </a:p>
          <a:p>
            <a:pPr marL="171450" indent="-171450">
              <a:buFont typeface="Arial" panose="020B0604020202020204" pitchFamily="34" charset="0"/>
              <a:buChar char="•"/>
            </a:pPr>
            <a:r>
              <a:rPr lang="en-GB" dirty="0"/>
              <a:t>Provide professional development feedback and opportunities</a:t>
            </a:r>
          </a:p>
          <a:p>
            <a:pPr marL="171450" indent="-171450">
              <a:buFont typeface="Arial" panose="020B0604020202020204" pitchFamily="34" charset="0"/>
              <a:buChar char="•"/>
            </a:pPr>
            <a:r>
              <a:rPr lang="en-GB" dirty="0"/>
              <a:t>Assess and document staff member’s performance</a:t>
            </a:r>
            <a:br>
              <a:rPr lang="en-GB" dirty="0"/>
            </a:br>
            <a:r>
              <a:rPr lang="en-GB" dirty="0"/>
              <a:t>Address issues in a timely manner when expectations are not being met</a:t>
            </a:r>
            <a:br>
              <a:rPr lang="en-GB" dirty="0"/>
            </a:br>
            <a:r>
              <a:rPr lang="en-GB" dirty="0"/>
              <a:t>Provide staff member with regular recognition on achievements and accomplishments</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2170386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Standards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directly linked to job-task completion.</a:t>
            </a: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Ensure that all grant requests are written, reviewed, and submitted to the granting agency/foundation by the required deadlines.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Tied to job duties and responsibilities.</a:t>
            </a:r>
          </a:p>
          <a:p>
            <a:r>
              <a:rPr lang="en-GB" sz="1200" b="0" i="0" kern="1200" dirty="0">
                <a:solidFill>
                  <a:schemeClr val="tx1"/>
                </a:solidFill>
                <a:effectLst/>
                <a:latin typeface="+mn-lt"/>
                <a:ea typeface="+mn-ea"/>
                <a:cs typeface="+mn-cs"/>
              </a:rPr>
              <a:t>Best when applied to any employee performing the same job duties.</a:t>
            </a:r>
          </a:p>
          <a:p>
            <a:r>
              <a:rPr lang="en-GB" sz="1200" b="0" i="0" kern="1200" dirty="0">
                <a:solidFill>
                  <a:schemeClr val="tx1"/>
                </a:solidFill>
                <a:effectLst/>
                <a:latin typeface="+mn-lt"/>
                <a:ea typeface="+mn-ea"/>
                <a:cs typeface="+mn-cs"/>
              </a:rPr>
              <a:t>Facilitates communication.</a:t>
            </a:r>
          </a:p>
          <a:p>
            <a:r>
              <a:rPr lang="en-GB" sz="1200" b="0" i="0" kern="1200" dirty="0">
                <a:solidFill>
                  <a:schemeClr val="tx1"/>
                </a:solidFill>
                <a:effectLst/>
                <a:latin typeface="+mn-lt"/>
                <a:ea typeface="+mn-ea"/>
                <a:cs typeface="+mn-cs"/>
              </a:rPr>
              <a:t>Makes it very clear how performance will be measured.</a:t>
            </a:r>
          </a:p>
          <a:p>
            <a:r>
              <a:rPr lang="en-GB" sz="1200" b="0" i="0" kern="1200" dirty="0">
                <a:solidFill>
                  <a:schemeClr val="tx1"/>
                </a:solidFill>
                <a:effectLst/>
                <a:latin typeface="+mn-lt"/>
                <a:ea typeface="+mn-ea"/>
                <a:cs typeface="+mn-cs"/>
              </a:rPr>
              <a:t>Standards can exist for any job. They are particularly useful in jobs where for health, safety, legal and/or operations reasons work must be done in a certain way. They are also more easily put into place for jobs that have a large number of routine tasks required.</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become too task oriented.</a:t>
            </a:r>
          </a:p>
          <a:p>
            <a:r>
              <a:rPr lang="en-GB" sz="1200" b="0" i="0" kern="1200" dirty="0">
                <a:solidFill>
                  <a:schemeClr val="tx1"/>
                </a:solidFill>
                <a:effectLst/>
                <a:latin typeface="+mn-lt"/>
                <a:ea typeface="+mn-ea"/>
                <a:cs typeface="+mn-cs"/>
              </a:rPr>
              <a:t>Less flexible when responsibilities of a position change. If standards are not reviewed and updated regularly, it can hold the employee and unit back.</a:t>
            </a:r>
          </a:p>
          <a:p>
            <a:r>
              <a:rPr lang="en-GB" sz="1200" b="0" i="0" kern="1200" dirty="0">
                <a:solidFill>
                  <a:schemeClr val="tx1"/>
                </a:solidFill>
                <a:effectLst/>
                <a:latin typeface="+mn-lt"/>
                <a:ea typeface="+mn-ea"/>
                <a:cs typeface="+mn-cs"/>
              </a:rPr>
              <a:t>May not provide enough challenge for employee.</a:t>
            </a:r>
          </a:p>
          <a:p>
            <a:r>
              <a:rPr lang="en-GB" sz="1200" b="0" i="0" kern="1200" dirty="0">
                <a:solidFill>
                  <a:schemeClr val="tx1"/>
                </a:solidFill>
                <a:effectLst/>
                <a:latin typeface="+mn-lt"/>
                <a:ea typeface="+mn-ea"/>
                <a:cs typeface="+mn-cs"/>
              </a:rPr>
              <a:t>Takes time to develop.</a:t>
            </a:r>
          </a:p>
          <a:p>
            <a:endParaRPr lang="en-GB" sz="1200" b="1"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Objectives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broader in scope, go beyond day-to-day standards, and are clearly linked to helping the organisation or department meet its goals and objectives.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Example: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Identify 3 new grant/funding sources by the end of 2020.</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Ties unit/organization’s objectives to employee’s objectives.</a:t>
            </a:r>
          </a:p>
          <a:p>
            <a:r>
              <a:rPr lang="en-GB" sz="1200" b="0" i="0" kern="1200" dirty="0">
                <a:solidFill>
                  <a:schemeClr val="tx1"/>
                </a:solidFill>
                <a:effectLst/>
                <a:latin typeface="+mn-lt"/>
                <a:ea typeface="+mn-ea"/>
                <a:cs typeface="+mn-cs"/>
              </a:rPr>
              <a:t>Specific to individual.</a:t>
            </a:r>
          </a:p>
          <a:p>
            <a:r>
              <a:rPr lang="en-GB" sz="1200" b="0" i="0" kern="1200" dirty="0">
                <a:solidFill>
                  <a:schemeClr val="tx1"/>
                </a:solidFill>
                <a:effectLst/>
                <a:latin typeface="+mn-lt"/>
                <a:ea typeface="+mn-ea"/>
                <a:cs typeface="+mn-cs"/>
              </a:rPr>
              <a:t>Facilitates employee and supervisor communication.</a:t>
            </a:r>
          </a:p>
          <a:p>
            <a:r>
              <a:rPr lang="en-GB" sz="1200" b="0" i="0" kern="1200" dirty="0">
                <a:solidFill>
                  <a:schemeClr val="tx1"/>
                </a:solidFill>
                <a:effectLst/>
                <a:latin typeface="+mn-lt"/>
                <a:ea typeface="+mn-ea"/>
                <a:cs typeface="+mn-cs"/>
              </a:rPr>
              <a:t>Future – oriented. Flexible.</a:t>
            </a:r>
          </a:p>
          <a:p>
            <a:r>
              <a:rPr lang="en-GB" sz="1200" b="0" i="0" kern="1200" dirty="0">
                <a:solidFill>
                  <a:schemeClr val="tx1"/>
                </a:solidFill>
                <a:effectLst/>
                <a:latin typeface="+mn-lt"/>
                <a:ea typeface="+mn-ea"/>
                <a:cs typeface="+mn-cs"/>
              </a:rPr>
              <a:t>Can be put into place for all employees, but more easily used for employees with a broader scope of responsibilities, and a mixture of non-routine and routine work.</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Disadvantages</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Can focus on annual results, while ignoring routine aspects of job.</a:t>
            </a:r>
          </a:p>
          <a:p>
            <a:r>
              <a:rPr lang="en-GB" sz="1200" b="0" i="0" kern="1200" dirty="0">
                <a:solidFill>
                  <a:schemeClr val="tx1"/>
                </a:solidFill>
                <a:effectLst/>
                <a:latin typeface="+mn-lt"/>
                <a:ea typeface="+mn-ea"/>
                <a:cs typeface="+mn-cs"/>
              </a:rPr>
              <a:t>Care must be taken to ensure objectives are realistic.</a:t>
            </a:r>
          </a:p>
          <a:p>
            <a:r>
              <a:rPr lang="en-GB" sz="1200" b="0" i="0" kern="1200" dirty="0">
                <a:solidFill>
                  <a:schemeClr val="tx1"/>
                </a:solidFill>
                <a:effectLst/>
                <a:latin typeface="+mn-lt"/>
                <a:ea typeface="+mn-ea"/>
                <a:cs typeface="+mn-cs"/>
              </a:rPr>
              <a:t>Can be compromised by changing circumstances. Too much flexibility.</a:t>
            </a:r>
          </a:p>
          <a:p>
            <a:r>
              <a:rPr lang="en-GB" sz="1200" b="0" i="0" kern="1200" dirty="0">
                <a:solidFill>
                  <a:schemeClr val="tx1"/>
                </a:solidFill>
                <a:effectLst/>
                <a:latin typeface="+mn-lt"/>
                <a:ea typeface="+mn-ea"/>
                <a:cs typeface="+mn-cs"/>
              </a:rPr>
              <a:t>Must be consistent with culture and can be time consuming to implement a fully integrated system.</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In some cases, it may be better to set a series of standards with only a few objectives, while in other situations it may make more sense to set objectives alone.</a:t>
            </a:r>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388626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Performance dimensions are defined based on the job and the work itself.</a:t>
            </a:r>
          </a:p>
          <a:p>
            <a:r>
              <a:rPr lang="en-GB" sz="1200" b="0" i="0" kern="1200" dirty="0">
                <a:solidFill>
                  <a:schemeClr val="tx1"/>
                </a:solidFill>
                <a:effectLst/>
                <a:latin typeface="+mn-lt"/>
                <a:ea typeface="+mn-ea"/>
                <a:cs typeface="+mn-cs"/>
              </a:rPr>
              <a:t>A performance dimension identifies the job and the range of behaviours employees must exhibit to successfully meet or exceed job expectations. These behaviours are then grouped into broad categories (dimensions).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Performance dimensions help answer: “How does someone act and/or behave when they perform well?”</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Since dimensions are broad categories, a specific dimension generally applies to any employee working in a given job. It is also possible for departments and units and even entire organizations to have dimensions that apply to any employee who works in the group.</a:t>
            </a:r>
          </a:p>
          <a:p>
            <a:r>
              <a:rPr lang="en-GB" sz="1200" b="0" i="0" kern="1200" dirty="0">
                <a:solidFill>
                  <a:schemeClr val="tx1"/>
                </a:solidFill>
                <a:effectLst/>
                <a:latin typeface="+mn-lt"/>
                <a:ea typeface="+mn-ea"/>
                <a:cs typeface="+mn-cs"/>
              </a:rPr>
              <a:t>In addition to </a:t>
            </a:r>
            <a:r>
              <a:rPr lang="en-GB" sz="1200" b="1" i="0" kern="1200" dirty="0">
                <a:solidFill>
                  <a:schemeClr val="tx1"/>
                </a:solidFill>
                <a:effectLst/>
                <a:latin typeface="+mn-lt"/>
                <a:ea typeface="+mn-ea"/>
                <a:cs typeface="+mn-cs"/>
              </a:rPr>
              <a:t>strong interpersonal skills</a:t>
            </a:r>
            <a:r>
              <a:rPr lang="en-GB" sz="1200" b="0" i="0" kern="1200" dirty="0">
                <a:solidFill>
                  <a:schemeClr val="tx1"/>
                </a:solidFill>
                <a:effectLst/>
                <a:latin typeface="+mn-lt"/>
                <a:ea typeface="+mn-ea"/>
                <a:cs typeface="+mn-cs"/>
              </a:rPr>
              <a:t>, other examples of performance dimensions include:</a:t>
            </a:r>
          </a:p>
          <a:p>
            <a:r>
              <a:rPr lang="en-GB" sz="1200" b="0" i="0" kern="1200" dirty="0">
                <a:solidFill>
                  <a:schemeClr val="tx1"/>
                </a:solidFill>
                <a:effectLst/>
                <a:latin typeface="+mn-lt"/>
                <a:ea typeface="+mn-ea"/>
                <a:cs typeface="+mn-cs"/>
              </a:rPr>
              <a:t>Customer Service Orientation</a:t>
            </a:r>
          </a:p>
          <a:p>
            <a:r>
              <a:rPr lang="en-GB" sz="1200" b="0" i="0" kern="1200" dirty="0">
                <a:solidFill>
                  <a:schemeClr val="tx1"/>
                </a:solidFill>
                <a:effectLst/>
                <a:latin typeface="+mn-lt"/>
                <a:ea typeface="+mn-ea"/>
                <a:cs typeface="+mn-cs"/>
              </a:rPr>
              <a:t>Teamwork</a:t>
            </a:r>
          </a:p>
          <a:p>
            <a:r>
              <a:rPr lang="en-GB" sz="1200" b="0" i="0" kern="1200" dirty="0">
                <a:solidFill>
                  <a:schemeClr val="tx1"/>
                </a:solidFill>
                <a:effectLst/>
                <a:latin typeface="+mn-lt"/>
                <a:ea typeface="+mn-ea"/>
                <a:cs typeface="+mn-cs"/>
              </a:rPr>
              <a:t>Effective Communication</a:t>
            </a:r>
          </a:p>
          <a:p>
            <a:r>
              <a:rPr lang="en-GB" sz="1200" b="0" i="0" kern="1200" dirty="0">
                <a:solidFill>
                  <a:schemeClr val="tx1"/>
                </a:solidFill>
                <a:effectLst/>
                <a:latin typeface="+mn-lt"/>
                <a:ea typeface="+mn-ea"/>
                <a:cs typeface="+mn-cs"/>
              </a:rPr>
              <a:t>Valuing Diversity</a:t>
            </a:r>
          </a:p>
          <a:p>
            <a:r>
              <a:rPr lang="en-GB" sz="1200" b="0" i="0" kern="1200" dirty="0">
                <a:solidFill>
                  <a:schemeClr val="tx1"/>
                </a:solidFill>
                <a:effectLst/>
                <a:latin typeface="+mn-lt"/>
                <a:ea typeface="+mn-ea"/>
                <a:cs typeface="+mn-cs"/>
              </a:rPr>
              <a:t>Analysis and Problem-Solving</a:t>
            </a:r>
          </a:p>
          <a:p>
            <a:r>
              <a:rPr lang="en-GB" sz="1200" b="0" i="0" kern="1200" dirty="0">
                <a:solidFill>
                  <a:schemeClr val="tx1"/>
                </a:solidFill>
                <a:effectLst/>
                <a:latin typeface="+mn-lt"/>
                <a:ea typeface="+mn-ea"/>
                <a:cs typeface="+mn-cs"/>
              </a:rPr>
              <a:t>Decision-Making and Results Orientation</a:t>
            </a:r>
          </a:p>
          <a:p>
            <a:r>
              <a:rPr lang="en-GB" sz="1200" b="0" i="0" kern="1200" dirty="0">
                <a:solidFill>
                  <a:schemeClr val="tx1"/>
                </a:solidFill>
                <a:effectLst/>
                <a:latin typeface="+mn-lt"/>
                <a:ea typeface="+mn-ea"/>
                <a:cs typeface="+mn-cs"/>
              </a:rPr>
              <a:t>Adaptability</a:t>
            </a:r>
          </a:p>
          <a:p>
            <a:r>
              <a:rPr lang="en-GB" sz="1200" b="0" i="0" kern="1200" dirty="0">
                <a:solidFill>
                  <a:schemeClr val="tx1"/>
                </a:solidFill>
                <a:effectLst/>
                <a:latin typeface="+mn-lt"/>
                <a:ea typeface="+mn-ea"/>
                <a:cs typeface="+mn-cs"/>
              </a:rPr>
              <a:t>Fostering a Safe and Secure Environment</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16008865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Which is right for you?</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Employees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proactively managing their careers, increasing their skills, experience, and maintaining a high level of performance.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Management Development</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Responsible for actively encouraging and supporting staff in career planning, using available resources, tools, and processes to help employees find the best match between their abilities and the needs of the organisation.</a:t>
            </a:r>
          </a:p>
          <a:p>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Management development is the structured process by which managers enhance their skills, competencies and knowledge, via formal or informal learning methods, to the benefit of the individual, the employees they manage and the organisation.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Managers at all levels need to be skilled people developers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The term ‘leadership’ is often used almost interchangeably with ‘management’, but, in fact, reflects only some aspects of the manager role, and is not always associated with the formal role of a manager. However, as well as general management activities, it’s commonly recognised that all managers, including first-line supervisors, need to demonstrate leadership qualities.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Career Development</a:t>
            </a:r>
          </a:p>
          <a:p>
            <a:r>
              <a:rPr lang="en-GB" sz="1200" b="0" i="0" kern="1200" dirty="0">
                <a:solidFill>
                  <a:schemeClr val="tx1"/>
                </a:solidFill>
                <a:effectLst/>
                <a:latin typeface="+mn-lt"/>
                <a:ea typeface="+mn-ea"/>
                <a:cs typeface="+mn-cs"/>
              </a:rPr>
              <a:t>Continuing Education</a:t>
            </a:r>
          </a:p>
          <a:p>
            <a:r>
              <a:rPr lang="en-GB" sz="1200" b="0" i="0" kern="1200" dirty="0">
                <a:solidFill>
                  <a:schemeClr val="tx1"/>
                </a:solidFill>
                <a:effectLst/>
                <a:latin typeface="+mn-lt"/>
                <a:ea typeface="+mn-ea"/>
                <a:cs typeface="+mn-cs"/>
              </a:rPr>
              <a:t>Enrolment in courses/workshops</a:t>
            </a:r>
          </a:p>
          <a:p>
            <a:r>
              <a:rPr lang="en-GB" sz="1200" b="0" i="0" kern="1200" dirty="0">
                <a:solidFill>
                  <a:schemeClr val="tx1"/>
                </a:solidFill>
                <a:effectLst/>
                <a:latin typeface="+mn-lt"/>
                <a:ea typeface="+mn-ea"/>
                <a:cs typeface="+mn-cs"/>
              </a:rPr>
              <a:t>Participation in professional organizations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Research</a:t>
            </a:r>
          </a:p>
          <a:p>
            <a:r>
              <a:rPr lang="en-GB" sz="1200" b="0" i="0" kern="1200" dirty="0">
                <a:solidFill>
                  <a:schemeClr val="tx1"/>
                </a:solidFill>
                <a:effectLst/>
                <a:latin typeface="+mn-lt"/>
                <a:ea typeface="+mn-ea"/>
                <a:cs typeface="+mn-cs"/>
              </a:rPr>
              <a:t>Conducting research &amp; presenting findings of research to others</a:t>
            </a:r>
          </a:p>
          <a:p>
            <a:r>
              <a:rPr lang="en-GB" sz="1200" b="0" i="0" kern="1200" dirty="0">
                <a:solidFill>
                  <a:schemeClr val="tx1"/>
                </a:solidFill>
                <a:effectLst/>
                <a:latin typeface="+mn-lt"/>
                <a:ea typeface="+mn-ea"/>
                <a:cs typeface="+mn-cs"/>
              </a:rPr>
              <a:t>Improve job performance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Keeping up with technology, systems, processes</a:t>
            </a:r>
          </a:p>
          <a:p>
            <a:r>
              <a:rPr lang="en-GB" sz="1200" b="0" i="0" kern="1200" dirty="0">
                <a:solidFill>
                  <a:schemeClr val="tx1"/>
                </a:solidFill>
                <a:effectLst/>
                <a:latin typeface="+mn-lt"/>
                <a:ea typeface="+mn-ea"/>
                <a:cs typeface="+mn-cs"/>
              </a:rPr>
              <a:t>Learning about new developments role &amp; associated arenas</a:t>
            </a:r>
          </a:p>
          <a:p>
            <a:r>
              <a:rPr lang="en-GB" sz="1200" b="0" i="0" kern="1200" dirty="0">
                <a:solidFill>
                  <a:schemeClr val="tx1"/>
                </a:solidFill>
                <a:effectLst/>
                <a:latin typeface="+mn-lt"/>
                <a:ea typeface="+mn-ea"/>
                <a:cs typeface="+mn-cs"/>
              </a:rPr>
              <a:t>Improving existing skills</a:t>
            </a:r>
          </a:p>
          <a:p>
            <a:r>
              <a:rPr lang="en-GB" sz="1200" b="0" i="0" kern="1200" dirty="0">
                <a:solidFill>
                  <a:schemeClr val="tx1"/>
                </a:solidFill>
                <a:effectLst/>
                <a:latin typeface="+mn-lt"/>
                <a:ea typeface="+mn-ea"/>
                <a:cs typeface="+mn-cs"/>
              </a:rPr>
              <a:t>Increased duties and responsibilities</a:t>
            </a:r>
          </a:p>
          <a:p>
            <a:r>
              <a:rPr lang="en-GB" sz="1200" b="0" i="0" kern="1200" dirty="0">
                <a:solidFill>
                  <a:schemeClr val="tx1"/>
                </a:solidFill>
                <a:effectLst/>
                <a:latin typeface="+mn-lt"/>
                <a:ea typeface="+mn-ea"/>
                <a:cs typeface="+mn-cs"/>
              </a:rPr>
              <a:t>Taking on new challenges in current position, projects, long or short-term assignments</a:t>
            </a:r>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422456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31594888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198568693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kern="1200" dirty="0">
                <a:solidFill>
                  <a:schemeClr val="tx1"/>
                </a:solidFill>
                <a:effectLst/>
                <a:latin typeface="+mn-lt"/>
                <a:ea typeface="+mn-ea"/>
                <a:cs typeface="+mn-cs"/>
              </a:rPr>
              <a:t>Career Mapping is a 3 stage process </a:t>
            </a:r>
            <a:br>
              <a:rPr lang="en-GB" sz="1200" b="1" i="0" kern="1200" dirty="0">
                <a:solidFill>
                  <a:schemeClr val="tx1"/>
                </a:solidFill>
                <a:effectLst/>
                <a:latin typeface="+mn-lt"/>
                <a:ea typeface="+mn-ea"/>
                <a:cs typeface="+mn-cs"/>
              </a:rPr>
            </a:b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Self-assessment.</a:t>
            </a:r>
            <a:r>
              <a:rPr lang="en-GB" sz="1200" b="0" i="0" kern="1200" dirty="0">
                <a:solidFill>
                  <a:schemeClr val="tx1"/>
                </a:solidFill>
                <a:effectLst/>
                <a:latin typeface="+mn-lt"/>
                <a:ea typeface="+mn-ea"/>
                <a:cs typeface="+mn-cs"/>
              </a:rPr>
              <a:t> A manager engages with the employee to explore his or her knowledge, skills and abilities, as well as past experiences, accomplishments and interests.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Individualized career map. </a:t>
            </a:r>
            <a:r>
              <a:rPr lang="en-GB" sz="1200" b="0" i="0" kern="1200" dirty="0">
                <a:solidFill>
                  <a:schemeClr val="tx1"/>
                </a:solidFill>
                <a:effectLst/>
                <a:latin typeface="+mn-lt"/>
                <a:ea typeface="+mn-ea"/>
                <a:cs typeface="+mn-cs"/>
              </a:rPr>
              <a:t>Creating an individualized career map involves identifying other positions within the organization that meet the employee's interests. The position may be a lateral move into a different job family or a promotion. In either case, the position should capitalize on the employee's past experiences, interests and motivation while at the same time requiring the employee to develop a certain degree of new knowledge, skills and abilities (KSAs) to give him or her something to work toward and stay engaged.</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Exploring other opportunities.</a:t>
            </a:r>
            <a:r>
              <a:rPr lang="en-GB" sz="1200" b="0" i="0" kern="1200" dirty="0">
                <a:solidFill>
                  <a:schemeClr val="tx1"/>
                </a:solidFill>
                <a:effectLst/>
                <a:latin typeface="+mn-lt"/>
                <a:ea typeface="+mn-ea"/>
                <a:cs typeface="+mn-cs"/>
              </a:rPr>
              <a:t> The final step in career mapping is to explore other job opportunities within the organization as they become available.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For managers and employees to successfully practice career mapping, HR must develop the necessary resources to facilitate the process.</a:t>
            </a:r>
          </a:p>
          <a:p>
            <a:br>
              <a:rPr lang="en-US" dirty="0"/>
            </a:br>
            <a:br>
              <a:rPr lang="en-US" dirty="0"/>
            </a:br>
            <a:r>
              <a:rPr lang="en-US" b="1" dirty="0"/>
              <a:t>Ideal Workers</a:t>
            </a:r>
            <a:br>
              <a:rPr lang="en-US" b="1" dirty="0"/>
            </a:br>
            <a:r>
              <a:rPr lang="en-GB" sz="1200" b="0" i="0" kern="1200" dirty="0">
                <a:solidFill>
                  <a:schemeClr val="tx1"/>
                </a:solidFill>
                <a:effectLst/>
                <a:latin typeface="+mn-lt"/>
                <a:ea typeface="+mn-ea"/>
                <a:cs typeface="+mn-cs"/>
              </a:rPr>
              <a:t>Seek high-profile assignments.</a:t>
            </a:r>
          </a:p>
          <a:p>
            <a:r>
              <a:rPr lang="en-GB" sz="1200" b="0" i="0" kern="1200" dirty="0">
                <a:solidFill>
                  <a:schemeClr val="tx1"/>
                </a:solidFill>
                <a:effectLst/>
                <a:latin typeface="+mn-lt"/>
                <a:ea typeface="+mn-ea"/>
                <a:cs typeface="+mn-cs"/>
              </a:rPr>
              <a:t>Rub shoulders with influential leaders.</a:t>
            </a:r>
          </a:p>
          <a:p>
            <a:r>
              <a:rPr lang="en-GB" sz="1200" b="0" i="0" kern="1200" dirty="0">
                <a:solidFill>
                  <a:schemeClr val="tx1"/>
                </a:solidFill>
                <a:effectLst/>
                <a:latin typeface="+mn-lt"/>
                <a:ea typeface="+mn-ea"/>
                <a:cs typeface="+mn-cs"/>
              </a:rPr>
              <a:t>Communicate openly and directly about career aspirations.</a:t>
            </a:r>
          </a:p>
          <a:p>
            <a:r>
              <a:rPr lang="en-GB" sz="1200" b="0" i="0" kern="1200" dirty="0">
                <a:solidFill>
                  <a:schemeClr val="tx1"/>
                </a:solidFill>
                <a:effectLst/>
                <a:latin typeface="+mn-lt"/>
                <a:ea typeface="+mn-ea"/>
                <a:cs typeface="+mn-cs"/>
              </a:rPr>
              <a:t>Seek visibility for their accomplishments.</a:t>
            </a:r>
          </a:p>
          <a:p>
            <a:r>
              <a:rPr lang="en-GB" sz="1200" b="0" i="0" kern="1200" dirty="0">
                <a:solidFill>
                  <a:schemeClr val="tx1"/>
                </a:solidFill>
                <a:effectLst/>
                <a:latin typeface="+mn-lt"/>
                <a:ea typeface="+mn-ea"/>
                <a:cs typeface="+mn-cs"/>
              </a:rPr>
              <a:t>Let their supervisors know of their skills and willingness to contribute.</a:t>
            </a:r>
          </a:p>
          <a:p>
            <a:r>
              <a:rPr lang="en-GB" sz="1200" b="0" i="0" kern="1200" dirty="0">
                <a:solidFill>
                  <a:schemeClr val="tx1"/>
                </a:solidFill>
                <a:effectLst/>
                <a:latin typeface="+mn-lt"/>
                <a:ea typeface="+mn-ea"/>
                <a:cs typeface="+mn-cs"/>
              </a:rPr>
              <a:t>Seek opportunities continually.</a:t>
            </a:r>
          </a:p>
          <a:p>
            <a:r>
              <a:rPr lang="en-GB" sz="1200" b="0" i="0" kern="1200" dirty="0">
                <a:solidFill>
                  <a:schemeClr val="tx1"/>
                </a:solidFill>
                <a:effectLst/>
                <a:latin typeface="+mn-lt"/>
                <a:ea typeface="+mn-ea"/>
                <a:cs typeface="+mn-cs"/>
              </a:rPr>
              <a:t>Learn the political landscape or unwritten rules of the organization.</a:t>
            </a:r>
          </a:p>
          <a:p>
            <a:r>
              <a:rPr lang="en-GB" sz="1200" b="0" i="0" kern="1200" dirty="0">
                <a:solidFill>
                  <a:schemeClr val="tx1"/>
                </a:solidFill>
                <a:effectLst/>
                <a:latin typeface="+mn-lt"/>
                <a:ea typeface="+mn-ea"/>
                <a:cs typeface="+mn-cs"/>
              </a:rPr>
              <a:t>Are not afraid to ask for help.</a:t>
            </a:r>
          </a:p>
          <a:p>
            <a:br>
              <a:rPr lang="en-US" dirty="0"/>
            </a:br>
            <a:r>
              <a:rPr lang="en-GB" sz="1200" b="1" i="0" kern="1200" dirty="0">
                <a:solidFill>
                  <a:schemeClr val="tx1"/>
                </a:solidFill>
                <a:effectLst/>
                <a:latin typeface="+mn-lt"/>
                <a:ea typeface="+mn-ea"/>
                <a:cs typeface="+mn-cs"/>
              </a:rPr>
              <a:t>Climbers.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 seek advancement in their organizations by asking for varied assignments, working long hours, networking and seeking greater visibility.</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Hedgers.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who</a:t>
            </a:r>
            <a:r>
              <a:rPr lang="en-GB" sz="1200" b="1" i="0" kern="120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use all career tactics available to advance in and outside their current organizations.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Scanners.</a:t>
            </a:r>
            <a:r>
              <a:rPr lang="en-GB" sz="1200" b="0" i="0" kern="1200" dirty="0">
                <a:solidFill>
                  <a:schemeClr val="tx1"/>
                </a:solidFill>
                <a:effectLst/>
                <a:latin typeface="+mn-lt"/>
                <a:ea typeface="+mn-ea"/>
                <a:cs typeface="+mn-cs"/>
              </a:rPr>
              <a: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monitor the job market closely and are poised to change jobs, if not organizations, as opportunities arise.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Coasters. </a:t>
            </a:r>
            <a:br>
              <a:rPr lang="en-GB" sz="1200" b="1"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who do little to seek career advancement.</a:t>
            </a:r>
          </a:p>
          <a:p>
            <a:endParaRPr lang="en-GB" sz="1200" b="0" i="0" kern="1200" dirty="0">
              <a:solidFill>
                <a:schemeClr val="tx1"/>
              </a:solidFill>
              <a:effectLst/>
              <a:latin typeface="+mn-lt"/>
              <a:ea typeface="+mn-ea"/>
              <a:cs typeface="+mn-cs"/>
            </a:endParaRPr>
          </a:p>
          <a:p>
            <a:r>
              <a:rPr lang="en-GB" b="1" dirty="0"/>
              <a:t>Career Pathways </a:t>
            </a:r>
            <a:br>
              <a:rPr lang="en-GB" b="1" dirty="0"/>
            </a:br>
            <a:r>
              <a:rPr lang="en-GB" b="0" dirty="0"/>
              <a:t>A</a:t>
            </a:r>
            <a:r>
              <a:rPr lang="en-GB" b="1" dirty="0"/>
              <a:t> </a:t>
            </a:r>
            <a:r>
              <a:rPr lang="en-GB" sz="1200" b="0" i="0" kern="1200" dirty="0">
                <a:solidFill>
                  <a:schemeClr val="tx1"/>
                </a:solidFill>
                <a:effectLst/>
                <a:latin typeface="+mn-lt"/>
                <a:ea typeface="+mn-ea"/>
                <a:cs typeface="+mn-cs"/>
              </a:rPr>
              <a:t>series of connected education and training programs and support services that enable individuals to secure employment within a specific industry or occupational sector, and to advance over time to successively higher levels of education and employment in that sector. Career pathways are distinct from most educational efforts in their dual focus on advancement to higher levels of both education and employment.</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br>
              <a:rPr lang="en-GB" dirty="0"/>
            </a:br>
            <a:r>
              <a:rPr lang="en-GB" dirty="0"/>
              <a:t>The Six Key Elements identified in the joint framework are actions that states and local areas can take to develop and implement Career Pathways systems: </a:t>
            </a:r>
            <a:br>
              <a:rPr lang="en-GB" dirty="0"/>
            </a:br>
            <a:r>
              <a:rPr lang="en-GB" dirty="0"/>
              <a:t>1. Build Cross-System Partnerships </a:t>
            </a:r>
            <a:br>
              <a:rPr lang="en-GB" dirty="0"/>
            </a:br>
            <a:r>
              <a:rPr lang="en-GB" dirty="0"/>
              <a:t>2. Engage Employers/Identify Key Industry Sectors </a:t>
            </a:r>
            <a:br>
              <a:rPr lang="en-GB" dirty="0"/>
            </a:br>
            <a:r>
              <a:rPr lang="en-GB" dirty="0"/>
              <a:t>3. Design Education and Training Programs that Meet the Needs of Participants </a:t>
            </a:r>
            <a:br>
              <a:rPr lang="en-GB" dirty="0"/>
            </a:br>
            <a:r>
              <a:rPr lang="en-GB" dirty="0"/>
              <a:t>4. Identify Funding for Sustainability and Scale </a:t>
            </a:r>
            <a:br>
              <a:rPr lang="en-GB" dirty="0"/>
            </a:br>
            <a:r>
              <a:rPr lang="en-GB" dirty="0"/>
              <a:t>5. Align Policies and Programs </a:t>
            </a:r>
            <a:br>
              <a:rPr lang="en-GB" dirty="0"/>
            </a:br>
            <a:r>
              <a:rPr lang="en-GB" dirty="0"/>
              <a:t>6. Align Cross-System Data and Performance Measurement</a:t>
            </a:r>
            <a:br>
              <a:rPr lang="en-GB" dirty="0"/>
            </a:br>
            <a:br>
              <a:rPr lang="en-GB" dirty="0"/>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314965178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7030A0"/>
                </a:solidFill>
              </a:rPr>
              <a:t>Objective of the session was examining the expectations and requirements of people &amp; </a:t>
            </a:r>
            <a:r>
              <a:rPr lang="en-GB" sz="2000" b="1" dirty="0">
                <a:solidFill>
                  <a:srgbClr val="7030A0"/>
                </a:solidFill>
              </a:rPr>
              <a:t>administering people in accordance with guidelines and career pathways</a:t>
            </a:r>
            <a:endParaRPr lang="en-GB" sz="2800" b="1" dirty="0">
              <a:solidFill>
                <a:srgbClr val="7030A0"/>
              </a:solidFill>
            </a:endParaRPr>
          </a:p>
          <a:p>
            <a:endParaRPr lang="en-GB" dirty="0"/>
          </a:p>
          <a:p>
            <a:r>
              <a:rPr lang="en-GB" dirty="0"/>
              <a:t>3.  Skills for the Workplace Modules for Qualifications</a:t>
            </a:r>
          </a:p>
          <a:p>
            <a:pPr marL="228600" indent="-228600">
              <a:buAutoNum type="arabicPeriod" startAt="4"/>
            </a:pPr>
            <a:r>
              <a:rPr lang="en-GB" dirty="0"/>
              <a:t>Aligning people development with business strategy</a:t>
            </a:r>
          </a:p>
          <a:p>
            <a:pPr marL="228600" indent="-228600">
              <a:buAutoNum type="arabicPeriod" startAt="4"/>
            </a:pPr>
            <a:r>
              <a:rPr lang="en-US" dirty="0"/>
              <a:t>Human Resource Cycle/Business Strategy</a:t>
            </a:r>
            <a:endParaRPr lang="en-GB" dirty="0"/>
          </a:p>
          <a:p>
            <a:r>
              <a:rPr lang="en-GB" dirty="0"/>
              <a:t>6.  Why qualifications have become more important, by sector</a:t>
            </a:r>
            <a:br>
              <a:rPr lang="en-GB" dirty="0"/>
            </a:br>
            <a:r>
              <a:rPr lang="en-GB" dirty="0"/>
              <a:t>7.  Learners reasons for study</a:t>
            </a:r>
          </a:p>
          <a:p>
            <a:r>
              <a:rPr lang="en-GB" dirty="0"/>
              <a:t>8.  Value of qualifications from employer perspective</a:t>
            </a:r>
            <a:br>
              <a:rPr lang="en-GB" dirty="0"/>
            </a:br>
            <a:r>
              <a:rPr lang="en-GB" dirty="0"/>
              <a:t>9.  Value of qualifications from employer perspective</a:t>
            </a:r>
            <a:br>
              <a:rPr lang="en-GB" dirty="0"/>
            </a:br>
            <a:r>
              <a:rPr lang="en-GB" dirty="0"/>
              <a:t>10.  Impact of management qualifications on work based skills, knowledge &amp; behaviours</a:t>
            </a:r>
          </a:p>
          <a:p>
            <a:r>
              <a:rPr lang="en-GB" dirty="0"/>
              <a:t>11. 5 Key Areas of Talent Development</a:t>
            </a:r>
          </a:p>
          <a:p>
            <a:r>
              <a:rPr lang="en-GB" dirty="0"/>
              <a:t>12. Examining the expectations and requirements of people</a:t>
            </a:r>
          </a:p>
          <a:p>
            <a:r>
              <a:rPr lang="en-GB" dirty="0"/>
              <a:t>13. Examining the expectations and requirements of people – SMART</a:t>
            </a:r>
            <a:r>
              <a:rPr lang="en-GB" b="1" dirty="0"/>
              <a:t>S</a:t>
            </a:r>
            <a:r>
              <a:rPr lang="en-GB" dirty="0"/>
              <a:t> Objectives</a:t>
            </a:r>
          </a:p>
          <a:p>
            <a:r>
              <a:rPr lang="en-GB" dirty="0"/>
              <a:t>14. Examining the expectations and requirements of people</a:t>
            </a:r>
          </a:p>
          <a:p>
            <a:r>
              <a:rPr lang="en-GB" dirty="0"/>
              <a:t>15. Examining the expectations and requirements of people</a:t>
            </a:r>
          </a:p>
          <a:p>
            <a:r>
              <a:rPr lang="en-GB" dirty="0"/>
              <a:t>16. Management or Career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17. </a:t>
            </a:r>
            <a:r>
              <a:rPr lang="en-GB" sz="1200" b="0" dirty="0"/>
              <a:t>Management Development</a:t>
            </a:r>
            <a:endParaRPr lang="en-GB" b="0" dirty="0"/>
          </a:p>
          <a:p>
            <a:r>
              <a:rPr lang="en-GB" dirty="0"/>
              <a:t>18. Career Development</a:t>
            </a:r>
          </a:p>
          <a:p>
            <a:r>
              <a:rPr lang="en-GB" dirty="0"/>
              <a:t>19.  Career Pathways</a:t>
            </a:r>
          </a:p>
          <a:p>
            <a:endParaRPr lang="en-GB" dirty="0"/>
          </a:p>
          <a:p>
            <a:br>
              <a:rPr lang="en-GB" dirty="0"/>
            </a:br>
            <a:br>
              <a:rPr lang="en-GB" dirty="0"/>
            </a:br>
            <a:br>
              <a:rPr lang="en-GB" dirty="0"/>
            </a:b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8663263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21</a:t>
            </a:fld>
            <a:endParaRPr lang="en-US"/>
          </a:p>
        </p:txBody>
      </p:sp>
    </p:spTree>
    <p:extLst>
      <p:ext uri="{BB962C8B-B14F-4D97-AF65-F5344CB8AC3E}">
        <p14:creationId xmlns:p14="http://schemas.microsoft.com/office/powerpoint/2010/main" val="26752647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22</a:t>
            </a:fld>
            <a:endParaRPr lang="en-US"/>
          </a:p>
        </p:txBody>
      </p:sp>
    </p:spTree>
    <p:extLst>
      <p:ext uri="{BB962C8B-B14F-4D97-AF65-F5344CB8AC3E}">
        <p14:creationId xmlns:p14="http://schemas.microsoft.com/office/powerpoint/2010/main" val="3687609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A1EB535-FD61-4A9C-9096-2BD4B955C174}" type="datetime1">
              <a:rPr lang="en-GB" smtClean="0"/>
              <a:t>22/09/2020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28788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1746"/>
            <a:ext cx="10972800" cy="1143000"/>
          </a:xfrm>
        </p:spPr>
        <p:txBody>
          <a:bodyPr>
            <a:normAutofit/>
          </a:bodyPr>
          <a:lstStyle>
            <a:lvl1pPr>
              <a:defRPr sz="3200"/>
            </a:lvl1pPr>
          </a:lstStyle>
          <a:p>
            <a:r>
              <a:rPr lang="en-US"/>
              <a:t>Click to edit Master title style</a:t>
            </a:r>
            <a:endParaRPr lang="en-GB" dirty="0"/>
          </a:p>
        </p:txBody>
      </p:sp>
      <p:sp>
        <p:nvSpPr>
          <p:cNvPr id="3" name="Content Placeholder 2"/>
          <p:cNvSpPr>
            <a:spLocks noGrp="1"/>
          </p:cNvSpPr>
          <p:nvPr>
            <p:ph idx="1"/>
          </p:nvPr>
        </p:nvSpPr>
        <p:spPr>
          <a:xfrm>
            <a:off x="609600" y="1600201"/>
            <a:ext cx="10972800" cy="3917032"/>
          </a:xfrm>
        </p:spPr>
        <p:txBody>
          <a:bodyPr/>
          <a:lstStyle>
            <a:lvl1pPr>
              <a:defRPr sz="2800"/>
            </a:lvl1pPr>
            <a:lvl2pPr>
              <a:defRPr sz="2400"/>
            </a:lvl2pPr>
            <a:lvl3pPr>
              <a:defRPr sz="2000"/>
            </a:lvl3pPr>
            <a:lvl4pPr>
              <a:defRPr sz="18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10"/>
          </p:nvPr>
        </p:nvSpPr>
        <p:spPr/>
        <p:txBody>
          <a:bodyPr/>
          <a:lstStyle/>
          <a:p>
            <a:fld id="{4369EF55-93F3-4F59-B2CC-7FFC222AECF8}" type="datetime1">
              <a:rPr lang="en-GB" smtClean="0"/>
              <a:t>22/09/2020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5439424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6F97E76-EFB2-4AF3-AA78-C4BDCD222E78}"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98775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74A07F-3A93-4B0D-B98F-18F7D6B6F8F9}"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094021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DC19E6F-DAA7-45F5-B261-DD074588C1C0}" type="datetime1">
              <a:rPr lang="en-GB" smtClean="0"/>
              <a:t>22/09/2020</a:t>
            </a:fld>
            <a:endParaRPr lang="en-GB"/>
          </a:p>
        </p:txBody>
      </p:sp>
      <p:sp>
        <p:nvSpPr>
          <p:cNvPr id="9" name="Slide Number Placeholder 8"/>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149654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7706A818-4D65-4773-95B1-ACD3D376FA51}" type="datetime1">
              <a:rPr lang="en-GB" smtClean="0"/>
              <a:t>22/09/2020</a:t>
            </a:fld>
            <a:endParaRPr lang="en-GB"/>
          </a:p>
        </p:txBody>
      </p:sp>
      <p:sp>
        <p:nvSpPr>
          <p:cNvPr id="5" name="Slide Number Placeholder 4"/>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911184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5BDFB3-B3CA-4774-A124-EED5487DA404}" type="datetime1">
              <a:rPr lang="en-GB" smtClean="0"/>
              <a:t>22/09/2020</a:t>
            </a:fld>
            <a:endParaRPr lang="en-GB"/>
          </a:p>
        </p:txBody>
      </p:sp>
      <p:sp>
        <p:nvSpPr>
          <p:cNvPr id="4" name="Slide Number Placeholder 3"/>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65738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7E4E5F-8B6A-428A-AFA4-33B6B75F534E}"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778063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D4F45BF-86A6-4971-9911-E4ECF186F714}" type="datetime1">
              <a:rPr lang="en-GB" smtClean="0"/>
              <a:t>22/09/2020</a:t>
            </a:fld>
            <a:endParaRPr lang="en-GB"/>
          </a:p>
        </p:txBody>
      </p:sp>
      <p:sp>
        <p:nvSpPr>
          <p:cNvPr id="7" name="Slide Number Placeholder 6"/>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228687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369EA52-3928-4B5E-A0EE-C76291E66012}"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486845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005ED639-EB68-42BD-BAA3-182B0CBB6A30}" type="datetime1">
              <a:rPr lang="en-GB" smtClean="0"/>
              <a:t>22/09/2020</a:t>
            </a:fld>
            <a:endParaRPr lang="en-GB"/>
          </a:p>
        </p:txBody>
      </p:sp>
      <p:sp>
        <p:nvSpPr>
          <p:cNvPr id="6" name="Slide Number Placeholder 5"/>
          <p:cNvSpPr>
            <a:spLocks noGrp="1"/>
          </p:cNvSpPr>
          <p:nvPr>
            <p:ph type="sldNum" sz="quarter" idx="12"/>
          </p:nvPr>
        </p:nvSpPr>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024714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dirty="0"/>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83E945C-4056-4F98-BB02-CCD2975A3A20}" type="datetime1">
              <a:rPr lang="en-GB" smtClean="0"/>
              <a:t>22/09/2020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3D165440-4880-415F-9146-4793BDD623F8}" type="slidenum">
              <a:rPr lang="en-GB" smtClean="0"/>
              <a:t>‹#›</a:t>
            </a:fld>
            <a:endParaRPr lang="en-GB"/>
          </a:p>
        </p:txBody>
      </p:sp>
    </p:spTree>
    <p:extLst>
      <p:ext uri="{BB962C8B-B14F-4D97-AF65-F5344CB8AC3E}">
        <p14:creationId xmlns:p14="http://schemas.microsoft.com/office/powerpoint/2010/main" val="5439296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solidFill>
                  <a:schemeClr val="bg1"/>
                </a:solidFill>
              </a:rPr>
              <a:t>BA Management Skills for the Workplace</a:t>
            </a:r>
            <a:br>
              <a:rPr lang="en-US" dirty="0">
                <a:solidFill>
                  <a:schemeClr val="bg1"/>
                </a:solidFill>
              </a:rPr>
            </a:br>
            <a:r>
              <a:rPr lang="en-US" dirty="0">
                <a:solidFill>
                  <a:schemeClr val="bg1"/>
                </a:solidFill>
              </a:rPr>
              <a:t>BMSK5002</a:t>
            </a:r>
            <a:endParaRPr lang="en-US" dirty="0"/>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438150" y="3744615"/>
            <a:ext cx="11372850" cy="1627485"/>
          </a:xfrm>
        </p:spPr>
        <p:txBody>
          <a:bodyPr>
            <a:normAutofit/>
          </a:bodyPr>
          <a:lstStyle/>
          <a:p>
            <a:r>
              <a:rPr lang="en-GB" b="1" dirty="0">
                <a:solidFill>
                  <a:schemeClr val="bg1"/>
                </a:solidFill>
              </a:rPr>
              <a:t>Developing Relationships &amp; Workplace Achievement</a:t>
            </a:r>
          </a:p>
          <a:p>
            <a:r>
              <a:rPr lang="en-GB" b="1" dirty="0">
                <a:solidFill>
                  <a:schemeClr val="bg1"/>
                </a:solidFill>
              </a:rPr>
              <a:t>Online Session 1</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 – Managing Expectations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2"/>
            <a:ext cx="10896600" cy="1648072"/>
          </a:xfrm>
        </p:spPr>
        <p:txBody>
          <a:bodyPr>
            <a:normAutofit/>
          </a:bodyPr>
          <a:lstStyle/>
          <a:p>
            <a:r>
              <a:rPr lang="en-GB" dirty="0"/>
              <a:t>Examining the expectations and requirements of people.</a:t>
            </a:r>
          </a:p>
          <a:p>
            <a:r>
              <a:rPr lang="en-GB" dirty="0"/>
              <a:t>Administering people in accordance with guidelines and career pathways.</a:t>
            </a:r>
          </a:p>
        </p:txBody>
      </p:sp>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pPr fontAlgn="auto">
              <a:spcAft>
                <a:spcPts val="0"/>
              </a:spcAft>
              <a:defRPr/>
            </a:pPr>
            <a:r>
              <a:rPr lang="en-GB" dirty="0"/>
              <a:t>Skills for the Workplace Modules for Qualifications</a:t>
            </a:r>
          </a:p>
        </p:txBody>
      </p:sp>
      <p:graphicFrame>
        <p:nvGraphicFramePr>
          <p:cNvPr id="7" name="Table 6">
            <a:extLst>
              <a:ext uri="{FF2B5EF4-FFF2-40B4-BE49-F238E27FC236}">
                <a16:creationId xmlns:a16="http://schemas.microsoft.com/office/drawing/2014/main" id="{8C7331F3-FA72-1C4C-A88E-9438C89B8D01}"/>
              </a:ext>
            </a:extLst>
          </p:cNvPr>
          <p:cNvGraphicFramePr>
            <a:graphicFrameLocks noGrp="1"/>
          </p:cNvGraphicFramePr>
          <p:nvPr>
            <p:extLst>
              <p:ext uri="{D42A27DB-BD31-4B8C-83A1-F6EECF244321}">
                <p14:modId xmlns:p14="http://schemas.microsoft.com/office/powerpoint/2010/main" val="2962016842"/>
              </p:ext>
            </p:extLst>
          </p:nvPr>
        </p:nvGraphicFramePr>
        <p:xfrm>
          <a:off x="420914" y="896257"/>
          <a:ext cx="11161485" cy="4734225"/>
        </p:xfrm>
        <a:graphic>
          <a:graphicData uri="http://schemas.openxmlformats.org/drawingml/2006/table">
            <a:tbl>
              <a:tblPr firstRow="1" firstCol="1" bandRow="1">
                <a:tableStyleId>{2D5ABB26-0587-4C30-8999-92F81FD0307C}</a:tableStyleId>
              </a:tblPr>
              <a:tblGrid>
                <a:gridCol w="3719425">
                  <a:extLst>
                    <a:ext uri="{9D8B030D-6E8A-4147-A177-3AD203B41FA5}">
                      <a16:colId xmlns:a16="http://schemas.microsoft.com/office/drawing/2014/main" val="20000"/>
                    </a:ext>
                  </a:extLst>
                </a:gridCol>
                <a:gridCol w="3721030">
                  <a:extLst>
                    <a:ext uri="{9D8B030D-6E8A-4147-A177-3AD203B41FA5}">
                      <a16:colId xmlns:a16="http://schemas.microsoft.com/office/drawing/2014/main" val="20001"/>
                    </a:ext>
                  </a:extLst>
                </a:gridCol>
                <a:gridCol w="3721030">
                  <a:extLst>
                    <a:ext uri="{9D8B030D-6E8A-4147-A177-3AD203B41FA5}">
                      <a16:colId xmlns:a16="http://schemas.microsoft.com/office/drawing/2014/main" val="20002"/>
                    </a:ext>
                  </a:extLst>
                </a:gridCol>
              </a:tblGrid>
              <a:tr h="232338">
                <a:tc>
                  <a:txBody>
                    <a:bodyPr/>
                    <a:lstStyle/>
                    <a:p>
                      <a:pPr marL="0" marR="0" algn="ctr">
                        <a:spcBef>
                          <a:spcPts val="0"/>
                        </a:spcBef>
                        <a:spcAft>
                          <a:spcPts val="0"/>
                        </a:spcAft>
                      </a:pPr>
                      <a:r>
                        <a:rPr lang="en-GB" sz="1600" b="1" u="none" dirty="0">
                          <a:effectLst/>
                        </a:rPr>
                        <a:t>Year 1</a:t>
                      </a:r>
                      <a:endParaRPr lang="en-GB" sz="1600" b="1" u="none" dirty="0">
                        <a:effectLst/>
                        <a:latin typeface="Tahoma"/>
                        <a:ea typeface="Times New Roman"/>
                        <a:cs typeface="Times New Roman"/>
                      </a:endParaRPr>
                    </a:p>
                  </a:txBody>
                  <a:tcPr marL="58639" marR="58639" marT="0" marB="0"/>
                </a:tc>
                <a:tc>
                  <a:txBody>
                    <a:bodyPr/>
                    <a:lstStyle/>
                    <a:p>
                      <a:pPr marL="0" marR="0" algn="ctr">
                        <a:spcBef>
                          <a:spcPts val="0"/>
                        </a:spcBef>
                        <a:spcAft>
                          <a:spcPts val="0"/>
                        </a:spcAft>
                      </a:pPr>
                      <a:r>
                        <a:rPr lang="en-GB" sz="1600" b="1" u="none">
                          <a:effectLst/>
                        </a:rPr>
                        <a:t>Year 2</a:t>
                      </a:r>
                      <a:endParaRPr lang="en-GB" sz="1600" b="1" u="none">
                        <a:effectLst/>
                        <a:latin typeface="Tahoma"/>
                        <a:ea typeface="Times New Roman"/>
                        <a:cs typeface="Times New Roman"/>
                      </a:endParaRPr>
                    </a:p>
                  </a:txBody>
                  <a:tcPr marL="58639" marR="58639" marT="0" marB="0"/>
                </a:tc>
                <a:tc>
                  <a:txBody>
                    <a:bodyPr/>
                    <a:lstStyle/>
                    <a:p>
                      <a:pPr marL="0" marR="0" algn="ctr">
                        <a:spcBef>
                          <a:spcPts val="0"/>
                        </a:spcBef>
                        <a:spcAft>
                          <a:spcPts val="0"/>
                        </a:spcAft>
                      </a:pPr>
                      <a:r>
                        <a:rPr lang="en-GB" sz="1600" b="1" u="none" dirty="0">
                          <a:effectLst/>
                        </a:rPr>
                        <a:t>Year 3</a:t>
                      </a:r>
                      <a:endParaRPr lang="en-GB" sz="1600" b="1" u="none"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0"/>
                  </a:ext>
                </a:extLst>
              </a:tr>
              <a:tr h="180986">
                <a:tc gridSpan="3">
                  <a:txBody>
                    <a:bodyPr/>
                    <a:lstStyle/>
                    <a:p>
                      <a:pPr marL="0" marR="0" algn="ctr">
                        <a:spcBef>
                          <a:spcPts val="0"/>
                        </a:spcBef>
                        <a:spcAft>
                          <a:spcPts val="0"/>
                        </a:spcAft>
                      </a:pPr>
                      <a:r>
                        <a:rPr lang="en-GB" sz="1600" b="1" dirty="0">
                          <a:effectLst/>
                        </a:rPr>
                        <a:t>Module Titles</a:t>
                      </a:r>
                      <a:br>
                        <a:rPr lang="en-GB" sz="1600" b="1" dirty="0">
                          <a:effectLst/>
                        </a:rPr>
                      </a:br>
                      <a:endParaRPr lang="en-GB" sz="1600" b="1" dirty="0">
                        <a:effectLst/>
                        <a:latin typeface="Tahoma"/>
                        <a:ea typeface="Times New Roman"/>
                        <a:cs typeface="Times New Roman"/>
                      </a:endParaRPr>
                    </a:p>
                  </a:txBody>
                  <a:tcPr marL="58639" marR="58639" marT="0" marB="0"/>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1"/>
                  </a:ext>
                </a:extLst>
              </a:tr>
              <a:tr h="496742">
                <a:tc>
                  <a:txBody>
                    <a:bodyPr/>
                    <a:lstStyle/>
                    <a:p>
                      <a:pPr marL="0" marR="0">
                        <a:spcBef>
                          <a:spcPts val="0"/>
                        </a:spcBef>
                        <a:spcAft>
                          <a:spcPts val="0"/>
                        </a:spcAft>
                      </a:pPr>
                      <a:r>
                        <a:rPr lang="en-GB" sz="1600">
                          <a:effectLst/>
                        </a:rPr>
                        <a:t>Professional </a:t>
                      </a:r>
                      <a:r>
                        <a:rPr lang="en-GB" sz="1600" dirty="0">
                          <a:effectLst/>
                        </a:rPr>
                        <a:t>Career Development</a:t>
                      </a:r>
                    </a:p>
                    <a:p>
                      <a:pPr marL="0" marR="0">
                        <a:spcBef>
                          <a:spcPts val="0"/>
                        </a:spcBef>
                        <a:spcAft>
                          <a:spcPts val="0"/>
                        </a:spcAft>
                      </a:pPr>
                      <a:r>
                        <a:rPr lang="en-GB" sz="1600" dirty="0">
                          <a:effectLst/>
                        </a:rPr>
                        <a:t> </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Developing relationships for workplace achievement</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Developing innovation &amp; creativity skills in the workplace</a:t>
                      </a:r>
                      <a:endParaRPr lang="en-GB" sz="1600"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2"/>
                  </a:ext>
                </a:extLst>
              </a:tr>
              <a:tr h="630792">
                <a:tc>
                  <a:txBody>
                    <a:bodyPr/>
                    <a:lstStyle/>
                    <a:p>
                      <a:pPr marL="0" marR="0">
                        <a:spcBef>
                          <a:spcPts val="0"/>
                        </a:spcBef>
                        <a:spcAft>
                          <a:spcPts val="0"/>
                        </a:spcAft>
                      </a:pPr>
                      <a:r>
                        <a:rPr lang="en-GB" sz="1600" dirty="0">
                          <a:effectLst/>
                        </a:rPr>
                        <a:t>Effective Teamworking and Communication</a:t>
                      </a:r>
                    </a:p>
                    <a:p>
                      <a:pPr marL="0" marR="0">
                        <a:spcBef>
                          <a:spcPts val="0"/>
                        </a:spcBef>
                        <a:spcAft>
                          <a:spcPts val="0"/>
                        </a:spcAft>
                      </a:pPr>
                      <a:r>
                        <a:rPr lang="en-GB" sz="1600" dirty="0">
                          <a:effectLst/>
                        </a:rPr>
                        <a:t> </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Workplace culture &amp; organisational efficiency</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Strategic business planning skills for SME’s &amp; SBU’s</a:t>
                      </a:r>
                      <a:endParaRPr lang="en-GB" sz="1600"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3"/>
                  </a:ext>
                </a:extLst>
              </a:tr>
              <a:tr h="546314">
                <a:tc>
                  <a:txBody>
                    <a:bodyPr/>
                    <a:lstStyle/>
                    <a:p>
                      <a:pPr marL="0" marR="0">
                        <a:spcBef>
                          <a:spcPts val="0"/>
                        </a:spcBef>
                        <a:spcAft>
                          <a:spcPts val="0"/>
                        </a:spcAft>
                      </a:pPr>
                      <a:r>
                        <a:rPr lang="en-GB" sz="1600" dirty="0">
                          <a:effectLst/>
                        </a:rPr>
                        <a:t>Problem Solving &amp; Decision Making</a:t>
                      </a:r>
                    </a:p>
                    <a:p>
                      <a:pPr marL="0" marR="0">
                        <a:spcBef>
                          <a:spcPts val="0"/>
                        </a:spcBef>
                        <a:spcAft>
                          <a:spcPts val="0"/>
                        </a:spcAft>
                      </a:pPr>
                      <a:r>
                        <a:rPr lang="en-GB" sz="1600" dirty="0">
                          <a:effectLst/>
                        </a:rPr>
                        <a:t> </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Developing workplace critical thinking</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Emergent leadership skills for the workplace</a:t>
                      </a:r>
                      <a:endParaRPr lang="en-GB" sz="1600"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4"/>
                  </a:ext>
                </a:extLst>
              </a:tr>
              <a:tr h="63079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600" dirty="0">
                          <a:effectLst/>
                        </a:rPr>
                        <a:t> Managing Enterprise in the 21</a:t>
                      </a:r>
                      <a:r>
                        <a:rPr lang="en-GB" sz="1600" baseline="30000" dirty="0">
                          <a:effectLst/>
                        </a:rPr>
                        <a:t>st</a:t>
                      </a:r>
                      <a:r>
                        <a:rPr lang="en-GB" sz="1600" dirty="0">
                          <a:effectLst/>
                        </a:rPr>
                        <a:t> Century</a:t>
                      </a:r>
                    </a:p>
                    <a:p>
                      <a:pPr marL="0" marR="0">
                        <a:spcBef>
                          <a:spcPts val="0"/>
                        </a:spcBef>
                        <a:spcAft>
                          <a:spcPts val="0"/>
                        </a:spcAft>
                      </a:pP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Understanding &amp; engaging in the customer experience</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a:effectLst/>
                        </a:rPr>
                        <a:t>Skills for leading &amp; implementing workplace change</a:t>
                      </a:r>
                      <a:endParaRPr lang="en-GB" sz="1600">
                        <a:effectLst/>
                        <a:latin typeface="Tahoma"/>
                        <a:ea typeface="Times New Roman"/>
                        <a:cs typeface="Times New Roman"/>
                      </a:endParaRPr>
                    </a:p>
                  </a:txBody>
                  <a:tcPr marL="58639" marR="58639" marT="0" marB="0"/>
                </a:tc>
                <a:extLst>
                  <a:ext uri="{0D108BD9-81ED-4DB2-BD59-A6C34878D82A}">
                    <a16:rowId xmlns:a16="http://schemas.microsoft.com/office/drawing/2014/main" val="10005"/>
                  </a:ext>
                </a:extLst>
              </a:tr>
              <a:tr h="563343">
                <a:tc>
                  <a:txBody>
                    <a:bodyPr/>
                    <a:lstStyle/>
                    <a:p>
                      <a:pPr marL="0" marR="0">
                        <a:spcBef>
                          <a:spcPts val="0"/>
                        </a:spcBef>
                        <a:spcAft>
                          <a:spcPts val="0"/>
                        </a:spcAft>
                      </a:pPr>
                      <a:r>
                        <a:rPr lang="en-GB" sz="1600" dirty="0">
                          <a:effectLst/>
                        </a:rPr>
                        <a:t>Academic and Employability Skills</a:t>
                      </a:r>
                    </a:p>
                    <a:p>
                      <a:pPr marL="0" marR="0">
                        <a:spcBef>
                          <a:spcPts val="0"/>
                        </a:spcBef>
                        <a:spcAft>
                          <a:spcPts val="0"/>
                        </a:spcAft>
                      </a:pPr>
                      <a:r>
                        <a:rPr lang="en-GB" sz="1600" dirty="0">
                          <a:effectLst/>
                        </a:rPr>
                        <a:t> </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Knowledge &amp; information management skills for the workplace</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Coaching &amp; mentoring skills for the workplace</a:t>
                      </a:r>
                      <a:endParaRPr lang="en-GB" sz="1600"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6"/>
                  </a:ext>
                </a:extLst>
              </a:tr>
              <a:tr h="420528">
                <a:tc>
                  <a:txBody>
                    <a:bodyPr/>
                    <a:lstStyle/>
                    <a:p>
                      <a:pPr marL="0" marR="0">
                        <a:spcBef>
                          <a:spcPts val="0"/>
                        </a:spcBef>
                        <a:spcAft>
                          <a:spcPts val="0"/>
                        </a:spcAft>
                      </a:pPr>
                      <a:r>
                        <a:rPr lang="en-GB" sz="1600" dirty="0">
                          <a:effectLst/>
                        </a:rPr>
                        <a:t>Digital Skills and Research methods</a:t>
                      </a:r>
                    </a:p>
                    <a:p>
                      <a:pPr marL="0" marR="0">
                        <a:spcBef>
                          <a:spcPts val="0"/>
                        </a:spcBef>
                        <a:spcAft>
                          <a:spcPts val="0"/>
                        </a:spcAft>
                      </a:pPr>
                      <a:r>
                        <a:rPr lang="en-GB" sz="1600" dirty="0">
                          <a:effectLst/>
                        </a:rPr>
                        <a:t> </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 Managing projects in the organisation</a:t>
                      </a: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a:effectLst/>
                        </a:rPr>
                        <a:t>Equality &amp; diversity</a:t>
                      </a:r>
                      <a:endParaRPr lang="en-GB" sz="1600">
                        <a:effectLst/>
                        <a:latin typeface="Tahoma"/>
                        <a:ea typeface="Times New Roman"/>
                        <a:cs typeface="Times New Roman"/>
                      </a:endParaRPr>
                    </a:p>
                  </a:txBody>
                  <a:tcPr marL="58639" marR="58639" marT="0" marB="0"/>
                </a:tc>
                <a:extLst>
                  <a:ext uri="{0D108BD9-81ED-4DB2-BD59-A6C34878D82A}">
                    <a16:rowId xmlns:a16="http://schemas.microsoft.com/office/drawing/2014/main" val="10007"/>
                  </a:ext>
                </a:extLst>
              </a:tr>
              <a:tr h="546314">
                <a:tc>
                  <a:txBody>
                    <a:bodyPr/>
                    <a:lstStyle/>
                    <a:p>
                      <a:pPr marL="0" marR="0">
                        <a:spcBef>
                          <a:spcPts val="0"/>
                        </a:spcBef>
                        <a:spcAft>
                          <a:spcPts val="0"/>
                        </a:spcAft>
                      </a:pPr>
                      <a:endParaRPr lang="en-GB" sz="1600" dirty="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a:effectLst/>
                        </a:rPr>
                        <a:t> </a:t>
                      </a:r>
                      <a:endParaRPr lang="en-GB" sz="1600">
                        <a:effectLst/>
                        <a:latin typeface="Tahoma"/>
                        <a:ea typeface="Times New Roman"/>
                        <a:cs typeface="Times New Roman"/>
                      </a:endParaRPr>
                    </a:p>
                  </a:txBody>
                  <a:tcPr marL="58639" marR="58639" marT="0" marB="0"/>
                </a:tc>
                <a:tc>
                  <a:txBody>
                    <a:bodyPr/>
                    <a:lstStyle/>
                    <a:p>
                      <a:pPr marL="0" marR="0">
                        <a:spcBef>
                          <a:spcPts val="0"/>
                        </a:spcBef>
                        <a:spcAft>
                          <a:spcPts val="0"/>
                        </a:spcAft>
                      </a:pPr>
                      <a:r>
                        <a:rPr lang="en-GB" sz="1600" dirty="0">
                          <a:effectLst/>
                        </a:rPr>
                        <a:t>Developing workplace skills for ebusiness</a:t>
                      </a:r>
                      <a:endParaRPr lang="en-GB" sz="1600" dirty="0">
                        <a:effectLst/>
                        <a:latin typeface="Tahoma"/>
                        <a:ea typeface="Times New Roman"/>
                        <a:cs typeface="Times New Roman"/>
                      </a:endParaRPr>
                    </a:p>
                  </a:txBody>
                  <a:tcPr marL="58639" marR="58639" marT="0" marB="0"/>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2835880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4</a:t>
            </a:fld>
            <a:endParaRPr lang="en-GB"/>
          </a:p>
        </p:txBody>
      </p:sp>
      <p:sp>
        <p:nvSpPr>
          <p:cNvPr id="13" name="Title 1">
            <a:extLst>
              <a:ext uri="{FF2B5EF4-FFF2-40B4-BE49-F238E27FC236}">
                <a16:creationId xmlns:a16="http://schemas.microsoft.com/office/drawing/2014/main" id="{E34BD4DE-6782-5541-9748-07AA9F6653AA}"/>
              </a:ext>
            </a:extLst>
          </p:cNvPr>
          <p:cNvSpPr>
            <a:spLocks noGrp="1"/>
          </p:cNvSpPr>
          <p:nvPr>
            <p:ph type="title"/>
          </p:nvPr>
        </p:nvSpPr>
        <p:spPr>
          <a:xfrm>
            <a:off x="446178" y="161955"/>
            <a:ext cx="10649272" cy="1143000"/>
          </a:xfrm>
        </p:spPr>
        <p:txBody>
          <a:bodyPr>
            <a:normAutofit/>
          </a:bodyPr>
          <a:lstStyle/>
          <a:p>
            <a:r>
              <a:rPr lang="en-GB" dirty="0"/>
              <a:t>Aligning people development with business strategy</a:t>
            </a:r>
          </a:p>
        </p:txBody>
      </p:sp>
      <p:pic>
        <p:nvPicPr>
          <p:cNvPr id="14" name="Picture 13">
            <a:extLst>
              <a:ext uri="{FF2B5EF4-FFF2-40B4-BE49-F238E27FC236}">
                <a16:creationId xmlns:a16="http://schemas.microsoft.com/office/drawing/2014/main" id="{42136D62-40EC-3442-BFF2-7D2ADDCA770C}"/>
              </a:ext>
            </a:extLst>
          </p:cNvPr>
          <p:cNvPicPr>
            <a:picLocks noChangeAspect="1"/>
          </p:cNvPicPr>
          <p:nvPr/>
        </p:nvPicPr>
        <p:blipFill>
          <a:blip r:embed="rId3"/>
          <a:stretch>
            <a:fillRect/>
          </a:stretch>
        </p:blipFill>
        <p:spPr>
          <a:xfrm>
            <a:off x="2053050" y="1304955"/>
            <a:ext cx="7833900" cy="4314929"/>
          </a:xfrm>
          <a:prstGeom prst="rect">
            <a:avLst/>
          </a:prstGeom>
        </p:spPr>
      </p:pic>
    </p:spTree>
    <p:extLst>
      <p:ext uri="{BB962C8B-B14F-4D97-AF65-F5344CB8AC3E}">
        <p14:creationId xmlns:p14="http://schemas.microsoft.com/office/powerpoint/2010/main" val="31552921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6F082-F4D9-A044-B2B1-85C2596EA0BA}"/>
              </a:ext>
            </a:extLst>
          </p:cNvPr>
          <p:cNvSpPr>
            <a:spLocks noGrp="1"/>
          </p:cNvSpPr>
          <p:nvPr>
            <p:ph type="title"/>
          </p:nvPr>
        </p:nvSpPr>
        <p:spPr/>
        <p:txBody>
          <a:bodyPr/>
          <a:lstStyle/>
          <a:p>
            <a:r>
              <a:rPr lang="en-US" dirty="0"/>
              <a:t>Human Resource Cycle/Business Strategy</a:t>
            </a:r>
          </a:p>
        </p:txBody>
      </p:sp>
      <p:sp>
        <p:nvSpPr>
          <p:cNvPr id="4" name="Slide Number Placeholder 3">
            <a:extLst>
              <a:ext uri="{FF2B5EF4-FFF2-40B4-BE49-F238E27FC236}">
                <a16:creationId xmlns:a16="http://schemas.microsoft.com/office/drawing/2014/main" id="{71A5FAB7-D48E-1B47-9F21-0B292AE64123}"/>
              </a:ext>
            </a:extLst>
          </p:cNvPr>
          <p:cNvSpPr>
            <a:spLocks noGrp="1"/>
          </p:cNvSpPr>
          <p:nvPr>
            <p:ph type="sldNum" sz="quarter" idx="12"/>
          </p:nvPr>
        </p:nvSpPr>
        <p:spPr/>
        <p:txBody>
          <a:bodyPr/>
          <a:lstStyle/>
          <a:p>
            <a:fld id="{3D165440-4880-415F-9146-4793BDD623F8}" type="slidenum">
              <a:rPr lang="en-GB" smtClean="0"/>
              <a:t>5</a:t>
            </a:fld>
            <a:endParaRPr lang="en-GB"/>
          </a:p>
        </p:txBody>
      </p:sp>
      <p:pic>
        <p:nvPicPr>
          <p:cNvPr id="6" name="Picture 5">
            <a:extLst>
              <a:ext uri="{FF2B5EF4-FFF2-40B4-BE49-F238E27FC236}">
                <a16:creationId xmlns:a16="http://schemas.microsoft.com/office/drawing/2014/main" id="{B1E080F9-D314-DF47-8E5E-975E3F8D262A}"/>
              </a:ext>
            </a:extLst>
          </p:cNvPr>
          <p:cNvPicPr>
            <a:picLocks noChangeAspect="1"/>
          </p:cNvPicPr>
          <p:nvPr/>
        </p:nvPicPr>
        <p:blipFill>
          <a:blip r:embed="rId3"/>
          <a:stretch>
            <a:fillRect/>
          </a:stretch>
        </p:blipFill>
        <p:spPr>
          <a:xfrm>
            <a:off x="609600" y="950718"/>
            <a:ext cx="10795000" cy="3771900"/>
          </a:xfrm>
          <a:prstGeom prst="rect">
            <a:avLst/>
          </a:prstGeom>
        </p:spPr>
      </p:pic>
    </p:spTree>
    <p:extLst>
      <p:ext uri="{BB962C8B-B14F-4D97-AF65-F5344CB8AC3E}">
        <p14:creationId xmlns:p14="http://schemas.microsoft.com/office/powerpoint/2010/main" val="3330613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6</a:t>
            </a:fld>
            <a:endParaRPr lang="en-GB"/>
          </a:p>
        </p:txBody>
      </p:sp>
      <p:pic>
        <p:nvPicPr>
          <p:cNvPr id="3" name="Picture 3">
            <a:extLst>
              <a:ext uri="{FF2B5EF4-FFF2-40B4-BE49-F238E27FC236}">
                <a16:creationId xmlns:a16="http://schemas.microsoft.com/office/drawing/2014/main" id="{9035EBFA-41AC-1B4A-90EC-3E2A612A8C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43150" y="923513"/>
            <a:ext cx="7848600" cy="4736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itle 1">
            <a:extLst>
              <a:ext uri="{FF2B5EF4-FFF2-40B4-BE49-F238E27FC236}">
                <a16:creationId xmlns:a16="http://schemas.microsoft.com/office/drawing/2014/main" id="{7A6CA45A-A319-E147-929F-2AACB8D0238C}"/>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Why qualifications have become more important, by sector</a:t>
            </a:r>
          </a:p>
        </p:txBody>
      </p:sp>
    </p:spTree>
    <p:extLst>
      <p:ext uri="{BB962C8B-B14F-4D97-AF65-F5344CB8AC3E}">
        <p14:creationId xmlns:p14="http://schemas.microsoft.com/office/powerpoint/2010/main" val="24198796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3" name="Title 1">
            <a:extLst>
              <a:ext uri="{FF2B5EF4-FFF2-40B4-BE49-F238E27FC236}">
                <a16:creationId xmlns:a16="http://schemas.microsoft.com/office/drawing/2014/main" id="{91F12D6B-47B3-C24E-A027-18DD3852A0D6}"/>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Learners reasons for study</a:t>
            </a:r>
          </a:p>
        </p:txBody>
      </p:sp>
      <p:pic>
        <p:nvPicPr>
          <p:cNvPr id="5" name="Picture 2">
            <a:extLst>
              <a:ext uri="{FF2B5EF4-FFF2-40B4-BE49-F238E27FC236}">
                <a16:creationId xmlns:a16="http://schemas.microsoft.com/office/drawing/2014/main" id="{EF0502F1-E506-8241-B3CF-D39145BE62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03798" y="724455"/>
            <a:ext cx="7187902" cy="49563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415674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8</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Value of qualifications from employer perspective</a:t>
            </a:r>
          </a:p>
        </p:txBody>
      </p:sp>
      <p:pic>
        <p:nvPicPr>
          <p:cNvPr id="5" name="Picture 2">
            <a:extLst>
              <a:ext uri="{FF2B5EF4-FFF2-40B4-BE49-F238E27FC236}">
                <a16:creationId xmlns:a16="http://schemas.microsoft.com/office/drawing/2014/main" id="{56F2E0E0-DD5E-274F-97FD-D8AA10B6171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4945" y="2165350"/>
            <a:ext cx="11537055" cy="172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56753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9</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105562"/>
            <a:ext cx="11582400" cy="1143000"/>
          </a:xfrm>
        </p:spPr>
        <p:txBody>
          <a:bodyPr>
            <a:normAutofit/>
          </a:bodyPr>
          <a:lstStyle/>
          <a:p>
            <a:pPr fontAlgn="auto">
              <a:spcAft>
                <a:spcPts val="0"/>
              </a:spcAft>
              <a:defRPr/>
            </a:pPr>
            <a:r>
              <a:rPr lang="en-GB" dirty="0"/>
              <a:t>Value of qualifications from employer perspective</a:t>
            </a:r>
          </a:p>
        </p:txBody>
      </p:sp>
      <p:pic>
        <p:nvPicPr>
          <p:cNvPr id="6" name="Picture 5">
            <a:extLst>
              <a:ext uri="{FF2B5EF4-FFF2-40B4-BE49-F238E27FC236}">
                <a16:creationId xmlns:a16="http://schemas.microsoft.com/office/drawing/2014/main" id="{4691CBC1-4B2F-7941-A2D1-7051B56FD9F6}"/>
              </a:ext>
            </a:extLst>
          </p:cNvPr>
          <p:cNvPicPr>
            <a:picLocks noChangeAspect="1"/>
          </p:cNvPicPr>
          <p:nvPr/>
        </p:nvPicPr>
        <p:blipFill>
          <a:blip r:embed="rId3"/>
          <a:stretch>
            <a:fillRect/>
          </a:stretch>
        </p:blipFill>
        <p:spPr>
          <a:xfrm>
            <a:off x="2087511" y="1037438"/>
            <a:ext cx="7940777" cy="4313903"/>
          </a:xfrm>
          <a:prstGeom prst="rect">
            <a:avLst/>
          </a:prstGeom>
        </p:spPr>
      </p:pic>
    </p:spTree>
    <p:extLst>
      <p:ext uri="{BB962C8B-B14F-4D97-AF65-F5344CB8AC3E}">
        <p14:creationId xmlns:p14="http://schemas.microsoft.com/office/powerpoint/2010/main" val="3682336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3" name="Title 1">
            <a:extLst>
              <a:ext uri="{FF2B5EF4-FFF2-40B4-BE49-F238E27FC236}">
                <a16:creationId xmlns:a16="http://schemas.microsoft.com/office/drawing/2014/main" id="{F0A75154-5432-644A-930A-38DF97FC9565}"/>
              </a:ext>
            </a:extLst>
          </p:cNvPr>
          <p:cNvSpPr>
            <a:spLocks noGrp="1"/>
          </p:cNvSpPr>
          <p:nvPr>
            <p:ph type="title"/>
          </p:nvPr>
        </p:nvSpPr>
        <p:spPr>
          <a:xfrm>
            <a:off x="266700" y="0"/>
            <a:ext cx="11582400" cy="1143000"/>
          </a:xfrm>
        </p:spPr>
        <p:txBody>
          <a:bodyPr>
            <a:normAutofit/>
          </a:bodyPr>
          <a:lstStyle/>
          <a:p>
            <a:pPr fontAlgn="auto">
              <a:spcAft>
                <a:spcPts val="0"/>
              </a:spcAft>
              <a:defRPr/>
            </a:pPr>
            <a:r>
              <a:rPr lang="en-GB" dirty="0"/>
              <a:t>Impact of management qualifications on </a:t>
            </a:r>
            <a:br>
              <a:rPr lang="en-GB" dirty="0"/>
            </a:br>
            <a:r>
              <a:rPr lang="en-GB" dirty="0"/>
              <a:t>work based skills, knowledge &amp; behaviours</a:t>
            </a:r>
          </a:p>
        </p:txBody>
      </p:sp>
      <p:sp>
        <p:nvSpPr>
          <p:cNvPr id="6" name="Content Placeholder 2">
            <a:extLst>
              <a:ext uri="{FF2B5EF4-FFF2-40B4-BE49-F238E27FC236}">
                <a16:creationId xmlns:a16="http://schemas.microsoft.com/office/drawing/2014/main" id="{C1F5BBB5-A63F-5147-8D44-2AEF08269230}"/>
              </a:ext>
            </a:extLst>
          </p:cNvPr>
          <p:cNvSpPr>
            <a:spLocks noGrp="1"/>
          </p:cNvSpPr>
          <p:nvPr>
            <p:ph idx="1"/>
          </p:nvPr>
        </p:nvSpPr>
        <p:spPr>
          <a:xfrm>
            <a:off x="444302" y="1641749"/>
            <a:ext cx="8229600" cy="3600400"/>
          </a:xfrm>
        </p:spPr>
        <p:txBody>
          <a:bodyPr>
            <a:normAutofit/>
          </a:bodyPr>
          <a:lstStyle/>
          <a:p>
            <a:r>
              <a:rPr lang="en-GB" altLang="en-US" sz="2800" dirty="0"/>
              <a:t>Increased confidence</a:t>
            </a:r>
          </a:p>
          <a:p>
            <a:r>
              <a:rPr lang="en-GB" altLang="en-US" sz="2800" dirty="0"/>
              <a:t>Increased self-awareness</a:t>
            </a:r>
          </a:p>
          <a:p>
            <a:r>
              <a:rPr lang="en-GB" altLang="en-US" sz="2800" dirty="0"/>
              <a:t>Increased strategic awareness</a:t>
            </a:r>
          </a:p>
          <a:p>
            <a:r>
              <a:rPr lang="en-GB" altLang="en-US" sz="2800" dirty="0"/>
              <a:t>Enhanced people management skills</a:t>
            </a:r>
          </a:p>
          <a:p>
            <a:r>
              <a:rPr lang="en-GB" altLang="en-US" sz="2800" dirty="0"/>
              <a:t>Managing change more effectively</a:t>
            </a:r>
          </a:p>
          <a:p>
            <a:r>
              <a:rPr lang="en-GB" altLang="en-US" sz="2800" dirty="0"/>
              <a:t>Improved networks</a:t>
            </a:r>
          </a:p>
        </p:txBody>
      </p:sp>
    </p:spTree>
    <p:extLst>
      <p:ext uri="{BB962C8B-B14F-4D97-AF65-F5344CB8AC3E}">
        <p14:creationId xmlns:p14="http://schemas.microsoft.com/office/powerpoint/2010/main" val="7003204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11</a:t>
            </a:fld>
            <a:endParaRPr lang="en-GB"/>
          </a:p>
        </p:txBody>
      </p:sp>
      <p:pic>
        <p:nvPicPr>
          <p:cNvPr id="5" name="Picture 4">
            <a:extLst>
              <a:ext uri="{FF2B5EF4-FFF2-40B4-BE49-F238E27FC236}">
                <a16:creationId xmlns:a16="http://schemas.microsoft.com/office/drawing/2014/main" id="{BD8911BF-F128-494C-88E5-5BC4B447669C}"/>
              </a:ext>
            </a:extLst>
          </p:cNvPr>
          <p:cNvPicPr>
            <a:picLocks noChangeAspect="1"/>
          </p:cNvPicPr>
          <p:nvPr/>
        </p:nvPicPr>
        <p:blipFill>
          <a:blip r:embed="rId3"/>
          <a:stretch>
            <a:fillRect/>
          </a:stretch>
        </p:blipFill>
        <p:spPr>
          <a:xfrm>
            <a:off x="3657600" y="985874"/>
            <a:ext cx="4869024" cy="4671975"/>
          </a:xfrm>
          <a:prstGeom prst="rect">
            <a:avLst/>
          </a:prstGeom>
        </p:spPr>
      </p:pic>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755891" y="161955"/>
            <a:ext cx="10649272" cy="1143000"/>
          </a:xfrm>
        </p:spPr>
        <p:txBody>
          <a:bodyPr>
            <a:normAutofit/>
          </a:bodyPr>
          <a:lstStyle/>
          <a:p>
            <a:r>
              <a:rPr lang="en-GB" dirty="0"/>
              <a:t>5 Key Areas of Talent Development</a:t>
            </a:r>
          </a:p>
        </p:txBody>
      </p:sp>
    </p:spTree>
    <p:extLst>
      <p:ext uri="{BB962C8B-B14F-4D97-AF65-F5344CB8AC3E}">
        <p14:creationId xmlns:p14="http://schemas.microsoft.com/office/powerpoint/2010/main" val="4188498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Performance Expectations = Results + Actions &amp; Behaviours</a:t>
            </a:r>
            <a:br>
              <a:rPr lang="en-GB" sz="2400" b="1" dirty="0"/>
            </a:br>
            <a:endParaRPr lang="en-GB" dirty="0"/>
          </a:p>
          <a:p>
            <a:pPr marL="457200" indent="-457200" algn="l">
              <a:buFont typeface="Arial" panose="020B0604020202020204" pitchFamily="34" charset="0"/>
              <a:buChar char="•"/>
            </a:pPr>
            <a:r>
              <a:rPr lang="en-GB" sz="2100" dirty="0"/>
              <a:t>What goods and services should the job produce?</a:t>
            </a:r>
          </a:p>
          <a:p>
            <a:pPr marL="457200" indent="-457200" algn="l">
              <a:buFont typeface="Arial" panose="020B0604020202020204" pitchFamily="34" charset="0"/>
              <a:buChar char="•"/>
            </a:pPr>
            <a:r>
              <a:rPr lang="en-GB" sz="2100" dirty="0"/>
              <a:t>What impact should the work have on the organization?</a:t>
            </a:r>
          </a:p>
          <a:p>
            <a:pPr marL="457200" indent="-457200" algn="l">
              <a:buFont typeface="Arial" panose="020B0604020202020204" pitchFamily="34" charset="0"/>
              <a:buChar char="•"/>
            </a:pPr>
            <a:r>
              <a:rPr lang="en-GB" sz="2100" dirty="0"/>
              <a:t>How do you expect the employee to act with clients, colleagues, and supervisors?</a:t>
            </a:r>
          </a:p>
          <a:p>
            <a:pPr marL="457200" indent="-457200" algn="l">
              <a:buFont typeface="Arial" panose="020B0604020202020204" pitchFamily="34" charset="0"/>
              <a:buChar char="•"/>
            </a:pPr>
            <a:r>
              <a:rPr lang="en-GB" sz="2100" dirty="0"/>
              <a:t>What are the organizational values the employee must demonstrate?</a:t>
            </a:r>
          </a:p>
          <a:p>
            <a:pPr marL="457200" indent="-457200" algn="l">
              <a:buFont typeface="Arial" panose="020B0604020202020204" pitchFamily="34" charset="0"/>
              <a:buChar char="•"/>
            </a:pPr>
            <a:r>
              <a:rPr lang="en-GB" sz="2100" dirty="0"/>
              <a:t>What are the processes, methods, or means the employee is expected to use?</a:t>
            </a:r>
          </a:p>
          <a:p>
            <a:pPr marL="457200" indent="-457200" algn="l">
              <a:buFont typeface="Arial" panose="020B0604020202020204" pitchFamily="34" charset="0"/>
              <a:buChar char="•"/>
            </a:pPr>
            <a:endParaRPr lang="en-GB" sz="2100" dirty="0"/>
          </a:p>
          <a:p>
            <a:pPr marL="342900" indent="-342900" algn="l">
              <a:buFont typeface="Arial" panose="020B0604020202020204" pitchFamily="34" charset="0"/>
              <a:buChar char="•"/>
            </a:pPr>
            <a:r>
              <a:rPr lang="en-GB" sz="2100" dirty="0">
                <a:solidFill>
                  <a:srgbClr val="FF0000"/>
                </a:solidFill>
              </a:rPr>
              <a:t>Results are often measured through the use of </a:t>
            </a:r>
            <a:r>
              <a:rPr lang="en-GB" sz="2100" i="1" dirty="0">
                <a:solidFill>
                  <a:srgbClr val="FF0000"/>
                </a:solidFill>
              </a:rPr>
              <a:t>objectives</a:t>
            </a:r>
            <a:r>
              <a:rPr lang="en-GB" sz="2100" dirty="0">
                <a:solidFill>
                  <a:srgbClr val="FF0000"/>
                </a:solidFill>
              </a:rPr>
              <a:t> and </a:t>
            </a:r>
            <a:r>
              <a:rPr lang="en-GB" sz="2100" i="1" dirty="0">
                <a:solidFill>
                  <a:srgbClr val="FF0000"/>
                </a:solidFill>
              </a:rPr>
              <a:t>standards</a:t>
            </a:r>
            <a:endParaRPr lang="en-GB" sz="2100" dirty="0">
              <a:solidFill>
                <a:srgbClr val="FF0000"/>
              </a:solidFill>
            </a:endParaRPr>
          </a:p>
          <a:p>
            <a:pPr marL="342900" indent="-342900" algn="l">
              <a:buFont typeface="Arial" panose="020B0604020202020204" pitchFamily="34" charset="0"/>
              <a:buChar char="•"/>
            </a:pPr>
            <a:r>
              <a:rPr lang="en-GB" sz="2100" dirty="0">
                <a:solidFill>
                  <a:srgbClr val="FF0000"/>
                </a:solidFill>
              </a:rPr>
              <a:t>Actions and Behaviours can be measured through the use of </a:t>
            </a:r>
            <a:r>
              <a:rPr lang="en-GB" sz="2100" i="1" dirty="0">
                <a:solidFill>
                  <a:srgbClr val="FF0000"/>
                </a:solidFill>
              </a:rPr>
              <a:t>performance dimensions</a:t>
            </a:r>
            <a:r>
              <a:rPr lang="en-GB" sz="2100" dirty="0">
                <a:solidFill>
                  <a:srgbClr val="FF0000"/>
                </a:solidFill>
              </a:rPr>
              <a:t>.</a:t>
            </a:r>
          </a:p>
        </p:txBody>
      </p:sp>
    </p:spTree>
    <p:extLst>
      <p:ext uri="{BB962C8B-B14F-4D97-AF65-F5344CB8AC3E}">
        <p14:creationId xmlns:p14="http://schemas.microsoft.com/office/powerpoint/2010/main" val="1247327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13</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7081352" cy="321034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SMART Performance Objectives and Standards</a:t>
            </a:r>
            <a:br>
              <a:rPr lang="en-GB" sz="2400" b="1" dirty="0"/>
            </a:br>
            <a:endParaRPr lang="en-GB" dirty="0"/>
          </a:p>
          <a:p>
            <a:pPr marL="457200" indent="-457200" algn="l">
              <a:buFont typeface="Arial" panose="020B0604020202020204" pitchFamily="34" charset="0"/>
              <a:buChar char="•"/>
            </a:pPr>
            <a:r>
              <a:rPr lang="en-GB" sz="2100" dirty="0"/>
              <a:t>Specific</a:t>
            </a:r>
          </a:p>
          <a:p>
            <a:pPr marL="457200" indent="-457200" algn="l">
              <a:buFont typeface="Arial" panose="020B0604020202020204" pitchFamily="34" charset="0"/>
              <a:buChar char="•"/>
            </a:pPr>
            <a:r>
              <a:rPr lang="en-GB" sz="2100" dirty="0"/>
              <a:t>Measurable</a:t>
            </a:r>
          </a:p>
          <a:p>
            <a:pPr marL="457200" indent="-457200" algn="l">
              <a:buFont typeface="Arial" panose="020B0604020202020204" pitchFamily="34" charset="0"/>
              <a:buChar char="•"/>
            </a:pPr>
            <a:r>
              <a:rPr lang="en-GB" sz="2100" dirty="0"/>
              <a:t>Attainable</a:t>
            </a:r>
          </a:p>
          <a:p>
            <a:pPr marL="457200" indent="-457200" algn="l">
              <a:buFont typeface="Arial" panose="020B0604020202020204" pitchFamily="34" charset="0"/>
              <a:buChar char="•"/>
            </a:pPr>
            <a:r>
              <a:rPr lang="en-GB" sz="2100" dirty="0"/>
              <a:t>Relevant</a:t>
            </a:r>
          </a:p>
          <a:p>
            <a:pPr marL="457200" indent="-457200" algn="l">
              <a:buFont typeface="Arial" panose="020B0604020202020204" pitchFamily="34" charset="0"/>
              <a:buChar char="•"/>
            </a:pPr>
            <a:r>
              <a:rPr lang="en-GB" sz="2100" dirty="0"/>
              <a:t>Timely</a:t>
            </a:r>
          </a:p>
          <a:p>
            <a:pPr marL="457200" indent="-457200" algn="l">
              <a:buFont typeface="Arial" panose="020B0604020202020204" pitchFamily="34" charset="0"/>
              <a:buChar char="•"/>
            </a:pPr>
            <a:r>
              <a:rPr lang="en-GB" sz="2100" dirty="0"/>
              <a:t>Stretch!</a:t>
            </a:r>
            <a:endParaRPr lang="en-GB" dirty="0"/>
          </a:p>
        </p:txBody>
      </p:sp>
      <p:pic>
        <p:nvPicPr>
          <p:cNvPr id="2" name="Picture 1">
            <a:extLst>
              <a:ext uri="{FF2B5EF4-FFF2-40B4-BE49-F238E27FC236}">
                <a16:creationId xmlns:a16="http://schemas.microsoft.com/office/drawing/2014/main" id="{FD570165-E98D-AA4C-A9C0-818DBA43F744}"/>
              </a:ext>
            </a:extLst>
          </p:cNvPr>
          <p:cNvPicPr>
            <a:picLocks noChangeAspect="1"/>
          </p:cNvPicPr>
          <p:nvPr/>
        </p:nvPicPr>
        <p:blipFill>
          <a:blip r:embed="rId3"/>
          <a:stretch>
            <a:fillRect/>
          </a:stretch>
        </p:blipFill>
        <p:spPr>
          <a:xfrm>
            <a:off x="8082116" y="1931761"/>
            <a:ext cx="3810000" cy="2540000"/>
          </a:xfrm>
          <a:prstGeom prst="rect">
            <a:avLst/>
          </a:prstGeom>
        </p:spPr>
      </p:pic>
      <p:sp>
        <p:nvSpPr>
          <p:cNvPr id="8" name="Title 1">
            <a:extLst>
              <a:ext uri="{FF2B5EF4-FFF2-40B4-BE49-F238E27FC236}">
                <a16:creationId xmlns:a16="http://schemas.microsoft.com/office/drawing/2014/main" id="{ECFA1F04-DC71-414A-B839-B60209D3A780}"/>
              </a:ext>
            </a:extLst>
          </p:cNvPr>
          <p:cNvSpPr txBox="1">
            <a:spLocks/>
          </p:cNvSpPr>
          <p:nvPr/>
        </p:nvSpPr>
        <p:spPr>
          <a:xfrm>
            <a:off x="7890387" y="4756619"/>
            <a:ext cx="3376191" cy="385490"/>
          </a:xfrm>
          <a:prstGeom prst="rect">
            <a:avLst/>
          </a:prstGeom>
        </p:spPr>
        <p:txBody>
          <a:bodyPr vert="horz" lIns="91440" tIns="45720" rIns="91440" bIns="45720" rtlCol="0" anchor="ctr">
            <a:normAutofit fontScale="92500" lnSpcReduction="2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dirty="0"/>
              <a:t>Performance Management</a:t>
            </a:r>
            <a:endParaRPr lang="en-GB" dirty="0"/>
          </a:p>
        </p:txBody>
      </p:sp>
    </p:spTree>
    <p:extLst>
      <p:ext uri="{BB962C8B-B14F-4D97-AF65-F5344CB8AC3E}">
        <p14:creationId xmlns:p14="http://schemas.microsoft.com/office/powerpoint/2010/main" val="39212650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14</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809035" y="1261413"/>
            <a:ext cx="10649272" cy="4297558"/>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400" b="1" dirty="0"/>
              <a:t>Objectives and Standards</a:t>
            </a:r>
            <a:br>
              <a:rPr lang="en-GB" sz="2400" b="1" dirty="0"/>
            </a:br>
            <a:endParaRPr lang="en-GB" dirty="0"/>
          </a:p>
          <a:p>
            <a:pPr marL="457200" indent="-457200" algn="l">
              <a:buFont typeface="Arial" panose="020B0604020202020204" pitchFamily="34" charset="0"/>
              <a:buChar char="•"/>
            </a:pPr>
            <a:r>
              <a:rPr lang="en-GB" sz="1800" b="1" dirty="0"/>
              <a:t>Standards</a:t>
            </a:r>
            <a:r>
              <a:rPr lang="en-GB" sz="1800" dirty="0"/>
              <a:t> are directly linked to job-task completion</a:t>
            </a:r>
          </a:p>
          <a:p>
            <a:pPr marL="914400" lvl="1" indent="-457200">
              <a:buFont typeface="Arial" panose="020B0604020202020204" pitchFamily="34" charset="0"/>
              <a:buChar char="•"/>
            </a:pPr>
            <a:r>
              <a:rPr lang="en-GB" dirty="0"/>
              <a:t>Relate to role and responsibilities</a:t>
            </a:r>
          </a:p>
          <a:p>
            <a:pPr marL="914400" lvl="1" indent="-457200">
              <a:buFont typeface="Arial" panose="020B0604020202020204" pitchFamily="34" charset="0"/>
              <a:buChar char="•"/>
            </a:pPr>
            <a:r>
              <a:rPr lang="en-GB" dirty="0"/>
              <a:t>Identify how performance is measured</a:t>
            </a:r>
          </a:p>
          <a:p>
            <a:pPr marL="914400" lvl="1" indent="-457200">
              <a:buFont typeface="Arial" panose="020B0604020202020204" pitchFamily="34" charset="0"/>
              <a:buChar char="•"/>
            </a:pPr>
            <a:r>
              <a:rPr lang="en-GB" dirty="0"/>
              <a:t>Easier for roles involving large number of routine tasks</a:t>
            </a:r>
          </a:p>
          <a:p>
            <a:pPr marL="457200" indent="-457200" algn="l">
              <a:buFont typeface="Arial" panose="020B0604020202020204" pitchFamily="34" charset="0"/>
              <a:buChar char="•"/>
            </a:pPr>
            <a:endParaRPr lang="en-GB" sz="1800" dirty="0"/>
          </a:p>
          <a:p>
            <a:pPr marL="457200" indent="-457200" algn="l">
              <a:buFont typeface="Arial" panose="020B0604020202020204" pitchFamily="34" charset="0"/>
              <a:buChar char="•"/>
            </a:pPr>
            <a:r>
              <a:rPr lang="en-GB" sz="1800" b="1" dirty="0"/>
              <a:t>Objectives</a:t>
            </a:r>
            <a:r>
              <a:rPr lang="en-GB" sz="1800" dirty="0"/>
              <a:t> aimed at meeting goals </a:t>
            </a:r>
          </a:p>
          <a:p>
            <a:pPr marL="914400" lvl="1" indent="-457200">
              <a:buFont typeface="Arial" panose="020B0604020202020204" pitchFamily="34" charset="0"/>
              <a:buChar char="•"/>
            </a:pPr>
            <a:r>
              <a:rPr lang="en-GB" dirty="0"/>
              <a:t>Specific to individuals</a:t>
            </a:r>
          </a:p>
          <a:p>
            <a:pPr marL="914400" lvl="1" indent="-457200">
              <a:buFont typeface="Arial" panose="020B0604020202020204" pitchFamily="34" charset="0"/>
              <a:buChar char="•"/>
            </a:pPr>
            <a:r>
              <a:rPr lang="en-GB" dirty="0"/>
              <a:t>Facilitates employer/employee communication</a:t>
            </a:r>
          </a:p>
          <a:p>
            <a:pPr marL="914400" lvl="1" indent="-457200">
              <a:buFont typeface="Arial" panose="020B0604020202020204" pitchFamily="34" charset="0"/>
              <a:buChar char="•"/>
            </a:pPr>
            <a:r>
              <a:rPr lang="en-GB" dirty="0"/>
              <a:t>Flexible</a:t>
            </a:r>
          </a:p>
        </p:txBody>
      </p:sp>
    </p:spTree>
    <p:extLst>
      <p:ext uri="{BB962C8B-B14F-4D97-AF65-F5344CB8AC3E}">
        <p14:creationId xmlns:p14="http://schemas.microsoft.com/office/powerpoint/2010/main" val="3102043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Examining the expectations and requirements of people</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307590" y="1482638"/>
            <a:ext cx="9455842" cy="2956627"/>
          </a:xfrm>
          <a:prstGeom prst="rect">
            <a:avLst/>
          </a:prstGeom>
        </p:spPr>
        <p:txBody>
          <a:bodyPr vert="horz" lIns="91440" tIns="45720" rIns="91440" bIns="45720" rtlCol="0" anchor="ctr">
            <a:normAutofit lnSpcReduction="10000"/>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br>
              <a:rPr lang="en-GB" sz="2200" b="1" dirty="0"/>
            </a:br>
            <a:r>
              <a:rPr lang="en-GB" sz="1900" b="1" dirty="0"/>
              <a:t>Written, verifiable mutually understood performance expectations</a:t>
            </a:r>
            <a:br>
              <a:rPr lang="en-GB" sz="1900" b="1" dirty="0"/>
            </a:br>
            <a:endParaRPr lang="en-GB" sz="1900" b="1" dirty="0"/>
          </a:p>
          <a:p>
            <a:pPr marL="342900" indent="-342900" algn="l">
              <a:buFont typeface="Arial" panose="020B0604020202020204" pitchFamily="34" charset="0"/>
              <a:buChar char="•"/>
            </a:pPr>
            <a:r>
              <a:rPr lang="en-GB" sz="1900" dirty="0"/>
              <a:t>Serve as an objective basis for communicating about performance</a:t>
            </a:r>
          </a:p>
          <a:p>
            <a:pPr marL="342900" indent="-342900" algn="l">
              <a:buFont typeface="Arial" panose="020B0604020202020204" pitchFamily="34" charset="0"/>
              <a:buChar char="•"/>
            </a:pPr>
            <a:r>
              <a:rPr lang="en-GB" sz="1900" dirty="0"/>
              <a:t>Enable the employee to differentiate between acceptable and unacceptable results</a:t>
            </a:r>
          </a:p>
          <a:p>
            <a:pPr marL="342900" indent="-342900" algn="l">
              <a:buFont typeface="Arial" panose="020B0604020202020204" pitchFamily="34" charset="0"/>
              <a:buChar char="•"/>
            </a:pPr>
            <a:r>
              <a:rPr lang="en-GB" sz="1900" dirty="0"/>
              <a:t>Increase job satisfaction because employees know when tasks are performed well</a:t>
            </a:r>
          </a:p>
          <a:p>
            <a:pPr marL="342900" indent="-342900" algn="l">
              <a:buFont typeface="Arial" panose="020B0604020202020204" pitchFamily="34" charset="0"/>
              <a:buChar char="•"/>
            </a:pPr>
            <a:r>
              <a:rPr lang="en-GB" sz="1900" dirty="0"/>
              <a:t>Inform new employees of your expectations about job performance</a:t>
            </a:r>
          </a:p>
          <a:p>
            <a:pPr marL="342900" indent="-342900" algn="l">
              <a:buFont typeface="Arial" panose="020B0604020202020204" pitchFamily="34" charset="0"/>
              <a:buChar char="•"/>
            </a:pPr>
            <a:r>
              <a:rPr lang="en-GB" sz="1900" dirty="0"/>
              <a:t>Encourage an open and trusting relationship with employees</a:t>
            </a:r>
          </a:p>
          <a:p>
            <a:pPr marL="342900" indent="-342900" algn="l">
              <a:buFont typeface="Arial" panose="020B0604020202020204" pitchFamily="34" charset="0"/>
              <a:buChar char="•"/>
            </a:pPr>
            <a:endParaRPr lang="en-GB" sz="1900" dirty="0"/>
          </a:p>
          <a:p>
            <a:pPr marL="342900" indent="-342900" algn="l">
              <a:buFont typeface="Arial" panose="020B0604020202020204" pitchFamily="34" charset="0"/>
              <a:buChar char="•"/>
            </a:pPr>
            <a:r>
              <a:rPr lang="en-GB" sz="1900" dirty="0"/>
              <a:t>How can we identify the effectiveness of these?</a:t>
            </a:r>
          </a:p>
          <a:p>
            <a:pPr algn="l"/>
            <a:endParaRPr lang="en-GB" dirty="0"/>
          </a:p>
        </p:txBody>
      </p:sp>
      <p:pic>
        <p:nvPicPr>
          <p:cNvPr id="2" name="Picture 1">
            <a:extLst>
              <a:ext uri="{FF2B5EF4-FFF2-40B4-BE49-F238E27FC236}">
                <a16:creationId xmlns:a16="http://schemas.microsoft.com/office/drawing/2014/main" id="{58FF9DFD-77C5-E849-8487-CE0FCE2CC22C}"/>
              </a:ext>
            </a:extLst>
          </p:cNvPr>
          <p:cNvPicPr>
            <a:picLocks noChangeAspect="1"/>
          </p:cNvPicPr>
          <p:nvPr/>
        </p:nvPicPr>
        <p:blipFill>
          <a:blip r:embed="rId3"/>
          <a:stretch>
            <a:fillRect/>
          </a:stretch>
        </p:blipFill>
        <p:spPr>
          <a:xfrm>
            <a:off x="8716296" y="2984598"/>
            <a:ext cx="3268720" cy="2647663"/>
          </a:xfrm>
          <a:prstGeom prst="rect">
            <a:avLst/>
          </a:prstGeom>
        </p:spPr>
      </p:pic>
    </p:spTree>
    <p:extLst>
      <p:ext uri="{BB962C8B-B14F-4D97-AF65-F5344CB8AC3E}">
        <p14:creationId xmlns:p14="http://schemas.microsoft.com/office/powerpoint/2010/main" val="16760597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6" name="Title 1">
            <a:extLst>
              <a:ext uri="{FF2B5EF4-FFF2-40B4-BE49-F238E27FC236}">
                <a16:creationId xmlns:a16="http://schemas.microsoft.com/office/drawing/2014/main" id="{7A7A8209-FB3F-9246-98C9-F488A7F43964}"/>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A39388A2-00D8-F141-83A5-249A3422F1A0}"/>
              </a:ext>
            </a:extLst>
          </p:cNvPr>
          <p:cNvSpPr txBox="1">
            <a:spLocks/>
          </p:cNvSpPr>
          <p:nvPr/>
        </p:nvSpPr>
        <p:spPr>
          <a:xfrm>
            <a:off x="307590" y="1482638"/>
            <a:ext cx="6948616" cy="4151246"/>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Management Development</a:t>
            </a:r>
            <a:endParaRPr lang="en-GB" sz="1900" b="1" dirty="0"/>
          </a:p>
          <a:p>
            <a:pPr marL="342900" indent="-342900" algn="l">
              <a:buFont typeface="Arial" panose="020B0604020202020204" pitchFamily="34" charset="0"/>
              <a:buChar char="•"/>
            </a:pPr>
            <a:r>
              <a:rPr lang="en-GB" sz="1900" dirty="0"/>
              <a:t>Interpersonal skills (communication/EI/influencing/negotiation)</a:t>
            </a:r>
          </a:p>
          <a:p>
            <a:pPr marL="342900" indent="-342900" algn="l">
              <a:buFont typeface="Arial" panose="020B0604020202020204" pitchFamily="34" charset="0"/>
              <a:buChar char="•"/>
            </a:pPr>
            <a:r>
              <a:rPr lang="en-GB" sz="1900" dirty="0"/>
              <a:t>Flexible and continuous</a:t>
            </a:r>
          </a:p>
          <a:p>
            <a:pPr marL="342900" indent="-342900" algn="l">
              <a:buFont typeface="Arial" panose="020B0604020202020204" pitchFamily="34" charset="0"/>
              <a:buChar char="•"/>
            </a:pPr>
            <a:r>
              <a:rPr lang="en-GB" sz="1900" dirty="0"/>
              <a:t>Skilled people developer</a:t>
            </a:r>
          </a:p>
          <a:p>
            <a:pPr marL="342900" indent="-342900" algn="l">
              <a:buFont typeface="Arial" panose="020B0604020202020204" pitchFamily="34" charset="0"/>
              <a:buChar char="•"/>
            </a:pPr>
            <a:r>
              <a:rPr lang="en-GB" sz="1900" dirty="0"/>
              <a:t>Leadership</a:t>
            </a:r>
          </a:p>
          <a:p>
            <a:pPr marL="342900" indent="-342900" algn="l">
              <a:buFont typeface="Arial" panose="020B0604020202020204" pitchFamily="34" charset="0"/>
              <a:buChar char="•"/>
            </a:pPr>
            <a:r>
              <a:rPr lang="en-GB" sz="1900" dirty="0"/>
              <a:t>Developing others</a:t>
            </a:r>
          </a:p>
          <a:p>
            <a:pPr algn="l"/>
            <a:endParaRPr lang="en-GB" sz="1900" dirty="0"/>
          </a:p>
          <a:p>
            <a:pPr algn="l"/>
            <a:r>
              <a:rPr lang="en-GB" sz="2200" b="1" dirty="0"/>
              <a:t>Career Development</a:t>
            </a:r>
            <a:endParaRPr lang="en-GB" sz="1900" b="1" dirty="0"/>
          </a:p>
          <a:p>
            <a:pPr marL="342900" indent="-342900" algn="l">
              <a:buFont typeface="Arial" panose="020B0604020202020204" pitchFamily="34" charset="0"/>
              <a:buChar char="•"/>
            </a:pPr>
            <a:r>
              <a:rPr lang="en-GB" sz="1900" dirty="0"/>
              <a:t>Continuous</a:t>
            </a:r>
          </a:p>
          <a:p>
            <a:pPr marL="342900" indent="-342900" algn="l">
              <a:buFont typeface="Arial" panose="020B0604020202020204" pitchFamily="34" charset="0"/>
              <a:buChar char="•"/>
            </a:pPr>
            <a:r>
              <a:rPr lang="en-GB" sz="1900" dirty="0"/>
              <a:t>Manages learning, development</a:t>
            </a:r>
          </a:p>
          <a:p>
            <a:pPr marL="342900" indent="-342900" algn="l">
              <a:buFont typeface="Arial" panose="020B0604020202020204" pitchFamily="34" charset="0"/>
              <a:buChar char="•"/>
            </a:pPr>
            <a:r>
              <a:rPr lang="en-GB" sz="1900" dirty="0"/>
              <a:t>Professional development</a:t>
            </a:r>
          </a:p>
          <a:p>
            <a:pPr marL="342900" indent="-342900" algn="l">
              <a:buFont typeface="Arial" panose="020B0604020202020204" pitchFamily="34" charset="0"/>
              <a:buChar char="•"/>
            </a:pPr>
            <a:r>
              <a:rPr lang="en-GB" sz="1900" dirty="0"/>
              <a:t>Skills based training</a:t>
            </a:r>
          </a:p>
          <a:p>
            <a:pPr algn="l"/>
            <a:endParaRPr lang="en-GB" sz="1900" dirty="0"/>
          </a:p>
        </p:txBody>
      </p:sp>
    </p:spTree>
    <p:extLst>
      <p:ext uri="{BB962C8B-B14F-4D97-AF65-F5344CB8AC3E}">
        <p14:creationId xmlns:p14="http://schemas.microsoft.com/office/powerpoint/2010/main" val="281630115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17</a:t>
            </a:fld>
            <a:endParaRPr lang="en-GB"/>
          </a:p>
        </p:txBody>
      </p:sp>
      <p:pic>
        <p:nvPicPr>
          <p:cNvPr id="2" name="Picture 1">
            <a:extLst>
              <a:ext uri="{FF2B5EF4-FFF2-40B4-BE49-F238E27FC236}">
                <a16:creationId xmlns:a16="http://schemas.microsoft.com/office/drawing/2014/main" id="{528B081F-A4B3-9D4F-B776-3AF37AB7D9BF}"/>
              </a:ext>
            </a:extLst>
          </p:cNvPr>
          <p:cNvPicPr>
            <a:picLocks noChangeAspect="1"/>
          </p:cNvPicPr>
          <p:nvPr/>
        </p:nvPicPr>
        <p:blipFill>
          <a:blip r:embed="rId3"/>
          <a:stretch>
            <a:fillRect/>
          </a:stretch>
        </p:blipFill>
        <p:spPr>
          <a:xfrm>
            <a:off x="5817519" y="1261413"/>
            <a:ext cx="5070531" cy="4342168"/>
          </a:xfrm>
          <a:prstGeom prst="rect">
            <a:avLst/>
          </a:prstGeom>
        </p:spPr>
      </p:pic>
      <p:sp>
        <p:nvSpPr>
          <p:cNvPr id="6" name="Title 1">
            <a:extLst>
              <a:ext uri="{FF2B5EF4-FFF2-40B4-BE49-F238E27FC236}">
                <a16:creationId xmlns:a16="http://schemas.microsoft.com/office/drawing/2014/main" id="{4E199B8C-4502-B447-834E-9437A43DC64F}"/>
              </a:ext>
            </a:extLst>
          </p:cNvPr>
          <p:cNvSpPr txBox="1">
            <a:spLocks/>
          </p:cNvSpPr>
          <p:nvPr/>
        </p:nvSpPr>
        <p:spPr>
          <a:xfrm>
            <a:off x="646803" y="1423644"/>
            <a:ext cx="6948616" cy="292713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Management Development</a:t>
            </a:r>
            <a:br>
              <a:rPr lang="en-GB" sz="2200" b="1" dirty="0"/>
            </a:br>
            <a:endParaRPr lang="en-GB" sz="1900" b="1" dirty="0"/>
          </a:p>
          <a:p>
            <a:pPr marL="342900" indent="-342900" algn="l">
              <a:buFont typeface="Arial" panose="020B0604020202020204" pitchFamily="34" charset="0"/>
              <a:buChar char="•"/>
            </a:pPr>
            <a:r>
              <a:rPr lang="en-GB" sz="1900" dirty="0"/>
              <a:t>Interpersonal skills </a:t>
            </a:r>
            <a:br>
              <a:rPr lang="en-GB" sz="1900" dirty="0"/>
            </a:br>
            <a:r>
              <a:rPr lang="en-GB" sz="1900" dirty="0"/>
              <a:t>(communication/EI/influencing/negotiation)</a:t>
            </a:r>
          </a:p>
          <a:p>
            <a:pPr marL="342900" indent="-342900" algn="l">
              <a:buFont typeface="Arial" panose="020B0604020202020204" pitchFamily="34" charset="0"/>
              <a:buChar char="•"/>
            </a:pPr>
            <a:r>
              <a:rPr lang="en-GB" sz="1900" dirty="0"/>
              <a:t>Flexible and continuous</a:t>
            </a:r>
          </a:p>
          <a:p>
            <a:pPr marL="342900" indent="-342900" algn="l">
              <a:buFont typeface="Arial" panose="020B0604020202020204" pitchFamily="34" charset="0"/>
              <a:buChar char="•"/>
            </a:pPr>
            <a:r>
              <a:rPr lang="en-GB" sz="1900" dirty="0"/>
              <a:t>Skilled people developer</a:t>
            </a:r>
          </a:p>
          <a:p>
            <a:pPr marL="342900" indent="-342900" algn="l">
              <a:buFont typeface="Arial" panose="020B0604020202020204" pitchFamily="34" charset="0"/>
              <a:buChar char="•"/>
            </a:pPr>
            <a:r>
              <a:rPr lang="en-GB" sz="1900" dirty="0"/>
              <a:t>Leadership</a:t>
            </a:r>
          </a:p>
          <a:p>
            <a:pPr marL="342900" indent="-342900" algn="l">
              <a:buFont typeface="Arial" panose="020B0604020202020204" pitchFamily="34" charset="0"/>
              <a:buChar char="•"/>
            </a:pPr>
            <a:r>
              <a:rPr lang="en-GB" sz="1900" dirty="0"/>
              <a:t>Developing others</a:t>
            </a:r>
          </a:p>
          <a:p>
            <a:pPr algn="l"/>
            <a:endParaRPr lang="en-GB" sz="1900" dirty="0"/>
          </a:p>
          <a:p>
            <a:pPr algn="l"/>
            <a:endParaRPr lang="en-GB" sz="1900" dirty="0"/>
          </a:p>
        </p:txBody>
      </p:sp>
      <p:sp>
        <p:nvSpPr>
          <p:cNvPr id="7" name="Title 1">
            <a:extLst>
              <a:ext uri="{FF2B5EF4-FFF2-40B4-BE49-F238E27FC236}">
                <a16:creationId xmlns:a16="http://schemas.microsoft.com/office/drawing/2014/main" id="{2CADF52C-FF49-BB4E-B650-A363871D5D19}"/>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Tree>
    <p:extLst>
      <p:ext uri="{BB962C8B-B14F-4D97-AF65-F5344CB8AC3E}">
        <p14:creationId xmlns:p14="http://schemas.microsoft.com/office/powerpoint/2010/main" val="1402748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18</a:t>
            </a:fld>
            <a:endParaRPr lang="en-GB"/>
          </a:p>
        </p:txBody>
      </p:sp>
      <p:pic>
        <p:nvPicPr>
          <p:cNvPr id="3" name="Picture 2">
            <a:extLst>
              <a:ext uri="{FF2B5EF4-FFF2-40B4-BE49-F238E27FC236}">
                <a16:creationId xmlns:a16="http://schemas.microsoft.com/office/drawing/2014/main" id="{FDB46BA3-32B2-2B4E-9B5F-82348BD0F613}"/>
              </a:ext>
            </a:extLst>
          </p:cNvPr>
          <p:cNvPicPr>
            <a:picLocks noChangeAspect="1"/>
          </p:cNvPicPr>
          <p:nvPr/>
        </p:nvPicPr>
        <p:blipFill>
          <a:blip r:embed="rId3"/>
          <a:stretch>
            <a:fillRect/>
          </a:stretch>
        </p:blipFill>
        <p:spPr>
          <a:xfrm>
            <a:off x="5396720" y="1369134"/>
            <a:ext cx="6061587" cy="4229789"/>
          </a:xfrm>
          <a:prstGeom prst="rect">
            <a:avLst/>
          </a:prstGeom>
        </p:spPr>
      </p:pic>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Management or Career Development?</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484570" y="1369134"/>
            <a:ext cx="4765855" cy="2204459"/>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Career Development</a:t>
            </a:r>
          </a:p>
          <a:p>
            <a:pPr algn="l"/>
            <a:endParaRPr lang="en-GB" sz="1900" b="1" dirty="0"/>
          </a:p>
          <a:p>
            <a:pPr marL="342900" indent="-342900" algn="l">
              <a:buFont typeface="Arial" panose="020B0604020202020204" pitchFamily="34" charset="0"/>
              <a:buChar char="•"/>
            </a:pPr>
            <a:r>
              <a:rPr lang="en-GB" sz="1900" dirty="0"/>
              <a:t>Continuous</a:t>
            </a:r>
          </a:p>
          <a:p>
            <a:pPr marL="342900" indent="-342900" algn="l">
              <a:buFont typeface="Arial" panose="020B0604020202020204" pitchFamily="34" charset="0"/>
              <a:buChar char="•"/>
            </a:pPr>
            <a:r>
              <a:rPr lang="en-GB" sz="1900" dirty="0"/>
              <a:t>Manages learning, development</a:t>
            </a:r>
          </a:p>
          <a:p>
            <a:pPr marL="342900" indent="-342900" algn="l">
              <a:buFont typeface="Arial" panose="020B0604020202020204" pitchFamily="34" charset="0"/>
              <a:buChar char="•"/>
            </a:pPr>
            <a:r>
              <a:rPr lang="en-GB" sz="1900" dirty="0"/>
              <a:t>Professional development</a:t>
            </a:r>
          </a:p>
          <a:p>
            <a:pPr marL="342900" indent="-342900" algn="l">
              <a:buFont typeface="Arial" panose="020B0604020202020204" pitchFamily="34" charset="0"/>
              <a:buChar char="•"/>
            </a:pPr>
            <a:r>
              <a:rPr lang="en-GB" sz="1900" dirty="0"/>
              <a:t>Skills based training</a:t>
            </a:r>
          </a:p>
          <a:p>
            <a:pPr algn="l"/>
            <a:endParaRPr lang="en-GB" sz="1900" dirty="0"/>
          </a:p>
        </p:txBody>
      </p:sp>
    </p:spTree>
    <p:extLst>
      <p:ext uri="{BB962C8B-B14F-4D97-AF65-F5344CB8AC3E}">
        <p14:creationId xmlns:p14="http://schemas.microsoft.com/office/powerpoint/2010/main" val="2350918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Title 1">
            <a:extLst>
              <a:ext uri="{FF2B5EF4-FFF2-40B4-BE49-F238E27FC236}">
                <a16:creationId xmlns:a16="http://schemas.microsoft.com/office/drawing/2014/main" id="{895833BF-8AD6-6D42-96AA-0523B608D090}"/>
              </a:ext>
            </a:extLst>
          </p:cNvPr>
          <p:cNvSpPr>
            <a:spLocks noGrp="1"/>
          </p:cNvSpPr>
          <p:nvPr>
            <p:ph type="title"/>
          </p:nvPr>
        </p:nvSpPr>
        <p:spPr>
          <a:xfrm>
            <a:off x="809035" y="118413"/>
            <a:ext cx="10649272" cy="1143000"/>
          </a:xfrm>
        </p:spPr>
        <p:txBody>
          <a:bodyPr>
            <a:normAutofit/>
          </a:bodyPr>
          <a:lstStyle/>
          <a:p>
            <a:r>
              <a:rPr lang="en-GB" dirty="0"/>
              <a:t>Career Pathways</a:t>
            </a:r>
          </a:p>
        </p:txBody>
      </p:sp>
      <p:sp>
        <p:nvSpPr>
          <p:cNvPr id="7" name="Title 1">
            <a:extLst>
              <a:ext uri="{FF2B5EF4-FFF2-40B4-BE49-F238E27FC236}">
                <a16:creationId xmlns:a16="http://schemas.microsoft.com/office/drawing/2014/main" id="{BCFACE71-C7E0-EC48-8F65-A66A145C0968}"/>
              </a:ext>
            </a:extLst>
          </p:cNvPr>
          <p:cNvSpPr txBox="1">
            <a:spLocks/>
          </p:cNvSpPr>
          <p:nvPr/>
        </p:nvSpPr>
        <p:spPr>
          <a:xfrm>
            <a:off x="484570" y="1369134"/>
            <a:ext cx="4765855" cy="401402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3200" kern="1200">
                <a:solidFill>
                  <a:schemeClr val="tx1"/>
                </a:solidFill>
                <a:latin typeface="+mj-lt"/>
                <a:ea typeface="+mj-ea"/>
                <a:cs typeface="+mj-cs"/>
              </a:defRPr>
            </a:lvl1pPr>
          </a:lstStyle>
          <a:p>
            <a:pPr algn="l"/>
            <a:r>
              <a:rPr lang="en-GB" sz="2200" b="1" dirty="0"/>
              <a:t>Career Mapping</a:t>
            </a:r>
          </a:p>
          <a:p>
            <a:pPr algn="l"/>
            <a:endParaRPr lang="en-GB" sz="1900" b="1" dirty="0"/>
          </a:p>
          <a:p>
            <a:pPr marL="342900" indent="-342900" algn="l">
              <a:buFont typeface="Arial" panose="020B0604020202020204" pitchFamily="34" charset="0"/>
              <a:buChar char="•"/>
            </a:pPr>
            <a:r>
              <a:rPr lang="en-GB" sz="1900" dirty="0"/>
              <a:t>Self Assessment</a:t>
            </a:r>
          </a:p>
          <a:p>
            <a:pPr marL="342900" indent="-342900" algn="l">
              <a:buFont typeface="Arial" panose="020B0604020202020204" pitchFamily="34" charset="0"/>
              <a:buChar char="•"/>
            </a:pPr>
            <a:r>
              <a:rPr lang="en-GB" sz="1900" dirty="0"/>
              <a:t>Individual Career Maps</a:t>
            </a:r>
          </a:p>
          <a:p>
            <a:pPr marL="342900" indent="-342900" algn="l">
              <a:buFont typeface="Arial" panose="020B0604020202020204" pitchFamily="34" charset="0"/>
              <a:buChar char="•"/>
            </a:pPr>
            <a:r>
              <a:rPr lang="en-GB" sz="1900" dirty="0"/>
              <a:t>Exploring Opportunities</a:t>
            </a:r>
            <a:br>
              <a:rPr lang="en-GB" sz="1900" dirty="0"/>
            </a:br>
            <a:endParaRPr lang="en-GB" sz="1900" dirty="0"/>
          </a:p>
          <a:p>
            <a:pPr algn="l"/>
            <a:r>
              <a:rPr lang="en-GB" sz="2200" b="1" dirty="0"/>
              <a:t>Ideal Workers?</a:t>
            </a:r>
          </a:p>
          <a:p>
            <a:pPr algn="l"/>
            <a:endParaRPr lang="en-GB" sz="1900" b="1" dirty="0"/>
          </a:p>
          <a:p>
            <a:pPr marL="342900" indent="-342900" algn="l">
              <a:buFont typeface="Arial" panose="020B0604020202020204" pitchFamily="34" charset="0"/>
              <a:buChar char="•"/>
            </a:pPr>
            <a:r>
              <a:rPr lang="en-GB" sz="1900" dirty="0"/>
              <a:t>Climbers</a:t>
            </a:r>
          </a:p>
          <a:p>
            <a:pPr marL="342900" indent="-342900" algn="l">
              <a:buFont typeface="Arial" panose="020B0604020202020204" pitchFamily="34" charset="0"/>
              <a:buChar char="•"/>
            </a:pPr>
            <a:r>
              <a:rPr lang="en-GB" sz="1900" dirty="0"/>
              <a:t>Hedgers</a:t>
            </a:r>
          </a:p>
          <a:p>
            <a:pPr marL="342900" indent="-342900" algn="l">
              <a:buFont typeface="Arial" panose="020B0604020202020204" pitchFamily="34" charset="0"/>
              <a:buChar char="•"/>
            </a:pPr>
            <a:r>
              <a:rPr lang="en-GB" sz="1900" dirty="0"/>
              <a:t>Scanners</a:t>
            </a:r>
          </a:p>
          <a:p>
            <a:pPr marL="342900" indent="-342900" algn="l">
              <a:buFont typeface="Arial" panose="020B0604020202020204" pitchFamily="34" charset="0"/>
              <a:buChar char="•"/>
            </a:pPr>
            <a:r>
              <a:rPr lang="en-GB" sz="1900" dirty="0"/>
              <a:t>Coasters</a:t>
            </a:r>
          </a:p>
        </p:txBody>
      </p:sp>
      <p:sp>
        <p:nvSpPr>
          <p:cNvPr id="2" name="Rectangle 1">
            <a:extLst>
              <a:ext uri="{FF2B5EF4-FFF2-40B4-BE49-F238E27FC236}">
                <a16:creationId xmlns:a16="http://schemas.microsoft.com/office/drawing/2014/main" id="{C829E8CB-0581-B14C-8DBB-9019A2E8C6B9}"/>
              </a:ext>
            </a:extLst>
          </p:cNvPr>
          <p:cNvSpPr/>
          <p:nvPr/>
        </p:nvSpPr>
        <p:spPr>
          <a:xfrm>
            <a:off x="7885469" y="1551993"/>
            <a:ext cx="4586749" cy="2862322"/>
          </a:xfrm>
          <a:prstGeom prst="rect">
            <a:avLst/>
          </a:prstGeom>
        </p:spPr>
        <p:txBody>
          <a:bodyPr wrap="square">
            <a:spAutoFit/>
          </a:bodyPr>
          <a:lstStyle/>
          <a:p>
            <a:r>
              <a:rPr lang="en-GB" dirty="0"/>
              <a:t>Framework organises and aligns:</a:t>
            </a:r>
          </a:p>
          <a:p>
            <a:endParaRPr lang="en-GB" dirty="0"/>
          </a:p>
          <a:p>
            <a:pPr marL="285750" indent="-285750">
              <a:buFont typeface="Arial" panose="020B0604020202020204" pitchFamily="34" charset="0"/>
              <a:buChar char="•"/>
            </a:pPr>
            <a:r>
              <a:rPr lang="en-GB" dirty="0"/>
              <a:t>Education</a:t>
            </a:r>
          </a:p>
          <a:p>
            <a:pPr marL="285750" indent="-285750">
              <a:buFont typeface="Arial" panose="020B0604020202020204" pitchFamily="34" charset="0"/>
              <a:buChar char="•"/>
            </a:pPr>
            <a:r>
              <a:rPr lang="en-GB" dirty="0"/>
              <a:t>Workforce</a:t>
            </a:r>
          </a:p>
          <a:p>
            <a:pPr marL="285750" indent="-285750">
              <a:buFont typeface="Arial" panose="020B0604020202020204" pitchFamily="34" charset="0"/>
              <a:buChar char="•"/>
            </a:pPr>
            <a:r>
              <a:rPr lang="en-GB" dirty="0"/>
              <a:t>supportive services </a:t>
            </a:r>
          </a:p>
          <a:p>
            <a:endParaRPr lang="en-GB" dirty="0"/>
          </a:p>
          <a:p>
            <a:r>
              <a:rPr lang="en-GB" dirty="0"/>
              <a:t>needed to guide individuals successfully through the continuum of education and training courses that are necessary for credential attainment and careers. </a:t>
            </a:r>
            <a:endParaRPr lang="en-US" dirty="0"/>
          </a:p>
        </p:txBody>
      </p:sp>
      <p:pic>
        <p:nvPicPr>
          <p:cNvPr id="9" name="Picture 8">
            <a:extLst>
              <a:ext uri="{FF2B5EF4-FFF2-40B4-BE49-F238E27FC236}">
                <a16:creationId xmlns:a16="http://schemas.microsoft.com/office/drawing/2014/main" id="{EC6FB2A5-9F27-E642-9FC1-8DDA1F8336A9}"/>
              </a:ext>
            </a:extLst>
          </p:cNvPr>
          <p:cNvPicPr>
            <a:picLocks noChangeAspect="1"/>
          </p:cNvPicPr>
          <p:nvPr/>
        </p:nvPicPr>
        <p:blipFill>
          <a:blip r:embed="rId3"/>
          <a:stretch>
            <a:fillRect/>
          </a:stretch>
        </p:blipFill>
        <p:spPr>
          <a:xfrm>
            <a:off x="3731345" y="1369134"/>
            <a:ext cx="3798532" cy="3630569"/>
          </a:xfrm>
          <a:prstGeom prst="rect">
            <a:avLst/>
          </a:prstGeom>
        </p:spPr>
      </p:pic>
    </p:spTree>
    <p:extLst>
      <p:ext uri="{BB962C8B-B14F-4D97-AF65-F5344CB8AC3E}">
        <p14:creationId xmlns:p14="http://schemas.microsoft.com/office/powerpoint/2010/main" val="1004080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20</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1 – Managing Expectations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825171"/>
            <a:ext cx="10896600" cy="2540351"/>
          </a:xfrm>
        </p:spPr>
        <p:txBody>
          <a:bodyPr>
            <a:normAutofit/>
          </a:bodyPr>
          <a:lstStyle/>
          <a:p>
            <a:pPr marL="0" indent="0">
              <a:buNone/>
            </a:pPr>
            <a:r>
              <a:rPr lang="en-GB" dirty="0"/>
              <a:t>Review:</a:t>
            </a:r>
            <a:br>
              <a:rPr lang="en-GB" dirty="0"/>
            </a:br>
            <a:endParaRPr lang="en-GB" dirty="0"/>
          </a:p>
          <a:p>
            <a:r>
              <a:rPr lang="en-GB" dirty="0"/>
              <a:t>Examining the expectations and requirements of people.</a:t>
            </a:r>
          </a:p>
          <a:p>
            <a:r>
              <a:rPr lang="en-GB" dirty="0"/>
              <a:t>Administering people in accordance with guidelines and career pathways.</a:t>
            </a:r>
          </a:p>
        </p:txBody>
      </p:sp>
    </p:spTree>
    <p:extLst>
      <p:ext uri="{BB962C8B-B14F-4D97-AF65-F5344CB8AC3E}">
        <p14:creationId xmlns:p14="http://schemas.microsoft.com/office/powerpoint/2010/main" val="22379349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21</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Session 1 – Managing Expectations</a:t>
            </a:r>
            <a:endParaRPr lang="en-US" sz="2000" dirty="0"/>
          </a:p>
        </p:txBody>
      </p:sp>
    </p:spTree>
    <p:extLst>
      <p:ext uri="{BB962C8B-B14F-4D97-AF65-F5344CB8AC3E}">
        <p14:creationId xmlns:p14="http://schemas.microsoft.com/office/powerpoint/2010/main" val="40439105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22</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GB" altLang="en-US" sz="2000" dirty="0">
                <a:latin typeface="Arial" panose="020B0604020202020204" pitchFamily="34" charset="0"/>
                <a:cs typeface="Arial" panose="020B0604020202020204" pitchFamily="34" charset="0"/>
              </a:rPr>
              <a:t>Homework</a:t>
            </a:r>
            <a:endParaRPr lang="en-US" sz="20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3917032"/>
          </a:xfrm>
        </p:spPr>
        <p:txBody>
          <a:bodyPr/>
          <a:lstStyle/>
          <a:p>
            <a:pPr marL="0" indent="0">
              <a:buNone/>
            </a:pPr>
            <a:r>
              <a:rPr lang="en-GB" sz="1800" dirty="0"/>
              <a:t>Critically assess the potential benefits to the organisation of developing individuals in the workplace</a:t>
            </a:r>
            <a:endParaRPr lang="en-US" sz="1800" dirty="0"/>
          </a:p>
          <a:p>
            <a:pPr marL="0" indent="0">
              <a:buNone/>
            </a:pPr>
            <a:endParaRPr lang="en-US" sz="1800" dirty="0"/>
          </a:p>
          <a:p>
            <a:r>
              <a:rPr lang="en-US" sz="1800" dirty="0"/>
              <a:t>Define employee expectations &amp; how these are communicated by employees and employers</a:t>
            </a:r>
            <a:br>
              <a:rPr lang="en-US" sz="1800" dirty="0"/>
            </a:br>
            <a:endParaRPr lang="en-US" sz="1800" dirty="0"/>
          </a:p>
          <a:p>
            <a:r>
              <a:rPr lang="en-US" sz="1800" dirty="0"/>
              <a:t>How are these expectations managed</a:t>
            </a:r>
          </a:p>
          <a:p>
            <a:pPr lvl="1">
              <a:buFont typeface="Arial" panose="020B0604020202020204" pitchFamily="34" charset="0"/>
              <a:buChar char="•"/>
            </a:pPr>
            <a:r>
              <a:rPr lang="en-US" sz="1800" dirty="0"/>
              <a:t>Consider: (SMARTS) objectives </a:t>
            </a:r>
          </a:p>
          <a:p>
            <a:pPr lvl="1">
              <a:buFont typeface="Arial" panose="020B0604020202020204" pitchFamily="34" charset="0"/>
              <a:buChar char="•"/>
            </a:pPr>
            <a:r>
              <a:rPr lang="en-US" sz="1800" dirty="0"/>
              <a:t>PDP (Alternatives)</a:t>
            </a:r>
          </a:p>
          <a:p>
            <a:pPr lvl="1">
              <a:buFont typeface="Arial" panose="020B0604020202020204" pitchFamily="34" charset="0"/>
              <a:buChar char="•"/>
            </a:pPr>
            <a:r>
              <a:rPr lang="en-US" sz="1800" dirty="0"/>
              <a:t>GAP Analysis (Alternatives) </a:t>
            </a:r>
          </a:p>
          <a:p>
            <a:pPr lvl="1">
              <a:buFont typeface="Arial" panose="020B0604020202020204" pitchFamily="34" charset="0"/>
              <a:buChar char="•"/>
            </a:pPr>
            <a:r>
              <a:rPr lang="en-US" sz="1800" dirty="0"/>
              <a:t>What purpose do they serve employees/employers</a:t>
            </a:r>
            <a:br>
              <a:rPr lang="en-US" sz="1800" dirty="0"/>
            </a:br>
            <a:endParaRPr lang="en-US" sz="1800" dirty="0"/>
          </a:p>
          <a:p>
            <a:r>
              <a:rPr lang="en-US" sz="1800" dirty="0"/>
              <a:t>What benefits are these to invested parties</a:t>
            </a:r>
          </a:p>
          <a:p>
            <a:pPr lvl="1">
              <a:buFont typeface="Arial" panose="020B0604020202020204" pitchFamily="34" charset="0"/>
              <a:buChar char="•"/>
            </a:pPr>
            <a:r>
              <a:rPr lang="en-US" sz="1800" dirty="0"/>
              <a:t>Identify the benefits</a:t>
            </a:r>
            <a:endParaRPr lang="en-US" sz="1000" dirty="0"/>
          </a:p>
          <a:p>
            <a:pPr marL="0" indent="0">
              <a:buNone/>
            </a:pPr>
            <a:endParaRPr lang="en-US" sz="1800" dirty="0"/>
          </a:p>
          <a:p>
            <a:pPr marL="0" indent="0">
              <a:buNone/>
            </a:pPr>
            <a:endParaRPr lang="en-GB" sz="1800" dirty="0"/>
          </a:p>
        </p:txBody>
      </p:sp>
    </p:spTree>
    <p:extLst>
      <p:ext uri="{BB962C8B-B14F-4D97-AF65-F5344CB8AC3E}">
        <p14:creationId xmlns:p14="http://schemas.microsoft.com/office/powerpoint/2010/main" val="17470461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F0835F6A-5680-114F-BFBE-3CDA6CAE3715}" vid="{89D54862-BCFF-594F-B14E-A9C3DC1AAF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20140311PresentationUWTSDTemplate</Template>
  <TotalTime>22570</TotalTime>
  <Words>4706</Words>
  <Application>Microsoft Macintosh PowerPoint</Application>
  <PresentationFormat>Widescreen</PresentationFormat>
  <Paragraphs>359</Paragraphs>
  <Slides>22</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Tahoma</vt:lpstr>
      <vt:lpstr>Times New Roman</vt:lpstr>
      <vt:lpstr>20140311PresentationUWTSDTemplate</vt:lpstr>
      <vt:lpstr>BA Management Skills for the Workplace BMSK5002</vt:lpstr>
      <vt:lpstr>Session 1 – Managing Expectations</vt:lpstr>
      <vt:lpstr>Skills for the Workplace Modules for Qualifications</vt:lpstr>
      <vt:lpstr>Aligning people development with business strategy</vt:lpstr>
      <vt:lpstr>Human Resource Cycle/Business Strategy</vt:lpstr>
      <vt:lpstr>Why qualifications have become more important, by sector</vt:lpstr>
      <vt:lpstr>Learners reasons for study</vt:lpstr>
      <vt:lpstr>Value of qualifications from employer perspective</vt:lpstr>
      <vt:lpstr>Value of qualifications from employer perspective</vt:lpstr>
      <vt:lpstr>Impact of management qualifications on  work based skills, knowledge &amp; behaviours</vt:lpstr>
      <vt:lpstr>5 Key Areas of Talent Development</vt:lpstr>
      <vt:lpstr>Examining the expectations and requirements of people</vt:lpstr>
      <vt:lpstr>Examining the expectations and requirements of people</vt:lpstr>
      <vt:lpstr>Examining the expectations and requirements of people</vt:lpstr>
      <vt:lpstr>Examining the expectations and requirements of people</vt:lpstr>
      <vt:lpstr>Management or Career Development?</vt:lpstr>
      <vt:lpstr>Management or Career Development?</vt:lpstr>
      <vt:lpstr>Management or Career Development?</vt:lpstr>
      <vt:lpstr>Career Pathways</vt:lpstr>
      <vt:lpstr>Session 1 – Managing Expectations</vt:lpstr>
      <vt:lpstr>Session 1 – Managing Expectations</vt:lpstr>
      <vt:lpstr>Homework</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Mark Bell-Davies</cp:lastModifiedBy>
  <cp:revision>251</cp:revision>
  <dcterms:created xsi:type="dcterms:W3CDTF">2020-06-08T16:11:31Z</dcterms:created>
  <dcterms:modified xsi:type="dcterms:W3CDTF">2020-09-22T15:12:19Z</dcterms:modified>
</cp:coreProperties>
</file>