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57" r:id="rId1"/>
    <p:sldMasterId id="2147483962" r:id="rId2"/>
  </p:sldMasterIdLst>
  <p:sldIdLst>
    <p:sldId id="256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8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87" d="100"/>
          <a:sy n="87" d="100"/>
        </p:scale>
        <p:origin x="51" y="12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microsoft.com/office/2016/11/relationships/changesInfo" Target="changesInfos/changesInfo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ue Ainsworth" userId="888be70d-2e4c-4f55-baa0-638ca1ed17b4" providerId="ADAL" clId="{E3ED2587-A585-49CB-A7F9-E75A069F9B8E}"/>
    <pc:docChg chg="modSld">
      <pc:chgData name="Sue Ainsworth" userId="888be70d-2e4c-4f55-baa0-638ca1ed17b4" providerId="ADAL" clId="{E3ED2587-A585-49CB-A7F9-E75A069F9B8E}" dt="2025-08-25T06:27:05.039" v="59" actId="20577"/>
      <pc:docMkLst>
        <pc:docMk/>
      </pc:docMkLst>
      <pc:sldChg chg="modSp mod">
        <pc:chgData name="Sue Ainsworth" userId="888be70d-2e4c-4f55-baa0-638ca1ed17b4" providerId="ADAL" clId="{E3ED2587-A585-49CB-A7F9-E75A069F9B8E}" dt="2025-08-25T06:23:18.165" v="3" actId="20577"/>
        <pc:sldMkLst>
          <pc:docMk/>
          <pc:sldMk cId="2156453065" sldId="261"/>
        </pc:sldMkLst>
        <pc:spChg chg="mod">
          <ac:chgData name="Sue Ainsworth" userId="888be70d-2e4c-4f55-baa0-638ca1ed17b4" providerId="ADAL" clId="{E3ED2587-A585-49CB-A7F9-E75A069F9B8E}" dt="2025-08-25T06:23:18.165" v="3" actId="20577"/>
          <ac:spMkLst>
            <pc:docMk/>
            <pc:sldMk cId="2156453065" sldId="261"/>
            <ac:spMk id="3" creationId="{51E09053-228E-D91E-43AD-E66E239652C9}"/>
          </ac:spMkLst>
        </pc:spChg>
      </pc:sldChg>
      <pc:sldChg chg="modSp mod">
        <pc:chgData name="Sue Ainsworth" userId="888be70d-2e4c-4f55-baa0-638ca1ed17b4" providerId="ADAL" clId="{E3ED2587-A585-49CB-A7F9-E75A069F9B8E}" dt="2025-08-25T06:25:14.150" v="11" actId="20577"/>
        <pc:sldMkLst>
          <pc:docMk/>
          <pc:sldMk cId="3509758182" sldId="263"/>
        </pc:sldMkLst>
        <pc:spChg chg="mod">
          <ac:chgData name="Sue Ainsworth" userId="888be70d-2e4c-4f55-baa0-638ca1ed17b4" providerId="ADAL" clId="{E3ED2587-A585-49CB-A7F9-E75A069F9B8E}" dt="2025-08-25T06:25:14.150" v="11" actId="20577"/>
          <ac:spMkLst>
            <pc:docMk/>
            <pc:sldMk cId="3509758182" sldId="263"/>
            <ac:spMk id="5" creationId="{465E907B-5A74-906B-E079-C607190BBC93}"/>
          </ac:spMkLst>
        </pc:spChg>
      </pc:sldChg>
      <pc:sldChg chg="modSp mod">
        <pc:chgData name="Sue Ainsworth" userId="888be70d-2e4c-4f55-baa0-638ca1ed17b4" providerId="ADAL" clId="{E3ED2587-A585-49CB-A7F9-E75A069F9B8E}" dt="2025-08-25T06:25:46.543" v="15" actId="20577"/>
        <pc:sldMkLst>
          <pc:docMk/>
          <pc:sldMk cId="273422926" sldId="264"/>
        </pc:sldMkLst>
        <pc:spChg chg="mod">
          <ac:chgData name="Sue Ainsworth" userId="888be70d-2e4c-4f55-baa0-638ca1ed17b4" providerId="ADAL" clId="{E3ED2587-A585-49CB-A7F9-E75A069F9B8E}" dt="2025-08-25T06:25:46.543" v="15" actId="20577"/>
          <ac:spMkLst>
            <pc:docMk/>
            <pc:sldMk cId="273422926" sldId="264"/>
            <ac:spMk id="5" creationId="{526F7E2F-03C7-6992-882D-EBF62D1F795C}"/>
          </ac:spMkLst>
        </pc:spChg>
      </pc:sldChg>
      <pc:sldChg chg="modSp mod">
        <pc:chgData name="Sue Ainsworth" userId="888be70d-2e4c-4f55-baa0-638ca1ed17b4" providerId="ADAL" clId="{E3ED2587-A585-49CB-A7F9-E75A069F9B8E}" dt="2025-08-25T06:27:05.039" v="59" actId="20577"/>
        <pc:sldMkLst>
          <pc:docMk/>
          <pc:sldMk cId="1266425458" sldId="268"/>
        </pc:sldMkLst>
        <pc:graphicFrameChg chg="modGraphic">
          <ac:chgData name="Sue Ainsworth" userId="888be70d-2e4c-4f55-baa0-638ca1ed17b4" providerId="ADAL" clId="{E3ED2587-A585-49CB-A7F9-E75A069F9B8E}" dt="2025-08-25T06:27:05.039" v="59" actId="20577"/>
          <ac:graphicFrameMkLst>
            <pc:docMk/>
            <pc:sldMk cId="1266425458" sldId="268"/>
            <ac:graphicFrameMk id="4" creationId="{EC6C9E1A-9F46-9518-1E1F-E03DE5051A5A}"/>
          </ac:graphicFrameMkLst>
        </pc:graphicFrame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965929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0D8C81-19B7-4F0D-8C2B-59E63A4BC9FE}" type="datetimeFigureOut">
              <a:rPr lang="en-GB" smtClean="0"/>
              <a:t>25/08/2025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0BC453-AA0A-4CF7-8767-A5F5103A95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27198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E3192-90E1-27FC-C25C-C89A87F6B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E5DBF-A778-577B-1BD2-1AA3DBF0BA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4pPr>
              <a:defRPr>
                <a:solidFill>
                  <a:srgbClr val="0B148B"/>
                </a:solidFill>
              </a:defRPr>
            </a:lvl4pPr>
            <a:lvl5pPr>
              <a:defRPr>
                <a:solidFill>
                  <a:srgbClr val="0B148B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5641AD-105D-9F34-37D8-9A10CDC21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E0AE3-F4E2-ED81-A463-E606F79BB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0D8C81-19B7-4F0D-8C2B-59E63A4BC9FE}" type="datetimeFigureOut">
              <a:rPr lang="en-GB" smtClean="0"/>
              <a:t>25/08/2025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B5224-9C61-911F-0A5E-3367004FB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6B68F9-14C5-5057-0C53-8D2888D6C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0BC453-AA0A-4CF7-8767-A5F5103A95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17417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0D8C81-19B7-4F0D-8C2B-59E63A4BC9FE}" type="datetimeFigureOut">
              <a:rPr lang="en-GB" smtClean="0"/>
              <a:t>25/08/2025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0BC453-AA0A-4CF7-8767-A5F5103A95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2807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8247708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6"/>
            <a:ext cx="10515600" cy="36408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5165674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5987177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6456211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457201"/>
            <a:ext cx="617220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115123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457200"/>
            <a:ext cx="617220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550742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png"/><Relationship Id="rId5" Type="http://schemas.openxmlformats.org/officeDocument/2006/relationships/theme" Target="../theme/theme1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7.xml"/><Relationship Id="rId7" Type="http://schemas.openxmlformats.org/officeDocument/2006/relationships/theme" Target="../theme/theme2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6" Type="http://schemas.openxmlformats.org/officeDocument/2006/relationships/slideLayout" Target="../slideLayouts/slideLayout10.xml"/><Relationship Id="rId5" Type="http://schemas.openxmlformats.org/officeDocument/2006/relationships/slideLayout" Target="../slideLayouts/slideLayout9.xml"/><Relationship Id="rId4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0D8C81-19B7-4F0D-8C2B-59E63A4BC9FE}" type="datetimeFigureOut">
              <a:rPr lang="en-GB" smtClean="0"/>
              <a:t>25/08/2025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0BC453-AA0A-4CF7-8767-A5F5103A9546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87112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58" r:id="rId1"/>
    <p:sldLayoutId id="2147483959" r:id="rId2"/>
    <p:sldLayoutId id="2147483960" r:id="rId3"/>
    <p:sldLayoutId id="2147483961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8/25/2025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5686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63" r:id="rId1"/>
    <p:sldLayoutId id="2147483964" r:id="rId2"/>
    <p:sldLayoutId id="2147483965" r:id="rId3"/>
    <p:sldLayoutId id="2147483966" r:id="rId4"/>
    <p:sldLayoutId id="2147483967" r:id="rId5"/>
    <p:sldLayoutId id="2147483968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4C55D13-8133-6F69-F852-78B8C50E4A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</p:spPr>
        <p:txBody>
          <a:bodyPr anchor="ctr">
            <a:normAutofit/>
          </a:bodyPr>
          <a:lstStyle/>
          <a:p>
            <a:r>
              <a:rPr lang="en-GB" b="1"/>
              <a:t>ECIE5010</a:t>
            </a:r>
            <a:br>
              <a:rPr lang="en-GB" b="1"/>
            </a:br>
            <a:r>
              <a:rPr lang="en-GB" b="1"/>
              <a:t>Keeping Our Children Safe</a:t>
            </a:r>
          </a:p>
        </p:txBody>
      </p:sp>
      <p:pic>
        <p:nvPicPr>
          <p:cNvPr id="6" name="Picture 7">
            <a:extLst>
              <a:ext uri="{FF2B5EF4-FFF2-40B4-BE49-F238E27FC236}">
                <a16:creationId xmlns:a16="http://schemas.microsoft.com/office/drawing/2014/main" id="{ED17FCA5-CD64-1A21-010E-836DECDECE3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467" b="22428"/>
          <a:stretch/>
        </p:blipFill>
        <p:spPr bwMode="auto">
          <a:xfrm>
            <a:off x="838200" y="1825626"/>
            <a:ext cx="10515600" cy="3640897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506462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1C8052D-2B3B-43F4-C0A9-A5510876C5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</p:spPr>
        <p:txBody>
          <a:bodyPr anchor="ctr">
            <a:normAutofit/>
          </a:bodyPr>
          <a:lstStyle/>
          <a:p>
            <a:r>
              <a:rPr lang="en-GB" dirty="0"/>
              <a:t>Learning Outcomes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18A1781-AEF2-A762-B7C0-BEB2180087D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3809862"/>
          </a:xfrm>
        </p:spPr>
        <p:txBody>
          <a:bodyPr>
            <a:normAutofit/>
          </a:bodyPr>
          <a:lstStyle/>
          <a:p>
            <a:r>
              <a:rPr lang="en-US" altLang="en-US" dirty="0"/>
              <a:t>Show a secure knowledge of child protection procedures.</a:t>
            </a:r>
          </a:p>
          <a:p>
            <a:r>
              <a:rPr lang="en-US" altLang="en-US" dirty="0"/>
              <a:t>Demonstrate a critical understanding of current and potential developments in the context of child protection including internet safety. </a:t>
            </a:r>
          </a:p>
          <a:p>
            <a:endParaRPr lang="en-GB" dirty="0"/>
          </a:p>
        </p:txBody>
      </p:sp>
      <p:pic>
        <p:nvPicPr>
          <p:cNvPr id="6" name="Picture 6">
            <a:extLst>
              <a:ext uri="{FF2B5EF4-FFF2-40B4-BE49-F238E27FC236}">
                <a16:creationId xmlns:a16="http://schemas.microsoft.com/office/drawing/2014/main" id="{3FD0CD88-3F83-7600-D05B-69915C756B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197600" y="1983894"/>
            <a:ext cx="5156200" cy="3493324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128395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A5DE37-571F-B651-CFA5-27F710317C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</p:spPr>
        <p:txBody>
          <a:bodyPr anchor="ctr">
            <a:normAutofit/>
          </a:bodyPr>
          <a:lstStyle/>
          <a:p>
            <a:r>
              <a:rPr lang="en-GB" b="1"/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BAD95B-96EE-A668-F827-6F73F17AB10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3809862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sz="2600"/>
              <a:t>Consider critically models and strategies to promote the welfare of children and young people in the context of policy and practice in education, childcare, family support and relevant issues.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sz="2600" err="1"/>
              <a:t>Organise</a:t>
            </a:r>
            <a:r>
              <a:rPr lang="en-US" altLang="en-US" sz="2600"/>
              <a:t> your knowledge and learning through use of a range of information resources and present your work at an appropriate level.</a:t>
            </a:r>
          </a:p>
          <a:p>
            <a:endParaRPr lang="en-GB" sz="2600"/>
          </a:p>
        </p:txBody>
      </p:sp>
      <p:pic>
        <p:nvPicPr>
          <p:cNvPr id="4" name="Picture 6">
            <a:extLst>
              <a:ext uri="{FF2B5EF4-FFF2-40B4-BE49-F238E27FC236}">
                <a16:creationId xmlns:a16="http://schemas.microsoft.com/office/drawing/2014/main" id="{BFC550BB-541F-2781-2D21-9CAD9F7D4B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32" r="4980" b="3"/>
          <a:stretch/>
        </p:blipFill>
        <p:spPr bwMode="auto">
          <a:xfrm>
            <a:off x="6197600" y="1825625"/>
            <a:ext cx="5156200" cy="3809862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786040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0F0B58-0D28-0227-C49E-EB6B26A005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</p:spPr>
        <p:txBody>
          <a:bodyPr anchor="ctr">
            <a:normAutofit/>
          </a:bodyPr>
          <a:lstStyle/>
          <a:p>
            <a:r>
              <a:rPr lang="en-US" b="1"/>
              <a:t>Aims of the sessions</a:t>
            </a:r>
            <a:r>
              <a:rPr lang="en-US"/>
              <a:t>.   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197309-0891-2F8E-6129-B76C01D5605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3809862"/>
          </a:xfrm>
        </p:spPr>
        <p:txBody>
          <a:bodyPr>
            <a:normAutofit/>
          </a:bodyPr>
          <a:lstStyle/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en-GB" sz="220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sz="2200"/>
              <a:t>Raise awareness of issues regarding child protection/safeguarding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sz="2200"/>
              <a:t>Discuss how schools can safeguard and promote child welfare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sz="2200"/>
              <a:t>Give examples of how schools can create and support a safe environment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sz="2200"/>
              <a:t>Discuss e-safety safeguarding measures</a:t>
            </a:r>
          </a:p>
          <a:p>
            <a:endParaRPr lang="en-GB" sz="2200"/>
          </a:p>
        </p:txBody>
      </p:sp>
      <p:pic>
        <p:nvPicPr>
          <p:cNvPr id="4" name="Picture 7">
            <a:extLst>
              <a:ext uri="{FF2B5EF4-FFF2-40B4-BE49-F238E27FC236}">
                <a16:creationId xmlns:a16="http://schemas.microsoft.com/office/drawing/2014/main" id="{9BBAFF4D-4CB5-BFC1-9947-6567DFB69E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969470" y="1825625"/>
            <a:ext cx="3612459" cy="3809862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229929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6FE8EF-77A0-0633-34D2-4F032E2E0A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sz="4000" b="1" dirty="0">
                <a:solidFill>
                  <a:schemeClr val="bg2">
                    <a:lumMod val="50000"/>
                  </a:schemeClr>
                </a:solidFill>
              </a:rPr>
              <a:t>Assessment1 (50%)–Group presentation</a:t>
            </a:r>
            <a:endParaRPr lang="en-GB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E09053-228E-D91E-43AD-E66E239652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en-GB" altLang="en-US" sz="2000" dirty="0">
                <a:ea typeface="ＭＳ Ｐゴシック" pitchFamily="34" charset="-128"/>
              </a:rPr>
              <a:t> </a:t>
            </a:r>
            <a:r>
              <a:rPr lang="en-GB" altLang="en-US" sz="2400" dirty="0">
                <a:solidFill>
                  <a:schemeClr val="bg2">
                    <a:lumMod val="50000"/>
                  </a:schemeClr>
                </a:solidFill>
                <a:ea typeface="ＭＳ Ｐゴシック" pitchFamily="34" charset="-128"/>
              </a:rPr>
              <a:t>4 minutes each (do not go over your time).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2400" dirty="0">
                <a:solidFill>
                  <a:schemeClr val="bg2">
                    <a:lumMod val="50000"/>
                  </a:schemeClr>
                </a:solidFill>
                <a:ea typeface="ＭＳ Ｐゴシック" pitchFamily="34" charset="-128"/>
              </a:rPr>
              <a:t>You are training peers in the field of child protection.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2400" dirty="0">
                <a:solidFill>
                  <a:schemeClr val="bg2">
                    <a:lumMod val="50000"/>
                  </a:schemeClr>
                </a:solidFill>
                <a:ea typeface="ＭＳ Ｐゴシック" pitchFamily="34" charset="-128"/>
              </a:rPr>
              <a:t>Key points about child protection/safeguarding </a:t>
            </a:r>
          </a:p>
          <a:p>
            <a:pPr marL="109537" indent="0" eaLnBrk="1" fontAlgn="auto" hangingPunct="1">
              <a:spcAft>
                <a:spcPts val="0"/>
              </a:spcAft>
              <a:buFont typeface="Wingdings 3" panose="05040102010807070707" pitchFamily="18" charset="2"/>
              <a:buNone/>
              <a:defRPr/>
            </a:pPr>
            <a:r>
              <a:rPr lang="en-GB" altLang="en-US" sz="2400" dirty="0">
                <a:solidFill>
                  <a:schemeClr val="bg2">
                    <a:lumMod val="50000"/>
                  </a:schemeClr>
                </a:solidFill>
                <a:ea typeface="ＭＳ Ｐゴシック" pitchFamily="34" charset="-128"/>
              </a:rPr>
              <a:t>Definition of child protection/safeguarding</a:t>
            </a:r>
          </a:p>
          <a:p>
            <a:pPr marL="109537" indent="0" eaLnBrk="1" fontAlgn="auto" hangingPunct="1">
              <a:spcAft>
                <a:spcPts val="0"/>
              </a:spcAft>
              <a:buFont typeface="Wingdings 3" panose="05040102010807070707" pitchFamily="18" charset="2"/>
              <a:buNone/>
              <a:defRPr/>
            </a:pPr>
            <a:r>
              <a:rPr lang="en-GB" altLang="en-US" sz="2400" dirty="0">
                <a:solidFill>
                  <a:schemeClr val="bg2">
                    <a:lumMod val="50000"/>
                  </a:schemeClr>
                </a:solidFill>
                <a:ea typeface="ＭＳ Ｐゴシック" pitchFamily="34" charset="-128"/>
              </a:rPr>
              <a:t>Refer to the statutory procedures (national and local policies) and the role of  designated person within your organisation.</a:t>
            </a:r>
          </a:p>
          <a:p>
            <a:pPr marL="109537" indent="0" eaLnBrk="1" fontAlgn="auto" hangingPunct="1">
              <a:spcAft>
                <a:spcPts val="0"/>
              </a:spcAft>
              <a:buFont typeface="Wingdings 3" panose="05040102010807070707" pitchFamily="18" charset="2"/>
              <a:buNone/>
              <a:defRPr/>
            </a:pPr>
            <a:r>
              <a:rPr lang="en-GB" altLang="en-US" sz="2400" dirty="0">
                <a:solidFill>
                  <a:schemeClr val="bg2">
                    <a:lumMod val="50000"/>
                  </a:schemeClr>
                </a:solidFill>
                <a:ea typeface="ＭＳ Ｐゴシック" pitchFamily="34" charset="-128"/>
              </a:rPr>
              <a:t>What do organisations do to make sure that children are safe? (Consider e-safety, visitors to your organisation, support for children’s well-being,  other good practice).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2400" b="1" dirty="0">
                <a:solidFill>
                  <a:schemeClr val="bg2">
                    <a:lumMod val="50000"/>
                  </a:schemeClr>
                </a:solidFill>
                <a:ea typeface="ＭＳ Ｐゴシック" pitchFamily="34" charset="-128"/>
              </a:rPr>
              <a:t>Slides to be submitted via </a:t>
            </a:r>
            <a:r>
              <a:rPr lang="en-GB" altLang="en-US" sz="2400" b="1" u="sng" dirty="0">
                <a:solidFill>
                  <a:schemeClr val="bg2">
                    <a:lumMod val="50000"/>
                  </a:schemeClr>
                </a:solidFill>
                <a:ea typeface="ＭＳ Ｐゴシック" pitchFamily="34" charset="-128"/>
              </a:rPr>
              <a:t>Turnitin 23:59. April 26</a:t>
            </a:r>
            <a:r>
              <a:rPr lang="en-GB" altLang="en-US" sz="2400" b="1" u="sng" baseline="30000" dirty="0">
                <a:solidFill>
                  <a:schemeClr val="bg2">
                    <a:lumMod val="50000"/>
                  </a:schemeClr>
                </a:solidFill>
                <a:ea typeface="ＭＳ Ｐゴシック" pitchFamily="34" charset="-128"/>
              </a:rPr>
              <a:t>th</a:t>
            </a:r>
            <a:r>
              <a:rPr lang="en-GB" altLang="en-US" sz="2400" b="1" u="sng" dirty="0">
                <a:solidFill>
                  <a:schemeClr val="bg2">
                    <a:lumMod val="50000"/>
                  </a:schemeClr>
                </a:solidFill>
                <a:ea typeface="ＭＳ Ｐゴシック" pitchFamily="34" charset="-128"/>
              </a:rPr>
              <a:t>, 2026</a:t>
            </a:r>
            <a:r>
              <a:rPr lang="en-GB" altLang="en-US" sz="2400" b="1" dirty="0">
                <a:solidFill>
                  <a:schemeClr val="bg2">
                    <a:lumMod val="50000"/>
                  </a:schemeClr>
                </a:solidFill>
                <a:ea typeface="ＭＳ Ｐゴシック" pitchFamily="34" charset="-128"/>
              </a:rPr>
              <a:t>.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GB" altLang="en-US" b="1" dirty="0">
              <a:solidFill>
                <a:schemeClr val="bg2">
                  <a:lumMod val="50000"/>
                </a:schemeClr>
              </a:solidFill>
              <a:ea typeface="ＭＳ Ｐゴシック" pitchFamily="34" charset="-128"/>
            </a:endParaRPr>
          </a:p>
          <a:p>
            <a:pPr eaLnBrk="1" fontAlgn="auto" hangingPunct="1">
              <a:spcAft>
                <a:spcPts val="0"/>
              </a:spcAft>
              <a:defRPr/>
            </a:pPr>
            <a:endParaRPr lang="en-GB" altLang="en-US" b="1" dirty="0">
              <a:ea typeface="ＭＳ Ｐゴシック" pitchFamily="34" charset="-128"/>
            </a:endParaRPr>
          </a:p>
          <a:p>
            <a:pPr eaLnBrk="1" fontAlgn="auto" hangingPunct="1">
              <a:spcAft>
                <a:spcPts val="0"/>
              </a:spcAft>
              <a:defRPr/>
            </a:pPr>
            <a:endParaRPr lang="en-GB" altLang="en-US" b="1" dirty="0">
              <a:ea typeface="ＭＳ Ｐゴシック" pitchFamily="34" charset="-128"/>
            </a:endParaRPr>
          </a:p>
          <a:p>
            <a:pPr eaLnBrk="1" fontAlgn="auto" hangingPunct="1">
              <a:spcAft>
                <a:spcPts val="0"/>
              </a:spcAft>
              <a:defRPr/>
            </a:pPr>
            <a:endParaRPr lang="en-GB" altLang="en-US" b="1" dirty="0">
              <a:ea typeface="ＭＳ Ｐゴシック" pitchFamily="34" charset="-128"/>
            </a:endParaRPr>
          </a:p>
          <a:p>
            <a:pPr eaLnBrk="1" fontAlgn="auto" hangingPunct="1">
              <a:spcAft>
                <a:spcPts val="0"/>
              </a:spcAft>
              <a:defRPr/>
            </a:pPr>
            <a:endParaRPr lang="en-GB" altLang="en-US" b="1" dirty="0">
              <a:ea typeface="ＭＳ Ｐゴシック" pitchFamily="34" charset="-128"/>
            </a:endParaRPr>
          </a:p>
          <a:p>
            <a:pPr eaLnBrk="1" fontAlgn="auto" hangingPunct="1">
              <a:spcAft>
                <a:spcPts val="0"/>
              </a:spcAft>
              <a:defRPr/>
            </a:pPr>
            <a:endParaRPr lang="en-GB" altLang="en-US" b="1" dirty="0">
              <a:ea typeface="ＭＳ Ｐゴシック" pitchFamily="34" charset="-128"/>
            </a:endParaRPr>
          </a:p>
          <a:p>
            <a:pPr eaLnBrk="1" fontAlgn="auto" hangingPunct="1">
              <a:spcAft>
                <a:spcPts val="0"/>
              </a:spcAft>
              <a:defRPr/>
            </a:pPr>
            <a:endParaRPr lang="en-GB" altLang="en-US" b="1" dirty="0">
              <a:ea typeface="ＭＳ Ｐゴシック" pitchFamily="34" charset="-128"/>
            </a:endParaRPr>
          </a:p>
          <a:p>
            <a:pPr eaLnBrk="1" fontAlgn="auto" hangingPunct="1">
              <a:spcAft>
                <a:spcPts val="0"/>
              </a:spcAft>
              <a:defRPr/>
            </a:pPr>
            <a:endParaRPr lang="en-GB" altLang="en-US" b="1" dirty="0">
              <a:ea typeface="ＭＳ Ｐゴシック" pitchFamily="34" charset="-128"/>
            </a:endParaRPr>
          </a:p>
          <a:p>
            <a:pPr eaLnBrk="1" fontAlgn="auto" hangingPunct="1">
              <a:spcAft>
                <a:spcPts val="0"/>
              </a:spcAft>
              <a:defRPr/>
            </a:pPr>
            <a:endParaRPr lang="en-GB" altLang="en-US" b="1" dirty="0">
              <a:ea typeface="ＭＳ Ｐゴシック" pitchFamily="34" charset="-128"/>
            </a:endParaRPr>
          </a:p>
          <a:p>
            <a:pPr eaLnBrk="1" fontAlgn="auto" hangingPunct="1">
              <a:spcAft>
                <a:spcPts val="0"/>
              </a:spcAft>
              <a:defRPr/>
            </a:pPr>
            <a:endParaRPr lang="en-GB" altLang="en-US" b="1" dirty="0">
              <a:ea typeface="ＭＳ Ｐゴシック" pitchFamily="34" charset="-128"/>
            </a:endParaRPr>
          </a:p>
          <a:p>
            <a:pPr eaLnBrk="1" fontAlgn="auto" hangingPunct="1">
              <a:spcAft>
                <a:spcPts val="0"/>
              </a:spcAft>
              <a:defRPr/>
            </a:pPr>
            <a:endParaRPr lang="en-GB" altLang="en-US" b="1" dirty="0">
              <a:ea typeface="ＭＳ Ｐゴシック" pitchFamily="34" charset="-128"/>
            </a:endParaRPr>
          </a:p>
          <a:p>
            <a:pPr eaLnBrk="1" fontAlgn="auto" hangingPunct="1">
              <a:spcAft>
                <a:spcPts val="0"/>
              </a:spcAft>
              <a:defRPr/>
            </a:pPr>
            <a:endParaRPr lang="en-GB" altLang="en-US" b="1" dirty="0">
              <a:ea typeface="ＭＳ Ｐゴシック" pitchFamily="34" charset="-128"/>
            </a:endParaRPr>
          </a:p>
          <a:p>
            <a:pPr eaLnBrk="1" fontAlgn="auto" hangingPunct="1">
              <a:spcAft>
                <a:spcPts val="0"/>
              </a:spcAft>
              <a:defRPr/>
            </a:pPr>
            <a:endParaRPr lang="en-GB" altLang="en-US" b="1" dirty="0">
              <a:ea typeface="ＭＳ Ｐゴシック" pitchFamily="34" charset="-128"/>
            </a:endParaRPr>
          </a:p>
          <a:p>
            <a:pPr eaLnBrk="1" fontAlgn="auto" hangingPunct="1">
              <a:spcAft>
                <a:spcPts val="0"/>
              </a:spcAft>
              <a:defRPr/>
            </a:pPr>
            <a:endParaRPr lang="en-GB" altLang="en-US" b="1" dirty="0">
              <a:ea typeface="ＭＳ Ｐゴシック" pitchFamily="34" charset="-128"/>
            </a:endParaRPr>
          </a:p>
          <a:p>
            <a:pPr eaLnBrk="1" fontAlgn="auto" hangingPunct="1">
              <a:spcAft>
                <a:spcPts val="0"/>
              </a:spcAft>
              <a:defRPr/>
            </a:pPr>
            <a:endParaRPr lang="en-GB" altLang="en-US" b="1" dirty="0">
              <a:ea typeface="ＭＳ Ｐゴシック" pitchFamily="34" charset="-128"/>
            </a:endParaRPr>
          </a:p>
          <a:p>
            <a:pPr eaLnBrk="1" fontAlgn="auto" hangingPunct="1">
              <a:spcAft>
                <a:spcPts val="0"/>
              </a:spcAft>
              <a:defRPr/>
            </a:pPr>
            <a:endParaRPr lang="en-GB" altLang="en-US" b="1" dirty="0">
              <a:ea typeface="ＭＳ Ｐゴシック" pitchFamily="34" charset="-128"/>
            </a:endParaRPr>
          </a:p>
          <a:p>
            <a:pPr eaLnBrk="1" fontAlgn="auto" hangingPunct="1">
              <a:spcAft>
                <a:spcPts val="0"/>
              </a:spcAft>
              <a:defRPr/>
            </a:pPr>
            <a:endParaRPr lang="en-GB" altLang="en-US" b="1" dirty="0">
              <a:ea typeface="ＭＳ Ｐゴシック" pitchFamily="34" charset="-128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64530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B0ED7EE-CFA3-7E26-479C-69AAA248B0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63527"/>
            <a:ext cx="10058400" cy="1450757"/>
          </a:xfrm>
        </p:spPr>
        <p:txBody>
          <a:bodyPr>
            <a:normAutofit fontScale="90000"/>
          </a:bodyPr>
          <a:lstStyle/>
          <a:p>
            <a:br>
              <a:rPr lang="en-GB" altLang="en-US" b="1" dirty="0">
                <a:solidFill>
                  <a:schemeClr val="bg2">
                    <a:lumMod val="50000"/>
                  </a:schemeClr>
                </a:solidFill>
              </a:rPr>
            </a:br>
            <a:r>
              <a:rPr lang="en-GB" altLang="en-US" b="1" dirty="0">
                <a:solidFill>
                  <a:schemeClr val="bg2">
                    <a:lumMod val="50000"/>
                  </a:schemeClr>
                </a:solidFill>
              </a:rPr>
              <a:t>Group presentation</a:t>
            </a:r>
            <a:br>
              <a:rPr lang="en-GB" altLang="en-US" b="1" dirty="0">
                <a:solidFill>
                  <a:schemeClr val="bg2">
                    <a:lumMod val="50000"/>
                  </a:schemeClr>
                </a:solidFill>
              </a:rPr>
            </a:br>
            <a:r>
              <a:rPr lang="en-GB" sz="4400" b="1" dirty="0">
                <a:solidFill>
                  <a:schemeClr val="bg2">
                    <a:lumMod val="50000"/>
                  </a:schemeClr>
                </a:solidFill>
              </a:rPr>
              <a:t>General Guidelines </a:t>
            </a:r>
            <a:br>
              <a:rPr lang="en-GB" sz="4400" dirty="0">
                <a:solidFill>
                  <a:schemeClr val="bg2">
                    <a:lumMod val="50000"/>
                  </a:schemeClr>
                </a:solidFill>
              </a:rPr>
            </a:br>
            <a:endParaRPr lang="en-GB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ED53068-2AFB-3F2B-00AD-B2C82C17A5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845733"/>
            <a:ext cx="10058400" cy="4345001"/>
          </a:xfrm>
        </p:spPr>
        <p:txBody>
          <a:bodyPr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2200" dirty="0">
                <a:solidFill>
                  <a:schemeClr val="bg2">
                    <a:lumMod val="50000"/>
                  </a:schemeClr>
                </a:solidFill>
              </a:rPr>
              <a:t>This is a </a:t>
            </a:r>
            <a:r>
              <a:rPr lang="en-GB" sz="2200" b="1" dirty="0">
                <a:solidFill>
                  <a:schemeClr val="bg2">
                    <a:lumMod val="50000"/>
                  </a:schemeClr>
                </a:solidFill>
              </a:rPr>
              <a:t>group presentation</a:t>
            </a:r>
            <a:r>
              <a:rPr lang="en-GB" sz="2200" dirty="0">
                <a:solidFill>
                  <a:schemeClr val="bg2">
                    <a:lumMod val="50000"/>
                  </a:schemeClr>
                </a:solidFill>
              </a:rPr>
              <a:t> – practise your timings carefully! Consider your use of </a:t>
            </a:r>
            <a:r>
              <a:rPr lang="en-GB" sz="2200" b="1" dirty="0">
                <a:solidFill>
                  <a:schemeClr val="bg2">
                    <a:lumMod val="50000"/>
                  </a:schemeClr>
                </a:solidFill>
              </a:rPr>
              <a:t>body language; volume, pace and pitch of voice; eye contact with the audience.</a:t>
            </a:r>
            <a:endParaRPr lang="en-GB" sz="2200" dirty="0">
              <a:solidFill>
                <a:schemeClr val="bg2">
                  <a:lumMod val="50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2200" dirty="0">
                <a:solidFill>
                  <a:schemeClr val="bg2">
                    <a:lumMod val="50000"/>
                  </a:schemeClr>
                </a:solidFill>
              </a:rPr>
              <a:t>You may use ‘</a:t>
            </a:r>
            <a:r>
              <a:rPr lang="en-GB" sz="2200" b="1" dirty="0">
                <a:solidFill>
                  <a:schemeClr val="bg2">
                    <a:lumMod val="50000"/>
                  </a:schemeClr>
                </a:solidFill>
              </a:rPr>
              <a:t>cue cards’</a:t>
            </a:r>
            <a:r>
              <a:rPr lang="en-GB" sz="2200" dirty="0">
                <a:solidFill>
                  <a:schemeClr val="bg2">
                    <a:lumMod val="50000"/>
                  </a:schemeClr>
                </a:solidFill>
              </a:rPr>
              <a:t> or brief postcard sized notes to support your delivery. Avoid lengthy scripts or reading from the screen. 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2200" dirty="0">
                <a:solidFill>
                  <a:schemeClr val="bg2">
                    <a:lumMod val="50000"/>
                  </a:schemeClr>
                </a:solidFill>
              </a:rPr>
              <a:t>Do not forget that this is first and foremost an </a:t>
            </a:r>
            <a:r>
              <a:rPr lang="en-GB" sz="2200" b="1" dirty="0">
                <a:solidFill>
                  <a:schemeClr val="bg2">
                    <a:lumMod val="50000"/>
                  </a:schemeClr>
                </a:solidFill>
              </a:rPr>
              <a:t>academic task</a:t>
            </a:r>
            <a:r>
              <a:rPr lang="en-GB" sz="2200" dirty="0">
                <a:solidFill>
                  <a:schemeClr val="bg2">
                    <a:lumMod val="50000"/>
                  </a:schemeClr>
                </a:solidFill>
              </a:rPr>
              <a:t>. You should fully reference all ideas in exactly the same way as a written assignment. Use </a:t>
            </a:r>
            <a:r>
              <a:rPr lang="en-GB" sz="2200" b="1" dirty="0">
                <a:solidFill>
                  <a:schemeClr val="bg2">
                    <a:lumMod val="50000"/>
                  </a:schemeClr>
                </a:solidFill>
              </a:rPr>
              <a:t>Harvard referencing</a:t>
            </a:r>
            <a:r>
              <a:rPr lang="en-GB" sz="2200" dirty="0">
                <a:solidFill>
                  <a:schemeClr val="bg2">
                    <a:lumMod val="50000"/>
                  </a:schemeClr>
                </a:solidFill>
              </a:rPr>
              <a:t> on your slides (with a </a:t>
            </a:r>
            <a:r>
              <a:rPr lang="en-GB" sz="2200" b="1" dirty="0">
                <a:solidFill>
                  <a:schemeClr val="bg2">
                    <a:lumMod val="50000"/>
                  </a:schemeClr>
                </a:solidFill>
              </a:rPr>
              <a:t>list</a:t>
            </a:r>
            <a:r>
              <a:rPr lang="en-GB" sz="2200" dirty="0">
                <a:solidFill>
                  <a:schemeClr val="bg2">
                    <a:lumMod val="50000"/>
                  </a:schemeClr>
                </a:solidFill>
              </a:rPr>
              <a:t> on the last slide) and acknowledge sources verbally. 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2200" dirty="0">
                <a:solidFill>
                  <a:schemeClr val="bg2">
                    <a:lumMod val="50000"/>
                  </a:schemeClr>
                </a:solidFill>
              </a:rPr>
              <a:t>Consider how you will </a:t>
            </a:r>
            <a:r>
              <a:rPr lang="en-GB" sz="2200" b="1" dirty="0">
                <a:solidFill>
                  <a:schemeClr val="bg2">
                    <a:lumMod val="50000"/>
                  </a:schemeClr>
                </a:solidFill>
              </a:rPr>
              <a:t>structure</a:t>
            </a:r>
            <a:r>
              <a:rPr lang="en-GB" sz="2200" dirty="0">
                <a:solidFill>
                  <a:schemeClr val="bg2">
                    <a:lumMod val="50000"/>
                  </a:schemeClr>
                </a:solidFill>
              </a:rPr>
              <a:t> your presentation to take into account the following: The need to demonstrate the full range of skills needed to meet the </a:t>
            </a:r>
            <a:r>
              <a:rPr lang="en-GB" sz="2200" b="1" dirty="0">
                <a:solidFill>
                  <a:schemeClr val="bg2">
                    <a:lumMod val="50000"/>
                  </a:schemeClr>
                </a:solidFill>
              </a:rPr>
              <a:t>learning objectives</a:t>
            </a:r>
            <a:r>
              <a:rPr lang="en-GB" sz="2200" dirty="0">
                <a:solidFill>
                  <a:schemeClr val="bg2">
                    <a:lumMod val="50000"/>
                  </a:schemeClr>
                </a:solidFill>
              </a:rPr>
              <a:t> Ensure that your response forms a </a:t>
            </a:r>
            <a:r>
              <a:rPr lang="en-GB" sz="2200" b="1" dirty="0">
                <a:solidFill>
                  <a:schemeClr val="bg2">
                    <a:lumMod val="50000"/>
                  </a:schemeClr>
                </a:solidFill>
              </a:rPr>
              <a:t>coherent overall argument</a:t>
            </a:r>
            <a:r>
              <a:rPr lang="en-GB" sz="2200" dirty="0">
                <a:solidFill>
                  <a:schemeClr val="bg2">
                    <a:lumMod val="50000"/>
                  </a:schemeClr>
                </a:solidFill>
              </a:rPr>
              <a:t> </a:t>
            </a:r>
          </a:p>
          <a:p>
            <a:pPr>
              <a:defRPr/>
            </a:pPr>
            <a:r>
              <a:rPr lang="en-GB" sz="2400" dirty="0">
                <a:solidFill>
                  <a:schemeClr val="bg2">
                    <a:lumMod val="50000"/>
                  </a:schemeClr>
                </a:solidFill>
                <a:effectLst/>
                <a:ea typeface="Times New Roman" panose="02020603050405020304" pitchFamily="18" charset="0"/>
              </a:rPr>
              <a:t>Each person will submit their slides with their individual reference list onto Turnitin on Moodle.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GB" sz="2200" dirty="0">
              <a:solidFill>
                <a:schemeClr val="bg2">
                  <a:lumMod val="50000"/>
                </a:schemeClr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32704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BDEC12F-1D9A-90A3-8DD3-1A060AE6DF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altLang="en-US" b="1" dirty="0">
                <a:solidFill>
                  <a:schemeClr val="bg2">
                    <a:lumMod val="50000"/>
                  </a:schemeClr>
                </a:solidFill>
              </a:rPr>
              <a:t>Date to upload Group Presentation </a:t>
            </a:r>
            <a:br>
              <a:rPr lang="en-GB" altLang="en-US" b="1" dirty="0">
                <a:solidFill>
                  <a:schemeClr val="bg2">
                    <a:lumMod val="50000"/>
                  </a:schemeClr>
                </a:solidFill>
              </a:rPr>
            </a:br>
            <a:r>
              <a:rPr lang="en-GB" altLang="en-US" b="1" dirty="0">
                <a:solidFill>
                  <a:schemeClr val="bg2">
                    <a:lumMod val="50000"/>
                  </a:schemeClr>
                </a:solidFill>
              </a:rPr>
              <a:t>to Teams </a:t>
            </a:r>
            <a:endParaRPr lang="en-GB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65E907B-5A74-906B-E079-C607190BBC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chemeClr val="bg2">
                    <a:lumMod val="50000"/>
                  </a:schemeClr>
                </a:solidFill>
              </a:rPr>
              <a:t>Sunday May 10</a:t>
            </a:r>
            <a:r>
              <a:rPr lang="en-GB" sz="4000" b="1" baseline="30000" dirty="0">
                <a:solidFill>
                  <a:schemeClr val="bg2">
                    <a:lumMod val="50000"/>
                  </a:schemeClr>
                </a:solidFill>
              </a:rPr>
              <a:t>th</a:t>
            </a:r>
            <a:r>
              <a:rPr lang="en-GB" sz="4000" b="1" dirty="0">
                <a:solidFill>
                  <a:schemeClr val="bg2">
                    <a:lumMod val="50000"/>
                  </a:schemeClr>
                </a:solidFill>
              </a:rPr>
              <a:t> 2026  23:59</a:t>
            </a:r>
          </a:p>
          <a:p>
            <a:pPr algn="ctr"/>
            <a:endParaRPr lang="en-GB" sz="4000" b="1" dirty="0">
              <a:solidFill>
                <a:schemeClr val="bg2">
                  <a:lumMod val="50000"/>
                </a:schemeClr>
              </a:solidFill>
            </a:endParaRPr>
          </a:p>
          <a:p>
            <a:pPr algn="ctr"/>
            <a:r>
              <a:rPr lang="en-GB" sz="4000" b="1" dirty="0">
                <a:solidFill>
                  <a:schemeClr val="bg2">
                    <a:lumMod val="50000"/>
                  </a:schemeClr>
                </a:solidFill>
              </a:rPr>
              <a:t>One person from each group to upload their group’s video presentation to Teams by </a:t>
            </a:r>
          </a:p>
          <a:p>
            <a:pPr algn="ctr"/>
            <a:r>
              <a:rPr lang="en-GB" sz="4000" b="1" u="sng" dirty="0">
                <a:solidFill>
                  <a:schemeClr val="bg2">
                    <a:lumMod val="50000"/>
                  </a:schemeClr>
                </a:solidFill>
              </a:rPr>
              <a:t>May 10</a:t>
            </a:r>
            <a:r>
              <a:rPr lang="en-GB" sz="4000" b="1" u="sng" baseline="30000" dirty="0">
                <a:solidFill>
                  <a:schemeClr val="bg2">
                    <a:lumMod val="50000"/>
                  </a:schemeClr>
                </a:solidFill>
              </a:rPr>
              <a:t>th</a:t>
            </a:r>
            <a:r>
              <a:rPr lang="en-GB" sz="4000" b="1" u="sng" dirty="0">
                <a:solidFill>
                  <a:schemeClr val="bg2">
                    <a:lumMod val="50000"/>
                  </a:schemeClr>
                </a:solidFill>
              </a:rPr>
              <a:t> 2026 23:59</a:t>
            </a:r>
          </a:p>
        </p:txBody>
      </p:sp>
    </p:spTree>
    <p:extLst>
      <p:ext uri="{BB962C8B-B14F-4D97-AF65-F5344CB8AC3E}">
        <p14:creationId xmlns:p14="http://schemas.microsoft.com/office/powerpoint/2010/main" val="35097581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0AAE3CC-BA19-AA8C-6BFC-DC6583C425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400" b="1" u="sng" dirty="0">
                <a:solidFill>
                  <a:schemeClr val="bg2">
                    <a:lumMod val="50000"/>
                  </a:schemeClr>
                </a:solidFill>
              </a:rPr>
              <a:t>Assessment</a:t>
            </a:r>
            <a:r>
              <a:rPr lang="en-GB" altLang="en-US" sz="4400" b="1" dirty="0">
                <a:solidFill>
                  <a:schemeClr val="bg2">
                    <a:lumMod val="50000"/>
                  </a:schemeClr>
                </a:solidFill>
              </a:rPr>
              <a:t> 2</a:t>
            </a:r>
            <a:br>
              <a:rPr lang="en-GB" altLang="en-US" sz="4400" b="1" dirty="0">
                <a:solidFill>
                  <a:schemeClr val="bg2">
                    <a:lumMod val="50000"/>
                  </a:schemeClr>
                </a:solidFill>
              </a:rPr>
            </a:br>
            <a:r>
              <a:rPr lang="en-GB" altLang="en-US" sz="4400" b="1" dirty="0">
                <a:solidFill>
                  <a:schemeClr val="bg2">
                    <a:lumMod val="50000"/>
                  </a:schemeClr>
                </a:solidFill>
              </a:rPr>
              <a:t>of ECIE5010                </a:t>
            </a:r>
            <a:endParaRPr lang="en-GB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26F7E2F-03C7-6992-882D-EBF62D1F79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537" indent="0" eaLnBrk="1" fontAlgn="auto" hangingPunct="1">
              <a:spcAft>
                <a:spcPts val="0"/>
              </a:spcAft>
              <a:buFont typeface="Wingdings 3" panose="05040102010807070707" pitchFamily="18" charset="2"/>
              <a:buNone/>
              <a:defRPr/>
            </a:pPr>
            <a:r>
              <a:rPr lang="en-GB" altLang="en-US" sz="2800" b="1" dirty="0">
                <a:solidFill>
                  <a:schemeClr val="bg2">
                    <a:lumMod val="50000"/>
                  </a:schemeClr>
                </a:solidFill>
                <a:ea typeface="ＭＳ Ｐゴシック" pitchFamily="34" charset="-128"/>
              </a:rPr>
              <a:t>Assessment 2: (50%)</a:t>
            </a:r>
          </a:p>
          <a:p>
            <a:pPr marL="109537" indent="0" eaLnBrk="1" fontAlgn="auto" hangingPunct="1">
              <a:spcAft>
                <a:spcPts val="0"/>
              </a:spcAft>
              <a:buFont typeface="Wingdings 3" panose="05040102010807070707" pitchFamily="18" charset="2"/>
              <a:buNone/>
              <a:defRPr/>
            </a:pPr>
            <a:r>
              <a:rPr lang="en-GB" altLang="en-US" sz="2800" b="1" dirty="0">
                <a:solidFill>
                  <a:schemeClr val="bg2">
                    <a:lumMod val="50000"/>
                  </a:schemeClr>
                </a:solidFill>
                <a:ea typeface="ＭＳ Ｐゴシック" pitchFamily="34" charset="-128"/>
              </a:rPr>
              <a:t>Essay</a:t>
            </a:r>
          </a:p>
          <a:p>
            <a:pPr marL="67945"/>
            <a:r>
              <a:rPr lang="en-GB" altLang="en-US" sz="2800" b="1" dirty="0">
                <a:solidFill>
                  <a:schemeClr val="bg2">
                    <a:lumMod val="50000"/>
                  </a:schemeClr>
                </a:solidFill>
                <a:ea typeface="ＭＳ Ｐゴシック" pitchFamily="34" charset="-128"/>
              </a:rPr>
              <a:t>Essay question: </a:t>
            </a:r>
            <a:r>
              <a:rPr lang="en-GB" altLang="en-US" sz="2800" dirty="0">
                <a:solidFill>
                  <a:schemeClr val="bg2">
                    <a:lumMod val="50000"/>
                  </a:schemeClr>
                </a:solidFill>
                <a:ea typeface="ＭＳ Ｐゴシック" pitchFamily="34" charset="-128"/>
              </a:rPr>
              <a:t>‘</a:t>
            </a:r>
            <a:r>
              <a:rPr lang="en-US" sz="2800" b="1" dirty="0">
                <a:solidFill>
                  <a:schemeClr val="bg2">
                    <a:lumMod val="50000"/>
                  </a:schemeClr>
                </a:solidFill>
                <a:effectLst/>
                <a:latin typeface="Calibri Light" panose="020F0302020204030204" pitchFamily="34" charset="0"/>
                <a:ea typeface="Arial" panose="020B0604020202020204" pitchFamily="34" charset="0"/>
                <a:cs typeface="Calibri Light" panose="020F0302020204030204" pitchFamily="34" charset="0"/>
              </a:rPr>
              <a:t>The Multi Agency model in Wales promotes the welfare of children and young people’. Critically discuss.</a:t>
            </a:r>
            <a:endParaRPr lang="en-GB" sz="2800" dirty="0">
              <a:solidFill>
                <a:schemeClr val="bg2">
                  <a:lumMod val="50000"/>
                </a:schemeClr>
              </a:solidFill>
              <a:effectLst/>
              <a:latin typeface="Calibri Light" panose="020F0302020204030204" pitchFamily="34" charset="0"/>
              <a:ea typeface="Arial" panose="020B0604020202020204" pitchFamily="34" charset="0"/>
              <a:cs typeface="Calibri Light" panose="020F0302020204030204" pitchFamily="34" charset="0"/>
            </a:endParaRPr>
          </a:p>
          <a:p>
            <a:pPr marL="67945"/>
            <a:r>
              <a:rPr lang="en-US" sz="2800" b="1" dirty="0">
                <a:solidFill>
                  <a:schemeClr val="bg2">
                    <a:lumMod val="50000"/>
                  </a:schemeClr>
                </a:solidFill>
                <a:effectLst/>
                <a:ea typeface="Arial" panose="020B0604020202020204" pitchFamily="34" charset="0"/>
              </a:rPr>
              <a:t> Suggested essay plan on Teams/Moodle</a:t>
            </a:r>
            <a:endParaRPr lang="en-GB" sz="2800" dirty="0">
              <a:solidFill>
                <a:schemeClr val="bg2">
                  <a:lumMod val="50000"/>
                </a:schemeClr>
              </a:solidFill>
              <a:effectLst/>
              <a:ea typeface="Arial" panose="020B0604020202020204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en-US" altLang="en-US" sz="2800" b="1" dirty="0">
                <a:solidFill>
                  <a:schemeClr val="bg2">
                    <a:lumMod val="50000"/>
                  </a:schemeClr>
                </a:solidFill>
                <a:ea typeface="ＭＳ Ｐゴシック" pitchFamily="34" charset="-128"/>
              </a:rPr>
              <a:t>       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en-US" altLang="en-US" b="1" dirty="0">
                <a:solidFill>
                  <a:schemeClr val="bg2">
                    <a:lumMod val="50000"/>
                  </a:schemeClr>
                </a:solidFill>
                <a:ea typeface="ＭＳ Ｐゴシック" pitchFamily="34" charset="-128"/>
              </a:rPr>
              <a:t>          </a:t>
            </a:r>
            <a:r>
              <a:rPr lang="en-US" altLang="en-US" sz="2800" b="1" dirty="0">
                <a:solidFill>
                  <a:schemeClr val="bg2">
                    <a:lumMod val="50000"/>
                  </a:schemeClr>
                </a:solidFill>
                <a:ea typeface="ＭＳ Ｐゴシック" pitchFamily="34" charset="-128"/>
              </a:rPr>
              <a:t>Submission date via Turnitin </a:t>
            </a:r>
            <a:r>
              <a:rPr lang="en-US" altLang="en-US" sz="2800" b="1" u="sng" dirty="0">
                <a:solidFill>
                  <a:schemeClr val="bg2">
                    <a:lumMod val="50000"/>
                  </a:schemeClr>
                </a:solidFill>
                <a:ea typeface="ＭＳ Ｐゴシック" pitchFamily="34" charset="-128"/>
              </a:rPr>
              <a:t>23:59 – April 26</a:t>
            </a:r>
            <a:r>
              <a:rPr lang="en-US" altLang="en-US" sz="2800" b="1" u="sng" baseline="30000" dirty="0">
                <a:solidFill>
                  <a:schemeClr val="bg2">
                    <a:lumMod val="50000"/>
                  </a:schemeClr>
                </a:solidFill>
                <a:ea typeface="ＭＳ Ｐゴシック" pitchFamily="34" charset="-128"/>
              </a:rPr>
              <a:t>th</a:t>
            </a:r>
            <a:r>
              <a:rPr lang="en-US" altLang="en-US" sz="2800" b="1" u="sng" dirty="0">
                <a:solidFill>
                  <a:schemeClr val="bg2">
                    <a:lumMod val="50000"/>
                  </a:schemeClr>
                </a:solidFill>
                <a:ea typeface="ＭＳ Ｐゴシック" pitchFamily="34" charset="-128"/>
              </a:rPr>
              <a:t>, 2026</a:t>
            </a:r>
            <a:r>
              <a:rPr lang="en-US" altLang="en-US" sz="2800" b="1" dirty="0">
                <a:solidFill>
                  <a:schemeClr val="bg2">
                    <a:lumMod val="50000"/>
                  </a:schemeClr>
                </a:solidFill>
                <a:ea typeface="ＭＳ Ｐゴシック" pitchFamily="34" charset="-128"/>
              </a:rPr>
              <a:t>.</a:t>
            </a:r>
          </a:p>
          <a:p>
            <a:endParaRPr lang="en-GB" dirty="0"/>
          </a:p>
        </p:txBody>
      </p:sp>
      <p:pic>
        <p:nvPicPr>
          <p:cNvPr id="6" name="Picture 6">
            <a:extLst>
              <a:ext uri="{FF2B5EF4-FFF2-40B4-BE49-F238E27FC236}">
                <a16:creationId xmlns:a16="http://schemas.microsoft.com/office/drawing/2014/main" id="{B6F0CE5E-12BE-188D-92B0-5869CC237B9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8489" y="321161"/>
            <a:ext cx="3172409" cy="1352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34229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743D96-B9EC-9D63-7ECD-8AFC0A37A9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sz="4800" b="1" dirty="0">
                <a:solidFill>
                  <a:schemeClr val="bg2">
                    <a:lumMod val="5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br>
              <a:rPr lang="en-GB" sz="4800" b="1" dirty="0">
                <a:solidFill>
                  <a:schemeClr val="bg2">
                    <a:lumMod val="5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r>
              <a:rPr lang="en-GB" sz="4400" b="1" dirty="0">
                <a:solidFill>
                  <a:schemeClr val="bg2">
                    <a:lumMod val="5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TASK DESCRIPTION: Essay </a:t>
            </a:r>
            <a:r>
              <a:rPr lang="en-GB" sz="4000" b="1" dirty="0">
                <a:solidFill>
                  <a:schemeClr val="bg2">
                    <a:lumMod val="5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(2000 words)</a:t>
            </a:r>
            <a:br>
              <a:rPr lang="en-GB" sz="4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D6E032-E737-BF63-330F-1568DF1294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365760" indent="0">
              <a:buNone/>
            </a:pPr>
            <a:endParaRPr lang="en-GB" sz="2100" dirty="0">
              <a:solidFill>
                <a:schemeClr val="bg2">
                  <a:lumMod val="50000"/>
                </a:schemeClr>
              </a:solidFill>
              <a:effectLst/>
              <a:ea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2600" dirty="0">
                <a:solidFill>
                  <a:schemeClr val="bg2">
                    <a:lumMod val="50000"/>
                  </a:schemeClr>
                </a:solidFill>
                <a:effectLst/>
                <a:ea typeface="Times New Roman" panose="02020603050405020304" pitchFamily="18" charset="0"/>
              </a:rPr>
              <a:t>Show knowledge and understanding what Safeguarding and Child Protection is.</a:t>
            </a: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2600" dirty="0">
                <a:solidFill>
                  <a:schemeClr val="bg2">
                    <a:lumMod val="50000"/>
                  </a:schemeClr>
                </a:solidFill>
                <a:effectLst/>
                <a:ea typeface="Times New Roman" panose="02020603050405020304" pitchFamily="18" charset="0"/>
              </a:rPr>
              <a:t>How do schools promote Child Welfare?</a:t>
            </a: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2600" dirty="0">
                <a:solidFill>
                  <a:schemeClr val="bg2">
                    <a:lumMod val="50000"/>
                  </a:schemeClr>
                </a:solidFill>
                <a:effectLst/>
                <a:ea typeface="Times New Roman" panose="02020603050405020304" pitchFamily="18" charset="0"/>
              </a:rPr>
              <a:t>Include policies and be critical regarding the policies that have evolved over time, from lessons learnt from serious failure within the system. Policies – Children’s Act (2004); UNCRC; All Wales Child Protection Procedures (2021); Working Together to Safeguard </a:t>
            </a:r>
            <a:r>
              <a:rPr lang="en-GB" sz="2600" dirty="0">
                <a:solidFill>
                  <a:schemeClr val="bg2">
                    <a:lumMod val="50000"/>
                  </a:schemeClr>
                </a:solidFill>
                <a:ea typeface="Times New Roman" panose="02020603050405020304" pitchFamily="18" charset="0"/>
              </a:rPr>
              <a:t>C</a:t>
            </a:r>
            <a:r>
              <a:rPr lang="en-GB" sz="2600" dirty="0">
                <a:solidFill>
                  <a:schemeClr val="bg2">
                    <a:lumMod val="50000"/>
                  </a:schemeClr>
                </a:solidFill>
                <a:effectLst/>
                <a:ea typeface="Times New Roman" panose="02020603050405020304" pitchFamily="18" charset="0"/>
              </a:rPr>
              <a:t>hildren (2018); Social Services &amp; Well-being (Wales) Act (2014).</a:t>
            </a: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2600" dirty="0">
                <a:solidFill>
                  <a:schemeClr val="bg2">
                    <a:lumMod val="50000"/>
                  </a:schemeClr>
                </a:solidFill>
                <a:effectLst/>
                <a:ea typeface="Times New Roman" panose="02020603050405020304" pitchFamily="18" charset="0"/>
              </a:rPr>
              <a:t>Link theory connected to well-being, development etc.</a:t>
            </a: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2600" dirty="0">
                <a:solidFill>
                  <a:schemeClr val="bg2">
                    <a:lumMod val="50000"/>
                  </a:schemeClr>
                </a:solidFill>
                <a:effectLst/>
                <a:ea typeface="Times New Roman" panose="02020603050405020304" pitchFamily="18" charset="0"/>
              </a:rPr>
              <a:t>Different models of Multi Agencies in Wales and MASH.</a:t>
            </a: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2600" dirty="0">
                <a:solidFill>
                  <a:schemeClr val="bg2">
                    <a:lumMod val="50000"/>
                  </a:schemeClr>
                </a:solidFill>
                <a:effectLst/>
                <a:ea typeface="Times New Roman" panose="02020603050405020304" pitchFamily="18" charset="0"/>
              </a:rPr>
              <a:t>The challenges and barriers of Multi Agency.</a:t>
            </a:r>
          </a:p>
          <a:p>
            <a:r>
              <a:rPr lang="en-GB" sz="2600" b="1" dirty="0">
                <a:solidFill>
                  <a:schemeClr val="bg2">
                    <a:lumMod val="50000"/>
                  </a:schemeClr>
                </a:solidFill>
                <a:effectLst/>
                <a:ea typeface="Times New Roman" panose="02020603050405020304" pitchFamily="18" charset="0"/>
              </a:rPr>
              <a:t>Do not be descriptive, use critique. You must be critical in your discussions with literature evidence to back it up</a:t>
            </a:r>
            <a:endParaRPr lang="en-GB" sz="2600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1458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B20853-C2AF-39E8-5179-897377B66B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Schedule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EC6C9E1A-9F46-9518-1E1F-E03DE5051A5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46829698"/>
              </p:ext>
            </p:extLst>
          </p:nvPr>
        </p:nvGraphicFramePr>
        <p:xfrm>
          <a:off x="1642635" y="1248402"/>
          <a:ext cx="7156412" cy="529767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578206">
                  <a:extLst>
                    <a:ext uri="{9D8B030D-6E8A-4147-A177-3AD203B41FA5}">
                      <a16:colId xmlns:a16="http://schemas.microsoft.com/office/drawing/2014/main" val="1497865781"/>
                    </a:ext>
                  </a:extLst>
                </a:gridCol>
                <a:gridCol w="3578206">
                  <a:extLst>
                    <a:ext uri="{9D8B030D-6E8A-4147-A177-3AD203B41FA5}">
                      <a16:colId xmlns:a16="http://schemas.microsoft.com/office/drawing/2014/main" val="3546836986"/>
                    </a:ext>
                  </a:extLst>
                </a:gridCol>
              </a:tblGrid>
              <a:tr h="12892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400" kern="100" dirty="0">
                          <a:effectLst/>
                        </a:rPr>
                        <a:t>Week beginning 2</a:t>
                      </a:r>
                      <a:r>
                        <a:rPr lang="en-GB" sz="1400" kern="100" baseline="30000" dirty="0">
                          <a:effectLst/>
                        </a:rPr>
                        <a:t>nd</a:t>
                      </a:r>
                      <a:r>
                        <a:rPr lang="en-GB" sz="1400" kern="100" dirty="0">
                          <a:effectLst/>
                        </a:rPr>
                        <a:t> March 2026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400" kern="100" dirty="0">
                          <a:effectLst/>
                        </a:rPr>
                        <a:t> Lecture 1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400" kern="100" dirty="0">
                          <a:effectLst/>
                        </a:rPr>
                        <a:t>                                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400" kern="100" dirty="0">
                          <a:effectLst/>
                        </a:rPr>
                        <a:t>Lecture 2</a:t>
                      </a:r>
                      <a:endParaRPr lang="en-GB" sz="14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28304" marR="2830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400" kern="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400" kern="100">
                          <a:effectLst/>
                        </a:rPr>
                        <a:t>Introduction; Assessment information;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400" kern="100">
                          <a:effectLst/>
                        </a:rPr>
                        <a:t>What is safeguarding and what do organisations do to make sure children are safe?</a:t>
                      </a:r>
                      <a:endParaRPr lang="en-GB" sz="14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28304" marR="28304" marT="0" marB="0"/>
                </a:tc>
                <a:extLst>
                  <a:ext uri="{0D108BD9-81ED-4DB2-BD59-A6C34878D82A}">
                    <a16:rowId xmlns:a16="http://schemas.microsoft.com/office/drawing/2014/main" val="1478429473"/>
                  </a:ext>
                </a:extLst>
              </a:tr>
              <a:tr h="52730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400" kern="100" dirty="0">
                          <a:effectLst/>
                        </a:rPr>
                        <a:t>Week beginning 9th </a:t>
                      </a:r>
                      <a:r>
                        <a:rPr lang="en-GB" sz="1400" kern="100">
                          <a:effectLst/>
                        </a:rPr>
                        <a:t>March 2026</a:t>
                      </a:r>
                      <a:endParaRPr lang="en-GB" sz="1400" kern="1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400" kern="100" dirty="0">
                          <a:effectLst/>
                        </a:rPr>
                        <a:t>Lecture 3</a:t>
                      </a:r>
                      <a:endParaRPr lang="en-GB" sz="14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28304" marR="2830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400" kern="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400" kern="100">
                          <a:effectLst/>
                        </a:rPr>
                        <a:t>E-safety</a:t>
                      </a:r>
                      <a:endParaRPr lang="en-GB" sz="14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28304" marR="28304" marT="0" marB="0"/>
                </a:tc>
                <a:extLst>
                  <a:ext uri="{0D108BD9-81ED-4DB2-BD59-A6C34878D82A}">
                    <a16:rowId xmlns:a16="http://schemas.microsoft.com/office/drawing/2014/main" val="3881744175"/>
                  </a:ext>
                </a:extLst>
              </a:tr>
              <a:tr h="7504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400" kern="100" dirty="0">
                          <a:effectLst/>
                        </a:rPr>
                        <a:t>Week beginning 16</a:t>
                      </a:r>
                      <a:r>
                        <a:rPr lang="en-GB" sz="1400" kern="100" baseline="30000" dirty="0">
                          <a:effectLst/>
                        </a:rPr>
                        <a:t>th</a:t>
                      </a:r>
                      <a:r>
                        <a:rPr lang="en-GB" sz="1400" kern="100" dirty="0">
                          <a:effectLst/>
                        </a:rPr>
                        <a:t> March 2026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400" kern="100" dirty="0">
                          <a:effectLst/>
                        </a:rPr>
                        <a:t>Lecture 4</a:t>
                      </a:r>
                      <a:endParaRPr lang="en-GB" sz="14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28304" marR="2830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400" kern="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400" kern="100" dirty="0">
                          <a:effectLst/>
                        </a:rPr>
                        <a:t>Statutory procedures; policy and legislation; theory</a:t>
                      </a:r>
                      <a:endParaRPr lang="en-GB" sz="14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28304" marR="28304" marT="0" marB="0"/>
                </a:tc>
                <a:extLst>
                  <a:ext uri="{0D108BD9-81ED-4DB2-BD59-A6C34878D82A}">
                    <a16:rowId xmlns:a16="http://schemas.microsoft.com/office/drawing/2014/main" val="1290112648"/>
                  </a:ext>
                </a:extLst>
              </a:tr>
              <a:tr h="12892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400" kern="100" dirty="0">
                          <a:effectLst/>
                        </a:rPr>
                        <a:t>Week beginning 23</a:t>
                      </a:r>
                      <a:r>
                        <a:rPr lang="en-GB" sz="1400" kern="100" baseline="30000" dirty="0">
                          <a:effectLst/>
                        </a:rPr>
                        <a:t>rd</a:t>
                      </a:r>
                      <a:r>
                        <a:rPr lang="en-GB" sz="1400" kern="100" dirty="0">
                          <a:effectLst/>
                        </a:rPr>
                        <a:t> March 20256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400" kern="100" dirty="0">
                          <a:effectLst/>
                        </a:rPr>
                        <a:t>Lecture 5</a:t>
                      </a:r>
                      <a:endParaRPr lang="en-GB" sz="14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28304" marR="2830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400" kern="100" dirty="0">
                          <a:effectLst/>
                        </a:rPr>
                        <a:t> </a:t>
                      </a:r>
                      <a:endParaRPr lang="en-GB" sz="1400" kern="1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400" kern="100" dirty="0">
                          <a:effectLst/>
                        </a:rPr>
                        <a:t>The challenges and benefits of the Multi Agency approach in Wales for safeguarding children and young people.</a:t>
                      </a:r>
                      <a:endParaRPr lang="en-GB" sz="1400" kern="1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400" kern="100" dirty="0">
                          <a:effectLst/>
                        </a:rPr>
                        <a:t> </a:t>
                      </a:r>
                      <a:endParaRPr lang="en-GB" sz="14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28304" marR="28304" marT="0" marB="0"/>
                </a:tc>
                <a:extLst>
                  <a:ext uri="{0D108BD9-81ED-4DB2-BD59-A6C34878D82A}">
                    <a16:rowId xmlns:a16="http://schemas.microsoft.com/office/drawing/2014/main" val="927483131"/>
                  </a:ext>
                </a:extLst>
              </a:tr>
              <a:tr h="52730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400" kern="100" dirty="0">
                          <a:effectLst/>
                        </a:rPr>
                        <a:t>26</a:t>
                      </a:r>
                      <a:r>
                        <a:rPr lang="en-GB" sz="1400" kern="100" baseline="30000" dirty="0">
                          <a:effectLst/>
                        </a:rPr>
                        <a:t>th</a:t>
                      </a:r>
                      <a:r>
                        <a:rPr lang="en-GB" sz="1400" kern="100" dirty="0">
                          <a:effectLst/>
                        </a:rPr>
                        <a:t>  April 2026  23:59</a:t>
                      </a:r>
                      <a:endParaRPr lang="en-GB" sz="14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28304" marR="2830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400" kern="100">
                          <a:effectLst/>
                        </a:rPr>
                        <a:t>Upload essay to Turnitin</a:t>
                      </a:r>
                      <a:endParaRPr lang="en-GB" sz="1400" kern="10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400" kern="100">
                          <a:effectLst/>
                        </a:rPr>
                        <a:t>Upload your own set of slides to Turnitin</a:t>
                      </a:r>
                      <a:endParaRPr lang="en-GB" sz="14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28304" marR="28304" marT="0" marB="0"/>
                </a:tc>
                <a:extLst>
                  <a:ext uri="{0D108BD9-81ED-4DB2-BD59-A6C34878D82A}">
                    <a16:rowId xmlns:a16="http://schemas.microsoft.com/office/drawing/2014/main" val="1181001596"/>
                  </a:ext>
                </a:extLst>
              </a:tr>
              <a:tr h="43489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400" kern="100" dirty="0">
                          <a:effectLst/>
                        </a:rPr>
                        <a:t>10</a:t>
                      </a:r>
                      <a:r>
                        <a:rPr lang="en-GB" sz="1400" kern="100" baseline="30000" dirty="0">
                          <a:effectLst/>
                        </a:rPr>
                        <a:t>th</a:t>
                      </a:r>
                      <a:r>
                        <a:rPr lang="en-GB" sz="1400" kern="100" dirty="0">
                          <a:effectLst/>
                        </a:rPr>
                        <a:t> May 2026  23:59</a:t>
                      </a:r>
                      <a:endParaRPr lang="en-GB" sz="14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28304" marR="2830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400" kern="100" dirty="0">
                          <a:effectLst/>
                        </a:rPr>
                        <a:t>One person from each group to upload the video presentation to Teams</a:t>
                      </a:r>
                      <a:endParaRPr lang="en-GB" sz="14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28304" marR="28304" marT="0" marB="0"/>
                </a:tc>
                <a:extLst>
                  <a:ext uri="{0D108BD9-81ED-4DB2-BD59-A6C34878D82A}">
                    <a16:rowId xmlns:a16="http://schemas.microsoft.com/office/drawing/2014/main" val="1439544433"/>
                  </a:ext>
                </a:extLst>
              </a:tr>
            </a:tbl>
          </a:graphicData>
        </a:graphic>
      </p:graphicFrame>
      <p:sp>
        <p:nvSpPr>
          <p:cNvPr id="5" name="Rectangle 1">
            <a:extLst>
              <a:ext uri="{FF2B5EF4-FFF2-40B4-BE49-F238E27FC236}">
                <a16:creationId xmlns:a16="http://schemas.microsoft.com/office/drawing/2014/main" id="{3F2151EE-29DD-800D-1495-9BD90D95E066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6425458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3ADACCA7-A0F1-4AED-8127-65658204012C}"/>
    </a:ext>
  </a:extLst>
</a:theme>
</file>

<file path=ppt/theme/theme2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Standard_2023 Accessible" id="{5B2C1888-8C3F-4C68-BAF5-167F4168EEEB}" vid="{86883F0F-287E-4407-A9BD-FB3F2413EBF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slide</Template>
  <TotalTime>0</TotalTime>
  <Words>746</Words>
  <Application>Microsoft Office PowerPoint</Application>
  <PresentationFormat>Widescreen</PresentationFormat>
  <Paragraphs>90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10</vt:i4>
      </vt:variant>
    </vt:vector>
  </HeadingPairs>
  <TitlesOfParts>
    <vt:vector size="21" baseType="lpstr">
      <vt:lpstr>ＭＳ Ｐゴシック</vt:lpstr>
      <vt:lpstr>Aptos</vt:lpstr>
      <vt:lpstr>Arial</vt:lpstr>
      <vt:lpstr>Calibri</vt:lpstr>
      <vt:lpstr>Calibri Light</vt:lpstr>
      <vt:lpstr>Symbol</vt:lpstr>
      <vt:lpstr>Times New Roman</vt:lpstr>
      <vt:lpstr>Wingdings 2</vt:lpstr>
      <vt:lpstr>Wingdings 3</vt:lpstr>
      <vt:lpstr>UWTSD Holding Page</vt:lpstr>
      <vt:lpstr>Accessible 2</vt:lpstr>
      <vt:lpstr>ECIE5010 Keeping Our Children Safe</vt:lpstr>
      <vt:lpstr>Learning Outcomes</vt:lpstr>
      <vt:lpstr>Learning Outcomes</vt:lpstr>
      <vt:lpstr>Aims of the sessions.    </vt:lpstr>
      <vt:lpstr>Assessment1 (50%)–Group presentation</vt:lpstr>
      <vt:lpstr> Group presentation General Guidelines  </vt:lpstr>
      <vt:lpstr>Date to upload Group Presentation  to Teams </vt:lpstr>
      <vt:lpstr>Assessment 2 of ECIE5010                </vt:lpstr>
      <vt:lpstr>  TASK DESCRIPTION: Essay (2000 words) </vt:lpstr>
      <vt:lpstr>Schedule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ECIE5006 Keeping Our Children Safe</dc:title>
  <dc:creator>Cindy Hunt</dc:creator>
  <cp:lastModifiedBy>Sue Ainsworth</cp:lastModifiedBy>
  <cp:revision>8</cp:revision>
  <dcterms:created xsi:type="dcterms:W3CDTF">2023-02-18T16:54:45Z</dcterms:created>
  <dcterms:modified xsi:type="dcterms:W3CDTF">2025-08-25T06:27:11Z</dcterms:modified>
</cp:coreProperties>
</file>