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nton" panose="020B0604020202020204" charset="0"/>
      <p:regular r:id="rId15"/>
    </p:embeddedFont>
    <p:embeddedFont>
      <p:font typeface="Archivo Black" panose="020B0604020202020204" charset="0"/>
      <p:regular r:id="rId16"/>
    </p:embeddedFont>
    <p:embeddedFont>
      <p:font typeface="Calibri" panose="020F0502020204030204" pitchFamily="34" charset="0"/>
      <p:regular r:id="rId17"/>
      <p:bold r:id="rId18"/>
      <p:italic r:id="rId19"/>
      <p:boldItalic r:id="rId20"/>
    </p:embeddedFont>
    <p:embeddedFont>
      <p:font typeface="Montserrat Classic" panose="020B0604020202020204" charset="0"/>
      <p:regular r:id="rId21"/>
    </p:embeddedFont>
    <p:embeddedFont>
      <p:font typeface="Montserrat Classic Bold" panose="020B0604020202020204" charset="0"/>
      <p:regular r:id="rId22"/>
    </p:embeddedFont>
    <p:embeddedFont>
      <p:font typeface="Nunito Sans Regular" panose="020B0604020202020204" charset="0"/>
      <p:regular r:id="rId23"/>
    </p:embeddedFont>
    <p:embeddedFont>
      <p:font typeface="Nunito Sans Regular Bold" panose="020B0604020202020204" charset="0"/>
      <p:regular r:id="rId24"/>
    </p:embeddedFont>
    <p:embeddedFont>
      <p:font typeface="Open Sans" panose="020B0606030504020204" pitchFamily="34" charset="0"/>
      <p:regular r:id="rId25"/>
      <p:bold r:id="rId26"/>
      <p:italic r:id="rId27"/>
      <p:boldItalic r:id="rId28"/>
    </p:embeddedFont>
    <p:embeddedFont>
      <p:font typeface="Open Sans Extra Bold" panose="020B0604020202020204" charset="0"/>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94622" autoAdjust="0"/>
  </p:normalViewPr>
  <p:slideViewPr>
    <p:cSldViewPr>
      <p:cViewPr varScale="1">
        <p:scale>
          <a:sx n="46" d="100"/>
          <a:sy n="46" d="100"/>
        </p:scale>
        <p:origin x="738"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CE8034-5D08-4FB9-95F1-F6138679FC77}" type="datetimeFigureOut">
              <a:rPr lang="en-GB" smtClean="0"/>
              <a:t>17/06/2021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758582-1F74-4969-B92D-79ACAC4D51B9}" type="slidenum">
              <a:rPr lang="en-GB" smtClean="0"/>
              <a:t>‹#›</a:t>
            </a:fld>
            <a:endParaRPr lang="en-GB"/>
          </a:p>
        </p:txBody>
      </p:sp>
    </p:spTree>
    <p:extLst>
      <p:ext uri="{BB962C8B-B14F-4D97-AF65-F5344CB8AC3E}">
        <p14:creationId xmlns:p14="http://schemas.microsoft.com/office/powerpoint/2010/main" val="3915677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Nichola Farr, and I’m here to share with you some information about the news media marketplace, against a backdrop of rapid advancements in digital technology. The focus of my attention, is the American organisation, The New York Times Company – publisher of the world-renowned New York Times newspaper, its international edition and, a number of digital properties including the New York Times app, a crossword app and New York Times website (New York Times Company, 2021). </a:t>
            </a:r>
          </a:p>
          <a:p>
            <a:r>
              <a:rPr lang="en-GB" dirty="0"/>
              <a:t>Digital developments have disrupted the newspaper business in significant and far-reaching ways, usurping the traditional printed press in favour of a move to online news-sharing. This switch is impacting newspaper companies, forcing the New York Times, and other publishers, to reassess many aspects of their business processes in order to meet changing consumer demands. Within this presentation, we’ll take a look at a range of external factors currently disrupting the newspaper industry, as well the challenges that the NYT is facing in the marketplace. I’ll also consider some  potential opportunities for the company and how it needs to respond and adapt to the changing environment, in order to stay relevant and profitable in the 21st century</a:t>
            </a:r>
          </a:p>
          <a:p>
            <a:endParaRPr lang="en-GB" dirty="0"/>
          </a:p>
        </p:txBody>
      </p:sp>
      <p:sp>
        <p:nvSpPr>
          <p:cNvPr id="4" name="Slide Number Placeholder 3"/>
          <p:cNvSpPr>
            <a:spLocks noGrp="1"/>
          </p:cNvSpPr>
          <p:nvPr>
            <p:ph type="sldNum" sz="quarter" idx="5"/>
          </p:nvPr>
        </p:nvSpPr>
        <p:spPr/>
        <p:txBody>
          <a:bodyPr/>
          <a:lstStyle/>
          <a:p>
            <a:fld id="{CB758582-1F74-4969-B92D-79ACAC4D51B9}" type="slidenum">
              <a:rPr lang="en-GB" smtClean="0"/>
              <a:t>2</a:t>
            </a:fld>
            <a:endParaRPr lang="en-GB"/>
          </a:p>
        </p:txBody>
      </p:sp>
    </p:spTree>
    <p:extLst>
      <p:ext uri="{BB962C8B-B14F-4D97-AF65-F5344CB8AC3E}">
        <p14:creationId xmlns:p14="http://schemas.microsoft.com/office/powerpoint/2010/main" val="1994370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NYT has grown to become one of the largest newspaper publishers in the world since it started in 1851. Its papers have supported democracy, education, public discourse and freedom of speech, and have been a staple of daily life across the US. </a:t>
            </a:r>
          </a:p>
          <a:p>
            <a:r>
              <a:rPr lang="en-GB" dirty="0"/>
              <a:t>By 1984, daily newspaper circulation in the US stood at over 63 </a:t>
            </a:r>
            <a:r>
              <a:rPr lang="en-GB" dirty="0" err="1"/>
              <a:t>milliion</a:t>
            </a:r>
            <a:r>
              <a:rPr lang="en-GB" dirty="0"/>
              <a:t>, but roll forward 35 years and the picture is bleak, as in 2018 the figure had dropped by more than half. Statistics have been worse again in the last few years, particularly in the light of Covid, and research from the Alliance for Audited Media (Press Gazette, 2021) found that the largest ten weekday newspapers in the US experienced a circulation fall of 20% in the six months to September 2020 – including a 12% decrease for the NYT. </a:t>
            </a:r>
          </a:p>
          <a:p>
            <a:endParaRPr lang="en-GB" dirty="0"/>
          </a:p>
        </p:txBody>
      </p:sp>
      <p:sp>
        <p:nvSpPr>
          <p:cNvPr id="4" name="Slide Number Placeholder 3"/>
          <p:cNvSpPr>
            <a:spLocks noGrp="1"/>
          </p:cNvSpPr>
          <p:nvPr>
            <p:ph type="sldNum" sz="quarter" idx="5"/>
          </p:nvPr>
        </p:nvSpPr>
        <p:spPr/>
        <p:txBody>
          <a:bodyPr/>
          <a:lstStyle/>
          <a:p>
            <a:fld id="{CB758582-1F74-4969-B92D-79ACAC4D51B9}" type="slidenum">
              <a:rPr lang="en-GB" smtClean="0"/>
              <a:t>3</a:t>
            </a:fld>
            <a:endParaRPr lang="en-GB"/>
          </a:p>
        </p:txBody>
      </p:sp>
    </p:spTree>
    <p:extLst>
      <p:ext uri="{BB962C8B-B14F-4D97-AF65-F5344CB8AC3E}">
        <p14:creationId xmlns:p14="http://schemas.microsoft.com/office/powerpoint/2010/main" val="1009415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contrast, a recent survey provides evidence that over half of all Americans are accessing the news via digital platforms, such as websites, social media, and news apps (Pew Research </a:t>
            </a:r>
            <a:r>
              <a:rPr lang="en-GB" dirty="0" err="1"/>
              <a:t>Center</a:t>
            </a:r>
            <a:r>
              <a:rPr lang="en-GB" dirty="0"/>
              <a:t>, 2021), and the same trends are evident in other developed countries. </a:t>
            </a:r>
          </a:p>
          <a:p>
            <a:r>
              <a:rPr lang="en-GB" dirty="0"/>
              <a:t>Undoubtedly, the main cause of this decline in printed circulation is the impact of digitisation on the newspaper industry, or “digital disruption” – a disordering of the business environment brought about by digital innovation (Skog, 2018).</a:t>
            </a:r>
          </a:p>
          <a:p>
            <a:endParaRPr lang="en-GB" dirty="0"/>
          </a:p>
        </p:txBody>
      </p:sp>
      <p:sp>
        <p:nvSpPr>
          <p:cNvPr id="4" name="Slide Number Placeholder 3"/>
          <p:cNvSpPr>
            <a:spLocks noGrp="1"/>
          </p:cNvSpPr>
          <p:nvPr>
            <p:ph type="sldNum" sz="quarter" idx="5"/>
          </p:nvPr>
        </p:nvSpPr>
        <p:spPr/>
        <p:txBody>
          <a:bodyPr/>
          <a:lstStyle/>
          <a:p>
            <a:fld id="{CB758582-1F74-4969-B92D-79ACAC4D51B9}" type="slidenum">
              <a:rPr lang="en-GB" smtClean="0"/>
              <a:t>4</a:t>
            </a:fld>
            <a:endParaRPr lang="en-GB"/>
          </a:p>
        </p:txBody>
      </p:sp>
    </p:spTree>
    <p:extLst>
      <p:ext uri="{BB962C8B-B14F-4D97-AF65-F5344CB8AC3E}">
        <p14:creationId xmlns:p14="http://schemas.microsoft.com/office/powerpoint/2010/main" val="1293437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determine future strategy for the company, it’s useful to undertake a PEST(EL) analysis of the newspaper industry, to understand the wider macro-environmental influences at play that impacts on how it is evolving. </a:t>
            </a:r>
          </a:p>
          <a:p>
            <a:r>
              <a:rPr lang="en-GB" dirty="0"/>
              <a:t>Key themes in the political and legal arena are clearly a result of digitisation’s impact on the changing landscape of news media. </a:t>
            </a:r>
          </a:p>
          <a:p>
            <a:r>
              <a:rPr lang="en-GB" dirty="0"/>
              <a:t>1.	US newspapers are largely privately run, and is protected from significant government interference by the first amendment. As digital readership starts to outstrip traditional print, Americans are debating whether democracy is being challenged through the reduction in, or whether readers are liberated as more choice and less partisan news monopolies become available online. </a:t>
            </a:r>
          </a:p>
          <a:p>
            <a:r>
              <a:rPr lang="en-GB" dirty="0"/>
              <a:t>2.	But as print media monopolies recede, it’s the New Media monopolies that are emerging. Companies like Google and Facebook are hitting the headlines with charges of antitrust lodged against them.</a:t>
            </a:r>
          </a:p>
          <a:p>
            <a:r>
              <a:rPr lang="en-GB" dirty="0"/>
              <a:t>3.	 And New media brings with it new challenges of fake news and misinformation, online privacy concerns , intellectual property and copyright grey areas,  and the legal focus is now on the development of legislation and policy that can clarify these issues. </a:t>
            </a:r>
          </a:p>
          <a:p>
            <a:endParaRPr lang="en-GB" dirty="0"/>
          </a:p>
        </p:txBody>
      </p:sp>
      <p:sp>
        <p:nvSpPr>
          <p:cNvPr id="4" name="Slide Number Placeholder 3"/>
          <p:cNvSpPr>
            <a:spLocks noGrp="1"/>
          </p:cNvSpPr>
          <p:nvPr>
            <p:ph type="sldNum" sz="quarter" idx="5"/>
          </p:nvPr>
        </p:nvSpPr>
        <p:spPr/>
        <p:txBody>
          <a:bodyPr/>
          <a:lstStyle/>
          <a:p>
            <a:fld id="{CB758582-1F74-4969-B92D-79ACAC4D51B9}" type="slidenum">
              <a:rPr lang="en-GB" smtClean="0"/>
              <a:t>5</a:t>
            </a:fld>
            <a:endParaRPr lang="en-GB"/>
          </a:p>
        </p:txBody>
      </p:sp>
    </p:spTree>
    <p:extLst>
      <p:ext uri="{BB962C8B-B14F-4D97-AF65-F5344CB8AC3E}">
        <p14:creationId xmlns:p14="http://schemas.microsoft.com/office/powerpoint/2010/main" val="3775307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economic terms, the move towards digital access to news has led to falling revenues from print circulation and advertising, , leading corporations to impose cost-cutting measures to make savings (Sparks et al, 2016) by reducing paid journalists an compromising on print quality. Low costs for new entrants to the digital market is making it easier for competitors to move in and disrupt the status quo (Clayton, 2015). The current economic climate is gloomy, with recession followed by covid making the future for many local newspapers unsustainable, and the economic model for newspapers as we know them has become increasingly unviable.</a:t>
            </a:r>
          </a:p>
        </p:txBody>
      </p:sp>
      <p:sp>
        <p:nvSpPr>
          <p:cNvPr id="4" name="Slide Number Placeholder 3"/>
          <p:cNvSpPr>
            <a:spLocks noGrp="1"/>
          </p:cNvSpPr>
          <p:nvPr>
            <p:ph type="sldNum" sz="quarter" idx="5"/>
          </p:nvPr>
        </p:nvSpPr>
        <p:spPr/>
        <p:txBody>
          <a:bodyPr/>
          <a:lstStyle/>
          <a:p>
            <a:fld id="{CB758582-1F74-4969-B92D-79ACAC4D51B9}" type="slidenum">
              <a:rPr lang="en-GB" smtClean="0"/>
              <a:t>6</a:t>
            </a:fld>
            <a:endParaRPr lang="en-GB"/>
          </a:p>
        </p:txBody>
      </p:sp>
    </p:spTree>
    <p:extLst>
      <p:ext uri="{BB962C8B-B14F-4D97-AF65-F5344CB8AC3E}">
        <p14:creationId xmlns:p14="http://schemas.microsoft.com/office/powerpoint/2010/main" val="2445003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social and environmental terms, attitudes are changing. CSR and sustainability are high on the agenda, and an online news offer appeals to an audience keen to reduce their carbon footprint. Trends in reading have changed – readers are now consuming news differently, particularly younger age groups, as a study from Flamingo identified (</a:t>
            </a:r>
            <a:r>
              <a:rPr lang="en-GB" dirty="0" err="1"/>
              <a:t>Kalogeropoulos</a:t>
            </a:r>
            <a:r>
              <a:rPr lang="en-GB" dirty="0"/>
              <a:t>, 2019), and lifestyle changes with all demographics is slowly upending traditional news consumption.</a:t>
            </a:r>
          </a:p>
        </p:txBody>
      </p:sp>
      <p:sp>
        <p:nvSpPr>
          <p:cNvPr id="4" name="Slide Number Placeholder 3"/>
          <p:cNvSpPr>
            <a:spLocks noGrp="1"/>
          </p:cNvSpPr>
          <p:nvPr>
            <p:ph type="sldNum" sz="quarter" idx="5"/>
          </p:nvPr>
        </p:nvSpPr>
        <p:spPr/>
        <p:txBody>
          <a:bodyPr/>
          <a:lstStyle/>
          <a:p>
            <a:fld id="{CB758582-1F74-4969-B92D-79ACAC4D51B9}" type="slidenum">
              <a:rPr lang="en-GB" smtClean="0"/>
              <a:t>7</a:t>
            </a:fld>
            <a:endParaRPr lang="en-GB"/>
          </a:p>
        </p:txBody>
      </p:sp>
    </p:spTree>
    <p:extLst>
      <p:ext uri="{BB962C8B-B14F-4D97-AF65-F5344CB8AC3E}">
        <p14:creationId xmlns:p14="http://schemas.microsoft.com/office/powerpoint/2010/main" val="19197527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it’s undoubtedly the technology that is forcing these changes, not only the way that consumers are adapting, but in the way that newspaper businesses need to adapt. The NYT will have to ensure that its infrastructure can adapt to the speed at which these technologies are changing. Investment in digital marketing, </a:t>
            </a:r>
            <a:r>
              <a:rPr lang="en-GB" dirty="0" err="1"/>
              <a:t>r&amp;D</a:t>
            </a:r>
            <a:r>
              <a:rPr lang="en-GB" dirty="0"/>
              <a:t> into new technologies, and navigating the competition, with big tech looming large, will be more difficult in a complex online market</a:t>
            </a:r>
          </a:p>
        </p:txBody>
      </p:sp>
      <p:sp>
        <p:nvSpPr>
          <p:cNvPr id="4" name="Slide Number Placeholder 3"/>
          <p:cNvSpPr>
            <a:spLocks noGrp="1"/>
          </p:cNvSpPr>
          <p:nvPr>
            <p:ph type="sldNum" sz="quarter" idx="5"/>
          </p:nvPr>
        </p:nvSpPr>
        <p:spPr/>
        <p:txBody>
          <a:bodyPr/>
          <a:lstStyle/>
          <a:p>
            <a:fld id="{CB758582-1F74-4969-B92D-79ACAC4D51B9}" type="slidenum">
              <a:rPr lang="en-GB" smtClean="0"/>
              <a:t>8</a:t>
            </a:fld>
            <a:endParaRPr lang="en-GB"/>
          </a:p>
        </p:txBody>
      </p:sp>
    </p:spTree>
    <p:extLst>
      <p:ext uri="{BB962C8B-B14F-4D97-AF65-F5344CB8AC3E}">
        <p14:creationId xmlns:p14="http://schemas.microsoft.com/office/powerpoint/2010/main" val="1909531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Threat of new entrants	Entry to the online newspaper market is relatively low cost, and the dominance that NYT has in the printed press is threated when transposed to the new media arena. The right digital marketing campaign can thrust new competition into the spotlight, and customer allegiances can change pretty quickly. One advantage for the NYT is the size of the organisation, which has capacity to redirect resources towards new R&amp;D, innovation and marketing.</a:t>
            </a:r>
          </a:p>
          <a:p>
            <a:endParaRPr lang="en-GB" dirty="0"/>
          </a:p>
          <a:p>
            <a:r>
              <a:rPr lang="en-GB" dirty="0"/>
              <a:t>Bargaining power of suppliers	The rise of online reading materials has led to decline in demand for paper  and ink, etc, so these manufacturers have less bargaining power than previously. If the NYT is to sustain its physical newspaper business, environmentally-friendly operations will be key. The “hot off the press” agile distribution model will require and eco service, and suppliers within the distribution chain could bargain for higher prices . However, a move to digital may see a new type of supply chain emerging, with unaffiliated content creators, tech companies and online news aggregators pulling the strings. New digital platform capabilities will be required and NYT should explore new business models to prepare for this eventuality</a:t>
            </a:r>
          </a:p>
          <a:p>
            <a:r>
              <a:rPr lang="en-GB" dirty="0"/>
              <a:t>Threat of substitute products or services	Substitutes come in the form of many alternatives popping up online, with tech giants and start-ups disrupting the marketplace. News content is available through multiple channels and takes “hot off the press” to a whole new level. Competition is high as companies vie to provide the next big thing, with podcasts, subscription packages and more offered whenever you want it, however you want it.</a:t>
            </a:r>
          </a:p>
          <a:p>
            <a:r>
              <a:rPr lang="en-GB" dirty="0"/>
              <a:t>Bargaining power of customers	Customers have huge choice and their bargaining power is high. They have a plethora of low or no cost options for consuming news and what will separate out the NYT from the rest will be sustaining their strong brand identity as they compete on these digital platforms. Provision of a superior customer experience driven by data analytics will encourage loyalty to the brand. An online value proposition needs to be well defined, with a membership model that puts the user experience at the forefront.</a:t>
            </a:r>
          </a:p>
          <a:p>
            <a:r>
              <a:rPr lang="en-GB" dirty="0"/>
              <a:t>Rivalry among existing competitors	The NYT’s main </a:t>
            </a:r>
            <a:r>
              <a:rPr lang="en-GB" dirty="0" err="1"/>
              <a:t>competetitors</a:t>
            </a:r>
            <a:r>
              <a:rPr lang="en-GB" dirty="0"/>
              <a:t> are facing the same challenges, and struggling to retain their market share. Rivalry between them is less of a threat than that of the new digital kids on the block, and they will all need to keep innovating to stay relevant. To retain its position alongside existing rivals, and gain competitive advantage, the NYT needs to look at creative ways to monetize content and to diversify its online and offline readership offer further. 3m 37s</a:t>
            </a:r>
          </a:p>
          <a:p>
            <a:endParaRPr lang="en-GB" dirty="0"/>
          </a:p>
        </p:txBody>
      </p:sp>
      <p:sp>
        <p:nvSpPr>
          <p:cNvPr id="4" name="Slide Number Placeholder 3"/>
          <p:cNvSpPr>
            <a:spLocks noGrp="1"/>
          </p:cNvSpPr>
          <p:nvPr>
            <p:ph type="sldNum" sz="quarter" idx="5"/>
          </p:nvPr>
        </p:nvSpPr>
        <p:spPr/>
        <p:txBody>
          <a:bodyPr/>
          <a:lstStyle/>
          <a:p>
            <a:fld id="{CB758582-1F74-4969-B92D-79ACAC4D51B9}" type="slidenum">
              <a:rPr lang="en-GB" smtClean="0"/>
              <a:t>9</a:t>
            </a:fld>
            <a:endParaRPr lang="en-GB"/>
          </a:p>
        </p:txBody>
      </p:sp>
    </p:spTree>
    <p:extLst>
      <p:ext uri="{BB962C8B-B14F-4D97-AF65-F5344CB8AC3E}">
        <p14:creationId xmlns:p14="http://schemas.microsoft.com/office/powerpoint/2010/main" val="2144298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disruption of the newspaper industry is continuing at full force and the NYT will need to be agile and adaptable as it adapts in the new digital landscape.  Moving forward, there are a number of opportunities that the company could take up:</a:t>
            </a:r>
          </a:p>
          <a:p>
            <a:r>
              <a:rPr lang="en-GB" dirty="0"/>
              <a:t>Further Diversification of products and services to cater to a wider audience</a:t>
            </a:r>
          </a:p>
          <a:p>
            <a:r>
              <a:rPr lang="en-GB" dirty="0"/>
              <a:t>Capitalise on their trusted brand identity through the creation and curation of high quality news content, to set them apart from the crowd</a:t>
            </a:r>
          </a:p>
          <a:p>
            <a:r>
              <a:rPr lang="en-GB" dirty="0"/>
              <a:t>Monetizing of content through further development of reader subscriptions and more creative content commerce marketing</a:t>
            </a:r>
          </a:p>
          <a:p>
            <a:r>
              <a:rPr lang="en-GB" dirty="0"/>
              <a:t>Focus on the customer experience and tailor subscription packages to different groups, to provide a seamless service and strong customer engagement through all channels. </a:t>
            </a:r>
          </a:p>
          <a:p>
            <a:r>
              <a:rPr lang="en-GB" dirty="0"/>
              <a:t>Thank you for your time.</a:t>
            </a:r>
          </a:p>
          <a:p>
            <a:endParaRPr lang="en-GB" dirty="0"/>
          </a:p>
        </p:txBody>
      </p:sp>
      <p:sp>
        <p:nvSpPr>
          <p:cNvPr id="4" name="Slide Number Placeholder 3"/>
          <p:cNvSpPr>
            <a:spLocks noGrp="1"/>
          </p:cNvSpPr>
          <p:nvPr>
            <p:ph type="sldNum" sz="quarter" idx="5"/>
          </p:nvPr>
        </p:nvSpPr>
        <p:spPr/>
        <p:txBody>
          <a:bodyPr/>
          <a:lstStyle/>
          <a:p>
            <a:fld id="{CB758582-1F74-4969-B92D-79ACAC4D51B9}" type="slidenum">
              <a:rPr lang="en-GB" smtClean="0"/>
              <a:t>10</a:t>
            </a:fld>
            <a:endParaRPr lang="en-GB"/>
          </a:p>
        </p:txBody>
      </p:sp>
    </p:spTree>
    <p:extLst>
      <p:ext uri="{BB962C8B-B14F-4D97-AF65-F5344CB8AC3E}">
        <p14:creationId xmlns:p14="http://schemas.microsoft.com/office/powerpoint/2010/main" val="545587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6/17/2021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2.sv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8.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9.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2.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10.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2.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11.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12.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2.sv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3.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AE2FF"/>
        </a:solidFill>
        <a:effectLst/>
      </p:bgPr>
    </p:bg>
    <p:spTree>
      <p:nvGrpSpPr>
        <p:cNvPr id="1" name=""/>
        <p:cNvGrpSpPr/>
        <p:nvPr/>
      </p:nvGrpSpPr>
      <p:grpSpPr>
        <a:xfrm>
          <a:off x="0" y="0"/>
          <a:ext cx="0" cy="0"/>
          <a:chOff x="0" y="0"/>
          <a:chExt cx="0" cy="0"/>
        </a:xfrm>
      </p:grpSpPr>
      <p:grpSp>
        <p:nvGrpSpPr>
          <p:cNvPr id="2" name="Group 2"/>
          <p:cNvGrpSpPr/>
          <p:nvPr/>
        </p:nvGrpSpPr>
        <p:grpSpPr>
          <a:xfrm>
            <a:off x="6315075" y="-220797"/>
            <a:ext cx="5657850" cy="8193222"/>
            <a:chOff x="0" y="0"/>
            <a:chExt cx="1913890" cy="2771534"/>
          </a:xfrm>
        </p:grpSpPr>
        <p:sp>
          <p:nvSpPr>
            <p:cNvPr id="3" name="Freeform 3"/>
            <p:cNvSpPr/>
            <p:nvPr/>
          </p:nvSpPr>
          <p:spPr>
            <a:xfrm>
              <a:off x="0" y="0"/>
              <a:ext cx="1913890" cy="2771535"/>
            </a:xfrm>
            <a:custGeom>
              <a:avLst/>
              <a:gdLst/>
              <a:ahLst/>
              <a:cxnLst/>
              <a:rect l="l" t="t" r="r" b="b"/>
              <a:pathLst>
                <a:path w="1913890" h="2771535">
                  <a:moveTo>
                    <a:pt x="0" y="0"/>
                  </a:moveTo>
                  <a:lnTo>
                    <a:pt x="1913890" y="0"/>
                  </a:lnTo>
                  <a:lnTo>
                    <a:pt x="1913890" y="2771535"/>
                  </a:lnTo>
                  <a:lnTo>
                    <a:pt x="0" y="2771535"/>
                  </a:lnTo>
                  <a:close/>
                </a:path>
              </a:pathLst>
            </a:custGeom>
            <a:solidFill>
              <a:srgbClr val="DAE2FF"/>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6315075" y="7972425"/>
            <a:ext cx="5657850" cy="5657850"/>
          </a:xfrm>
          <a:prstGeom prst="rect">
            <a:avLst/>
          </a:prstGeom>
        </p:spPr>
      </p:pic>
      <p:grpSp>
        <p:nvGrpSpPr>
          <p:cNvPr id="5" name="Group 5"/>
          <p:cNvGrpSpPr/>
          <p:nvPr/>
        </p:nvGrpSpPr>
        <p:grpSpPr>
          <a:xfrm>
            <a:off x="8151075" y="3549687"/>
            <a:ext cx="1850850" cy="6985710"/>
            <a:chOff x="0" y="0"/>
            <a:chExt cx="626090" cy="2363067"/>
          </a:xfrm>
        </p:grpSpPr>
        <p:sp>
          <p:nvSpPr>
            <p:cNvPr id="6" name="Freeform 6"/>
            <p:cNvSpPr/>
            <p:nvPr/>
          </p:nvSpPr>
          <p:spPr>
            <a:xfrm>
              <a:off x="0" y="0"/>
              <a:ext cx="626090" cy="2363067"/>
            </a:xfrm>
            <a:custGeom>
              <a:avLst/>
              <a:gdLst/>
              <a:ahLst/>
              <a:cxnLst/>
              <a:rect l="l" t="t" r="r" b="b"/>
              <a:pathLst>
                <a:path w="626090" h="2363067">
                  <a:moveTo>
                    <a:pt x="0" y="0"/>
                  </a:moveTo>
                  <a:lnTo>
                    <a:pt x="626090" y="0"/>
                  </a:lnTo>
                  <a:lnTo>
                    <a:pt x="626090" y="2363067"/>
                  </a:lnTo>
                  <a:lnTo>
                    <a:pt x="0" y="2363067"/>
                  </a:lnTo>
                  <a:close/>
                </a:path>
              </a:pathLst>
            </a:custGeom>
            <a:solidFill>
              <a:srgbClr val="3071CF"/>
            </a:solidFill>
          </p:spPr>
        </p:sp>
      </p:grpSp>
      <p:pic>
        <p:nvPicPr>
          <p:cNvPr id="7" name="Picture 7"/>
          <p:cNvPicPr>
            <a:picLocks noChangeAspect="1"/>
          </p:cNvPicPr>
          <p:nvPr/>
        </p:nvPicPr>
        <p:blipFill>
          <a:blip r:embed="rId4"/>
          <a:srcRect/>
          <a:stretch>
            <a:fillRect/>
          </a:stretch>
        </p:blipFill>
        <p:spPr>
          <a:xfrm>
            <a:off x="4643915" y="0"/>
            <a:ext cx="9000170" cy="5782609"/>
          </a:xfrm>
          <a:prstGeom prst="rect">
            <a:avLst/>
          </a:prstGeom>
        </p:spPr>
      </p:pic>
      <p:sp>
        <p:nvSpPr>
          <p:cNvPr id="8" name="TextBox 8"/>
          <p:cNvSpPr txBox="1"/>
          <p:nvPr/>
        </p:nvSpPr>
        <p:spPr>
          <a:xfrm>
            <a:off x="6315075" y="821792"/>
            <a:ext cx="5657850" cy="397145"/>
          </a:xfrm>
          <a:prstGeom prst="rect">
            <a:avLst/>
          </a:prstGeom>
        </p:spPr>
        <p:txBody>
          <a:bodyPr lIns="0" tIns="0" rIns="0" bIns="0" rtlCol="0" anchor="t">
            <a:spAutoFit/>
          </a:bodyPr>
          <a:lstStyle/>
          <a:p>
            <a:pPr algn="ctr">
              <a:lnSpc>
                <a:spcPts val="3225"/>
              </a:lnSpc>
              <a:spcBef>
                <a:spcPct val="0"/>
              </a:spcBef>
            </a:pPr>
            <a:r>
              <a:rPr lang="en-US" sz="2304" spc="1092" dirty="0">
                <a:solidFill>
                  <a:srgbClr val="202020"/>
                </a:solidFill>
                <a:latin typeface="Anton Bold"/>
              </a:rPr>
              <a:t>ASSESSING THE MARKET:</a:t>
            </a:r>
          </a:p>
        </p:txBody>
      </p:sp>
      <p:pic>
        <p:nvPicPr>
          <p:cNvPr id="9" name="Picture 9"/>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8171887" y="3086100"/>
            <a:ext cx="1809226" cy="7200900"/>
          </a:xfrm>
          <a:prstGeom prst="rect">
            <a:avLst/>
          </a:prstGeom>
        </p:spPr>
      </p:pic>
      <p:sp>
        <p:nvSpPr>
          <p:cNvPr id="11" name="TextBox 11"/>
          <p:cNvSpPr txBox="1"/>
          <p:nvPr/>
        </p:nvSpPr>
        <p:spPr>
          <a:xfrm>
            <a:off x="990600" y="7972425"/>
            <a:ext cx="2488109" cy="2943883"/>
          </a:xfrm>
          <a:prstGeom prst="rect">
            <a:avLst/>
          </a:prstGeom>
        </p:spPr>
        <p:txBody>
          <a:bodyPr lIns="0" tIns="0" rIns="0" bIns="0" rtlCol="0" anchor="t">
            <a:spAutoFit/>
          </a:bodyPr>
          <a:lstStyle/>
          <a:p>
            <a:pPr>
              <a:lnSpc>
                <a:spcPts val="3072"/>
              </a:lnSpc>
            </a:pPr>
            <a:endParaRPr dirty="0"/>
          </a:p>
          <a:p>
            <a:pPr>
              <a:lnSpc>
                <a:spcPts val="3993"/>
              </a:lnSpc>
            </a:pPr>
            <a:r>
              <a:rPr lang="en-US" sz="2194" dirty="0">
                <a:solidFill>
                  <a:srgbClr val="202020"/>
                </a:solidFill>
                <a:latin typeface="Nunito Sans Regular Bold"/>
              </a:rPr>
              <a:t>Nichola Farr</a:t>
            </a:r>
          </a:p>
          <a:p>
            <a:pPr>
              <a:lnSpc>
                <a:spcPts val="3993"/>
              </a:lnSpc>
            </a:pPr>
            <a:r>
              <a:rPr lang="en-US" sz="2852" dirty="0">
                <a:solidFill>
                  <a:srgbClr val="202020"/>
                </a:solidFill>
                <a:latin typeface="Nunito Sans Regular Bold"/>
              </a:rPr>
              <a:t>BMMB7002D</a:t>
            </a:r>
            <a:br>
              <a:rPr lang="en-US" sz="2852" dirty="0">
                <a:solidFill>
                  <a:srgbClr val="202020"/>
                </a:solidFill>
                <a:latin typeface="Nunito Sans Regular Bold"/>
              </a:rPr>
            </a:br>
            <a:r>
              <a:rPr lang="en-US" sz="2852" dirty="0">
                <a:solidFill>
                  <a:srgbClr val="202020"/>
                </a:solidFill>
                <a:latin typeface="Nunito Sans Regular Bold"/>
              </a:rPr>
              <a:t>1906931</a:t>
            </a:r>
          </a:p>
          <a:p>
            <a:pPr>
              <a:lnSpc>
                <a:spcPts val="3993"/>
              </a:lnSpc>
            </a:pPr>
            <a:endParaRPr lang="en-US" sz="2852" dirty="0">
              <a:solidFill>
                <a:srgbClr val="202020"/>
              </a:solidFill>
              <a:latin typeface="Nunito Sans Regular Bold"/>
            </a:endParaRPr>
          </a:p>
          <a:p>
            <a:pPr>
              <a:lnSpc>
                <a:spcPts val="3993"/>
              </a:lnSpc>
            </a:pPr>
            <a:endParaRPr lang="en-US" sz="2852" dirty="0">
              <a:solidFill>
                <a:srgbClr val="202020"/>
              </a:solidFill>
              <a:latin typeface="Nunito Sans Regular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2828925" y="7458075"/>
            <a:ext cx="5657850" cy="5657850"/>
          </a:xfrm>
          <a:prstGeom prst="rect">
            <a:avLst/>
          </a:prstGeom>
        </p:spPr>
      </p:pic>
      <p:grpSp>
        <p:nvGrpSpPr>
          <p:cNvPr id="3" name="Group 3"/>
          <p:cNvGrpSpPr/>
          <p:nvPr/>
        </p:nvGrpSpPr>
        <p:grpSpPr>
          <a:xfrm>
            <a:off x="12332504" y="1028700"/>
            <a:ext cx="6148693" cy="2134356"/>
            <a:chOff x="0" y="0"/>
            <a:chExt cx="2079928" cy="721992"/>
          </a:xfrm>
        </p:grpSpPr>
        <p:sp>
          <p:nvSpPr>
            <p:cNvPr id="4" name="Freeform 4"/>
            <p:cNvSpPr/>
            <p:nvPr/>
          </p:nvSpPr>
          <p:spPr>
            <a:xfrm>
              <a:off x="0" y="0"/>
              <a:ext cx="2079928" cy="721992"/>
            </a:xfrm>
            <a:custGeom>
              <a:avLst/>
              <a:gdLst/>
              <a:ahLst/>
              <a:cxnLst/>
              <a:rect l="l" t="t" r="r" b="b"/>
              <a:pathLst>
                <a:path w="2079928" h="721992">
                  <a:moveTo>
                    <a:pt x="0" y="0"/>
                  </a:moveTo>
                  <a:lnTo>
                    <a:pt x="2079928" y="0"/>
                  </a:lnTo>
                  <a:lnTo>
                    <a:pt x="2079928" y="721992"/>
                  </a:lnTo>
                  <a:lnTo>
                    <a:pt x="0" y="721992"/>
                  </a:lnTo>
                  <a:close/>
                </a:path>
              </a:pathLst>
            </a:custGeom>
            <a:solidFill>
              <a:srgbClr val="3071CF"/>
            </a:solidFill>
          </p:spPr>
        </p:sp>
      </p:grpSp>
      <p:grpSp>
        <p:nvGrpSpPr>
          <p:cNvPr id="5" name="Group 5"/>
          <p:cNvGrpSpPr/>
          <p:nvPr/>
        </p:nvGrpSpPr>
        <p:grpSpPr>
          <a:xfrm>
            <a:off x="1592201" y="6864473"/>
            <a:ext cx="1849525" cy="1830327"/>
            <a:chOff x="0" y="0"/>
            <a:chExt cx="625642" cy="619148"/>
          </a:xfrm>
        </p:grpSpPr>
        <p:sp>
          <p:nvSpPr>
            <p:cNvPr id="6" name="Freeform 6"/>
            <p:cNvSpPr/>
            <p:nvPr/>
          </p:nvSpPr>
          <p:spPr>
            <a:xfrm>
              <a:off x="0" y="0"/>
              <a:ext cx="625642" cy="619148"/>
            </a:xfrm>
            <a:custGeom>
              <a:avLst/>
              <a:gdLst/>
              <a:ahLst/>
              <a:cxnLst/>
              <a:rect l="l" t="t" r="r" b="b"/>
              <a:pathLst>
                <a:path w="625642" h="619148">
                  <a:moveTo>
                    <a:pt x="0" y="0"/>
                  </a:moveTo>
                  <a:lnTo>
                    <a:pt x="625642" y="0"/>
                  </a:lnTo>
                  <a:lnTo>
                    <a:pt x="625642" y="619148"/>
                  </a:lnTo>
                  <a:lnTo>
                    <a:pt x="0" y="619148"/>
                  </a:lnTo>
                  <a:close/>
                </a:path>
              </a:pathLst>
            </a:custGeom>
            <a:solidFill>
              <a:srgbClr val="3071CF"/>
            </a:solidFill>
          </p:spPr>
        </p:sp>
      </p:grpSp>
      <p:sp>
        <p:nvSpPr>
          <p:cNvPr id="7" name="TextBox 7"/>
          <p:cNvSpPr txBox="1"/>
          <p:nvPr/>
        </p:nvSpPr>
        <p:spPr>
          <a:xfrm>
            <a:off x="5948078" y="4613374"/>
            <a:ext cx="5769776" cy="1136452"/>
          </a:xfrm>
          <a:prstGeom prst="rect">
            <a:avLst/>
          </a:prstGeom>
        </p:spPr>
        <p:txBody>
          <a:bodyPr lIns="0" tIns="0" rIns="0" bIns="0" rtlCol="0" anchor="t">
            <a:spAutoFit/>
          </a:bodyPr>
          <a:lstStyle/>
          <a:p>
            <a:pPr>
              <a:lnSpc>
                <a:spcPts val="8802"/>
              </a:lnSpc>
            </a:pPr>
            <a:r>
              <a:rPr lang="en-US" sz="8002">
                <a:solidFill>
                  <a:srgbClr val="202020"/>
                </a:solidFill>
                <a:latin typeface="Anton"/>
              </a:rPr>
              <a:t>INTRODUCTION</a:t>
            </a:r>
          </a:p>
        </p:txBody>
      </p:sp>
      <p:pic>
        <p:nvPicPr>
          <p:cNvPr id="8" name="Audio 7">
            <a:hlinkClick r:id="" action="ppaction://media"/>
            <a:extLst>
              <a:ext uri="{FF2B5EF4-FFF2-40B4-BE49-F238E27FC236}">
                <a16:creationId xmlns:a16="http://schemas.microsoft.com/office/drawing/2014/main" id="{33A419B3-DE7F-4BE6-9C06-EFFDC9DDC50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6643"/>
    </mc:Choice>
    <mc:Fallback>
      <p:transition spd="slow" advTm="86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5">
            <a:alphaModFix amt="60000"/>
          </a:blip>
          <a:srcRect r="11510"/>
          <a:stretch>
            <a:fillRect/>
          </a:stretch>
        </p:blipFill>
        <p:spPr>
          <a:xfrm>
            <a:off x="-1244733" y="2301561"/>
            <a:ext cx="6331083" cy="9539442"/>
          </a:xfrm>
          <a:prstGeom prst="rect">
            <a:avLst/>
          </a:prstGeom>
        </p:spPr>
      </p:pic>
      <p:grpSp>
        <p:nvGrpSpPr>
          <p:cNvPr id="3" name="Group 3"/>
          <p:cNvGrpSpPr/>
          <p:nvPr/>
        </p:nvGrpSpPr>
        <p:grpSpPr>
          <a:xfrm>
            <a:off x="1028700" y="1302774"/>
            <a:ext cx="6157198" cy="1651330"/>
            <a:chOff x="0" y="0"/>
            <a:chExt cx="1705405" cy="457381"/>
          </a:xfrm>
        </p:grpSpPr>
        <p:sp>
          <p:nvSpPr>
            <p:cNvPr id="4" name="Freeform 4"/>
            <p:cNvSpPr/>
            <p:nvPr/>
          </p:nvSpPr>
          <p:spPr>
            <a:xfrm>
              <a:off x="0" y="0"/>
              <a:ext cx="1705405" cy="457381"/>
            </a:xfrm>
            <a:custGeom>
              <a:avLst/>
              <a:gdLst/>
              <a:ahLst/>
              <a:cxnLst/>
              <a:rect l="l" t="t" r="r" b="b"/>
              <a:pathLst>
                <a:path w="1705405" h="457381">
                  <a:moveTo>
                    <a:pt x="0" y="0"/>
                  </a:moveTo>
                  <a:lnTo>
                    <a:pt x="1705405" y="0"/>
                  </a:lnTo>
                  <a:lnTo>
                    <a:pt x="1705405" y="457381"/>
                  </a:lnTo>
                  <a:lnTo>
                    <a:pt x="0" y="457381"/>
                  </a:lnTo>
                  <a:close/>
                </a:path>
              </a:pathLst>
            </a:custGeom>
            <a:solidFill>
              <a:srgbClr val="DAE2FF"/>
            </a:solidFill>
          </p:spPr>
        </p:sp>
      </p:grpSp>
      <p:grpSp>
        <p:nvGrpSpPr>
          <p:cNvPr id="5" name="Group 5"/>
          <p:cNvGrpSpPr/>
          <p:nvPr/>
        </p:nvGrpSpPr>
        <p:grpSpPr>
          <a:xfrm>
            <a:off x="15459075" y="1554509"/>
            <a:ext cx="1800225" cy="1781820"/>
            <a:chOff x="0" y="0"/>
            <a:chExt cx="481658" cy="476734"/>
          </a:xfrm>
        </p:grpSpPr>
        <p:sp>
          <p:nvSpPr>
            <p:cNvPr id="6" name="Freeform 6"/>
            <p:cNvSpPr/>
            <p:nvPr/>
          </p:nvSpPr>
          <p:spPr>
            <a:xfrm>
              <a:off x="0" y="0"/>
              <a:ext cx="481658" cy="476734"/>
            </a:xfrm>
            <a:custGeom>
              <a:avLst/>
              <a:gdLst/>
              <a:ahLst/>
              <a:cxnLst/>
              <a:rect l="l" t="t" r="r" b="b"/>
              <a:pathLst>
                <a:path w="481658" h="476734">
                  <a:moveTo>
                    <a:pt x="0" y="0"/>
                  </a:moveTo>
                  <a:lnTo>
                    <a:pt x="481658" y="0"/>
                  </a:lnTo>
                  <a:lnTo>
                    <a:pt x="481658" y="476734"/>
                  </a:lnTo>
                  <a:lnTo>
                    <a:pt x="0" y="476734"/>
                  </a:lnTo>
                  <a:close/>
                </a:path>
              </a:pathLst>
            </a:custGeom>
            <a:solidFill>
              <a:srgbClr val="3071CF"/>
            </a:solidFill>
          </p:spPr>
        </p:sp>
      </p:grpSp>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4906625" y="-2381081"/>
            <a:ext cx="5657850" cy="5657850"/>
          </a:xfrm>
          <a:prstGeom prst="rect">
            <a:avLst/>
          </a:prstGeom>
        </p:spPr>
      </p:pic>
      <p:pic>
        <p:nvPicPr>
          <p:cNvPr id="8" name="Picture 8"/>
          <p:cNvPicPr>
            <a:picLocks noChangeAspect="1"/>
          </p:cNvPicPr>
          <p:nvPr/>
        </p:nvPicPr>
        <p:blipFill>
          <a:blip r:embed="rId5">
            <a:alphaModFix amt="60000"/>
          </a:blip>
          <a:srcRect l="14695" r="10360" b="6249"/>
          <a:stretch>
            <a:fillRect/>
          </a:stretch>
        </p:blipFill>
        <p:spPr>
          <a:xfrm>
            <a:off x="4511858" y="5815381"/>
            <a:ext cx="5361927" cy="8943237"/>
          </a:xfrm>
          <a:prstGeom prst="rect">
            <a:avLst/>
          </a:prstGeom>
        </p:spPr>
      </p:pic>
      <p:pic>
        <p:nvPicPr>
          <p:cNvPr id="9" name="Picture 9"/>
          <p:cNvPicPr>
            <a:picLocks noChangeAspect="1"/>
          </p:cNvPicPr>
          <p:nvPr/>
        </p:nvPicPr>
        <p:blipFill>
          <a:blip r:embed="rId5">
            <a:alphaModFix amt="60000"/>
          </a:blip>
          <a:srcRect l="14695" r="10360" b="6249"/>
          <a:stretch>
            <a:fillRect/>
          </a:stretch>
        </p:blipFill>
        <p:spPr>
          <a:xfrm>
            <a:off x="9144000" y="7369385"/>
            <a:ext cx="5361927" cy="8943237"/>
          </a:xfrm>
          <a:prstGeom prst="rect">
            <a:avLst/>
          </a:prstGeom>
        </p:spPr>
      </p:pic>
      <p:sp>
        <p:nvSpPr>
          <p:cNvPr id="10" name="TextBox 10"/>
          <p:cNvSpPr txBox="1"/>
          <p:nvPr/>
        </p:nvSpPr>
        <p:spPr>
          <a:xfrm>
            <a:off x="7185898" y="3835491"/>
            <a:ext cx="10301032" cy="2061398"/>
          </a:xfrm>
          <a:prstGeom prst="rect">
            <a:avLst/>
          </a:prstGeom>
        </p:spPr>
        <p:txBody>
          <a:bodyPr lIns="0" tIns="0" rIns="0" bIns="0" rtlCol="0" anchor="t">
            <a:spAutoFit/>
          </a:bodyPr>
          <a:lstStyle/>
          <a:p>
            <a:pPr>
              <a:lnSpc>
                <a:spcPts val="3350"/>
              </a:lnSpc>
            </a:pPr>
            <a:endParaRPr dirty="0"/>
          </a:p>
          <a:p>
            <a:pPr>
              <a:lnSpc>
                <a:spcPts val="4355"/>
              </a:lnSpc>
            </a:pPr>
            <a:r>
              <a:rPr lang="en-US" sz="2400" dirty="0">
                <a:solidFill>
                  <a:srgbClr val="202020"/>
                </a:solidFill>
                <a:latin typeface="Nunito Sans Regular Bold"/>
              </a:rPr>
              <a:t>Daily newspaper circulation in the US peaked at 63,340,000 in 1984. By 2018 this had dropped to 28,554,137 (Pew Research Center, 2019).</a:t>
            </a:r>
          </a:p>
          <a:p>
            <a:pPr>
              <a:lnSpc>
                <a:spcPts val="4355"/>
              </a:lnSpc>
            </a:pPr>
            <a:endParaRPr lang="en-US" sz="1914" dirty="0">
              <a:solidFill>
                <a:srgbClr val="202020"/>
              </a:solidFill>
              <a:latin typeface="Nunito Sans Regular Bold"/>
            </a:endParaRPr>
          </a:p>
        </p:txBody>
      </p:sp>
      <p:sp>
        <p:nvSpPr>
          <p:cNvPr id="11" name="TextBox 11"/>
          <p:cNvSpPr txBox="1"/>
          <p:nvPr/>
        </p:nvSpPr>
        <p:spPr>
          <a:xfrm>
            <a:off x="1169197" y="1862509"/>
            <a:ext cx="5727835" cy="730651"/>
          </a:xfrm>
          <a:prstGeom prst="rect">
            <a:avLst/>
          </a:prstGeom>
        </p:spPr>
        <p:txBody>
          <a:bodyPr lIns="0" tIns="0" rIns="0" bIns="0" rtlCol="0" anchor="t">
            <a:spAutoFit/>
          </a:bodyPr>
          <a:lstStyle/>
          <a:p>
            <a:pPr>
              <a:lnSpc>
                <a:spcPts val="5708"/>
              </a:lnSpc>
            </a:pPr>
            <a:r>
              <a:rPr lang="en-US" sz="5189">
                <a:solidFill>
                  <a:srgbClr val="202020"/>
                </a:solidFill>
                <a:latin typeface="Anton"/>
              </a:rPr>
              <a:t>READ ALL ABOUT IT…</a:t>
            </a:r>
          </a:p>
        </p:txBody>
      </p:sp>
      <p:pic>
        <p:nvPicPr>
          <p:cNvPr id="12" name="Audio 11">
            <a:hlinkClick r:id="" action="ppaction://media"/>
            <a:extLst>
              <a:ext uri="{FF2B5EF4-FFF2-40B4-BE49-F238E27FC236}">
                <a16:creationId xmlns:a16="http://schemas.microsoft.com/office/drawing/2014/main" id="{33DD0A7E-F65D-44FA-BBBC-545426AC527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527"/>
    </mc:Choice>
    <mc:Fallback>
      <p:transition spd="slow" advTm="56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AE2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5">
            <a:alphaModFix amt="43000"/>
          </a:blip>
          <a:srcRect/>
          <a:stretch>
            <a:fillRect/>
          </a:stretch>
        </p:blipFill>
        <p:spPr>
          <a:xfrm>
            <a:off x="342002" y="0"/>
            <a:ext cx="17945998" cy="11967737"/>
          </a:xfrm>
          <a:prstGeom prst="rect">
            <a:avLst/>
          </a:prstGeom>
        </p:spPr>
      </p:pic>
      <p:grpSp>
        <p:nvGrpSpPr>
          <p:cNvPr id="3" name="Group 3"/>
          <p:cNvGrpSpPr/>
          <p:nvPr/>
        </p:nvGrpSpPr>
        <p:grpSpPr>
          <a:xfrm>
            <a:off x="736591" y="360715"/>
            <a:ext cx="8926962" cy="2828925"/>
            <a:chOff x="0" y="0"/>
            <a:chExt cx="3019738" cy="956945"/>
          </a:xfrm>
        </p:grpSpPr>
        <p:sp>
          <p:nvSpPr>
            <p:cNvPr id="4" name="Freeform 4"/>
            <p:cNvSpPr/>
            <p:nvPr/>
          </p:nvSpPr>
          <p:spPr>
            <a:xfrm>
              <a:off x="0" y="0"/>
              <a:ext cx="3019738" cy="956945"/>
            </a:xfrm>
            <a:custGeom>
              <a:avLst/>
              <a:gdLst/>
              <a:ahLst/>
              <a:cxnLst/>
              <a:rect l="l" t="t" r="r" b="b"/>
              <a:pathLst>
                <a:path w="3019738" h="956945">
                  <a:moveTo>
                    <a:pt x="0" y="0"/>
                  </a:moveTo>
                  <a:lnTo>
                    <a:pt x="3019738" y="0"/>
                  </a:lnTo>
                  <a:lnTo>
                    <a:pt x="3019738" y="956945"/>
                  </a:lnTo>
                  <a:lnTo>
                    <a:pt x="0" y="956945"/>
                  </a:lnTo>
                  <a:close/>
                </a:path>
              </a:pathLst>
            </a:custGeom>
            <a:solidFill>
              <a:srgbClr val="FFFFFC"/>
            </a:solidFill>
          </p:spPr>
        </p:sp>
      </p:grpSp>
      <p:sp>
        <p:nvSpPr>
          <p:cNvPr id="5" name="TextBox 5"/>
          <p:cNvSpPr txBox="1"/>
          <p:nvPr/>
        </p:nvSpPr>
        <p:spPr>
          <a:xfrm>
            <a:off x="1481286" y="692502"/>
            <a:ext cx="7206109" cy="2089150"/>
          </a:xfrm>
          <a:prstGeom prst="rect">
            <a:avLst/>
          </a:prstGeom>
        </p:spPr>
        <p:txBody>
          <a:bodyPr lIns="0" tIns="0" rIns="0" bIns="0" rtlCol="0" anchor="t">
            <a:spAutoFit/>
          </a:bodyPr>
          <a:lstStyle/>
          <a:p>
            <a:pPr algn="ctr">
              <a:lnSpc>
                <a:spcPts val="5599"/>
              </a:lnSpc>
            </a:pPr>
            <a:r>
              <a:rPr lang="en-US" sz="4000">
                <a:solidFill>
                  <a:srgbClr val="100F0D"/>
                </a:solidFill>
                <a:latin typeface="Open Sans"/>
              </a:rPr>
              <a:t>"...environmental turbulence </a:t>
            </a:r>
          </a:p>
          <a:p>
            <a:pPr algn="ctr">
              <a:lnSpc>
                <a:spcPts val="5599"/>
              </a:lnSpc>
            </a:pPr>
            <a:r>
              <a:rPr lang="en-US" sz="4000">
                <a:solidFill>
                  <a:srgbClr val="100F0D"/>
                </a:solidFill>
                <a:latin typeface="Open Sans"/>
              </a:rPr>
              <a:t>caused by digital innovation..."</a:t>
            </a:r>
          </a:p>
          <a:p>
            <a:pPr>
              <a:lnSpc>
                <a:spcPts val="5600"/>
              </a:lnSpc>
            </a:pPr>
            <a:r>
              <a:rPr lang="en-US" sz="3999">
                <a:solidFill>
                  <a:srgbClr val="100F0D"/>
                </a:solidFill>
                <a:latin typeface="Open Sans"/>
              </a:rPr>
              <a:t>(Skog, 2019)</a:t>
            </a:r>
          </a:p>
        </p:txBody>
      </p:sp>
      <p:pic>
        <p:nvPicPr>
          <p:cNvPr id="6" name="Audio 5">
            <a:hlinkClick r:id="" action="ppaction://media"/>
            <a:extLst>
              <a:ext uri="{FF2B5EF4-FFF2-40B4-BE49-F238E27FC236}">
                <a16:creationId xmlns:a16="http://schemas.microsoft.com/office/drawing/2014/main" id="{69B6DB8D-CBB9-4FA3-85BB-8A6C7B7BC8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658"/>
    </mc:Choice>
    <mc:Fallback>
      <p:transition spd="slow" advTm="33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srcRect l="6478" t="10477" r="12835" b="21719"/>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028700" y="3832054"/>
            <a:ext cx="2536370" cy="5426246"/>
          </a:xfrm>
          <a:prstGeom prst="rect">
            <a:avLst/>
          </a:prstGeom>
        </p:spPr>
        <p:txBody>
          <a:bodyPr lIns="0" tIns="0" rIns="0" bIns="0" rtlCol="0" anchor="t">
            <a:spAutoFit/>
          </a:bodyPr>
          <a:lstStyle/>
          <a:p>
            <a:pPr algn="ctr">
              <a:lnSpc>
                <a:spcPts val="44247"/>
              </a:lnSpc>
            </a:pPr>
            <a:r>
              <a:rPr lang="en-US" sz="31605">
                <a:solidFill>
                  <a:srgbClr val="000000"/>
                </a:solidFill>
                <a:latin typeface="Open Sans Extra Bold"/>
              </a:rPr>
              <a:t>P</a:t>
            </a:r>
          </a:p>
        </p:txBody>
      </p:sp>
      <p:sp>
        <p:nvSpPr>
          <p:cNvPr id="3" name="TextBox 3"/>
          <p:cNvSpPr txBox="1"/>
          <p:nvPr/>
        </p:nvSpPr>
        <p:spPr>
          <a:xfrm>
            <a:off x="2290336" y="7476914"/>
            <a:ext cx="2767905" cy="887095"/>
          </a:xfrm>
          <a:prstGeom prst="rect">
            <a:avLst/>
          </a:prstGeom>
        </p:spPr>
        <p:txBody>
          <a:bodyPr lIns="0" tIns="0" rIns="0" bIns="0" rtlCol="0" anchor="t">
            <a:spAutoFit/>
          </a:bodyPr>
          <a:lstStyle/>
          <a:p>
            <a:pPr algn="ctr">
              <a:lnSpc>
                <a:spcPts val="7280"/>
              </a:lnSpc>
            </a:pPr>
            <a:r>
              <a:rPr lang="en-US" sz="5200">
                <a:solidFill>
                  <a:srgbClr val="000000"/>
                </a:solidFill>
                <a:latin typeface="Open Sans"/>
              </a:rPr>
              <a:t>OLITICAL</a:t>
            </a:r>
          </a:p>
        </p:txBody>
      </p:sp>
      <p:sp>
        <p:nvSpPr>
          <p:cNvPr id="4" name="TextBox 4"/>
          <p:cNvSpPr txBox="1"/>
          <p:nvPr/>
        </p:nvSpPr>
        <p:spPr>
          <a:xfrm>
            <a:off x="6899634" y="3950482"/>
            <a:ext cx="8207722" cy="2734945"/>
          </a:xfrm>
          <a:prstGeom prst="rect">
            <a:avLst/>
          </a:prstGeom>
        </p:spPr>
        <p:txBody>
          <a:bodyPr lIns="0" tIns="0" rIns="0" bIns="0" rtlCol="0" anchor="t">
            <a:spAutoFit/>
          </a:bodyPr>
          <a:lstStyle/>
          <a:p>
            <a:pPr marL="1122679" lvl="1" indent="-561340">
              <a:lnSpc>
                <a:spcPts val="7279"/>
              </a:lnSpc>
              <a:buFont typeface="Arial"/>
              <a:buChar char="•"/>
            </a:pPr>
            <a:r>
              <a:rPr lang="en-US" sz="5200">
                <a:solidFill>
                  <a:srgbClr val="000000"/>
                </a:solidFill>
                <a:latin typeface="Nunito Sans Regular"/>
              </a:rPr>
              <a:t>Challenge to democracy</a:t>
            </a:r>
          </a:p>
          <a:p>
            <a:pPr marL="1122679" lvl="1" indent="-561340">
              <a:lnSpc>
                <a:spcPts val="7279"/>
              </a:lnSpc>
              <a:buFont typeface="Arial"/>
              <a:buChar char="•"/>
            </a:pPr>
            <a:r>
              <a:rPr lang="en-US" sz="5199">
                <a:solidFill>
                  <a:srgbClr val="000000"/>
                </a:solidFill>
                <a:latin typeface="Nunito Sans Regular"/>
              </a:rPr>
              <a:t>Big Tech</a:t>
            </a:r>
          </a:p>
          <a:p>
            <a:pPr marL="1122680" lvl="1" indent="-561340">
              <a:lnSpc>
                <a:spcPts val="7280"/>
              </a:lnSpc>
              <a:buFont typeface="Arial"/>
              <a:buChar char="•"/>
            </a:pPr>
            <a:r>
              <a:rPr lang="en-US" sz="5199">
                <a:solidFill>
                  <a:srgbClr val="000000"/>
                </a:solidFill>
                <a:latin typeface="Nunito Sans Regular"/>
              </a:rPr>
              <a:t>New Media</a:t>
            </a:r>
          </a:p>
        </p:txBody>
      </p:sp>
      <p:pic>
        <p:nvPicPr>
          <p:cNvPr id="6" name="Audio 5">
            <a:hlinkClick r:id="" action="ppaction://media"/>
            <a:extLst>
              <a:ext uri="{FF2B5EF4-FFF2-40B4-BE49-F238E27FC236}">
                <a16:creationId xmlns:a16="http://schemas.microsoft.com/office/drawing/2014/main" id="{3C871620-905B-4C72-9285-FAAE5AD508F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6316"/>
    </mc:Choice>
    <mc:Fallback>
      <p:transition spd="slow" advTm="86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rcRect t="7786" b="7786"/>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028700" y="419100"/>
            <a:ext cx="2394423" cy="5426246"/>
          </a:xfrm>
          <a:prstGeom prst="rect">
            <a:avLst/>
          </a:prstGeom>
        </p:spPr>
        <p:txBody>
          <a:bodyPr lIns="0" tIns="0" rIns="0" bIns="0" rtlCol="0" anchor="t">
            <a:spAutoFit/>
          </a:bodyPr>
          <a:lstStyle/>
          <a:p>
            <a:pPr algn="ctr">
              <a:lnSpc>
                <a:spcPts val="44247"/>
              </a:lnSpc>
            </a:pPr>
            <a:r>
              <a:rPr lang="en-US" sz="31605">
                <a:solidFill>
                  <a:srgbClr val="000000"/>
                </a:solidFill>
                <a:latin typeface="Open Sans Extra Bold"/>
              </a:rPr>
              <a:t>E</a:t>
            </a:r>
          </a:p>
        </p:txBody>
      </p:sp>
      <p:sp>
        <p:nvSpPr>
          <p:cNvPr id="3" name="TextBox 3"/>
          <p:cNvSpPr txBox="1"/>
          <p:nvPr/>
        </p:nvSpPr>
        <p:spPr>
          <a:xfrm>
            <a:off x="3423123" y="2067113"/>
            <a:ext cx="3476511" cy="887095"/>
          </a:xfrm>
          <a:prstGeom prst="rect">
            <a:avLst/>
          </a:prstGeom>
        </p:spPr>
        <p:txBody>
          <a:bodyPr wrap="square" lIns="0" tIns="0" rIns="0" bIns="0" rtlCol="0" anchor="t">
            <a:spAutoFit/>
          </a:bodyPr>
          <a:lstStyle/>
          <a:p>
            <a:pPr algn="ctr">
              <a:lnSpc>
                <a:spcPts val="7280"/>
              </a:lnSpc>
            </a:pPr>
            <a:r>
              <a:rPr lang="en-US" sz="5200">
                <a:solidFill>
                  <a:srgbClr val="000000"/>
                </a:solidFill>
                <a:latin typeface="Open Sans"/>
              </a:rPr>
              <a:t>CONOMIC</a:t>
            </a:r>
          </a:p>
        </p:txBody>
      </p:sp>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5301085" y="7458075"/>
            <a:ext cx="5657850" cy="5657850"/>
          </a:xfrm>
          <a:prstGeom prst="rect">
            <a:avLst/>
          </a:prstGeom>
        </p:spPr>
      </p:pic>
      <p:sp>
        <p:nvSpPr>
          <p:cNvPr id="5" name="TextBox 5"/>
          <p:cNvSpPr txBox="1"/>
          <p:nvPr/>
        </p:nvSpPr>
        <p:spPr>
          <a:xfrm>
            <a:off x="6899634" y="3950482"/>
            <a:ext cx="9167217" cy="2774477"/>
          </a:xfrm>
          <a:prstGeom prst="rect">
            <a:avLst/>
          </a:prstGeom>
        </p:spPr>
        <p:txBody>
          <a:bodyPr lIns="0" tIns="0" rIns="0" bIns="0" rtlCol="0" anchor="t">
            <a:spAutoFit/>
          </a:bodyPr>
          <a:lstStyle/>
          <a:p>
            <a:pPr marL="1122679" lvl="1" indent="-561340">
              <a:lnSpc>
                <a:spcPts val="7279"/>
              </a:lnSpc>
              <a:buFont typeface="Arial"/>
              <a:buChar char="•"/>
            </a:pPr>
            <a:r>
              <a:rPr lang="en-US" sz="5199" dirty="0">
                <a:solidFill>
                  <a:srgbClr val="000000"/>
                </a:solidFill>
                <a:latin typeface="Nunito Sans Regular"/>
              </a:rPr>
              <a:t>Falling revenues</a:t>
            </a:r>
          </a:p>
          <a:p>
            <a:pPr marL="1122679" lvl="1" indent="-561340">
              <a:lnSpc>
                <a:spcPts val="7279"/>
              </a:lnSpc>
              <a:buFont typeface="Arial"/>
              <a:buChar char="•"/>
            </a:pPr>
            <a:r>
              <a:rPr lang="en-US" sz="5199" dirty="0">
                <a:solidFill>
                  <a:srgbClr val="000000"/>
                </a:solidFill>
                <a:latin typeface="Nunito Sans Regular"/>
              </a:rPr>
              <a:t>Low costs for new entrants</a:t>
            </a:r>
          </a:p>
          <a:p>
            <a:pPr marL="1122680" lvl="1" indent="-561340">
              <a:lnSpc>
                <a:spcPts val="7280"/>
              </a:lnSpc>
              <a:buFont typeface="Arial"/>
              <a:buChar char="•"/>
            </a:pPr>
            <a:r>
              <a:rPr lang="en-US" sz="5199" dirty="0">
                <a:solidFill>
                  <a:srgbClr val="000000"/>
                </a:solidFill>
                <a:latin typeface="Nunito Sans Regular"/>
              </a:rPr>
              <a:t>Recession</a:t>
            </a:r>
          </a:p>
        </p:txBody>
      </p:sp>
      <p:pic>
        <p:nvPicPr>
          <p:cNvPr id="6" name="Audio 5">
            <a:hlinkClick r:id="" action="ppaction://media"/>
            <a:extLst>
              <a:ext uri="{FF2B5EF4-FFF2-40B4-BE49-F238E27FC236}">
                <a16:creationId xmlns:a16="http://schemas.microsoft.com/office/drawing/2014/main" id="{B50D2F4B-D2B2-47BD-96DD-428B1EB4FA1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1550"/>
    </mc:Choice>
    <mc:Fallback>
      <p:transition spd="slow" advTm="41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srcRect l="25888" r="25888"/>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138454" y="3832054"/>
            <a:ext cx="2316861" cy="5426246"/>
          </a:xfrm>
          <a:prstGeom prst="rect">
            <a:avLst/>
          </a:prstGeom>
        </p:spPr>
        <p:txBody>
          <a:bodyPr lIns="0" tIns="0" rIns="0" bIns="0" rtlCol="0" anchor="t">
            <a:spAutoFit/>
          </a:bodyPr>
          <a:lstStyle/>
          <a:p>
            <a:pPr algn="ctr">
              <a:lnSpc>
                <a:spcPts val="44247"/>
              </a:lnSpc>
            </a:pPr>
            <a:r>
              <a:rPr lang="en-US" sz="31605" dirty="0">
                <a:solidFill>
                  <a:srgbClr val="000000"/>
                </a:solidFill>
                <a:latin typeface="Open Sans Extra Bold"/>
              </a:rPr>
              <a:t>S</a:t>
            </a:r>
          </a:p>
        </p:txBody>
      </p:sp>
      <p:sp>
        <p:nvSpPr>
          <p:cNvPr id="3" name="TextBox 3"/>
          <p:cNvSpPr txBox="1"/>
          <p:nvPr/>
        </p:nvSpPr>
        <p:spPr>
          <a:xfrm>
            <a:off x="3200400" y="7277100"/>
            <a:ext cx="2316861" cy="887095"/>
          </a:xfrm>
          <a:prstGeom prst="rect">
            <a:avLst/>
          </a:prstGeom>
        </p:spPr>
        <p:txBody>
          <a:bodyPr wrap="square" lIns="0" tIns="0" rIns="0" bIns="0" rtlCol="0" anchor="t">
            <a:spAutoFit/>
          </a:bodyPr>
          <a:lstStyle/>
          <a:p>
            <a:pPr algn="ctr">
              <a:lnSpc>
                <a:spcPts val="7280"/>
              </a:lnSpc>
            </a:pPr>
            <a:r>
              <a:rPr lang="en-US" sz="5200" dirty="0">
                <a:solidFill>
                  <a:srgbClr val="000000"/>
                </a:solidFill>
                <a:latin typeface="Open Sans"/>
              </a:rPr>
              <a:t>OCIAL</a:t>
            </a:r>
          </a:p>
        </p:txBody>
      </p:sp>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4940735" y="-2431718"/>
            <a:ext cx="5657850" cy="5657850"/>
          </a:xfrm>
          <a:prstGeom prst="rect">
            <a:avLst/>
          </a:prstGeom>
        </p:spPr>
      </p:pic>
      <p:sp>
        <p:nvSpPr>
          <p:cNvPr id="5" name="TextBox 5"/>
          <p:cNvSpPr txBox="1"/>
          <p:nvPr/>
        </p:nvSpPr>
        <p:spPr>
          <a:xfrm>
            <a:off x="6299797" y="4115032"/>
            <a:ext cx="9647087" cy="2734945"/>
          </a:xfrm>
          <a:prstGeom prst="rect">
            <a:avLst/>
          </a:prstGeom>
        </p:spPr>
        <p:txBody>
          <a:bodyPr lIns="0" tIns="0" rIns="0" bIns="0" rtlCol="0" anchor="t">
            <a:spAutoFit/>
          </a:bodyPr>
          <a:lstStyle/>
          <a:p>
            <a:pPr marL="1122679" lvl="1" indent="-561340">
              <a:lnSpc>
                <a:spcPts val="7279"/>
              </a:lnSpc>
              <a:buFont typeface="Arial"/>
              <a:buChar char="•"/>
            </a:pPr>
            <a:r>
              <a:rPr lang="en-US" sz="5199">
                <a:solidFill>
                  <a:srgbClr val="000000"/>
                </a:solidFill>
                <a:latin typeface="Nunito Sans Regular"/>
              </a:rPr>
              <a:t>Environmental sustainability</a:t>
            </a:r>
          </a:p>
          <a:p>
            <a:pPr marL="1122679" lvl="1" indent="-561340">
              <a:lnSpc>
                <a:spcPts val="7279"/>
              </a:lnSpc>
              <a:buFont typeface="Arial"/>
              <a:buChar char="•"/>
            </a:pPr>
            <a:r>
              <a:rPr lang="en-US" sz="5199">
                <a:solidFill>
                  <a:srgbClr val="000000"/>
                </a:solidFill>
                <a:latin typeface="Nunito Sans Regular"/>
              </a:rPr>
              <a:t>Changing reading habits</a:t>
            </a:r>
          </a:p>
          <a:p>
            <a:pPr marL="1122680" lvl="1" indent="-561340">
              <a:lnSpc>
                <a:spcPts val="7280"/>
              </a:lnSpc>
              <a:buFont typeface="Arial"/>
              <a:buChar char="•"/>
            </a:pPr>
            <a:r>
              <a:rPr lang="en-US" sz="5199">
                <a:solidFill>
                  <a:srgbClr val="000000"/>
                </a:solidFill>
                <a:latin typeface="Nunito Sans Regular"/>
              </a:rPr>
              <a:t>Changing lifestyles</a:t>
            </a:r>
          </a:p>
        </p:txBody>
      </p:sp>
      <p:pic>
        <p:nvPicPr>
          <p:cNvPr id="6" name="Audio 5">
            <a:hlinkClick r:id="" action="ppaction://media"/>
            <a:extLst>
              <a:ext uri="{FF2B5EF4-FFF2-40B4-BE49-F238E27FC236}">
                <a16:creationId xmlns:a16="http://schemas.microsoft.com/office/drawing/2014/main" id="{338213FE-04B5-4700-B72F-7B6B6C01491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2023"/>
    </mc:Choice>
    <mc:Fallback>
      <p:transition spd="slow" advTm="32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5"/>
          <a:srcRect t="7786" b="7786"/>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028700" y="419100"/>
            <a:ext cx="2394423" cy="5426246"/>
          </a:xfrm>
          <a:prstGeom prst="rect">
            <a:avLst/>
          </a:prstGeom>
        </p:spPr>
        <p:txBody>
          <a:bodyPr lIns="0" tIns="0" rIns="0" bIns="0" rtlCol="0" anchor="t">
            <a:spAutoFit/>
          </a:bodyPr>
          <a:lstStyle/>
          <a:p>
            <a:pPr algn="ctr">
              <a:lnSpc>
                <a:spcPts val="44247"/>
              </a:lnSpc>
            </a:pPr>
            <a:r>
              <a:rPr lang="en-US" sz="31605">
                <a:solidFill>
                  <a:srgbClr val="000000"/>
                </a:solidFill>
                <a:latin typeface="Open Sans Extra Bold"/>
              </a:rPr>
              <a:t>T</a:t>
            </a:r>
          </a:p>
        </p:txBody>
      </p:sp>
      <p:sp>
        <p:nvSpPr>
          <p:cNvPr id="3" name="TextBox 3"/>
          <p:cNvSpPr txBox="1"/>
          <p:nvPr/>
        </p:nvSpPr>
        <p:spPr>
          <a:xfrm>
            <a:off x="3423122" y="1971364"/>
            <a:ext cx="5111277" cy="887095"/>
          </a:xfrm>
          <a:prstGeom prst="rect">
            <a:avLst/>
          </a:prstGeom>
        </p:spPr>
        <p:txBody>
          <a:bodyPr wrap="square" lIns="0" tIns="0" rIns="0" bIns="0" rtlCol="0" anchor="t">
            <a:spAutoFit/>
          </a:bodyPr>
          <a:lstStyle/>
          <a:p>
            <a:pPr algn="ctr">
              <a:lnSpc>
                <a:spcPts val="7280"/>
              </a:lnSpc>
            </a:pPr>
            <a:r>
              <a:rPr lang="en-US" sz="5200" dirty="0">
                <a:solidFill>
                  <a:srgbClr val="000000"/>
                </a:solidFill>
                <a:latin typeface="Open Sans"/>
              </a:rPr>
              <a:t>ECHNOLOGICAL</a:t>
            </a:r>
          </a:p>
        </p:txBody>
      </p:sp>
      <p:sp>
        <p:nvSpPr>
          <p:cNvPr id="4" name="TextBox 4"/>
          <p:cNvSpPr txBox="1"/>
          <p:nvPr/>
        </p:nvSpPr>
        <p:spPr>
          <a:xfrm>
            <a:off x="6299797" y="4115032"/>
            <a:ext cx="9647087" cy="1811020"/>
          </a:xfrm>
          <a:prstGeom prst="rect">
            <a:avLst/>
          </a:prstGeom>
        </p:spPr>
        <p:txBody>
          <a:bodyPr lIns="0" tIns="0" rIns="0" bIns="0" rtlCol="0" anchor="t">
            <a:spAutoFit/>
          </a:bodyPr>
          <a:lstStyle/>
          <a:p>
            <a:pPr marL="1122680" lvl="1" indent="-561340">
              <a:lnSpc>
                <a:spcPts val="7280"/>
              </a:lnSpc>
              <a:buFont typeface="Arial"/>
              <a:buChar char="•"/>
            </a:pPr>
            <a:r>
              <a:rPr lang="en-US" sz="5199">
                <a:solidFill>
                  <a:srgbClr val="000000"/>
                </a:solidFill>
                <a:latin typeface="Nunito Sans Regular"/>
              </a:rPr>
              <a:t>Digital transformation at speed</a:t>
            </a:r>
          </a:p>
        </p:txBody>
      </p:sp>
      <p:pic>
        <p:nvPicPr>
          <p:cNvPr id="6" name="Audio 5">
            <a:hlinkClick r:id="" action="ppaction://media"/>
            <a:extLst>
              <a:ext uri="{FF2B5EF4-FFF2-40B4-BE49-F238E27FC236}">
                <a16:creationId xmlns:a16="http://schemas.microsoft.com/office/drawing/2014/main" id="{13DB2717-610A-421E-8D0A-15046A6467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2308"/>
    </mc:Choice>
    <mc:Fallback>
      <p:transition spd="slow" advTm="32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315176" y="3334782"/>
            <a:ext cx="3157566" cy="3157566"/>
            <a:chOff x="0" y="0"/>
            <a:chExt cx="6350000" cy="6350000"/>
          </a:xfrm>
        </p:grpSpPr>
        <p:sp>
          <p:nvSpPr>
            <p:cNvPr id="3" name="Freeform 3"/>
            <p:cNvSpPr/>
            <p:nvPr/>
          </p:nvSpPr>
          <p:spPr>
            <a:xfrm>
              <a:off x="-156812" y="-5088"/>
              <a:ext cx="6663624" cy="6360176"/>
            </a:xfrm>
            <a:custGeom>
              <a:avLst/>
              <a:gdLst/>
              <a:ahLst/>
              <a:cxnLst/>
              <a:rect l="l" t="t" r="r" b="b"/>
              <a:pathLst>
                <a:path w="6663624" h="6360176">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3071CF"/>
            </a:solidFill>
          </p:spPr>
        </p:sp>
      </p:grpSp>
      <p:grpSp>
        <p:nvGrpSpPr>
          <p:cNvPr id="4" name="Group 4"/>
          <p:cNvGrpSpPr>
            <a:grpSpLocks noChangeAspect="1"/>
          </p:cNvGrpSpPr>
          <p:nvPr/>
        </p:nvGrpSpPr>
        <p:grpSpPr>
          <a:xfrm>
            <a:off x="1315176" y="184487"/>
            <a:ext cx="2631036" cy="2631035"/>
            <a:chOff x="0" y="0"/>
            <a:chExt cx="6350000" cy="6350000"/>
          </a:xfrm>
        </p:grpSpPr>
        <p:sp>
          <p:nvSpPr>
            <p:cNvPr id="5" name="Freeform 5"/>
            <p:cNvSpPr/>
            <p:nvPr/>
          </p:nvSpPr>
          <p:spPr>
            <a:xfrm>
              <a:off x="10160" y="10160"/>
              <a:ext cx="6329680" cy="6329680"/>
            </a:xfrm>
            <a:custGeom>
              <a:avLst/>
              <a:gdLst/>
              <a:ahLst/>
              <a:cxnLst/>
              <a:rect l="l" t="t" r="r" b="b"/>
              <a:pathLst>
                <a:path w="6329680" h="6329680">
                  <a:moveTo>
                    <a:pt x="3164840" y="6329680"/>
                  </a:moveTo>
                  <a:cubicBezTo>
                    <a:pt x="2319020" y="6329680"/>
                    <a:pt x="1524000" y="6000750"/>
                    <a:pt x="927100" y="5402580"/>
                  </a:cubicBezTo>
                  <a:cubicBezTo>
                    <a:pt x="328930" y="4804410"/>
                    <a:pt x="0" y="4009390"/>
                    <a:pt x="0" y="3164840"/>
                  </a:cubicBezTo>
                  <a:cubicBezTo>
                    <a:pt x="0" y="2319020"/>
                    <a:pt x="328930" y="1524000"/>
                    <a:pt x="927100" y="927100"/>
                  </a:cubicBezTo>
                  <a:cubicBezTo>
                    <a:pt x="1525270" y="328930"/>
                    <a:pt x="2320290" y="0"/>
                    <a:pt x="3164840" y="0"/>
                  </a:cubicBezTo>
                  <a:cubicBezTo>
                    <a:pt x="4010660" y="0"/>
                    <a:pt x="4805680" y="328930"/>
                    <a:pt x="5402580" y="927100"/>
                  </a:cubicBezTo>
                  <a:cubicBezTo>
                    <a:pt x="6000750" y="1525270"/>
                    <a:pt x="6329680" y="2320290"/>
                    <a:pt x="6329680" y="3164840"/>
                  </a:cubicBezTo>
                  <a:cubicBezTo>
                    <a:pt x="6329680" y="4010660"/>
                    <a:pt x="6000750" y="4805680"/>
                    <a:pt x="5402580" y="5402580"/>
                  </a:cubicBezTo>
                  <a:cubicBezTo>
                    <a:pt x="4805680" y="6000750"/>
                    <a:pt x="4010660" y="6329680"/>
                    <a:pt x="3164840" y="6329680"/>
                  </a:cubicBezTo>
                  <a:close/>
                  <a:moveTo>
                    <a:pt x="3164840" y="254000"/>
                  </a:moveTo>
                  <a:cubicBezTo>
                    <a:pt x="2387600" y="254000"/>
                    <a:pt x="1656080" y="556260"/>
                    <a:pt x="1106170" y="1106170"/>
                  </a:cubicBezTo>
                  <a:cubicBezTo>
                    <a:pt x="556260" y="1656080"/>
                    <a:pt x="254000" y="2387600"/>
                    <a:pt x="254000" y="3164840"/>
                  </a:cubicBezTo>
                  <a:cubicBezTo>
                    <a:pt x="254000" y="3942080"/>
                    <a:pt x="556260" y="4673600"/>
                    <a:pt x="1106170" y="5223510"/>
                  </a:cubicBezTo>
                  <a:cubicBezTo>
                    <a:pt x="1656080" y="5773420"/>
                    <a:pt x="2387600" y="6075680"/>
                    <a:pt x="3164840" y="6075680"/>
                  </a:cubicBezTo>
                  <a:cubicBezTo>
                    <a:pt x="3942080" y="6075680"/>
                    <a:pt x="4673600" y="5773420"/>
                    <a:pt x="5223510" y="5223510"/>
                  </a:cubicBezTo>
                  <a:cubicBezTo>
                    <a:pt x="5773420" y="4673600"/>
                    <a:pt x="6075680" y="3942080"/>
                    <a:pt x="6075680" y="3164840"/>
                  </a:cubicBezTo>
                  <a:cubicBezTo>
                    <a:pt x="6075680" y="2387600"/>
                    <a:pt x="5773420" y="1656080"/>
                    <a:pt x="5223510" y="1106170"/>
                  </a:cubicBezTo>
                  <a:cubicBezTo>
                    <a:pt x="4673600" y="556260"/>
                    <a:pt x="3942080" y="254000"/>
                    <a:pt x="3164840" y="254000"/>
                  </a:cubicBezTo>
                  <a:close/>
                </a:path>
              </a:pathLst>
            </a:custGeom>
            <a:solidFill>
              <a:srgbClr val="3071CF"/>
            </a:solidFill>
          </p:spPr>
        </p:sp>
      </p:grpSp>
      <p:grpSp>
        <p:nvGrpSpPr>
          <p:cNvPr id="6" name="Group 6"/>
          <p:cNvGrpSpPr>
            <a:grpSpLocks noChangeAspect="1"/>
          </p:cNvGrpSpPr>
          <p:nvPr/>
        </p:nvGrpSpPr>
        <p:grpSpPr>
          <a:xfrm>
            <a:off x="1315176" y="6991608"/>
            <a:ext cx="2631036" cy="2631036"/>
            <a:chOff x="0" y="0"/>
            <a:chExt cx="6350000" cy="6350000"/>
          </a:xfrm>
        </p:grpSpPr>
        <p:sp>
          <p:nvSpPr>
            <p:cNvPr id="7" name="Freeform 7"/>
            <p:cNvSpPr/>
            <p:nvPr/>
          </p:nvSpPr>
          <p:spPr>
            <a:xfrm>
              <a:off x="10160" y="10160"/>
              <a:ext cx="6329680" cy="6329680"/>
            </a:xfrm>
            <a:custGeom>
              <a:avLst/>
              <a:gdLst/>
              <a:ahLst/>
              <a:cxnLst/>
              <a:rect l="l" t="t" r="r" b="b"/>
              <a:pathLst>
                <a:path w="6329680" h="6329680">
                  <a:moveTo>
                    <a:pt x="3164840" y="6329680"/>
                  </a:moveTo>
                  <a:cubicBezTo>
                    <a:pt x="2319020" y="6329680"/>
                    <a:pt x="1524000" y="6000750"/>
                    <a:pt x="927100" y="5402580"/>
                  </a:cubicBezTo>
                  <a:cubicBezTo>
                    <a:pt x="328930" y="4804410"/>
                    <a:pt x="0" y="4009390"/>
                    <a:pt x="0" y="3164840"/>
                  </a:cubicBezTo>
                  <a:cubicBezTo>
                    <a:pt x="0" y="2319020"/>
                    <a:pt x="328930" y="1524000"/>
                    <a:pt x="927100" y="927100"/>
                  </a:cubicBezTo>
                  <a:cubicBezTo>
                    <a:pt x="1525270" y="328930"/>
                    <a:pt x="2320290" y="0"/>
                    <a:pt x="3164840" y="0"/>
                  </a:cubicBezTo>
                  <a:cubicBezTo>
                    <a:pt x="4010660" y="0"/>
                    <a:pt x="4805680" y="328930"/>
                    <a:pt x="5402580" y="927100"/>
                  </a:cubicBezTo>
                  <a:cubicBezTo>
                    <a:pt x="6000750" y="1525270"/>
                    <a:pt x="6329680" y="2320290"/>
                    <a:pt x="6329680" y="3164840"/>
                  </a:cubicBezTo>
                  <a:cubicBezTo>
                    <a:pt x="6329680" y="4010660"/>
                    <a:pt x="6000750" y="4805680"/>
                    <a:pt x="5402580" y="5402580"/>
                  </a:cubicBezTo>
                  <a:cubicBezTo>
                    <a:pt x="4805680" y="6000750"/>
                    <a:pt x="4010660" y="6329680"/>
                    <a:pt x="3164840" y="6329680"/>
                  </a:cubicBezTo>
                  <a:close/>
                  <a:moveTo>
                    <a:pt x="3164840" y="254000"/>
                  </a:moveTo>
                  <a:cubicBezTo>
                    <a:pt x="2387600" y="254000"/>
                    <a:pt x="1656080" y="556260"/>
                    <a:pt x="1106170" y="1106170"/>
                  </a:cubicBezTo>
                  <a:cubicBezTo>
                    <a:pt x="556260" y="1656080"/>
                    <a:pt x="254000" y="2387600"/>
                    <a:pt x="254000" y="3164840"/>
                  </a:cubicBezTo>
                  <a:cubicBezTo>
                    <a:pt x="254000" y="3942080"/>
                    <a:pt x="556260" y="4673600"/>
                    <a:pt x="1106170" y="5223510"/>
                  </a:cubicBezTo>
                  <a:cubicBezTo>
                    <a:pt x="1656080" y="5773420"/>
                    <a:pt x="2387600" y="6075680"/>
                    <a:pt x="3164840" y="6075680"/>
                  </a:cubicBezTo>
                  <a:cubicBezTo>
                    <a:pt x="3942080" y="6075680"/>
                    <a:pt x="4673600" y="5773420"/>
                    <a:pt x="5223510" y="5223510"/>
                  </a:cubicBezTo>
                  <a:cubicBezTo>
                    <a:pt x="5773420" y="4673600"/>
                    <a:pt x="6075680" y="3942080"/>
                    <a:pt x="6075680" y="3164840"/>
                  </a:cubicBezTo>
                  <a:cubicBezTo>
                    <a:pt x="6075680" y="2387600"/>
                    <a:pt x="5773420" y="1656080"/>
                    <a:pt x="5223510" y="1106170"/>
                  </a:cubicBezTo>
                  <a:cubicBezTo>
                    <a:pt x="4673600" y="556260"/>
                    <a:pt x="3942080" y="254000"/>
                    <a:pt x="3164840" y="254000"/>
                  </a:cubicBezTo>
                  <a:close/>
                </a:path>
              </a:pathLst>
            </a:custGeom>
            <a:solidFill>
              <a:srgbClr val="3071CF"/>
            </a:solidFill>
          </p:spPr>
        </p:sp>
      </p:grpSp>
      <p:grpSp>
        <p:nvGrpSpPr>
          <p:cNvPr id="8" name="Group 8"/>
          <p:cNvGrpSpPr>
            <a:grpSpLocks noChangeAspect="1"/>
          </p:cNvGrpSpPr>
          <p:nvPr/>
        </p:nvGrpSpPr>
        <p:grpSpPr>
          <a:xfrm>
            <a:off x="4632166" y="1625578"/>
            <a:ext cx="2631036" cy="2631036"/>
            <a:chOff x="0" y="0"/>
            <a:chExt cx="6350000" cy="6350000"/>
          </a:xfrm>
        </p:grpSpPr>
        <p:sp>
          <p:nvSpPr>
            <p:cNvPr id="9" name="Freeform 9"/>
            <p:cNvSpPr/>
            <p:nvPr/>
          </p:nvSpPr>
          <p:spPr>
            <a:xfrm>
              <a:off x="10160" y="10160"/>
              <a:ext cx="6329680" cy="6329680"/>
            </a:xfrm>
            <a:custGeom>
              <a:avLst/>
              <a:gdLst/>
              <a:ahLst/>
              <a:cxnLst/>
              <a:rect l="l" t="t" r="r" b="b"/>
              <a:pathLst>
                <a:path w="6329680" h="6329680">
                  <a:moveTo>
                    <a:pt x="3164840" y="6329680"/>
                  </a:moveTo>
                  <a:cubicBezTo>
                    <a:pt x="2319020" y="6329680"/>
                    <a:pt x="1524000" y="6000750"/>
                    <a:pt x="927100" y="5402580"/>
                  </a:cubicBezTo>
                  <a:cubicBezTo>
                    <a:pt x="328930" y="4804410"/>
                    <a:pt x="0" y="4009390"/>
                    <a:pt x="0" y="3164840"/>
                  </a:cubicBezTo>
                  <a:cubicBezTo>
                    <a:pt x="0" y="2319020"/>
                    <a:pt x="328930" y="1524000"/>
                    <a:pt x="927100" y="927100"/>
                  </a:cubicBezTo>
                  <a:cubicBezTo>
                    <a:pt x="1525270" y="328930"/>
                    <a:pt x="2320290" y="0"/>
                    <a:pt x="3164840" y="0"/>
                  </a:cubicBezTo>
                  <a:cubicBezTo>
                    <a:pt x="4010660" y="0"/>
                    <a:pt x="4805680" y="328930"/>
                    <a:pt x="5402580" y="927100"/>
                  </a:cubicBezTo>
                  <a:cubicBezTo>
                    <a:pt x="6000750" y="1525270"/>
                    <a:pt x="6329680" y="2320290"/>
                    <a:pt x="6329680" y="3164840"/>
                  </a:cubicBezTo>
                  <a:cubicBezTo>
                    <a:pt x="6329680" y="4010660"/>
                    <a:pt x="6000750" y="4805680"/>
                    <a:pt x="5402580" y="5402580"/>
                  </a:cubicBezTo>
                  <a:cubicBezTo>
                    <a:pt x="4805680" y="6000750"/>
                    <a:pt x="4010660" y="6329680"/>
                    <a:pt x="3164840" y="6329680"/>
                  </a:cubicBezTo>
                  <a:close/>
                  <a:moveTo>
                    <a:pt x="3164840" y="254000"/>
                  </a:moveTo>
                  <a:cubicBezTo>
                    <a:pt x="2387600" y="254000"/>
                    <a:pt x="1656080" y="556260"/>
                    <a:pt x="1106170" y="1106170"/>
                  </a:cubicBezTo>
                  <a:cubicBezTo>
                    <a:pt x="556260" y="1656080"/>
                    <a:pt x="254000" y="2387600"/>
                    <a:pt x="254000" y="3164840"/>
                  </a:cubicBezTo>
                  <a:cubicBezTo>
                    <a:pt x="254000" y="3942080"/>
                    <a:pt x="556260" y="4673600"/>
                    <a:pt x="1106170" y="5223510"/>
                  </a:cubicBezTo>
                  <a:cubicBezTo>
                    <a:pt x="1656080" y="5773420"/>
                    <a:pt x="2387600" y="6075680"/>
                    <a:pt x="3164840" y="6075680"/>
                  </a:cubicBezTo>
                  <a:cubicBezTo>
                    <a:pt x="3942080" y="6075680"/>
                    <a:pt x="4673600" y="5773420"/>
                    <a:pt x="5223510" y="5223510"/>
                  </a:cubicBezTo>
                  <a:cubicBezTo>
                    <a:pt x="5773420" y="4673600"/>
                    <a:pt x="6075680" y="3942080"/>
                    <a:pt x="6075680" y="3164840"/>
                  </a:cubicBezTo>
                  <a:cubicBezTo>
                    <a:pt x="6075680" y="2387600"/>
                    <a:pt x="5773420" y="1656080"/>
                    <a:pt x="5223510" y="1106170"/>
                  </a:cubicBezTo>
                  <a:cubicBezTo>
                    <a:pt x="4673600" y="556260"/>
                    <a:pt x="3942080" y="254000"/>
                    <a:pt x="3164840" y="254000"/>
                  </a:cubicBezTo>
                  <a:close/>
                </a:path>
              </a:pathLst>
            </a:custGeom>
            <a:solidFill>
              <a:srgbClr val="3071CF"/>
            </a:solidFill>
          </p:spPr>
        </p:sp>
      </p:grpSp>
      <p:grpSp>
        <p:nvGrpSpPr>
          <p:cNvPr id="10" name="Group 10"/>
          <p:cNvGrpSpPr>
            <a:grpSpLocks noChangeAspect="1"/>
          </p:cNvGrpSpPr>
          <p:nvPr/>
        </p:nvGrpSpPr>
        <p:grpSpPr>
          <a:xfrm>
            <a:off x="4642085" y="5475461"/>
            <a:ext cx="2631036" cy="2631036"/>
            <a:chOff x="0" y="0"/>
            <a:chExt cx="6350000" cy="6350000"/>
          </a:xfrm>
        </p:grpSpPr>
        <p:sp>
          <p:nvSpPr>
            <p:cNvPr id="11" name="Freeform 11"/>
            <p:cNvSpPr/>
            <p:nvPr/>
          </p:nvSpPr>
          <p:spPr>
            <a:xfrm>
              <a:off x="10160" y="10160"/>
              <a:ext cx="6329680" cy="6329680"/>
            </a:xfrm>
            <a:custGeom>
              <a:avLst/>
              <a:gdLst/>
              <a:ahLst/>
              <a:cxnLst/>
              <a:rect l="l" t="t" r="r" b="b"/>
              <a:pathLst>
                <a:path w="6329680" h="6329680">
                  <a:moveTo>
                    <a:pt x="3164840" y="6329680"/>
                  </a:moveTo>
                  <a:cubicBezTo>
                    <a:pt x="2319020" y="6329680"/>
                    <a:pt x="1524000" y="6000750"/>
                    <a:pt x="927100" y="5402580"/>
                  </a:cubicBezTo>
                  <a:cubicBezTo>
                    <a:pt x="328930" y="4804410"/>
                    <a:pt x="0" y="4009390"/>
                    <a:pt x="0" y="3164840"/>
                  </a:cubicBezTo>
                  <a:cubicBezTo>
                    <a:pt x="0" y="2319020"/>
                    <a:pt x="328930" y="1524000"/>
                    <a:pt x="927100" y="927100"/>
                  </a:cubicBezTo>
                  <a:cubicBezTo>
                    <a:pt x="1525270" y="328930"/>
                    <a:pt x="2320290" y="0"/>
                    <a:pt x="3164840" y="0"/>
                  </a:cubicBezTo>
                  <a:cubicBezTo>
                    <a:pt x="4010660" y="0"/>
                    <a:pt x="4805680" y="328930"/>
                    <a:pt x="5402580" y="927100"/>
                  </a:cubicBezTo>
                  <a:cubicBezTo>
                    <a:pt x="6000750" y="1525270"/>
                    <a:pt x="6329680" y="2320290"/>
                    <a:pt x="6329680" y="3164840"/>
                  </a:cubicBezTo>
                  <a:cubicBezTo>
                    <a:pt x="6329680" y="4010660"/>
                    <a:pt x="6000750" y="4805680"/>
                    <a:pt x="5402580" y="5402580"/>
                  </a:cubicBezTo>
                  <a:cubicBezTo>
                    <a:pt x="4805680" y="6000750"/>
                    <a:pt x="4010660" y="6329680"/>
                    <a:pt x="3164840" y="6329680"/>
                  </a:cubicBezTo>
                  <a:close/>
                  <a:moveTo>
                    <a:pt x="3164840" y="254000"/>
                  </a:moveTo>
                  <a:cubicBezTo>
                    <a:pt x="2387600" y="254000"/>
                    <a:pt x="1656080" y="556260"/>
                    <a:pt x="1106170" y="1106170"/>
                  </a:cubicBezTo>
                  <a:cubicBezTo>
                    <a:pt x="556260" y="1656080"/>
                    <a:pt x="254000" y="2387600"/>
                    <a:pt x="254000" y="3164840"/>
                  </a:cubicBezTo>
                  <a:cubicBezTo>
                    <a:pt x="254000" y="3942080"/>
                    <a:pt x="556260" y="4673600"/>
                    <a:pt x="1106170" y="5223510"/>
                  </a:cubicBezTo>
                  <a:cubicBezTo>
                    <a:pt x="1656080" y="5773420"/>
                    <a:pt x="2387600" y="6075680"/>
                    <a:pt x="3164840" y="6075680"/>
                  </a:cubicBezTo>
                  <a:cubicBezTo>
                    <a:pt x="3942080" y="6075680"/>
                    <a:pt x="4673600" y="5773420"/>
                    <a:pt x="5223510" y="5223510"/>
                  </a:cubicBezTo>
                  <a:cubicBezTo>
                    <a:pt x="5773420" y="4673600"/>
                    <a:pt x="6075680" y="3942080"/>
                    <a:pt x="6075680" y="3164840"/>
                  </a:cubicBezTo>
                  <a:cubicBezTo>
                    <a:pt x="6075680" y="2387600"/>
                    <a:pt x="5773420" y="1656080"/>
                    <a:pt x="5223510" y="1106170"/>
                  </a:cubicBezTo>
                  <a:cubicBezTo>
                    <a:pt x="4673600" y="556260"/>
                    <a:pt x="3942080" y="254000"/>
                    <a:pt x="3164840" y="254000"/>
                  </a:cubicBezTo>
                  <a:close/>
                </a:path>
              </a:pathLst>
            </a:custGeom>
            <a:solidFill>
              <a:srgbClr val="3071CF"/>
            </a:solidFill>
          </p:spPr>
        </p:sp>
      </p:grpSp>
      <p:sp>
        <p:nvSpPr>
          <p:cNvPr id="12" name="TextBox 12"/>
          <p:cNvSpPr txBox="1"/>
          <p:nvPr/>
        </p:nvSpPr>
        <p:spPr>
          <a:xfrm>
            <a:off x="9144000" y="3716385"/>
            <a:ext cx="7480636" cy="2569878"/>
          </a:xfrm>
          <a:prstGeom prst="rect">
            <a:avLst/>
          </a:prstGeom>
        </p:spPr>
        <p:txBody>
          <a:bodyPr lIns="0" tIns="0" rIns="0" bIns="0" rtlCol="0" anchor="t">
            <a:spAutoFit/>
          </a:bodyPr>
          <a:lstStyle/>
          <a:p>
            <a:pPr>
              <a:lnSpc>
                <a:spcPts val="7602"/>
              </a:lnSpc>
            </a:pPr>
            <a:r>
              <a:rPr lang="en-US" sz="7679" spc="153">
                <a:solidFill>
                  <a:srgbClr val="3071CF"/>
                </a:solidFill>
                <a:latin typeface="Norwester Bold"/>
              </a:rPr>
              <a:t>PORTER'S</a:t>
            </a:r>
          </a:p>
          <a:p>
            <a:pPr>
              <a:lnSpc>
                <a:spcPts val="7602"/>
              </a:lnSpc>
            </a:pPr>
            <a:r>
              <a:rPr lang="en-US" sz="7679" spc="153">
                <a:solidFill>
                  <a:srgbClr val="3071CF"/>
                </a:solidFill>
                <a:latin typeface="Norwester Bold"/>
              </a:rPr>
              <a:t>FIVE FORCES</a:t>
            </a:r>
          </a:p>
          <a:p>
            <a:pPr>
              <a:lnSpc>
                <a:spcPts val="7602"/>
              </a:lnSpc>
            </a:pPr>
            <a:r>
              <a:rPr lang="en-US" sz="7679" spc="153">
                <a:solidFill>
                  <a:srgbClr val="3071CF"/>
                </a:solidFill>
                <a:latin typeface="Norwester Bold"/>
              </a:rPr>
              <a:t>ANALYSIS</a:t>
            </a:r>
          </a:p>
        </p:txBody>
      </p:sp>
      <p:sp>
        <p:nvSpPr>
          <p:cNvPr id="13" name="TextBox 13"/>
          <p:cNvSpPr txBox="1"/>
          <p:nvPr/>
        </p:nvSpPr>
        <p:spPr>
          <a:xfrm>
            <a:off x="8815451" y="1153311"/>
            <a:ext cx="6790568" cy="716897"/>
          </a:xfrm>
          <a:prstGeom prst="rect">
            <a:avLst/>
          </a:prstGeom>
        </p:spPr>
        <p:txBody>
          <a:bodyPr lIns="0" tIns="0" rIns="0" bIns="0" rtlCol="0" anchor="t">
            <a:spAutoFit/>
          </a:bodyPr>
          <a:lstStyle/>
          <a:p>
            <a:pPr>
              <a:lnSpc>
                <a:spcPts val="5893"/>
              </a:lnSpc>
            </a:pPr>
            <a:r>
              <a:rPr lang="en-US" sz="4150" spc="415">
                <a:solidFill>
                  <a:srgbClr val="100F0D"/>
                </a:solidFill>
                <a:latin typeface="Montserrat Classic"/>
              </a:rPr>
              <a:t>NEW YORK TIMES</a:t>
            </a:r>
          </a:p>
        </p:txBody>
      </p:sp>
      <p:sp>
        <p:nvSpPr>
          <p:cNvPr id="14" name="TextBox 14"/>
          <p:cNvSpPr txBox="1"/>
          <p:nvPr/>
        </p:nvSpPr>
        <p:spPr>
          <a:xfrm>
            <a:off x="1675662" y="1200936"/>
            <a:ext cx="1914761" cy="562210"/>
          </a:xfrm>
          <a:prstGeom prst="rect">
            <a:avLst/>
          </a:prstGeom>
        </p:spPr>
        <p:txBody>
          <a:bodyPr lIns="0" tIns="0" rIns="0" bIns="0" rtlCol="0" anchor="t">
            <a:spAutoFit/>
          </a:bodyPr>
          <a:lstStyle/>
          <a:p>
            <a:pPr algn="ctr">
              <a:lnSpc>
                <a:spcPts val="2253"/>
              </a:lnSpc>
            </a:pPr>
            <a:r>
              <a:rPr lang="en-US" sz="1586" spc="158" dirty="0">
                <a:solidFill>
                  <a:srgbClr val="100F0D"/>
                </a:solidFill>
                <a:latin typeface="Montserrat Classic"/>
              </a:rPr>
              <a:t>POTENTIAL NEW ENTRANT</a:t>
            </a:r>
          </a:p>
        </p:txBody>
      </p:sp>
      <p:sp>
        <p:nvSpPr>
          <p:cNvPr id="15" name="TextBox 15"/>
          <p:cNvSpPr txBox="1"/>
          <p:nvPr/>
        </p:nvSpPr>
        <p:spPr>
          <a:xfrm>
            <a:off x="4943550" y="2650718"/>
            <a:ext cx="2021858" cy="562210"/>
          </a:xfrm>
          <a:prstGeom prst="rect">
            <a:avLst/>
          </a:prstGeom>
        </p:spPr>
        <p:txBody>
          <a:bodyPr lIns="0" tIns="0" rIns="0" bIns="0" rtlCol="0" anchor="t">
            <a:spAutoFit/>
          </a:bodyPr>
          <a:lstStyle/>
          <a:p>
            <a:pPr algn="ctr">
              <a:lnSpc>
                <a:spcPts val="2253"/>
              </a:lnSpc>
            </a:pPr>
            <a:r>
              <a:rPr lang="en-US" sz="1586" spc="158">
                <a:solidFill>
                  <a:srgbClr val="100F0D"/>
                </a:solidFill>
                <a:latin typeface="Montserrat Classic"/>
              </a:rPr>
              <a:t>AVAILABILITY OF SUBSTITUTES</a:t>
            </a:r>
          </a:p>
        </p:txBody>
      </p:sp>
      <p:sp>
        <p:nvSpPr>
          <p:cNvPr id="16" name="TextBox 16"/>
          <p:cNvSpPr txBox="1"/>
          <p:nvPr/>
        </p:nvSpPr>
        <p:spPr>
          <a:xfrm>
            <a:off x="4953469" y="6359541"/>
            <a:ext cx="2021858" cy="846432"/>
          </a:xfrm>
          <a:prstGeom prst="rect">
            <a:avLst/>
          </a:prstGeom>
        </p:spPr>
        <p:txBody>
          <a:bodyPr lIns="0" tIns="0" rIns="0" bIns="0" rtlCol="0" anchor="t">
            <a:spAutoFit/>
          </a:bodyPr>
          <a:lstStyle/>
          <a:p>
            <a:pPr algn="ctr">
              <a:lnSpc>
                <a:spcPts val="2253"/>
              </a:lnSpc>
            </a:pPr>
            <a:r>
              <a:rPr lang="en-US" sz="1586" spc="158">
                <a:solidFill>
                  <a:srgbClr val="100F0D"/>
                </a:solidFill>
                <a:latin typeface="Montserrat Classic"/>
              </a:rPr>
              <a:t>BARGAINING POWER OF SUPPLIERS</a:t>
            </a:r>
          </a:p>
        </p:txBody>
      </p:sp>
      <p:sp>
        <p:nvSpPr>
          <p:cNvPr id="17" name="TextBox 17"/>
          <p:cNvSpPr txBox="1"/>
          <p:nvPr/>
        </p:nvSpPr>
        <p:spPr>
          <a:xfrm>
            <a:off x="1617134" y="7866262"/>
            <a:ext cx="2021858" cy="846432"/>
          </a:xfrm>
          <a:prstGeom prst="rect">
            <a:avLst/>
          </a:prstGeom>
        </p:spPr>
        <p:txBody>
          <a:bodyPr lIns="0" tIns="0" rIns="0" bIns="0" rtlCol="0" anchor="t">
            <a:spAutoFit/>
          </a:bodyPr>
          <a:lstStyle/>
          <a:p>
            <a:pPr algn="ctr">
              <a:lnSpc>
                <a:spcPts val="2253"/>
              </a:lnSpc>
            </a:pPr>
            <a:r>
              <a:rPr lang="en-US" sz="1586" spc="158">
                <a:solidFill>
                  <a:srgbClr val="100F0D"/>
                </a:solidFill>
                <a:latin typeface="Montserrat Classic"/>
              </a:rPr>
              <a:t>BARGANING POWER OF BUYERS</a:t>
            </a:r>
          </a:p>
        </p:txBody>
      </p:sp>
      <p:sp>
        <p:nvSpPr>
          <p:cNvPr id="18" name="TextBox 18"/>
          <p:cNvSpPr txBox="1"/>
          <p:nvPr/>
        </p:nvSpPr>
        <p:spPr>
          <a:xfrm>
            <a:off x="1875744" y="4629732"/>
            <a:ext cx="2021858" cy="562210"/>
          </a:xfrm>
          <a:prstGeom prst="rect">
            <a:avLst/>
          </a:prstGeom>
        </p:spPr>
        <p:txBody>
          <a:bodyPr lIns="0" tIns="0" rIns="0" bIns="0" rtlCol="0" anchor="t">
            <a:spAutoFit/>
          </a:bodyPr>
          <a:lstStyle/>
          <a:p>
            <a:pPr algn="ctr">
              <a:lnSpc>
                <a:spcPts val="2253"/>
              </a:lnSpc>
            </a:pPr>
            <a:r>
              <a:rPr lang="en-US" sz="1586" spc="158">
                <a:solidFill>
                  <a:srgbClr val="272C33"/>
                </a:solidFill>
                <a:latin typeface="Montserrat Classic Bold"/>
              </a:rPr>
              <a:t>INTENSITY OF COMPETITION</a:t>
            </a:r>
          </a:p>
        </p:txBody>
      </p:sp>
      <p:pic>
        <p:nvPicPr>
          <p:cNvPr id="19" name="Picture 19"/>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5885990" y="6286263"/>
            <a:ext cx="5657850" cy="5657850"/>
          </a:xfrm>
          <a:prstGeom prst="rect">
            <a:avLst/>
          </a:prstGeom>
        </p:spPr>
      </p:pic>
      <p:pic>
        <p:nvPicPr>
          <p:cNvPr id="20" name="Audio 19">
            <a:hlinkClick r:id="" action="ppaction://media"/>
            <a:extLst>
              <a:ext uri="{FF2B5EF4-FFF2-40B4-BE49-F238E27FC236}">
                <a16:creationId xmlns:a16="http://schemas.microsoft.com/office/drawing/2014/main" id="{EF11230F-2A25-4162-AC45-F5D386897EA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3052"/>
    </mc:Choice>
    <mc:Fallback>
      <p:transition spd="slow" advTm="183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5"/>
          <a:srcRect l="648" t="5648" r="648" b="11018"/>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6080444" y="-2733675"/>
            <a:ext cx="5467350" cy="5467350"/>
          </a:xfrm>
          <a:prstGeom prst="rect">
            <a:avLst/>
          </a:prstGeom>
        </p:spPr>
      </p:pic>
      <p:grpSp>
        <p:nvGrpSpPr>
          <p:cNvPr id="3" name="Group 3"/>
          <p:cNvGrpSpPr/>
          <p:nvPr/>
        </p:nvGrpSpPr>
        <p:grpSpPr>
          <a:xfrm>
            <a:off x="187159" y="7717644"/>
            <a:ext cx="7189829" cy="1540656"/>
            <a:chOff x="0" y="0"/>
            <a:chExt cx="2432115" cy="521160"/>
          </a:xfrm>
        </p:grpSpPr>
        <p:sp>
          <p:nvSpPr>
            <p:cNvPr id="4" name="Freeform 4"/>
            <p:cNvSpPr/>
            <p:nvPr/>
          </p:nvSpPr>
          <p:spPr>
            <a:xfrm>
              <a:off x="0" y="0"/>
              <a:ext cx="2432115" cy="521160"/>
            </a:xfrm>
            <a:custGeom>
              <a:avLst/>
              <a:gdLst/>
              <a:ahLst/>
              <a:cxnLst/>
              <a:rect l="l" t="t" r="r" b="b"/>
              <a:pathLst>
                <a:path w="2432115" h="521160">
                  <a:moveTo>
                    <a:pt x="0" y="0"/>
                  </a:moveTo>
                  <a:lnTo>
                    <a:pt x="2432115" y="0"/>
                  </a:lnTo>
                  <a:lnTo>
                    <a:pt x="2432115" y="521160"/>
                  </a:lnTo>
                  <a:lnTo>
                    <a:pt x="0" y="521160"/>
                  </a:lnTo>
                  <a:close/>
                </a:path>
              </a:pathLst>
            </a:custGeom>
            <a:solidFill>
              <a:srgbClr val="FFFFFC"/>
            </a:solidFill>
          </p:spPr>
        </p:sp>
      </p:grpSp>
      <p:sp>
        <p:nvSpPr>
          <p:cNvPr id="5" name="TextBox 5"/>
          <p:cNvSpPr txBox="1"/>
          <p:nvPr/>
        </p:nvSpPr>
        <p:spPr>
          <a:xfrm>
            <a:off x="530104" y="7862157"/>
            <a:ext cx="6503938" cy="1078230"/>
          </a:xfrm>
          <a:prstGeom prst="rect">
            <a:avLst/>
          </a:prstGeom>
        </p:spPr>
        <p:txBody>
          <a:bodyPr lIns="0" tIns="0" rIns="0" bIns="0" rtlCol="0" anchor="t">
            <a:spAutoFit/>
          </a:bodyPr>
          <a:lstStyle/>
          <a:p>
            <a:pPr algn="ctr">
              <a:lnSpc>
                <a:spcPts val="8819"/>
              </a:lnSpc>
            </a:pPr>
            <a:r>
              <a:rPr lang="en-US" sz="6300">
                <a:solidFill>
                  <a:srgbClr val="000000"/>
                </a:solidFill>
                <a:latin typeface="Open Sans Extra Bold"/>
              </a:rPr>
              <a:t>OPPORTUNITIES</a:t>
            </a:r>
          </a:p>
        </p:txBody>
      </p:sp>
      <p:sp>
        <p:nvSpPr>
          <p:cNvPr id="6" name="TextBox 6"/>
          <p:cNvSpPr txBox="1"/>
          <p:nvPr/>
        </p:nvSpPr>
        <p:spPr>
          <a:xfrm>
            <a:off x="2790872" y="2638425"/>
            <a:ext cx="12706256" cy="3658870"/>
          </a:xfrm>
          <a:prstGeom prst="rect">
            <a:avLst/>
          </a:prstGeom>
        </p:spPr>
        <p:txBody>
          <a:bodyPr lIns="0" tIns="0" rIns="0" bIns="0" rtlCol="0" anchor="t">
            <a:spAutoFit/>
          </a:bodyPr>
          <a:lstStyle/>
          <a:p>
            <a:pPr marL="1122679" lvl="1" indent="-561340">
              <a:lnSpc>
                <a:spcPts val="7279"/>
              </a:lnSpc>
              <a:buFont typeface="Arial"/>
              <a:buChar char="•"/>
            </a:pPr>
            <a:r>
              <a:rPr lang="en-US" sz="5199">
                <a:solidFill>
                  <a:srgbClr val="000000"/>
                </a:solidFill>
                <a:latin typeface="Nunito Sans Regular"/>
              </a:rPr>
              <a:t>Diversification of products and services</a:t>
            </a:r>
          </a:p>
          <a:p>
            <a:pPr marL="1122679" lvl="1" indent="-561340">
              <a:lnSpc>
                <a:spcPts val="7279"/>
              </a:lnSpc>
              <a:buFont typeface="Arial"/>
              <a:buChar char="•"/>
            </a:pPr>
            <a:r>
              <a:rPr lang="en-US" sz="5199">
                <a:solidFill>
                  <a:srgbClr val="000000"/>
                </a:solidFill>
                <a:latin typeface="Nunito Sans Regular"/>
              </a:rPr>
              <a:t>Building online brand identity</a:t>
            </a:r>
          </a:p>
          <a:p>
            <a:pPr marL="1122679" lvl="1" indent="-561340">
              <a:lnSpc>
                <a:spcPts val="7279"/>
              </a:lnSpc>
              <a:buFont typeface="Arial"/>
              <a:buChar char="•"/>
            </a:pPr>
            <a:r>
              <a:rPr lang="en-US" sz="5199">
                <a:solidFill>
                  <a:srgbClr val="000000"/>
                </a:solidFill>
                <a:latin typeface="Nunito Sans Regular"/>
              </a:rPr>
              <a:t>Monetizing of content</a:t>
            </a:r>
          </a:p>
          <a:p>
            <a:pPr marL="1122680" lvl="1" indent="-561340">
              <a:lnSpc>
                <a:spcPts val="7280"/>
              </a:lnSpc>
              <a:buFont typeface="Arial"/>
              <a:buChar char="•"/>
            </a:pPr>
            <a:r>
              <a:rPr lang="en-US" sz="5199">
                <a:solidFill>
                  <a:srgbClr val="000000"/>
                </a:solidFill>
                <a:latin typeface="Nunito Sans Regular"/>
              </a:rPr>
              <a:t>Customer experience</a:t>
            </a:r>
          </a:p>
        </p:txBody>
      </p:sp>
      <p:pic>
        <p:nvPicPr>
          <p:cNvPr id="8" name="Audio 7">
            <a:hlinkClick r:id="" action="ppaction://media"/>
            <a:extLst>
              <a:ext uri="{FF2B5EF4-FFF2-40B4-BE49-F238E27FC236}">
                <a16:creationId xmlns:a16="http://schemas.microsoft.com/office/drawing/2014/main" id="{CCA8402F-9DF0-4CA1-8CCC-AC4FF51D907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005"/>
    </mc:Choice>
    <mc:Fallback>
      <p:transition spd="slow" advTm="48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071C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812729"/>
            <a:ext cx="5232135" cy="1386291"/>
            <a:chOff x="0" y="0"/>
            <a:chExt cx="1763697" cy="467304"/>
          </a:xfrm>
        </p:grpSpPr>
        <p:sp>
          <p:nvSpPr>
            <p:cNvPr id="3" name="Freeform 3"/>
            <p:cNvSpPr/>
            <p:nvPr/>
          </p:nvSpPr>
          <p:spPr>
            <a:xfrm>
              <a:off x="0" y="0"/>
              <a:ext cx="1763697" cy="467304"/>
            </a:xfrm>
            <a:custGeom>
              <a:avLst/>
              <a:gdLst/>
              <a:ahLst/>
              <a:cxnLst/>
              <a:rect l="l" t="t" r="r" b="b"/>
              <a:pathLst>
                <a:path w="1763697" h="467304">
                  <a:moveTo>
                    <a:pt x="0" y="0"/>
                  </a:moveTo>
                  <a:lnTo>
                    <a:pt x="1763697" y="0"/>
                  </a:lnTo>
                  <a:lnTo>
                    <a:pt x="1763697" y="467304"/>
                  </a:lnTo>
                  <a:lnTo>
                    <a:pt x="0" y="467304"/>
                  </a:lnTo>
                  <a:close/>
                </a:path>
              </a:pathLst>
            </a:custGeom>
            <a:solidFill>
              <a:srgbClr val="DAE2FF"/>
            </a:solidFill>
          </p:spPr>
        </p:sp>
      </p:grpSp>
      <p:sp>
        <p:nvSpPr>
          <p:cNvPr id="4" name="TextBox 4"/>
          <p:cNvSpPr txBox="1"/>
          <p:nvPr/>
        </p:nvSpPr>
        <p:spPr>
          <a:xfrm>
            <a:off x="570628" y="1119706"/>
            <a:ext cx="6195850" cy="775416"/>
          </a:xfrm>
          <a:prstGeom prst="rect">
            <a:avLst/>
          </a:prstGeom>
        </p:spPr>
        <p:txBody>
          <a:bodyPr lIns="0" tIns="0" rIns="0" bIns="0" rtlCol="0" anchor="t">
            <a:spAutoFit/>
          </a:bodyPr>
          <a:lstStyle/>
          <a:p>
            <a:pPr algn="ctr">
              <a:lnSpc>
                <a:spcPts val="6083"/>
              </a:lnSpc>
            </a:pPr>
            <a:r>
              <a:rPr lang="en-US" sz="5069">
                <a:solidFill>
                  <a:srgbClr val="000000"/>
                </a:solidFill>
                <a:latin typeface="Archivo Black"/>
              </a:rPr>
              <a:t>REFERENCES</a:t>
            </a:r>
          </a:p>
        </p:txBody>
      </p:sp>
      <p:sp>
        <p:nvSpPr>
          <p:cNvPr id="5" name="TextBox 5"/>
          <p:cNvSpPr txBox="1"/>
          <p:nvPr/>
        </p:nvSpPr>
        <p:spPr>
          <a:xfrm>
            <a:off x="570628" y="2487612"/>
            <a:ext cx="17237502" cy="7414260"/>
          </a:xfrm>
          <a:prstGeom prst="rect">
            <a:avLst/>
          </a:prstGeom>
        </p:spPr>
        <p:txBody>
          <a:bodyPr lIns="0" tIns="0" rIns="0" bIns="0" rtlCol="0" anchor="t">
            <a:spAutoFit/>
          </a:bodyPr>
          <a:lstStyle/>
          <a:p>
            <a:pPr>
              <a:lnSpc>
                <a:spcPts val="2939"/>
              </a:lnSpc>
              <a:spcBef>
                <a:spcPct val="0"/>
              </a:spcBef>
            </a:pPr>
            <a:r>
              <a:rPr lang="en-US" sz="2099">
                <a:solidFill>
                  <a:srgbClr val="FFFFFF"/>
                </a:solidFill>
                <a:latin typeface="Nunito Sans Regular"/>
              </a:rPr>
              <a:t>Clayton, M. et al. (2015) What Is Disruptive Innovation? Harvard Business Review. Available at: https://hbr.org/2015/12/what-is-disruptive-innovation (Accessed: 10 June 2021)</a:t>
            </a:r>
          </a:p>
          <a:p>
            <a:pPr>
              <a:lnSpc>
                <a:spcPts val="2939"/>
              </a:lnSpc>
              <a:spcBef>
                <a:spcPct val="0"/>
              </a:spcBef>
            </a:pPr>
            <a:r>
              <a:rPr lang="en-US" sz="2099">
                <a:solidFill>
                  <a:srgbClr val="FFFFFF"/>
                </a:solidFill>
                <a:latin typeface="Nunito Sans Regular"/>
              </a:rPr>
              <a:t>Divikaran, S (2021) How New York Times Reinvented Content Marketing? Available at: https://digitaluncovered.com/new-york-times-reinvented-content-marketing/ (Accessed: 6 June 2021).</a:t>
            </a:r>
          </a:p>
          <a:p>
            <a:pPr>
              <a:lnSpc>
                <a:spcPts val="2939"/>
              </a:lnSpc>
              <a:spcBef>
                <a:spcPct val="0"/>
              </a:spcBef>
            </a:pPr>
            <a:r>
              <a:rPr lang="en-US" sz="2099">
                <a:solidFill>
                  <a:srgbClr val="FFFFFF"/>
                </a:solidFill>
                <a:latin typeface="Nunito Sans Regular"/>
              </a:rPr>
              <a:t>Karimi, Jahangir &amp; Walter, Zhiping, 2015. The Role of Dynamic Capabilities in Responding to Digital Disruption: A Factor-Based Study of the Newspaper Industry. Journal of management information systems, 32(1), pp.39–81.</a:t>
            </a:r>
          </a:p>
          <a:p>
            <a:pPr>
              <a:lnSpc>
                <a:spcPts val="2939"/>
              </a:lnSpc>
              <a:spcBef>
                <a:spcPct val="0"/>
              </a:spcBef>
            </a:pPr>
            <a:r>
              <a:rPr lang="en-US" sz="2099">
                <a:solidFill>
                  <a:srgbClr val="FFFFFF"/>
                </a:solidFill>
                <a:latin typeface="Nunito Sans Regular"/>
              </a:rPr>
              <a:t>Kalogeropoulos, A. (2019) How Younger Generations Consume News Differently. Available at: https://www.digitalnewsreport.org/survey/2019/how-younger-generations-consume-news-differently/  </a:t>
            </a:r>
          </a:p>
          <a:p>
            <a:pPr>
              <a:lnSpc>
                <a:spcPts val="2939"/>
              </a:lnSpc>
              <a:spcBef>
                <a:spcPct val="0"/>
              </a:spcBef>
            </a:pPr>
            <a:r>
              <a:rPr lang="en-US" sz="2099">
                <a:solidFill>
                  <a:srgbClr val="FFFFFF"/>
                </a:solidFill>
                <a:latin typeface="Nunito Sans Regular"/>
              </a:rPr>
              <a:t>Langley, P. &amp; Rieple, A.(2021) Incumbents’ capabilities to win in a digitised world: The case of the fashion industry. Technological forecasting &amp; social change, 167, p.120718. </a:t>
            </a:r>
          </a:p>
          <a:p>
            <a:pPr>
              <a:lnSpc>
                <a:spcPts val="2939"/>
              </a:lnSpc>
              <a:spcBef>
                <a:spcPct val="0"/>
              </a:spcBef>
            </a:pPr>
            <a:r>
              <a:rPr lang="en-US" sz="2099">
                <a:solidFill>
                  <a:srgbClr val="FFFFFF"/>
                </a:solidFill>
                <a:latin typeface="Nunito Sans Regular"/>
              </a:rPr>
              <a:t>Lynch, R. (2018) Strategic management 8th ed.,p.75. Harlow: Pearson.</a:t>
            </a:r>
          </a:p>
          <a:p>
            <a:pPr>
              <a:lnSpc>
                <a:spcPts val="2940"/>
              </a:lnSpc>
              <a:spcBef>
                <a:spcPct val="0"/>
              </a:spcBef>
            </a:pPr>
            <a:r>
              <a:rPr lang="en-US" sz="2099">
                <a:solidFill>
                  <a:srgbClr val="FFFFFF"/>
                </a:solidFill>
                <a:latin typeface="Nunito Sans Regular"/>
              </a:rPr>
              <a:t>McKinsey (2015) Digital America: A Tale of Haves and Have Mores. Available at: https://www.mckinsey.com/~/media/mckinsey/industries/technology%20media%20and%20telecommunications/high%20tech/our%20insights/digital%20america%20a%20tale%20of%20the%20haves%20and%20have%20mores/digital%20america%20full%20report%20december%202015.pdf (Accessed: 10 June 2021)</a:t>
            </a:r>
          </a:p>
          <a:p>
            <a:pPr>
              <a:lnSpc>
                <a:spcPts val="2940"/>
              </a:lnSpc>
              <a:spcBef>
                <a:spcPct val="0"/>
              </a:spcBef>
            </a:pPr>
            <a:r>
              <a:rPr lang="en-US" sz="2100">
                <a:solidFill>
                  <a:srgbClr val="FFFFFF"/>
                </a:solidFill>
                <a:latin typeface="Nunito Sans Regular"/>
              </a:rPr>
              <a:t>New York Times (2020) The New York Times Company 2020 Annual Report Available at: https://nytco-assets.nytimes.com/2021/03/Final-NYT-2020-Annual-Report.pdf (Accessed: 5 June 2021).</a:t>
            </a:r>
          </a:p>
          <a:p>
            <a:pPr>
              <a:lnSpc>
                <a:spcPts val="2940"/>
              </a:lnSpc>
              <a:spcBef>
                <a:spcPct val="0"/>
              </a:spcBef>
            </a:pPr>
            <a:r>
              <a:rPr lang="en-US" sz="2100">
                <a:solidFill>
                  <a:srgbClr val="FFFFFF"/>
                </a:solidFill>
                <a:latin typeface="Nunito Sans Regular"/>
              </a:rPr>
              <a:t>New York Times (2020) Products &amp; Offerings. Available at: https://help.nytimes.com/hc/en-us/categories/115001549367-Products-offerings (Accessed: 5 June 2021).</a:t>
            </a:r>
          </a:p>
          <a:p>
            <a:pPr>
              <a:lnSpc>
                <a:spcPts val="2939"/>
              </a:lnSpc>
              <a:spcBef>
                <a:spcPct val="0"/>
              </a:spcBef>
            </a:pPr>
            <a:endParaRPr lang="en-US" sz="2100">
              <a:solidFill>
                <a:srgbClr val="FFFFFF"/>
              </a:solidFill>
              <a:latin typeface="Nunito Sans Regul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071C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812729"/>
            <a:ext cx="5232135" cy="1386291"/>
            <a:chOff x="0" y="0"/>
            <a:chExt cx="1763697" cy="467304"/>
          </a:xfrm>
        </p:grpSpPr>
        <p:sp>
          <p:nvSpPr>
            <p:cNvPr id="3" name="Freeform 3"/>
            <p:cNvSpPr/>
            <p:nvPr/>
          </p:nvSpPr>
          <p:spPr>
            <a:xfrm>
              <a:off x="0" y="0"/>
              <a:ext cx="1763697" cy="467304"/>
            </a:xfrm>
            <a:custGeom>
              <a:avLst/>
              <a:gdLst/>
              <a:ahLst/>
              <a:cxnLst/>
              <a:rect l="l" t="t" r="r" b="b"/>
              <a:pathLst>
                <a:path w="1763697" h="467304">
                  <a:moveTo>
                    <a:pt x="0" y="0"/>
                  </a:moveTo>
                  <a:lnTo>
                    <a:pt x="1763697" y="0"/>
                  </a:lnTo>
                  <a:lnTo>
                    <a:pt x="1763697" y="467304"/>
                  </a:lnTo>
                  <a:lnTo>
                    <a:pt x="0" y="467304"/>
                  </a:lnTo>
                  <a:close/>
                </a:path>
              </a:pathLst>
            </a:custGeom>
            <a:solidFill>
              <a:srgbClr val="DAE2FF"/>
            </a:solidFill>
          </p:spPr>
        </p:sp>
      </p:grpSp>
      <p:sp>
        <p:nvSpPr>
          <p:cNvPr id="4" name="TextBox 4"/>
          <p:cNvSpPr txBox="1"/>
          <p:nvPr/>
        </p:nvSpPr>
        <p:spPr>
          <a:xfrm>
            <a:off x="570628" y="1119706"/>
            <a:ext cx="6195850" cy="775416"/>
          </a:xfrm>
          <a:prstGeom prst="rect">
            <a:avLst/>
          </a:prstGeom>
        </p:spPr>
        <p:txBody>
          <a:bodyPr lIns="0" tIns="0" rIns="0" bIns="0" rtlCol="0" anchor="t">
            <a:spAutoFit/>
          </a:bodyPr>
          <a:lstStyle/>
          <a:p>
            <a:pPr algn="ctr">
              <a:lnSpc>
                <a:spcPts val="6083"/>
              </a:lnSpc>
            </a:pPr>
            <a:r>
              <a:rPr lang="en-US" sz="5069">
                <a:solidFill>
                  <a:srgbClr val="000000"/>
                </a:solidFill>
                <a:latin typeface="Archivo Black"/>
              </a:rPr>
              <a:t>REFERENCES</a:t>
            </a:r>
          </a:p>
        </p:txBody>
      </p:sp>
      <p:sp>
        <p:nvSpPr>
          <p:cNvPr id="5" name="TextBox 5"/>
          <p:cNvSpPr txBox="1"/>
          <p:nvPr/>
        </p:nvSpPr>
        <p:spPr>
          <a:xfrm>
            <a:off x="525249" y="2160920"/>
            <a:ext cx="17237502" cy="5928360"/>
          </a:xfrm>
          <a:prstGeom prst="rect">
            <a:avLst/>
          </a:prstGeom>
        </p:spPr>
        <p:txBody>
          <a:bodyPr lIns="0" tIns="0" rIns="0" bIns="0" rtlCol="0" anchor="t">
            <a:spAutoFit/>
          </a:bodyPr>
          <a:lstStyle/>
          <a:p>
            <a:pPr>
              <a:lnSpc>
                <a:spcPts val="2940"/>
              </a:lnSpc>
              <a:spcBef>
                <a:spcPct val="0"/>
              </a:spcBef>
            </a:pPr>
            <a:endParaRPr/>
          </a:p>
          <a:p>
            <a:pPr>
              <a:lnSpc>
                <a:spcPts val="2940"/>
              </a:lnSpc>
              <a:spcBef>
                <a:spcPct val="0"/>
              </a:spcBef>
            </a:pPr>
            <a:r>
              <a:rPr lang="en-US" sz="2100">
                <a:solidFill>
                  <a:srgbClr val="FFFFFF"/>
                </a:solidFill>
                <a:latin typeface="Nunito Sans Regular"/>
              </a:rPr>
              <a:t>Pew Research Center (2019) Newspapers Fact Sheet. Available at: https://www.journalism.org/fact-sheet/newspapers/ (Accessed: 9 June 2021).</a:t>
            </a:r>
          </a:p>
          <a:p>
            <a:pPr>
              <a:lnSpc>
                <a:spcPts val="2940"/>
              </a:lnSpc>
              <a:spcBef>
                <a:spcPct val="0"/>
              </a:spcBef>
            </a:pPr>
            <a:r>
              <a:rPr lang="en-US" sz="2100">
                <a:solidFill>
                  <a:srgbClr val="FFFFFF"/>
                </a:solidFill>
                <a:latin typeface="Nunito Sans Regular"/>
              </a:rPr>
              <a:t>Pew Research Centre (2021) More than eight-in-ten Americans get news from digital devices. Available at: https://www.pewresearch.org/fact-tank/2021/01/12/more-than-eight-in-ten-americans-get-news-from-digital-devices/ (Accessed: 9 June 2021).</a:t>
            </a:r>
          </a:p>
          <a:p>
            <a:pPr>
              <a:lnSpc>
                <a:spcPts val="2940"/>
              </a:lnSpc>
              <a:spcBef>
                <a:spcPct val="0"/>
              </a:spcBef>
            </a:pPr>
            <a:r>
              <a:rPr lang="en-US" sz="2100">
                <a:solidFill>
                  <a:srgbClr val="FFFFFF"/>
                </a:solidFill>
                <a:latin typeface="Nunito Sans Regular"/>
              </a:rPr>
              <a:t>Porter, M.E. (1980) How competitive forces shape strategy. McKinsey Quarterly, (2), pp. 34-51.</a:t>
            </a:r>
          </a:p>
          <a:p>
            <a:pPr>
              <a:lnSpc>
                <a:spcPts val="2940"/>
              </a:lnSpc>
              <a:spcBef>
                <a:spcPct val="0"/>
              </a:spcBef>
            </a:pPr>
            <a:r>
              <a:rPr lang="en-US" sz="2100">
                <a:solidFill>
                  <a:srgbClr val="FFFFFF"/>
                </a:solidFill>
                <a:latin typeface="Nunito Sans Regular"/>
              </a:rPr>
              <a:t>PWC (2016) Newspapers &amp; Magazines Transitioning from a print past to a digital future – triggering new strategies and wide divergences between markets. Available at: https://www.pwc.com/gx/en/entertainment-media/pdf/newspapers-and-magazines-outlook-article.pdf (Accessed: 10 June 2021).</a:t>
            </a:r>
          </a:p>
          <a:p>
            <a:pPr>
              <a:lnSpc>
                <a:spcPts val="2940"/>
              </a:lnSpc>
              <a:spcBef>
                <a:spcPct val="0"/>
              </a:spcBef>
            </a:pPr>
            <a:r>
              <a:rPr lang="en-US" sz="2100">
                <a:solidFill>
                  <a:srgbClr val="FFFFFF"/>
                </a:solidFill>
                <a:latin typeface="Nunito Sans Regular"/>
              </a:rPr>
              <a:t>Skog, D. et al. (2018) Digital Disruption. Business &amp; information systems engineering, 60(5), pp.431–437.</a:t>
            </a:r>
          </a:p>
          <a:p>
            <a:pPr>
              <a:lnSpc>
                <a:spcPts val="2940"/>
              </a:lnSpc>
              <a:spcBef>
                <a:spcPct val="0"/>
              </a:spcBef>
            </a:pPr>
            <a:r>
              <a:rPr lang="en-US" sz="2100">
                <a:solidFill>
                  <a:srgbClr val="FFFFFF"/>
                </a:solidFill>
                <a:latin typeface="Nunito Sans Regular"/>
              </a:rPr>
              <a:t>Sparks, C. et al. (2016) The impact of digital media on newspapers: Comparing responses in China and the United States. Global Media and China, 1(3), pp. 186-207.</a:t>
            </a:r>
          </a:p>
          <a:p>
            <a:pPr>
              <a:lnSpc>
                <a:spcPts val="2940"/>
              </a:lnSpc>
              <a:spcBef>
                <a:spcPct val="0"/>
              </a:spcBef>
            </a:pPr>
            <a:r>
              <a:rPr lang="en-US" sz="2100">
                <a:solidFill>
                  <a:srgbClr val="FFFFFF"/>
                </a:solidFill>
                <a:latin typeface="Nunito Sans Regular"/>
              </a:rPr>
              <a:t>Turvill, W (2021) US newspaper circulations: How Covid-19 hit sales of America's largest daily print title. Available at: https://www.pressgazette.co.uk/us-newspaper-circulations-covid-19/ (Accessed: 9 June 2021).</a:t>
            </a:r>
          </a:p>
          <a:p>
            <a:pPr>
              <a:lnSpc>
                <a:spcPts val="2940"/>
              </a:lnSpc>
              <a:spcBef>
                <a:spcPct val="0"/>
              </a:spcBef>
            </a:pPr>
            <a:endParaRPr lang="en-US" sz="2100">
              <a:solidFill>
                <a:srgbClr val="FFFFFF"/>
              </a:solidFill>
              <a:latin typeface="Nunito Sans Regular"/>
            </a:endParaRPr>
          </a:p>
          <a:p>
            <a:pPr>
              <a:lnSpc>
                <a:spcPts val="2940"/>
              </a:lnSpc>
              <a:spcBef>
                <a:spcPct val="0"/>
              </a:spcBef>
            </a:pPr>
            <a:endParaRPr lang="en-US" sz="2100">
              <a:solidFill>
                <a:srgbClr val="FFFFFF"/>
              </a:solidFill>
              <a:latin typeface="Nunito Sans Regular"/>
            </a:endParaRPr>
          </a:p>
          <a:p>
            <a:pPr>
              <a:lnSpc>
                <a:spcPts val="2939"/>
              </a:lnSpc>
              <a:spcBef>
                <a:spcPct val="0"/>
              </a:spcBef>
            </a:pPr>
            <a:r>
              <a:rPr lang="en-US" sz="2099">
                <a:solidFill>
                  <a:srgbClr val="FFFFFF"/>
                </a:solidFill>
                <a:latin typeface="Nunito Sans Regular"/>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2311</Words>
  <Application>Microsoft Office PowerPoint</Application>
  <PresentationFormat>Custom</PresentationFormat>
  <Paragraphs>100</Paragraphs>
  <Slides>12</Slides>
  <Notes>9</Notes>
  <HiddenSlides>0</HiddenSlides>
  <MMClips>9</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12</vt:i4>
      </vt:variant>
    </vt:vector>
  </HeadingPairs>
  <TitlesOfParts>
    <vt:vector size="25" baseType="lpstr">
      <vt:lpstr>Archivo Black</vt:lpstr>
      <vt:lpstr>Nunito Sans Regular Bold</vt:lpstr>
      <vt:lpstr>Nunito Sans Regular</vt:lpstr>
      <vt:lpstr>Norwester Bold</vt:lpstr>
      <vt:lpstr>Anton Bold</vt:lpstr>
      <vt:lpstr>Calibri</vt:lpstr>
      <vt:lpstr>Montserrat Classic Bold</vt:lpstr>
      <vt:lpstr>Arial</vt:lpstr>
      <vt:lpstr>Open Sans Extra Bold</vt:lpstr>
      <vt:lpstr>Anton</vt:lpstr>
      <vt:lpstr>Open Sans</vt:lpstr>
      <vt:lpstr>Montserrat Classic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York Times</dc:title>
  <dc:creator>Nichola Farr</dc:creator>
  <cp:lastModifiedBy>Nichola Farr</cp:lastModifiedBy>
  <cp:revision>4</cp:revision>
  <dcterms:created xsi:type="dcterms:W3CDTF">2006-08-16T00:00:00Z</dcterms:created>
  <dcterms:modified xsi:type="dcterms:W3CDTF">2021-06-17T19:59:32Z</dcterms:modified>
  <dc:identifier>DAEgh6rv-QI</dc:identifier>
</cp:coreProperties>
</file>