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10"/>
  </p:notesMasterIdLst>
  <p:handoutMasterIdLst>
    <p:handoutMasterId r:id="rId11"/>
  </p:handoutMasterIdLst>
  <p:sldIdLst>
    <p:sldId id="284" r:id="rId2"/>
    <p:sldId id="286" r:id="rId3"/>
    <p:sldId id="285" r:id="rId4"/>
    <p:sldId id="287" r:id="rId5"/>
    <p:sldId id="288" r:id="rId6"/>
    <p:sldId id="289" r:id="rId7"/>
    <p:sldId id="290" r:id="rId8"/>
    <p:sldId id="291" r:id="rId9"/>
  </p:sldIdLst>
  <p:sldSz cx="9144000" cy="6858000" type="screen4x3"/>
  <p:notesSz cx="6724650" cy="9774238"/>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1pPr>
    <a:lvl2pPr marL="4572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2pPr>
    <a:lvl3pPr marL="9144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3pPr>
    <a:lvl4pPr marL="13716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4pPr>
    <a:lvl5pPr marL="18288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frameSlides="1"/>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5" d="100"/>
          <a:sy n="115" d="100"/>
        </p:scale>
        <p:origin x="149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37533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814617"/>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ＭＳ Ｐゴシック" charset="0"/>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52236"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52237"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fld id="{BC3B3735-99B9-4A8E-86FC-16C8E3E86950}" type="slidenum">
              <a:rPr lang="en-US" altLang="en-US"/>
              <a:pPr/>
              <a:t>‹#›</a:t>
            </a:fld>
            <a:endParaRPr lang="en-US" altLang="en-US"/>
          </a:p>
        </p:txBody>
      </p:sp>
    </p:spTree>
    <p:extLst>
      <p:ext uri="{BB962C8B-B14F-4D97-AF65-F5344CB8AC3E}">
        <p14:creationId xmlns:p14="http://schemas.microsoft.com/office/powerpoint/2010/main" val="2070057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65AF625C-EAA0-4480-BD7D-74BCE99C9A42}" type="slidenum">
              <a:rPr lang="en-US" altLang="en-US"/>
              <a:pPr/>
              <a:t>‹#›</a:t>
            </a:fld>
            <a:endParaRPr lang="en-US" altLang="en-US"/>
          </a:p>
        </p:txBody>
      </p:sp>
    </p:spTree>
    <p:extLst>
      <p:ext uri="{BB962C8B-B14F-4D97-AF65-F5344CB8AC3E}">
        <p14:creationId xmlns:p14="http://schemas.microsoft.com/office/powerpoint/2010/main" val="388305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CBD0AD-FAEB-454E-959A-271131A6FA01}" type="slidenum">
              <a:rPr lang="en-US" altLang="en-US"/>
              <a:pPr/>
              <a:t>‹#›</a:t>
            </a:fld>
            <a:endParaRPr lang="en-US" altLang="en-US"/>
          </a:p>
        </p:txBody>
      </p:sp>
    </p:spTree>
    <p:extLst>
      <p:ext uri="{BB962C8B-B14F-4D97-AF65-F5344CB8AC3E}">
        <p14:creationId xmlns:p14="http://schemas.microsoft.com/office/powerpoint/2010/main" val="3310893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E549F8C7-17D7-4CAF-8C7C-22E3907541E3}" type="slidenum">
              <a:rPr lang="en-US" altLang="en-US"/>
              <a:pPr/>
              <a:t>‹#›</a:t>
            </a:fld>
            <a:endParaRPr lang="en-US" altLang="en-US"/>
          </a:p>
        </p:txBody>
      </p:sp>
    </p:spTree>
    <p:extLst>
      <p:ext uri="{BB962C8B-B14F-4D97-AF65-F5344CB8AC3E}">
        <p14:creationId xmlns:p14="http://schemas.microsoft.com/office/powerpoint/2010/main" val="1003398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US"/>
          </a:p>
        </p:txBody>
      </p:sp>
      <p:sp>
        <p:nvSpPr>
          <p:cNvPr id="8" name="Rectangle 12"/>
          <p:cNvSpPr>
            <a:spLocks noGrp="1" noChangeArrowheads="1"/>
          </p:cNvSpPr>
          <p:nvPr>
            <p:ph type="ftr" sz="quarter" idx="11"/>
          </p:nvPr>
        </p:nvSpPr>
        <p:spPr>
          <a:ln/>
        </p:spPr>
        <p:txBody>
          <a:bodyPr/>
          <a:lstStyle>
            <a:lvl1pPr>
              <a:defRPr/>
            </a:lvl1pPr>
          </a:lstStyle>
          <a:p>
            <a:pPr>
              <a:defRPr/>
            </a:pPr>
            <a:endParaRPr lang="en-US"/>
          </a:p>
        </p:txBody>
      </p:sp>
      <p:sp>
        <p:nvSpPr>
          <p:cNvPr id="9" name="Rectangle 13"/>
          <p:cNvSpPr>
            <a:spLocks noGrp="1" noChangeArrowheads="1"/>
          </p:cNvSpPr>
          <p:nvPr>
            <p:ph type="sldNum" sz="quarter" idx="12"/>
          </p:nvPr>
        </p:nvSpPr>
        <p:spPr>
          <a:ln/>
        </p:spPr>
        <p:txBody>
          <a:bodyPr/>
          <a:lstStyle>
            <a:lvl1pPr>
              <a:defRPr/>
            </a:lvl1pPr>
          </a:lstStyle>
          <a:p>
            <a:fld id="{DDDAB41F-1E33-415C-9399-8608D799F956}" type="slidenum">
              <a:rPr lang="en-US" altLang="en-US"/>
              <a:pPr/>
              <a:t>‹#›</a:t>
            </a:fld>
            <a:endParaRPr lang="en-US" altLang="en-US"/>
          </a:p>
        </p:txBody>
      </p:sp>
    </p:spTree>
    <p:extLst>
      <p:ext uri="{BB962C8B-B14F-4D97-AF65-F5344CB8AC3E}">
        <p14:creationId xmlns:p14="http://schemas.microsoft.com/office/powerpoint/2010/main" val="260363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US"/>
          </a:p>
        </p:txBody>
      </p:sp>
      <p:sp>
        <p:nvSpPr>
          <p:cNvPr id="4" name="Rectangle 12"/>
          <p:cNvSpPr>
            <a:spLocks noGrp="1" noChangeArrowheads="1"/>
          </p:cNvSpPr>
          <p:nvPr>
            <p:ph type="ftr" sz="quarter" idx="11"/>
          </p:nvPr>
        </p:nvSpPr>
        <p:spPr>
          <a:ln/>
        </p:spPr>
        <p:txBody>
          <a:bodyPr/>
          <a:lstStyle>
            <a:lvl1pPr>
              <a:defRPr/>
            </a:lvl1pPr>
          </a:lstStyle>
          <a:p>
            <a:pPr>
              <a:defRPr/>
            </a:pPr>
            <a:endParaRPr lang="en-US"/>
          </a:p>
        </p:txBody>
      </p:sp>
      <p:sp>
        <p:nvSpPr>
          <p:cNvPr id="5" name="Rectangle 13"/>
          <p:cNvSpPr>
            <a:spLocks noGrp="1" noChangeArrowheads="1"/>
          </p:cNvSpPr>
          <p:nvPr>
            <p:ph type="sldNum" sz="quarter" idx="12"/>
          </p:nvPr>
        </p:nvSpPr>
        <p:spPr>
          <a:ln/>
        </p:spPr>
        <p:txBody>
          <a:bodyPr/>
          <a:lstStyle>
            <a:lvl1pPr>
              <a:defRPr/>
            </a:lvl1pPr>
          </a:lstStyle>
          <a:p>
            <a:fld id="{3B892C49-F032-43A4-BF4D-90407EC17985}" type="slidenum">
              <a:rPr lang="en-US" altLang="en-US"/>
              <a:pPr/>
              <a:t>‹#›</a:t>
            </a:fld>
            <a:endParaRPr lang="en-US" altLang="en-US"/>
          </a:p>
        </p:txBody>
      </p:sp>
    </p:spTree>
    <p:extLst>
      <p:ext uri="{BB962C8B-B14F-4D97-AF65-F5344CB8AC3E}">
        <p14:creationId xmlns:p14="http://schemas.microsoft.com/office/powerpoint/2010/main" val="258840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p>
        </p:txBody>
      </p:sp>
      <p:sp>
        <p:nvSpPr>
          <p:cNvPr id="3" name="Rectangle 12"/>
          <p:cNvSpPr>
            <a:spLocks noGrp="1" noChangeArrowheads="1"/>
          </p:cNvSpPr>
          <p:nvPr>
            <p:ph type="ftr" sz="quarter" idx="11"/>
          </p:nvPr>
        </p:nvSpPr>
        <p:spPr>
          <a:ln/>
        </p:spPr>
        <p:txBody>
          <a:bodyPr/>
          <a:lstStyle>
            <a:lvl1pPr>
              <a:defRPr/>
            </a:lvl1pPr>
          </a:lstStyle>
          <a:p>
            <a:pPr>
              <a:defRPr/>
            </a:pPr>
            <a:endParaRPr lang="en-US"/>
          </a:p>
        </p:txBody>
      </p:sp>
      <p:sp>
        <p:nvSpPr>
          <p:cNvPr id="4" name="Rectangle 13"/>
          <p:cNvSpPr>
            <a:spLocks noGrp="1" noChangeArrowheads="1"/>
          </p:cNvSpPr>
          <p:nvPr>
            <p:ph type="sldNum" sz="quarter" idx="12"/>
          </p:nvPr>
        </p:nvSpPr>
        <p:spPr>
          <a:ln/>
        </p:spPr>
        <p:txBody>
          <a:bodyPr/>
          <a:lstStyle>
            <a:lvl1pPr>
              <a:defRPr/>
            </a:lvl1pPr>
          </a:lstStyle>
          <a:p>
            <a:fld id="{948243D0-114D-485B-84A5-2CC6FBE42411}" type="slidenum">
              <a:rPr lang="en-US" altLang="en-US"/>
              <a:pPr/>
              <a:t>‹#›</a:t>
            </a:fld>
            <a:endParaRPr lang="en-US" altLang="en-US"/>
          </a:p>
        </p:txBody>
      </p:sp>
    </p:spTree>
    <p:extLst>
      <p:ext uri="{BB962C8B-B14F-4D97-AF65-F5344CB8AC3E}">
        <p14:creationId xmlns:p14="http://schemas.microsoft.com/office/powerpoint/2010/main" val="325508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B315D8DE-3A05-43EA-8359-3023974FF86D}" type="slidenum">
              <a:rPr lang="en-US" altLang="en-US"/>
              <a:pPr/>
              <a:t>‹#›</a:t>
            </a:fld>
            <a:endParaRPr lang="en-US" altLang="en-US"/>
          </a:p>
        </p:txBody>
      </p:sp>
    </p:spTree>
    <p:extLst>
      <p:ext uri="{BB962C8B-B14F-4D97-AF65-F5344CB8AC3E}">
        <p14:creationId xmlns:p14="http://schemas.microsoft.com/office/powerpoint/2010/main" val="363263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10375342-00EC-488B-8980-9AB014B8E264}" type="slidenum">
              <a:rPr lang="en-US" altLang="en-US"/>
              <a:pPr/>
              <a:t>‹#›</a:t>
            </a:fld>
            <a:endParaRPr lang="en-US" altLang="en-US"/>
          </a:p>
        </p:txBody>
      </p:sp>
    </p:spTree>
    <p:extLst>
      <p:ext uri="{BB962C8B-B14F-4D97-AF65-F5344CB8AC3E}">
        <p14:creationId xmlns:p14="http://schemas.microsoft.com/office/powerpoint/2010/main" val="356925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231F1F-8751-4E86-BD48-FB5D9D193A08}" type="slidenum">
              <a:rPr lang="en-US" altLang="en-US"/>
              <a:pPr/>
              <a:t>‹#›</a:t>
            </a:fld>
            <a:endParaRPr lang="en-US" altLang="en-US"/>
          </a:p>
        </p:txBody>
      </p:sp>
    </p:spTree>
    <p:extLst>
      <p:ext uri="{BB962C8B-B14F-4D97-AF65-F5344CB8AC3E}">
        <p14:creationId xmlns:p14="http://schemas.microsoft.com/office/powerpoint/2010/main" val="1695806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304800"/>
            <a:ext cx="1952625" cy="582771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43000" y="304800"/>
            <a:ext cx="5707063" cy="58277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E42F8905-8788-4A36-AA59-B31ADCDC2810}" type="slidenum">
              <a:rPr lang="en-US" altLang="en-US"/>
              <a:pPr/>
              <a:t>‹#›</a:t>
            </a:fld>
            <a:endParaRPr lang="en-US" altLang="en-US"/>
          </a:p>
        </p:txBody>
      </p:sp>
    </p:spTree>
    <p:extLst>
      <p:ext uri="{BB962C8B-B14F-4D97-AF65-F5344CB8AC3E}">
        <p14:creationId xmlns:p14="http://schemas.microsoft.com/office/powerpoint/2010/main" val="12216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3" name="Rectangle 9"/>
          <p:cNvSpPr>
            <a:spLocks noGrp="1" noChangeArrowheads="1"/>
          </p:cNvSpPr>
          <p:nvPr>
            <p:ph type="title"/>
          </p:nvPr>
        </p:nvSpPr>
        <p:spPr bwMode="auto">
          <a:xfrm>
            <a:off x="1143000" y="304800"/>
            <a:ext cx="7793038"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51211"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Tahoma" pitchFamily="34" charset="0"/>
                <a:ea typeface="+mn-ea"/>
                <a:cs typeface="+mn-cs"/>
              </a:defRPr>
            </a:lvl1pPr>
          </a:lstStyle>
          <a:p>
            <a:pPr>
              <a:defRPr/>
            </a:pPr>
            <a:endParaRPr lang="en-US"/>
          </a:p>
        </p:txBody>
      </p:sp>
      <p:sp>
        <p:nvSpPr>
          <p:cNvPr id="51212"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Tahoma" pitchFamily="34" charset="0"/>
                <a:ea typeface="+mn-ea"/>
                <a:cs typeface="+mn-cs"/>
              </a:defRPr>
            </a:lvl1pPr>
          </a:lstStyle>
          <a:p>
            <a:pPr>
              <a:defRPr/>
            </a:pPr>
            <a:endParaRPr lang="en-US"/>
          </a:p>
        </p:txBody>
      </p:sp>
      <p:sp>
        <p:nvSpPr>
          <p:cNvPr id="51213"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B7A5B189-04A4-4A32-833E-0E62836EC25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96"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0" fontAlgn="base" hangingPunct="0">
        <a:spcBef>
          <a:spcPct val="0"/>
        </a:spcBef>
        <a:spcAft>
          <a:spcPct val="0"/>
        </a:spcAft>
        <a:defRPr sz="36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5pPr>
      <a:lvl6pPr marL="457200" algn="l" rtl="0" fontAlgn="base">
        <a:spcBef>
          <a:spcPct val="0"/>
        </a:spcBef>
        <a:spcAft>
          <a:spcPct val="0"/>
        </a:spcAft>
        <a:defRPr sz="3600">
          <a:solidFill>
            <a:schemeClr val="tx2"/>
          </a:solidFill>
          <a:latin typeface="Tahoma" pitchFamily="34" charset="0"/>
        </a:defRPr>
      </a:lvl6pPr>
      <a:lvl7pPr marL="914400" algn="l" rtl="0" fontAlgn="base">
        <a:spcBef>
          <a:spcPct val="0"/>
        </a:spcBef>
        <a:spcAft>
          <a:spcPct val="0"/>
        </a:spcAft>
        <a:defRPr sz="3600">
          <a:solidFill>
            <a:schemeClr val="tx2"/>
          </a:solidFill>
          <a:latin typeface="Tahoma" pitchFamily="34" charset="0"/>
        </a:defRPr>
      </a:lvl7pPr>
      <a:lvl8pPr marL="1371600" algn="l" rtl="0" fontAlgn="base">
        <a:spcBef>
          <a:spcPct val="0"/>
        </a:spcBef>
        <a:spcAft>
          <a:spcPct val="0"/>
        </a:spcAft>
        <a:defRPr sz="3600">
          <a:solidFill>
            <a:schemeClr val="tx2"/>
          </a:solidFill>
          <a:latin typeface="Tahoma" pitchFamily="34" charset="0"/>
        </a:defRPr>
      </a:lvl8pPr>
      <a:lvl9pPr marL="1828800" algn="l" rtl="0" fontAlgn="base">
        <a:spcBef>
          <a:spcPct val="0"/>
        </a:spcBef>
        <a:spcAft>
          <a:spcPct val="0"/>
        </a:spcAft>
        <a:defRPr sz="36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anose="05000000000000000000" pitchFamily="2" charset="2"/>
        <a:buChar char="n"/>
        <a:defRPr sz="3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chemeClr val="hlink"/>
        </a:buClr>
        <a:buSzPct val="55000"/>
        <a:buFont typeface="Wingdings" panose="05000000000000000000" pitchFamily="2" charset="2"/>
        <a:buChar char="n"/>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lr>
          <a:schemeClr val="folHlink"/>
        </a:buClr>
        <a:buSzPct val="50000"/>
        <a:buFont typeface="Wingdings" panose="05000000000000000000" pitchFamily="2" charset="2"/>
        <a:buChar char="n"/>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lr>
          <a:schemeClr val="accent2"/>
        </a:buClr>
        <a:buSzPct val="55000"/>
        <a:buFont typeface="Wingdings" panose="05000000000000000000" pitchFamily="2" charset="2"/>
        <a:buChar char="n"/>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3"/>
          <p:cNvSpPr>
            <a:spLocks noGrp="1"/>
          </p:cNvSpPr>
          <p:nvPr>
            <p:ph type="dt" sz="half" idx="10"/>
          </p:nvPr>
        </p:nvSpPr>
        <p:spPr>
          <a:xfrm>
            <a:off x="990600" y="6248400"/>
            <a:ext cx="2285256" cy="457200"/>
          </a:xfrm>
        </p:spPr>
        <p:txBody>
          <a:bodyPr/>
          <a:lstStyle/>
          <a:p>
            <a:endParaRPr lang="en-US" dirty="0" smtClean="0"/>
          </a:p>
          <a:p>
            <a:endParaRPr lang="en-US" dirty="0" smtClean="0"/>
          </a:p>
          <a:p>
            <a:endParaRPr lang="en-US" dirty="0" smtClean="0"/>
          </a:p>
          <a:p>
            <a:endParaRPr lang="en-US" dirty="0" smtClean="0"/>
          </a:p>
          <a:p>
            <a:r>
              <a:rPr lang="en-US" dirty="0" smtClean="0"/>
              <a:t>Semester 2 – 2018/2019</a:t>
            </a:r>
          </a:p>
          <a:p>
            <a:endParaRPr lang="en-US" dirty="0"/>
          </a:p>
        </p:txBody>
      </p:sp>
      <p:sp>
        <p:nvSpPr>
          <p:cNvPr id="4" name="Footer Placeholder 4"/>
          <p:cNvSpPr>
            <a:spLocks noGrp="1"/>
          </p:cNvSpPr>
          <p:nvPr>
            <p:ph type="ftr" sz="quarter" idx="11"/>
          </p:nvPr>
        </p:nvSpPr>
        <p:spPr>
          <a:xfrm>
            <a:off x="3429000" y="6248400"/>
            <a:ext cx="3663280" cy="457200"/>
          </a:xfrm>
        </p:spPr>
        <p:txBody>
          <a:bodyPr/>
          <a:lstStyle/>
          <a:p>
            <a:r>
              <a:rPr lang="en-US" smtClean="0"/>
              <a:t>DVLA Software Engineering Masters</a:t>
            </a:r>
            <a:endParaRPr lang="en-US" dirty="0"/>
          </a:p>
        </p:txBody>
      </p:sp>
      <p:sp>
        <p:nvSpPr>
          <p:cNvPr id="5" name="Slide Number Placeholder 5"/>
          <p:cNvSpPr>
            <a:spLocks noGrp="1"/>
          </p:cNvSpPr>
          <p:nvPr>
            <p:ph type="sldNum" sz="quarter" idx="12"/>
          </p:nvPr>
        </p:nvSpPr>
        <p:spPr/>
        <p:txBody>
          <a:bodyPr/>
          <a:lstStyle/>
          <a:p>
            <a:fld id="{A32C9A24-6438-4039-9137-61B9E05A740A}" type="slidenum">
              <a:rPr lang="en-US"/>
              <a:pPr/>
              <a:t>1</a:t>
            </a:fld>
            <a:endParaRPr lang="en-US"/>
          </a:p>
        </p:txBody>
      </p:sp>
      <p:sp>
        <p:nvSpPr>
          <p:cNvPr id="2050" name="Rectangle 2"/>
          <p:cNvSpPr>
            <a:spLocks noGrp="1" noChangeArrowheads="1"/>
          </p:cNvSpPr>
          <p:nvPr>
            <p:ph type="ctrTitle"/>
          </p:nvPr>
        </p:nvSpPr>
        <p:spPr>
          <a:xfrm>
            <a:off x="179512" y="1196752"/>
            <a:ext cx="8712968" cy="1143000"/>
          </a:xfrm>
        </p:spPr>
        <p:txBody>
          <a:bodyPr/>
          <a:lstStyle/>
          <a:p>
            <a:r>
              <a:rPr lang="en-US" b="1" dirty="0" smtClean="0"/>
              <a:t>Topic </a:t>
            </a:r>
            <a:r>
              <a:rPr lang="en-US" b="1" dirty="0"/>
              <a:t>2</a:t>
            </a:r>
            <a:r>
              <a:rPr lang="en-US" b="1" dirty="0" smtClean="0"/>
              <a:t> – Jersey </a:t>
            </a:r>
            <a:r>
              <a:rPr lang="en-US" b="1" dirty="0" err="1" smtClean="0"/>
              <a:t>RESTful</a:t>
            </a:r>
            <a:r>
              <a:rPr lang="en-US" b="1" dirty="0" smtClean="0"/>
              <a:t> Web Services in Java</a:t>
            </a:r>
            <a:endParaRPr lang="en-US" dirty="0"/>
          </a:p>
        </p:txBody>
      </p:sp>
    </p:spTree>
    <p:extLst>
      <p:ext uri="{BB962C8B-B14F-4D97-AF65-F5344CB8AC3E}">
        <p14:creationId xmlns:p14="http://schemas.microsoft.com/office/powerpoint/2010/main" val="4068953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RESTful</a:t>
            </a:r>
            <a:r>
              <a:rPr lang="en-US" dirty="0" smtClean="0"/>
              <a:t> Web Services Support</a:t>
            </a:r>
            <a:endParaRPr lang="en-US" dirty="0"/>
          </a:p>
        </p:txBody>
      </p:sp>
      <p:sp>
        <p:nvSpPr>
          <p:cNvPr id="3" name="Content Placeholder 2"/>
          <p:cNvSpPr>
            <a:spLocks noGrp="1"/>
          </p:cNvSpPr>
          <p:nvPr>
            <p:ph idx="1"/>
          </p:nvPr>
        </p:nvSpPr>
        <p:spPr/>
        <p:txBody>
          <a:bodyPr/>
          <a:lstStyle/>
          <a:p>
            <a:r>
              <a:rPr lang="en-US" dirty="0"/>
              <a:t>Developing </a:t>
            </a:r>
            <a:r>
              <a:rPr lang="en-US" dirty="0" err="1"/>
              <a:t>RESTful</a:t>
            </a:r>
            <a:r>
              <a:rPr lang="en-US" dirty="0"/>
              <a:t> Web services that seamlessly support exposing your data in a variety of representation media types and abstract away the low-level details of the client-server communication is not an easy task without a good toolkit. </a:t>
            </a:r>
          </a:p>
        </p:txBody>
      </p:sp>
    </p:spTree>
    <p:extLst>
      <p:ext uri="{BB962C8B-B14F-4D97-AF65-F5344CB8AC3E}">
        <p14:creationId xmlns:p14="http://schemas.microsoft.com/office/powerpoint/2010/main" val="1185945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JAX-RS API </a:t>
            </a:r>
            <a:endParaRPr lang="en-US" dirty="0"/>
          </a:p>
        </p:txBody>
      </p:sp>
      <p:sp>
        <p:nvSpPr>
          <p:cNvPr id="3" name="Content Placeholder 2"/>
          <p:cNvSpPr>
            <a:spLocks noGrp="1"/>
          </p:cNvSpPr>
          <p:nvPr>
            <p:ph idx="1"/>
          </p:nvPr>
        </p:nvSpPr>
        <p:spPr>
          <a:xfrm>
            <a:off x="827584" y="2017713"/>
            <a:ext cx="8127504" cy="4114800"/>
          </a:xfrm>
        </p:spPr>
        <p:txBody>
          <a:bodyPr/>
          <a:lstStyle/>
          <a:p>
            <a:r>
              <a:rPr lang="en-US" sz="2800" dirty="0"/>
              <a:t>In order to simplify development of RESTful Web services and their clients in Java, a standard and </a:t>
            </a:r>
            <a:r>
              <a:rPr lang="en-US" sz="2800" dirty="0" smtClean="0"/>
              <a:t>portable JAX_RS API has been designed.</a:t>
            </a:r>
          </a:p>
          <a:p>
            <a:r>
              <a:rPr lang="en-US" sz="2800" dirty="0" smtClean="0"/>
              <a:t>Jersey RESTful Web Services framework is open source, production quality, used for developing RESTful Web Services in Java that provide support for JAX-RS APIs and serves as a JAX-RS (JSR 311 &amp; JSR 339) Reference Implementation.</a:t>
            </a:r>
            <a:endParaRPr lang="en-US" sz="2800" dirty="0"/>
          </a:p>
        </p:txBody>
      </p:sp>
    </p:spTree>
    <p:extLst>
      <p:ext uri="{BB962C8B-B14F-4D97-AF65-F5344CB8AC3E}">
        <p14:creationId xmlns:p14="http://schemas.microsoft.com/office/powerpoint/2010/main" val="1978421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Jersey Framework</a:t>
            </a:r>
            <a:endParaRPr lang="en-US" dirty="0"/>
          </a:p>
        </p:txBody>
      </p:sp>
      <p:sp>
        <p:nvSpPr>
          <p:cNvPr id="3" name="Content Placeholder 2"/>
          <p:cNvSpPr>
            <a:spLocks noGrp="1"/>
          </p:cNvSpPr>
          <p:nvPr>
            <p:ph idx="1"/>
          </p:nvPr>
        </p:nvSpPr>
        <p:spPr/>
        <p:txBody>
          <a:bodyPr/>
          <a:lstStyle/>
          <a:p>
            <a:r>
              <a:rPr lang="en-US" sz="2800" dirty="0"/>
              <a:t>Jersey framework is more than the JAX-RS Reference Implementation. </a:t>
            </a:r>
            <a:endParaRPr lang="en-US" sz="2800" dirty="0" smtClean="0"/>
          </a:p>
          <a:p>
            <a:r>
              <a:rPr lang="en-US" sz="2800" dirty="0" smtClean="0"/>
              <a:t>Jersey </a:t>
            </a:r>
            <a:r>
              <a:rPr lang="en-US" sz="2800" dirty="0"/>
              <a:t>provides it’s own </a:t>
            </a:r>
            <a:r>
              <a:rPr lang="en-US" sz="2800" dirty="0" smtClean="0"/>
              <a:t>API that extend the JAX-RS toolkit with additional features and utilities to further simplify </a:t>
            </a:r>
            <a:r>
              <a:rPr lang="en-US" sz="2800" dirty="0" err="1" smtClean="0"/>
              <a:t>RESTful</a:t>
            </a:r>
            <a:r>
              <a:rPr lang="en-US" sz="2800" dirty="0" smtClean="0"/>
              <a:t> service and client development.</a:t>
            </a:r>
          </a:p>
          <a:p>
            <a:r>
              <a:rPr lang="en-US" sz="2800" dirty="0" smtClean="0"/>
              <a:t>Jersey also exposes numerous extension SIPs so that developers may extend Jersey to best suit their needs.</a:t>
            </a:r>
          </a:p>
        </p:txBody>
      </p:sp>
    </p:spTree>
    <p:extLst>
      <p:ext uri="{BB962C8B-B14F-4D97-AF65-F5344CB8AC3E}">
        <p14:creationId xmlns:p14="http://schemas.microsoft.com/office/powerpoint/2010/main" val="623511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Goals of Jersey</a:t>
            </a:r>
            <a:endParaRPr lang="en-US" dirty="0"/>
          </a:p>
        </p:txBody>
      </p:sp>
      <p:sp>
        <p:nvSpPr>
          <p:cNvPr id="3" name="Content Placeholder 2"/>
          <p:cNvSpPr>
            <a:spLocks noGrp="1"/>
          </p:cNvSpPr>
          <p:nvPr>
            <p:ph idx="1"/>
          </p:nvPr>
        </p:nvSpPr>
        <p:spPr/>
        <p:txBody>
          <a:bodyPr/>
          <a:lstStyle/>
          <a:p>
            <a:r>
              <a:rPr lang="en-US" sz="2800" dirty="0"/>
              <a:t>Goals of Jersey project can be summarized in the following points:</a:t>
            </a:r>
          </a:p>
          <a:p>
            <a:pPr lvl="1"/>
            <a:r>
              <a:rPr lang="en-US" sz="2400" dirty="0"/>
              <a:t>Track the JAX-RS API and provide regular releases of production quality Reference Implementations that ships with </a:t>
            </a:r>
            <a:r>
              <a:rPr lang="en-US" sz="2400" dirty="0" err="1"/>
              <a:t>GlassFish</a:t>
            </a:r>
            <a:r>
              <a:rPr lang="en-US" sz="2400" dirty="0"/>
              <a:t>;</a:t>
            </a:r>
          </a:p>
          <a:p>
            <a:pPr lvl="1"/>
            <a:r>
              <a:rPr lang="en-US" sz="2400" dirty="0"/>
              <a:t>Provide APIs to extend Jersey &amp; Build a community of users and developers; and finally</a:t>
            </a:r>
          </a:p>
          <a:p>
            <a:pPr lvl="1"/>
            <a:r>
              <a:rPr lang="en-US" sz="2400" dirty="0"/>
              <a:t>Make it easy to build </a:t>
            </a:r>
            <a:r>
              <a:rPr lang="en-US" sz="2400" dirty="0" err="1"/>
              <a:t>RESTful</a:t>
            </a:r>
            <a:r>
              <a:rPr lang="en-US" sz="2400" dirty="0"/>
              <a:t> Web services </a:t>
            </a:r>
            <a:r>
              <a:rPr lang="en-US" sz="2400" dirty="0" err="1"/>
              <a:t>utilising</a:t>
            </a:r>
            <a:r>
              <a:rPr lang="en-US" sz="2400" dirty="0"/>
              <a:t> Java and the Java Virtual Machine.</a:t>
            </a:r>
          </a:p>
          <a:p>
            <a:endParaRPr lang="en-US" dirty="0"/>
          </a:p>
        </p:txBody>
      </p:sp>
    </p:spTree>
    <p:extLst>
      <p:ext uri="{BB962C8B-B14F-4D97-AF65-F5344CB8AC3E}">
        <p14:creationId xmlns:p14="http://schemas.microsoft.com/office/powerpoint/2010/main" val="3091713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GlassFish</a:t>
            </a:r>
            <a:r>
              <a:rPr lang="en-GB" dirty="0" smtClean="0"/>
              <a:t> Server</a:t>
            </a:r>
            <a:endParaRPr lang="en-GB" dirty="0"/>
          </a:p>
        </p:txBody>
      </p:sp>
      <p:sp>
        <p:nvSpPr>
          <p:cNvPr id="3" name="Content Placeholder 2"/>
          <p:cNvSpPr>
            <a:spLocks noGrp="1"/>
          </p:cNvSpPr>
          <p:nvPr>
            <p:ph idx="1"/>
          </p:nvPr>
        </p:nvSpPr>
        <p:spPr>
          <a:xfrm>
            <a:off x="467544" y="1916832"/>
            <a:ext cx="8487544" cy="4608512"/>
          </a:xfrm>
        </p:spPr>
        <p:txBody>
          <a:bodyPr/>
          <a:lstStyle/>
          <a:p>
            <a:r>
              <a:rPr lang="en-GB" sz="2800" dirty="0" err="1"/>
              <a:t>GlassFish</a:t>
            </a:r>
            <a:r>
              <a:rPr lang="en-GB" sz="2800" dirty="0"/>
              <a:t> is a Java application server project created by Sun Microsystems that allows many developers to generate enterprise technologies that are convenient and scalable, as well as additional services that can be installed based on preference. </a:t>
            </a:r>
            <a:endParaRPr lang="en-GB" sz="2800" dirty="0" smtClean="0"/>
          </a:p>
          <a:p>
            <a:r>
              <a:rPr lang="en-GB" sz="2800" dirty="0" smtClean="0"/>
              <a:t>It </a:t>
            </a:r>
            <a:r>
              <a:rPr lang="en-GB" sz="2800" dirty="0"/>
              <a:t>is a free, dual-licensed software under the GNU General Public License (GPL) and the Common Development and Distribution License (CDDL). </a:t>
            </a:r>
            <a:endParaRPr lang="en-GB" sz="2800" dirty="0" smtClean="0"/>
          </a:p>
          <a:p>
            <a:r>
              <a:rPr lang="en-GB" sz="2800" dirty="0" err="1" smtClean="0"/>
              <a:t>GlassFish</a:t>
            </a:r>
            <a:r>
              <a:rPr lang="en-GB" sz="2800" dirty="0" smtClean="0"/>
              <a:t> </a:t>
            </a:r>
            <a:r>
              <a:rPr lang="en-GB" sz="2800" dirty="0"/>
              <a:t>was acquired by Oracle in 2010.</a:t>
            </a:r>
            <a:endParaRPr lang="en-GB" sz="2800" dirty="0"/>
          </a:p>
        </p:txBody>
      </p:sp>
    </p:spTree>
    <p:extLst>
      <p:ext uri="{BB962C8B-B14F-4D97-AF65-F5344CB8AC3E}">
        <p14:creationId xmlns:p14="http://schemas.microsoft.com/office/powerpoint/2010/main" val="760669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GlassFish</a:t>
            </a:r>
            <a:r>
              <a:rPr lang="en-GB" dirty="0"/>
              <a:t> Server</a:t>
            </a:r>
          </a:p>
        </p:txBody>
      </p:sp>
      <p:sp>
        <p:nvSpPr>
          <p:cNvPr id="3" name="Content Placeholder 2"/>
          <p:cNvSpPr>
            <a:spLocks noGrp="1"/>
          </p:cNvSpPr>
          <p:nvPr>
            <p:ph idx="1"/>
          </p:nvPr>
        </p:nvSpPr>
        <p:spPr/>
        <p:txBody>
          <a:bodyPr/>
          <a:lstStyle/>
          <a:p>
            <a:r>
              <a:rPr lang="en-GB" sz="2800" dirty="0" err="1"/>
              <a:t>GlassFish</a:t>
            </a:r>
            <a:r>
              <a:rPr lang="en-GB" sz="2800" dirty="0"/>
              <a:t> was developed based on a source code that was released by Sun and Oracle’s </a:t>
            </a:r>
            <a:r>
              <a:rPr lang="en-GB" sz="2800" dirty="0" err="1"/>
              <a:t>TopLink</a:t>
            </a:r>
            <a:r>
              <a:rPr lang="en-GB" sz="2800" dirty="0"/>
              <a:t> persistence system. </a:t>
            </a:r>
            <a:endParaRPr lang="en-GB" sz="2800" dirty="0" smtClean="0"/>
          </a:p>
          <a:p>
            <a:r>
              <a:rPr lang="en-GB" sz="2800" dirty="0" smtClean="0"/>
              <a:t>The </a:t>
            </a:r>
            <a:r>
              <a:rPr lang="en-GB" sz="2800" dirty="0"/>
              <a:t>project was launched in 2005 and the first version that supported Java EE 5 was released in 2006. </a:t>
            </a:r>
            <a:endParaRPr lang="en-GB" sz="2800" dirty="0"/>
          </a:p>
        </p:txBody>
      </p:sp>
    </p:spTree>
    <p:extLst>
      <p:ext uri="{BB962C8B-B14F-4D97-AF65-F5344CB8AC3E}">
        <p14:creationId xmlns:p14="http://schemas.microsoft.com/office/powerpoint/2010/main" val="2240940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GlassFish</a:t>
            </a:r>
            <a:r>
              <a:rPr lang="en-GB" dirty="0"/>
              <a:t> Server</a:t>
            </a:r>
          </a:p>
        </p:txBody>
      </p:sp>
      <p:sp>
        <p:nvSpPr>
          <p:cNvPr id="3" name="Content Placeholder 2"/>
          <p:cNvSpPr>
            <a:spLocks noGrp="1"/>
          </p:cNvSpPr>
          <p:nvPr>
            <p:ph idx="1"/>
          </p:nvPr>
        </p:nvSpPr>
        <p:spPr/>
        <p:txBody>
          <a:bodyPr/>
          <a:lstStyle/>
          <a:p>
            <a:r>
              <a:rPr lang="en-GB" sz="2800" dirty="0"/>
              <a:t>The reference implementation of Java EE is </a:t>
            </a:r>
            <a:r>
              <a:rPr lang="en-GB" sz="2800" dirty="0" err="1"/>
              <a:t>GlassFish</a:t>
            </a:r>
            <a:r>
              <a:rPr lang="en-GB" sz="2800" dirty="0"/>
              <a:t>, so it supports JMS, </a:t>
            </a:r>
            <a:r>
              <a:rPr lang="en-GB" sz="2800" dirty="0" err="1"/>
              <a:t>JavaServer</a:t>
            </a:r>
            <a:r>
              <a:rPr lang="en-GB" sz="2800" dirty="0"/>
              <a:t> Pages, Enterprise JavaBeans, RMI, JPA and servlets. </a:t>
            </a:r>
            <a:endParaRPr lang="en-GB" sz="2800" dirty="0" smtClean="0"/>
          </a:p>
          <a:p>
            <a:r>
              <a:rPr lang="en-GB" sz="2800" dirty="0" smtClean="0"/>
              <a:t>Because </a:t>
            </a:r>
            <a:r>
              <a:rPr lang="en-GB" sz="2800" dirty="0"/>
              <a:t>of its nature, developers can create scalable and portable applications that easily integrate with legacy systems and technologies.</a:t>
            </a:r>
            <a:endParaRPr lang="en-GB" sz="2800" dirty="0"/>
          </a:p>
        </p:txBody>
      </p:sp>
    </p:spTree>
    <p:extLst>
      <p:ext uri="{BB962C8B-B14F-4D97-AF65-F5344CB8AC3E}">
        <p14:creationId xmlns:p14="http://schemas.microsoft.com/office/powerpoint/2010/main" val="526049068"/>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1472216125</TotalTime>
  <Words>410</Words>
  <Application>Microsoft Office PowerPoint</Application>
  <PresentationFormat>On-screen Show (4:3)</PresentationFormat>
  <Paragraphs>32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MS PGothic</vt:lpstr>
      <vt:lpstr>MS PGothic</vt:lpstr>
      <vt:lpstr>Tahoma</vt:lpstr>
      <vt:lpstr>Wingdings</vt:lpstr>
      <vt:lpstr>Blends</vt:lpstr>
      <vt:lpstr>Topic 2 – Jersey RESTful Web Services in Java</vt:lpstr>
      <vt:lpstr>RESTful Web Services Support</vt:lpstr>
      <vt:lpstr>JAX-RS API </vt:lpstr>
      <vt:lpstr>Jersey Framework</vt:lpstr>
      <vt:lpstr>Goals of Jersey</vt:lpstr>
      <vt:lpstr>GlassFish Server</vt:lpstr>
      <vt:lpstr>GlassFish Server</vt:lpstr>
      <vt:lpstr>GlassFish Server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subject>Database Systems</dc:subject>
  <dc:creator>Thomas Connolly and Carolyn Begg</dc:creator>
  <dc:description>Transparencies for Chapter 1 of textbook_x000d_
Database Systems: A Practical Approach to Design, Implementation and Management</dc:description>
  <cp:lastModifiedBy>Stephen Hole</cp:lastModifiedBy>
  <cp:revision>132</cp:revision>
  <cp:lastPrinted>2018-10-31T08:24:02Z</cp:lastPrinted>
  <dcterms:created xsi:type="dcterms:W3CDTF">1996-12-09T10:09:10Z</dcterms:created>
  <dcterms:modified xsi:type="dcterms:W3CDTF">2019-02-15T08:11:49Z</dcterms:modified>
</cp:coreProperties>
</file>