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84" r:id="rId2"/>
    <p:sldId id="286" r:id="rId3"/>
    <p:sldId id="280" r:id="rId4"/>
    <p:sldId id="256" r:id="rId5"/>
    <p:sldId id="278" r:id="rId6"/>
    <p:sldId id="257" r:id="rId7"/>
    <p:sldId id="258" r:id="rId8"/>
    <p:sldId id="279" r:id="rId9"/>
    <p:sldId id="260" r:id="rId10"/>
    <p:sldId id="263" r:id="rId11"/>
    <p:sldId id="264" r:id="rId12"/>
    <p:sldId id="265" r:id="rId13"/>
    <p:sldId id="266" r:id="rId14"/>
    <p:sldId id="267" r:id="rId15"/>
    <p:sldId id="288" r:id="rId16"/>
    <p:sldId id="268" r:id="rId17"/>
    <p:sldId id="289" r:id="rId18"/>
    <p:sldId id="269" r:id="rId19"/>
    <p:sldId id="287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5FE7CC-3F39-4934-8026-C8757DA2D7FD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1150B1-8981-4C7F-AA6D-F21FFF5DFEA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646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150B1-8981-4C7F-AA6D-F21FFF5DFEA7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754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1D90A-D81E-45C3-8289-D3ECCF5D4C4C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EFE45-43DA-4FF8-921A-71DBEA7748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1D90A-D81E-45C3-8289-D3ECCF5D4C4C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EFE45-43DA-4FF8-921A-71DBEA7748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1D90A-D81E-45C3-8289-D3ECCF5D4C4C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EFE45-43DA-4FF8-921A-71DBEA7748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1D90A-D81E-45C3-8289-D3ECCF5D4C4C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EFE45-43DA-4FF8-921A-71DBEA7748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1D90A-D81E-45C3-8289-D3ECCF5D4C4C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EFE45-43DA-4FF8-921A-71DBEA7748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1D90A-D81E-45C3-8289-D3ECCF5D4C4C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EFE45-43DA-4FF8-921A-71DBEA7748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1D90A-D81E-45C3-8289-D3ECCF5D4C4C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EFE45-43DA-4FF8-921A-71DBEA7748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1D90A-D81E-45C3-8289-D3ECCF5D4C4C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EFE45-43DA-4FF8-921A-71DBEA7748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1D90A-D81E-45C3-8289-D3ECCF5D4C4C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EFE45-43DA-4FF8-921A-71DBEA7748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1D90A-D81E-45C3-8289-D3ECCF5D4C4C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EFE45-43DA-4FF8-921A-71DBEA7748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1D90A-D81E-45C3-8289-D3ECCF5D4C4C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EFE45-43DA-4FF8-921A-71DBEA7748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1D90A-D81E-45C3-8289-D3ECCF5D4C4C}" type="datetimeFigureOut">
              <a:rPr lang="en-GB" smtClean="0"/>
              <a:pPr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6EFE45-43DA-4FF8-921A-71DBEA77488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1340768"/>
            <a:ext cx="849694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anose="02040502050405020303" pitchFamily="18" charset="0"/>
              </a:rPr>
              <a:t>SUPERPOSITION  THEOREM</a:t>
            </a:r>
            <a:r>
              <a:rPr lang="en-GB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anose="02040502050405020303" pitchFamily="18" charset="0"/>
              </a:rPr>
              <a:t/>
            </a:r>
            <a:br>
              <a:rPr lang="en-GB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anose="02040502050405020303" pitchFamily="18" charset="0"/>
              </a:rPr>
            </a:br>
            <a:endParaRPr lang="en-GB" sz="4400" dirty="0"/>
          </a:p>
        </p:txBody>
      </p:sp>
      <p:sp>
        <p:nvSpPr>
          <p:cNvPr id="3" name="TextBox 2"/>
          <p:cNvSpPr txBox="1"/>
          <p:nvPr/>
        </p:nvSpPr>
        <p:spPr>
          <a:xfrm>
            <a:off x="3037745" y="6021288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DFKai-SB" panose="03000509000000000000" pitchFamily="65" charset="-120"/>
                <a:ea typeface="DFKai-SB" panose="03000509000000000000" pitchFamily="65" charset="-120"/>
              </a:rPr>
              <a:t>Dr </a:t>
            </a:r>
            <a:r>
              <a:rPr lang="en-GB" i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DFKai-SB" panose="03000509000000000000" pitchFamily="65" charset="-120"/>
                <a:ea typeface="DFKai-SB" panose="03000509000000000000" pitchFamily="65" charset="-120"/>
              </a:rPr>
              <a:t>Rabya</a:t>
            </a:r>
            <a:r>
              <a:rPr lang="en-GB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DFKai-SB" panose="03000509000000000000" pitchFamily="65" charset="-120"/>
                <a:ea typeface="DFKai-SB" panose="03000509000000000000" pitchFamily="65" charset="-120"/>
              </a:rPr>
              <a:t> </a:t>
            </a:r>
            <a:r>
              <a:rPr lang="en-GB" i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DFKai-SB" panose="03000509000000000000" pitchFamily="65" charset="-120"/>
                <a:ea typeface="DFKai-SB" panose="03000509000000000000" pitchFamily="65" charset="-120"/>
              </a:rPr>
              <a:t>Kadhim</a:t>
            </a:r>
            <a:endParaRPr lang="en-GB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14454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764704"/>
            <a:ext cx="763284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b="1" dirty="0">
                <a:solidFill>
                  <a:srgbClr val="FF0000"/>
                </a:solidFill>
                <a:latin typeface="Georgia" panose="02040502050405020303" pitchFamily="18" charset="0"/>
                <a:ea typeface="Times New Roman" panose="02020603050405020304" pitchFamily="18" charset="0"/>
                <a:cs typeface="Verdana" panose="020B0604030504040204" pitchFamily="34" charset="0"/>
              </a:rPr>
              <a:t>Learning Objectives:</a:t>
            </a:r>
            <a:endParaRPr lang="en-GB" sz="2000" dirty="0">
              <a:solidFill>
                <a:srgbClr val="FF0000"/>
              </a:solidFill>
              <a:latin typeface="Georgia" panose="02040502050405020303" pitchFamily="18" charset="0"/>
              <a:ea typeface="Times New Roman" panose="02020603050405020304" pitchFamily="18" charset="0"/>
              <a:cs typeface="Verdana" panose="020B060403050404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2000" dirty="0">
                <a:latin typeface="Georgia" panose="02040502050405020303" pitchFamily="18" charset="0"/>
                <a:ea typeface="Times New Roman" panose="02020603050405020304" pitchFamily="18" charset="0"/>
                <a:cs typeface="Verdana" panose="020B0604030504040204" pitchFamily="34" charset="0"/>
              </a:rPr>
              <a:t> </a:t>
            </a:r>
          </a:p>
          <a:p>
            <a:pPr>
              <a:spcAft>
                <a:spcPts val="0"/>
              </a:spcAft>
            </a:pPr>
            <a:endParaRPr lang="en-GB" sz="2000" dirty="0">
              <a:latin typeface="Georgia" panose="02040502050405020303" pitchFamily="18" charset="0"/>
              <a:ea typeface="Times New Roman" panose="02020603050405020304" pitchFamily="18" charset="0"/>
              <a:cs typeface="Verdana" panose="020B0604030504040204" pitchFamily="34" charset="0"/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Georgia" panose="02040502050405020303" pitchFamily="18" charset="0"/>
                <a:ea typeface="Times New Roman" panose="02020603050405020304" pitchFamily="18" charset="0"/>
                <a:cs typeface="Verdana" panose="020B0604030504040204" pitchFamily="34" charset="0"/>
              </a:rPr>
              <a:t>State and explain Superposition theorem</a:t>
            </a:r>
            <a:r>
              <a:rPr lang="en-US" sz="2000" dirty="0" smtClean="0">
                <a:latin typeface="Georgia" panose="02040502050405020303" pitchFamily="18" charset="0"/>
                <a:ea typeface="Times New Roman" panose="02020603050405020304" pitchFamily="18" charset="0"/>
                <a:cs typeface="Verdana" panose="020B0604030504040204" pitchFamily="34" charset="0"/>
              </a:rPr>
              <a:t>.</a:t>
            </a:r>
            <a:endParaRPr lang="en-US" sz="2000" dirty="0">
              <a:latin typeface="Georgia" panose="02040502050405020303" pitchFamily="18" charset="0"/>
              <a:ea typeface="Times New Roman" panose="02020603050405020304" pitchFamily="18" charset="0"/>
              <a:cs typeface="Verdana" panose="020B0604030504040204" pitchFamily="34" charset="0"/>
            </a:endParaRPr>
          </a:p>
          <a:p>
            <a:pPr lvl="1"/>
            <a:endParaRPr lang="en-GB" sz="2000" dirty="0">
              <a:latin typeface="Georgia" panose="02040502050405020303" pitchFamily="18" charset="0"/>
              <a:ea typeface="Times New Roman" panose="02020603050405020304" pitchFamily="18" charset="0"/>
              <a:cs typeface="Verdana" panose="020B0604030504040204" pitchFamily="34" charset="0"/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Georgia" panose="02040502050405020303" pitchFamily="18" charset="0"/>
                <a:ea typeface="Times New Roman" panose="02020603050405020304" pitchFamily="18" charset="0"/>
                <a:cs typeface="Verdana" panose="020B0604030504040204" pitchFamily="34" charset="0"/>
              </a:rPr>
              <a:t>Apply Superposition Theorem to simplify a circuit for analysis.</a:t>
            </a:r>
          </a:p>
          <a:p>
            <a:pPr lvl="1"/>
            <a:endParaRPr lang="en-GB" sz="2000" dirty="0">
              <a:latin typeface="Georgia" panose="02040502050405020303" pitchFamily="18" charset="0"/>
              <a:ea typeface="Times New Roman" panose="02020603050405020304" pitchFamily="18" charset="0"/>
              <a:cs typeface="Verdana" panose="020B0604030504040204" pitchFamily="34" charset="0"/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2000" dirty="0" err="1">
                <a:latin typeface="Georgia" panose="02040502050405020303" pitchFamily="18" charset="0"/>
                <a:ea typeface="Times New Roman" panose="02020603050405020304" pitchFamily="18" charset="0"/>
                <a:cs typeface="Verdana" panose="020B0604030504040204" pitchFamily="34" charset="0"/>
              </a:rPr>
              <a:t>Analyse</a:t>
            </a:r>
            <a:r>
              <a:rPr lang="en-US" sz="2000" dirty="0">
                <a:latin typeface="Georgia" panose="02040502050405020303" pitchFamily="18" charset="0"/>
                <a:ea typeface="Times New Roman" panose="02020603050405020304" pitchFamily="18" charset="0"/>
                <a:cs typeface="Verdana" panose="020B0604030504040204" pitchFamily="34" charset="0"/>
              </a:rPr>
              <a:t> complex series-parallel circuits using Superposition theorem.</a:t>
            </a:r>
          </a:p>
          <a:p>
            <a:pPr lvl="1"/>
            <a:endParaRPr lang="en-GB" sz="2000" dirty="0">
              <a:latin typeface="Georgia" panose="02040502050405020303" pitchFamily="18" charset="0"/>
              <a:ea typeface="Times New Roman" panose="02020603050405020304" pitchFamily="18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9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"/>
          <p:cNvSpPr>
            <a:spLocks noChangeArrowheads="1"/>
          </p:cNvSpPr>
          <p:nvPr/>
        </p:nvSpPr>
        <p:spPr bwMode="auto">
          <a:xfrm>
            <a:off x="609600" y="914400"/>
            <a:ext cx="81534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>
                <a:solidFill>
                  <a:srgbClr val="002060"/>
                </a:solidFill>
                <a:latin typeface="Georgia" pitchFamily="18" charset="0"/>
              </a:rPr>
              <a:t>If the source resistance of a 10 mA current source is 4.7 k</a:t>
            </a:r>
            <a:r>
              <a:rPr lang="el-GR" altLang="en-US" dirty="0">
                <a:solidFill>
                  <a:srgbClr val="002060"/>
                </a:solidFill>
                <a:latin typeface="Georgia" pitchFamily="18" charset="0"/>
              </a:rPr>
              <a:t>Ω</a:t>
            </a:r>
            <a:r>
              <a:rPr lang="en-US" altLang="en-US" dirty="0">
                <a:solidFill>
                  <a:srgbClr val="002060"/>
                </a:solidFill>
                <a:latin typeface="Georgia" pitchFamily="18" charset="0"/>
              </a:rPr>
              <a:t>, what is the current through  the 100 </a:t>
            </a:r>
            <a:r>
              <a:rPr lang="el-GR" altLang="en-US" dirty="0">
                <a:solidFill>
                  <a:srgbClr val="002060"/>
                </a:solidFill>
                <a:latin typeface="Georgia" pitchFamily="18" charset="0"/>
              </a:rPr>
              <a:t>Ω</a:t>
            </a:r>
            <a:r>
              <a:rPr lang="en-US" altLang="en-US" dirty="0">
                <a:solidFill>
                  <a:srgbClr val="002060"/>
                </a:solidFill>
                <a:latin typeface="Georgia" pitchFamily="18" charset="0"/>
              </a:rPr>
              <a:t> load?</a:t>
            </a:r>
          </a:p>
        </p:txBody>
      </p:sp>
      <p:sp>
        <p:nvSpPr>
          <p:cNvPr id="19460" name="TextBox 2"/>
          <p:cNvSpPr txBox="1">
            <a:spLocks noChangeArrowheads="1"/>
          </p:cNvSpPr>
          <p:nvPr/>
        </p:nvSpPr>
        <p:spPr bwMode="auto">
          <a:xfrm>
            <a:off x="685800" y="381000"/>
            <a:ext cx="24008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b="1" dirty="0" smtClean="0">
                <a:solidFill>
                  <a:srgbClr val="C00000"/>
                </a:solidFill>
              </a:rPr>
              <a:t> </a:t>
            </a:r>
            <a:r>
              <a:rPr lang="en-GB" altLang="en-US" b="1" dirty="0">
                <a:solidFill>
                  <a:srgbClr val="C00000"/>
                </a:solidFill>
              </a:rPr>
              <a:t>Current Divider</a:t>
            </a:r>
          </a:p>
        </p:txBody>
      </p:sp>
      <p:pic>
        <p:nvPicPr>
          <p:cNvPr id="11264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225" y="2209800"/>
            <a:ext cx="3962400" cy="143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45" name="Rectangle 3"/>
          <p:cNvSpPr>
            <a:spLocks noChangeArrowheads="1"/>
          </p:cNvSpPr>
          <p:nvPr/>
        </p:nvSpPr>
        <p:spPr bwMode="auto">
          <a:xfrm>
            <a:off x="827936" y="3933056"/>
            <a:ext cx="472757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>
                <a:solidFill>
                  <a:srgbClr val="002060"/>
                </a:solidFill>
                <a:latin typeface="Georgia" panose="02040502050405020303" pitchFamily="18" charset="0"/>
              </a:rPr>
              <a:t>Use the current-divider equation:</a:t>
            </a:r>
          </a:p>
        </p:txBody>
      </p:sp>
      <p:graphicFrame>
        <p:nvGraphicFramePr>
          <p:cNvPr id="112646" name="Object 4"/>
          <p:cNvGraphicFramePr>
            <a:graphicFrameLocks noChangeAspect="1"/>
          </p:cNvGraphicFramePr>
          <p:nvPr/>
        </p:nvGraphicFramePr>
        <p:xfrm>
          <a:off x="2819400" y="4724400"/>
          <a:ext cx="4183063" cy="158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88" name="Equation" r:id="rId4" imgW="2476500" imgH="939800" progId="">
                  <p:embed/>
                </p:oleObj>
              </mc:Choice>
              <mc:Fallback>
                <p:oleObj name="Equation" r:id="rId4" imgW="2476500" imgH="939800" progId="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4724400"/>
                        <a:ext cx="4183063" cy="1587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Straight Arrow Connector 6"/>
          <p:cNvCxnSpPr/>
          <p:nvPr/>
        </p:nvCxnSpPr>
        <p:spPr>
          <a:xfrm>
            <a:off x="3629833" y="2186597"/>
            <a:ext cx="38568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517313" y="2209800"/>
            <a:ext cx="385682" cy="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211960" y="2377709"/>
            <a:ext cx="0" cy="288032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051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2" grpId="0"/>
      <p:bldP spid="1126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482963" cy="561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INTRODUCTION</a:t>
            </a:r>
            <a:endParaRPr lang="en-US"/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762000" y="2406650"/>
            <a:ext cx="2622550" cy="1444625"/>
          </a:xfrm>
          <a:prstGeom prst="rect">
            <a:avLst/>
          </a:prstGeom>
          <a:gradFill rotWithShape="1">
            <a:gsLst>
              <a:gs pos="0">
                <a:srgbClr val="67FF79"/>
              </a:gs>
              <a:gs pos="50000">
                <a:srgbClr val="9DFFA9"/>
              </a:gs>
              <a:gs pos="100000">
                <a:srgbClr val="67FF7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CC00"/>
            </a:outerShdw>
          </a:effectLst>
        </p:spPr>
        <p:txBody>
          <a:bodyPr wrap="none" anchor="ctr"/>
          <a:lstStyle/>
          <a:p>
            <a:pPr algn="ctr" eaLnBrk="1" hangingPunct="1"/>
            <a:r>
              <a:rPr kumimoji="1" lang="en-US" altLang="zh-TW" sz="2400" b="1" dirty="0">
                <a:solidFill>
                  <a:schemeClr val="tx2"/>
                </a:solidFill>
                <a:ea typeface="新細明體" pitchFamily="18" charset="-120"/>
              </a:rPr>
              <a:t>A large</a:t>
            </a:r>
          </a:p>
          <a:p>
            <a:pPr algn="ctr" eaLnBrk="1" hangingPunct="1"/>
            <a:r>
              <a:rPr kumimoji="1" lang="en-US" altLang="zh-TW" sz="2400" b="1" dirty="0">
                <a:solidFill>
                  <a:schemeClr val="tx2"/>
                </a:solidFill>
                <a:ea typeface="新細明體" pitchFamily="18" charset="-120"/>
              </a:rPr>
              <a:t>complex circuits</a:t>
            </a:r>
            <a:endParaRPr kumimoji="1" lang="en-US" altLang="zh-TW" sz="2400" b="1" dirty="0">
              <a:solidFill>
                <a:schemeClr val="tx2"/>
              </a:solidFill>
              <a:ea typeface="標楷體" pitchFamily="65" charset="-120"/>
            </a:endParaRPr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5513388" y="2406650"/>
            <a:ext cx="2335212" cy="1444625"/>
          </a:xfrm>
          <a:prstGeom prst="rect">
            <a:avLst/>
          </a:prstGeom>
          <a:gradFill rotWithShape="1">
            <a:gsLst>
              <a:gs pos="0">
                <a:srgbClr val="6666FF"/>
              </a:gs>
              <a:gs pos="50000">
                <a:srgbClr val="9D9DFF"/>
              </a:gs>
              <a:gs pos="100000">
                <a:srgbClr val="6666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accent2"/>
            </a:outerShdw>
          </a:effectLst>
        </p:spPr>
        <p:txBody>
          <a:bodyPr wrap="none" anchor="ctr"/>
          <a:lstStyle/>
          <a:p>
            <a:pPr algn="ctr" eaLnBrk="1" hangingPunct="1"/>
            <a:r>
              <a:rPr kumimoji="1" lang="en-US" altLang="zh-TW" sz="2400" b="1" dirty="0">
                <a:solidFill>
                  <a:schemeClr val="tx2"/>
                </a:solidFill>
                <a:ea typeface="新細明體" pitchFamily="18" charset="-120"/>
              </a:rPr>
              <a:t>Simplify</a:t>
            </a:r>
          </a:p>
          <a:p>
            <a:pPr algn="ctr" eaLnBrk="1" hangingPunct="1"/>
            <a:r>
              <a:rPr kumimoji="1" lang="en-US" altLang="zh-TW" sz="2400" b="1" dirty="0">
                <a:solidFill>
                  <a:schemeClr val="tx2"/>
                </a:solidFill>
                <a:ea typeface="新細明體" pitchFamily="18" charset="-120"/>
              </a:rPr>
              <a:t>circuit analysis</a:t>
            </a:r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3065463" y="4570413"/>
            <a:ext cx="2809875" cy="615950"/>
          </a:xfrm>
          <a:prstGeom prst="rect">
            <a:avLst/>
          </a:prstGeom>
          <a:gradFill rotWithShape="1">
            <a:gsLst>
              <a:gs pos="0">
                <a:srgbClr val="FFCC00"/>
              </a:gs>
              <a:gs pos="50000">
                <a:srgbClr val="FFFF99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FF9933"/>
            </a:outerShdw>
          </a:effectLst>
        </p:spPr>
        <p:txBody>
          <a:bodyPr wrap="none" anchor="ctr"/>
          <a:lstStyle/>
          <a:p>
            <a:pPr algn="ctr" eaLnBrk="1" hangingPunct="1"/>
            <a:r>
              <a:rPr lang="en-US" altLang="zh-TW" sz="2400" b="1">
                <a:solidFill>
                  <a:schemeClr val="tx2"/>
                </a:solidFill>
                <a:ea typeface="新細明體" pitchFamily="18" charset="-120"/>
              </a:rPr>
              <a:t>Circuit Theorems</a:t>
            </a:r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251520" y="5436319"/>
            <a:ext cx="8640959" cy="1089025"/>
          </a:xfrm>
          <a:prstGeom prst="rect">
            <a:avLst/>
          </a:prstGeom>
          <a:gradFill rotWithShape="1">
            <a:gsLst>
              <a:gs pos="0">
                <a:srgbClr val="FF9999"/>
              </a:gs>
              <a:gs pos="50000">
                <a:srgbClr val="FFBFBF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CC0066"/>
            </a:outerShdw>
          </a:effectLst>
        </p:spPr>
        <p:txBody>
          <a:bodyPr wrap="none" anchor="ctr"/>
          <a:lstStyle/>
          <a:p>
            <a:pPr marL="269875" indent="-269875" eaLnBrk="1" hangingPunct="1">
              <a:tabLst>
                <a:tab pos="4211638" algn="l"/>
              </a:tabLst>
            </a:pPr>
            <a:r>
              <a:rPr kumimoji="1" lang="en-US" altLang="zh-TW" sz="2400" b="1" dirty="0">
                <a:solidFill>
                  <a:schemeClr val="tx2"/>
                </a:solidFill>
                <a:ea typeface="標楷體" pitchFamily="65" charset="-120"/>
              </a:rPr>
              <a:t>‧</a:t>
            </a:r>
            <a:r>
              <a:rPr kumimoji="1" lang="en-US" altLang="zh-TW" sz="2400" b="1" dirty="0" err="1">
                <a:solidFill>
                  <a:schemeClr val="tx2"/>
                </a:solidFill>
                <a:ea typeface="標楷體" pitchFamily="65" charset="-120"/>
              </a:rPr>
              <a:t>Thevenin’s</a:t>
            </a:r>
            <a:r>
              <a:rPr kumimoji="1" lang="en-US" altLang="zh-TW" sz="2400" b="1" dirty="0">
                <a:solidFill>
                  <a:schemeClr val="tx2"/>
                </a:solidFill>
                <a:ea typeface="標楷體" pitchFamily="65" charset="-120"/>
              </a:rPr>
              <a:t> theorem	‧ Norton theorem</a:t>
            </a:r>
          </a:p>
          <a:p>
            <a:pPr marL="269875" indent="-269875" eaLnBrk="1" hangingPunct="1">
              <a:tabLst>
                <a:tab pos="4211638" algn="l"/>
              </a:tabLst>
            </a:pPr>
            <a:r>
              <a:rPr kumimoji="1" lang="en-US" altLang="zh-TW" sz="2400" b="1" dirty="0">
                <a:solidFill>
                  <a:schemeClr val="tx2"/>
                </a:solidFill>
                <a:ea typeface="標楷體" pitchFamily="65" charset="-120"/>
              </a:rPr>
              <a:t>‧Circuit linearity	‧ Superposition</a:t>
            </a:r>
          </a:p>
          <a:p>
            <a:pPr marL="269875" indent="-269875" eaLnBrk="1" hangingPunct="1">
              <a:tabLst>
                <a:tab pos="4211638" algn="l"/>
              </a:tabLst>
            </a:pPr>
            <a:r>
              <a:rPr kumimoji="1" lang="en-US" altLang="zh-TW" sz="2400" b="1" dirty="0">
                <a:solidFill>
                  <a:schemeClr val="tx2"/>
                </a:solidFill>
                <a:ea typeface="標楷體" pitchFamily="65" charset="-120"/>
              </a:rPr>
              <a:t>‧source transformation	‧ max. power transfer</a:t>
            </a:r>
          </a:p>
        </p:txBody>
      </p:sp>
      <p:sp>
        <p:nvSpPr>
          <p:cNvPr id="82952" name="AutoShape 8"/>
          <p:cNvSpPr>
            <a:spLocks noChangeArrowheads="1"/>
          </p:cNvSpPr>
          <p:nvPr/>
        </p:nvSpPr>
        <p:spPr bwMode="auto">
          <a:xfrm>
            <a:off x="3641725" y="2452688"/>
            <a:ext cx="1871663" cy="931862"/>
          </a:xfrm>
          <a:prstGeom prst="rightArrow">
            <a:avLst>
              <a:gd name="adj1" fmla="val 50000"/>
              <a:gd name="adj2" fmla="val 50213"/>
            </a:avLst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63529"/>
                  <a:invGamma/>
                </a:srgbClr>
              </a:gs>
            </a:gsLst>
            <a:lin ang="0" scaled="1"/>
          </a:gradFill>
          <a:ln w="9525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 rot="-5400000">
            <a:off x="3713956" y="3490119"/>
            <a:ext cx="1439863" cy="720725"/>
          </a:xfrm>
          <a:prstGeom prst="rightArrow">
            <a:avLst>
              <a:gd name="adj1" fmla="val 50000"/>
              <a:gd name="adj2" fmla="val 49945"/>
            </a:avLst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63529"/>
                  <a:invGamma/>
                </a:srgbClr>
              </a:gs>
            </a:gsLst>
            <a:lin ang="0" scaled="1"/>
          </a:gradFill>
          <a:ln w="9525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500"/>
                                        <p:tgtEl>
                                          <p:spTgt spid="82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500"/>
                                        <p:tgtEl>
                                          <p:spTgt spid="829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500"/>
                                        <p:tgtEl>
                                          <p:spTgt spid="829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500"/>
                                        <p:tgtEl>
                                          <p:spTgt spid="82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500"/>
                                        <p:tgtEl>
                                          <p:spTgt spid="82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8" grpId="0" animBg="1"/>
      <p:bldP spid="82949" grpId="0" animBg="1"/>
      <p:bldP spid="82950" grpId="0" animBg="1"/>
      <p:bldP spid="82951" grpId="0" animBg="1"/>
      <p:bldP spid="82952" grpId="0" animBg="1"/>
      <p:bldP spid="8295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anose="02040502050405020303" pitchFamily="18" charset="0"/>
              </a:rPr>
              <a:t>SUPERPOSITION  THEOREM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algn="ctr" eaLnBrk="1" hangingPunct="1">
              <a:buNone/>
            </a:pPr>
            <a:r>
              <a:rPr lang="en-US" altLang="en-US" dirty="0">
                <a:solidFill>
                  <a:srgbClr val="002060"/>
                </a:solidFill>
                <a:latin typeface="Georgia" panose="02040502050405020303" pitchFamily="18" charset="0"/>
              </a:rPr>
              <a:t>The </a:t>
            </a:r>
            <a:r>
              <a:rPr lang="en-US" altLang="en-US" b="1" dirty="0">
                <a:solidFill>
                  <a:srgbClr val="002060"/>
                </a:solidFill>
                <a:latin typeface="Georgia" panose="02040502050405020303" pitchFamily="18" charset="0"/>
              </a:rPr>
              <a:t>superposition theorem </a:t>
            </a:r>
            <a:r>
              <a:rPr lang="en-US" altLang="en-US" dirty="0">
                <a:solidFill>
                  <a:srgbClr val="002060"/>
                </a:solidFill>
                <a:latin typeface="Georgia" panose="02040502050405020303" pitchFamily="18" charset="0"/>
              </a:rPr>
              <a:t>is unquestionably one of the most powerful in this field. </a:t>
            </a:r>
          </a:p>
          <a:p>
            <a:pPr marL="0" indent="0" algn="ctr" eaLnBrk="1" hangingPunct="1">
              <a:buNone/>
            </a:pPr>
            <a:endParaRPr lang="en-US" altLang="en-US" dirty="0">
              <a:solidFill>
                <a:srgbClr val="002060"/>
              </a:solidFill>
              <a:latin typeface="Georgia" panose="02040502050405020303" pitchFamily="18" charset="0"/>
            </a:endParaRPr>
          </a:p>
          <a:p>
            <a:pPr marL="0" indent="0" algn="ctr" eaLnBrk="1" hangingPunct="1">
              <a:buNone/>
            </a:pPr>
            <a:r>
              <a:rPr lang="en-US" altLang="en-US" dirty="0">
                <a:solidFill>
                  <a:srgbClr val="002060"/>
                </a:solidFill>
                <a:latin typeface="Georgia" panose="02040502050405020303" pitchFamily="18" charset="0"/>
              </a:rPr>
              <a:t>It has such widespread application that people often apply it without </a:t>
            </a:r>
            <a:r>
              <a:rPr lang="en-US" altLang="en-US" dirty="0" err="1">
                <a:solidFill>
                  <a:srgbClr val="002060"/>
                </a:solidFill>
                <a:latin typeface="Georgia" panose="02040502050405020303" pitchFamily="18" charset="0"/>
              </a:rPr>
              <a:t>recognising</a:t>
            </a:r>
            <a:r>
              <a:rPr lang="en-US" altLang="en-US" dirty="0">
                <a:solidFill>
                  <a:srgbClr val="002060"/>
                </a:solidFill>
                <a:latin typeface="Georgia" panose="02040502050405020303" pitchFamily="18" charset="0"/>
              </a:rPr>
              <a:t> that their exercises are valid only because of this theorem.</a:t>
            </a:r>
          </a:p>
        </p:txBody>
      </p:sp>
    </p:spTree>
    <p:extLst>
      <p:ext uri="{BB962C8B-B14F-4D97-AF65-F5344CB8AC3E}">
        <p14:creationId xmlns:p14="http://schemas.microsoft.com/office/powerpoint/2010/main" val="272486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anose="02040502050405020303" pitchFamily="18" charset="0"/>
              </a:rPr>
              <a:t>SUPERPOSITION THEOREM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844824"/>
            <a:ext cx="8373616" cy="3384376"/>
          </a:xfrm>
        </p:spPr>
        <p:txBody>
          <a:bodyPr>
            <a:noAutofit/>
          </a:bodyPr>
          <a:lstStyle/>
          <a:p>
            <a:pPr marL="0" indent="0" eaLnBrk="1" hangingPunct="1">
              <a:buNone/>
            </a:pPr>
            <a:r>
              <a:rPr lang="en-US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In general, the theorem can be used to do the following:</a:t>
            </a:r>
          </a:p>
          <a:p>
            <a:pPr eaLnBrk="1" hangingPunct="1"/>
            <a:endParaRPr lang="en-US" altLang="en-US" sz="2400" dirty="0">
              <a:solidFill>
                <a:srgbClr val="002060"/>
              </a:solidFill>
              <a:latin typeface="Georgia" panose="02040502050405020303" pitchFamily="18" charset="0"/>
            </a:endParaRPr>
          </a:p>
          <a:p>
            <a:pPr marL="914400" lvl="1" indent="-457200" eaLnBrk="1" hangingPunct="1">
              <a:buFont typeface="+mj-lt"/>
              <a:buAutoNum type="arabicPeriod"/>
            </a:pPr>
            <a:r>
              <a:rPr lang="en-US" altLang="en-US" sz="2400" dirty="0" err="1">
                <a:solidFill>
                  <a:srgbClr val="002060"/>
                </a:solidFill>
                <a:latin typeface="Georgia" panose="02040502050405020303" pitchFamily="18" charset="0"/>
              </a:rPr>
              <a:t>Analyse</a:t>
            </a:r>
            <a:r>
              <a:rPr lang="en-US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 networks that have two or more sources that are not in series or parallel.</a:t>
            </a:r>
          </a:p>
          <a:p>
            <a:pPr marL="914400" lvl="1" indent="-457200" eaLnBrk="1" hangingPunct="1">
              <a:buFont typeface="+mj-lt"/>
              <a:buAutoNum type="arabicPeriod"/>
            </a:pPr>
            <a:endParaRPr lang="en-US" altLang="en-US" sz="2400" dirty="0">
              <a:solidFill>
                <a:srgbClr val="002060"/>
              </a:solidFill>
              <a:latin typeface="Georgia" panose="02040502050405020303" pitchFamily="18" charset="0"/>
            </a:endParaRPr>
          </a:p>
          <a:p>
            <a:pPr marL="914400" lvl="1" indent="-457200" eaLnBrk="1" hangingPunct="1">
              <a:buFont typeface="+mj-lt"/>
              <a:buAutoNum type="arabicPeriod"/>
            </a:pPr>
            <a:r>
              <a:rPr lang="en-US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Reveal the effect of each source on a particular quantity of interest.</a:t>
            </a:r>
          </a:p>
          <a:p>
            <a:pPr marL="914400" lvl="1" indent="-457200" eaLnBrk="1" hangingPunct="1">
              <a:buNone/>
            </a:pPr>
            <a:endParaRPr lang="en-US" altLang="en-US" sz="2400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231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US" b="1" i="1" dirty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" pitchFamily="18" charset="0"/>
                <a:cs typeface="Times New Roman" pitchFamily="18" charset="0"/>
              </a:rPr>
              <a:t>Superposition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2132856"/>
            <a:ext cx="7704856" cy="316835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A method for </a:t>
            </a:r>
            <a:r>
              <a:rPr lang="en-US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analysing</a:t>
            </a:r>
            <a:r>
              <a:rPr lang="en-US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 circuits with two or more sources by examining the effects of each source by itself and then combining the effects.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5"/>
          <p:cNvSpPr>
            <a:spLocks noGrp="1" noChangeArrowheads="1"/>
          </p:cNvSpPr>
          <p:nvPr>
            <p:ph type="title"/>
          </p:nvPr>
        </p:nvSpPr>
        <p:spPr>
          <a:xfrm>
            <a:off x="300883" y="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anose="02040502050405020303" pitchFamily="18" charset="0"/>
              </a:rPr>
              <a:t>SUPERPOSITION THEOREM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8342064" cy="330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4172560" y="1844823"/>
            <a:ext cx="4608512" cy="330951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764100" y="5397261"/>
            <a:ext cx="7686975" cy="706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i="1" dirty="0">
                <a:solidFill>
                  <a:srgbClr val="002060"/>
                </a:solidFill>
                <a:latin typeface="Georgia" panose="02040502050405020303" pitchFamily="18" charset="0"/>
              </a:rPr>
              <a:t>Removing a voltage source and a current source to permit the application of the superposition theorem.</a:t>
            </a:r>
          </a:p>
        </p:txBody>
      </p:sp>
      <p:sp>
        <p:nvSpPr>
          <p:cNvPr id="4" name="Rectangle 3"/>
          <p:cNvSpPr/>
          <p:nvPr/>
        </p:nvSpPr>
        <p:spPr>
          <a:xfrm>
            <a:off x="251520" y="889668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US" altLang="en-US" sz="2400" i="1" dirty="0">
                <a:solidFill>
                  <a:srgbClr val="002060"/>
                </a:solidFill>
                <a:latin typeface="Georgia" panose="02040502050405020303" pitchFamily="18" charset="0"/>
              </a:rPr>
              <a:t>Two-source network to be </a:t>
            </a:r>
            <a:r>
              <a:rPr lang="en-US" altLang="en-US" sz="2400" i="1" dirty="0" err="1">
                <a:solidFill>
                  <a:srgbClr val="002060"/>
                </a:solidFill>
                <a:latin typeface="Georgia" panose="02040502050405020303" pitchFamily="18" charset="0"/>
              </a:rPr>
              <a:t>analysed</a:t>
            </a:r>
            <a:r>
              <a:rPr lang="en-US" altLang="en-US" sz="2400" i="1" dirty="0">
                <a:solidFill>
                  <a:srgbClr val="002060"/>
                </a:solidFill>
                <a:latin typeface="Georgia" panose="02040502050405020303" pitchFamily="18" charset="0"/>
              </a:rPr>
              <a:t> using the superposition theorem</a:t>
            </a:r>
            <a:r>
              <a:rPr lang="en-US" altLang="en-US" sz="2400" i="1" dirty="0">
                <a:latin typeface="Georgia" panose="02040502050405020303" pitchFamily="18" charset="0"/>
              </a:rPr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23728" y="3573016"/>
            <a:ext cx="8354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Georgia" panose="02040502050405020303" pitchFamily="18" charset="0"/>
              </a:rPr>
              <a:t>Short </a:t>
            </a:r>
          </a:p>
          <a:p>
            <a:r>
              <a:rPr lang="en-GB" dirty="0">
                <a:solidFill>
                  <a:srgbClr val="FF0000"/>
                </a:solidFill>
                <a:latin typeface="Georgia" panose="02040502050405020303" pitchFamily="18" charset="0"/>
              </a:rPr>
              <a:t>circuit</a:t>
            </a:r>
          </a:p>
        </p:txBody>
      </p:sp>
      <p:sp>
        <p:nvSpPr>
          <p:cNvPr id="6" name="Rectangle 5"/>
          <p:cNvSpPr/>
          <p:nvPr/>
        </p:nvSpPr>
        <p:spPr>
          <a:xfrm>
            <a:off x="6804248" y="2931777"/>
            <a:ext cx="9361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Georgia" panose="02040502050405020303" pitchFamily="18" charset="0"/>
              </a:rPr>
              <a:t>open </a:t>
            </a:r>
          </a:p>
          <a:p>
            <a:r>
              <a:rPr lang="en-GB" dirty="0">
                <a:solidFill>
                  <a:srgbClr val="FF0000"/>
                </a:solidFill>
                <a:latin typeface="Georgia" panose="02040502050405020303" pitchFamily="18" charset="0"/>
              </a:rPr>
              <a:t>circuit</a:t>
            </a:r>
          </a:p>
        </p:txBody>
      </p:sp>
    </p:spTree>
    <p:extLst>
      <p:ext uri="{BB962C8B-B14F-4D97-AF65-F5344CB8AC3E}">
        <p14:creationId xmlns:p14="http://schemas.microsoft.com/office/powerpoint/2010/main" val="2563153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5"/>
          <p:cNvSpPr>
            <a:spLocks noGrp="1" noChangeArrowheads="1"/>
          </p:cNvSpPr>
          <p:nvPr>
            <p:ph type="title"/>
          </p:nvPr>
        </p:nvSpPr>
        <p:spPr>
          <a:xfrm>
            <a:off x="421196" y="187766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anose="02040502050405020303" pitchFamily="18" charset="0"/>
              </a:rPr>
              <a:t>SUPERPOSITION THEOREM</a:t>
            </a: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36912"/>
            <a:ext cx="5976664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251520" y="1196752"/>
            <a:ext cx="842493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i="1" dirty="0">
                <a:solidFill>
                  <a:srgbClr val="002060"/>
                </a:solidFill>
                <a:latin typeface="Georgia" panose="02040502050405020303" pitchFamily="18" charset="0"/>
              </a:rPr>
              <a:t>Example: </a:t>
            </a:r>
            <a:r>
              <a:rPr lang="en-US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Using the superposition theorem to determine the current through the 12</a:t>
            </a:r>
            <a:r>
              <a:rPr lang="el-GR" altLang="en-US" sz="2400" dirty="0">
                <a:solidFill>
                  <a:srgbClr val="002060"/>
                </a:solidFill>
                <a:latin typeface="Georgia" panose="02040502050405020303" pitchFamily="18" charset="0"/>
                <a:cs typeface="Arial" charset="0"/>
              </a:rPr>
              <a:t>Ω</a:t>
            </a:r>
            <a:r>
              <a:rPr lang="en-US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  resistor.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4046907" y="3212976"/>
            <a:ext cx="261007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>
            <a:off x="4530069" y="3212976"/>
            <a:ext cx="288032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307914" y="3573016"/>
            <a:ext cx="0" cy="21602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3038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5"/>
          <p:cNvSpPr>
            <a:spLocks noGrp="1" noChangeArrowheads="1"/>
          </p:cNvSpPr>
          <p:nvPr>
            <p:ph type="title"/>
          </p:nvPr>
        </p:nvSpPr>
        <p:spPr>
          <a:xfrm>
            <a:off x="406400" y="116632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dirty="0">
                <a:solidFill>
                  <a:srgbClr val="FF0000"/>
                </a:solidFill>
                <a:latin typeface="Georgia" panose="02040502050405020303" pitchFamily="18" charset="0"/>
              </a:rPr>
              <a:t>SUPERPOSITION THEOREM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7378700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827584" y="1268760"/>
            <a:ext cx="74888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US" altLang="en-US" sz="2400" i="1" dirty="0">
                <a:solidFill>
                  <a:srgbClr val="002060"/>
                </a:solidFill>
                <a:latin typeface="Georgia" panose="02040502050405020303" pitchFamily="18" charset="0"/>
              </a:rPr>
              <a:t>Using the superposition theorem to determine the effect of the 54 V voltage source on current I</a:t>
            </a:r>
            <a:r>
              <a:rPr lang="en-US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2.</a:t>
            </a:r>
            <a:endParaRPr lang="en-US" altLang="en-US" sz="2400" i="1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1691680" y="5085184"/>
                <a:ext cx="2128531" cy="4840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𝑒𝑞</m:t>
                        </m:r>
                      </m:sub>
                    </m:sSub>
                  </m:oMath>
                </a14:m>
                <a:r>
                  <a:rPr lang="en-GB" dirty="0"/>
                  <a:t>=24+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/>
                          </a:rPr>
                          <m:t>12</m:t>
                        </m:r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×4</m:t>
                        </m:r>
                      </m:num>
                      <m:den>
                        <m:r>
                          <a:rPr lang="en-GB" b="0" i="1" dirty="0" smtClean="0">
                            <a:latin typeface="Cambria Math"/>
                          </a:rPr>
                          <m:t>16</m:t>
                        </m:r>
                      </m:den>
                    </m:f>
                    <m:r>
                      <a:rPr lang="en-GB" b="0" i="1" dirty="0" smtClean="0">
                        <a:latin typeface="Cambria Math"/>
                      </a:rPr>
                      <m:t>=27</m:t>
                    </m:r>
                    <m:r>
                      <m:rPr>
                        <m:sty m:val="p"/>
                      </m:rPr>
                      <a:rPr lang="el-GR" b="0" i="1" dirty="0" smtClean="0">
                        <a:latin typeface="Cambria Math"/>
                        <a:ea typeface="Cambria Math"/>
                      </a:rPr>
                      <m:t>Ω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5085184"/>
                <a:ext cx="2128531" cy="48404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7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4499992" y="5071895"/>
                <a:ext cx="1535549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  <m:r>
                        <a:rPr lang="en-GB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54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27</m:t>
                          </m:r>
                        </m:den>
                      </m:f>
                      <m:r>
                        <a:rPr lang="en-GB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5071895"/>
                <a:ext cx="1535549" cy="61651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3203848" y="5805264"/>
                <a:ext cx="2135521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sSubSup>
                          <m:sSubSupPr>
                            <m:ctrlPr>
                              <a:rPr lang="en-GB" sz="24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𝐼</m:t>
                            </m:r>
                          </m:e>
                          <m:sub/>
                          <m:sup>
                            <m:r>
                              <a:rPr lang="en-GB" sz="24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′</m:t>
                            </m:r>
                          </m:sup>
                        </m:sSubSup>
                      </m:e>
                      <m:sub>
                        <m:r>
                          <a:rPr lang="en-GB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400" dirty="0">
                    <a:solidFill>
                      <a:srgbClr val="FF0000"/>
                    </a:solidFill>
                    <a:latin typeface="Georgia" panose="02040502050405020303" pitchFamily="18" charset="0"/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en-GB" sz="2400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en-GB" sz="2400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×4</m:t>
                        </m:r>
                      </m:num>
                      <m:den>
                        <m:r>
                          <a:rPr lang="en-GB" sz="2400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12+4</m:t>
                        </m:r>
                      </m:den>
                    </m:f>
                  </m:oMath>
                </a14:m>
                <a:r>
                  <a:rPr lang="en-GB" sz="2400" dirty="0">
                    <a:solidFill>
                      <a:srgbClr val="FF0000"/>
                    </a:solidFill>
                    <a:latin typeface="Georgia" panose="02040502050405020303" pitchFamily="18" charset="0"/>
                  </a:rPr>
                  <a:t>=0.5A</a:t>
                </a:r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5805264"/>
                <a:ext cx="2135521" cy="61651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3429" b="-89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ectangle 4"/>
          <p:cNvSpPr/>
          <p:nvPr/>
        </p:nvSpPr>
        <p:spPr>
          <a:xfrm>
            <a:off x="4716016" y="2276872"/>
            <a:ext cx="3346252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48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9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5"/>
          <p:cNvSpPr>
            <a:spLocks noGrp="1" noChangeArrowheads="1"/>
          </p:cNvSpPr>
          <p:nvPr>
            <p:ph type="title"/>
          </p:nvPr>
        </p:nvSpPr>
        <p:spPr>
          <a:xfrm>
            <a:off x="429173" y="18864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dirty="0">
                <a:solidFill>
                  <a:srgbClr val="FF0000"/>
                </a:solidFill>
                <a:latin typeface="Georgia" panose="02040502050405020303" pitchFamily="18" charset="0"/>
              </a:rPr>
              <a:t>SUPERPOSITION THEOREM</a:t>
            </a:r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7378700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043608" y="134076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US" altLang="en-US" sz="2000" i="1" dirty="0">
                <a:solidFill>
                  <a:srgbClr val="002060"/>
                </a:solidFill>
                <a:latin typeface="Georgia" panose="02040502050405020303" pitchFamily="18" charset="0"/>
              </a:rPr>
              <a:t>Using the superposition theorem to determine the effect of the 48 V voltage source on current I</a:t>
            </a:r>
            <a:r>
              <a:rPr lang="en-US" altLang="en-US" sz="2000" baseline="-25000" dirty="0">
                <a:solidFill>
                  <a:srgbClr val="002060"/>
                </a:solidFill>
                <a:latin typeface="Georgia" panose="02040502050405020303" pitchFamily="18" charset="0"/>
              </a:rPr>
              <a:t>2</a:t>
            </a:r>
            <a:endParaRPr lang="en-US" altLang="en-US" sz="2000" i="1" dirty="0">
              <a:solidFill>
                <a:srgbClr val="002060"/>
              </a:solidFill>
              <a:latin typeface="Georgia" panose="02040502050405020303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1691680" y="5085184"/>
                <a:ext cx="2109295" cy="4857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𝑒𝑞</m:t>
                        </m:r>
                      </m:sub>
                    </m:sSub>
                  </m:oMath>
                </a14:m>
                <a:r>
                  <a:rPr lang="en-GB" dirty="0"/>
                  <a:t>=4+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/>
                          </a:rPr>
                          <m:t>24</m:t>
                        </m:r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×12</m:t>
                        </m:r>
                      </m:num>
                      <m:den>
                        <m:r>
                          <a:rPr lang="en-GB" b="0" i="1" dirty="0" smtClean="0">
                            <a:latin typeface="Cambria Math"/>
                          </a:rPr>
                          <m:t>36</m:t>
                        </m:r>
                      </m:den>
                    </m:f>
                    <m:r>
                      <a:rPr lang="en-GB" b="0" i="1" dirty="0" smtClean="0">
                        <a:latin typeface="Cambria Math"/>
                      </a:rPr>
                      <m:t>=12</m:t>
                    </m:r>
                    <m:r>
                      <m:rPr>
                        <m:sty m:val="p"/>
                      </m:rPr>
                      <a:rPr lang="el-GR" b="0" i="1" dirty="0" smtClean="0">
                        <a:latin typeface="Cambria Math"/>
                        <a:ea typeface="Cambria Math"/>
                      </a:rPr>
                      <m:t>Ω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5085184"/>
                <a:ext cx="2109295" cy="48577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7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4499992" y="5071895"/>
                <a:ext cx="1542538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  <m:r>
                        <a:rPr lang="en-GB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48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12</m:t>
                          </m:r>
                        </m:den>
                      </m:f>
                      <m:r>
                        <a:rPr lang="en-GB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4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5071895"/>
                <a:ext cx="1542538" cy="61093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3203848" y="5805264"/>
                <a:ext cx="2361544" cy="616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sSubSup>
                          <m:sSubSupPr>
                            <m:ctrlPr>
                              <a:rPr lang="en-GB" sz="24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𝐼</m:t>
                            </m:r>
                          </m:e>
                          <m:sub/>
                          <m:sup>
                            <m:r>
                              <a:rPr lang="en-GB" sz="2400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′</m:t>
                            </m:r>
                            <m:r>
                              <a:rPr lang="en-GB" sz="24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′</m:t>
                            </m:r>
                          </m:sup>
                        </m:sSubSup>
                      </m:e>
                      <m:sub>
                        <m:r>
                          <a:rPr lang="en-GB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400" dirty="0">
                    <a:solidFill>
                      <a:srgbClr val="FF0000"/>
                    </a:solidFill>
                    <a:latin typeface="Georgia" panose="02040502050405020303" pitchFamily="18" charset="0"/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en-GB" sz="2400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en-GB" sz="2400" b="0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×24</m:t>
                        </m:r>
                      </m:num>
                      <m:den>
                        <m:r>
                          <a:rPr lang="en-GB" sz="2400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36</m:t>
                        </m:r>
                      </m:den>
                    </m:f>
                  </m:oMath>
                </a14:m>
                <a:r>
                  <a:rPr lang="en-GB" sz="2400" dirty="0">
                    <a:solidFill>
                      <a:srgbClr val="FF0000"/>
                    </a:solidFill>
                    <a:latin typeface="Georgia" panose="02040502050405020303" pitchFamily="18" charset="0"/>
                  </a:rPr>
                  <a:t>=2.67A</a:t>
                </a:r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5805264"/>
                <a:ext cx="2361544" cy="61696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2842" b="-78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Rectangle 2"/>
          <p:cNvSpPr/>
          <p:nvPr/>
        </p:nvSpPr>
        <p:spPr>
          <a:xfrm>
            <a:off x="3995936" y="2276872"/>
            <a:ext cx="4244980" cy="24482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041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dirty="0">
                <a:solidFill>
                  <a:srgbClr val="FF0000"/>
                </a:solidFill>
                <a:latin typeface="Georgia" panose="02040502050405020303" pitchFamily="18" charset="0"/>
              </a:rPr>
              <a:t>SUPERPOSITION THEOREM</a:t>
            </a:r>
          </a:p>
        </p:txBody>
      </p:sp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65699"/>
            <a:ext cx="5832647" cy="3159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6946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3184" y="3378"/>
            <a:ext cx="8229600" cy="76132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/>
              <a:t> </a:t>
            </a:r>
            <a:r>
              <a:rPr lang="en-US" alt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anose="02040502050405020303" pitchFamily="18" charset="0"/>
              </a:rPr>
              <a:t>Superposition Theorem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9380" y="1438553"/>
            <a:ext cx="8229600" cy="4525963"/>
          </a:xfrm>
        </p:spPr>
        <p:txBody>
          <a:bodyPr/>
          <a:lstStyle/>
          <a:p>
            <a:pPr eaLnBrk="1" hangingPunct="1"/>
            <a:endParaRPr lang="en-US" altLang="en-US" sz="2300" dirty="0">
              <a:solidFill>
                <a:srgbClr val="CC3300"/>
              </a:solidFill>
            </a:endParaRPr>
          </a:p>
          <a:p>
            <a:pPr eaLnBrk="1" hangingPunct="1"/>
            <a:endParaRPr lang="en-US" altLang="en-US" sz="2300" dirty="0">
              <a:solidFill>
                <a:srgbClr val="CC3300"/>
              </a:solidFill>
            </a:endParaRPr>
          </a:p>
        </p:txBody>
      </p:sp>
      <p:grpSp>
        <p:nvGrpSpPr>
          <p:cNvPr id="2" name="Group 2"/>
          <p:cNvGrpSpPr/>
          <p:nvPr/>
        </p:nvGrpSpPr>
        <p:grpSpPr>
          <a:xfrm>
            <a:off x="2008770" y="1689466"/>
            <a:ext cx="5000625" cy="1606550"/>
            <a:chOff x="1992574" y="1367510"/>
            <a:chExt cx="5000625" cy="1606550"/>
          </a:xfrm>
        </p:grpSpPr>
        <p:sp>
          <p:nvSpPr>
            <p:cNvPr id="19460" name="Text Box 49"/>
            <p:cNvSpPr txBox="1">
              <a:spLocks noChangeArrowheads="1"/>
            </p:cNvSpPr>
            <p:nvPr/>
          </p:nvSpPr>
          <p:spPr bwMode="auto">
            <a:xfrm>
              <a:off x="3375286" y="1410372"/>
              <a:ext cx="512763" cy="4556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b="1" dirty="0">
                  <a:latin typeface="Times New Roman" pitchFamily="18" charset="0"/>
                </a:rPr>
                <a:t>R</a:t>
              </a:r>
              <a:r>
                <a:rPr lang="en-US" altLang="en-US" sz="2300" b="1" baseline="-25000" dirty="0">
                  <a:latin typeface="Times New Roman" pitchFamily="18" charset="0"/>
                </a:rPr>
                <a:t>1</a:t>
              </a:r>
            </a:p>
          </p:txBody>
        </p:sp>
        <p:sp>
          <p:nvSpPr>
            <p:cNvPr id="19461" name="Text Box 50"/>
            <p:cNvSpPr txBox="1">
              <a:spLocks noChangeArrowheads="1"/>
            </p:cNvSpPr>
            <p:nvPr/>
          </p:nvSpPr>
          <p:spPr bwMode="auto">
            <a:xfrm>
              <a:off x="5067561" y="1367510"/>
              <a:ext cx="512763" cy="4556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b="1">
                  <a:latin typeface="Times New Roman" pitchFamily="18" charset="0"/>
                </a:rPr>
                <a:t>R</a:t>
              </a:r>
              <a:r>
                <a:rPr lang="en-US" altLang="en-US" sz="2300" b="1" baseline="-25000">
                  <a:latin typeface="Times New Roman" pitchFamily="18" charset="0"/>
                </a:rPr>
                <a:t>2</a:t>
              </a:r>
            </a:p>
          </p:txBody>
        </p:sp>
        <p:grpSp>
          <p:nvGrpSpPr>
            <p:cNvPr id="3" name="Group 109"/>
            <p:cNvGrpSpPr>
              <a:grpSpLocks/>
            </p:cNvGrpSpPr>
            <p:nvPr/>
          </p:nvGrpSpPr>
          <p:grpSpPr bwMode="auto">
            <a:xfrm>
              <a:off x="1992574" y="1910435"/>
              <a:ext cx="5000625" cy="1063625"/>
              <a:chOff x="1104" y="754"/>
              <a:chExt cx="3396" cy="1148"/>
            </a:xfrm>
          </p:grpSpPr>
          <p:grpSp>
            <p:nvGrpSpPr>
              <p:cNvPr id="4" name="Group 5"/>
              <p:cNvGrpSpPr>
                <a:grpSpLocks/>
              </p:cNvGrpSpPr>
              <p:nvPr/>
            </p:nvGrpSpPr>
            <p:grpSpPr bwMode="auto">
              <a:xfrm>
                <a:off x="1510" y="1209"/>
                <a:ext cx="284" cy="221"/>
                <a:chOff x="565" y="1689"/>
                <a:chExt cx="284" cy="221"/>
              </a:xfrm>
            </p:grpSpPr>
            <p:sp>
              <p:nvSpPr>
                <p:cNvPr id="19562" name="Line 6"/>
                <p:cNvSpPr>
                  <a:spLocks noChangeShapeType="1"/>
                </p:cNvSpPr>
                <p:nvPr/>
              </p:nvSpPr>
              <p:spPr bwMode="auto">
                <a:xfrm>
                  <a:off x="565" y="1689"/>
                  <a:ext cx="28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63" name="Line 7"/>
                <p:cNvSpPr>
                  <a:spLocks noChangeShapeType="1"/>
                </p:cNvSpPr>
                <p:nvPr/>
              </p:nvSpPr>
              <p:spPr bwMode="auto">
                <a:xfrm>
                  <a:off x="565" y="1838"/>
                  <a:ext cx="28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64" name="Line 8"/>
                <p:cNvSpPr>
                  <a:spLocks noChangeShapeType="1"/>
                </p:cNvSpPr>
                <p:nvPr/>
              </p:nvSpPr>
              <p:spPr bwMode="auto">
                <a:xfrm>
                  <a:off x="620" y="1766"/>
                  <a:ext cx="179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65" name="Line 9"/>
                <p:cNvSpPr>
                  <a:spLocks noChangeShapeType="1"/>
                </p:cNvSpPr>
                <p:nvPr/>
              </p:nvSpPr>
              <p:spPr bwMode="auto">
                <a:xfrm>
                  <a:off x="619" y="1910"/>
                  <a:ext cx="179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5" name="Group 10"/>
              <p:cNvGrpSpPr>
                <a:grpSpLocks/>
              </p:cNvGrpSpPr>
              <p:nvPr/>
            </p:nvGrpSpPr>
            <p:grpSpPr bwMode="auto">
              <a:xfrm>
                <a:off x="2688" y="1190"/>
                <a:ext cx="167" cy="332"/>
                <a:chOff x="2811" y="1671"/>
                <a:chExt cx="167" cy="332"/>
              </a:xfrm>
            </p:grpSpPr>
            <p:sp>
              <p:nvSpPr>
                <p:cNvPr id="19555" name="Line 11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808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56" name="Line 12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5" y="1752"/>
                  <a:ext cx="57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57" name="Line 13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696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58" name="Line 14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6" y="1641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59" name="Line 15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7" y="1864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60" name="Line 16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39" y="1947"/>
                  <a:ext cx="29" cy="83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61" name="Line 17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923" y="1644"/>
                  <a:ext cx="26" cy="8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9516" name="Line 18"/>
              <p:cNvSpPr>
                <a:spLocks noChangeShapeType="1"/>
              </p:cNvSpPr>
              <p:nvPr/>
            </p:nvSpPr>
            <p:spPr bwMode="auto">
              <a:xfrm>
                <a:off x="1654" y="842"/>
                <a:ext cx="1" cy="36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517" name="Line 19"/>
              <p:cNvSpPr>
                <a:spLocks noChangeShapeType="1"/>
              </p:cNvSpPr>
              <p:nvPr/>
            </p:nvSpPr>
            <p:spPr bwMode="auto">
              <a:xfrm>
                <a:off x="2392" y="842"/>
                <a:ext cx="800" cy="1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518" name="Line 20"/>
              <p:cNvSpPr>
                <a:spLocks noChangeShapeType="1"/>
              </p:cNvSpPr>
              <p:nvPr/>
            </p:nvSpPr>
            <p:spPr bwMode="auto">
              <a:xfrm>
                <a:off x="1664" y="1898"/>
                <a:ext cx="2280" cy="1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" name="Group 21"/>
              <p:cNvGrpSpPr>
                <a:grpSpLocks/>
              </p:cNvGrpSpPr>
              <p:nvPr/>
            </p:nvGrpSpPr>
            <p:grpSpPr bwMode="auto">
              <a:xfrm>
                <a:off x="3804" y="1202"/>
                <a:ext cx="284" cy="221"/>
                <a:chOff x="565" y="1689"/>
                <a:chExt cx="284" cy="221"/>
              </a:xfrm>
            </p:grpSpPr>
            <p:sp>
              <p:nvSpPr>
                <p:cNvPr id="19551" name="Line 22"/>
                <p:cNvSpPr>
                  <a:spLocks noChangeShapeType="1"/>
                </p:cNvSpPr>
                <p:nvPr/>
              </p:nvSpPr>
              <p:spPr bwMode="auto">
                <a:xfrm>
                  <a:off x="565" y="1689"/>
                  <a:ext cx="28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52" name="Line 23"/>
                <p:cNvSpPr>
                  <a:spLocks noChangeShapeType="1"/>
                </p:cNvSpPr>
                <p:nvPr/>
              </p:nvSpPr>
              <p:spPr bwMode="auto">
                <a:xfrm>
                  <a:off x="565" y="1838"/>
                  <a:ext cx="28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53" name="Line 24"/>
                <p:cNvSpPr>
                  <a:spLocks noChangeShapeType="1"/>
                </p:cNvSpPr>
                <p:nvPr/>
              </p:nvSpPr>
              <p:spPr bwMode="auto">
                <a:xfrm>
                  <a:off x="620" y="1766"/>
                  <a:ext cx="179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54" name="Line 25"/>
                <p:cNvSpPr>
                  <a:spLocks noChangeShapeType="1"/>
                </p:cNvSpPr>
                <p:nvPr/>
              </p:nvSpPr>
              <p:spPr bwMode="auto">
                <a:xfrm>
                  <a:off x="619" y="1910"/>
                  <a:ext cx="179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7" name="Group 26"/>
              <p:cNvGrpSpPr>
                <a:grpSpLocks/>
              </p:cNvGrpSpPr>
              <p:nvPr/>
            </p:nvGrpSpPr>
            <p:grpSpPr bwMode="auto">
              <a:xfrm rot="-5400000">
                <a:off x="2138" y="672"/>
                <a:ext cx="167" cy="332"/>
                <a:chOff x="2811" y="1671"/>
                <a:chExt cx="167" cy="332"/>
              </a:xfrm>
            </p:grpSpPr>
            <p:sp>
              <p:nvSpPr>
                <p:cNvPr id="19544" name="Line 27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808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45" name="Line 28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5" y="1752"/>
                  <a:ext cx="57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46" name="Line 29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696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47" name="Line 30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6" y="1641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48" name="Line 31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7" y="1864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49" name="Line 32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39" y="1947"/>
                  <a:ext cx="29" cy="83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50" name="Line 33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923" y="1644"/>
                  <a:ext cx="26" cy="8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8" name="Group 34"/>
              <p:cNvGrpSpPr>
                <a:grpSpLocks/>
              </p:cNvGrpSpPr>
              <p:nvPr/>
            </p:nvGrpSpPr>
            <p:grpSpPr bwMode="auto">
              <a:xfrm rot="-5400000">
                <a:off x="3286" y="672"/>
                <a:ext cx="167" cy="332"/>
                <a:chOff x="2811" y="1671"/>
                <a:chExt cx="167" cy="332"/>
              </a:xfrm>
            </p:grpSpPr>
            <p:sp>
              <p:nvSpPr>
                <p:cNvPr id="19537" name="Line 35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808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38" name="Line 36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5" y="1752"/>
                  <a:ext cx="57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39" name="Line 37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696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40" name="Line 38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6" y="1641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41" name="Line 39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7" y="1864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42" name="Line 40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39" y="1947"/>
                  <a:ext cx="29" cy="83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43" name="Line 41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923" y="1644"/>
                  <a:ext cx="26" cy="8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9522" name="Line 42"/>
              <p:cNvSpPr>
                <a:spLocks noChangeShapeType="1"/>
              </p:cNvSpPr>
              <p:nvPr/>
            </p:nvSpPr>
            <p:spPr bwMode="auto">
              <a:xfrm>
                <a:off x="3948" y="842"/>
                <a:ext cx="1" cy="36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523" name="Line 43"/>
              <p:cNvSpPr>
                <a:spLocks noChangeShapeType="1"/>
              </p:cNvSpPr>
              <p:nvPr/>
            </p:nvSpPr>
            <p:spPr bwMode="auto">
              <a:xfrm>
                <a:off x="1654" y="1430"/>
                <a:ext cx="1" cy="472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524" name="Line 44"/>
              <p:cNvSpPr>
                <a:spLocks noChangeShapeType="1"/>
              </p:cNvSpPr>
              <p:nvPr/>
            </p:nvSpPr>
            <p:spPr bwMode="auto">
              <a:xfrm>
                <a:off x="1648" y="842"/>
                <a:ext cx="403" cy="1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525" name="Line 45"/>
              <p:cNvSpPr>
                <a:spLocks noChangeShapeType="1"/>
              </p:cNvSpPr>
              <p:nvPr/>
            </p:nvSpPr>
            <p:spPr bwMode="auto">
              <a:xfrm>
                <a:off x="3544" y="842"/>
                <a:ext cx="403" cy="1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526" name="Line 46"/>
              <p:cNvSpPr>
                <a:spLocks noChangeShapeType="1"/>
              </p:cNvSpPr>
              <p:nvPr/>
            </p:nvSpPr>
            <p:spPr bwMode="auto">
              <a:xfrm>
                <a:off x="2776" y="842"/>
                <a:ext cx="1" cy="36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527" name="Line 47"/>
              <p:cNvSpPr>
                <a:spLocks noChangeShapeType="1"/>
              </p:cNvSpPr>
              <p:nvPr/>
            </p:nvSpPr>
            <p:spPr bwMode="auto">
              <a:xfrm>
                <a:off x="2776" y="1538"/>
                <a:ext cx="1" cy="36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528" name="Line 48"/>
              <p:cNvSpPr>
                <a:spLocks noChangeShapeType="1"/>
              </p:cNvSpPr>
              <p:nvPr/>
            </p:nvSpPr>
            <p:spPr bwMode="auto">
              <a:xfrm>
                <a:off x="3944" y="1418"/>
                <a:ext cx="1" cy="48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529" name="Text Box 51"/>
              <p:cNvSpPr txBox="1">
                <a:spLocks noChangeArrowheads="1"/>
              </p:cNvSpPr>
              <p:nvPr/>
            </p:nvSpPr>
            <p:spPr bwMode="auto">
              <a:xfrm>
                <a:off x="2872" y="1258"/>
                <a:ext cx="348" cy="4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latin typeface="Times New Roman" pitchFamily="18" charset="0"/>
                  </a:rPr>
                  <a:t>R</a:t>
                </a:r>
                <a:r>
                  <a:rPr lang="en-US" altLang="en-US" sz="2300" b="1" baseline="-25000">
                    <a:latin typeface="Times New Roman" pitchFamily="18" charset="0"/>
                  </a:rPr>
                  <a:t>3</a:t>
                </a:r>
              </a:p>
            </p:txBody>
          </p:sp>
          <p:sp>
            <p:nvSpPr>
              <p:cNvPr id="19530" name="Text Box 52"/>
              <p:cNvSpPr txBox="1">
                <a:spLocks noChangeArrowheads="1"/>
              </p:cNvSpPr>
              <p:nvPr/>
            </p:nvSpPr>
            <p:spPr bwMode="auto">
              <a:xfrm>
                <a:off x="1161" y="1210"/>
                <a:ext cx="348" cy="4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solidFill>
                      <a:srgbClr val="FF0000"/>
                    </a:solidFill>
                    <a:latin typeface="Times New Roman" pitchFamily="18" charset="0"/>
                  </a:rPr>
                  <a:t>V</a:t>
                </a:r>
                <a:r>
                  <a:rPr lang="en-US" altLang="en-US" sz="2300" b="1" baseline="-25000">
                    <a:solidFill>
                      <a:srgbClr val="FF0000"/>
                    </a:solidFill>
                    <a:latin typeface="Times New Roman" pitchFamily="18" charset="0"/>
                  </a:rPr>
                  <a:t>1</a:t>
                </a:r>
              </a:p>
            </p:txBody>
          </p:sp>
          <p:sp>
            <p:nvSpPr>
              <p:cNvPr id="19531" name="Text Box 53"/>
              <p:cNvSpPr txBox="1">
                <a:spLocks noChangeArrowheads="1"/>
              </p:cNvSpPr>
              <p:nvPr/>
            </p:nvSpPr>
            <p:spPr bwMode="auto">
              <a:xfrm>
                <a:off x="4090" y="1210"/>
                <a:ext cx="349" cy="4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solidFill>
                      <a:srgbClr val="FF0000"/>
                    </a:solidFill>
                    <a:latin typeface="Times New Roman" pitchFamily="18" charset="0"/>
                  </a:rPr>
                  <a:t>V</a:t>
                </a:r>
                <a:r>
                  <a:rPr lang="en-US" altLang="en-US" sz="2300" b="1" baseline="-25000">
                    <a:solidFill>
                      <a:srgbClr val="FF0000"/>
                    </a:solidFill>
                    <a:latin typeface="Times New Roman" pitchFamily="18" charset="0"/>
                  </a:rPr>
                  <a:t>2</a:t>
                </a:r>
              </a:p>
            </p:txBody>
          </p:sp>
          <p:sp>
            <p:nvSpPr>
              <p:cNvPr id="19532" name="Text Box 54"/>
              <p:cNvSpPr txBox="1">
                <a:spLocks noChangeArrowheads="1"/>
              </p:cNvSpPr>
              <p:nvPr/>
            </p:nvSpPr>
            <p:spPr bwMode="auto">
              <a:xfrm>
                <a:off x="1920" y="932"/>
                <a:ext cx="639" cy="4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latin typeface="Times New Roman" pitchFamily="18" charset="0"/>
                  </a:rPr>
                  <a:t>100 </a:t>
                </a:r>
                <a:r>
                  <a:rPr lang="en-US" altLang="en-US" sz="2300" b="1">
                    <a:latin typeface="Symbol" pitchFamily="18" charset="2"/>
                  </a:rPr>
                  <a:t>W</a:t>
                </a:r>
              </a:p>
            </p:txBody>
          </p:sp>
          <p:sp>
            <p:nvSpPr>
              <p:cNvPr id="19533" name="Text Box 55"/>
              <p:cNvSpPr txBox="1">
                <a:spLocks noChangeArrowheads="1"/>
              </p:cNvSpPr>
              <p:nvPr/>
            </p:nvSpPr>
            <p:spPr bwMode="auto">
              <a:xfrm>
                <a:off x="3072" y="932"/>
                <a:ext cx="540" cy="4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latin typeface="Times New Roman" pitchFamily="18" charset="0"/>
                  </a:rPr>
                  <a:t>20 </a:t>
                </a:r>
                <a:r>
                  <a:rPr lang="en-US" altLang="en-US" sz="2300" b="1">
                    <a:latin typeface="Symbol" pitchFamily="18" charset="2"/>
                  </a:rPr>
                  <a:t>W</a:t>
                </a:r>
              </a:p>
            </p:txBody>
          </p:sp>
          <p:sp>
            <p:nvSpPr>
              <p:cNvPr id="19534" name="Text Box 56"/>
              <p:cNvSpPr txBox="1">
                <a:spLocks noChangeArrowheads="1"/>
              </p:cNvSpPr>
              <p:nvPr/>
            </p:nvSpPr>
            <p:spPr bwMode="auto">
              <a:xfrm>
                <a:off x="2161" y="1270"/>
                <a:ext cx="540" cy="4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 dirty="0">
                    <a:latin typeface="Times New Roman" pitchFamily="18" charset="0"/>
                  </a:rPr>
                  <a:t>10 </a:t>
                </a:r>
                <a:r>
                  <a:rPr lang="en-US" altLang="en-US" sz="2300" b="1" dirty="0">
                    <a:latin typeface="Symbol" pitchFamily="18" charset="2"/>
                  </a:rPr>
                  <a:t>W</a:t>
                </a:r>
              </a:p>
            </p:txBody>
          </p:sp>
          <p:sp>
            <p:nvSpPr>
              <p:cNvPr id="19535" name="Text Box 57"/>
              <p:cNvSpPr txBox="1">
                <a:spLocks noChangeArrowheads="1"/>
              </p:cNvSpPr>
              <p:nvPr/>
            </p:nvSpPr>
            <p:spPr bwMode="auto">
              <a:xfrm>
                <a:off x="1104" y="932"/>
                <a:ext cx="532" cy="4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solidFill>
                      <a:srgbClr val="FF0000"/>
                    </a:solidFill>
                    <a:latin typeface="Times New Roman" pitchFamily="18" charset="0"/>
                  </a:rPr>
                  <a:t>15 V</a:t>
                </a:r>
              </a:p>
            </p:txBody>
          </p:sp>
          <p:sp>
            <p:nvSpPr>
              <p:cNvPr id="19536" name="Text Box 58"/>
              <p:cNvSpPr txBox="1">
                <a:spLocks noChangeArrowheads="1"/>
              </p:cNvSpPr>
              <p:nvPr/>
            </p:nvSpPr>
            <p:spPr bwMode="auto">
              <a:xfrm>
                <a:off x="3969" y="932"/>
                <a:ext cx="531" cy="4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solidFill>
                      <a:srgbClr val="FF0000"/>
                    </a:solidFill>
                    <a:latin typeface="Times New Roman" pitchFamily="18" charset="0"/>
                  </a:rPr>
                  <a:t>13 V</a:t>
                </a:r>
              </a:p>
            </p:txBody>
          </p:sp>
        </p:grpSp>
      </p:grpSp>
      <p:grpSp>
        <p:nvGrpSpPr>
          <p:cNvPr id="9" name="Group 59"/>
          <p:cNvGrpSpPr>
            <a:grpSpLocks/>
          </p:cNvGrpSpPr>
          <p:nvPr/>
        </p:nvGrpSpPr>
        <p:grpSpPr bwMode="auto">
          <a:xfrm>
            <a:off x="2023989" y="3711248"/>
            <a:ext cx="5933180" cy="1830231"/>
            <a:chOff x="1152" y="1999"/>
            <a:chExt cx="4094" cy="1413"/>
          </a:xfrm>
        </p:grpSpPr>
        <p:sp>
          <p:nvSpPr>
            <p:cNvPr id="19466" name="Text Box 60"/>
            <p:cNvSpPr txBox="1">
              <a:spLocks noChangeArrowheads="1"/>
            </p:cNvSpPr>
            <p:nvPr/>
          </p:nvSpPr>
          <p:spPr bwMode="auto">
            <a:xfrm>
              <a:off x="2104" y="1999"/>
              <a:ext cx="343" cy="3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latin typeface="Times New Roman" pitchFamily="18" charset="0"/>
                </a:rPr>
                <a:t>R</a:t>
              </a:r>
              <a:r>
                <a:rPr lang="en-US" altLang="en-US" sz="2300" baseline="-25000">
                  <a:latin typeface="Times New Roman" pitchFamily="18" charset="0"/>
                </a:rPr>
                <a:t>1</a:t>
              </a:r>
            </a:p>
          </p:txBody>
        </p:sp>
        <p:sp>
          <p:nvSpPr>
            <p:cNvPr id="19467" name="Text Box 61"/>
            <p:cNvSpPr txBox="1">
              <a:spLocks noChangeArrowheads="1"/>
            </p:cNvSpPr>
            <p:nvPr/>
          </p:nvSpPr>
          <p:spPr bwMode="auto">
            <a:xfrm>
              <a:off x="3256" y="1999"/>
              <a:ext cx="343" cy="3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latin typeface="Times New Roman" pitchFamily="18" charset="0"/>
                </a:rPr>
                <a:t>R</a:t>
              </a:r>
              <a:r>
                <a:rPr lang="en-US" altLang="en-US" sz="2300" baseline="-25000">
                  <a:latin typeface="Times New Roman" pitchFamily="18" charset="0"/>
                </a:rPr>
                <a:t>2</a:t>
              </a:r>
            </a:p>
          </p:txBody>
        </p:sp>
        <p:grpSp>
          <p:nvGrpSpPr>
            <p:cNvPr id="10" name="Group 62"/>
            <p:cNvGrpSpPr>
              <a:grpSpLocks/>
            </p:cNvGrpSpPr>
            <p:nvPr/>
          </p:nvGrpSpPr>
          <p:grpSpPr bwMode="auto">
            <a:xfrm>
              <a:off x="1152" y="2264"/>
              <a:ext cx="4094" cy="1148"/>
              <a:chOff x="1152" y="2264"/>
              <a:chExt cx="4094" cy="1148"/>
            </a:xfrm>
          </p:grpSpPr>
          <p:grpSp>
            <p:nvGrpSpPr>
              <p:cNvPr id="11" name="Group 63"/>
              <p:cNvGrpSpPr>
                <a:grpSpLocks/>
              </p:cNvGrpSpPr>
              <p:nvPr/>
            </p:nvGrpSpPr>
            <p:grpSpPr bwMode="auto">
              <a:xfrm>
                <a:off x="1558" y="2719"/>
                <a:ext cx="284" cy="221"/>
                <a:chOff x="565" y="1689"/>
                <a:chExt cx="284" cy="221"/>
              </a:xfrm>
            </p:grpSpPr>
            <p:sp>
              <p:nvSpPr>
                <p:cNvPr id="19510" name="Line 64"/>
                <p:cNvSpPr>
                  <a:spLocks noChangeShapeType="1"/>
                </p:cNvSpPr>
                <p:nvPr/>
              </p:nvSpPr>
              <p:spPr bwMode="auto">
                <a:xfrm>
                  <a:off x="565" y="1689"/>
                  <a:ext cx="28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11" name="Line 65"/>
                <p:cNvSpPr>
                  <a:spLocks noChangeShapeType="1"/>
                </p:cNvSpPr>
                <p:nvPr/>
              </p:nvSpPr>
              <p:spPr bwMode="auto">
                <a:xfrm>
                  <a:off x="565" y="1838"/>
                  <a:ext cx="28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12" name="Line 66"/>
                <p:cNvSpPr>
                  <a:spLocks noChangeShapeType="1"/>
                </p:cNvSpPr>
                <p:nvPr/>
              </p:nvSpPr>
              <p:spPr bwMode="auto">
                <a:xfrm>
                  <a:off x="620" y="1766"/>
                  <a:ext cx="179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13" name="Line 67"/>
                <p:cNvSpPr>
                  <a:spLocks noChangeShapeType="1"/>
                </p:cNvSpPr>
                <p:nvPr/>
              </p:nvSpPr>
              <p:spPr bwMode="auto">
                <a:xfrm>
                  <a:off x="619" y="1910"/>
                  <a:ext cx="179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2" name="Group 68"/>
              <p:cNvGrpSpPr>
                <a:grpSpLocks/>
              </p:cNvGrpSpPr>
              <p:nvPr/>
            </p:nvGrpSpPr>
            <p:grpSpPr bwMode="auto">
              <a:xfrm>
                <a:off x="2736" y="2700"/>
                <a:ext cx="167" cy="332"/>
                <a:chOff x="2811" y="1671"/>
                <a:chExt cx="167" cy="332"/>
              </a:xfrm>
            </p:grpSpPr>
            <p:sp>
              <p:nvSpPr>
                <p:cNvPr id="19503" name="Line 69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808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04" name="Line 70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5" y="1752"/>
                  <a:ext cx="57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05" name="Line 71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696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06" name="Line 72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6" y="1641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07" name="Line 73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7" y="1864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08" name="Line 74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39" y="1947"/>
                  <a:ext cx="29" cy="83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09" name="Line 75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923" y="1644"/>
                  <a:ext cx="26" cy="8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9471" name="Line 76"/>
              <p:cNvSpPr>
                <a:spLocks noChangeShapeType="1"/>
              </p:cNvSpPr>
              <p:nvPr/>
            </p:nvSpPr>
            <p:spPr bwMode="auto">
              <a:xfrm>
                <a:off x="1702" y="2352"/>
                <a:ext cx="0" cy="36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472" name="Line 77"/>
              <p:cNvSpPr>
                <a:spLocks noChangeShapeType="1"/>
              </p:cNvSpPr>
              <p:nvPr/>
            </p:nvSpPr>
            <p:spPr bwMode="auto">
              <a:xfrm>
                <a:off x="2440" y="2352"/>
                <a:ext cx="80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473" name="Line 78"/>
              <p:cNvSpPr>
                <a:spLocks noChangeShapeType="1"/>
              </p:cNvSpPr>
              <p:nvPr/>
            </p:nvSpPr>
            <p:spPr bwMode="auto">
              <a:xfrm>
                <a:off x="1712" y="3408"/>
                <a:ext cx="228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3" name="Group 79"/>
              <p:cNvGrpSpPr>
                <a:grpSpLocks/>
              </p:cNvGrpSpPr>
              <p:nvPr/>
            </p:nvGrpSpPr>
            <p:grpSpPr bwMode="auto">
              <a:xfrm rot="-5400000">
                <a:off x="2186" y="2182"/>
                <a:ext cx="167" cy="332"/>
                <a:chOff x="2811" y="1671"/>
                <a:chExt cx="167" cy="332"/>
              </a:xfrm>
            </p:grpSpPr>
            <p:sp>
              <p:nvSpPr>
                <p:cNvPr id="19496" name="Line 80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808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497" name="Line 81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5" y="1752"/>
                  <a:ext cx="57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498" name="Line 82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696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499" name="Line 83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6" y="1641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00" name="Line 84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7" y="1864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01" name="Line 85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39" y="1947"/>
                  <a:ext cx="29" cy="83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502" name="Line 86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923" y="1644"/>
                  <a:ext cx="26" cy="8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4" name="Group 87"/>
              <p:cNvGrpSpPr>
                <a:grpSpLocks/>
              </p:cNvGrpSpPr>
              <p:nvPr/>
            </p:nvGrpSpPr>
            <p:grpSpPr bwMode="auto">
              <a:xfrm rot="-5400000">
                <a:off x="3334" y="2182"/>
                <a:ext cx="167" cy="332"/>
                <a:chOff x="2811" y="1671"/>
                <a:chExt cx="167" cy="332"/>
              </a:xfrm>
            </p:grpSpPr>
            <p:sp>
              <p:nvSpPr>
                <p:cNvPr id="19489" name="Line 88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808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490" name="Line 89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5" y="1752"/>
                  <a:ext cx="57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491" name="Line 90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696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492" name="Line 91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6" y="1641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493" name="Line 92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7" y="1864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494" name="Line 93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39" y="1947"/>
                  <a:ext cx="29" cy="83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495" name="Line 94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923" y="1644"/>
                  <a:ext cx="26" cy="8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9476" name="Line 95"/>
              <p:cNvSpPr>
                <a:spLocks noChangeShapeType="1"/>
              </p:cNvSpPr>
              <p:nvPr/>
            </p:nvSpPr>
            <p:spPr bwMode="auto">
              <a:xfrm>
                <a:off x="1702" y="2940"/>
                <a:ext cx="0" cy="472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477" name="Line 96"/>
              <p:cNvSpPr>
                <a:spLocks noChangeShapeType="1"/>
              </p:cNvSpPr>
              <p:nvPr/>
            </p:nvSpPr>
            <p:spPr bwMode="auto">
              <a:xfrm>
                <a:off x="1696" y="2352"/>
                <a:ext cx="403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478" name="Line 97"/>
              <p:cNvSpPr>
                <a:spLocks noChangeShapeType="1"/>
              </p:cNvSpPr>
              <p:nvPr/>
            </p:nvSpPr>
            <p:spPr bwMode="auto">
              <a:xfrm>
                <a:off x="3592" y="2352"/>
                <a:ext cx="403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479" name="Line 98"/>
              <p:cNvSpPr>
                <a:spLocks noChangeShapeType="1"/>
              </p:cNvSpPr>
              <p:nvPr/>
            </p:nvSpPr>
            <p:spPr bwMode="auto">
              <a:xfrm>
                <a:off x="2824" y="2352"/>
                <a:ext cx="0" cy="36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480" name="Line 99"/>
              <p:cNvSpPr>
                <a:spLocks noChangeShapeType="1"/>
              </p:cNvSpPr>
              <p:nvPr/>
            </p:nvSpPr>
            <p:spPr bwMode="auto">
              <a:xfrm>
                <a:off x="2824" y="3048"/>
                <a:ext cx="0" cy="36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481" name="Line 100"/>
              <p:cNvSpPr>
                <a:spLocks noChangeShapeType="1"/>
              </p:cNvSpPr>
              <p:nvPr/>
            </p:nvSpPr>
            <p:spPr bwMode="auto">
              <a:xfrm>
                <a:off x="3992" y="2356"/>
                <a:ext cx="0" cy="1052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482" name="Text Box 101"/>
              <p:cNvSpPr txBox="1">
                <a:spLocks noChangeArrowheads="1"/>
              </p:cNvSpPr>
              <p:nvPr/>
            </p:nvSpPr>
            <p:spPr bwMode="auto">
              <a:xfrm>
                <a:off x="2919" y="2764"/>
                <a:ext cx="343" cy="3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>
                    <a:latin typeface="Times New Roman" pitchFamily="18" charset="0"/>
                  </a:rPr>
                  <a:t>R</a:t>
                </a:r>
                <a:r>
                  <a:rPr lang="en-US" altLang="en-US" sz="2300" baseline="-25000">
                    <a:latin typeface="Times New Roman" pitchFamily="18" charset="0"/>
                  </a:rPr>
                  <a:t>3</a:t>
                </a:r>
              </a:p>
            </p:txBody>
          </p:sp>
          <p:sp>
            <p:nvSpPr>
              <p:cNvPr id="19483" name="Text Box 102"/>
              <p:cNvSpPr txBox="1">
                <a:spLocks noChangeArrowheads="1"/>
              </p:cNvSpPr>
              <p:nvPr/>
            </p:nvSpPr>
            <p:spPr bwMode="auto">
              <a:xfrm>
                <a:off x="1210" y="2721"/>
                <a:ext cx="354" cy="3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>
                    <a:solidFill>
                      <a:srgbClr val="FF0000"/>
                    </a:solidFill>
                    <a:latin typeface="Times New Roman" pitchFamily="18" charset="0"/>
                  </a:rPr>
                  <a:t>V</a:t>
                </a:r>
                <a:r>
                  <a:rPr lang="en-US" altLang="en-US" sz="2300" baseline="-25000">
                    <a:solidFill>
                      <a:srgbClr val="FF0000"/>
                    </a:solidFill>
                    <a:latin typeface="Times New Roman" pitchFamily="18" charset="0"/>
                  </a:rPr>
                  <a:t>1</a:t>
                </a:r>
              </a:p>
            </p:txBody>
          </p:sp>
          <p:sp>
            <p:nvSpPr>
              <p:cNvPr id="19484" name="Text Box 103"/>
              <p:cNvSpPr txBox="1">
                <a:spLocks noChangeArrowheads="1"/>
              </p:cNvSpPr>
              <p:nvPr/>
            </p:nvSpPr>
            <p:spPr bwMode="auto">
              <a:xfrm>
                <a:off x="1969" y="2444"/>
                <a:ext cx="650" cy="3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>
                    <a:latin typeface="Times New Roman" pitchFamily="18" charset="0"/>
                  </a:rPr>
                  <a:t>100 </a:t>
                </a:r>
                <a:r>
                  <a:rPr lang="en-US" altLang="en-US" sz="2300">
                    <a:latin typeface="Symbol" pitchFamily="18" charset="2"/>
                  </a:rPr>
                  <a:t>W</a:t>
                </a:r>
              </a:p>
            </p:txBody>
          </p:sp>
          <p:sp>
            <p:nvSpPr>
              <p:cNvPr id="19485" name="Text Box 104"/>
              <p:cNvSpPr txBox="1">
                <a:spLocks noChangeArrowheads="1"/>
              </p:cNvSpPr>
              <p:nvPr/>
            </p:nvSpPr>
            <p:spPr bwMode="auto">
              <a:xfrm>
                <a:off x="3120" y="2444"/>
                <a:ext cx="548" cy="3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dirty="0">
                    <a:latin typeface="Times New Roman" pitchFamily="18" charset="0"/>
                  </a:rPr>
                  <a:t>20 </a:t>
                </a:r>
                <a:r>
                  <a:rPr lang="en-US" altLang="en-US" sz="2300" dirty="0">
                    <a:latin typeface="Symbol" pitchFamily="18" charset="2"/>
                  </a:rPr>
                  <a:t>W</a:t>
                </a:r>
              </a:p>
            </p:txBody>
          </p:sp>
          <p:sp>
            <p:nvSpPr>
              <p:cNvPr id="19486" name="Text Box 105"/>
              <p:cNvSpPr txBox="1">
                <a:spLocks noChangeArrowheads="1"/>
              </p:cNvSpPr>
              <p:nvPr/>
            </p:nvSpPr>
            <p:spPr bwMode="auto">
              <a:xfrm>
                <a:off x="2208" y="2779"/>
                <a:ext cx="549" cy="35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>
                    <a:latin typeface="Times New Roman" pitchFamily="18" charset="0"/>
                  </a:rPr>
                  <a:t>10 </a:t>
                </a:r>
                <a:r>
                  <a:rPr lang="en-US" altLang="en-US" sz="2300">
                    <a:latin typeface="Symbol" pitchFamily="18" charset="2"/>
                  </a:rPr>
                  <a:t>W</a:t>
                </a:r>
              </a:p>
            </p:txBody>
          </p:sp>
          <p:sp>
            <p:nvSpPr>
              <p:cNvPr id="19487" name="Text Box 106"/>
              <p:cNvSpPr txBox="1">
                <a:spLocks noChangeArrowheads="1"/>
              </p:cNvSpPr>
              <p:nvPr/>
            </p:nvSpPr>
            <p:spPr bwMode="auto">
              <a:xfrm>
                <a:off x="1152" y="2444"/>
                <a:ext cx="540" cy="3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>
                    <a:solidFill>
                      <a:srgbClr val="FF0000"/>
                    </a:solidFill>
                    <a:latin typeface="Times New Roman" pitchFamily="18" charset="0"/>
                  </a:rPr>
                  <a:t>15 V</a:t>
                </a:r>
              </a:p>
            </p:txBody>
          </p:sp>
          <p:sp>
            <p:nvSpPr>
              <p:cNvPr id="19488" name="Text Box 107"/>
              <p:cNvSpPr txBox="1">
                <a:spLocks noChangeArrowheads="1"/>
              </p:cNvSpPr>
              <p:nvPr/>
            </p:nvSpPr>
            <p:spPr bwMode="auto">
              <a:xfrm>
                <a:off x="4215" y="2605"/>
                <a:ext cx="1031" cy="35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>
                    <a:latin typeface="Times New Roman" pitchFamily="18" charset="0"/>
                  </a:rPr>
                  <a:t>V</a:t>
                </a:r>
                <a:r>
                  <a:rPr lang="en-US" altLang="en-US" sz="2300" baseline="-25000">
                    <a:latin typeface="Times New Roman" pitchFamily="18" charset="0"/>
                  </a:rPr>
                  <a:t>2 </a:t>
                </a:r>
                <a:r>
                  <a:rPr lang="en-US" altLang="en-US" sz="2300">
                    <a:latin typeface="Times New Roman" pitchFamily="18" charset="0"/>
                  </a:rPr>
                  <a:t>shorted </a:t>
                </a:r>
              </a:p>
            </p:txBody>
          </p:sp>
        </p:grpSp>
      </p:grpSp>
      <p:sp>
        <p:nvSpPr>
          <p:cNvPr id="110" name="Text Box 108"/>
          <p:cNvSpPr txBox="1">
            <a:spLocks noChangeArrowheads="1"/>
          </p:cNvSpPr>
          <p:nvPr/>
        </p:nvSpPr>
        <p:spPr bwMode="auto">
          <a:xfrm>
            <a:off x="1608444" y="6021288"/>
            <a:ext cx="6452185" cy="473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3236" tIns="51618" rIns="103236" bIns="51618">
            <a:spAutoFit/>
          </a:bodyPr>
          <a:lstStyle>
            <a:lvl1pPr defTabSz="1031875" eaLnBrk="0" hangingPunct="0">
              <a:spcBef>
                <a:spcPct val="20000"/>
              </a:spcBef>
              <a:buClr>
                <a:srgbClr val="0000FF"/>
              </a:buClr>
              <a:buSzPct val="95000"/>
              <a:buFont typeface="Wingdings" pitchFamily="2" charset="2"/>
              <a:buChar char="§"/>
              <a:defRPr sz="27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1031875" eaLnBrk="0" hangingPunct="0">
              <a:spcBef>
                <a:spcPct val="20000"/>
              </a:spcBef>
              <a:buClr>
                <a:srgbClr val="003399"/>
              </a:buClr>
              <a:buSzPct val="95000"/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1031875" eaLnBrk="0" hangingPunct="0">
              <a:spcBef>
                <a:spcPct val="20000"/>
              </a:spcBef>
              <a:buClr>
                <a:srgbClr val="003399"/>
              </a:buClr>
              <a:buSzPct val="95000"/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1031875" eaLnBrk="0" hangingPunct="0">
              <a:spcBef>
                <a:spcPct val="20000"/>
              </a:spcBef>
              <a:buClr>
                <a:srgbClr val="003399"/>
              </a:buClr>
              <a:buSzPct val="9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1031875" eaLnBrk="0" hangingPunct="0">
              <a:spcBef>
                <a:spcPct val="20000"/>
              </a:spcBef>
              <a:buClr>
                <a:srgbClr val="003399"/>
              </a:buClr>
              <a:buSzPct val="9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1031875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SzPct val="9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1031875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SzPct val="9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1031875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SzPct val="9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1031875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SzPct val="9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R</a:t>
            </a:r>
            <a:r>
              <a:rPr lang="en-US" altLang="en-US" sz="2400" baseline="-25000" dirty="0">
                <a:solidFill>
                  <a:srgbClr val="002060"/>
                </a:solidFill>
                <a:latin typeface="Georgia" panose="02040502050405020303" pitchFamily="18" charset="0"/>
              </a:rPr>
              <a:t>EQ</a:t>
            </a:r>
            <a:r>
              <a:rPr lang="en-US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 = 106.7 </a:t>
            </a:r>
            <a:r>
              <a:rPr lang="el-GR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Ω</a:t>
            </a:r>
            <a:r>
              <a:rPr lang="en-US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, I</a:t>
            </a:r>
            <a:r>
              <a:rPr lang="en-US" altLang="en-US" sz="2400" baseline="-25000" dirty="0">
                <a:solidFill>
                  <a:srgbClr val="002060"/>
                </a:solidFill>
                <a:latin typeface="Georgia" panose="02040502050405020303" pitchFamily="18" charset="0"/>
              </a:rPr>
              <a:t>T</a:t>
            </a:r>
            <a:r>
              <a:rPr lang="en-US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 = 0.141 A and I</a:t>
            </a:r>
            <a:r>
              <a:rPr lang="en-US" altLang="en-US" sz="2400" baseline="-25000" dirty="0">
                <a:solidFill>
                  <a:srgbClr val="002060"/>
                </a:solidFill>
                <a:latin typeface="Georgia" panose="02040502050405020303" pitchFamily="18" charset="0"/>
              </a:rPr>
              <a:t>R</a:t>
            </a:r>
            <a:r>
              <a:rPr lang="en-US" altLang="en-US" sz="2400" baseline="-50000" dirty="0">
                <a:solidFill>
                  <a:srgbClr val="002060"/>
                </a:solidFill>
                <a:latin typeface="Georgia" panose="02040502050405020303" pitchFamily="18" charset="0"/>
              </a:rPr>
              <a:t>3</a:t>
            </a:r>
            <a:r>
              <a:rPr lang="en-US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 = 0.094 A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211189" y="764704"/>
            <a:ext cx="87695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US" altLang="en-US" sz="2400" dirty="0">
                <a:solidFill>
                  <a:srgbClr val="002060"/>
                </a:solidFill>
                <a:latin typeface="Georgia" panose="02040502050405020303" pitchFamily="18" charset="0"/>
              </a:rPr>
              <a:t>Example: Using the superposition theorem to determine the current through the resistor R3?.</a:t>
            </a:r>
          </a:p>
        </p:txBody>
      </p:sp>
      <p:cxnSp>
        <p:nvCxnSpPr>
          <p:cNvPr id="111" name="Straight Arrow Connector 110"/>
          <p:cNvCxnSpPr/>
          <p:nvPr/>
        </p:nvCxnSpPr>
        <p:spPr>
          <a:xfrm>
            <a:off x="4098366" y="2230726"/>
            <a:ext cx="261007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Arrow Connector 111"/>
          <p:cNvCxnSpPr/>
          <p:nvPr/>
        </p:nvCxnSpPr>
        <p:spPr>
          <a:xfrm flipH="1">
            <a:off x="4568769" y="2232854"/>
            <a:ext cx="288032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Arrow Connector 112"/>
          <p:cNvCxnSpPr/>
          <p:nvPr/>
        </p:nvCxnSpPr>
        <p:spPr>
          <a:xfrm>
            <a:off x="4403798" y="2409203"/>
            <a:ext cx="0" cy="21602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Arrow Connector 113"/>
          <p:cNvCxnSpPr/>
          <p:nvPr/>
        </p:nvCxnSpPr>
        <p:spPr>
          <a:xfrm>
            <a:off x="4060024" y="4099950"/>
            <a:ext cx="261007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Arrow Connector 115"/>
          <p:cNvCxnSpPr/>
          <p:nvPr/>
        </p:nvCxnSpPr>
        <p:spPr>
          <a:xfrm>
            <a:off x="4366489" y="4299592"/>
            <a:ext cx="0" cy="21602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>
            <a:off x="4702831" y="4099950"/>
            <a:ext cx="261007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93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1547664" y="620688"/>
                <a:ext cx="5832648" cy="82432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sSubPr>
                        <m:e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𝑅</m:t>
                          </m:r>
                        </m:e>
                        <m:sub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𝐸𝑄</m:t>
                          </m:r>
                        </m:sub>
                      </m:sSub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20×10</m:t>
                          </m:r>
                        </m:num>
                        <m:den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20+10</m:t>
                          </m:r>
                        </m:den>
                      </m:f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+100=</m:t>
                      </m:r>
                      <m:f>
                        <m:fPr>
                          <m:ctrlP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200</m:t>
                          </m:r>
                        </m:num>
                        <m:den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30</m:t>
                          </m:r>
                        </m:den>
                      </m:f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+100=106.7</m:t>
                      </m:r>
                      <m:r>
                        <m:rPr>
                          <m:sty m:val="p"/>
                        </m:rPr>
                        <a:rPr lang="en-GB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Ω</m:t>
                      </m:r>
                    </m:oMath>
                  </m:oMathPara>
                </a14:m>
                <a:endParaRPr lang="en-GB" sz="1200" dirty="0">
                  <a:ea typeface="Calibri"/>
                  <a:cs typeface="Times New Roman"/>
                </a:endParaRPr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620688"/>
                <a:ext cx="5832648" cy="82432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Rectangle 2"/>
              <p:cNvSpPr/>
              <p:nvPr/>
            </p:nvSpPr>
            <p:spPr>
              <a:xfrm>
                <a:off x="3131840" y="2420888"/>
                <a:ext cx="2312171" cy="82541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sSubPr>
                        <m:e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𝐼</m:t>
                          </m:r>
                        </m:e>
                        <m:sub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𝑇</m:t>
                          </m:r>
                        </m:sub>
                      </m:sSub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15</m:t>
                          </m:r>
                        </m:num>
                        <m:den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106.7</m:t>
                          </m:r>
                        </m:den>
                      </m:f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=0.141</m:t>
                      </m:r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𝐴</m:t>
                      </m:r>
                    </m:oMath>
                  </m:oMathPara>
                </a14:m>
                <a:endParaRPr lang="en-GB" sz="1200" dirty="0">
                  <a:ea typeface="Calibri"/>
                  <a:cs typeface="Times New Roman"/>
                </a:endParaRPr>
              </a:p>
            </p:txBody>
          </p:sp>
        </mc:Choice>
        <mc:Fallback>
          <p:sp>
            <p:nvSpPr>
              <p:cNvPr id="3" name="Rectangle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2420888"/>
                <a:ext cx="2312171" cy="82541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 3"/>
              <p:cNvSpPr/>
              <p:nvPr/>
            </p:nvSpPr>
            <p:spPr>
              <a:xfrm>
                <a:off x="2627784" y="3933056"/>
                <a:ext cx="3459473" cy="82432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sSubPr>
                        <m:e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𝐼</m:t>
                          </m:r>
                        </m:e>
                        <m:sub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𝑅</m:t>
                          </m:r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3</m:t>
                          </m:r>
                        </m:sub>
                      </m:sSub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20</m:t>
                          </m:r>
                        </m:num>
                        <m:den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10+20</m:t>
                          </m:r>
                        </m:den>
                      </m:f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×0.141=0.094</m:t>
                      </m:r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𝐴</m:t>
                      </m:r>
                    </m:oMath>
                  </m:oMathPara>
                </a14:m>
                <a:endParaRPr lang="en-GB" sz="1200" dirty="0">
                  <a:ea typeface="Calibri"/>
                  <a:cs typeface="Times New Roman"/>
                </a:endParaRPr>
              </a:p>
            </p:txBody>
          </p:sp>
        </mc:Choice>
        <mc:Fallback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3933056"/>
                <a:ext cx="3459473" cy="8243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987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1653741" y="777876"/>
            <a:ext cx="5437509" cy="4539028"/>
            <a:chOff x="528" y="241"/>
            <a:chExt cx="4044" cy="3311"/>
          </a:xfrm>
        </p:grpSpPr>
        <p:sp>
          <p:nvSpPr>
            <p:cNvPr id="20484" name="Text Box 5"/>
            <p:cNvSpPr txBox="1">
              <a:spLocks noChangeArrowheads="1"/>
            </p:cNvSpPr>
            <p:nvPr/>
          </p:nvSpPr>
          <p:spPr bwMode="auto">
            <a:xfrm>
              <a:off x="720" y="241"/>
              <a:ext cx="147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300" b="1">
                <a:solidFill>
                  <a:schemeClr val="accent2"/>
                </a:solidFill>
                <a:latin typeface="Times New Roman" pitchFamily="18" charset="0"/>
              </a:endParaRPr>
            </a:p>
          </p:txBody>
        </p:sp>
        <p:grpSp>
          <p:nvGrpSpPr>
            <p:cNvPr id="3" name="Group 6"/>
            <p:cNvGrpSpPr>
              <a:grpSpLocks/>
            </p:cNvGrpSpPr>
            <p:nvPr/>
          </p:nvGrpSpPr>
          <p:grpSpPr bwMode="auto">
            <a:xfrm>
              <a:off x="1558" y="1327"/>
              <a:ext cx="284" cy="221"/>
              <a:chOff x="565" y="1689"/>
              <a:chExt cx="284" cy="221"/>
            </a:xfrm>
          </p:grpSpPr>
          <p:sp>
            <p:nvSpPr>
              <p:cNvPr id="20584" name="Line 7"/>
              <p:cNvSpPr>
                <a:spLocks noChangeShapeType="1"/>
              </p:cNvSpPr>
              <p:nvPr/>
            </p:nvSpPr>
            <p:spPr bwMode="auto">
              <a:xfrm>
                <a:off x="565" y="1689"/>
                <a:ext cx="28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5" name="Line 8"/>
              <p:cNvSpPr>
                <a:spLocks noChangeShapeType="1"/>
              </p:cNvSpPr>
              <p:nvPr/>
            </p:nvSpPr>
            <p:spPr bwMode="auto">
              <a:xfrm>
                <a:off x="565" y="1838"/>
                <a:ext cx="28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6" name="Line 9"/>
              <p:cNvSpPr>
                <a:spLocks noChangeShapeType="1"/>
              </p:cNvSpPr>
              <p:nvPr/>
            </p:nvSpPr>
            <p:spPr bwMode="auto">
              <a:xfrm>
                <a:off x="620" y="1766"/>
                <a:ext cx="179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7" name="Line 10"/>
              <p:cNvSpPr>
                <a:spLocks noChangeShapeType="1"/>
              </p:cNvSpPr>
              <p:nvPr/>
            </p:nvSpPr>
            <p:spPr bwMode="auto">
              <a:xfrm>
                <a:off x="619" y="1910"/>
                <a:ext cx="179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" name="Group 11"/>
            <p:cNvGrpSpPr>
              <a:grpSpLocks/>
            </p:cNvGrpSpPr>
            <p:nvPr/>
          </p:nvGrpSpPr>
          <p:grpSpPr bwMode="auto">
            <a:xfrm>
              <a:off x="2736" y="1308"/>
              <a:ext cx="167" cy="332"/>
              <a:chOff x="2811" y="1671"/>
              <a:chExt cx="167" cy="332"/>
            </a:xfrm>
          </p:grpSpPr>
          <p:sp>
            <p:nvSpPr>
              <p:cNvPr id="20577" name="Line 12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66" y="1808"/>
                <a:ext cx="55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8" name="Line 13"/>
              <p:cNvSpPr>
                <a:spLocks noChangeAspect="1" noChangeShapeType="1"/>
              </p:cNvSpPr>
              <p:nvPr/>
            </p:nvSpPr>
            <p:spPr bwMode="auto">
              <a:xfrm rot="-5400000">
                <a:off x="2865" y="1752"/>
                <a:ext cx="57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9" name="Line 14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66" y="1696"/>
                <a:ext cx="55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0" name="Line 15"/>
              <p:cNvSpPr>
                <a:spLocks noChangeAspect="1" noChangeShapeType="1"/>
              </p:cNvSpPr>
              <p:nvPr/>
            </p:nvSpPr>
            <p:spPr bwMode="auto">
              <a:xfrm rot="-5400000">
                <a:off x="2866" y="1641"/>
                <a:ext cx="56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1" name="Line 16"/>
              <p:cNvSpPr>
                <a:spLocks noChangeAspect="1" noChangeShapeType="1"/>
              </p:cNvSpPr>
              <p:nvPr/>
            </p:nvSpPr>
            <p:spPr bwMode="auto">
              <a:xfrm rot="-5400000">
                <a:off x="2867" y="1864"/>
                <a:ext cx="56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2" name="Line 17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39" y="1947"/>
                <a:ext cx="29" cy="83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3" name="Line 18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923" y="1644"/>
                <a:ext cx="26" cy="8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0487" name="Line 19"/>
            <p:cNvSpPr>
              <a:spLocks noChangeShapeType="1"/>
            </p:cNvSpPr>
            <p:nvPr/>
          </p:nvSpPr>
          <p:spPr bwMode="auto">
            <a:xfrm>
              <a:off x="1702" y="960"/>
              <a:ext cx="0" cy="36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488" name="Line 20"/>
            <p:cNvSpPr>
              <a:spLocks noChangeShapeType="1"/>
            </p:cNvSpPr>
            <p:nvPr/>
          </p:nvSpPr>
          <p:spPr bwMode="auto">
            <a:xfrm>
              <a:off x="2440" y="960"/>
              <a:ext cx="800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489" name="Line 21"/>
            <p:cNvSpPr>
              <a:spLocks noChangeShapeType="1"/>
            </p:cNvSpPr>
            <p:nvPr/>
          </p:nvSpPr>
          <p:spPr bwMode="auto">
            <a:xfrm>
              <a:off x="1712" y="2016"/>
              <a:ext cx="2280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5" name="Group 22"/>
            <p:cNvGrpSpPr>
              <a:grpSpLocks/>
            </p:cNvGrpSpPr>
            <p:nvPr/>
          </p:nvGrpSpPr>
          <p:grpSpPr bwMode="auto">
            <a:xfrm>
              <a:off x="3852" y="1320"/>
              <a:ext cx="284" cy="221"/>
              <a:chOff x="565" y="1689"/>
              <a:chExt cx="284" cy="221"/>
            </a:xfrm>
          </p:grpSpPr>
          <p:sp>
            <p:nvSpPr>
              <p:cNvPr id="20573" name="Line 23"/>
              <p:cNvSpPr>
                <a:spLocks noChangeShapeType="1"/>
              </p:cNvSpPr>
              <p:nvPr/>
            </p:nvSpPr>
            <p:spPr bwMode="auto">
              <a:xfrm>
                <a:off x="565" y="1689"/>
                <a:ext cx="28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4" name="Line 24"/>
              <p:cNvSpPr>
                <a:spLocks noChangeShapeType="1"/>
              </p:cNvSpPr>
              <p:nvPr/>
            </p:nvSpPr>
            <p:spPr bwMode="auto">
              <a:xfrm>
                <a:off x="565" y="1838"/>
                <a:ext cx="28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5" name="Line 25"/>
              <p:cNvSpPr>
                <a:spLocks noChangeShapeType="1"/>
              </p:cNvSpPr>
              <p:nvPr/>
            </p:nvSpPr>
            <p:spPr bwMode="auto">
              <a:xfrm>
                <a:off x="620" y="1766"/>
                <a:ext cx="179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6" name="Line 26"/>
              <p:cNvSpPr>
                <a:spLocks noChangeShapeType="1"/>
              </p:cNvSpPr>
              <p:nvPr/>
            </p:nvSpPr>
            <p:spPr bwMode="auto">
              <a:xfrm>
                <a:off x="619" y="1910"/>
                <a:ext cx="179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27"/>
            <p:cNvGrpSpPr>
              <a:grpSpLocks/>
            </p:cNvGrpSpPr>
            <p:nvPr/>
          </p:nvGrpSpPr>
          <p:grpSpPr bwMode="auto">
            <a:xfrm rot="-5400000">
              <a:off x="2186" y="790"/>
              <a:ext cx="167" cy="332"/>
              <a:chOff x="2811" y="1671"/>
              <a:chExt cx="167" cy="332"/>
            </a:xfrm>
          </p:grpSpPr>
          <p:sp>
            <p:nvSpPr>
              <p:cNvPr id="20566" name="Line 28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66" y="1808"/>
                <a:ext cx="55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7" name="Line 29"/>
              <p:cNvSpPr>
                <a:spLocks noChangeAspect="1" noChangeShapeType="1"/>
              </p:cNvSpPr>
              <p:nvPr/>
            </p:nvSpPr>
            <p:spPr bwMode="auto">
              <a:xfrm rot="-5400000">
                <a:off x="2865" y="1752"/>
                <a:ext cx="57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8" name="Line 30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66" y="1696"/>
                <a:ext cx="55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9" name="Line 31"/>
              <p:cNvSpPr>
                <a:spLocks noChangeAspect="1" noChangeShapeType="1"/>
              </p:cNvSpPr>
              <p:nvPr/>
            </p:nvSpPr>
            <p:spPr bwMode="auto">
              <a:xfrm rot="-5400000">
                <a:off x="2866" y="1641"/>
                <a:ext cx="56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0" name="Line 32"/>
              <p:cNvSpPr>
                <a:spLocks noChangeAspect="1" noChangeShapeType="1"/>
              </p:cNvSpPr>
              <p:nvPr/>
            </p:nvSpPr>
            <p:spPr bwMode="auto">
              <a:xfrm rot="-5400000">
                <a:off x="2867" y="1864"/>
                <a:ext cx="56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1" name="Line 33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39" y="1947"/>
                <a:ext cx="29" cy="83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2" name="Line 34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923" y="1644"/>
                <a:ext cx="26" cy="8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" name="Group 35"/>
            <p:cNvGrpSpPr>
              <a:grpSpLocks/>
            </p:cNvGrpSpPr>
            <p:nvPr/>
          </p:nvGrpSpPr>
          <p:grpSpPr bwMode="auto">
            <a:xfrm rot="-5400000">
              <a:off x="3334" y="790"/>
              <a:ext cx="167" cy="332"/>
              <a:chOff x="2811" y="1671"/>
              <a:chExt cx="167" cy="332"/>
            </a:xfrm>
          </p:grpSpPr>
          <p:sp>
            <p:nvSpPr>
              <p:cNvPr id="20559" name="Line 36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66" y="1808"/>
                <a:ext cx="55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0" name="Line 37"/>
              <p:cNvSpPr>
                <a:spLocks noChangeAspect="1" noChangeShapeType="1"/>
              </p:cNvSpPr>
              <p:nvPr/>
            </p:nvSpPr>
            <p:spPr bwMode="auto">
              <a:xfrm rot="-5400000">
                <a:off x="2865" y="1752"/>
                <a:ext cx="57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1" name="Line 38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66" y="1696"/>
                <a:ext cx="55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2" name="Line 39"/>
              <p:cNvSpPr>
                <a:spLocks noChangeAspect="1" noChangeShapeType="1"/>
              </p:cNvSpPr>
              <p:nvPr/>
            </p:nvSpPr>
            <p:spPr bwMode="auto">
              <a:xfrm rot="-5400000">
                <a:off x="2866" y="1641"/>
                <a:ext cx="56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3" name="Line 40"/>
              <p:cNvSpPr>
                <a:spLocks noChangeAspect="1" noChangeShapeType="1"/>
              </p:cNvSpPr>
              <p:nvPr/>
            </p:nvSpPr>
            <p:spPr bwMode="auto">
              <a:xfrm rot="-5400000">
                <a:off x="2867" y="1864"/>
                <a:ext cx="56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4" name="Line 41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39" y="1947"/>
                <a:ext cx="29" cy="83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5" name="Line 42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923" y="1644"/>
                <a:ext cx="26" cy="8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0493" name="Line 43"/>
            <p:cNvSpPr>
              <a:spLocks noChangeShapeType="1"/>
            </p:cNvSpPr>
            <p:nvPr/>
          </p:nvSpPr>
          <p:spPr bwMode="auto">
            <a:xfrm>
              <a:off x="3996" y="960"/>
              <a:ext cx="0" cy="36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494" name="Line 44"/>
            <p:cNvSpPr>
              <a:spLocks noChangeShapeType="1"/>
            </p:cNvSpPr>
            <p:nvPr/>
          </p:nvSpPr>
          <p:spPr bwMode="auto">
            <a:xfrm>
              <a:off x="1702" y="1548"/>
              <a:ext cx="0" cy="47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495" name="Line 45"/>
            <p:cNvSpPr>
              <a:spLocks noChangeShapeType="1"/>
            </p:cNvSpPr>
            <p:nvPr/>
          </p:nvSpPr>
          <p:spPr bwMode="auto">
            <a:xfrm>
              <a:off x="1696" y="960"/>
              <a:ext cx="403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496" name="Line 46"/>
            <p:cNvSpPr>
              <a:spLocks noChangeShapeType="1"/>
            </p:cNvSpPr>
            <p:nvPr/>
          </p:nvSpPr>
          <p:spPr bwMode="auto">
            <a:xfrm>
              <a:off x="3592" y="960"/>
              <a:ext cx="403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497" name="Line 47"/>
            <p:cNvSpPr>
              <a:spLocks noChangeShapeType="1"/>
            </p:cNvSpPr>
            <p:nvPr/>
          </p:nvSpPr>
          <p:spPr bwMode="auto">
            <a:xfrm>
              <a:off x="2824" y="960"/>
              <a:ext cx="0" cy="36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498" name="Line 48"/>
            <p:cNvSpPr>
              <a:spLocks noChangeShapeType="1"/>
            </p:cNvSpPr>
            <p:nvPr/>
          </p:nvSpPr>
          <p:spPr bwMode="auto">
            <a:xfrm>
              <a:off x="2824" y="1656"/>
              <a:ext cx="0" cy="36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499" name="Line 49"/>
            <p:cNvSpPr>
              <a:spLocks noChangeShapeType="1"/>
            </p:cNvSpPr>
            <p:nvPr/>
          </p:nvSpPr>
          <p:spPr bwMode="auto">
            <a:xfrm>
              <a:off x="3992" y="1536"/>
              <a:ext cx="0" cy="48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500" name="Text Box 50"/>
            <p:cNvSpPr txBox="1">
              <a:spLocks noChangeArrowheads="1"/>
            </p:cNvSpPr>
            <p:nvPr/>
          </p:nvSpPr>
          <p:spPr bwMode="auto">
            <a:xfrm>
              <a:off x="2104" y="607"/>
              <a:ext cx="363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b="1">
                  <a:latin typeface="Times New Roman" pitchFamily="18" charset="0"/>
                </a:rPr>
                <a:t>R</a:t>
              </a:r>
              <a:r>
                <a:rPr lang="en-US" altLang="en-US" sz="2300" b="1" baseline="-25000">
                  <a:latin typeface="Times New Roman" pitchFamily="18" charset="0"/>
                </a:rPr>
                <a:t>1</a:t>
              </a:r>
            </a:p>
          </p:txBody>
        </p:sp>
        <p:sp>
          <p:nvSpPr>
            <p:cNvPr id="20501" name="Text Box 51"/>
            <p:cNvSpPr txBox="1">
              <a:spLocks noChangeArrowheads="1"/>
            </p:cNvSpPr>
            <p:nvPr/>
          </p:nvSpPr>
          <p:spPr bwMode="auto">
            <a:xfrm>
              <a:off x="3255" y="607"/>
              <a:ext cx="364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b="1">
                  <a:latin typeface="Times New Roman" pitchFamily="18" charset="0"/>
                </a:rPr>
                <a:t>R</a:t>
              </a:r>
              <a:r>
                <a:rPr lang="en-US" altLang="en-US" sz="2300" b="1" baseline="-25000">
                  <a:latin typeface="Times New Roman" pitchFamily="18" charset="0"/>
                </a:rPr>
                <a:t>2</a:t>
              </a:r>
            </a:p>
          </p:txBody>
        </p:sp>
        <p:sp>
          <p:nvSpPr>
            <p:cNvPr id="20502" name="Text Box 52"/>
            <p:cNvSpPr txBox="1">
              <a:spLocks noChangeArrowheads="1"/>
            </p:cNvSpPr>
            <p:nvPr/>
          </p:nvSpPr>
          <p:spPr bwMode="auto">
            <a:xfrm>
              <a:off x="2920" y="1375"/>
              <a:ext cx="364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b="1">
                  <a:latin typeface="Times New Roman" pitchFamily="18" charset="0"/>
                </a:rPr>
                <a:t>R</a:t>
              </a:r>
              <a:r>
                <a:rPr lang="en-US" altLang="en-US" sz="2300" b="1" baseline="-25000">
                  <a:latin typeface="Times New Roman" pitchFamily="18" charset="0"/>
                </a:rPr>
                <a:t>3</a:t>
              </a:r>
            </a:p>
          </p:txBody>
        </p:sp>
        <p:sp>
          <p:nvSpPr>
            <p:cNvPr id="20503" name="Text Box 53"/>
            <p:cNvSpPr txBox="1">
              <a:spLocks noChangeArrowheads="1"/>
            </p:cNvSpPr>
            <p:nvPr/>
          </p:nvSpPr>
          <p:spPr bwMode="auto">
            <a:xfrm>
              <a:off x="1208" y="1327"/>
              <a:ext cx="364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b="1">
                  <a:solidFill>
                    <a:srgbClr val="FF0000"/>
                  </a:solidFill>
                  <a:latin typeface="Times New Roman" pitchFamily="18" charset="0"/>
                </a:rPr>
                <a:t>V</a:t>
              </a:r>
              <a:r>
                <a:rPr lang="en-US" altLang="en-US" sz="2300" b="1" baseline="-25000">
                  <a:solidFill>
                    <a:srgbClr val="FF0000"/>
                  </a:solidFill>
                  <a:latin typeface="Times New Roman" pitchFamily="18" charset="0"/>
                </a:rPr>
                <a:t>1</a:t>
              </a:r>
            </a:p>
          </p:txBody>
        </p:sp>
        <p:sp>
          <p:nvSpPr>
            <p:cNvPr id="20504" name="Text Box 54"/>
            <p:cNvSpPr txBox="1">
              <a:spLocks noChangeArrowheads="1"/>
            </p:cNvSpPr>
            <p:nvPr/>
          </p:nvSpPr>
          <p:spPr bwMode="auto">
            <a:xfrm>
              <a:off x="4137" y="1327"/>
              <a:ext cx="364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b="1" dirty="0">
                  <a:solidFill>
                    <a:srgbClr val="FF0000"/>
                  </a:solidFill>
                  <a:latin typeface="Times New Roman" pitchFamily="18" charset="0"/>
                </a:rPr>
                <a:t>V</a:t>
              </a:r>
              <a:r>
                <a:rPr lang="en-US" altLang="en-US" sz="2300" b="1" baseline="-25000" dirty="0">
                  <a:solidFill>
                    <a:srgbClr val="FF0000"/>
                  </a:solidFill>
                  <a:latin typeface="Times New Roman" pitchFamily="18" charset="0"/>
                </a:rPr>
                <a:t>2</a:t>
              </a:r>
            </a:p>
          </p:txBody>
        </p:sp>
        <p:sp>
          <p:nvSpPr>
            <p:cNvPr id="20505" name="Text Box 55"/>
            <p:cNvSpPr txBox="1">
              <a:spLocks noChangeArrowheads="1"/>
            </p:cNvSpPr>
            <p:nvPr/>
          </p:nvSpPr>
          <p:spPr bwMode="auto">
            <a:xfrm>
              <a:off x="1968" y="1051"/>
              <a:ext cx="667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b="1" dirty="0">
                  <a:latin typeface="Times New Roman" pitchFamily="18" charset="0"/>
                </a:rPr>
                <a:t>100 </a:t>
              </a:r>
              <a:r>
                <a:rPr lang="en-US" altLang="en-US" sz="2300" b="1" dirty="0">
                  <a:latin typeface="Symbol" pitchFamily="18" charset="2"/>
                </a:rPr>
                <a:t>W</a:t>
              </a:r>
            </a:p>
          </p:txBody>
        </p:sp>
        <p:sp>
          <p:nvSpPr>
            <p:cNvPr id="20506" name="Text Box 56"/>
            <p:cNvSpPr txBox="1">
              <a:spLocks noChangeArrowheads="1"/>
            </p:cNvSpPr>
            <p:nvPr/>
          </p:nvSpPr>
          <p:spPr bwMode="auto">
            <a:xfrm>
              <a:off x="3120" y="1051"/>
              <a:ext cx="564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b="1">
                  <a:latin typeface="Times New Roman" pitchFamily="18" charset="0"/>
                </a:rPr>
                <a:t>20 </a:t>
              </a:r>
              <a:r>
                <a:rPr lang="en-US" altLang="en-US" sz="2300" b="1">
                  <a:latin typeface="Symbol" pitchFamily="18" charset="2"/>
                </a:rPr>
                <a:t>W</a:t>
              </a:r>
            </a:p>
          </p:txBody>
        </p:sp>
        <p:sp>
          <p:nvSpPr>
            <p:cNvPr id="20507" name="Text Box 57"/>
            <p:cNvSpPr txBox="1">
              <a:spLocks noChangeArrowheads="1"/>
            </p:cNvSpPr>
            <p:nvPr/>
          </p:nvSpPr>
          <p:spPr bwMode="auto">
            <a:xfrm>
              <a:off x="2207" y="1387"/>
              <a:ext cx="564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b="1" dirty="0">
                  <a:latin typeface="Times New Roman" pitchFamily="18" charset="0"/>
                </a:rPr>
                <a:t>10 </a:t>
              </a:r>
              <a:r>
                <a:rPr lang="en-US" altLang="en-US" sz="2300" b="1" dirty="0">
                  <a:latin typeface="Symbol" pitchFamily="18" charset="2"/>
                </a:rPr>
                <a:t>W</a:t>
              </a:r>
            </a:p>
          </p:txBody>
        </p:sp>
        <p:sp>
          <p:nvSpPr>
            <p:cNvPr id="20508" name="Text Box 58"/>
            <p:cNvSpPr txBox="1">
              <a:spLocks noChangeArrowheads="1"/>
            </p:cNvSpPr>
            <p:nvPr/>
          </p:nvSpPr>
          <p:spPr bwMode="auto">
            <a:xfrm>
              <a:off x="1152" y="1051"/>
              <a:ext cx="555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b="1">
                  <a:solidFill>
                    <a:srgbClr val="FF0000"/>
                  </a:solidFill>
                  <a:latin typeface="Times New Roman" pitchFamily="18" charset="0"/>
                </a:rPr>
                <a:t>15 V</a:t>
              </a:r>
            </a:p>
          </p:txBody>
        </p:sp>
        <p:sp>
          <p:nvSpPr>
            <p:cNvPr id="20509" name="Text Box 59"/>
            <p:cNvSpPr txBox="1">
              <a:spLocks noChangeArrowheads="1"/>
            </p:cNvSpPr>
            <p:nvPr/>
          </p:nvSpPr>
          <p:spPr bwMode="auto">
            <a:xfrm>
              <a:off x="4017" y="1051"/>
              <a:ext cx="554" cy="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b="1">
                  <a:solidFill>
                    <a:srgbClr val="FF0000"/>
                  </a:solidFill>
                  <a:latin typeface="Times New Roman" pitchFamily="18" charset="0"/>
                </a:rPr>
                <a:t>13 V</a:t>
              </a:r>
            </a:p>
          </p:txBody>
        </p:sp>
        <p:grpSp>
          <p:nvGrpSpPr>
            <p:cNvPr id="8" name="Group 61"/>
            <p:cNvGrpSpPr>
              <a:grpSpLocks/>
            </p:cNvGrpSpPr>
            <p:nvPr/>
          </p:nvGrpSpPr>
          <p:grpSpPr bwMode="auto">
            <a:xfrm>
              <a:off x="528" y="2139"/>
              <a:ext cx="4044" cy="1413"/>
              <a:chOff x="528" y="1947"/>
              <a:chExt cx="4044" cy="1413"/>
            </a:xfrm>
          </p:grpSpPr>
          <p:grpSp>
            <p:nvGrpSpPr>
              <p:cNvPr id="9" name="Group 62"/>
              <p:cNvGrpSpPr>
                <a:grpSpLocks/>
              </p:cNvGrpSpPr>
              <p:nvPr/>
            </p:nvGrpSpPr>
            <p:grpSpPr bwMode="auto">
              <a:xfrm>
                <a:off x="2736" y="2648"/>
                <a:ext cx="167" cy="332"/>
                <a:chOff x="2811" y="1671"/>
                <a:chExt cx="167" cy="332"/>
              </a:xfrm>
            </p:grpSpPr>
            <p:sp>
              <p:nvSpPr>
                <p:cNvPr id="20552" name="Line 63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808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53" name="Line 64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5" y="1752"/>
                  <a:ext cx="57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54" name="Line 65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696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55" name="Line 66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6" y="1641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56" name="Line 67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7" y="1864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57" name="Line 68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39" y="1947"/>
                  <a:ext cx="29" cy="83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58" name="Line 69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923" y="1644"/>
                  <a:ext cx="26" cy="8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0513" name="Line 70"/>
              <p:cNvSpPr>
                <a:spLocks noChangeShapeType="1"/>
              </p:cNvSpPr>
              <p:nvPr/>
            </p:nvSpPr>
            <p:spPr bwMode="auto">
              <a:xfrm>
                <a:off x="2440" y="2300"/>
                <a:ext cx="80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4" name="Line 71"/>
              <p:cNvSpPr>
                <a:spLocks noChangeShapeType="1"/>
              </p:cNvSpPr>
              <p:nvPr/>
            </p:nvSpPr>
            <p:spPr bwMode="auto">
              <a:xfrm>
                <a:off x="1712" y="3356"/>
                <a:ext cx="228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0" name="Group 72"/>
              <p:cNvGrpSpPr>
                <a:grpSpLocks/>
              </p:cNvGrpSpPr>
              <p:nvPr/>
            </p:nvGrpSpPr>
            <p:grpSpPr bwMode="auto">
              <a:xfrm>
                <a:off x="3852" y="2660"/>
                <a:ext cx="284" cy="221"/>
                <a:chOff x="565" y="1689"/>
                <a:chExt cx="284" cy="221"/>
              </a:xfrm>
            </p:grpSpPr>
            <p:sp>
              <p:nvSpPr>
                <p:cNvPr id="20548" name="Line 73"/>
                <p:cNvSpPr>
                  <a:spLocks noChangeShapeType="1"/>
                </p:cNvSpPr>
                <p:nvPr/>
              </p:nvSpPr>
              <p:spPr bwMode="auto">
                <a:xfrm>
                  <a:off x="565" y="1689"/>
                  <a:ext cx="28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49" name="Line 74"/>
                <p:cNvSpPr>
                  <a:spLocks noChangeShapeType="1"/>
                </p:cNvSpPr>
                <p:nvPr/>
              </p:nvSpPr>
              <p:spPr bwMode="auto">
                <a:xfrm>
                  <a:off x="565" y="1838"/>
                  <a:ext cx="28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50" name="Line 75"/>
                <p:cNvSpPr>
                  <a:spLocks noChangeShapeType="1"/>
                </p:cNvSpPr>
                <p:nvPr/>
              </p:nvSpPr>
              <p:spPr bwMode="auto">
                <a:xfrm>
                  <a:off x="620" y="1766"/>
                  <a:ext cx="179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51" name="Line 76"/>
                <p:cNvSpPr>
                  <a:spLocks noChangeShapeType="1"/>
                </p:cNvSpPr>
                <p:nvPr/>
              </p:nvSpPr>
              <p:spPr bwMode="auto">
                <a:xfrm>
                  <a:off x="619" y="1910"/>
                  <a:ext cx="179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1" name="Group 77"/>
              <p:cNvGrpSpPr>
                <a:grpSpLocks/>
              </p:cNvGrpSpPr>
              <p:nvPr/>
            </p:nvGrpSpPr>
            <p:grpSpPr bwMode="auto">
              <a:xfrm rot="-5400000">
                <a:off x="2186" y="2130"/>
                <a:ext cx="167" cy="332"/>
                <a:chOff x="2811" y="1671"/>
                <a:chExt cx="167" cy="332"/>
              </a:xfrm>
            </p:grpSpPr>
            <p:sp>
              <p:nvSpPr>
                <p:cNvPr id="20541" name="Line 78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808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42" name="Line 79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5" y="1752"/>
                  <a:ext cx="57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43" name="Line 80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696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44" name="Line 81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6" y="1641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45" name="Line 82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7" y="1864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46" name="Line 83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39" y="1947"/>
                  <a:ext cx="29" cy="83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47" name="Line 84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923" y="1644"/>
                  <a:ext cx="26" cy="8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2" name="Group 85"/>
              <p:cNvGrpSpPr>
                <a:grpSpLocks/>
              </p:cNvGrpSpPr>
              <p:nvPr/>
            </p:nvGrpSpPr>
            <p:grpSpPr bwMode="auto">
              <a:xfrm rot="-5400000">
                <a:off x="3334" y="2130"/>
                <a:ext cx="167" cy="332"/>
                <a:chOff x="2811" y="1671"/>
                <a:chExt cx="167" cy="332"/>
              </a:xfrm>
            </p:grpSpPr>
            <p:sp>
              <p:nvSpPr>
                <p:cNvPr id="20534" name="Line 86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808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35" name="Line 87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5" y="1752"/>
                  <a:ext cx="57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36" name="Line 88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66" y="1696"/>
                  <a:ext cx="55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37" name="Line 89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6" y="1641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38" name="Line 90"/>
                <p:cNvSpPr>
                  <a:spLocks noChangeAspect="1" noChangeShapeType="1"/>
                </p:cNvSpPr>
                <p:nvPr/>
              </p:nvSpPr>
              <p:spPr bwMode="auto">
                <a:xfrm rot="-5400000">
                  <a:off x="2867" y="1864"/>
                  <a:ext cx="56" cy="166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39" name="Line 91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839" y="1947"/>
                  <a:ext cx="29" cy="83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540" name="Line 92"/>
                <p:cNvSpPr>
                  <a:spLocks noChangeAspect="1" noChangeShapeType="1"/>
                </p:cNvSpPr>
                <p:nvPr/>
              </p:nvSpPr>
              <p:spPr bwMode="auto">
                <a:xfrm rot="16200000" flipV="1">
                  <a:off x="2923" y="1644"/>
                  <a:ext cx="26" cy="8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0518" name="Line 93"/>
              <p:cNvSpPr>
                <a:spLocks noChangeShapeType="1"/>
              </p:cNvSpPr>
              <p:nvPr/>
            </p:nvSpPr>
            <p:spPr bwMode="auto">
              <a:xfrm>
                <a:off x="3996" y="2300"/>
                <a:ext cx="0" cy="36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9" name="Line 94"/>
              <p:cNvSpPr>
                <a:spLocks noChangeShapeType="1"/>
              </p:cNvSpPr>
              <p:nvPr/>
            </p:nvSpPr>
            <p:spPr bwMode="auto">
              <a:xfrm>
                <a:off x="1704" y="2304"/>
                <a:ext cx="0" cy="105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0" name="Line 95"/>
              <p:cNvSpPr>
                <a:spLocks noChangeShapeType="1"/>
              </p:cNvSpPr>
              <p:nvPr/>
            </p:nvSpPr>
            <p:spPr bwMode="auto">
              <a:xfrm>
                <a:off x="1696" y="2300"/>
                <a:ext cx="403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1" name="Line 96"/>
              <p:cNvSpPr>
                <a:spLocks noChangeShapeType="1"/>
              </p:cNvSpPr>
              <p:nvPr/>
            </p:nvSpPr>
            <p:spPr bwMode="auto">
              <a:xfrm>
                <a:off x="3592" y="2300"/>
                <a:ext cx="403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2" name="Line 97"/>
              <p:cNvSpPr>
                <a:spLocks noChangeShapeType="1"/>
              </p:cNvSpPr>
              <p:nvPr/>
            </p:nvSpPr>
            <p:spPr bwMode="auto">
              <a:xfrm>
                <a:off x="2824" y="2300"/>
                <a:ext cx="0" cy="36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3" name="Line 98"/>
              <p:cNvSpPr>
                <a:spLocks noChangeShapeType="1"/>
              </p:cNvSpPr>
              <p:nvPr/>
            </p:nvSpPr>
            <p:spPr bwMode="auto">
              <a:xfrm>
                <a:off x="2824" y="2996"/>
                <a:ext cx="0" cy="36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4" name="Line 99"/>
              <p:cNvSpPr>
                <a:spLocks noChangeShapeType="1"/>
              </p:cNvSpPr>
              <p:nvPr/>
            </p:nvSpPr>
            <p:spPr bwMode="auto">
              <a:xfrm>
                <a:off x="3992" y="2876"/>
                <a:ext cx="0" cy="48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5" name="Text Box 100"/>
              <p:cNvSpPr txBox="1">
                <a:spLocks noChangeArrowheads="1"/>
              </p:cNvSpPr>
              <p:nvPr/>
            </p:nvSpPr>
            <p:spPr bwMode="auto">
              <a:xfrm>
                <a:off x="2103" y="1947"/>
                <a:ext cx="364" cy="29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latin typeface="Times New Roman" pitchFamily="18" charset="0"/>
                  </a:rPr>
                  <a:t>R</a:t>
                </a:r>
                <a:r>
                  <a:rPr lang="en-US" altLang="en-US" sz="2300" b="1" baseline="-25000">
                    <a:latin typeface="Times New Roman" pitchFamily="18" charset="0"/>
                  </a:rPr>
                  <a:t>1</a:t>
                </a:r>
              </a:p>
            </p:txBody>
          </p:sp>
          <p:sp>
            <p:nvSpPr>
              <p:cNvPr id="20526" name="Text Box 101"/>
              <p:cNvSpPr txBox="1">
                <a:spLocks noChangeArrowheads="1"/>
              </p:cNvSpPr>
              <p:nvPr/>
            </p:nvSpPr>
            <p:spPr bwMode="auto">
              <a:xfrm>
                <a:off x="3256" y="1947"/>
                <a:ext cx="363" cy="29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latin typeface="Times New Roman" pitchFamily="18" charset="0"/>
                  </a:rPr>
                  <a:t>R</a:t>
                </a:r>
                <a:r>
                  <a:rPr lang="en-US" altLang="en-US" sz="2300" b="1" baseline="-25000">
                    <a:latin typeface="Times New Roman" pitchFamily="18" charset="0"/>
                  </a:rPr>
                  <a:t>2</a:t>
                </a:r>
              </a:p>
            </p:txBody>
          </p:sp>
          <p:sp>
            <p:nvSpPr>
              <p:cNvPr id="20527" name="Text Box 102"/>
              <p:cNvSpPr txBox="1">
                <a:spLocks noChangeArrowheads="1"/>
              </p:cNvSpPr>
              <p:nvPr/>
            </p:nvSpPr>
            <p:spPr bwMode="auto">
              <a:xfrm>
                <a:off x="2920" y="2715"/>
                <a:ext cx="363" cy="29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latin typeface="Times New Roman" pitchFamily="18" charset="0"/>
                  </a:rPr>
                  <a:t>R</a:t>
                </a:r>
                <a:r>
                  <a:rPr lang="en-US" altLang="en-US" sz="2300" b="1" baseline="-25000">
                    <a:latin typeface="Times New Roman" pitchFamily="18" charset="0"/>
                  </a:rPr>
                  <a:t>3</a:t>
                </a:r>
              </a:p>
            </p:txBody>
          </p:sp>
          <p:sp>
            <p:nvSpPr>
              <p:cNvPr id="20528" name="Text Box 103"/>
              <p:cNvSpPr txBox="1">
                <a:spLocks noChangeArrowheads="1"/>
              </p:cNvSpPr>
              <p:nvPr/>
            </p:nvSpPr>
            <p:spPr bwMode="auto">
              <a:xfrm>
                <a:off x="4137" y="2667"/>
                <a:ext cx="363" cy="29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solidFill>
                      <a:srgbClr val="FF0000"/>
                    </a:solidFill>
                    <a:latin typeface="Times New Roman" pitchFamily="18" charset="0"/>
                  </a:rPr>
                  <a:t>V</a:t>
                </a:r>
                <a:r>
                  <a:rPr lang="en-US" altLang="en-US" sz="2300" b="1" baseline="-25000">
                    <a:solidFill>
                      <a:srgbClr val="FF0000"/>
                    </a:solidFill>
                    <a:latin typeface="Times New Roman" pitchFamily="18" charset="0"/>
                  </a:rPr>
                  <a:t>2</a:t>
                </a:r>
              </a:p>
            </p:txBody>
          </p:sp>
          <p:sp>
            <p:nvSpPr>
              <p:cNvPr id="20529" name="Text Box 104"/>
              <p:cNvSpPr txBox="1">
                <a:spLocks noChangeArrowheads="1"/>
              </p:cNvSpPr>
              <p:nvPr/>
            </p:nvSpPr>
            <p:spPr bwMode="auto">
              <a:xfrm>
                <a:off x="1968" y="2392"/>
                <a:ext cx="667" cy="29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latin typeface="Times New Roman" pitchFamily="18" charset="0"/>
                  </a:rPr>
                  <a:t>100 </a:t>
                </a:r>
                <a:r>
                  <a:rPr lang="en-US" altLang="en-US" sz="2300" b="1">
                    <a:latin typeface="Symbol" pitchFamily="18" charset="2"/>
                  </a:rPr>
                  <a:t>W</a:t>
                </a:r>
              </a:p>
            </p:txBody>
          </p:sp>
          <p:sp>
            <p:nvSpPr>
              <p:cNvPr id="20530" name="Text Box 105"/>
              <p:cNvSpPr txBox="1">
                <a:spLocks noChangeArrowheads="1"/>
              </p:cNvSpPr>
              <p:nvPr/>
            </p:nvSpPr>
            <p:spPr bwMode="auto">
              <a:xfrm>
                <a:off x="3120" y="2392"/>
                <a:ext cx="563" cy="29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latin typeface="Times New Roman" pitchFamily="18" charset="0"/>
                  </a:rPr>
                  <a:t>20 </a:t>
                </a:r>
                <a:r>
                  <a:rPr lang="en-US" altLang="en-US" sz="2300" b="1">
                    <a:latin typeface="Symbol" pitchFamily="18" charset="2"/>
                  </a:rPr>
                  <a:t>W</a:t>
                </a:r>
              </a:p>
            </p:txBody>
          </p:sp>
          <p:sp>
            <p:nvSpPr>
              <p:cNvPr id="20531" name="Text Box 106"/>
              <p:cNvSpPr txBox="1">
                <a:spLocks noChangeArrowheads="1"/>
              </p:cNvSpPr>
              <p:nvPr/>
            </p:nvSpPr>
            <p:spPr bwMode="auto">
              <a:xfrm>
                <a:off x="2208" y="2727"/>
                <a:ext cx="563" cy="29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latin typeface="Times New Roman" pitchFamily="18" charset="0"/>
                  </a:rPr>
                  <a:t>10 </a:t>
                </a:r>
                <a:r>
                  <a:rPr lang="en-US" altLang="en-US" sz="2300" b="1">
                    <a:latin typeface="Symbol" pitchFamily="18" charset="2"/>
                  </a:rPr>
                  <a:t>W</a:t>
                </a:r>
              </a:p>
            </p:txBody>
          </p:sp>
          <p:sp>
            <p:nvSpPr>
              <p:cNvPr id="20532" name="Text Box 107"/>
              <p:cNvSpPr txBox="1">
                <a:spLocks noChangeArrowheads="1"/>
              </p:cNvSpPr>
              <p:nvPr/>
            </p:nvSpPr>
            <p:spPr bwMode="auto">
              <a:xfrm>
                <a:off x="4017" y="2392"/>
                <a:ext cx="555" cy="29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solidFill>
                      <a:srgbClr val="FF0000"/>
                    </a:solidFill>
                    <a:latin typeface="Times New Roman" pitchFamily="18" charset="0"/>
                  </a:rPr>
                  <a:t>13 V</a:t>
                </a:r>
              </a:p>
            </p:txBody>
          </p:sp>
          <p:sp>
            <p:nvSpPr>
              <p:cNvPr id="20533" name="Text Box 108"/>
              <p:cNvSpPr txBox="1">
                <a:spLocks noChangeArrowheads="1"/>
              </p:cNvSpPr>
              <p:nvPr/>
            </p:nvSpPr>
            <p:spPr bwMode="auto">
              <a:xfrm>
                <a:off x="528" y="2605"/>
                <a:ext cx="1116" cy="29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 b="1">
                    <a:latin typeface="Times New Roman" pitchFamily="18" charset="0"/>
                  </a:rPr>
                  <a:t>V</a:t>
                </a:r>
                <a:r>
                  <a:rPr lang="en-US" altLang="en-US" sz="2300" b="1" baseline="-25000">
                    <a:latin typeface="Times New Roman" pitchFamily="18" charset="0"/>
                  </a:rPr>
                  <a:t>1 </a:t>
                </a:r>
                <a:r>
                  <a:rPr lang="en-US" altLang="en-US" sz="2300" b="1">
                    <a:latin typeface="Times New Roman" pitchFamily="18" charset="0"/>
                  </a:rPr>
                  <a:t>shorted </a:t>
                </a:r>
              </a:p>
            </p:txBody>
          </p:sp>
        </p:grpSp>
      </p:grpSp>
      <p:sp>
        <p:nvSpPr>
          <p:cNvPr id="63597" name="Rectangle 109"/>
          <p:cNvSpPr>
            <a:spLocks noChangeArrowheads="1"/>
          </p:cNvSpPr>
          <p:nvPr/>
        </p:nvSpPr>
        <p:spPr bwMode="auto">
          <a:xfrm>
            <a:off x="404252" y="161996"/>
            <a:ext cx="831056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defRPr/>
            </a:pPr>
            <a:r>
              <a:rPr lang="en-US" altLang="en-US" sz="3600" dirty="0">
                <a:solidFill>
                  <a:srgbClr val="FF0000"/>
                </a:solidFill>
                <a:latin typeface="Georgia" panose="02040502050405020303" pitchFamily="18" charset="0"/>
              </a:rPr>
              <a:t>Superposition Theorem</a:t>
            </a:r>
          </a:p>
        </p:txBody>
      </p:sp>
      <p:sp>
        <p:nvSpPr>
          <p:cNvPr id="108" name="Text Box 60"/>
          <p:cNvSpPr txBox="1">
            <a:spLocks noChangeArrowheads="1"/>
          </p:cNvSpPr>
          <p:nvPr/>
        </p:nvSpPr>
        <p:spPr bwMode="auto">
          <a:xfrm>
            <a:off x="1614215" y="5805264"/>
            <a:ext cx="5890636" cy="455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3236" tIns="51618" rIns="103236" bIns="51618">
            <a:spAutoFit/>
          </a:bodyPr>
          <a:lstStyle>
            <a:lvl1pPr defTabSz="1031875" eaLnBrk="0" hangingPunct="0">
              <a:spcBef>
                <a:spcPct val="20000"/>
              </a:spcBef>
              <a:buClr>
                <a:srgbClr val="0000FF"/>
              </a:buClr>
              <a:buSzPct val="95000"/>
              <a:buFont typeface="Wingdings" pitchFamily="2" charset="2"/>
              <a:buChar char="§"/>
              <a:defRPr sz="27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1031875" eaLnBrk="0" hangingPunct="0">
              <a:spcBef>
                <a:spcPct val="20000"/>
              </a:spcBef>
              <a:buClr>
                <a:srgbClr val="003399"/>
              </a:buClr>
              <a:buSzPct val="95000"/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1031875" eaLnBrk="0" hangingPunct="0">
              <a:spcBef>
                <a:spcPct val="20000"/>
              </a:spcBef>
              <a:buClr>
                <a:srgbClr val="003399"/>
              </a:buClr>
              <a:buSzPct val="95000"/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1031875" eaLnBrk="0" hangingPunct="0">
              <a:spcBef>
                <a:spcPct val="20000"/>
              </a:spcBef>
              <a:buClr>
                <a:srgbClr val="003399"/>
              </a:buClr>
              <a:buSzPct val="9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1031875" eaLnBrk="0" hangingPunct="0">
              <a:spcBef>
                <a:spcPct val="20000"/>
              </a:spcBef>
              <a:buClr>
                <a:srgbClr val="003399"/>
              </a:buClr>
              <a:buSzPct val="9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1031875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SzPct val="9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1031875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SzPct val="9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1031875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SzPct val="9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1031875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3399"/>
              </a:buClr>
              <a:buSzPct val="9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300" b="1" dirty="0">
                <a:latin typeface="Times New Roman" pitchFamily="18" charset="0"/>
              </a:rPr>
              <a:t>R</a:t>
            </a:r>
            <a:r>
              <a:rPr lang="en-US" altLang="en-US" sz="2300" b="1" baseline="-25000" dirty="0">
                <a:latin typeface="Times New Roman" pitchFamily="18" charset="0"/>
              </a:rPr>
              <a:t>EQ</a:t>
            </a:r>
            <a:r>
              <a:rPr lang="en-US" altLang="en-US" sz="2300" b="1" dirty="0">
                <a:latin typeface="Times New Roman" pitchFamily="18" charset="0"/>
              </a:rPr>
              <a:t> = 29.09 </a:t>
            </a:r>
            <a:r>
              <a:rPr lang="en-US" altLang="en-US" sz="2300" b="1" dirty="0">
                <a:latin typeface="Symbol" pitchFamily="18" charset="2"/>
              </a:rPr>
              <a:t>W</a:t>
            </a:r>
            <a:r>
              <a:rPr lang="en-US" altLang="en-US" sz="2300" b="1" dirty="0">
                <a:latin typeface="Times New Roman" pitchFamily="18" charset="0"/>
              </a:rPr>
              <a:t>, I</a:t>
            </a:r>
            <a:r>
              <a:rPr lang="en-US" altLang="en-US" sz="2300" b="1" baseline="-25000" dirty="0">
                <a:latin typeface="Times New Roman" pitchFamily="18" charset="0"/>
              </a:rPr>
              <a:t>T</a:t>
            </a:r>
            <a:r>
              <a:rPr lang="en-US" altLang="en-US" sz="2300" b="1" dirty="0">
                <a:latin typeface="Times New Roman" pitchFamily="18" charset="0"/>
              </a:rPr>
              <a:t> = 0.447 A and I</a:t>
            </a:r>
            <a:r>
              <a:rPr lang="en-US" altLang="en-US" sz="2300" b="1" baseline="-25000" dirty="0">
                <a:latin typeface="Times New Roman" pitchFamily="18" charset="0"/>
              </a:rPr>
              <a:t>R</a:t>
            </a:r>
            <a:r>
              <a:rPr lang="en-US" altLang="en-US" sz="2300" b="1" baseline="-50000" dirty="0">
                <a:latin typeface="Times New Roman" pitchFamily="18" charset="0"/>
              </a:rPr>
              <a:t>3</a:t>
            </a:r>
            <a:r>
              <a:rPr lang="en-US" altLang="en-US" sz="2300" b="1" dirty="0">
                <a:latin typeface="Times New Roman" pitchFamily="18" charset="0"/>
              </a:rPr>
              <a:t> = 0.406 A </a:t>
            </a:r>
          </a:p>
        </p:txBody>
      </p:sp>
      <p:cxnSp>
        <p:nvCxnSpPr>
          <p:cNvPr id="110" name="Straight Arrow Connector 109"/>
          <p:cNvCxnSpPr/>
          <p:nvPr/>
        </p:nvCxnSpPr>
        <p:spPr>
          <a:xfrm flipH="1">
            <a:off x="4910341" y="3756997"/>
            <a:ext cx="288032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4655722" y="3971372"/>
            <a:ext cx="0" cy="21602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Arrow Connector 111"/>
          <p:cNvCxnSpPr/>
          <p:nvPr/>
        </p:nvCxnSpPr>
        <p:spPr>
          <a:xfrm flipH="1">
            <a:off x="4310429" y="3773513"/>
            <a:ext cx="288032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6707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Rectangle 5"/>
              <p:cNvSpPr/>
              <p:nvPr/>
            </p:nvSpPr>
            <p:spPr>
              <a:xfrm>
                <a:off x="1259632" y="836712"/>
                <a:ext cx="5976664" cy="82432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sSubPr>
                        <m:e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𝑅</m:t>
                          </m:r>
                        </m:e>
                        <m:sub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𝐸𝑄</m:t>
                          </m:r>
                        </m:sub>
                      </m:sSub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100×10</m:t>
                          </m:r>
                        </m:num>
                        <m:den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100+10</m:t>
                          </m:r>
                        </m:den>
                      </m:f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+20=</m:t>
                      </m:r>
                      <m:f>
                        <m:fPr>
                          <m:ctrlP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1000</m:t>
                          </m:r>
                        </m:num>
                        <m:den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110</m:t>
                          </m:r>
                        </m:den>
                      </m:f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+20=29.09</m:t>
                      </m:r>
                      <m:r>
                        <m:rPr>
                          <m:sty m:val="p"/>
                        </m:rPr>
                        <a:rPr lang="en-GB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Ω</m:t>
                      </m:r>
                    </m:oMath>
                  </m:oMathPara>
                </a14:m>
                <a:endParaRPr lang="en-GB" sz="1200" dirty="0">
                  <a:ea typeface="Calibri"/>
                  <a:cs typeface="Times New Roman"/>
                </a:endParaRPr>
              </a:p>
            </p:txBody>
          </p:sp>
        </mc:Choice>
        <mc:Fallback>
          <p:sp>
            <p:nvSpPr>
              <p:cNvPr id="6" name="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836712"/>
                <a:ext cx="5976664" cy="82432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Rectangle 6"/>
              <p:cNvSpPr/>
              <p:nvPr/>
            </p:nvSpPr>
            <p:spPr>
              <a:xfrm>
                <a:off x="2987824" y="2420888"/>
                <a:ext cx="2312171" cy="81900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sSubPr>
                        <m:e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𝐼</m:t>
                          </m:r>
                        </m:e>
                        <m:sub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𝑇</m:t>
                          </m:r>
                        </m:sub>
                      </m:sSub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13</m:t>
                          </m:r>
                        </m:num>
                        <m:den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29.09</m:t>
                          </m:r>
                        </m:den>
                      </m:f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=0.447</m:t>
                      </m:r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𝐴</m:t>
                      </m:r>
                    </m:oMath>
                  </m:oMathPara>
                </a14:m>
                <a:endParaRPr lang="en-GB" sz="1200" dirty="0">
                  <a:ea typeface="Calibri"/>
                  <a:cs typeface="Times New Roman"/>
                </a:endParaRPr>
              </a:p>
            </p:txBody>
          </p:sp>
        </mc:Choice>
        <mc:Fallback>
          <p:sp>
            <p:nvSpPr>
              <p:cNvPr id="7" name="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2420888"/>
                <a:ext cx="2312171" cy="81900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Rectangle 7"/>
              <p:cNvSpPr/>
              <p:nvPr/>
            </p:nvSpPr>
            <p:spPr>
              <a:xfrm>
                <a:off x="2454106" y="4005064"/>
                <a:ext cx="3587713" cy="82432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sSubPr>
                        <m:e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𝐼</m:t>
                          </m:r>
                        </m:e>
                        <m:sub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𝑅</m:t>
                          </m:r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3</m:t>
                          </m:r>
                        </m:sub>
                      </m:sSub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100</m:t>
                          </m:r>
                        </m:num>
                        <m:den>
                          <m:r>
                            <a:rPr lang="en-GB" i="1"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10+100</m:t>
                          </m:r>
                        </m:den>
                      </m:f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×0.447=0.406</m:t>
                      </m:r>
                      <m:r>
                        <a:rPr lang="en-GB" i="1"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𝐴</m:t>
                      </m:r>
                    </m:oMath>
                  </m:oMathPara>
                </a14:m>
                <a:endParaRPr lang="en-GB" sz="1200" dirty="0">
                  <a:ea typeface="Calibri"/>
                  <a:cs typeface="Times New Roman"/>
                </a:endParaRPr>
              </a:p>
            </p:txBody>
          </p:sp>
        </mc:Choice>
        <mc:Fallback>
          <p:sp>
            <p:nvSpPr>
              <p:cNvPr id="8" name="Rectangle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4106" y="4005064"/>
                <a:ext cx="3587713" cy="8243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274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1362825" y="899253"/>
            <a:ext cx="6101214" cy="5409519"/>
            <a:chOff x="624" y="271"/>
            <a:chExt cx="4295" cy="3674"/>
          </a:xfrm>
        </p:grpSpPr>
        <p:sp>
          <p:nvSpPr>
            <p:cNvPr id="21508" name="Text Box 5"/>
            <p:cNvSpPr txBox="1">
              <a:spLocks noChangeArrowheads="1"/>
            </p:cNvSpPr>
            <p:nvPr/>
          </p:nvSpPr>
          <p:spPr bwMode="auto">
            <a:xfrm>
              <a:off x="756" y="271"/>
              <a:ext cx="145" cy="2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300">
                <a:solidFill>
                  <a:schemeClr val="accent2"/>
                </a:solidFill>
                <a:latin typeface="Times New Roman" pitchFamily="18" charset="0"/>
              </a:endParaRPr>
            </a:p>
          </p:txBody>
        </p:sp>
        <p:grpSp>
          <p:nvGrpSpPr>
            <p:cNvPr id="3" name="Group 6"/>
            <p:cNvGrpSpPr>
              <a:grpSpLocks/>
            </p:cNvGrpSpPr>
            <p:nvPr/>
          </p:nvGrpSpPr>
          <p:grpSpPr bwMode="auto">
            <a:xfrm>
              <a:off x="1558" y="1327"/>
              <a:ext cx="284" cy="221"/>
              <a:chOff x="565" y="1689"/>
              <a:chExt cx="284" cy="221"/>
            </a:xfrm>
          </p:grpSpPr>
          <p:sp>
            <p:nvSpPr>
              <p:cNvPr id="21567" name="Line 7"/>
              <p:cNvSpPr>
                <a:spLocks noChangeShapeType="1"/>
              </p:cNvSpPr>
              <p:nvPr/>
            </p:nvSpPr>
            <p:spPr bwMode="auto">
              <a:xfrm>
                <a:off x="565" y="1689"/>
                <a:ext cx="28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68" name="Line 8"/>
              <p:cNvSpPr>
                <a:spLocks noChangeShapeType="1"/>
              </p:cNvSpPr>
              <p:nvPr/>
            </p:nvSpPr>
            <p:spPr bwMode="auto">
              <a:xfrm>
                <a:off x="565" y="1838"/>
                <a:ext cx="28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69" name="Line 9"/>
              <p:cNvSpPr>
                <a:spLocks noChangeShapeType="1"/>
              </p:cNvSpPr>
              <p:nvPr/>
            </p:nvSpPr>
            <p:spPr bwMode="auto">
              <a:xfrm>
                <a:off x="620" y="1766"/>
                <a:ext cx="179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70" name="Line 10"/>
              <p:cNvSpPr>
                <a:spLocks noChangeShapeType="1"/>
              </p:cNvSpPr>
              <p:nvPr/>
            </p:nvSpPr>
            <p:spPr bwMode="auto">
              <a:xfrm>
                <a:off x="619" y="1910"/>
                <a:ext cx="179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" name="Group 11"/>
            <p:cNvGrpSpPr>
              <a:grpSpLocks/>
            </p:cNvGrpSpPr>
            <p:nvPr/>
          </p:nvGrpSpPr>
          <p:grpSpPr bwMode="auto">
            <a:xfrm>
              <a:off x="2736" y="1308"/>
              <a:ext cx="167" cy="332"/>
              <a:chOff x="2811" y="1671"/>
              <a:chExt cx="167" cy="332"/>
            </a:xfrm>
          </p:grpSpPr>
          <p:sp>
            <p:nvSpPr>
              <p:cNvPr id="21560" name="Line 12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66" y="1808"/>
                <a:ext cx="55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61" name="Line 13"/>
              <p:cNvSpPr>
                <a:spLocks noChangeAspect="1" noChangeShapeType="1"/>
              </p:cNvSpPr>
              <p:nvPr/>
            </p:nvSpPr>
            <p:spPr bwMode="auto">
              <a:xfrm rot="-5400000">
                <a:off x="2865" y="1752"/>
                <a:ext cx="57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62" name="Line 14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66" y="1696"/>
                <a:ext cx="55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63" name="Line 15"/>
              <p:cNvSpPr>
                <a:spLocks noChangeAspect="1" noChangeShapeType="1"/>
              </p:cNvSpPr>
              <p:nvPr/>
            </p:nvSpPr>
            <p:spPr bwMode="auto">
              <a:xfrm rot="-5400000">
                <a:off x="2866" y="1641"/>
                <a:ext cx="56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64" name="Line 16"/>
              <p:cNvSpPr>
                <a:spLocks noChangeAspect="1" noChangeShapeType="1"/>
              </p:cNvSpPr>
              <p:nvPr/>
            </p:nvSpPr>
            <p:spPr bwMode="auto">
              <a:xfrm rot="-5400000">
                <a:off x="2867" y="1864"/>
                <a:ext cx="56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65" name="Line 17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39" y="1947"/>
                <a:ext cx="29" cy="83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66" name="Line 18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923" y="1644"/>
                <a:ext cx="26" cy="8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1511" name="Line 19"/>
            <p:cNvSpPr>
              <a:spLocks noChangeShapeType="1"/>
            </p:cNvSpPr>
            <p:nvPr/>
          </p:nvSpPr>
          <p:spPr bwMode="auto">
            <a:xfrm>
              <a:off x="1702" y="960"/>
              <a:ext cx="0" cy="36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12" name="Line 20"/>
            <p:cNvSpPr>
              <a:spLocks noChangeShapeType="1"/>
            </p:cNvSpPr>
            <p:nvPr/>
          </p:nvSpPr>
          <p:spPr bwMode="auto">
            <a:xfrm>
              <a:off x="2440" y="960"/>
              <a:ext cx="800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13" name="Line 21"/>
            <p:cNvSpPr>
              <a:spLocks noChangeShapeType="1"/>
            </p:cNvSpPr>
            <p:nvPr/>
          </p:nvSpPr>
          <p:spPr bwMode="auto">
            <a:xfrm>
              <a:off x="1712" y="2016"/>
              <a:ext cx="2280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5" name="Group 22"/>
            <p:cNvGrpSpPr>
              <a:grpSpLocks/>
            </p:cNvGrpSpPr>
            <p:nvPr/>
          </p:nvGrpSpPr>
          <p:grpSpPr bwMode="auto">
            <a:xfrm>
              <a:off x="3852" y="1320"/>
              <a:ext cx="284" cy="221"/>
              <a:chOff x="565" y="1689"/>
              <a:chExt cx="284" cy="221"/>
            </a:xfrm>
          </p:grpSpPr>
          <p:sp>
            <p:nvSpPr>
              <p:cNvPr id="21556" name="Line 23"/>
              <p:cNvSpPr>
                <a:spLocks noChangeShapeType="1"/>
              </p:cNvSpPr>
              <p:nvPr/>
            </p:nvSpPr>
            <p:spPr bwMode="auto">
              <a:xfrm>
                <a:off x="565" y="1689"/>
                <a:ext cx="28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57" name="Line 24"/>
              <p:cNvSpPr>
                <a:spLocks noChangeShapeType="1"/>
              </p:cNvSpPr>
              <p:nvPr/>
            </p:nvSpPr>
            <p:spPr bwMode="auto">
              <a:xfrm>
                <a:off x="565" y="1838"/>
                <a:ext cx="28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58" name="Line 25"/>
              <p:cNvSpPr>
                <a:spLocks noChangeShapeType="1"/>
              </p:cNvSpPr>
              <p:nvPr/>
            </p:nvSpPr>
            <p:spPr bwMode="auto">
              <a:xfrm>
                <a:off x="620" y="1766"/>
                <a:ext cx="179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59" name="Line 26"/>
              <p:cNvSpPr>
                <a:spLocks noChangeShapeType="1"/>
              </p:cNvSpPr>
              <p:nvPr/>
            </p:nvSpPr>
            <p:spPr bwMode="auto">
              <a:xfrm>
                <a:off x="619" y="1910"/>
                <a:ext cx="179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27"/>
            <p:cNvGrpSpPr>
              <a:grpSpLocks/>
            </p:cNvGrpSpPr>
            <p:nvPr/>
          </p:nvGrpSpPr>
          <p:grpSpPr bwMode="auto">
            <a:xfrm rot="-5400000">
              <a:off x="2186" y="790"/>
              <a:ext cx="167" cy="332"/>
              <a:chOff x="2811" y="1671"/>
              <a:chExt cx="167" cy="332"/>
            </a:xfrm>
          </p:grpSpPr>
          <p:sp>
            <p:nvSpPr>
              <p:cNvPr id="21549" name="Line 28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66" y="1808"/>
                <a:ext cx="55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50" name="Line 29"/>
              <p:cNvSpPr>
                <a:spLocks noChangeAspect="1" noChangeShapeType="1"/>
              </p:cNvSpPr>
              <p:nvPr/>
            </p:nvSpPr>
            <p:spPr bwMode="auto">
              <a:xfrm rot="-5400000">
                <a:off x="2865" y="1752"/>
                <a:ext cx="57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51" name="Line 30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66" y="1696"/>
                <a:ext cx="55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52" name="Line 31"/>
              <p:cNvSpPr>
                <a:spLocks noChangeAspect="1" noChangeShapeType="1"/>
              </p:cNvSpPr>
              <p:nvPr/>
            </p:nvSpPr>
            <p:spPr bwMode="auto">
              <a:xfrm rot="-5400000">
                <a:off x="2866" y="1641"/>
                <a:ext cx="56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53" name="Line 32"/>
              <p:cNvSpPr>
                <a:spLocks noChangeAspect="1" noChangeShapeType="1"/>
              </p:cNvSpPr>
              <p:nvPr/>
            </p:nvSpPr>
            <p:spPr bwMode="auto">
              <a:xfrm rot="-5400000">
                <a:off x="2867" y="1864"/>
                <a:ext cx="56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54" name="Line 33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39" y="1947"/>
                <a:ext cx="29" cy="83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55" name="Line 34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923" y="1644"/>
                <a:ext cx="26" cy="8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" name="Group 35"/>
            <p:cNvGrpSpPr>
              <a:grpSpLocks/>
            </p:cNvGrpSpPr>
            <p:nvPr/>
          </p:nvGrpSpPr>
          <p:grpSpPr bwMode="auto">
            <a:xfrm rot="-5400000">
              <a:off x="3334" y="790"/>
              <a:ext cx="167" cy="332"/>
              <a:chOff x="2811" y="1671"/>
              <a:chExt cx="167" cy="332"/>
            </a:xfrm>
          </p:grpSpPr>
          <p:sp>
            <p:nvSpPr>
              <p:cNvPr id="21542" name="Line 36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66" y="1808"/>
                <a:ext cx="55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43" name="Line 37"/>
              <p:cNvSpPr>
                <a:spLocks noChangeAspect="1" noChangeShapeType="1"/>
              </p:cNvSpPr>
              <p:nvPr/>
            </p:nvSpPr>
            <p:spPr bwMode="auto">
              <a:xfrm rot="-5400000">
                <a:off x="2865" y="1752"/>
                <a:ext cx="57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44" name="Line 38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66" y="1696"/>
                <a:ext cx="55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45" name="Line 39"/>
              <p:cNvSpPr>
                <a:spLocks noChangeAspect="1" noChangeShapeType="1"/>
              </p:cNvSpPr>
              <p:nvPr/>
            </p:nvSpPr>
            <p:spPr bwMode="auto">
              <a:xfrm rot="-5400000">
                <a:off x="2866" y="1641"/>
                <a:ext cx="56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46" name="Line 40"/>
              <p:cNvSpPr>
                <a:spLocks noChangeAspect="1" noChangeShapeType="1"/>
              </p:cNvSpPr>
              <p:nvPr/>
            </p:nvSpPr>
            <p:spPr bwMode="auto">
              <a:xfrm rot="-5400000">
                <a:off x="2867" y="1864"/>
                <a:ext cx="56" cy="16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47" name="Line 41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839" y="1947"/>
                <a:ext cx="29" cy="83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48" name="Line 42"/>
              <p:cNvSpPr>
                <a:spLocks noChangeAspect="1" noChangeShapeType="1"/>
              </p:cNvSpPr>
              <p:nvPr/>
            </p:nvSpPr>
            <p:spPr bwMode="auto">
              <a:xfrm rot="16200000" flipV="1">
                <a:off x="2923" y="1644"/>
                <a:ext cx="26" cy="8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1517" name="Line 43"/>
            <p:cNvSpPr>
              <a:spLocks noChangeShapeType="1"/>
            </p:cNvSpPr>
            <p:nvPr/>
          </p:nvSpPr>
          <p:spPr bwMode="auto">
            <a:xfrm>
              <a:off x="3996" y="960"/>
              <a:ext cx="0" cy="36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18" name="Line 44"/>
            <p:cNvSpPr>
              <a:spLocks noChangeShapeType="1"/>
            </p:cNvSpPr>
            <p:nvPr/>
          </p:nvSpPr>
          <p:spPr bwMode="auto">
            <a:xfrm>
              <a:off x="1702" y="1548"/>
              <a:ext cx="0" cy="47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19" name="Line 45"/>
            <p:cNvSpPr>
              <a:spLocks noChangeShapeType="1"/>
            </p:cNvSpPr>
            <p:nvPr/>
          </p:nvSpPr>
          <p:spPr bwMode="auto">
            <a:xfrm>
              <a:off x="1696" y="960"/>
              <a:ext cx="403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20" name="Line 46"/>
            <p:cNvSpPr>
              <a:spLocks noChangeShapeType="1"/>
            </p:cNvSpPr>
            <p:nvPr/>
          </p:nvSpPr>
          <p:spPr bwMode="auto">
            <a:xfrm>
              <a:off x="3592" y="960"/>
              <a:ext cx="403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21" name="Line 47"/>
            <p:cNvSpPr>
              <a:spLocks noChangeShapeType="1"/>
            </p:cNvSpPr>
            <p:nvPr/>
          </p:nvSpPr>
          <p:spPr bwMode="auto">
            <a:xfrm>
              <a:off x="2824" y="960"/>
              <a:ext cx="0" cy="36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22" name="Line 48"/>
            <p:cNvSpPr>
              <a:spLocks noChangeShapeType="1"/>
            </p:cNvSpPr>
            <p:nvPr/>
          </p:nvSpPr>
          <p:spPr bwMode="auto">
            <a:xfrm>
              <a:off x="2824" y="1656"/>
              <a:ext cx="0" cy="36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23" name="Line 49"/>
            <p:cNvSpPr>
              <a:spLocks noChangeShapeType="1"/>
            </p:cNvSpPr>
            <p:nvPr/>
          </p:nvSpPr>
          <p:spPr bwMode="auto">
            <a:xfrm>
              <a:off x="3992" y="1536"/>
              <a:ext cx="0" cy="48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24" name="Text Box 50"/>
            <p:cNvSpPr txBox="1">
              <a:spLocks noChangeArrowheads="1"/>
            </p:cNvSpPr>
            <p:nvPr/>
          </p:nvSpPr>
          <p:spPr bwMode="auto">
            <a:xfrm>
              <a:off x="2103" y="607"/>
              <a:ext cx="350" cy="2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latin typeface="Times New Roman" pitchFamily="18" charset="0"/>
                </a:rPr>
                <a:t>R</a:t>
              </a:r>
              <a:r>
                <a:rPr lang="en-US" altLang="en-US" sz="2300" baseline="-25000">
                  <a:latin typeface="Times New Roman" pitchFamily="18" charset="0"/>
                </a:rPr>
                <a:t>1</a:t>
              </a:r>
            </a:p>
          </p:txBody>
        </p:sp>
        <p:sp>
          <p:nvSpPr>
            <p:cNvPr id="21525" name="Text Box 51"/>
            <p:cNvSpPr txBox="1">
              <a:spLocks noChangeArrowheads="1"/>
            </p:cNvSpPr>
            <p:nvPr/>
          </p:nvSpPr>
          <p:spPr bwMode="auto">
            <a:xfrm>
              <a:off x="3256" y="607"/>
              <a:ext cx="349" cy="2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latin typeface="Times New Roman" pitchFamily="18" charset="0"/>
                </a:rPr>
                <a:t>R</a:t>
              </a:r>
              <a:r>
                <a:rPr lang="en-US" altLang="en-US" sz="2300" baseline="-25000">
                  <a:latin typeface="Times New Roman" pitchFamily="18" charset="0"/>
                </a:rPr>
                <a:t>2</a:t>
              </a:r>
            </a:p>
          </p:txBody>
        </p:sp>
        <p:sp>
          <p:nvSpPr>
            <p:cNvPr id="21526" name="Text Box 52"/>
            <p:cNvSpPr txBox="1">
              <a:spLocks noChangeArrowheads="1"/>
            </p:cNvSpPr>
            <p:nvPr/>
          </p:nvSpPr>
          <p:spPr bwMode="auto">
            <a:xfrm>
              <a:off x="1210" y="1327"/>
              <a:ext cx="360" cy="2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solidFill>
                    <a:srgbClr val="FF0000"/>
                  </a:solidFill>
                  <a:latin typeface="Times New Roman" pitchFamily="18" charset="0"/>
                </a:rPr>
                <a:t>V</a:t>
              </a:r>
              <a:r>
                <a:rPr lang="en-US" altLang="en-US" sz="2300" baseline="-25000">
                  <a:solidFill>
                    <a:srgbClr val="FF0000"/>
                  </a:solidFill>
                  <a:latin typeface="Times New Roman" pitchFamily="18" charset="0"/>
                </a:rPr>
                <a:t>1</a:t>
              </a:r>
            </a:p>
          </p:txBody>
        </p:sp>
        <p:sp>
          <p:nvSpPr>
            <p:cNvPr id="21527" name="Text Box 53"/>
            <p:cNvSpPr txBox="1">
              <a:spLocks noChangeArrowheads="1"/>
            </p:cNvSpPr>
            <p:nvPr/>
          </p:nvSpPr>
          <p:spPr bwMode="auto">
            <a:xfrm>
              <a:off x="4137" y="1327"/>
              <a:ext cx="361" cy="2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solidFill>
                    <a:srgbClr val="FF0000"/>
                  </a:solidFill>
                  <a:latin typeface="Times New Roman" pitchFamily="18" charset="0"/>
                </a:rPr>
                <a:t>V</a:t>
              </a:r>
              <a:r>
                <a:rPr lang="en-US" altLang="en-US" sz="2300" baseline="-25000">
                  <a:solidFill>
                    <a:srgbClr val="FF0000"/>
                  </a:solidFill>
                  <a:latin typeface="Times New Roman" pitchFamily="18" charset="0"/>
                </a:rPr>
                <a:t>2</a:t>
              </a:r>
            </a:p>
          </p:txBody>
        </p:sp>
        <p:sp>
          <p:nvSpPr>
            <p:cNvPr id="21528" name="Text Box 54"/>
            <p:cNvSpPr txBox="1">
              <a:spLocks noChangeArrowheads="1"/>
            </p:cNvSpPr>
            <p:nvPr/>
          </p:nvSpPr>
          <p:spPr bwMode="auto">
            <a:xfrm>
              <a:off x="1968" y="1052"/>
              <a:ext cx="663" cy="2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latin typeface="Times New Roman" pitchFamily="18" charset="0"/>
                </a:rPr>
                <a:t>100 </a:t>
              </a:r>
              <a:r>
                <a:rPr lang="en-US" altLang="en-US" sz="2300">
                  <a:latin typeface="Symbol" pitchFamily="18" charset="2"/>
                </a:rPr>
                <a:t>W</a:t>
              </a:r>
            </a:p>
          </p:txBody>
        </p:sp>
        <p:sp>
          <p:nvSpPr>
            <p:cNvPr id="21529" name="Text Box 55"/>
            <p:cNvSpPr txBox="1">
              <a:spLocks noChangeArrowheads="1"/>
            </p:cNvSpPr>
            <p:nvPr/>
          </p:nvSpPr>
          <p:spPr bwMode="auto">
            <a:xfrm>
              <a:off x="3120" y="1052"/>
              <a:ext cx="560" cy="2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latin typeface="Times New Roman" pitchFamily="18" charset="0"/>
                </a:rPr>
                <a:t>20 </a:t>
              </a:r>
              <a:r>
                <a:rPr lang="en-US" altLang="en-US" sz="2300">
                  <a:latin typeface="Symbol" pitchFamily="18" charset="2"/>
                </a:rPr>
                <a:t>W</a:t>
              </a:r>
            </a:p>
          </p:txBody>
        </p:sp>
        <p:sp>
          <p:nvSpPr>
            <p:cNvPr id="21530" name="Text Box 56"/>
            <p:cNvSpPr txBox="1">
              <a:spLocks noChangeArrowheads="1"/>
            </p:cNvSpPr>
            <p:nvPr/>
          </p:nvSpPr>
          <p:spPr bwMode="auto">
            <a:xfrm>
              <a:off x="1153" y="1052"/>
              <a:ext cx="550" cy="2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 dirty="0">
                  <a:solidFill>
                    <a:srgbClr val="FF0000"/>
                  </a:solidFill>
                  <a:latin typeface="Times New Roman" pitchFamily="18" charset="0"/>
                </a:rPr>
                <a:t>15 V</a:t>
              </a:r>
            </a:p>
          </p:txBody>
        </p:sp>
        <p:sp>
          <p:nvSpPr>
            <p:cNvPr id="21531" name="Text Box 57"/>
            <p:cNvSpPr txBox="1">
              <a:spLocks noChangeArrowheads="1"/>
            </p:cNvSpPr>
            <p:nvPr/>
          </p:nvSpPr>
          <p:spPr bwMode="auto">
            <a:xfrm>
              <a:off x="4017" y="1052"/>
              <a:ext cx="550" cy="2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solidFill>
                    <a:srgbClr val="FF0000"/>
                  </a:solidFill>
                  <a:latin typeface="Times New Roman" pitchFamily="18" charset="0"/>
                </a:rPr>
                <a:t>13 V</a:t>
              </a:r>
            </a:p>
          </p:txBody>
        </p:sp>
        <p:sp>
          <p:nvSpPr>
            <p:cNvPr id="21532" name="Text Box 58"/>
            <p:cNvSpPr txBox="1">
              <a:spLocks noChangeArrowheads="1"/>
            </p:cNvSpPr>
            <p:nvPr/>
          </p:nvSpPr>
          <p:spPr bwMode="auto">
            <a:xfrm>
              <a:off x="1008" y="3582"/>
              <a:ext cx="3911" cy="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800" dirty="0">
                  <a:solidFill>
                    <a:srgbClr val="002060"/>
                  </a:solidFill>
                  <a:latin typeface="Times New Roman" pitchFamily="18" charset="0"/>
                </a:rPr>
                <a:t>Adding the currents gives I</a:t>
              </a:r>
              <a:r>
                <a:rPr lang="en-US" altLang="en-US" sz="2800" baseline="-25000" dirty="0">
                  <a:solidFill>
                    <a:srgbClr val="002060"/>
                  </a:solidFill>
                  <a:latin typeface="Times New Roman" pitchFamily="18" charset="0"/>
                </a:rPr>
                <a:t>R</a:t>
              </a:r>
              <a:r>
                <a:rPr lang="en-US" altLang="en-US" sz="2800" baseline="-50000" dirty="0">
                  <a:solidFill>
                    <a:srgbClr val="002060"/>
                  </a:solidFill>
                  <a:latin typeface="Times New Roman" pitchFamily="18" charset="0"/>
                </a:rPr>
                <a:t>3</a:t>
              </a:r>
              <a:r>
                <a:rPr lang="en-US" altLang="en-US" sz="2800" dirty="0">
                  <a:solidFill>
                    <a:srgbClr val="002060"/>
                  </a:solidFill>
                  <a:latin typeface="Times New Roman" pitchFamily="18" charset="0"/>
                </a:rPr>
                <a:t> = 0.5 A</a:t>
              </a:r>
            </a:p>
          </p:txBody>
        </p:sp>
        <p:sp>
          <p:nvSpPr>
            <p:cNvPr id="21533" name="Text Box 59"/>
            <p:cNvSpPr txBox="1">
              <a:spLocks noChangeArrowheads="1"/>
            </p:cNvSpPr>
            <p:nvPr/>
          </p:nvSpPr>
          <p:spPr bwMode="auto">
            <a:xfrm>
              <a:off x="624" y="2479"/>
              <a:ext cx="4044" cy="2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solidFill>
                    <a:schemeClr val="accent2"/>
                  </a:solidFill>
                  <a:latin typeface="Times New Roman" pitchFamily="18" charset="0"/>
                </a:rPr>
                <a:t>R</a:t>
              </a:r>
              <a:r>
                <a:rPr lang="en-US" altLang="en-US" sz="2300" baseline="-25000">
                  <a:solidFill>
                    <a:schemeClr val="accent2"/>
                  </a:solidFill>
                  <a:latin typeface="Times New Roman" pitchFamily="18" charset="0"/>
                </a:rPr>
                <a:t>EQ</a:t>
              </a:r>
              <a:r>
                <a:rPr lang="en-US" altLang="en-US" sz="2300">
                  <a:solidFill>
                    <a:schemeClr val="accent2"/>
                  </a:solidFill>
                  <a:latin typeface="Times New Roman" pitchFamily="18" charset="0"/>
                </a:rPr>
                <a:t> = 106.7 </a:t>
              </a:r>
              <a:r>
                <a:rPr lang="en-US" altLang="en-US" sz="2300">
                  <a:solidFill>
                    <a:schemeClr val="accent2"/>
                  </a:solidFill>
                  <a:latin typeface="Symbol" pitchFamily="18" charset="2"/>
                </a:rPr>
                <a:t>W</a:t>
              </a:r>
              <a:r>
                <a:rPr lang="en-US" altLang="en-US" sz="2300">
                  <a:solidFill>
                    <a:schemeClr val="accent2"/>
                  </a:solidFill>
                  <a:latin typeface="Times New Roman" pitchFamily="18" charset="0"/>
                </a:rPr>
                <a:t>, I</a:t>
              </a:r>
              <a:r>
                <a:rPr lang="en-US" altLang="en-US" sz="2300" baseline="-25000">
                  <a:solidFill>
                    <a:schemeClr val="accent2"/>
                  </a:solidFill>
                  <a:latin typeface="Times New Roman" pitchFamily="18" charset="0"/>
                </a:rPr>
                <a:t>T</a:t>
              </a:r>
              <a:r>
                <a:rPr lang="en-US" altLang="en-US" sz="2300">
                  <a:solidFill>
                    <a:schemeClr val="accent2"/>
                  </a:solidFill>
                  <a:latin typeface="Times New Roman" pitchFamily="18" charset="0"/>
                </a:rPr>
                <a:t> = 0.141 A and I</a:t>
              </a:r>
              <a:r>
                <a:rPr lang="en-US" altLang="en-US" sz="2300" baseline="-25000">
                  <a:solidFill>
                    <a:schemeClr val="accent2"/>
                  </a:solidFill>
                  <a:latin typeface="Times New Roman" pitchFamily="18" charset="0"/>
                </a:rPr>
                <a:t>R</a:t>
              </a:r>
              <a:r>
                <a:rPr lang="en-US" altLang="en-US" sz="2300" baseline="-50000">
                  <a:solidFill>
                    <a:schemeClr val="accent2"/>
                  </a:solidFill>
                  <a:latin typeface="Times New Roman" pitchFamily="18" charset="0"/>
                </a:rPr>
                <a:t>3</a:t>
              </a:r>
              <a:r>
                <a:rPr lang="en-US" altLang="en-US" sz="2300">
                  <a:solidFill>
                    <a:schemeClr val="accent2"/>
                  </a:solidFill>
                  <a:latin typeface="Times New Roman" pitchFamily="18" charset="0"/>
                </a:rPr>
                <a:t> = 0.094 A </a:t>
              </a:r>
            </a:p>
          </p:txBody>
        </p:sp>
        <p:sp>
          <p:nvSpPr>
            <p:cNvPr id="21534" name="Text Box 60"/>
            <p:cNvSpPr txBox="1">
              <a:spLocks noChangeArrowheads="1"/>
            </p:cNvSpPr>
            <p:nvPr/>
          </p:nvSpPr>
          <p:spPr bwMode="auto">
            <a:xfrm>
              <a:off x="640" y="3192"/>
              <a:ext cx="4044" cy="2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solidFill>
                    <a:srgbClr val="FF0000"/>
                  </a:solidFill>
                  <a:latin typeface="Times New Roman" pitchFamily="18" charset="0"/>
                </a:rPr>
                <a:t>R</a:t>
              </a:r>
              <a:r>
                <a:rPr lang="en-US" altLang="en-US" sz="2300" baseline="-25000">
                  <a:solidFill>
                    <a:srgbClr val="FF0000"/>
                  </a:solidFill>
                  <a:latin typeface="Times New Roman" pitchFamily="18" charset="0"/>
                </a:rPr>
                <a:t>EQ</a:t>
              </a:r>
              <a:r>
                <a:rPr lang="en-US" altLang="en-US" sz="2300">
                  <a:solidFill>
                    <a:srgbClr val="FF0000"/>
                  </a:solidFill>
                  <a:latin typeface="Times New Roman" pitchFamily="18" charset="0"/>
                </a:rPr>
                <a:t> = 29.09 </a:t>
              </a:r>
              <a:r>
                <a:rPr lang="en-US" altLang="en-US" sz="2300">
                  <a:solidFill>
                    <a:srgbClr val="FF0000"/>
                  </a:solidFill>
                  <a:latin typeface="Symbol" pitchFamily="18" charset="2"/>
                </a:rPr>
                <a:t>W</a:t>
              </a:r>
              <a:r>
                <a:rPr lang="en-US" altLang="en-US" sz="2300">
                  <a:solidFill>
                    <a:srgbClr val="FF0000"/>
                  </a:solidFill>
                  <a:latin typeface="Times New Roman" pitchFamily="18" charset="0"/>
                </a:rPr>
                <a:t>, I</a:t>
              </a:r>
              <a:r>
                <a:rPr lang="en-US" altLang="en-US" sz="2300" baseline="-25000">
                  <a:solidFill>
                    <a:srgbClr val="FF0000"/>
                  </a:solidFill>
                  <a:latin typeface="Times New Roman" pitchFamily="18" charset="0"/>
                </a:rPr>
                <a:t>T</a:t>
              </a:r>
              <a:r>
                <a:rPr lang="en-US" altLang="en-US" sz="2300">
                  <a:solidFill>
                    <a:srgbClr val="FF0000"/>
                  </a:solidFill>
                  <a:latin typeface="Times New Roman" pitchFamily="18" charset="0"/>
                </a:rPr>
                <a:t> = 0.447 A and I</a:t>
              </a:r>
              <a:r>
                <a:rPr lang="en-US" altLang="en-US" sz="2300" baseline="-25000">
                  <a:solidFill>
                    <a:srgbClr val="FF0000"/>
                  </a:solidFill>
                  <a:latin typeface="Times New Roman" pitchFamily="18" charset="0"/>
                </a:rPr>
                <a:t>R</a:t>
              </a:r>
              <a:r>
                <a:rPr lang="en-US" altLang="en-US" sz="2300" baseline="-50000">
                  <a:solidFill>
                    <a:srgbClr val="FF0000"/>
                  </a:solidFill>
                  <a:latin typeface="Times New Roman" pitchFamily="18" charset="0"/>
                </a:rPr>
                <a:t>3</a:t>
              </a:r>
              <a:r>
                <a:rPr lang="en-US" altLang="en-US" sz="2300">
                  <a:solidFill>
                    <a:srgbClr val="FF0000"/>
                  </a:solidFill>
                  <a:latin typeface="Times New Roman" pitchFamily="18" charset="0"/>
                </a:rPr>
                <a:t> = 0.406 A </a:t>
              </a:r>
            </a:p>
          </p:txBody>
        </p:sp>
        <p:sp>
          <p:nvSpPr>
            <p:cNvPr id="21535" name="Text Box 61"/>
            <p:cNvSpPr txBox="1">
              <a:spLocks noChangeArrowheads="1"/>
            </p:cNvSpPr>
            <p:nvPr/>
          </p:nvSpPr>
          <p:spPr bwMode="auto">
            <a:xfrm>
              <a:off x="1959" y="2217"/>
              <a:ext cx="1481" cy="2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latin typeface="Times New Roman" pitchFamily="18" charset="0"/>
                </a:rPr>
                <a:t>With V</a:t>
              </a:r>
              <a:r>
                <a:rPr lang="en-US" altLang="en-US" sz="2300" baseline="-25000">
                  <a:latin typeface="Times New Roman" pitchFamily="18" charset="0"/>
                </a:rPr>
                <a:t>2</a:t>
              </a:r>
              <a:r>
                <a:rPr lang="en-US" altLang="en-US" sz="2300">
                  <a:latin typeface="Times New Roman" pitchFamily="18" charset="0"/>
                </a:rPr>
                <a:t> shorted</a:t>
              </a:r>
              <a:endParaRPr lang="en-US" altLang="en-US" sz="2300">
                <a:solidFill>
                  <a:schemeClr val="accent2"/>
                </a:solidFill>
                <a:latin typeface="Times New Roman" pitchFamily="18" charset="0"/>
              </a:endParaRPr>
            </a:p>
          </p:txBody>
        </p:sp>
        <p:sp>
          <p:nvSpPr>
            <p:cNvPr id="21536" name="Text Box 62"/>
            <p:cNvSpPr txBox="1">
              <a:spLocks noChangeArrowheads="1"/>
            </p:cNvSpPr>
            <p:nvPr/>
          </p:nvSpPr>
          <p:spPr bwMode="auto">
            <a:xfrm>
              <a:off x="1926" y="2863"/>
              <a:ext cx="1481" cy="2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36" tIns="51618" rIns="103236" bIns="51618">
              <a:spAutoFit/>
            </a:bodyPr>
            <a:lstStyle>
              <a:lvl1pPr defTabSz="1031875" eaLnBrk="0" hangingPunct="0">
                <a:spcBef>
                  <a:spcPct val="20000"/>
                </a:spcBef>
                <a:buClr>
                  <a:srgbClr val="0000FF"/>
                </a:buClr>
                <a:buSzPct val="95000"/>
                <a:buFont typeface="Wingdings" pitchFamily="2" charset="2"/>
                <a:buChar char="§"/>
                <a:defRPr sz="27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5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defTabSz="1031875" eaLnBrk="0" hangingPunct="0">
                <a:spcBef>
                  <a:spcPct val="20000"/>
                </a:spcBef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defTabSz="1031875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003399"/>
                </a:buClr>
                <a:buSzPct val="95000"/>
                <a:buFont typeface="Wingdings" pitchFamily="2" charset="2"/>
                <a:buChar char="§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300">
                  <a:latin typeface="Times New Roman" pitchFamily="18" charset="0"/>
                </a:rPr>
                <a:t>With V</a:t>
              </a:r>
              <a:r>
                <a:rPr lang="en-US" altLang="en-US" sz="2300" baseline="-25000">
                  <a:latin typeface="Times New Roman" pitchFamily="18" charset="0"/>
                </a:rPr>
                <a:t>1</a:t>
              </a:r>
              <a:r>
                <a:rPr lang="en-US" altLang="en-US" sz="2300">
                  <a:latin typeface="Times New Roman" pitchFamily="18" charset="0"/>
                </a:rPr>
                <a:t> shorted</a:t>
              </a:r>
              <a:endParaRPr lang="en-US" altLang="en-US" sz="2300">
                <a:solidFill>
                  <a:srgbClr val="FF0000"/>
                </a:solidFill>
                <a:latin typeface="Times New Roman" pitchFamily="18" charset="0"/>
              </a:endParaRPr>
            </a:p>
          </p:txBody>
        </p:sp>
        <p:grpSp>
          <p:nvGrpSpPr>
            <p:cNvPr id="8" name="Group 63"/>
            <p:cNvGrpSpPr>
              <a:grpSpLocks/>
            </p:cNvGrpSpPr>
            <p:nvPr/>
          </p:nvGrpSpPr>
          <p:grpSpPr bwMode="auto">
            <a:xfrm>
              <a:off x="2064" y="1296"/>
              <a:ext cx="1576" cy="664"/>
              <a:chOff x="2064" y="1104"/>
              <a:chExt cx="1576" cy="664"/>
            </a:xfrm>
          </p:grpSpPr>
          <p:sp>
            <p:nvSpPr>
              <p:cNvPr id="21538" name="AutoShape 64"/>
              <p:cNvSpPr>
                <a:spLocks noChangeArrowheads="1"/>
              </p:cNvSpPr>
              <p:nvPr/>
            </p:nvSpPr>
            <p:spPr bwMode="auto">
              <a:xfrm flipV="1">
                <a:off x="2592" y="1104"/>
                <a:ext cx="96" cy="336"/>
              </a:xfrm>
              <a:prstGeom prst="upArrow">
                <a:avLst>
                  <a:gd name="adj1" fmla="val 50000"/>
                  <a:gd name="adj2" fmla="val 87500"/>
                </a:avLst>
              </a:prstGeom>
              <a:solidFill>
                <a:schemeClr val="accent2"/>
              </a:solidFill>
              <a:ln w="9525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GB" altLang="en-US" sz="1800"/>
              </a:p>
            </p:txBody>
          </p:sp>
          <p:sp>
            <p:nvSpPr>
              <p:cNvPr id="21539" name="AutoShape 65"/>
              <p:cNvSpPr>
                <a:spLocks noChangeArrowheads="1"/>
              </p:cNvSpPr>
              <p:nvPr/>
            </p:nvSpPr>
            <p:spPr bwMode="auto">
              <a:xfrm flipV="1">
                <a:off x="2976" y="1104"/>
                <a:ext cx="96" cy="336"/>
              </a:xfrm>
              <a:prstGeom prst="upArrow">
                <a:avLst>
                  <a:gd name="adj1" fmla="val 50000"/>
                  <a:gd name="adj2" fmla="val 87500"/>
                </a:avLst>
              </a:prstGeom>
              <a:solidFill>
                <a:srgbClr val="FF0000"/>
              </a:solidFill>
              <a:ln w="9525">
                <a:solidFill>
                  <a:srgbClr val="FF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 anchor="ctr"/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 sz="2300">
                  <a:solidFill>
                    <a:srgbClr val="FF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21540" name="Rectangle 66"/>
              <p:cNvSpPr>
                <a:spLocks noChangeArrowheads="1"/>
              </p:cNvSpPr>
              <p:nvPr/>
            </p:nvSpPr>
            <p:spPr bwMode="auto">
              <a:xfrm>
                <a:off x="2064" y="1471"/>
                <a:ext cx="808" cy="29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>
                    <a:solidFill>
                      <a:schemeClr val="accent2"/>
                    </a:solidFill>
                    <a:latin typeface="Times New Roman" pitchFamily="18" charset="0"/>
                  </a:rPr>
                  <a:t>0.094 A</a:t>
                </a:r>
              </a:p>
            </p:txBody>
          </p:sp>
          <p:sp>
            <p:nvSpPr>
              <p:cNvPr id="21541" name="Rectangle 67"/>
              <p:cNvSpPr>
                <a:spLocks noChangeArrowheads="1"/>
              </p:cNvSpPr>
              <p:nvPr/>
            </p:nvSpPr>
            <p:spPr bwMode="auto">
              <a:xfrm>
                <a:off x="2832" y="1472"/>
                <a:ext cx="808" cy="29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03236" tIns="51618" rIns="103236" bIns="51618">
                <a:spAutoFit/>
              </a:bodyPr>
              <a:lstStyle>
                <a:lvl1pPr defTabSz="1031875" eaLnBrk="0" hangingPunct="0">
                  <a:spcBef>
                    <a:spcPct val="20000"/>
                  </a:spcBef>
                  <a:buClr>
                    <a:srgbClr val="0000FF"/>
                  </a:buClr>
                  <a:buSzPct val="95000"/>
                  <a:buFont typeface="Wingdings" pitchFamily="2" charset="2"/>
                  <a:buChar char="§"/>
                  <a:defRPr sz="27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5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defTabSz="1031875" eaLnBrk="0" hangingPunct="0">
                  <a:spcBef>
                    <a:spcPct val="20000"/>
                  </a:spcBef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defTabSz="1031875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003399"/>
                  </a:buClr>
                  <a:buSzPct val="95000"/>
                  <a:buFont typeface="Wingdings" pitchFamily="2" charset="2"/>
                  <a:buChar char="§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en-US" altLang="en-US" sz="2300">
                    <a:solidFill>
                      <a:srgbClr val="FF0000"/>
                    </a:solidFill>
                    <a:latin typeface="Times New Roman" pitchFamily="18" charset="0"/>
                  </a:rPr>
                  <a:t>0.406 A</a:t>
                </a:r>
              </a:p>
            </p:txBody>
          </p:sp>
        </p:grpSp>
      </p:grpSp>
      <p:sp>
        <p:nvSpPr>
          <p:cNvPr id="64580" name="Rectangle 68"/>
          <p:cNvSpPr>
            <a:spLocks noChangeArrowheads="1"/>
          </p:cNvSpPr>
          <p:nvPr/>
        </p:nvSpPr>
        <p:spPr bwMode="auto">
          <a:xfrm>
            <a:off x="401489" y="116632"/>
            <a:ext cx="808355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defRPr/>
            </a:pPr>
            <a:r>
              <a:rPr lang="en-US" altLang="en-US" sz="32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entury Gothic" pitchFamily="34" charset="0"/>
              </a:rPr>
              <a:t> </a:t>
            </a:r>
            <a:r>
              <a:rPr lang="en-US" altLang="en-US" sz="3600" dirty="0">
                <a:solidFill>
                  <a:srgbClr val="FF0000"/>
                </a:solidFill>
                <a:latin typeface="Georgia" panose="02040502050405020303" pitchFamily="18" charset="0"/>
              </a:rPr>
              <a:t>Superposition Theorem</a:t>
            </a:r>
          </a:p>
        </p:txBody>
      </p:sp>
    </p:spTree>
    <p:extLst>
      <p:ext uri="{BB962C8B-B14F-4D97-AF65-F5344CB8AC3E}">
        <p14:creationId xmlns:p14="http://schemas.microsoft.com/office/powerpoint/2010/main" val="3963918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68760"/>
            <a:ext cx="6264696" cy="4536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629</TotalTime>
  <Words>569</Words>
  <Application>Microsoft Office PowerPoint</Application>
  <PresentationFormat>On-screen Show (4:3)</PresentationFormat>
  <Paragraphs>120</Paragraphs>
  <Slides>19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1" baseType="lpstr">
      <vt:lpstr>Office Theme</vt:lpstr>
      <vt:lpstr>Equation</vt:lpstr>
      <vt:lpstr>PowerPoint Presentation</vt:lpstr>
      <vt:lpstr>PowerPoint Presentation</vt:lpstr>
      <vt:lpstr>PowerPoint Presentation</vt:lpstr>
      <vt:lpstr>PowerPoint Presentation</vt:lpstr>
      <vt:lpstr>INTRODUCTION</vt:lpstr>
      <vt:lpstr>SUPERPOSITION  THEOREM</vt:lpstr>
      <vt:lpstr>SUPERPOSITION THEOREM</vt:lpstr>
      <vt:lpstr>Superposition</vt:lpstr>
      <vt:lpstr>SUPERPOSITION THEOREM</vt:lpstr>
      <vt:lpstr>SUPERPOSITION THEOREM</vt:lpstr>
      <vt:lpstr>SUPERPOSITION THEOREM</vt:lpstr>
      <vt:lpstr>SUPERPOSITION THEOREM</vt:lpstr>
      <vt:lpstr>SUPERPOSITION THEOREM</vt:lpstr>
      <vt:lpstr> Superposition Theorem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SUPERPOSITION  THEOREM</dc:title>
  <dc:creator>fad-aa</dc:creator>
  <cp:lastModifiedBy>Ala</cp:lastModifiedBy>
  <cp:revision>36</cp:revision>
  <dcterms:created xsi:type="dcterms:W3CDTF">2020-03-09T21:09:16Z</dcterms:created>
  <dcterms:modified xsi:type="dcterms:W3CDTF">2020-05-15T11:35:18Z</dcterms:modified>
</cp:coreProperties>
</file>