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66" r:id="rId4"/>
    <p:sldId id="258" r:id="rId5"/>
    <p:sldId id="267" r:id="rId6"/>
    <p:sldId id="262" r:id="rId7"/>
    <p:sldId id="259" r:id="rId8"/>
    <p:sldId id="268"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9FAAEE-C047-2264-C98B-E2EDB4D71B1E}" v="1049" dt="2022-03-21T11:29:03.710"/>
    <p1510:client id="{5C63AD81-4D71-F134-0D08-842B25DFC003}" v="162" dt="2022-03-20T02:36:02.091"/>
    <p1510:client id="{9B0871A6-88FF-3909-3478-578E244C6DEA}" v="219" dt="2022-03-22T02:06:42.890"/>
    <p1510:client id="{D30D697B-03F2-0960-D564-FBBCCAE83FA1}" v="40" dt="2022-03-20T23:48:25.629"/>
    <p1510:client id="{F131420C-31E9-A095-3143-592BAFEF27C3}" v="369" dt="2022-03-22T00:47:47.1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F299D0-15DB-4815-9AB3-232995B1C4AA}" type="datetimeFigureOut">
              <a:t>3/22/2022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0CDBB-6633-4EE9-978A-E8ED4C71A275}" type="slidenum">
              <a:t>‹#›</a:t>
            </a:fld>
            <a:endParaRPr lang="en-GB"/>
          </a:p>
        </p:txBody>
      </p:sp>
    </p:spTree>
    <p:extLst>
      <p:ext uri="{BB962C8B-B14F-4D97-AF65-F5344CB8AC3E}">
        <p14:creationId xmlns:p14="http://schemas.microsoft.com/office/powerpoint/2010/main" val="458601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870CDBB-6633-4EE9-978A-E8ED4C71A275}" type="slidenum">
              <a:rPr lang="en-GB"/>
              <a:t>1</a:t>
            </a:fld>
            <a:endParaRPr lang="en-GB"/>
          </a:p>
        </p:txBody>
      </p:sp>
    </p:spTree>
    <p:extLst>
      <p:ext uri="{BB962C8B-B14F-4D97-AF65-F5344CB8AC3E}">
        <p14:creationId xmlns:p14="http://schemas.microsoft.com/office/powerpoint/2010/main" val="2665709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000000"/>
              </a:solidFill>
              <a:cs typeface="Calibri"/>
            </a:endParaRPr>
          </a:p>
          <a:p>
            <a:endParaRPr lang="en-GB" b="1" dirty="0">
              <a:solidFill>
                <a:srgbClr val="000000"/>
              </a:solidFill>
              <a:cs typeface="Calibri"/>
            </a:endParaRPr>
          </a:p>
          <a:p>
            <a:endParaRPr lang="en-US" dirty="0">
              <a:ea typeface="Calibri"/>
              <a:cs typeface="Calibri"/>
            </a:endParaRPr>
          </a:p>
          <a:p>
            <a:endParaRPr lang="en-GB" dirty="0">
              <a:solidFill>
                <a:srgbClr val="000000"/>
              </a:solidFill>
              <a:ea typeface="Calibri" panose="020F0502020204030204"/>
              <a:cs typeface="Calibri"/>
            </a:endParaRPr>
          </a:p>
        </p:txBody>
      </p:sp>
      <p:sp>
        <p:nvSpPr>
          <p:cNvPr id="4" name="Slide Number Placeholder 3"/>
          <p:cNvSpPr>
            <a:spLocks noGrp="1"/>
          </p:cNvSpPr>
          <p:nvPr>
            <p:ph type="sldNum" sz="quarter" idx="5"/>
          </p:nvPr>
        </p:nvSpPr>
        <p:spPr/>
        <p:txBody>
          <a:bodyPr/>
          <a:lstStyle/>
          <a:p>
            <a:fld id="{D5F1CC41-F820-4114-B5D1-35F084759201}" type="slidenum">
              <a:t>2</a:t>
            </a:fld>
            <a:endParaRPr lang="en-GB"/>
          </a:p>
        </p:txBody>
      </p:sp>
    </p:spTree>
    <p:extLst>
      <p:ext uri="{BB962C8B-B14F-4D97-AF65-F5344CB8AC3E}">
        <p14:creationId xmlns:p14="http://schemas.microsoft.com/office/powerpoint/2010/main" val="36219117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8870CDBB-6633-4EE9-978A-E8ED4C71A275}" type="slidenum">
              <a:rPr lang="en-GB"/>
              <a:t>3</a:t>
            </a:fld>
            <a:endParaRPr lang="en-GB"/>
          </a:p>
        </p:txBody>
      </p:sp>
    </p:spTree>
    <p:extLst>
      <p:ext uri="{BB962C8B-B14F-4D97-AF65-F5344CB8AC3E}">
        <p14:creationId xmlns:p14="http://schemas.microsoft.com/office/powerpoint/2010/main" val="6007706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8870CDBB-6633-4EE9-978A-E8ED4C71A275}" type="slidenum">
              <a:rPr lang="en-GB"/>
              <a:t>4</a:t>
            </a:fld>
            <a:endParaRPr lang="en-GB"/>
          </a:p>
        </p:txBody>
      </p:sp>
    </p:spTree>
    <p:extLst>
      <p:ext uri="{BB962C8B-B14F-4D97-AF65-F5344CB8AC3E}">
        <p14:creationId xmlns:p14="http://schemas.microsoft.com/office/powerpoint/2010/main" val="34022131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endParaRPr lang="en-US" cap="all" dirty="0">
              <a:ea typeface="Calibri"/>
              <a:cs typeface="Calibri"/>
            </a:endParaRPr>
          </a:p>
        </p:txBody>
      </p:sp>
      <p:sp>
        <p:nvSpPr>
          <p:cNvPr id="4" name="Slide Number Placeholder 3"/>
          <p:cNvSpPr>
            <a:spLocks noGrp="1"/>
          </p:cNvSpPr>
          <p:nvPr>
            <p:ph type="sldNum" sz="quarter" idx="5"/>
          </p:nvPr>
        </p:nvSpPr>
        <p:spPr/>
        <p:txBody>
          <a:bodyPr/>
          <a:lstStyle/>
          <a:p>
            <a:fld id="{8870CDBB-6633-4EE9-978A-E8ED4C71A275}" type="slidenum">
              <a:rPr lang="en-GB"/>
              <a:t>5</a:t>
            </a:fld>
            <a:endParaRPr lang="en-GB"/>
          </a:p>
        </p:txBody>
      </p:sp>
    </p:spTree>
    <p:extLst>
      <p:ext uri="{BB962C8B-B14F-4D97-AF65-F5344CB8AC3E}">
        <p14:creationId xmlns:p14="http://schemas.microsoft.com/office/powerpoint/2010/main" val="41491467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870CDBB-6633-4EE9-978A-E8ED4C71A275}" type="slidenum">
              <a:rPr lang="en-GB"/>
              <a:t>6</a:t>
            </a:fld>
            <a:endParaRPr lang="en-GB"/>
          </a:p>
        </p:txBody>
      </p:sp>
    </p:spTree>
    <p:extLst>
      <p:ext uri="{BB962C8B-B14F-4D97-AF65-F5344CB8AC3E}">
        <p14:creationId xmlns:p14="http://schemas.microsoft.com/office/powerpoint/2010/main" val="1427350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8870CDBB-6633-4EE9-978A-E8ED4C71A275}" type="slidenum">
              <a:rPr lang="en-GB"/>
              <a:t>7</a:t>
            </a:fld>
            <a:endParaRPr lang="en-GB"/>
          </a:p>
        </p:txBody>
      </p:sp>
    </p:spTree>
    <p:extLst>
      <p:ext uri="{BB962C8B-B14F-4D97-AF65-F5344CB8AC3E}">
        <p14:creationId xmlns:p14="http://schemas.microsoft.com/office/powerpoint/2010/main" val="4184031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22/03/2022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22/03/2022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22/03/2022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christopherreeve.org/living-with-paralysis/health/how-the-spinal-cord-works" TargetMode="External"/><Relationship Id="rId13" Type="http://schemas.openxmlformats.org/officeDocument/2006/relationships/hyperlink" Target="https://www.healthdirect.gov.au/nervous-system-diseases" TargetMode="External"/><Relationship Id="rId18" Type="http://schemas.openxmlformats.org/officeDocument/2006/relationships/hyperlink" Target="https://www.nhs.uk/conditions/epilepsy/" TargetMode="External"/><Relationship Id="rId3" Type="http://schemas.openxmlformats.org/officeDocument/2006/relationships/hyperlink" Target="http://www.kettlebellclub.com/article-What-is-a-Nerve-Glide.htm" TargetMode="External"/><Relationship Id="rId7" Type="http://schemas.openxmlformats.org/officeDocument/2006/relationships/hyperlink" Target="https://cancer.ca/en/cancer-information/cancer-types/neuroblastoma/what-is-neuroblastoma/the-nervous-system" TargetMode="External"/><Relationship Id="rId12" Type="http://schemas.openxmlformats.org/officeDocument/2006/relationships/hyperlink" Target="https://www.epilepsy.org.uk/info/what-is-epilepsy" TargetMode="External"/><Relationship Id="rId17" Type="http://schemas.openxmlformats.org/officeDocument/2006/relationships/hyperlink" Target="https://www.nhs.uk/conditions/epilepsy/symptoms/" TargetMode="External"/><Relationship Id="rId2" Type="http://schemas.openxmlformats.org/officeDocument/2006/relationships/notesSlide" Target="../notesSlides/notesSlide7.xml"/><Relationship Id="rId16" Type="http://schemas.openxmlformats.org/officeDocument/2006/relationships/hyperlink" Target="https://www.news-medical.net/health/What-is-the-Nervous-System.aspx#:~:text=The%20nervous%20system%20is%20a%20complex%20network%20of,the%20Central%20nervous%20system%20and%20Peripheral%20nervous%20system" TargetMode="External"/><Relationship Id="rId1" Type="http://schemas.openxmlformats.org/officeDocument/2006/relationships/slideLayout" Target="../slideLayouts/slideLayout2.xml"/><Relationship Id="rId6" Type="http://schemas.openxmlformats.org/officeDocument/2006/relationships/hyperlink" Target="https://byjus.com/biology/spinal-cord/" TargetMode="External"/><Relationship Id="rId11" Type="http://schemas.openxmlformats.org/officeDocument/2006/relationships/hyperlink" Target="https://health.howstuffworks.com/human-body/systems/nervous-system/brain-nervous-system-ga.htm" TargetMode="External"/><Relationship Id="rId5" Type="http://schemas.openxmlformats.org/officeDocument/2006/relationships/hyperlink" Target="https://kids.britannica.com/students/article/nervous-system/276055" TargetMode="External"/><Relationship Id="rId15" Type="http://schemas.openxmlformats.org/officeDocument/2006/relationships/hyperlink" Target="https://www.verywellmind.com/what-is-the-peripheral-nervous-system-2795465" TargetMode="External"/><Relationship Id="rId10" Type="http://schemas.openxmlformats.org/officeDocument/2006/relationships/hyperlink" Target="https://nobaproject.com/modules/the-brain-and-nervous-system" TargetMode="External"/><Relationship Id="rId4" Type="http://schemas.openxmlformats.org/officeDocument/2006/relationships/hyperlink" Target="http://http/" TargetMode="External"/><Relationship Id="rId9" Type="http://schemas.openxmlformats.org/officeDocument/2006/relationships/hyperlink" Target="https://dfay.com/archives/4670%C2%A0%C2%A0" TargetMode="External"/><Relationship Id="rId14" Type="http://schemas.openxmlformats.org/officeDocument/2006/relationships/hyperlink" Target="https://www.bing.com/images/search?view=detailV2&amp;ccid=hF2EWPNA&amp;id=5A567A6DBCD996D1742F438CF781F2EB8A485562&amp;thid=OIP.hF2EWPNAf-Oy3baZOIQTLgHaF9&amp;mediaurl=https%3a%2f%2fwww.healthnormal.com%2fwp-content%2fuploads%2f2018%2f01%2fEpilepsy-Center.jpg&amp;cdnurl=https%3a%2f%2fth.bing.com%2fth%2fid%2fR.845d8458f3407fe3b2ddb6993884132e%3frik%3dYlVIiuvygfeMQw%26pid%3dImgRaw%26r%3d0&amp;exph=965&amp;expw=1200&amp;q=epilepsy&amp;simid=607994767525289532&amp;FORM=IRPRST&amp;ck=518040A0614266B22FD77B55D8B66921&amp;selectedIndex=5&amp;ajaxhist=0&amp;ajaxserp=0"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www.who.int/news-room/fact-sheets/detail/epilepsy" TargetMode="External"/><Relationship Id="rId3" Type="http://schemas.openxmlformats.org/officeDocument/2006/relationships/hyperlink" Target="https://questionanswer.io/what-is-the-function-of-the-nervous-system/#what-are-the-main-functions-of-the-nervous-system" TargetMode="External"/><Relationship Id="rId7" Type="http://schemas.openxmlformats.org/officeDocument/2006/relationships/hyperlink" Target="https://uowtsd-my.sharepoint.com/personal/2010177_student_uwtsd_ac_uk/Documents/2nd%20year%20university%202021-2022/2nd%20Term/Mumtaz%20Friday%20Introduction%20to%20Physiology%20(BMHP5003_BIRM)/Assignment%201/Ross%20&amp;%20willson%20anatomy%20and%20physiology.pdf" TargetMode="External"/><Relationship Id="rId2" Type="http://schemas.openxmlformats.org/officeDocument/2006/relationships/hyperlink" Target="https://www.nhs.uk/conditions/epilepsy/symptoms/" TargetMode="External"/><Relationship Id="rId1" Type="http://schemas.openxmlformats.org/officeDocument/2006/relationships/slideLayout" Target="../slideLayouts/slideLayout2.xml"/><Relationship Id="rId6" Type="http://schemas.openxmlformats.org/officeDocument/2006/relationships/hyperlink" Target="https://studylib.net/doc/10254859/central-nervous-system-with-brain-parts-and-functions" TargetMode="External"/><Relationship Id="rId5" Type="http://schemas.openxmlformats.org/officeDocument/2006/relationships/hyperlink" Target="https://www.nichd.nih.gov/health/topics/neuro/conditioninfo/functions" TargetMode="External"/><Relationship Id="rId4" Type="http://schemas.openxmlformats.org/officeDocument/2006/relationships/hyperlink" Target="https://adventuresofbeaner.blogspot.com/2014/04/the-nervous-system-and-digestion.html" TargetMode="External"/><Relationship Id="rId9" Type="http://schemas.openxmlformats.org/officeDocument/2006/relationships/hyperlink" Target="https://en.wikipedia.org/wiki/Central_nervous_syst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67296" y="182604"/>
            <a:ext cx="10329639" cy="4915758"/>
          </a:xfrm>
        </p:spPr>
        <p:txBody>
          <a:bodyPr>
            <a:normAutofit fontScale="90000"/>
          </a:bodyPr>
          <a:lstStyle/>
          <a:p>
            <a:r>
              <a:rPr lang="en-GB" sz="5400" dirty="0">
                <a:latin typeface="Arial"/>
                <a:cs typeface="Calibri Light"/>
              </a:rPr>
              <a:t> </a:t>
            </a:r>
            <a:br>
              <a:rPr lang="en-GB" sz="5400" dirty="0">
                <a:latin typeface="Arial"/>
                <a:cs typeface="Calibri Light"/>
              </a:rPr>
            </a:br>
            <a:r>
              <a:rPr lang="en-GB" sz="5400" dirty="0">
                <a:latin typeface="Arial"/>
                <a:cs typeface="Calibri Light"/>
              </a:rPr>
              <a:t> </a:t>
            </a:r>
            <a:br>
              <a:rPr lang="en-GB" sz="5400" dirty="0">
                <a:latin typeface="Arial"/>
                <a:cs typeface="Calibri Light"/>
              </a:rPr>
            </a:br>
            <a:br>
              <a:rPr lang="en-GB" sz="5400" dirty="0">
                <a:cs typeface="Calibri Light"/>
              </a:rPr>
            </a:br>
            <a:r>
              <a:rPr lang="en-GB" sz="5400" dirty="0">
                <a:latin typeface="Arial"/>
                <a:cs typeface="Arial"/>
              </a:rPr>
              <a:t>Hello and welcome!!</a:t>
            </a:r>
            <a:br>
              <a:rPr lang="en-GB" sz="5400" dirty="0">
                <a:latin typeface="Arial"/>
                <a:cs typeface="Arial"/>
              </a:rPr>
            </a:br>
            <a:br>
              <a:rPr lang="en-GB" sz="5400" dirty="0">
                <a:latin typeface="Arial"/>
                <a:cs typeface="Arial"/>
              </a:rPr>
            </a:br>
            <a:r>
              <a:rPr lang="en-GB" sz="5400" dirty="0" err="1">
                <a:latin typeface="Arial"/>
                <a:cs typeface="Arial"/>
              </a:rPr>
              <a:t>Kristisha</a:t>
            </a:r>
            <a:r>
              <a:rPr lang="en-GB" sz="5400" dirty="0">
                <a:latin typeface="Arial"/>
                <a:cs typeface="Arial"/>
              </a:rPr>
              <a:t> Downer – Thomas </a:t>
            </a:r>
            <a:br>
              <a:rPr lang="en-GB" sz="5400" dirty="0">
                <a:latin typeface="Arial"/>
                <a:cs typeface="Arial"/>
              </a:rPr>
            </a:br>
            <a:br>
              <a:rPr lang="en-GB" sz="5400" dirty="0">
                <a:latin typeface="Arial"/>
                <a:cs typeface="Arial"/>
              </a:rPr>
            </a:br>
            <a:r>
              <a:rPr lang="en-GB" sz="5400" b="1" u="sng" dirty="0">
                <a:latin typeface="Arial"/>
                <a:cs typeface="Arial"/>
              </a:rPr>
              <a:t>Individual Academic Poster presentation</a:t>
            </a:r>
            <a:br>
              <a:rPr lang="en-GB" dirty="0">
                <a:cs typeface="Calibri Light"/>
              </a:rPr>
            </a:br>
            <a:r>
              <a:rPr lang="en-GB" dirty="0">
                <a:cs typeface="Calibri Light"/>
              </a:rPr>
              <a:t> </a:t>
            </a:r>
            <a:endParaRPr lang="en-US" dirty="0">
              <a:cs typeface="Calibri Light"/>
            </a:endParaRPr>
          </a:p>
        </p:txBody>
      </p:sp>
      <p:sp>
        <p:nvSpPr>
          <p:cNvPr id="8" name="TextBox 7">
            <a:extLst>
              <a:ext uri="{FF2B5EF4-FFF2-40B4-BE49-F238E27FC236}">
                <a16:creationId xmlns:a16="http://schemas.microsoft.com/office/drawing/2014/main" id="{D38CC253-EF76-4A01-B90B-519687C67963}"/>
              </a:ext>
            </a:extLst>
          </p:cNvPr>
          <p:cNvSpPr txBox="1"/>
          <p:nvPr/>
        </p:nvSpPr>
        <p:spPr>
          <a:xfrm>
            <a:off x="2202872" y="5029199"/>
            <a:ext cx="39623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3" name="TextBox 2">
            <a:extLst>
              <a:ext uri="{FF2B5EF4-FFF2-40B4-BE49-F238E27FC236}">
                <a16:creationId xmlns:a16="http://schemas.microsoft.com/office/drawing/2014/main" id="{716AFC06-F85A-4AB4-B74B-2E6C13D9ECC3}"/>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cs typeface="Segoe UI"/>
            </a:endParaRPr>
          </a:p>
        </p:txBody>
      </p:sp>
      <p:sp>
        <p:nvSpPr>
          <p:cNvPr id="4" name="TextBox 3">
            <a:extLst>
              <a:ext uri="{FF2B5EF4-FFF2-40B4-BE49-F238E27FC236}">
                <a16:creationId xmlns:a16="http://schemas.microsoft.com/office/drawing/2014/main" id="{0438CB54-F1AA-4E61-B21D-B6260AC277D7}"/>
              </a:ext>
            </a:extLst>
          </p:cNvPr>
          <p:cNvSpPr txBox="1"/>
          <p:nvPr/>
        </p:nvSpPr>
        <p:spPr>
          <a:xfrm>
            <a:off x="7370618" y="4918364"/>
            <a:ext cx="4821381"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cs typeface="Segoe UI"/>
              </a:rPr>
              <a:t>Lecturer: Mumtaz Goolam ​​</a:t>
            </a:r>
          </a:p>
          <a:p>
            <a:r>
              <a:rPr lang="en-US" sz="2400" dirty="0">
                <a:cs typeface="Segoe UI"/>
              </a:rPr>
              <a:t>​​</a:t>
            </a:r>
          </a:p>
          <a:p>
            <a:r>
              <a:rPr lang="en-US" sz="2400" dirty="0">
                <a:cs typeface="Segoe UI"/>
              </a:rPr>
              <a:t>Module: Introduction to Physiology ​​</a:t>
            </a:r>
          </a:p>
          <a:p>
            <a:pPr algn="ctr"/>
            <a:r>
              <a:rPr lang="en-US" sz="2400" dirty="0">
                <a:cs typeface="Segoe UI"/>
              </a:rPr>
              <a:t>​​</a:t>
            </a:r>
          </a:p>
          <a:p>
            <a:r>
              <a:rPr lang="en-US" sz="2400" dirty="0">
                <a:cs typeface="Segoe UI"/>
              </a:rPr>
              <a:t>Module code: BMHP5003_BIRM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66423" y="-4539"/>
            <a:ext cx="9144000" cy="1196305"/>
          </a:xfrm>
        </p:spPr>
        <p:txBody>
          <a:bodyPr/>
          <a:lstStyle/>
          <a:p>
            <a:r>
              <a:rPr lang="en-GB" b="1" u="sng" dirty="0">
                <a:latin typeface="Arial"/>
                <a:ea typeface="+mj-lt"/>
                <a:cs typeface="+mj-lt"/>
              </a:rPr>
              <a:t>Nervous </a:t>
            </a:r>
            <a:r>
              <a:rPr lang="en-GB" b="1" u="sng" dirty="0">
                <a:solidFill>
                  <a:srgbClr val="000000"/>
                </a:solidFill>
                <a:latin typeface="Arial"/>
                <a:ea typeface="+mj-lt"/>
                <a:cs typeface="+mj-lt"/>
              </a:rPr>
              <a:t>System</a:t>
            </a:r>
            <a:endParaRPr lang="en-GB" b="1" u="sng" dirty="0">
              <a:solidFill>
                <a:srgbClr val="7030A0"/>
              </a:solidFill>
              <a:latin typeface="Arial"/>
              <a:cs typeface="Calibri Light"/>
            </a:endParaRPr>
          </a:p>
        </p:txBody>
      </p:sp>
      <p:sp>
        <p:nvSpPr>
          <p:cNvPr id="12" name="TextBox 11">
            <a:extLst>
              <a:ext uri="{FF2B5EF4-FFF2-40B4-BE49-F238E27FC236}">
                <a16:creationId xmlns:a16="http://schemas.microsoft.com/office/drawing/2014/main" id="{A2DBB423-269C-4636-BE6D-D3C653B1F6A7}"/>
              </a:ext>
            </a:extLst>
          </p:cNvPr>
          <p:cNvSpPr txBox="1"/>
          <p:nvPr/>
        </p:nvSpPr>
        <p:spPr>
          <a:xfrm>
            <a:off x="2728175" y="179445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7" name="TextBox 6">
            <a:extLst>
              <a:ext uri="{FF2B5EF4-FFF2-40B4-BE49-F238E27FC236}">
                <a16:creationId xmlns:a16="http://schemas.microsoft.com/office/drawing/2014/main" id="{85EC5310-D2E6-420B-B061-BF7933DF99D9}"/>
              </a:ext>
            </a:extLst>
          </p:cNvPr>
          <p:cNvSpPr txBox="1"/>
          <p:nvPr/>
        </p:nvSpPr>
        <p:spPr>
          <a:xfrm>
            <a:off x="195329" y="1869583"/>
            <a:ext cx="2732468"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Arial"/>
                <a:ea typeface="+mn-lt"/>
                <a:cs typeface="+mn-lt"/>
              </a:rPr>
              <a:t>The nervous system consists of nerves and cells, these carry information from the brain and spinal cord to other areas of the body. </a:t>
            </a:r>
            <a:endParaRPr lang="en-GB" sz="800" dirty="0">
              <a:latin typeface="Arial"/>
              <a:ea typeface="+mn-lt"/>
              <a:cs typeface="+mn-lt"/>
            </a:endParaRPr>
          </a:p>
          <a:p>
            <a:r>
              <a:rPr lang="en-US" sz="800" dirty="0">
                <a:latin typeface="Arial"/>
                <a:ea typeface="+mn-lt"/>
                <a:cs typeface="+mn-lt"/>
              </a:rPr>
              <a:t>The nervous system receives and responds to changes in and outside the body, it is always active and regulates movements like blinking and scratching the nose.</a:t>
            </a:r>
            <a:r>
              <a:rPr lang="en-US" sz="800" dirty="0">
                <a:latin typeface="Arial"/>
                <a:ea typeface="+mn-lt"/>
                <a:cs typeface="Calibri"/>
              </a:rPr>
              <a:t> </a:t>
            </a:r>
            <a:r>
              <a:rPr lang="en-US" sz="800" dirty="0">
                <a:latin typeface="Arial"/>
                <a:ea typeface="+mn-lt"/>
                <a:cs typeface="Arial"/>
              </a:rPr>
              <a:t>Mandal (2022)</a:t>
            </a:r>
            <a:endParaRPr lang="en-GB" sz="800">
              <a:latin typeface="Arial"/>
              <a:cs typeface="Calibri"/>
            </a:endParaRPr>
          </a:p>
          <a:p>
            <a:endParaRPr lang="en-US">
              <a:cs typeface="Calibri"/>
            </a:endParaRPr>
          </a:p>
          <a:p>
            <a:endParaRPr lang="en-US">
              <a:latin typeface="Arial"/>
              <a:cs typeface="Calibri"/>
            </a:endParaRPr>
          </a:p>
          <a:p>
            <a:endParaRPr lang="en-US">
              <a:cs typeface="Calibri"/>
            </a:endParaRPr>
          </a:p>
        </p:txBody>
      </p:sp>
      <p:pic>
        <p:nvPicPr>
          <p:cNvPr id="8" name="Picture 8">
            <a:extLst>
              <a:ext uri="{FF2B5EF4-FFF2-40B4-BE49-F238E27FC236}">
                <a16:creationId xmlns:a16="http://schemas.microsoft.com/office/drawing/2014/main" id="{A5AD2461-2990-4F3C-8278-6CC0F9517D53}"/>
              </a:ext>
            </a:extLst>
          </p:cNvPr>
          <p:cNvPicPr>
            <a:picLocks noChangeAspect="1"/>
          </p:cNvPicPr>
          <p:nvPr/>
        </p:nvPicPr>
        <p:blipFill>
          <a:blip r:embed="rId3"/>
          <a:stretch>
            <a:fillRect/>
          </a:stretch>
        </p:blipFill>
        <p:spPr>
          <a:xfrm>
            <a:off x="3390065" y="1483376"/>
            <a:ext cx="5048481" cy="4888856"/>
          </a:xfrm>
          <a:prstGeom prst="rect">
            <a:avLst/>
          </a:prstGeom>
        </p:spPr>
      </p:pic>
      <p:sp>
        <p:nvSpPr>
          <p:cNvPr id="9" name="TextBox 8">
            <a:extLst>
              <a:ext uri="{FF2B5EF4-FFF2-40B4-BE49-F238E27FC236}">
                <a16:creationId xmlns:a16="http://schemas.microsoft.com/office/drawing/2014/main" id="{B2A4F8A9-70DF-44A5-9A84-E9518E5E9445}"/>
              </a:ext>
            </a:extLst>
          </p:cNvPr>
          <p:cNvSpPr txBox="1"/>
          <p:nvPr/>
        </p:nvSpPr>
        <p:spPr>
          <a:xfrm>
            <a:off x="8434623" y="4566936"/>
            <a:ext cx="363281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latin typeface="Arial"/>
                <a:ea typeface="+mn-lt"/>
                <a:cs typeface="+mn-lt"/>
              </a:rPr>
              <a:t>The nervous system, in conjunction with the endocrine system, coordinates and controls critical parts of body function, as well as maintaining homeostasis, which allows for quick responses.</a:t>
            </a:r>
            <a:r>
              <a:rPr lang="en-GB" sz="800" dirty="0">
                <a:latin typeface="Arial"/>
                <a:cs typeface="Arial"/>
              </a:rPr>
              <a:t> </a:t>
            </a:r>
            <a:endParaRPr lang="en-GB" sz="800">
              <a:solidFill>
                <a:srgbClr val="7030A0"/>
              </a:solidFill>
              <a:latin typeface="Arial"/>
              <a:ea typeface="+mn-lt"/>
              <a:cs typeface="Arial"/>
            </a:endParaRPr>
          </a:p>
          <a:p>
            <a:r>
              <a:rPr lang="en-GB" sz="800" dirty="0">
                <a:latin typeface="Arial"/>
                <a:ea typeface="+mn-lt"/>
                <a:cs typeface="+mn-lt"/>
              </a:rPr>
              <a:t>The nervous system consists of the brain, the spinal cord and peripheral nerves it is the area of the human body that allows rapid communication between all parts of the body.</a:t>
            </a:r>
            <a:endParaRPr lang="en-GB" sz="800">
              <a:latin typeface="Arial"/>
              <a:cs typeface="Arial"/>
            </a:endParaRPr>
          </a:p>
          <a:p>
            <a:r>
              <a:rPr lang="en-GB" sz="800" dirty="0">
                <a:solidFill>
                  <a:srgbClr val="000000"/>
                </a:solidFill>
                <a:latin typeface="Arial"/>
                <a:cs typeface="Calibri"/>
              </a:rPr>
              <a:t>(Waugh and Grant,</a:t>
            </a:r>
            <a:r>
              <a:rPr lang="en-GB" sz="800" dirty="0">
                <a:solidFill>
                  <a:srgbClr val="7030A0"/>
                </a:solidFill>
                <a:latin typeface="Arial"/>
                <a:cs typeface="Arial"/>
              </a:rPr>
              <a:t> </a:t>
            </a:r>
            <a:r>
              <a:rPr lang="en-GB" sz="800" dirty="0">
                <a:latin typeface="Arial"/>
                <a:cs typeface="Arial"/>
              </a:rPr>
              <a:t>2014, p. 144)</a:t>
            </a:r>
            <a:endParaRPr lang="en-GB" sz="800">
              <a:latin typeface="Arial"/>
              <a:cs typeface="Calibri"/>
            </a:endParaRPr>
          </a:p>
        </p:txBody>
      </p:sp>
      <p:sp>
        <p:nvSpPr>
          <p:cNvPr id="11" name="TextBox 10">
            <a:extLst>
              <a:ext uri="{FF2B5EF4-FFF2-40B4-BE49-F238E27FC236}">
                <a16:creationId xmlns:a16="http://schemas.microsoft.com/office/drawing/2014/main" id="{80C57E21-95E3-4E0B-AD2E-9EDF5F922A81}"/>
              </a:ext>
            </a:extLst>
          </p:cNvPr>
          <p:cNvSpPr txBox="1"/>
          <p:nvPr/>
        </p:nvSpPr>
        <p:spPr>
          <a:xfrm>
            <a:off x="5330445" y="6443595"/>
            <a:ext cx="2313905"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latin typeface="Arial"/>
                <a:cs typeface="Arial"/>
              </a:rPr>
              <a:t>Deirdre (2022)</a:t>
            </a:r>
            <a:endParaRPr lang="en-US" sz="800"/>
          </a:p>
          <a:p>
            <a:endParaRPr lang="en-GB" dirty="0">
              <a:latin typeface="Calibri"/>
              <a:cs typeface="Calibri"/>
            </a:endParaRPr>
          </a:p>
        </p:txBody>
      </p:sp>
    </p:spTree>
    <p:extLst>
      <p:ext uri="{BB962C8B-B14F-4D97-AF65-F5344CB8AC3E}">
        <p14:creationId xmlns:p14="http://schemas.microsoft.com/office/powerpoint/2010/main" val="3414431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36C55-4582-4F69-83AD-4AF919BAF81C}"/>
              </a:ext>
            </a:extLst>
          </p:cNvPr>
          <p:cNvSpPr>
            <a:spLocks noGrp="1"/>
          </p:cNvSpPr>
          <p:nvPr>
            <p:ph type="title"/>
          </p:nvPr>
        </p:nvSpPr>
        <p:spPr>
          <a:xfrm>
            <a:off x="754942" y="226580"/>
            <a:ext cx="10483403" cy="1207507"/>
          </a:xfrm>
        </p:spPr>
        <p:txBody>
          <a:bodyPr>
            <a:noAutofit/>
          </a:bodyPr>
          <a:lstStyle/>
          <a:p>
            <a:pPr algn="ctr"/>
            <a:r>
              <a:rPr lang="en-GB" b="1" u="sng" dirty="0">
                <a:latin typeface="Arial"/>
                <a:ea typeface="+mj-lt"/>
                <a:cs typeface="Arial"/>
              </a:rPr>
              <a:t>What the Nervous System does?</a:t>
            </a:r>
            <a:endParaRPr lang="en-US" b="1">
              <a:cs typeface="Calibri Light"/>
            </a:endParaRPr>
          </a:p>
        </p:txBody>
      </p:sp>
      <p:sp>
        <p:nvSpPr>
          <p:cNvPr id="3" name="Content Placeholder 2">
            <a:extLst>
              <a:ext uri="{FF2B5EF4-FFF2-40B4-BE49-F238E27FC236}">
                <a16:creationId xmlns:a16="http://schemas.microsoft.com/office/drawing/2014/main" id="{5DCF675E-B613-4E4E-849A-906BCFF0CF45}"/>
              </a:ext>
            </a:extLst>
          </p:cNvPr>
          <p:cNvSpPr>
            <a:spLocks noGrp="1"/>
          </p:cNvSpPr>
          <p:nvPr>
            <p:ph idx="1"/>
          </p:nvPr>
        </p:nvSpPr>
        <p:spPr>
          <a:xfrm>
            <a:off x="302621" y="1371190"/>
            <a:ext cx="2612136" cy="4319531"/>
          </a:xfrm>
        </p:spPr>
        <p:txBody>
          <a:bodyPr vert="horz" lIns="91440" tIns="45720" rIns="91440" bIns="45720" rtlCol="0" anchor="t">
            <a:noAutofit/>
          </a:bodyPr>
          <a:lstStyle/>
          <a:p>
            <a:pPr marL="0" indent="0">
              <a:buNone/>
            </a:pPr>
            <a:r>
              <a:rPr lang="en-GB" sz="1400" dirty="0">
                <a:latin typeface="Arial"/>
                <a:ea typeface="+mn-lt"/>
                <a:cs typeface="+mn-lt"/>
              </a:rPr>
              <a:t>The nervous system is in charge of </a:t>
            </a:r>
            <a:endParaRPr lang="en-US" sz="1400">
              <a:latin typeface="Arial"/>
              <a:cs typeface="Arial"/>
            </a:endParaRPr>
          </a:p>
          <a:p>
            <a:r>
              <a:rPr lang="en-GB" sz="800" dirty="0">
                <a:latin typeface="Arial"/>
                <a:ea typeface="+mn-lt"/>
                <a:cs typeface="+mn-lt"/>
              </a:rPr>
              <a:t>brain development and growth.</a:t>
            </a:r>
          </a:p>
          <a:p>
            <a:r>
              <a:rPr lang="en-GB" sz="800" dirty="0">
                <a:latin typeface="Arial"/>
                <a:ea typeface="+mn-lt"/>
                <a:cs typeface="+mn-lt"/>
              </a:rPr>
              <a:t>awareness (such as touch or hearing) </a:t>
            </a:r>
          </a:p>
          <a:p>
            <a:r>
              <a:rPr lang="en-GB" sz="800" dirty="0">
                <a:latin typeface="Arial"/>
                <a:ea typeface="+mn-lt"/>
                <a:cs typeface="+mn-lt"/>
              </a:rPr>
              <a:t>Perception  </a:t>
            </a:r>
          </a:p>
          <a:p>
            <a:r>
              <a:rPr lang="en-GB" sz="800" dirty="0">
                <a:latin typeface="Arial"/>
                <a:ea typeface="+mn-lt"/>
                <a:cs typeface="+mn-lt"/>
              </a:rPr>
              <a:t>Emotions and thoughts </a:t>
            </a:r>
          </a:p>
          <a:p>
            <a:r>
              <a:rPr lang="en-GB" sz="800" dirty="0">
                <a:latin typeface="Arial"/>
                <a:ea typeface="+mn-lt"/>
                <a:cs typeface="+mn-lt"/>
              </a:rPr>
              <a:t>Memory and learning </a:t>
            </a:r>
          </a:p>
          <a:p>
            <a:r>
              <a:rPr lang="en-GB" sz="800" dirty="0">
                <a:latin typeface="Arial"/>
                <a:ea typeface="+mn-lt"/>
                <a:cs typeface="+mn-lt"/>
              </a:rPr>
              <a:t>Balance, co-ordination, and movement </a:t>
            </a:r>
          </a:p>
          <a:p>
            <a:r>
              <a:rPr lang="en-GB" sz="800" dirty="0">
                <a:latin typeface="Arial"/>
                <a:ea typeface="+mn-lt"/>
                <a:cs typeface="+mn-lt"/>
              </a:rPr>
              <a:t>Sleep </a:t>
            </a:r>
          </a:p>
          <a:p>
            <a:r>
              <a:rPr lang="en-GB" sz="800" dirty="0">
                <a:latin typeface="Arial"/>
                <a:ea typeface="+mn-lt"/>
                <a:cs typeface="+mn-lt"/>
              </a:rPr>
              <a:t>Recuperation and healing </a:t>
            </a:r>
          </a:p>
          <a:p>
            <a:r>
              <a:rPr lang="en-GB" sz="800" dirty="0">
                <a:latin typeface="Arial"/>
                <a:ea typeface="+mn-lt"/>
                <a:cs typeface="+mn-lt"/>
              </a:rPr>
              <a:t>Stress and the body's reactions to it </a:t>
            </a:r>
          </a:p>
          <a:p>
            <a:r>
              <a:rPr lang="en-GB" sz="800" dirty="0">
                <a:latin typeface="Arial"/>
                <a:ea typeface="+mn-lt"/>
                <a:cs typeface="+mn-lt"/>
              </a:rPr>
              <a:t>Aging </a:t>
            </a:r>
          </a:p>
          <a:p>
            <a:r>
              <a:rPr lang="en-GB" sz="800" dirty="0">
                <a:latin typeface="Arial"/>
                <a:ea typeface="+mn-lt"/>
                <a:cs typeface="+mn-lt"/>
              </a:rPr>
              <a:t>Heartbeat and breathing </a:t>
            </a:r>
          </a:p>
          <a:p>
            <a:r>
              <a:rPr lang="en-GB" sz="800" dirty="0">
                <a:latin typeface="Arial"/>
                <a:ea typeface="+mn-lt"/>
                <a:cs typeface="+mn-lt"/>
              </a:rPr>
              <a:t>Temperature of the body </a:t>
            </a:r>
          </a:p>
          <a:p>
            <a:r>
              <a:rPr lang="en-GB" sz="800" dirty="0">
                <a:latin typeface="Arial"/>
                <a:ea typeface="+mn-lt"/>
                <a:cs typeface="+mn-lt"/>
              </a:rPr>
              <a:t>Hunger, thirst, and digestion </a:t>
            </a:r>
          </a:p>
          <a:p>
            <a:r>
              <a:rPr lang="en-GB" sz="800" dirty="0">
                <a:latin typeface="Arial"/>
                <a:ea typeface="+mn-lt"/>
                <a:cs typeface="+mn-lt"/>
              </a:rPr>
              <a:t>puberty, reproductive health, and fertility</a:t>
            </a:r>
          </a:p>
          <a:p>
            <a:r>
              <a:rPr lang="en-GB" sz="800" dirty="0">
                <a:latin typeface="Arial"/>
                <a:ea typeface="+mn-lt"/>
                <a:cs typeface="Arial"/>
              </a:rPr>
              <a:t>(Society for Neuroscience,  2018)</a:t>
            </a:r>
            <a:endParaRPr lang="en-GB" sz="800" dirty="0">
              <a:latin typeface="Arial"/>
              <a:cs typeface="Arial"/>
            </a:endParaRPr>
          </a:p>
        </p:txBody>
      </p:sp>
      <p:pic>
        <p:nvPicPr>
          <p:cNvPr id="5" name="Picture 5" descr="A picture containing text&#10;&#10;Description automatically generated">
            <a:extLst>
              <a:ext uri="{FF2B5EF4-FFF2-40B4-BE49-F238E27FC236}">
                <a16:creationId xmlns:a16="http://schemas.microsoft.com/office/drawing/2014/main" id="{4ECF5F5D-F529-449E-B08F-50AA26B47E9E}"/>
              </a:ext>
            </a:extLst>
          </p:cNvPr>
          <p:cNvPicPr>
            <a:picLocks noChangeAspect="1"/>
          </p:cNvPicPr>
          <p:nvPr/>
        </p:nvPicPr>
        <p:blipFill>
          <a:blip r:embed="rId3"/>
          <a:stretch>
            <a:fillRect/>
          </a:stretch>
        </p:blipFill>
        <p:spPr>
          <a:xfrm>
            <a:off x="4892226" y="1306815"/>
            <a:ext cx="2816743" cy="5430981"/>
          </a:xfrm>
          <a:prstGeom prst="rect">
            <a:avLst/>
          </a:prstGeom>
        </p:spPr>
      </p:pic>
      <p:sp>
        <p:nvSpPr>
          <p:cNvPr id="6" name="TextBox 5">
            <a:extLst>
              <a:ext uri="{FF2B5EF4-FFF2-40B4-BE49-F238E27FC236}">
                <a16:creationId xmlns:a16="http://schemas.microsoft.com/office/drawing/2014/main" id="{B3140C42-3D3B-43F9-AC47-4D6D28B657B3}"/>
              </a:ext>
            </a:extLst>
          </p:cNvPr>
          <p:cNvSpPr txBox="1"/>
          <p:nvPr/>
        </p:nvSpPr>
        <p:spPr>
          <a:xfrm>
            <a:off x="8887397" y="1600104"/>
            <a:ext cx="295043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chemeClr val="accent1">
                    <a:lumMod val="75000"/>
                  </a:schemeClr>
                </a:solidFill>
                <a:latin typeface="Arial"/>
                <a:cs typeface="Arial"/>
              </a:rPr>
              <a:t>CNS -: </a:t>
            </a:r>
            <a:r>
              <a:rPr lang="en-GB" sz="1400" dirty="0">
                <a:solidFill>
                  <a:schemeClr val="accent1">
                    <a:lumMod val="75000"/>
                  </a:schemeClr>
                </a:solidFill>
                <a:latin typeface="Arial"/>
                <a:cs typeface="Arial"/>
              </a:rPr>
              <a:t>Central Nervous System</a:t>
            </a:r>
            <a:endParaRPr lang="en-US" sz="1400">
              <a:solidFill>
                <a:schemeClr val="accent1">
                  <a:lumMod val="75000"/>
                </a:schemeClr>
              </a:solidFill>
              <a:latin typeface="Arial"/>
              <a:cs typeface="Arial"/>
            </a:endParaRPr>
          </a:p>
          <a:p>
            <a:r>
              <a:rPr lang="en-GB" sz="1400" dirty="0">
                <a:solidFill>
                  <a:srgbClr val="7030A0"/>
                </a:solidFill>
                <a:latin typeface="Arial"/>
                <a:cs typeface="Arial"/>
              </a:rPr>
              <a:t>​</a:t>
            </a:r>
          </a:p>
          <a:p>
            <a:r>
              <a:rPr lang="en-GB" sz="1400" b="1" dirty="0">
                <a:solidFill>
                  <a:srgbClr val="7030A0"/>
                </a:solidFill>
                <a:latin typeface="Arial"/>
                <a:cs typeface="Arial"/>
              </a:rPr>
              <a:t>PNS -: </a:t>
            </a:r>
            <a:r>
              <a:rPr lang="en-GB" sz="1400" dirty="0">
                <a:solidFill>
                  <a:srgbClr val="7030A0"/>
                </a:solidFill>
                <a:latin typeface="Arial"/>
                <a:cs typeface="Arial"/>
              </a:rPr>
              <a:t>Peripheral Nervous System</a:t>
            </a:r>
            <a:endParaRPr lang="en-GB" sz="1400" b="1" dirty="0">
              <a:solidFill>
                <a:srgbClr val="7030A0"/>
              </a:solidFill>
              <a:latin typeface="Arial"/>
              <a:cs typeface="Arial"/>
            </a:endParaRPr>
          </a:p>
        </p:txBody>
      </p:sp>
      <p:sp>
        <p:nvSpPr>
          <p:cNvPr id="18" name="TextBox 1">
            <a:extLst>
              <a:ext uri="{FF2B5EF4-FFF2-40B4-BE49-F238E27FC236}">
                <a16:creationId xmlns:a16="http://schemas.microsoft.com/office/drawing/2014/main" id="{9261BD40-CC87-4D44-AEAC-D3F3A9350962}"/>
              </a:ext>
            </a:extLst>
          </p:cNvPr>
          <p:cNvSpPr txBox="1"/>
          <p:nvPr/>
        </p:nvSpPr>
        <p:spPr>
          <a:xfrm>
            <a:off x="3319546" y="1525188"/>
            <a:ext cx="1213428" cy="43088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1" dirty="0">
                <a:latin typeface="Arial"/>
                <a:cs typeface="Arial"/>
              </a:rPr>
              <a:t>The brain</a:t>
            </a:r>
          </a:p>
          <a:p>
            <a:r>
              <a:rPr lang="en-GB" sz="800" dirty="0">
                <a:latin typeface="Arial"/>
                <a:ea typeface="+mn-lt"/>
                <a:cs typeface="+mn-lt"/>
              </a:rPr>
              <a:t>(Wikipedia, 2022)</a:t>
            </a:r>
            <a:endParaRPr lang="en-GB" sz="800" dirty="0">
              <a:latin typeface="Arial"/>
            </a:endParaRPr>
          </a:p>
        </p:txBody>
      </p:sp>
      <p:cxnSp>
        <p:nvCxnSpPr>
          <p:cNvPr id="20" name="Straight Arrow Connector 19">
            <a:extLst>
              <a:ext uri="{FF2B5EF4-FFF2-40B4-BE49-F238E27FC236}">
                <a16:creationId xmlns:a16="http://schemas.microsoft.com/office/drawing/2014/main" id="{B4021DA6-5E52-47C0-A8DF-D2C3EFA9F914}"/>
              </a:ext>
            </a:extLst>
          </p:cNvPr>
          <p:cNvCxnSpPr/>
          <p:nvPr/>
        </p:nvCxnSpPr>
        <p:spPr>
          <a:xfrm flipV="1">
            <a:off x="4235197" y="1708695"/>
            <a:ext cx="1437555" cy="47417"/>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sp>
        <p:nvSpPr>
          <p:cNvPr id="21" name="TextBox 1">
            <a:extLst>
              <a:ext uri="{FF2B5EF4-FFF2-40B4-BE49-F238E27FC236}">
                <a16:creationId xmlns:a16="http://schemas.microsoft.com/office/drawing/2014/main" id="{80399A63-D7E3-46EC-8B89-8F86159B6A15}"/>
              </a:ext>
            </a:extLst>
          </p:cNvPr>
          <p:cNvSpPr txBox="1"/>
          <p:nvPr/>
        </p:nvSpPr>
        <p:spPr>
          <a:xfrm>
            <a:off x="3012095" y="2677195"/>
            <a:ext cx="1482437" cy="43088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1" dirty="0">
                <a:latin typeface="Arial"/>
                <a:cs typeface="Arial"/>
              </a:rPr>
              <a:t>Spinal cord</a:t>
            </a:r>
          </a:p>
          <a:p>
            <a:r>
              <a:rPr lang="en-GB" sz="800" dirty="0">
                <a:latin typeface="Arial"/>
                <a:cs typeface="Arial"/>
              </a:rPr>
              <a:t>(Wikipedia, 2022)</a:t>
            </a:r>
            <a:endParaRPr lang="en-GB" sz="800" dirty="0"/>
          </a:p>
        </p:txBody>
      </p:sp>
      <p:cxnSp>
        <p:nvCxnSpPr>
          <p:cNvPr id="22" name="Straight Arrow Connector 21">
            <a:extLst>
              <a:ext uri="{FF2B5EF4-FFF2-40B4-BE49-F238E27FC236}">
                <a16:creationId xmlns:a16="http://schemas.microsoft.com/office/drawing/2014/main" id="{5C67D101-A57F-4724-AD16-F869B361C3C5}"/>
              </a:ext>
            </a:extLst>
          </p:cNvPr>
          <p:cNvCxnSpPr/>
          <p:nvPr/>
        </p:nvCxnSpPr>
        <p:spPr>
          <a:xfrm flipV="1">
            <a:off x="4128036" y="2444352"/>
            <a:ext cx="1980127" cy="381715"/>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sp>
        <p:nvSpPr>
          <p:cNvPr id="23" name="TextBox 1">
            <a:extLst>
              <a:ext uri="{FF2B5EF4-FFF2-40B4-BE49-F238E27FC236}">
                <a16:creationId xmlns:a16="http://schemas.microsoft.com/office/drawing/2014/main" id="{867AE26D-EE98-496E-B165-B1CAA841ABA1}"/>
              </a:ext>
            </a:extLst>
          </p:cNvPr>
          <p:cNvSpPr txBox="1"/>
          <p:nvPr/>
        </p:nvSpPr>
        <p:spPr>
          <a:xfrm>
            <a:off x="2828035" y="4892265"/>
            <a:ext cx="1410855" cy="43088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1" dirty="0">
                <a:latin typeface="Arial"/>
                <a:cs typeface="Arial"/>
              </a:rPr>
              <a:t>The nerves</a:t>
            </a:r>
          </a:p>
          <a:p>
            <a:r>
              <a:rPr lang="en-GB" sz="800" dirty="0">
                <a:latin typeface="Arial"/>
                <a:cs typeface="Arial"/>
              </a:rPr>
              <a:t>(Wikipedia, 2022)</a:t>
            </a:r>
            <a:endParaRPr lang="en-GB" sz="800" dirty="0"/>
          </a:p>
        </p:txBody>
      </p:sp>
      <p:cxnSp>
        <p:nvCxnSpPr>
          <p:cNvPr id="24" name="Straight Arrow Connector 23">
            <a:extLst>
              <a:ext uri="{FF2B5EF4-FFF2-40B4-BE49-F238E27FC236}">
                <a16:creationId xmlns:a16="http://schemas.microsoft.com/office/drawing/2014/main" id="{27153DF1-B1F8-404E-B560-4896254FE3B1}"/>
              </a:ext>
            </a:extLst>
          </p:cNvPr>
          <p:cNvCxnSpPr>
            <a:cxnSpLocks/>
          </p:cNvCxnSpPr>
          <p:nvPr/>
        </p:nvCxnSpPr>
        <p:spPr>
          <a:xfrm flipV="1">
            <a:off x="3836343" y="3511740"/>
            <a:ext cx="1375697" cy="1526144"/>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cxnSp>
        <p:nvCxnSpPr>
          <p:cNvPr id="25" name="Straight Arrow Connector 24">
            <a:extLst>
              <a:ext uri="{FF2B5EF4-FFF2-40B4-BE49-F238E27FC236}">
                <a16:creationId xmlns:a16="http://schemas.microsoft.com/office/drawing/2014/main" id="{0F82881D-A810-48A4-B3CE-0D0453A9E00B}"/>
              </a:ext>
            </a:extLst>
          </p:cNvPr>
          <p:cNvCxnSpPr>
            <a:cxnSpLocks/>
          </p:cNvCxnSpPr>
          <p:nvPr/>
        </p:nvCxnSpPr>
        <p:spPr>
          <a:xfrm>
            <a:off x="3787168" y="5136230"/>
            <a:ext cx="2017884" cy="446273"/>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sp>
        <p:nvSpPr>
          <p:cNvPr id="26" name="TextBox 1">
            <a:extLst>
              <a:ext uri="{FF2B5EF4-FFF2-40B4-BE49-F238E27FC236}">
                <a16:creationId xmlns:a16="http://schemas.microsoft.com/office/drawing/2014/main" id="{BE622AE2-6F61-4BDE-86A8-BF5FA051F971}"/>
              </a:ext>
            </a:extLst>
          </p:cNvPr>
          <p:cNvSpPr txBox="1"/>
          <p:nvPr/>
        </p:nvSpPr>
        <p:spPr>
          <a:xfrm>
            <a:off x="8364226" y="3041447"/>
            <a:ext cx="1707703" cy="49244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1" dirty="0">
                <a:latin typeface="Arial"/>
                <a:cs typeface="Arial"/>
              </a:rPr>
              <a:t>Ganglia</a:t>
            </a:r>
            <a:r>
              <a:rPr lang="en-GB" b="1" dirty="0">
                <a:latin typeface="Arial"/>
                <a:cs typeface="Arial"/>
              </a:rPr>
              <a:t> </a:t>
            </a:r>
            <a:endParaRPr lang="en-GB" dirty="0">
              <a:latin typeface="Arial"/>
              <a:ea typeface="+mn-lt"/>
              <a:cs typeface="Arial"/>
            </a:endParaRPr>
          </a:p>
          <a:p>
            <a:r>
              <a:rPr lang="en-GB" sz="800" dirty="0">
                <a:latin typeface="Arial"/>
                <a:ea typeface="+mn-lt"/>
                <a:cs typeface="+mn-lt"/>
              </a:rPr>
              <a:t>(Canadian Cancer Society, 2022)</a:t>
            </a:r>
          </a:p>
        </p:txBody>
      </p:sp>
      <p:cxnSp>
        <p:nvCxnSpPr>
          <p:cNvPr id="27" name="Straight Arrow Connector 26">
            <a:extLst>
              <a:ext uri="{FF2B5EF4-FFF2-40B4-BE49-F238E27FC236}">
                <a16:creationId xmlns:a16="http://schemas.microsoft.com/office/drawing/2014/main" id="{EF096F59-2248-40EA-BF24-359AD8AC7E2B}"/>
              </a:ext>
            </a:extLst>
          </p:cNvPr>
          <p:cNvCxnSpPr>
            <a:cxnSpLocks/>
          </p:cNvCxnSpPr>
          <p:nvPr/>
        </p:nvCxnSpPr>
        <p:spPr>
          <a:xfrm>
            <a:off x="6221294" y="3233168"/>
            <a:ext cx="2224317" cy="9918"/>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cxnSp>
        <p:nvCxnSpPr>
          <p:cNvPr id="28" name="Straight Arrow Connector 27">
            <a:extLst>
              <a:ext uri="{FF2B5EF4-FFF2-40B4-BE49-F238E27FC236}">
                <a16:creationId xmlns:a16="http://schemas.microsoft.com/office/drawing/2014/main" id="{EF096F59-2248-40EA-BF24-359AD8AC7E2B}"/>
              </a:ext>
            </a:extLst>
          </p:cNvPr>
          <p:cNvCxnSpPr>
            <a:cxnSpLocks/>
          </p:cNvCxnSpPr>
          <p:nvPr/>
        </p:nvCxnSpPr>
        <p:spPr>
          <a:xfrm>
            <a:off x="6226436" y="3048312"/>
            <a:ext cx="2209653" cy="133898"/>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sp>
        <p:nvSpPr>
          <p:cNvPr id="29" name="TextBox 1">
            <a:extLst>
              <a:ext uri="{FF2B5EF4-FFF2-40B4-BE49-F238E27FC236}">
                <a16:creationId xmlns:a16="http://schemas.microsoft.com/office/drawing/2014/main" id="{2BF52F6E-251A-4572-A76A-BDBA1E0F1698}"/>
              </a:ext>
            </a:extLst>
          </p:cNvPr>
          <p:cNvSpPr txBox="1"/>
          <p:nvPr/>
        </p:nvSpPr>
        <p:spPr>
          <a:xfrm>
            <a:off x="7834453" y="4023673"/>
            <a:ext cx="2743200" cy="43088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1" dirty="0">
                <a:latin typeface="Arial"/>
                <a:cs typeface="Arial"/>
              </a:rPr>
              <a:t>Sensory neurons</a:t>
            </a:r>
            <a:r>
              <a:rPr lang="en-GB" sz="1400" b="1" dirty="0">
                <a:solidFill>
                  <a:srgbClr val="7030A0"/>
                </a:solidFill>
                <a:latin typeface="Arial"/>
                <a:cs typeface="Arial"/>
              </a:rPr>
              <a:t> </a:t>
            </a:r>
          </a:p>
          <a:p>
            <a:r>
              <a:rPr lang="en-GB" sz="800" dirty="0">
                <a:latin typeface="Arial"/>
                <a:ea typeface="+mn-lt"/>
                <a:cs typeface="+mn-lt"/>
              </a:rPr>
              <a:t>(Britannica, 2022)</a:t>
            </a:r>
          </a:p>
        </p:txBody>
      </p:sp>
      <p:cxnSp>
        <p:nvCxnSpPr>
          <p:cNvPr id="30" name="Straight Arrow Connector 29">
            <a:extLst>
              <a:ext uri="{FF2B5EF4-FFF2-40B4-BE49-F238E27FC236}">
                <a16:creationId xmlns:a16="http://schemas.microsoft.com/office/drawing/2014/main" id="{4EE893A6-1316-43C9-8C3B-6F32504A4188}"/>
              </a:ext>
            </a:extLst>
          </p:cNvPr>
          <p:cNvCxnSpPr>
            <a:cxnSpLocks/>
          </p:cNvCxnSpPr>
          <p:nvPr/>
        </p:nvCxnSpPr>
        <p:spPr>
          <a:xfrm>
            <a:off x="6867187" y="3689701"/>
            <a:ext cx="1028811" cy="478218"/>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cxnSp>
        <p:nvCxnSpPr>
          <p:cNvPr id="31" name="Straight Arrow Connector 30">
            <a:extLst>
              <a:ext uri="{FF2B5EF4-FFF2-40B4-BE49-F238E27FC236}">
                <a16:creationId xmlns:a16="http://schemas.microsoft.com/office/drawing/2014/main" id="{613EC30A-BDC1-4320-88FC-51A029BCAEA0}"/>
              </a:ext>
            </a:extLst>
          </p:cNvPr>
          <p:cNvCxnSpPr>
            <a:cxnSpLocks/>
          </p:cNvCxnSpPr>
          <p:nvPr/>
        </p:nvCxnSpPr>
        <p:spPr>
          <a:xfrm flipV="1">
            <a:off x="6480618" y="4196675"/>
            <a:ext cx="1461752" cy="1300723"/>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cxnSp>
        <p:nvCxnSpPr>
          <p:cNvPr id="32" name="Straight Arrow Connector 31">
            <a:extLst>
              <a:ext uri="{FF2B5EF4-FFF2-40B4-BE49-F238E27FC236}">
                <a16:creationId xmlns:a16="http://schemas.microsoft.com/office/drawing/2014/main" id="{13F49911-A9B5-42EA-9D5A-7D9EBCB7D35D}"/>
              </a:ext>
            </a:extLst>
          </p:cNvPr>
          <p:cNvCxnSpPr>
            <a:cxnSpLocks/>
          </p:cNvCxnSpPr>
          <p:nvPr/>
        </p:nvCxnSpPr>
        <p:spPr>
          <a:xfrm flipV="1">
            <a:off x="6562023" y="4160629"/>
            <a:ext cx="1351997" cy="450842"/>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sp>
        <p:nvSpPr>
          <p:cNvPr id="9" name="TextBox 8">
            <a:extLst>
              <a:ext uri="{FF2B5EF4-FFF2-40B4-BE49-F238E27FC236}">
                <a16:creationId xmlns:a16="http://schemas.microsoft.com/office/drawing/2014/main" id="{3ECD45B2-6B2D-401A-8961-A2D962C29E2F}"/>
              </a:ext>
            </a:extLst>
          </p:cNvPr>
          <p:cNvSpPr txBox="1"/>
          <p:nvPr/>
        </p:nvSpPr>
        <p:spPr>
          <a:xfrm>
            <a:off x="4489361" y="6633335"/>
            <a:ext cx="81280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latin typeface="Arial"/>
                <a:cs typeface="Arial"/>
              </a:rPr>
              <a:t>Rohr (2014) </a:t>
            </a:r>
            <a:r>
              <a:rPr lang="en-GB" sz="800" dirty="0">
                <a:latin typeface="Arial"/>
                <a:cs typeface="Calibri"/>
              </a:rPr>
              <a:t> </a:t>
            </a:r>
            <a:endParaRPr lang="en-GB" sz="800" dirty="0">
              <a:latin typeface="Arial"/>
            </a:endParaRPr>
          </a:p>
        </p:txBody>
      </p:sp>
      <p:sp>
        <p:nvSpPr>
          <p:cNvPr id="4" name="TextBox 3">
            <a:extLst>
              <a:ext uri="{FF2B5EF4-FFF2-40B4-BE49-F238E27FC236}">
                <a16:creationId xmlns:a16="http://schemas.microsoft.com/office/drawing/2014/main" id="{38659F3B-9B1F-41C4-8244-0B4731222D72}"/>
              </a:ext>
            </a:extLst>
          </p:cNvPr>
          <p:cNvSpPr txBox="1"/>
          <p:nvPr/>
        </p:nvSpPr>
        <p:spPr>
          <a:xfrm>
            <a:off x="7783133" y="5185896"/>
            <a:ext cx="3955961"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latin typeface="Arial"/>
                <a:cs typeface="Segoe UI"/>
              </a:rPr>
              <a:t>The nervous system plays a role in nearly every aspect of our health and well-being. It guides everyday activities such as waking up; automatic activities such as breathing; and complex processes such as thinking, reading, remembering, and feeling emotions. Above I have listed what the nervous system controls, a few from the list are, Brain growth and development, Perception (the mental process of interpreting sensory information), Hunger, thirst, and digestion, feel free to read the rest in your spare time </a:t>
            </a:r>
          </a:p>
          <a:p>
            <a:r>
              <a:rPr lang="en-GB" sz="800" dirty="0">
                <a:latin typeface="Arial"/>
                <a:cs typeface="Segoe UI"/>
              </a:rPr>
              <a:t>On the right is another diagram of the nervous system which I have labelled, the central nervous system </a:t>
            </a:r>
            <a:r>
              <a:rPr lang="en-GB" sz="800" b="1" dirty="0">
                <a:latin typeface="Arial"/>
                <a:cs typeface="Segoe UI"/>
              </a:rPr>
              <a:t>(CNS)</a:t>
            </a:r>
            <a:r>
              <a:rPr lang="en-GB" sz="800" dirty="0">
                <a:latin typeface="Arial"/>
                <a:cs typeface="Segoe UI"/>
              </a:rPr>
              <a:t> consists of the brain and the spinal cord, and the peripheral nervous system</a:t>
            </a:r>
            <a:r>
              <a:rPr lang="en-GB" sz="800" b="1" dirty="0">
                <a:latin typeface="Arial"/>
                <a:cs typeface="Segoe UI"/>
              </a:rPr>
              <a:t> (PNS) </a:t>
            </a:r>
            <a:r>
              <a:rPr lang="en-GB" sz="800" dirty="0">
                <a:latin typeface="Arial"/>
                <a:cs typeface="Segoe UI"/>
              </a:rPr>
              <a:t>consist of all the nerves outside the brain and spinal cord. (Waugh and Grant, 2014, p. 144)</a:t>
            </a:r>
            <a:endParaRPr lang="en-US" sz="800" dirty="0">
              <a:latin typeface="Arial"/>
              <a:cs typeface="Segoe UI"/>
            </a:endParaRPr>
          </a:p>
        </p:txBody>
      </p:sp>
    </p:spTree>
    <p:extLst>
      <p:ext uri="{BB962C8B-B14F-4D97-AF65-F5344CB8AC3E}">
        <p14:creationId xmlns:p14="http://schemas.microsoft.com/office/powerpoint/2010/main" val="3004985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FF969-8BEC-4393-90DC-8B23B3BF8FA2}"/>
              </a:ext>
            </a:extLst>
          </p:cNvPr>
          <p:cNvSpPr>
            <a:spLocks noGrp="1"/>
          </p:cNvSpPr>
          <p:nvPr>
            <p:ph type="title"/>
          </p:nvPr>
        </p:nvSpPr>
        <p:spPr>
          <a:xfrm>
            <a:off x="1946563" y="157308"/>
            <a:ext cx="8049493" cy="1228582"/>
          </a:xfrm>
        </p:spPr>
        <p:txBody>
          <a:bodyPr>
            <a:noAutofit/>
          </a:bodyPr>
          <a:lstStyle/>
          <a:p>
            <a:pPr algn="ctr"/>
            <a:r>
              <a:rPr lang="en-GB" b="1" u="sng" dirty="0">
                <a:latin typeface="Arial"/>
                <a:ea typeface="+mj-lt"/>
                <a:cs typeface="Arial"/>
              </a:rPr>
              <a:t>Nervous system main organs</a:t>
            </a:r>
            <a:endParaRPr lang="en-US" b="1" u="sng">
              <a:latin typeface="Arial"/>
              <a:cs typeface="Arial"/>
            </a:endParaRPr>
          </a:p>
        </p:txBody>
      </p:sp>
      <p:pic>
        <p:nvPicPr>
          <p:cNvPr id="5" name="Picture 4" descr="Diagram&#10;&#10;Description automatically generated">
            <a:extLst>
              <a:ext uri="{FF2B5EF4-FFF2-40B4-BE49-F238E27FC236}">
                <a16:creationId xmlns:a16="http://schemas.microsoft.com/office/drawing/2014/main" id="{88BE33B2-9C69-4B2E-87DF-62323CBC7619}"/>
              </a:ext>
            </a:extLst>
          </p:cNvPr>
          <p:cNvPicPr>
            <a:picLocks noChangeAspect="1"/>
          </p:cNvPicPr>
          <p:nvPr/>
        </p:nvPicPr>
        <p:blipFill>
          <a:blip r:embed="rId3"/>
          <a:stretch>
            <a:fillRect/>
          </a:stretch>
        </p:blipFill>
        <p:spPr>
          <a:xfrm>
            <a:off x="4442971" y="1711083"/>
            <a:ext cx="3630133" cy="3593670"/>
          </a:xfrm>
          <a:prstGeom prst="rect">
            <a:avLst/>
          </a:prstGeom>
        </p:spPr>
      </p:pic>
      <p:sp>
        <p:nvSpPr>
          <p:cNvPr id="7" name="TextBox 1">
            <a:extLst>
              <a:ext uri="{FF2B5EF4-FFF2-40B4-BE49-F238E27FC236}">
                <a16:creationId xmlns:a16="http://schemas.microsoft.com/office/drawing/2014/main" id="{7BB98081-1054-425D-9C6D-7403EFCF30F6}"/>
              </a:ext>
            </a:extLst>
          </p:cNvPr>
          <p:cNvSpPr txBox="1"/>
          <p:nvPr/>
        </p:nvSpPr>
        <p:spPr>
          <a:xfrm>
            <a:off x="6260490" y="3622975"/>
            <a:ext cx="1710353" cy="21544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dirty="0">
                <a:latin typeface="Arial"/>
                <a:cs typeface="Calibri"/>
              </a:rPr>
              <a:t>(Waugh and Grant, </a:t>
            </a:r>
            <a:r>
              <a:rPr lang="en-GB" sz="800" dirty="0">
                <a:latin typeface="Arial"/>
                <a:ea typeface="+mn-lt"/>
                <a:cs typeface="+mn-lt"/>
              </a:rPr>
              <a:t>2014)</a:t>
            </a:r>
            <a:endParaRPr lang="en-US" sz="800" dirty="0">
              <a:latin typeface="Arial"/>
            </a:endParaRPr>
          </a:p>
        </p:txBody>
      </p:sp>
      <p:sp>
        <p:nvSpPr>
          <p:cNvPr id="9" name="TextBox 1">
            <a:extLst>
              <a:ext uri="{FF2B5EF4-FFF2-40B4-BE49-F238E27FC236}">
                <a16:creationId xmlns:a16="http://schemas.microsoft.com/office/drawing/2014/main" id="{94F909B2-37E4-48F9-A7A7-8590150FB202}"/>
              </a:ext>
            </a:extLst>
          </p:cNvPr>
          <p:cNvSpPr txBox="1"/>
          <p:nvPr/>
        </p:nvSpPr>
        <p:spPr>
          <a:xfrm>
            <a:off x="119929" y="1352044"/>
            <a:ext cx="2743199"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1" u="sng" dirty="0">
                <a:latin typeface="Arial"/>
                <a:cs typeface="Arial"/>
              </a:rPr>
              <a:t>The brain</a:t>
            </a:r>
          </a:p>
        </p:txBody>
      </p:sp>
      <p:sp>
        <p:nvSpPr>
          <p:cNvPr id="10" name="TextBox 9">
            <a:extLst>
              <a:ext uri="{FF2B5EF4-FFF2-40B4-BE49-F238E27FC236}">
                <a16:creationId xmlns:a16="http://schemas.microsoft.com/office/drawing/2014/main" id="{B7F99C36-0110-4995-B469-9216B168C405}"/>
              </a:ext>
            </a:extLst>
          </p:cNvPr>
          <p:cNvSpPr txBox="1"/>
          <p:nvPr/>
        </p:nvSpPr>
        <p:spPr>
          <a:xfrm>
            <a:off x="2259241" y="1844764"/>
            <a:ext cx="2188297"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Arial"/>
                <a:ea typeface="+mn-lt"/>
                <a:cs typeface="Arial"/>
              </a:rPr>
              <a:t>The human brain is the most complicated multiplex organ in the body</a:t>
            </a:r>
            <a:r>
              <a:rPr lang="en-US" sz="800" dirty="0">
                <a:solidFill>
                  <a:srgbClr val="7030A0"/>
                </a:solidFill>
                <a:latin typeface="Arial"/>
                <a:ea typeface="+mn-lt"/>
                <a:cs typeface="Arial"/>
              </a:rPr>
              <a:t>.</a:t>
            </a:r>
            <a:r>
              <a:rPr lang="en-US" sz="800" dirty="0">
                <a:latin typeface="Arial"/>
                <a:ea typeface="+mn-lt"/>
                <a:cs typeface="Arial"/>
              </a:rPr>
              <a:t> It is the controller of all voluntary and involuntary bodily actions and activities, as well as the foundation of awareness. The brain is the most important component of the central nervous system. The brain is so important that it consumes 20% of the total oxygen and calories we eat while only accounting for around 2% of our overall weight. Diener (2022)</a:t>
            </a:r>
            <a:endParaRPr lang="en-US" sz="800" dirty="0">
              <a:latin typeface="Arial"/>
              <a:cs typeface="Arial"/>
            </a:endParaRPr>
          </a:p>
          <a:p>
            <a:r>
              <a:rPr lang="en-US" sz="800" dirty="0">
                <a:latin typeface="Arial"/>
                <a:ea typeface="+mn-lt"/>
                <a:cs typeface="Arial"/>
              </a:rPr>
              <a:t>During sleep and awake, more than 10 billion interconnected brain cells manage the body's functioning. (Editors of Consumer Guide, 2000)</a:t>
            </a:r>
          </a:p>
          <a:p>
            <a:endParaRPr lang="en-US" sz="1000">
              <a:solidFill>
                <a:srgbClr val="000000"/>
              </a:solidFill>
              <a:latin typeface="Arial"/>
              <a:cs typeface="Arial"/>
            </a:endParaRPr>
          </a:p>
        </p:txBody>
      </p:sp>
      <p:pic>
        <p:nvPicPr>
          <p:cNvPr id="11" name="Picture 11" descr="Diagram&#10;&#10;Description automatically generated">
            <a:extLst>
              <a:ext uri="{FF2B5EF4-FFF2-40B4-BE49-F238E27FC236}">
                <a16:creationId xmlns:a16="http://schemas.microsoft.com/office/drawing/2014/main" id="{196910C3-9C89-4590-A192-1F2425EBCEC9}"/>
              </a:ext>
            </a:extLst>
          </p:cNvPr>
          <p:cNvPicPr>
            <a:picLocks noChangeAspect="1"/>
          </p:cNvPicPr>
          <p:nvPr/>
        </p:nvPicPr>
        <p:blipFill>
          <a:blip r:embed="rId4"/>
          <a:stretch>
            <a:fillRect/>
          </a:stretch>
        </p:blipFill>
        <p:spPr>
          <a:xfrm>
            <a:off x="131473" y="1717675"/>
            <a:ext cx="2123353" cy="1904423"/>
          </a:xfrm>
          <a:prstGeom prst="rect">
            <a:avLst/>
          </a:prstGeom>
        </p:spPr>
      </p:pic>
      <p:sp>
        <p:nvSpPr>
          <p:cNvPr id="12" name="TextBox 11">
            <a:extLst>
              <a:ext uri="{FF2B5EF4-FFF2-40B4-BE49-F238E27FC236}">
                <a16:creationId xmlns:a16="http://schemas.microsoft.com/office/drawing/2014/main" id="{0498CA01-A57C-4916-8EFE-EB44399AD6F0}"/>
              </a:ext>
            </a:extLst>
          </p:cNvPr>
          <p:cNvSpPr txBox="1"/>
          <p:nvPr/>
        </p:nvSpPr>
        <p:spPr>
          <a:xfrm>
            <a:off x="183429" y="3717059"/>
            <a:ext cx="2743199"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latin typeface="Arial"/>
                <a:ea typeface="+mn-lt"/>
                <a:cs typeface="+mn-lt"/>
              </a:rPr>
              <a:t> (Studylib, 2022)</a:t>
            </a:r>
            <a:endParaRPr lang="en-US" sz="800" dirty="0" err="1">
              <a:latin typeface="Arial"/>
            </a:endParaRPr>
          </a:p>
        </p:txBody>
      </p:sp>
      <p:sp>
        <p:nvSpPr>
          <p:cNvPr id="13" name="TextBox 1">
            <a:extLst>
              <a:ext uri="{FF2B5EF4-FFF2-40B4-BE49-F238E27FC236}">
                <a16:creationId xmlns:a16="http://schemas.microsoft.com/office/drawing/2014/main" id="{8CEB88A6-5398-4D9F-B91B-367D1A7818E7}"/>
              </a:ext>
            </a:extLst>
          </p:cNvPr>
          <p:cNvSpPr txBox="1"/>
          <p:nvPr/>
        </p:nvSpPr>
        <p:spPr>
          <a:xfrm>
            <a:off x="1007009" y="4462492"/>
            <a:ext cx="2743200"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1" u="sng" dirty="0">
                <a:latin typeface="Arial"/>
                <a:cs typeface="Arial"/>
              </a:rPr>
              <a:t>Spinal cord​</a:t>
            </a:r>
          </a:p>
        </p:txBody>
      </p:sp>
      <p:sp>
        <p:nvSpPr>
          <p:cNvPr id="15" name="TextBox 14">
            <a:extLst>
              <a:ext uri="{FF2B5EF4-FFF2-40B4-BE49-F238E27FC236}">
                <a16:creationId xmlns:a16="http://schemas.microsoft.com/office/drawing/2014/main" id="{B905E24C-A6C8-4CC4-B7AD-B2BA06879D7C}"/>
              </a:ext>
            </a:extLst>
          </p:cNvPr>
          <p:cNvSpPr txBox="1"/>
          <p:nvPr/>
        </p:nvSpPr>
        <p:spPr>
          <a:xfrm>
            <a:off x="123225" y="6009147"/>
            <a:ext cx="101138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Arial"/>
                <a:cs typeface="Arial"/>
              </a:rPr>
              <a:t>(Christopher and Dana Reeve Foundation, 2022) </a:t>
            </a:r>
            <a:endParaRPr lang="en-US" sz="800" dirty="0">
              <a:solidFill>
                <a:srgbClr val="FF0000"/>
              </a:solidFill>
              <a:latin typeface="Arial"/>
              <a:cs typeface="Arial"/>
            </a:endParaRPr>
          </a:p>
        </p:txBody>
      </p:sp>
      <p:pic>
        <p:nvPicPr>
          <p:cNvPr id="3" name="Picture 3" descr="Diagram&#10;&#10;Description automatically generated">
            <a:extLst>
              <a:ext uri="{FF2B5EF4-FFF2-40B4-BE49-F238E27FC236}">
                <a16:creationId xmlns:a16="http://schemas.microsoft.com/office/drawing/2014/main" id="{55361A89-1FF0-4722-8403-C42EA60D6E7E}"/>
              </a:ext>
            </a:extLst>
          </p:cNvPr>
          <p:cNvPicPr>
            <a:picLocks noChangeAspect="1"/>
          </p:cNvPicPr>
          <p:nvPr/>
        </p:nvPicPr>
        <p:blipFill>
          <a:blip r:embed="rId5"/>
          <a:stretch>
            <a:fillRect/>
          </a:stretch>
        </p:blipFill>
        <p:spPr>
          <a:xfrm>
            <a:off x="1141048" y="4694856"/>
            <a:ext cx="1541172" cy="2093365"/>
          </a:xfrm>
          <a:prstGeom prst="rect">
            <a:avLst/>
          </a:prstGeom>
        </p:spPr>
      </p:pic>
      <p:sp>
        <p:nvSpPr>
          <p:cNvPr id="4" name="TextBox 3">
            <a:extLst>
              <a:ext uri="{FF2B5EF4-FFF2-40B4-BE49-F238E27FC236}">
                <a16:creationId xmlns:a16="http://schemas.microsoft.com/office/drawing/2014/main" id="{EBD44007-F69E-4888-90BE-C9EA28752702}"/>
              </a:ext>
            </a:extLst>
          </p:cNvPr>
          <p:cNvSpPr txBox="1"/>
          <p:nvPr/>
        </p:nvSpPr>
        <p:spPr>
          <a:xfrm>
            <a:off x="2805904" y="5805347"/>
            <a:ext cx="3955960"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Arial"/>
                <a:cs typeface="Arial"/>
              </a:rPr>
              <a:t>The central nervous system consist of the spinal cord. The medulla oblongata comprises a lengthy, pipe-like structure. The spinal cord is 40 cm long and 2 cm wide in adults</a:t>
            </a:r>
            <a:r>
              <a:rPr lang="en-US" sz="800" dirty="0">
                <a:latin typeface="Arial"/>
                <a:ea typeface="+mn-lt"/>
                <a:cs typeface="Arial"/>
              </a:rPr>
              <a:t>. The brain is connected to the rest of the body by the spinal cord. It is responsible for initial processing of information since it transmits sensory impulses from all parts of the body to the Central Nervous System via afferent fibers.</a:t>
            </a:r>
            <a:r>
              <a:rPr lang="en-US" sz="800" dirty="0">
                <a:latin typeface="Arial"/>
                <a:cs typeface="Arial"/>
              </a:rPr>
              <a:t>.(</a:t>
            </a:r>
            <a:r>
              <a:rPr lang="en-US" sz="800" dirty="0">
                <a:latin typeface="Arial"/>
                <a:ea typeface="+mn-lt"/>
                <a:cs typeface="Arial"/>
              </a:rPr>
              <a:t>BYJU'S, 2022)</a:t>
            </a:r>
          </a:p>
          <a:p>
            <a:endParaRPr lang="en-US" sz="1000">
              <a:latin typeface="Arial"/>
              <a:cs typeface="Arial"/>
            </a:endParaRPr>
          </a:p>
        </p:txBody>
      </p:sp>
      <p:sp>
        <p:nvSpPr>
          <p:cNvPr id="8" name="TextBox 7">
            <a:extLst>
              <a:ext uri="{FF2B5EF4-FFF2-40B4-BE49-F238E27FC236}">
                <a16:creationId xmlns:a16="http://schemas.microsoft.com/office/drawing/2014/main" id="{A181645E-63B1-4ADD-BBB4-DA29D960F417}"/>
              </a:ext>
            </a:extLst>
          </p:cNvPr>
          <p:cNvSpPr txBox="1"/>
          <p:nvPr/>
        </p:nvSpPr>
        <p:spPr>
          <a:xfrm>
            <a:off x="9111023" y="1346622"/>
            <a:ext cx="176655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latin typeface="Arial"/>
                <a:cs typeface="Arial"/>
              </a:rPr>
              <a:t>peripheral nerves.</a:t>
            </a:r>
          </a:p>
        </p:txBody>
      </p:sp>
      <p:pic>
        <p:nvPicPr>
          <p:cNvPr id="14" name="Picture 15" descr="Diagram&#10;&#10;Description automatically generated">
            <a:extLst>
              <a:ext uri="{FF2B5EF4-FFF2-40B4-BE49-F238E27FC236}">
                <a16:creationId xmlns:a16="http://schemas.microsoft.com/office/drawing/2014/main" id="{43CF065E-65BF-4D13-B6A1-32EC4EFEA2C4}"/>
              </a:ext>
            </a:extLst>
          </p:cNvPr>
          <p:cNvPicPr>
            <a:picLocks noChangeAspect="1"/>
          </p:cNvPicPr>
          <p:nvPr/>
        </p:nvPicPr>
        <p:blipFill>
          <a:blip r:embed="rId6"/>
          <a:stretch>
            <a:fillRect/>
          </a:stretch>
        </p:blipFill>
        <p:spPr>
          <a:xfrm>
            <a:off x="9203385" y="1774338"/>
            <a:ext cx="1476779" cy="1506411"/>
          </a:xfrm>
          <a:prstGeom prst="rect">
            <a:avLst/>
          </a:prstGeom>
        </p:spPr>
      </p:pic>
      <p:sp>
        <p:nvSpPr>
          <p:cNvPr id="17" name="TextBox 16">
            <a:extLst>
              <a:ext uri="{FF2B5EF4-FFF2-40B4-BE49-F238E27FC236}">
                <a16:creationId xmlns:a16="http://schemas.microsoft.com/office/drawing/2014/main" id="{FF48F1F6-32A5-434A-818A-024F1F808B28}"/>
              </a:ext>
            </a:extLst>
          </p:cNvPr>
          <p:cNvSpPr txBox="1"/>
          <p:nvPr/>
        </p:nvSpPr>
        <p:spPr>
          <a:xfrm>
            <a:off x="10820205" y="2686578"/>
            <a:ext cx="1357746"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Arial"/>
                <a:cs typeface="Arial"/>
              </a:rPr>
              <a:t>Armstrong (2012)</a:t>
            </a:r>
          </a:p>
        </p:txBody>
      </p:sp>
      <p:sp>
        <p:nvSpPr>
          <p:cNvPr id="18" name="TextBox 17">
            <a:extLst>
              <a:ext uri="{FF2B5EF4-FFF2-40B4-BE49-F238E27FC236}">
                <a16:creationId xmlns:a16="http://schemas.microsoft.com/office/drawing/2014/main" id="{E375184B-AF12-4E31-81F4-ECF8F1359107}"/>
              </a:ext>
            </a:extLst>
          </p:cNvPr>
          <p:cNvSpPr txBox="1"/>
          <p:nvPr/>
        </p:nvSpPr>
        <p:spPr>
          <a:xfrm>
            <a:off x="8280236" y="3284438"/>
            <a:ext cx="3613011"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Arial"/>
                <a:ea typeface="+mn-lt"/>
                <a:cs typeface="+mn-lt"/>
              </a:rPr>
              <a:t>Nerves and ganglia are found outside of the central nervous system in the peripheral nervous system. </a:t>
            </a:r>
            <a:endParaRPr lang="en-US" sz="800" dirty="0">
              <a:latin typeface="Arial"/>
              <a:ea typeface="+mn-lt"/>
              <a:cs typeface="Arial"/>
            </a:endParaRPr>
          </a:p>
          <a:p>
            <a:r>
              <a:rPr lang="en-US" sz="800" dirty="0">
                <a:latin typeface="Arial"/>
                <a:ea typeface="+mn-lt"/>
                <a:cs typeface="+mn-lt"/>
              </a:rPr>
              <a:t>The peripheral nervous system is divided into two parts: the autonomic and somatic nervous systems. The PNS connects the central nervous system to the organs, limbs, and skin. The peripheral nervous system allows the brain and spinal cord to send and receive information from different sections of the body, allowing us to react to stimuli in our environment.</a:t>
            </a:r>
            <a:r>
              <a:rPr lang="en-US" sz="800" dirty="0">
                <a:latin typeface="Arial"/>
                <a:ea typeface="+mn-lt"/>
                <a:cs typeface="Arial"/>
              </a:rPr>
              <a:t> Cherry (2022)</a:t>
            </a:r>
            <a:endParaRPr lang="en-US" sz="800">
              <a:latin typeface="Arial"/>
              <a:cs typeface="Arial"/>
            </a:endParaRPr>
          </a:p>
          <a:p>
            <a:endParaRPr lang="en-US" sz="800" dirty="0">
              <a:latin typeface="Arial"/>
              <a:cs typeface="Arial"/>
            </a:endParaRPr>
          </a:p>
        </p:txBody>
      </p:sp>
      <p:sp>
        <p:nvSpPr>
          <p:cNvPr id="19" name="TextBox 1">
            <a:extLst>
              <a:ext uri="{FF2B5EF4-FFF2-40B4-BE49-F238E27FC236}">
                <a16:creationId xmlns:a16="http://schemas.microsoft.com/office/drawing/2014/main" id="{84904669-E59B-4E9F-B687-9A529CEC5268}"/>
              </a:ext>
            </a:extLst>
          </p:cNvPr>
          <p:cNvSpPr txBox="1"/>
          <p:nvPr/>
        </p:nvSpPr>
        <p:spPr>
          <a:xfrm>
            <a:off x="8391159" y="4572753"/>
            <a:ext cx="3112295" cy="52322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b="1" u="sng" dirty="0">
                <a:latin typeface="Arial"/>
                <a:cs typeface="Arial"/>
              </a:rPr>
              <a:t>Regrowth of peripheral nerves following injury.</a:t>
            </a:r>
          </a:p>
        </p:txBody>
      </p:sp>
      <p:pic>
        <p:nvPicPr>
          <p:cNvPr id="6" name="Picture 15" descr="Diagram&#10;&#10;Description automatically generated">
            <a:extLst>
              <a:ext uri="{FF2B5EF4-FFF2-40B4-BE49-F238E27FC236}">
                <a16:creationId xmlns:a16="http://schemas.microsoft.com/office/drawing/2014/main" id="{15A8FB67-95D1-43D7-A9BC-24CBB37EB647}"/>
              </a:ext>
            </a:extLst>
          </p:cNvPr>
          <p:cNvPicPr>
            <a:picLocks noChangeAspect="1"/>
          </p:cNvPicPr>
          <p:nvPr/>
        </p:nvPicPr>
        <p:blipFill>
          <a:blip r:embed="rId7"/>
          <a:stretch>
            <a:fillRect/>
          </a:stretch>
        </p:blipFill>
        <p:spPr>
          <a:xfrm>
            <a:off x="8597503" y="5086635"/>
            <a:ext cx="1660183" cy="1700013"/>
          </a:xfrm>
          <a:prstGeom prst="rect">
            <a:avLst/>
          </a:prstGeom>
        </p:spPr>
      </p:pic>
      <p:sp>
        <p:nvSpPr>
          <p:cNvPr id="16" name="TextBox 15">
            <a:extLst>
              <a:ext uri="{FF2B5EF4-FFF2-40B4-BE49-F238E27FC236}">
                <a16:creationId xmlns:a16="http://schemas.microsoft.com/office/drawing/2014/main" id="{578FE37E-4140-428C-85D6-DBA2802D84BD}"/>
              </a:ext>
            </a:extLst>
          </p:cNvPr>
          <p:cNvSpPr txBox="1"/>
          <p:nvPr/>
        </p:nvSpPr>
        <p:spPr>
          <a:xfrm>
            <a:off x="10334842" y="6423046"/>
            <a:ext cx="1784928"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latin typeface="Arial"/>
                <a:cs typeface="Calibri"/>
              </a:rPr>
              <a:t>(Waugh and Grant, 2014, p. 151)</a:t>
            </a:r>
          </a:p>
        </p:txBody>
      </p:sp>
    </p:spTree>
    <p:extLst>
      <p:ext uri="{BB962C8B-B14F-4D97-AF65-F5344CB8AC3E}">
        <p14:creationId xmlns:p14="http://schemas.microsoft.com/office/powerpoint/2010/main" val="937321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B0BC3-AF2E-4BD8-930A-23F2F158319F}"/>
              </a:ext>
            </a:extLst>
          </p:cNvPr>
          <p:cNvSpPr>
            <a:spLocks noGrp="1"/>
          </p:cNvSpPr>
          <p:nvPr>
            <p:ph type="title"/>
          </p:nvPr>
        </p:nvSpPr>
        <p:spPr>
          <a:xfrm>
            <a:off x="824345" y="4907"/>
            <a:ext cx="10515600" cy="1325563"/>
          </a:xfrm>
        </p:spPr>
        <p:txBody>
          <a:bodyPr/>
          <a:lstStyle/>
          <a:p>
            <a:pPr algn="ctr"/>
            <a:r>
              <a:rPr lang="en-GB" b="1" u="sng" dirty="0">
                <a:latin typeface="Arial"/>
                <a:cs typeface="Calibri Light"/>
              </a:rPr>
              <a:t>Functions of the nervous system are</a:t>
            </a:r>
          </a:p>
        </p:txBody>
      </p:sp>
      <p:sp>
        <p:nvSpPr>
          <p:cNvPr id="3" name="Content Placeholder 2">
            <a:extLst>
              <a:ext uri="{FF2B5EF4-FFF2-40B4-BE49-F238E27FC236}">
                <a16:creationId xmlns:a16="http://schemas.microsoft.com/office/drawing/2014/main" id="{7AB7078B-205B-4B14-A3AA-E2B528EDE9C6}"/>
              </a:ext>
            </a:extLst>
          </p:cNvPr>
          <p:cNvSpPr>
            <a:spLocks noGrp="1"/>
          </p:cNvSpPr>
          <p:nvPr>
            <p:ph idx="1"/>
          </p:nvPr>
        </p:nvSpPr>
        <p:spPr>
          <a:xfrm>
            <a:off x="76201" y="1340716"/>
            <a:ext cx="2590801" cy="3242974"/>
          </a:xfrm>
        </p:spPr>
        <p:txBody>
          <a:bodyPr vert="horz" lIns="91440" tIns="45720" rIns="91440" bIns="45720" rtlCol="0" anchor="t">
            <a:normAutofit/>
          </a:bodyPr>
          <a:lstStyle/>
          <a:p>
            <a:r>
              <a:rPr lang="en-GB" sz="800" dirty="0">
                <a:latin typeface="Arial"/>
                <a:ea typeface="+mn-lt"/>
                <a:cs typeface="+mn-lt"/>
              </a:rPr>
              <a:t> controlling, regulating, and communicating</a:t>
            </a:r>
          </a:p>
          <a:p>
            <a:r>
              <a:rPr lang="en-GB" sz="800" dirty="0">
                <a:latin typeface="Arial"/>
                <a:ea typeface="+mn-lt"/>
                <a:cs typeface="+mn-lt"/>
              </a:rPr>
              <a:t>Controlling the interior environment of the body in order to maintain 'homeostasis' (The regulation of body temperature is an example of this)</a:t>
            </a:r>
            <a:endParaRPr lang="en-GB" sz="800" b="1">
              <a:latin typeface="Arial"/>
              <a:cs typeface="Calibri"/>
            </a:endParaRPr>
          </a:p>
          <a:p>
            <a:r>
              <a:rPr lang="en-GB" sz="800" dirty="0">
                <a:latin typeface="Arial"/>
                <a:ea typeface="+mn-lt"/>
                <a:cs typeface="+mn-lt"/>
              </a:rPr>
              <a:t>Reflexes in the spinal cord are programmed. The stretch reflex is an example of this</a:t>
            </a:r>
            <a:endParaRPr lang="en-GB" sz="800">
              <a:latin typeface="Arial"/>
              <a:cs typeface="Arial"/>
            </a:endParaRPr>
          </a:p>
          <a:p>
            <a:r>
              <a:rPr lang="en-GB" sz="800" dirty="0">
                <a:latin typeface="Arial"/>
                <a:ea typeface="+mn-lt"/>
                <a:cs typeface="+mn-lt"/>
              </a:rPr>
              <a:t>Memory and learning</a:t>
            </a:r>
            <a:endParaRPr lang="en-GB" sz="800">
              <a:latin typeface="Arial"/>
              <a:cs typeface="Arial"/>
            </a:endParaRPr>
          </a:p>
          <a:p>
            <a:r>
              <a:rPr lang="en-GB" sz="800" dirty="0">
                <a:latin typeface="Arial"/>
                <a:ea typeface="+mn-lt"/>
                <a:cs typeface="+mn-lt"/>
              </a:rPr>
              <a:t>Controlling movement voluntarily.</a:t>
            </a:r>
            <a:endParaRPr lang="en-GB" sz="800">
              <a:latin typeface="Arial"/>
              <a:cs typeface="Arial"/>
            </a:endParaRPr>
          </a:p>
          <a:p>
            <a:pPr marL="0" indent="0">
              <a:buNone/>
            </a:pPr>
            <a:r>
              <a:rPr lang="en-GB" sz="800" dirty="0">
                <a:latin typeface="Arial"/>
                <a:ea typeface="+mn-lt"/>
                <a:cs typeface="+mn-lt"/>
              </a:rPr>
              <a:t>(QNADMIN, </a:t>
            </a:r>
            <a:r>
              <a:rPr lang="en-GB" sz="800" cap="all" dirty="0">
                <a:latin typeface="Arial"/>
                <a:ea typeface="+mn-lt"/>
                <a:cs typeface="+mn-lt"/>
              </a:rPr>
              <a:t>2021)</a:t>
            </a:r>
          </a:p>
          <a:p>
            <a:pPr marL="0" indent="0">
              <a:buNone/>
            </a:pPr>
            <a:endParaRPr lang="en-US" cap="all" dirty="0">
              <a:ea typeface="Calibri"/>
              <a:cs typeface="Calibri"/>
            </a:endParaRPr>
          </a:p>
          <a:p>
            <a:pPr marL="0" indent="0">
              <a:buNone/>
            </a:pPr>
            <a:endParaRPr lang="en-GB" cap="all" dirty="0">
              <a:ea typeface="+mn-lt"/>
              <a:cs typeface="+mn-lt"/>
            </a:endParaRPr>
          </a:p>
          <a:p>
            <a:pPr marL="0" indent="0">
              <a:buNone/>
            </a:pPr>
            <a:endParaRPr lang="en-GB" cap="all" dirty="0">
              <a:ea typeface="+mn-lt"/>
              <a:cs typeface="+mn-lt"/>
            </a:endParaRPr>
          </a:p>
        </p:txBody>
      </p:sp>
      <p:sp>
        <p:nvSpPr>
          <p:cNvPr id="5" name="TextBox 1">
            <a:extLst>
              <a:ext uri="{FF2B5EF4-FFF2-40B4-BE49-F238E27FC236}">
                <a16:creationId xmlns:a16="http://schemas.microsoft.com/office/drawing/2014/main" id="{54F1F9FB-99BE-4967-ACF0-E74F45D8AF59}"/>
              </a:ext>
            </a:extLst>
          </p:cNvPr>
          <p:cNvSpPr txBox="1"/>
          <p:nvPr/>
        </p:nvSpPr>
        <p:spPr>
          <a:xfrm>
            <a:off x="3542453" y="1709223"/>
            <a:ext cx="5077491"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1" u="sng" dirty="0">
                <a:latin typeface="Arial"/>
                <a:ea typeface="+mn-lt"/>
                <a:cs typeface="+mn-lt"/>
              </a:rPr>
              <a:t>Functional components of the nervous system diagram</a:t>
            </a:r>
            <a:endParaRPr lang="en-US" sz="1400" b="1" u="sng" dirty="0">
              <a:latin typeface="Arial"/>
            </a:endParaRPr>
          </a:p>
        </p:txBody>
      </p:sp>
      <p:pic>
        <p:nvPicPr>
          <p:cNvPr id="6" name="Picture 6" descr="Diagram&#10;&#10;Description automatically generated">
            <a:extLst>
              <a:ext uri="{FF2B5EF4-FFF2-40B4-BE49-F238E27FC236}">
                <a16:creationId xmlns:a16="http://schemas.microsoft.com/office/drawing/2014/main" id="{C186288A-7E7C-45F0-81D6-279751C17D4E}"/>
              </a:ext>
            </a:extLst>
          </p:cNvPr>
          <p:cNvPicPr>
            <a:picLocks noChangeAspect="1"/>
          </p:cNvPicPr>
          <p:nvPr/>
        </p:nvPicPr>
        <p:blipFill>
          <a:blip r:embed="rId3"/>
          <a:stretch>
            <a:fillRect/>
          </a:stretch>
        </p:blipFill>
        <p:spPr>
          <a:xfrm>
            <a:off x="2741685" y="2211926"/>
            <a:ext cx="6691311" cy="3992782"/>
          </a:xfrm>
          <a:prstGeom prst="rect">
            <a:avLst/>
          </a:prstGeom>
        </p:spPr>
      </p:pic>
      <p:sp>
        <p:nvSpPr>
          <p:cNvPr id="7" name="TextBox 6">
            <a:extLst>
              <a:ext uri="{FF2B5EF4-FFF2-40B4-BE49-F238E27FC236}">
                <a16:creationId xmlns:a16="http://schemas.microsoft.com/office/drawing/2014/main" id="{74A0D4E4-1F82-41E0-9821-4F3F653F3C2B}"/>
              </a:ext>
            </a:extLst>
          </p:cNvPr>
          <p:cNvSpPr txBox="1"/>
          <p:nvPr/>
        </p:nvSpPr>
        <p:spPr>
          <a:xfrm>
            <a:off x="9475860" y="3740729"/>
            <a:ext cx="271029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latin typeface="Arial"/>
                <a:ea typeface="+mn-lt"/>
                <a:cs typeface="+mn-lt"/>
              </a:rPr>
              <a:t>Neurones and neuroglia are two forms of nerve tissue. Neurones (nerve cells) are the nervous system's functioning units, generating and transmitting nerve impulses. Neurones are maintained by neuroglia, which is made up of many types of glial cells and is collectively known as neuroglia. Both cell types are abundant, with 1 trillion (1012) glial cells and 10 times less (1011) neurones.</a:t>
            </a:r>
            <a:endParaRPr lang="en-GB" sz="800">
              <a:latin typeface="Arial"/>
              <a:cs typeface="Calibri"/>
            </a:endParaRPr>
          </a:p>
          <a:p>
            <a:r>
              <a:rPr lang="en-GB" sz="800" dirty="0">
                <a:solidFill>
                  <a:srgbClr val="000000"/>
                </a:solidFill>
                <a:latin typeface="Arial"/>
                <a:cs typeface="Calibri"/>
              </a:rPr>
              <a:t>(Waugh and Grant, 2014, p. 145)</a:t>
            </a:r>
            <a:endParaRPr lang="en-GB" sz="800" dirty="0">
              <a:solidFill>
                <a:srgbClr val="000000"/>
              </a:solidFill>
              <a:latin typeface="Arial"/>
            </a:endParaRPr>
          </a:p>
          <a:p>
            <a:endParaRPr lang="en-GB" dirty="0">
              <a:latin typeface="Arial"/>
              <a:cs typeface="Arial"/>
            </a:endParaRPr>
          </a:p>
          <a:p>
            <a:endParaRPr lang="en-GB" dirty="0">
              <a:cs typeface="Calibri"/>
            </a:endParaRPr>
          </a:p>
          <a:p>
            <a:endParaRPr lang="en-GB" dirty="0">
              <a:cs typeface="Calibri"/>
            </a:endParaRPr>
          </a:p>
        </p:txBody>
      </p:sp>
      <p:sp>
        <p:nvSpPr>
          <p:cNvPr id="8" name="TextBox 1">
            <a:extLst>
              <a:ext uri="{FF2B5EF4-FFF2-40B4-BE49-F238E27FC236}">
                <a16:creationId xmlns:a16="http://schemas.microsoft.com/office/drawing/2014/main" id="{10EBDA19-7F4A-49ED-A1BB-D35D31DDB68A}"/>
              </a:ext>
            </a:extLst>
          </p:cNvPr>
          <p:cNvSpPr txBox="1"/>
          <p:nvPr/>
        </p:nvSpPr>
        <p:spPr>
          <a:xfrm>
            <a:off x="3898106" y="6350579"/>
            <a:ext cx="3920834" cy="21544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dirty="0">
                <a:latin typeface="Arial"/>
                <a:cs typeface="Arial"/>
              </a:rPr>
              <a:t>(Waugh and Grant, 2014)</a:t>
            </a:r>
          </a:p>
        </p:txBody>
      </p:sp>
    </p:spTree>
    <p:extLst>
      <p:ext uri="{BB962C8B-B14F-4D97-AF65-F5344CB8AC3E}">
        <p14:creationId xmlns:p14="http://schemas.microsoft.com/office/powerpoint/2010/main" val="740653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768F2-6E4D-41A1-B4CD-2D0DB9FD9D51}"/>
              </a:ext>
            </a:extLst>
          </p:cNvPr>
          <p:cNvSpPr>
            <a:spLocks noGrp="1"/>
          </p:cNvSpPr>
          <p:nvPr>
            <p:ph type="title"/>
          </p:nvPr>
        </p:nvSpPr>
        <p:spPr>
          <a:xfrm>
            <a:off x="739878" y="168481"/>
            <a:ext cx="10343535" cy="1214950"/>
          </a:xfrm>
        </p:spPr>
        <p:txBody>
          <a:bodyPr vert="horz" lIns="91440" tIns="45720" rIns="91440" bIns="45720" rtlCol="0" anchor="ctr">
            <a:noAutofit/>
          </a:bodyPr>
          <a:lstStyle/>
          <a:p>
            <a:pPr algn="ctr"/>
            <a:r>
              <a:rPr lang="en-GB" b="1" u="sng" dirty="0">
                <a:latin typeface="Arial"/>
                <a:cs typeface="Calibri Light"/>
              </a:rPr>
              <a:t>Nervous system diseases</a:t>
            </a:r>
            <a:br>
              <a:rPr lang="en-GB" b="1" u="sng" dirty="0">
                <a:latin typeface="Arial"/>
                <a:cs typeface="Calibri Light"/>
              </a:rPr>
            </a:br>
            <a:endParaRPr lang="en-GB">
              <a:latin typeface="Calibri Light"/>
              <a:cs typeface="Calibri Light"/>
            </a:endParaRPr>
          </a:p>
        </p:txBody>
      </p:sp>
      <p:sp>
        <p:nvSpPr>
          <p:cNvPr id="4" name="TextBox 3">
            <a:extLst>
              <a:ext uri="{FF2B5EF4-FFF2-40B4-BE49-F238E27FC236}">
                <a16:creationId xmlns:a16="http://schemas.microsoft.com/office/drawing/2014/main" id="{8EC05B1D-313C-4A98-AC5C-3AC14294A9E5}"/>
              </a:ext>
            </a:extLst>
          </p:cNvPr>
          <p:cNvSpPr txBox="1"/>
          <p:nvPr/>
        </p:nvSpPr>
        <p:spPr>
          <a:xfrm>
            <a:off x="2227078" y="1229348"/>
            <a:ext cx="6547576"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b="1" u="sng" dirty="0">
              <a:latin typeface="Arial"/>
              <a:cs typeface="Calibri Light"/>
            </a:endParaRPr>
          </a:p>
          <a:p>
            <a:r>
              <a:rPr lang="en-GB" sz="1400" b="1" u="sng" dirty="0">
                <a:latin typeface="Arial"/>
                <a:ea typeface="+mn-lt"/>
                <a:cs typeface="+mn-lt"/>
              </a:rPr>
              <a:t>Epilepsy </a:t>
            </a:r>
          </a:p>
          <a:p>
            <a:endParaRPr lang="en-GB" sz="1400" b="1" u="sng" dirty="0">
              <a:latin typeface="Arial"/>
              <a:ea typeface="+mn-lt"/>
              <a:cs typeface="+mn-lt"/>
            </a:endParaRPr>
          </a:p>
          <a:p>
            <a:r>
              <a:rPr lang="en-GB" sz="1400" b="1" u="sng" dirty="0">
                <a:latin typeface="Arial"/>
                <a:ea typeface="+mn-lt"/>
                <a:cs typeface="+mn-lt"/>
              </a:rPr>
              <a:t>What is epilepsy </a:t>
            </a:r>
            <a:endParaRPr lang="en-US" sz="1400">
              <a:latin typeface="Arial"/>
              <a:ea typeface="+mn-lt"/>
              <a:cs typeface="+mn-lt"/>
            </a:endParaRPr>
          </a:p>
          <a:p>
            <a:r>
              <a:rPr lang="en-GB" sz="800" dirty="0">
                <a:latin typeface="Arial"/>
                <a:ea typeface="+mn-lt"/>
                <a:cs typeface="+mn-lt"/>
              </a:rPr>
              <a:t>Epilepsy is a neurological disorder that affects the brain. When someone is diagnosed with epilepsy, it indicates they are prone to epileptic seizures. (Epilepsy Action, 2021) </a:t>
            </a:r>
            <a:endParaRPr lang="en-US" sz="800">
              <a:latin typeface="Arial"/>
              <a:ea typeface="+mn-lt"/>
              <a:cs typeface="+mn-lt"/>
            </a:endParaRPr>
          </a:p>
          <a:p>
            <a:endParaRPr lang="en-GB" sz="800" dirty="0">
              <a:latin typeface="Arial"/>
              <a:ea typeface="+mn-lt"/>
              <a:cs typeface="+mn-lt"/>
            </a:endParaRPr>
          </a:p>
          <a:p>
            <a:r>
              <a:rPr lang="en-GB" sz="800" dirty="0">
                <a:latin typeface="Arial"/>
                <a:ea typeface="+mn-lt"/>
                <a:cs typeface="+mn-lt"/>
              </a:rPr>
              <a:t>Epilepsy a chronic noncommunicable brain condition can affect people of all ages. It is characterised by recurring seizures, which are brief episodes of uncontrollable movement involving a section of the body or the entire body and are occasionally followed by loss of awareness and control of bowel or bladder function. (WHO, 2022) </a:t>
            </a:r>
            <a:endParaRPr lang="en-US" sz="800">
              <a:latin typeface="Arial"/>
              <a:ea typeface="+mn-lt"/>
              <a:cs typeface="+mn-lt"/>
            </a:endParaRPr>
          </a:p>
          <a:p>
            <a:endParaRPr lang="en-GB" sz="1400" b="1" u="sng" dirty="0">
              <a:latin typeface="Arial"/>
              <a:ea typeface="+mn-lt"/>
              <a:cs typeface="+mn-lt"/>
            </a:endParaRPr>
          </a:p>
          <a:p>
            <a:r>
              <a:rPr lang="en-GB" sz="1400" b="1" u="sng" dirty="0">
                <a:latin typeface="Arial"/>
                <a:ea typeface="+mn-lt"/>
                <a:cs typeface="+mn-lt"/>
              </a:rPr>
              <a:t>Signs and Symptoms </a:t>
            </a:r>
          </a:p>
          <a:p>
            <a:pPr marL="171450" indent="-171450">
              <a:buFont typeface="Arial"/>
              <a:buChar char="•"/>
            </a:pPr>
            <a:r>
              <a:rPr lang="en-GB" sz="800" dirty="0">
                <a:latin typeface="Arial"/>
                <a:ea typeface="+mn-lt"/>
                <a:cs typeface="+mn-lt"/>
              </a:rPr>
              <a:t>an unusual sensation that's hard to put into words</a:t>
            </a:r>
            <a:endParaRPr lang="en-GB" sz="800">
              <a:latin typeface="Arial"/>
              <a:cs typeface="Calibri" panose="020F0502020204030204"/>
            </a:endParaRPr>
          </a:p>
          <a:p>
            <a:pPr marL="171450" indent="-171450">
              <a:buFont typeface="Arial"/>
              <a:buChar char="•"/>
            </a:pPr>
            <a:r>
              <a:rPr lang="en-GB" sz="800" dirty="0">
                <a:latin typeface="Arial"/>
                <a:ea typeface="+mn-lt"/>
                <a:cs typeface="+mn-lt"/>
              </a:rPr>
              <a:t>uncontrollable twitching and trembling referred to as A "fit"</a:t>
            </a:r>
            <a:endParaRPr lang="en-US" sz="800">
              <a:latin typeface="Arial"/>
              <a:ea typeface="+mn-lt"/>
              <a:cs typeface="+mn-lt"/>
            </a:endParaRPr>
          </a:p>
          <a:p>
            <a:pPr marL="171450" indent="-171450">
              <a:buFont typeface="Arial"/>
              <a:buChar char="•"/>
            </a:pPr>
            <a:r>
              <a:rPr lang="en-GB" sz="800" dirty="0">
                <a:latin typeface="Arial"/>
                <a:ea typeface="+mn-lt"/>
                <a:cs typeface="+mn-lt"/>
              </a:rPr>
              <a:t>twitches or stiffening in a body part, such as an arm or hand</a:t>
            </a:r>
          </a:p>
          <a:p>
            <a:pPr marL="171450" indent="-171450">
              <a:buFont typeface="Arial"/>
              <a:buChar char="•"/>
            </a:pPr>
            <a:r>
              <a:rPr lang="en-GB" sz="800" dirty="0">
                <a:latin typeface="Arial"/>
                <a:ea typeface="+mn-lt"/>
                <a:cs typeface="+mn-lt"/>
              </a:rPr>
              <a:t>losing consciousness and wandering aimlessly into space</a:t>
            </a:r>
            <a:endParaRPr lang="en-US" sz="800">
              <a:latin typeface="Arial"/>
              <a:ea typeface="+mn-lt"/>
              <a:cs typeface="+mn-lt"/>
            </a:endParaRPr>
          </a:p>
          <a:p>
            <a:pPr marL="171450" indent="-171450">
              <a:buFont typeface="Arial"/>
              <a:buChar char="•"/>
            </a:pPr>
            <a:r>
              <a:rPr lang="en-GB" sz="800" dirty="0">
                <a:latin typeface="Arial"/>
                <a:ea typeface="+mn-lt"/>
                <a:cs typeface="+mn-lt"/>
              </a:rPr>
              <a:t>unexpected sensations, such as a "lifting" feeling in the stomach, </a:t>
            </a:r>
            <a:endParaRPr lang="en-US" sz="800">
              <a:latin typeface="Arial"/>
              <a:ea typeface="+mn-lt"/>
              <a:cs typeface="+mn-lt"/>
            </a:endParaRPr>
          </a:p>
          <a:p>
            <a:pPr marL="171450" indent="-171450">
              <a:buFont typeface="Arial"/>
              <a:buChar char="•"/>
            </a:pPr>
            <a:r>
              <a:rPr lang="en-GB" sz="800" dirty="0">
                <a:latin typeface="Arial"/>
                <a:ea typeface="+mn-lt"/>
                <a:cs typeface="+mn-lt"/>
              </a:rPr>
              <a:t>strange odours or tastes</a:t>
            </a:r>
          </a:p>
          <a:p>
            <a:pPr marL="171450" indent="-171450">
              <a:buFont typeface="Arial"/>
              <a:buChar char="•"/>
            </a:pPr>
            <a:r>
              <a:rPr lang="en-GB" sz="800" dirty="0">
                <a:latin typeface="Arial"/>
                <a:ea typeface="+mn-lt"/>
                <a:cs typeface="+mn-lt"/>
              </a:rPr>
              <a:t>tingling in your arms or legs</a:t>
            </a:r>
          </a:p>
          <a:p>
            <a:pPr marL="171450" indent="-171450">
              <a:buFont typeface="Arial"/>
              <a:buChar char="•"/>
            </a:pPr>
            <a:r>
              <a:rPr lang="en-GB" sz="800" dirty="0">
                <a:latin typeface="Arial"/>
                <a:ea typeface="+mn-lt"/>
                <a:cs typeface="+mn-lt"/>
              </a:rPr>
              <a:t>Collapsing  (NHS, 2020)</a:t>
            </a:r>
            <a:endParaRPr lang="en-US" sz="800">
              <a:latin typeface="Arial"/>
              <a:ea typeface="+mn-lt"/>
              <a:cs typeface="+mn-lt"/>
            </a:endParaRPr>
          </a:p>
          <a:p>
            <a:endParaRPr lang="en-GB" sz="1400" b="1" u="sng" dirty="0">
              <a:latin typeface="Arial"/>
              <a:ea typeface="+mn-lt"/>
              <a:cs typeface="+mn-lt"/>
            </a:endParaRPr>
          </a:p>
          <a:p>
            <a:r>
              <a:rPr lang="en-GB" sz="1400" b="1" u="sng" dirty="0">
                <a:latin typeface="Arial"/>
                <a:ea typeface="+mn-lt"/>
                <a:cs typeface="+mn-lt"/>
              </a:rPr>
              <a:t>Causes </a:t>
            </a:r>
            <a:endParaRPr lang="en-US" sz="1400" b="1" u="sng" dirty="0">
              <a:latin typeface="Arial"/>
              <a:ea typeface="+mn-lt"/>
              <a:cs typeface="+mn-lt"/>
            </a:endParaRPr>
          </a:p>
          <a:p>
            <a:pPr marL="171450" indent="-171450">
              <a:buFont typeface="Arial"/>
              <a:buChar char="•"/>
            </a:pPr>
            <a:r>
              <a:rPr lang="en-GB" sz="800" dirty="0">
                <a:latin typeface="Arial"/>
                <a:ea typeface="+mn-lt"/>
                <a:cs typeface="+mn-lt"/>
              </a:rPr>
              <a:t>damage to the brain, from-:</a:t>
            </a:r>
            <a:endParaRPr lang="en-US" sz="800">
              <a:latin typeface="Arial"/>
              <a:ea typeface="+mn-lt"/>
              <a:cs typeface="+mn-lt"/>
            </a:endParaRPr>
          </a:p>
          <a:p>
            <a:pPr marL="171450" indent="-171450">
              <a:buFont typeface="Arial"/>
              <a:buChar char="•"/>
            </a:pPr>
            <a:r>
              <a:rPr lang="en-GB" sz="800" dirty="0">
                <a:latin typeface="Arial"/>
                <a:ea typeface="+mn-lt"/>
                <a:cs typeface="+mn-lt"/>
              </a:rPr>
              <a:t>A stroke, </a:t>
            </a:r>
            <a:endParaRPr lang="en-US" sz="800">
              <a:latin typeface="Arial"/>
              <a:ea typeface="+mn-lt"/>
              <a:cs typeface="+mn-lt"/>
            </a:endParaRPr>
          </a:p>
          <a:p>
            <a:pPr marL="171450" indent="-171450">
              <a:buFont typeface="Arial"/>
              <a:buChar char="•"/>
            </a:pPr>
            <a:r>
              <a:rPr lang="en-GB" sz="800" dirty="0">
                <a:latin typeface="Arial"/>
                <a:ea typeface="+mn-lt"/>
                <a:cs typeface="+mn-lt"/>
              </a:rPr>
              <a:t>a brain tumour,</a:t>
            </a:r>
          </a:p>
          <a:p>
            <a:pPr marL="171450" indent="-171450">
              <a:buFont typeface="Arial"/>
              <a:buChar char="•"/>
            </a:pPr>
            <a:r>
              <a:rPr lang="en-GB" sz="800" dirty="0">
                <a:latin typeface="Arial"/>
                <a:ea typeface="+mn-lt"/>
                <a:cs typeface="+mn-lt"/>
              </a:rPr>
              <a:t>a serious head injury, </a:t>
            </a:r>
          </a:p>
          <a:p>
            <a:pPr marL="171450" indent="-171450">
              <a:buFont typeface="Arial"/>
              <a:buChar char="•"/>
            </a:pPr>
            <a:r>
              <a:rPr lang="en-GB" sz="800" dirty="0">
                <a:latin typeface="Arial"/>
                <a:ea typeface="+mn-lt"/>
                <a:cs typeface="+mn-lt"/>
              </a:rPr>
              <a:t>drug or alcohol abuse, </a:t>
            </a:r>
          </a:p>
          <a:p>
            <a:pPr marL="171450" indent="-171450">
              <a:buFont typeface="Arial"/>
              <a:buChar char="•"/>
            </a:pPr>
            <a:r>
              <a:rPr lang="en-GB" sz="800" dirty="0">
                <a:latin typeface="Arial"/>
                <a:ea typeface="+mn-lt"/>
                <a:cs typeface="+mn-lt"/>
              </a:rPr>
              <a:t>a brain infection</a:t>
            </a:r>
          </a:p>
          <a:p>
            <a:pPr marL="171450" indent="-171450">
              <a:buFont typeface="Arial"/>
              <a:buChar char="•"/>
            </a:pPr>
            <a:r>
              <a:rPr lang="en-GB" sz="800" dirty="0">
                <a:latin typeface="Arial"/>
                <a:ea typeface="+mn-lt"/>
                <a:cs typeface="+mn-lt"/>
              </a:rPr>
              <a:t>a shortage of oxygen during labour and delivery (NHS, 2020)</a:t>
            </a:r>
          </a:p>
          <a:p>
            <a:pPr marL="171450" indent="-171450">
              <a:buFont typeface="Arial"/>
              <a:buChar char="•"/>
            </a:pPr>
            <a:r>
              <a:rPr lang="en-GB" sz="800" dirty="0">
                <a:latin typeface="Arial"/>
                <a:ea typeface="+mn-lt"/>
                <a:cs typeface="+mn-lt"/>
              </a:rPr>
              <a:t>stress </a:t>
            </a:r>
            <a:endParaRPr lang="en-US" sz="800">
              <a:latin typeface="Arial"/>
              <a:ea typeface="+mn-lt"/>
              <a:cs typeface="+mn-lt"/>
            </a:endParaRPr>
          </a:p>
          <a:p>
            <a:pPr marL="171450" indent="-171450">
              <a:buFont typeface="Arial"/>
              <a:buChar char="•"/>
            </a:pPr>
            <a:r>
              <a:rPr lang="en-GB" sz="800" dirty="0">
                <a:latin typeface="Arial"/>
                <a:ea typeface="+mn-lt"/>
                <a:cs typeface="+mn-lt"/>
              </a:rPr>
              <a:t>not enough sleep </a:t>
            </a:r>
          </a:p>
          <a:p>
            <a:pPr marL="171450" indent="-171450">
              <a:buFont typeface="Arial"/>
              <a:buChar char="•"/>
            </a:pPr>
            <a:r>
              <a:rPr lang="en-GB" sz="800" dirty="0">
                <a:latin typeface="Arial"/>
                <a:ea typeface="+mn-lt"/>
                <a:cs typeface="+mn-lt"/>
              </a:rPr>
              <a:t>some medicines and illegal drugs </a:t>
            </a:r>
          </a:p>
          <a:p>
            <a:pPr marL="171450" indent="-171450">
              <a:buFont typeface="Arial"/>
              <a:buChar char="•"/>
            </a:pPr>
            <a:r>
              <a:rPr lang="en-GB" sz="800" dirty="0">
                <a:latin typeface="Arial"/>
                <a:ea typeface="+mn-lt"/>
                <a:cs typeface="+mn-lt"/>
              </a:rPr>
              <a:t>in women, monthly periods </a:t>
            </a:r>
          </a:p>
          <a:p>
            <a:pPr marL="171450" indent="-171450">
              <a:buFont typeface="Arial"/>
              <a:buChar char="•"/>
            </a:pPr>
            <a:r>
              <a:rPr lang="en-GB" sz="800" dirty="0">
                <a:latin typeface="Arial"/>
                <a:ea typeface="+mn-lt"/>
                <a:cs typeface="+mn-lt"/>
              </a:rPr>
              <a:t>flashing lights (this is an uncommon trigger) (NHS, 2020)</a:t>
            </a:r>
            <a:endParaRPr lang="en-US" sz="800">
              <a:latin typeface="Arial"/>
              <a:ea typeface="+mn-lt"/>
              <a:cs typeface="+mn-lt"/>
            </a:endParaRPr>
          </a:p>
          <a:p>
            <a:br>
              <a:rPr lang="en-US" dirty="0"/>
            </a:br>
            <a:endParaRPr lang="en-US" sz="1000">
              <a:latin typeface="Arial"/>
              <a:cs typeface="Calibri"/>
            </a:endParaRPr>
          </a:p>
        </p:txBody>
      </p:sp>
      <p:sp>
        <p:nvSpPr>
          <p:cNvPr id="5" name="TextBox 4">
            <a:extLst>
              <a:ext uri="{FF2B5EF4-FFF2-40B4-BE49-F238E27FC236}">
                <a16:creationId xmlns:a16="http://schemas.microsoft.com/office/drawing/2014/main" id="{17ED5545-3A4E-4A50-AE7B-188C9352C605}"/>
              </a:ext>
            </a:extLst>
          </p:cNvPr>
          <p:cNvSpPr txBox="1"/>
          <p:nvPr/>
        </p:nvSpPr>
        <p:spPr>
          <a:xfrm>
            <a:off x="8765635" y="5594310"/>
            <a:ext cx="295101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dirty="0">
              <a:solidFill>
                <a:srgbClr val="000000"/>
              </a:solidFill>
              <a:latin typeface="Arial"/>
              <a:cs typeface="Calibri"/>
            </a:endParaRPr>
          </a:p>
        </p:txBody>
      </p:sp>
      <p:sp>
        <p:nvSpPr>
          <p:cNvPr id="6" name="TextBox 5">
            <a:extLst>
              <a:ext uri="{FF2B5EF4-FFF2-40B4-BE49-F238E27FC236}">
                <a16:creationId xmlns:a16="http://schemas.microsoft.com/office/drawing/2014/main" id="{61DCB8B8-A608-44B6-BF99-5E37F01C656F}"/>
              </a:ext>
            </a:extLst>
          </p:cNvPr>
          <p:cNvSpPr txBox="1"/>
          <p:nvPr/>
        </p:nvSpPr>
        <p:spPr>
          <a:xfrm>
            <a:off x="8847917" y="4038373"/>
            <a:ext cx="3112588" cy="2646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dirty="0">
                <a:latin typeface="Arial"/>
                <a:ea typeface="+mn-lt"/>
                <a:cs typeface="+mn-lt"/>
              </a:rPr>
              <a:t>Recommendations</a:t>
            </a:r>
          </a:p>
          <a:p>
            <a:pPr marL="171450" indent="-171450">
              <a:buFont typeface="Arial"/>
              <a:buChar char="•"/>
            </a:pPr>
            <a:r>
              <a:rPr lang="en-GB" sz="800" dirty="0">
                <a:latin typeface="Arial"/>
                <a:cs typeface="Arial"/>
              </a:rPr>
              <a:t>epilepsy medicines. </a:t>
            </a:r>
            <a:endParaRPr lang="en-US" sz="800" dirty="0">
              <a:latin typeface="Arial"/>
              <a:ea typeface="+mn-lt"/>
              <a:cs typeface="+mn-lt"/>
            </a:endParaRPr>
          </a:p>
          <a:p>
            <a:pPr marL="171450" indent="-171450">
              <a:buFont typeface="Arial"/>
              <a:buChar char="•"/>
            </a:pPr>
            <a:r>
              <a:rPr lang="en-GB" sz="800" dirty="0">
                <a:latin typeface="Arial"/>
                <a:ea typeface="+mn-lt"/>
                <a:cs typeface="+mn-lt"/>
              </a:rPr>
              <a:t> brain surgery</a:t>
            </a:r>
            <a:r>
              <a:rPr lang="en-US" sz="800" dirty="0">
                <a:latin typeface="Arial"/>
                <a:ea typeface="+mn-lt"/>
                <a:cs typeface="+mn-lt"/>
              </a:rPr>
              <a:t> </a:t>
            </a:r>
          </a:p>
          <a:p>
            <a:pPr marL="171450" indent="-171450">
              <a:buFont typeface="Arial"/>
              <a:buChar char="•"/>
            </a:pPr>
            <a:r>
              <a:rPr lang="en-GB" sz="800" dirty="0">
                <a:latin typeface="Arial"/>
                <a:ea typeface="+mn-lt"/>
                <a:cs typeface="+mn-lt"/>
              </a:rPr>
              <a:t>surgery called vagus nerve stimulation</a:t>
            </a:r>
            <a:r>
              <a:rPr lang="en-US" sz="800" dirty="0">
                <a:latin typeface="Arial"/>
                <a:ea typeface="+mn-lt"/>
                <a:cs typeface="+mn-lt"/>
              </a:rPr>
              <a:t> </a:t>
            </a:r>
          </a:p>
          <a:p>
            <a:pPr marL="171450" indent="-171450">
              <a:buFont typeface="Arial"/>
              <a:buChar char="•"/>
            </a:pPr>
            <a:r>
              <a:rPr lang="en-GB" sz="800" dirty="0">
                <a:latin typeface="Arial"/>
                <a:ea typeface="+mn-lt"/>
                <a:cs typeface="+mn-lt"/>
              </a:rPr>
              <a:t>special diet called the ketogenic diet</a:t>
            </a:r>
            <a:r>
              <a:rPr lang="en-US" sz="800" dirty="0">
                <a:latin typeface="Arial"/>
                <a:ea typeface="+mn-lt"/>
                <a:cs typeface="+mn-lt"/>
              </a:rPr>
              <a:t> </a:t>
            </a:r>
          </a:p>
          <a:p>
            <a:pPr marL="171450" indent="-171450">
              <a:buFont typeface="Arial"/>
              <a:buChar char="•"/>
            </a:pPr>
            <a:r>
              <a:rPr lang="en-US" sz="800" dirty="0">
                <a:latin typeface="Arial"/>
                <a:ea typeface="+mn-lt"/>
                <a:cs typeface="+mn-lt"/>
              </a:rPr>
              <a:t>tests to provide more information regarding the type and cause of epilepsy. </a:t>
            </a:r>
          </a:p>
          <a:p>
            <a:pPr marL="285750" indent="-285750">
              <a:buFont typeface="Arial"/>
              <a:buChar char="•"/>
            </a:pPr>
            <a:r>
              <a:rPr lang="en-US" sz="800" dirty="0">
                <a:latin typeface="Arial"/>
                <a:ea typeface="+mn-lt"/>
                <a:cs typeface="+mn-lt"/>
              </a:rPr>
              <a:t>test such as Blood tests, </a:t>
            </a:r>
          </a:p>
          <a:p>
            <a:pPr marL="171450" indent="-171450">
              <a:buFont typeface="Arial"/>
              <a:buChar char="•"/>
            </a:pPr>
            <a:r>
              <a:rPr lang="en-GB" sz="800" dirty="0">
                <a:latin typeface="Arial"/>
                <a:ea typeface="+mn-lt"/>
                <a:cs typeface="+mn-lt"/>
              </a:rPr>
              <a:t>a brain scan and an EEG (brainwave recording). (Epilepsy Action, 2021)</a:t>
            </a:r>
            <a:r>
              <a:rPr lang="en-US" sz="800" dirty="0">
                <a:latin typeface="Arial"/>
                <a:ea typeface="+mn-lt"/>
                <a:cs typeface="+mn-lt"/>
              </a:rPr>
              <a:t> </a:t>
            </a:r>
          </a:p>
          <a:p>
            <a:pPr marL="171450" indent="-171450">
              <a:buFont typeface="Arial"/>
              <a:buChar char="•"/>
            </a:pPr>
            <a:r>
              <a:rPr lang="en-US" sz="800" dirty="0">
                <a:latin typeface="Arial"/>
                <a:ea typeface="+mn-lt"/>
                <a:cs typeface="+mn-lt"/>
              </a:rPr>
              <a:t>surgery to remove a tiny portion of the brain that is causing the seizures</a:t>
            </a:r>
          </a:p>
          <a:p>
            <a:pPr marL="171450" indent="-171450">
              <a:buFont typeface="Arial"/>
              <a:buChar char="•"/>
            </a:pPr>
            <a:r>
              <a:rPr lang="en-US" sz="800" dirty="0">
                <a:latin typeface="Arial"/>
                <a:ea typeface="+mn-lt"/>
                <a:cs typeface="+mn-lt"/>
              </a:rPr>
              <a:t>a method that involves implanting a tiny electrical device inside the body to aid in seizure management. (NHS, 2020)</a:t>
            </a:r>
          </a:p>
          <a:p>
            <a:endParaRPr lang="en-GB" sz="800" dirty="0">
              <a:latin typeface="Arial"/>
              <a:ea typeface="+mn-lt"/>
              <a:cs typeface="+mn-lt"/>
            </a:endParaRPr>
          </a:p>
          <a:p>
            <a:r>
              <a:rPr lang="en-GB" sz="800" dirty="0">
                <a:latin typeface="Arial"/>
                <a:ea typeface="+mn-lt"/>
                <a:cs typeface="+mn-lt"/>
              </a:rPr>
              <a:t>Epilepsy affects around 50 million people globally, making it one of the most common neurological illnesses. Eighty percent of epilepsy patients live in low- and middle-income countries, and three-quarters of epilepsy patients do not obtain the necessary care and treatment. (WHO, 2022)  </a:t>
            </a:r>
            <a:endParaRPr lang="en-US" sz="800">
              <a:latin typeface="Arial"/>
              <a:ea typeface="+mn-lt"/>
              <a:cs typeface="+mn-lt"/>
            </a:endParaRPr>
          </a:p>
        </p:txBody>
      </p:sp>
      <p:sp>
        <p:nvSpPr>
          <p:cNvPr id="9" name="TextBox 8">
            <a:extLst>
              <a:ext uri="{FF2B5EF4-FFF2-40B4-BE49-F238E27FC236}">
                <a16:creationId xmlns:a16="http://schemas.microsoft.com/office/drawing/2014/main" id="{4EEDF581-9073-413F-AD63-DD04DC3AB586}"/>
              </a:ext>
            </a:extLst>
          </p:cNvPr>
          <p:cNvSpPr txBox="1"/>
          <p:nvPr/>
        </p:nvSpPr>
        <p:spPr>
          <a:xfrm>
            <a:off x="145896" y="1381585"/>
            <a:ext cx="171289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latin typeface="Arial"/>
                <a:cs typeface="Segoe UI"/>
              </a:rPr>
              <a:t>Alzheimer's disease </a:t>
            </a:r>
          </a:p>
          <a:p>
            <a:pPr>
              <a:buChar char="•"/>
            </a:pPr>
            <a:r>
              <a:rPr lang="en-GB" sz="800" dirty="0">
                <a:latin typeface="Arial"/>
                <a:cs typeface="Arial"/>
              </a:rPr>
              <a:t>Bell’s palsy</a:t>
            </a:r>
            <a:r>
              <a:rPr lang="en-US" sz="800" dirty="0">
                <a:latin typeface="Arial"/>
                <a:cs typeface="Arial"/>
              </a:rPr>
              <a:t> </a:t>
            </a:r>
          </a:p>
          <a:p>
            <a:pPr>
              <a:buChar char="•"/>
            </a:pPr>
            <a:r>
              <a:rPr lang="en-GB" sz="800" dirty="0">
                <a:latin typeface="Arial"/>
                <a:cs typeface="Arial"/>
              </a:rPr>
              <a:t>Cerebral palsy</a:t>
            </a:r>
            <a:r>
              <a:rPr lang="en-US" sz="800" dirty="0">
                <a:latin typeface="Arial"/>
                <a:cs typeface="Arial"/>
              </a:rPr>
              <a:t> </a:t>
            </a:r>
          </a:p>
          <a:p>
            <a:pPr>
              <a:buChar char="•"/>
            </a:pPr>
            <a:r>
              <a:rPr lang="en-GB" sz="800" dirty="0">
                <a:solidFill>
                  <a:srgbClr val="7030A0"/>
                </a:solidFill>
                <a:latin typeface="Arial"/>
                <a:cs typeface="Arial"/>
              </a:rPr>
              <a:t> </a:t>
            </a:r>
            <a:r>
              <a:rPr lang="en-GB" sz="800" dirty="0">
                <a:latin typeface="Arial"/>
                <a:cs typeface="Arial"/>
              </a:rPr>
              <a:t>Epilepsy </a:t>
            </a:r>
          </a:p>
          <a:p>
            <a:pPr>
              <a:buChar char="•"/>
            </a:pPr>
            <a:r>
              <a:rPr lang="en-GB" sz="800" dirty="0">
                <a:latin typeface="Arial"/>
                <a:cs typeface="Arial"/>
              </a:rPr>
              <a:t>Motor neurone disease (MND)</a:t>
            </a:r>
            <a:r>
              <a:rPr lang="en-US" sz="800" dirty="0">
                <a:latin typeface="Arial"/>
                <a:cs typeface="Arial"/>
              </a:rPr>
              <a:t> </a:t>
            </a:r>
          </a:p>
          <a:p>
            <a:pPr>
              <a:buChar char="•"/>
            </a:pPr>
            <a:r>
              <a:rPr lang="en-GB" sz="800" dirty="0">
                <a:latin typeface="Arial"/>
                <a:cs typeface="Arial"/>
              </a:rPr>
              <a:t>Multiple sclerosis (MS)</a:t>
            </a:r>
            <a:r>
              <a:rPr lang="en-US" sz="800" dirty="0">
                <a:latin typeface="Arial"/>
                <a:cs typeface="Arial"/>
              </a:rPr>
              <a:t> </a:t>
            </a:r>
          </a:p>
          <a:p>
            <a:pPr>
              <a:buChar char="•"/>
            </a:pPr>
            <a:r>
              <a:rPr lang="en-GB" sz="800" dirty="0">
                <a:latin typeface="Arial"/>
                <a:cs typeface="Arial"/>
              </a:rPr>
              <a:t>Neurofibromatosis</a:t>
            </a:r>
            <a:r>
              <a:rPr lang="en-US" sz="800" dirty="0">
                <a:latin typeface="Arial"/>
                <a:cs typeface="Arial"/>
              </a:rPr>
              <a:t> </a:t>
            </a:r>
          </a:p>
          <a:p>
            <a:pPr>
              <a:buChar char="•"/>
            </a:pPr>
            <a:r>
              <a:rPr lang="en-GB" sz="800" dirty="0">
                <a:latin typeface="Arial"/>
                <a:cs typeface="Arial"/>
              </a:rPr>
              <a:t>Parkinson's disease</a:t>
            </a:r>
            <a:r>
              <a:rPr lang="en-US" sz="800" dirty="0">
                <a:latin typeface="Arial"/>
                <a:cs typeface="Arial"/>
              </a:rPr>
              <a:t> </a:t>
            </a:r>
          </a:p>
          <a:p>
            <a:pPr>
              <a:buChar char="•"/>
            </a:pPr>
            <a:r>
              <a:rPr lang="en-GB" sz="800" dirty="0">
                <a:latin typeface="Arial"/>
                <a:cs typeface="Arial"/>
              </a:rPr>
              <a:t>Sciatica</a:t>
            </a:r>
            <a:r>
              <a:rPr lang="en-US" sz="800" dirty="0">
                <a:latin typeface="Arial"/>
                <a:cs typeface="Arial"/>
              </a:rPr>
              <a:t> </a:t>
            </a:r>
          </a:p>
          <a:p>
            <a:pPr>
              <a:buChar char="•"/>
            </a:pPr>
            <a:r>
              <a:rPr lang="en-GB" sz="800" dirty="0">
                <a:latin typeface="Arial"/>
                <a:cs typeface="Arial"/>
              </a:rPr>
              <a:t>Shingles</a:t>
            </a:r>
            <a:r>
              <a:rPr lang="en-US" sz="800" dirty="0">
                <a:latin typeface="Arial"/>
                <a:cs typeface="Arial"/>
              </a:rPr>
              <a:t> </a:t>
            </a:r>
          </a:p>
          <a:p>
            <a:endParaRPr lang="en-US" sz="800" dirty="0">
              <a:latin typeface="Arial"/>
              <a:cs typeface="Arial"/>
            </a:endParaRPr>
          </a:p>
          <a:p>
            <a:r>
              <a:rPr lang="en-GB" sz="800" dirty="0">
                <a:latin typeface="Arial"/>
                <a:cs typeface="Segoe UI"/>
              </a:rPr>
              <a:t>(Health direct, 2019) </a:t>
            </a:r>
          </a:p>
        </p:txBody>
      </p:sp>
      <p:pic>
        <p:nvPicPr>
          <p:cNvPr id="7" name="Picture 7" descr="A picture containing invertebrate&#10;&#10;Description automatically generated">
            <a:extLst>
              <a:ext uri="{FF2B5EF4-FFF2-40B4-BE49-F238E27FC236}">
                <a16:creationId xmlns:a16="http://schemas.microsoft.com/office/drawing/2014/main" id="{FFE3901E-F69C-403A-9C66-F8480A88D923}"/>
              </a:ext>
            </a:extLst>
          </p:cNvPr>
          <p:cNvPicPr>
            <a:picLocks noChangeAspect="1"/>
          </p:cNvPicPr>
          <p:nvPr/>
        </p:nvPicPr>
        <p:blipFill>
          <a:blip r:embed="rId3"/>
          <a:stretch>
            <a:fillRect/>
          </a:stretch>
        </p:blipFill>
        <p:spPr>
          <a:xfrm>
            <a:off x="8926946" y="1286914"/>
            <a:ext cx="2962563" cy="2390717"/>
          </a:xfrm>
          <a:prstGeom prst="rect">
            <a:avLst/>
          </a:prstGeom>
        </p:spPr>
      </p:pic>
      <p:sp>
        <p:nvSpPr>
          <p:cNvPr id="8" name="TextBox 7">
            <a:extLst>
              <a:ext uri="{FF2B5EF4-FFF2-40B4-BE49-F238E27FC236}">
                <a16:creationId xmlns:a16="http://schemas.microsoft.com/office/drawing/2014/main" id="{D5809749-0C51-48BD-8F65-56AF72B67E95}"/>
              </a:ext>
            </a:extLst>
          </p:cNvPr>
          <p:cNvSpPr txBox="1"/>
          <p:nvPr/>
        </p:nvSpPr>
        <p:spPr>
          <a:xfrm>
            <a:off x="8869218" y="3685310"/>
            <a:ext cx="274320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solidFill>
                  <a:srgbClr val="444444"/>
                </a:solidFill>
                <a:latin typeface="Arial"/>
                <a:cs typeface="Arial"/>
              </a:rPr>
              <a:t>(HealthNormal, 2022)</a:t>
            </a:r>
            <a:r>
              <a:rPr lang="en-GB" sz="800" dirty="0">
                <a:solidFill>
                  <a:srgbClr val="444444"/>
                </a:solidFill>
                <a:latin typeface="Arial"/>
                <a:cs typeface="Calibri"/>
              </a:rPr>
              <a:t> </a:t>
            </a:r>
            <a:endParaRPr lang="en-GB" sz="800">
              <a:latin typeface="Arial"/>
              <a:cs typeface="Arial"/>
            </a:endParaRPr>
          </a:p>
        </p:txBody>
      </p:sp>
    </p:spTree>
    <p:extLst>
      <p:ext uri="{BB962C8B-B14F-4D97-AF65-F5344CB8AC3E}">
        <p14:creationId xmlns:p14="http://schemas.microsoft.com/office/powerpoint/2010/main" val="2111343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404DFF-DCE9-47F9-9FAB-DEB90F856028}"/>
              </a:ext>
            </a:extLst>
          </p:cNvPr>
          <p:cNvSpPr>
            <a:spLocks noGrp="1"/>
          </p:cNvSpPr>
          <p:nvPr>
            <p:ph idx="1"/>
          </p:nvPr>
        </p:nvSpPr>
        <p:spPr>
          <a:xfrm>
            <a:off x="286133" y="1052080"/>
            <a:ext cx="11125394" cy="5423112"/>
          </a:xfrm>
        </p:spPr>
        <p:txBody>
          <a:bodyPr vert="horz" lIns="91440" tIns="45720" rIns="91440" bIns="45720" rtlCol="0" anchor="t">
            <a:noAutofit/>
          </a:bodyPr>
          <a:lstStyle/>
          <a:p>
            <a:pPr>
              <a:lnSpc>
                <a:spcPct val="100000"/>
              </a:lnSpc>
              <a:spcBef>
                <a:spcPts val="0"/>
              </a:spcBef>
            </a:pPr>
            <a:endParaRPr lang="en-US" sz="1200" dirty="0">
              <a:latin typeface="Arial"/>
              <a:cs typeface="Calibri" panose="020F0502020204030204"/>
            </a:endParaRPr>
          </a:p>
          <a:p>
            <a:pPr>
              <a:lnSpc>
                <a:spcPct val="100000"/>
              </a:lnSpc>
              <a:spcBef>
                <a:spcPts val="0"/>
              </a:spcBef>
            </a:pPr>
            <a:endParaRPr lang="en-US" sz="1200">
              <a:latin typeface="Arial"/>
              <a:cs typeface="Calibri" panose="020F0502020204030204"/>
            </a:endParaRPr>
          </a:p>
          <a:p>
            <a:pPr marL="0" indent="0">
              <a:lnSpc>
                <a:spcPct val="100000"/>
              </a:lnSpc>
              <a:spcBef>
                <a:spcPts val="0"/>
              </a:spcBef>
              <a:buNone/>
            </a:pPr>
            <a:endParaRPr lang="en-US" sz="1200">
              <a:latin typeface="Arial"/>
              <a:cs typeface="Calibri" panose="020F0502020204030204"/>
            </a:endParaRPr>
          </a:p>
          <a:p>
            <a:pPr>
              <a:lnSpc>
                <a:spcPct val="100000"/>
              </a:lnSpc>
              <a:spcBef>
                <a:spcPts val="0"/>
              </a:spcBef>
            </a:pPr>
            <a:endParaRPr lang="en-GB" sz="1200" dirty="0">
              <a:solidFill>
                <a:srgbClr val="FF0000"/>
              </a:solidFill>
              <a:latin typeface="Arial"/>
              <a:ea typeface="+mn-lt"/>
              <a:cs typeface="+mn-lt"/>
            </a:endParaRPr>
          </a:p>
          <a:p>
            <a:pPr marL="0" indent="0">
              <a:lnSpc>
                <a:spcPct val="100000"/>
              </a:lnSpc>
              <a:spcBef>
                <a:spcPts val="0"/>
              </a:spcBef>
              <a:buNone/>
            </a:pPr>
            <a:endParaRPr lang="en-GB" sz="1200">
              <a:solidFill>
                <a:srgbClr val="FF0000"/>
              </a:solidFill>
              <a:latin typeface="Arial"/>
              <a:ea typeface="+mn-lt"/>
              <a:cs typeface="+mn-lt"/>
            </a:endParaRPr>
          </a:p>
          <a:p>
            <a:pPr>
              <a:lnSpc>
                <a:spcPct val="100000"/>
              </a:lnSpc>
              <a:spcBef>
                <a:spcPts val="0"/>
              </a:spcBef>
            </a:pPr>
            <a:endParaRPr lang="en-US" sz="1200" dirty="0">
              <a:latin typeface="Arial"/>
              <a:ea typeface="+mn-lt"/>
              <a:cs typeface="Arial"/>
            </a:endParaRPr>
          </a:p>
          <a:p>
            <a:pPr marL="0" indent="0">
              <a:lnSpc>
                <a:spcPct val="100000"/>
              </a:lnSpc>
              <a:spcBef>
                <a:spcPts val="0"/>
              </a:spcBef>
              <a:buNone/>
            </a:pPr>
            <a:endParaRPr lang="en-US" sz="1200">
              <a:latin typeface="Arial"/>
              <a:ea typeface="+mn-lt"/>
              <a:cs typeface="Arial"/>
            </a:endParaRPr>
          </a:p>
          <a:p>
            <a:pPr>
              <a:lnSpc>
                <a:spcPct val="100000"/>
              </a:lnSpc>
              <a:spcBef>
                <a:spcPts val="0"/>
              </a:spcBef>
            </a:pPr>
            <a:endParaRPr lang="en-US" sz="1200">
              <a:latin typeface="Arial"/>
              <a:ea typeface="+mn-lt"/>
              <a:cs typeface="Arial"/>
            </a:endParaRPr>
          </a:p>
          <a:p>
            <a:pPr marL="0" indent="0">
              <a:lnSpc>
                <a:spcPct val="100000"/>
              </a:lnSpc>
              <a:spcBef>
                <a:spcPts val="0"/>
              </a:spcBef>
              <a:buNone/>
            </a:pPr>
            <a:endParaRPr lang="en-US" sz="1200">
              <a:latin typeface="Calibri"/>
              <a:ea typeface="+mn-lt"/>
              <a:cs typeface="Calibri"/>
            </a:endParaRPr>
          </a:p>
          <a:p>
            <a:pPr>
              <a:lnSpc>
                <a:spcPct val="100000"/>
              </a:lnSpc>
              <a:spcBef>
                <a:spcPts val="0"/>
              </a:spcBef>
            </a:pPr>
            <a:endParaRPr lang="en-US" sz="1200" dirty="0">
              <a:latin typeface="Arial"/>
              <a:ea typeface="+mn-lt"/>
              <a:cs typeface="Arial"/>
            </a:endParaRPr>
          </a:p>
          <a:p>
            <a:pPr>
              <a:lnSpc>
                <a:spcPct val="100000"/>
              </a:lnSpc>
              <a:spcBef>
                <a:spcPts val="0"/>
              </a:spcBef>
            </a:pPr>
            <a:endParaRPr lang="en-US" sz="1200">
              <a:latin typeface="Calibri"/>
              <a:ea typeface="+mn-lt"/>
              <a:cs typeface="Calibri"/>
            </a:endParaRPr>
          </a:p>
          <a:p>
            <a:pPr>
              <a:lnSpc>
                <a:spcPct val="100000"/>
              </a:lnSpc>
              <a:spcBef>
                <a:spcPts val="0"/>
              </a:spcBef>
            </a:pPr>
            <a:endParaRPr lang="en-US" sz="1200">
              <a:latin typeface="Arial"/>
              <a:cs typeface="Arial"/>
            </a:endParaRPr>
          </a:p>
          <a:p>
            <a:pPr>
              <a:lnSpc>
                <a:spcPct val="100000"/>
              </a:lnSpc>
              <a:spcBef>
                <a:spcPts val="0"/>
              </a:spcBef>
            </a:pPr>
            <a:endParaRPr lang="en-US" sz="1200">
              <a:latin typeface="Arial"/>
              <a:cs typeface="Arial"/>
            </a:endParaRPr>
          </a:p>
          <a:p>
            <a:pPr>
              <a:lnSpc>
                <a:spcPct val="100000"/>
              </a:lnSpc>
              <a:spcBef>
                <a:spcPts val="0"/>
              </a:spcBef>
            </a:pPr>
            <a:endParaRPr lang="en-US" sz="1200">
              <a:latin typeface="Arial"/>
              <a:cs typeface="Arial"/>
            </a:endParaRPr>
          </a:p>
          <a:p>
            <a:pPr>
              <a:lnSpc>
                <a:spcPct val="100000"/>
              </a:lnSpc>
              <a:spcBef>
                <a:spcPts val="0"/>
              </a:spcBef>
            </a:pPr>
            <a:endParaRPr lang="en-US" sz="1600">
              <a:solidFill>
                <a:srgbClr val="000000"/>
              </a:solidFill>
              <a:latin typeface="Calibri" panose="020F0502020204030204"/>
              <a:ea typeface="+mn-lt"/>
              <a:cs typeface="Calibri"/>
            </a:endParaRPr>
          </a:p>
          <a:p>
            <a:pPr>
              <a:lnSpc>
                <a:spcPct val="100000"/>
              </a:lnSpc>
              <a:spcBef>
                <a:spcPts val="0"/>
              </a:spcBef>
            </a:pPr>
            <a:endParaRPr lang="en-US" sz="1600">
              <a:solidFill>
                <a:srgbClr val="000000"/>
              </a:solidFill>
              <a:latin typeface="Calibri" panose="020F0502020204030204"/>
              <a:ea typeface="+mn-lt"/>
              <a:cs typeface="Calibri"/>
            </a:endParaRPr>
          </a:p>
          <a:p>
            <a:endParaRPr lang="en-US" sz="1600">
              <a:solidFill>
                <a:srgbClr val="000000"/>
              </a:solidFill>
              <a:latin typeface="Calibri" panose="020F0502020204030204"/>
              <a:cs typeface="Calibri"/>
            </a:endParaRPr>
          </a:p>
          <a:p>
            <a:endParaRPr lang="en-US">
              <a:solidFill>
                <a:srgbClr val="000000"/>
              </a:solidFill>
              <a:latin typeface="Calibri" panose="020F0502020204030204"/>
              <a:cs typeface="Calibri"/>
            </a:endParaRPr>
          </a:p>
          <a:p>
            <a:pPr>
              <a:lnSpc>
                <a:spcPct val="100000"/>
              </a:lnSpc>
              <a:spcBef>
                <a:spcPts val="0"/>
              </a:spcBef>
            </a:pPr>
            <a:endParaRPr lang="en-US">
              <a:solidFill>
                <a:srgbClr val="000000"/>
              </a:solidFill>
              <a:latin typeface="Calibri" panose="020F0502020204030204"/>
              <a:cs typeface="Calibri"/>
            </a:endParaRPr>
          </a:p>
          <a:p>
            <a:pPr>
              <a:lnSpc>
                <a:spcPct val="100000"/>
              </a:lnSpc>
              <a:spcBef>
                <a:spcPts val="0"/>
              </a:spcBef>
            </a:pPr>
            <a:endParaRPr lang="en-US" sz="1600">
              <a:solidFill>
                <a:srgbClr val="0563C1"/>
              </a:solidFill>
              <a:latin typeface="Calibri" panose="020F0502020204030204"/>
              <a:cs typeface="Calibri"/>
            </a:endParaRPr>
          </a:p>
          <a:p>
            <a:pPr>
              <a:lnSpc>
                <a:spcPct val="100000"/>
              </a:lnSpc>
              <a:spcBef>
                <a:spcPts val="0"/>
              </a:spcBef>
            </a:pPr>
            <a:endParaRPr lang="en-GB" sz="1600">
              <a:solidFill>
                <a:srgbClr val="FF0000"/>
              </a:solidFill>
              <a:latin typeface="Arial"/>
              <a:cs typeface="Calibri"/>
            </a:endParaRPr>
          </a:p>
          <a:p>
            <a:pPr>
              <a:lnSpc>
                <a:spcPct val="100000"/>
              </a:lnSpc>
              <a:spcBef>
                <a:spcPts val="0"/>
              </a:spcBef>
            </a:pPr>
            <a:endParaRPr lang="en-GB">
              <a:latin typeface="Arial"/>
              <a:cs typeface="Arial"/>
            </a:endParaRPr>
          </a:p>
          <a:p>
            <a:pPr>
              <a:lnSpc>
                <a:spcPct val="100000"/>
              </a:lnSpc>
              <a:spcBef>
                <a:spcPts val="0"/>
              </a:spcBef>
            </a:pPr>
            <a:endParaRPr lang="en-US">
              <a:latin typeface="Arial"/>
              <a:cs typeface="Arial"/>
            </a:endParaRPr>
          </a:p>
          <a:p>
            <a:endParaRPr lang="en-GB">
              <a:cs typeface="Calibri"/>
            </a:endParaRPr>
          </a:p>
        </p:txBody>
      </p:sp>
      <p:sp>
        <p:nvSpPr>
          <p:cNvPr id="4" name="Title 1">
            <a:extLst>
              <a:ext uri="{FF2B5EF4-FFF2-40B4-BE49-F238E27FC236}">
                <a16:creationId xmlns:a16="http://schemas.microsoft.com/office/drawing/2014/main" id="{84AE3119-23B1-41FE-8CF4-2F0F993FA7E5}"/>
              </a:ext>
            </a:extLst>
          </p:cNvPr>
          <p:cNvSpPr>
            <a:spLocks noGrp="1"/>
          </p:cNvSpPr>
          <p:nvPr/>
        </p:nvSpPr>
        <p:spPr>
          <a:xfrm>
            <a:off x="-6927" y="490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u="sng">
                <a:cs typeface="Calibri Light"/>
              </a:rPr>
              <a:t>References</a:t>
            </a:r>
          </a:p>
        </p:txBody>
      </p:sp>
      <p:sp>
        <p:nvSpPr>
          <p:cNvPr id="5" name="TextBox 4">
            <a:extLst>
              <a:ext uri="{FF2B5EF4-FFF2-40B4-BE49-F238E27FC236}">
                <a16:creationId xmlns:a16="http://schemas.microsoft.com/office/drawing/2014/main" id="{84CC06B9-AC09-4459-8947-1ECB87BECE97}"/>
              </a:ext>
            </a:extLst>
          </p:cNvPr>
          <p:cNvSpPr txBox="1"/>
          <p:nvPr/>
        </p:nvSpPr>
        <p:spPr>
          <a:xfrm>
            <a:off x="2148" y="1053921"/>
            <a:ext cx="12187704"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Symbol"/>
              <a:buChar char="•"/>
            </a:pPr>
            <a:r>
              <a:rPr lang="en-US" sz="1400" dirty="0">
                <a:latin typeface="Arial"/>
                <a:ea typeface="+mn-lt"/>
                <a:cs typeface="+mn-lt"/>
              </a:rPr>
              <a:t>Armstrong, J. (2012) </a:t>
            </a:r>
            <a:r>
              <a:rPr lang="en-US" sz="1400" i="1" dirty="0">
                <a:latin typeface="Arial"/>
                <a:ea typeface="+mn-lt"/>
                <a:cs typeface="+mn-lt"/>
              </a:rPr>
              <a:t>What is a Nerve Glide? </a:t>
            </a:r>
            <a:r>
              <a:rPr lang="en-US" sz="1400" dirty="0">
                <a:latin typeface="Arial"/>
                <a:ea typeface="+mn-lt"/>
                <a:cs typeface="+mn-lt"/>
              </a:rPr>
              <a:t>[image] Available at: </a:t>
            </a:r>
            <a:r>
              <a:rPr lang="en-US" sz="1400" u="sng" dirty="0">
                <a:latin typeface="Arial"/>
                <a:ea typeface="+mn-lt"/>
                <a:cs typeface="+mn-lt"/>
                <a:hlinkClick r:id="rId3"/>
              </a:rPr>
              <a:t>http://www.kettlebellclub.com/article-What-is-a-Nerve-Glide.htm</a:t>
            </a:r>
            <a:r>
              <a:rPr lang="en-US" sz="1400" dirty="0">
                <a:latin typeface="Arial"/>
                <a:ea typeface="+mn-lt"/>
                <a:cs typeface="+mn-lt"/>
              </a:rPr>
              <a:t> (Accessed: 14th February 2022)</a:t>
            </a:r>
            <a:endParaRPr lang="en-GB" sz="1400" dirty="0">
              <a:latin typeface="Arial"/>
              <a:ea typeface="+mn-lt"/>
              <a:cs typeface="+mn-lt"/>
            </a:endParaRPr>
          </a:p>
          <a:p>
            <a:pPr marL="285750" indent="-285750">
              <a:buFont typeface="Symbol"/>
              <a:buChar char="•"/>
            </a:pPr>
            <a:r>
              <a:rPr lang="en-GB" sz="1400" dirty="0">
                <a:latin typeface="Arial"/>
                <a:ea typeface="+mn-lt"/>
                <a:cs typeface="+mn-lt"/>
              </a:rPr>
              <a:t>Britannica (2022) </a:t>
            </a:r>
            <a:r>
              <a:rPr lang="en-GB" sz="1400" i="1" dirty="0">
                <a:latin typeface="Arial"/>
                <a:ea typeface="+mn-lt"/>
                <a:cs typeface="+mn-lt"/>
              </a:rPr>
              <a:t>NERVES OF THE PERIPHERAL SYSTEM </a:t>
            </a:r>
            <a:r>
              <a:rPr lang="en-GB" sz="1400" dirty="0">
                <a:latin typeface="Arial"/>
                <a:ea typeface="+mn-lt"/>
                <a:cs typeface="+mn-lt"/>
              </a:rPr>
              <a:t>[image] Available at:</a:t>
            </a:r>
            <a:r>
              <a:rPr lang="en-GB" sz="1400" u="sng" dirty="0">
                <a:latin typeface="Arial"/>
                <a:ea typeface="+mn-lt"/>
                <a:cs typeface="+mn-lt"/>
                <a:hlinkClick r:id="rId4"/>
              </a:rPr>
              <a:t> </a:t>
            </a:r>
            <a:r>
              <a:rPr lang="en-GB" sz="1400" u="sng" dirty="0">
                <a:latin typeface="Arial"/>
                <a:ea typeface="+mn-lt"/>
                <a:cs typeface="+mn-lt"/>
                <a:hlinkClick r:id="rId5"/>
              </a:rPr>
              <a:t>nervous system - Students | </a:t>
            </a:r>
            <a:r>
              <a:rPr lang="en-GB" sz="1400" u="sng" dirty="0">
                <a:latin typeface="Arial"/>
                <a:ea typeface="+mn-lt"/>
                <a:cs typeface="+mn-lt"/>
              </a:rPr>
              <a:t>Britannica Kids | </a:t>
            </a:r>
            <a:r>
              <a:rPr lang="en-GB" sz="1400" u="sng" dirty="0">
                <a:latin typeface="Arial"/>
                <a:ea typeface="+mn-lt"/>
                <a:cs typeface="+mn-lt"/>
                <a:hlinkClick r:id="rId5"/>
              </a:rPr>
              <a:t>https://kids.britannica.com/students/article/nervous-system/276055</a:t>
            </a:r>
            <a:r>
              <a:rPr lang="en-GB" sz="1400" dirty="0">
                <a:latin typeface="Arial"/>
                <a:ea typeface="+mn-lt"/>
                <a:cs typeface="+mn-lt"/>
              </a:rPr>
              <a:t>  (Accessed: 15 February 2022)</a:t>
            </a:r>
          </a:p>
          <a:p>
            <a:pPr marL="285750" indent="-285750">
              <a:buFont typeface="Symbol"/>
              <a:buChar char="•"/>
            </a:pPr>
            <a:r>
              <a:rPr lang="en-US" sz="1400" dirty="0">
                <a:latin typeface="Arial"/>
                <a:ea typeface="+mn-lt"/>
                <a:cs typeface="+mn-lt"/>
              </a:rPr>
              <a:t>BYJU'S (2022)</a:t>
            </a:r>
            <a:r>
              <a:rPr lang="en-US" sz="1400" i="1" dirty="0">
                <a:latin typeface="Arial"/>
                <a:ea typeface="+mn-lt"/>
                <a:cs typeface="+mn-lt"/>
              </a:rPr>
              <a:t> Spinal Cord </a:t>
            </a:r>
            <a:r>
              <a:rPr lang="en-US" sz="1400" dirty="0">
                <a:latin typeface="Arial"/>
                <a:ea typeface="+mn-lt"/>
                <a:cs typeface="+mn-lt"/>
              </a:rPr>
              <a:t>[website]  Available at: </a:t>
            </a:r>
            <a:r>
              <a:rPr lang="en-US" sz="1400" u="sng" dirty="0">
                <a:latin typeface="Arial"/>
                <a:ea typeface="+mn-lt"/>
                <a:cs typeface="+mn-lt"/>
                <a:hlinkClick r:id="rId6"/>
              </a:rPr>
              <a:t>https://byjus.com/biology/spinal-cord/</a:t>
            </a:r>
            <a:r>
              <a:rPr lang="en-US" sz="1400" dirty="0">
                <a:latin typeface="Arial"/>
                <a:ea typeface="+mn-lt"/>
                <a:cs typeface="+mn-lt"/>
              </a:rPr>
              <a:t>  (Accessed: 14th February 2022)</a:t>
            </a:r>
            <a:endParaRPr lang="en-GB" sz="1400" dirty="0">
              <a:latin typeface="Arial"/>
              <a:ea typeface="+mn-lt"/>
              <a:cs typeface="+mn-lt"/>
            </a:endParaRPr>
          </a:p>
          <a:p>
            <a:pPr marL="285750" indent="-285750">
              <a:buFont typeface="Symbol"/>
              <a:buChar char="•"/>
            </a:pPr>
            <a:r>
              <a:rPr lang="en-GB" sz="1400" dirty="0">
                <a:latin typeface="Arial"/>
                <a:ea typeface="+mn-lt"/>
                <a:cs typeface="+mn-lt"/>
              </a:rPr>
              <a:t>Canadian Cancer Society (2022) </a:t>
            </a:r>
            <a:r>
              <a:rPr lang="en-GB" sz="1400" i="1" dirty="0">
                <a:latin typeface="Arial"/>
                <a:ea typeface="+mn-lt"/>
                <a:cs typeface="+mn-lt"/>
              </a:rPr>
              <a:t>Anatomy and physiology of the nervous system </a:t>
            </a:r>
            <a:r>
              <a:rPr lang="en-GB" sz="1400" dirty="0">
                <a:latin typeface="Arial"/>
                <a:ea typeface="+mn-lt"/>
                <a:cs typeface="+mn-lt"/>
              </a:rPr>
              <a:t>[image] Available at: </a:t>
            </a:r>
            <a:r>
              <a:rPr lang="en-GB" sz="1400" u="sng" dirty="0">
                <a:latin typeface="Arial"/>
                <a:ea typeface="+mn-lt"/>
                <a:cs typeface="+mn-lt"/>
                <a:hlinkClick r:id="rId7"/>
              </a:rPr>
              <a:t>https://cancer.ca/en/cancer-information/cancer-types/neuroblastoma/what-is-neuroblastoma/the-nervous-system</a:t>
            </a:r>
            <a:r>
              <a:rPr lang="en-GB" sz="1400" dirty="0">
                <a:latin typeface="Arial"/>
                <a:ea typeface="+mn-lt"/>
                <a:cs typeface="+mn-lt"/>
              </a:rPr>
              <a:t> (Accessed: 15 February 2022)</a:t>
            </a:r>
          </a:p>
          <a:p>
            <a:pPr marL="285750" indent="-285750">
              <a:buFont typeface="Symbol"/>
              <a:buChar char="•"/>
            </a:pPr>
            <a:r>
              <a:rPr lang="en-US" sz="1400" dirty="0">
                <a:latin typeface="Arial"/>
                <a:ea typeface="+mn-lt"/>
                <a:cs typeface="+mn-lt"/>
              </a:rPr>
              <a:t>Christopher and Dana Reeve Foundation (2022) </a:t>
            </a:r>
            <a:r>
              <a:rPr lang="en-US" sz="1400" i="1" dirty="0">
                <a:latin typeface="Arial"/>
                <a:ea typeface="+mn-lt"/>
                <a:cs typeface="+mn-lt"/>
              </a:rPr>
              <a:t>How the spinal cord works </a:t>
            </a:r>
            <a:r>
              <a:rPr lang="en-US" sz="1400" dirty="0">
                <a:latin typeface="Arial"/>
                <a:ea typeface="+mn-lt"/>
                <a:cs typeface="+mn-lt"/>
              </a:rPr>
              <a:t>[image] Available at: </a:t>
            </a:r>
            <a:r>
              <a:rPr lang="en-US" sz="1400" u="sng" dirty="0">
                <a:latin typeface="Arial"/>
                <a:ea typeface="+mn-lt"/>
                <a:cs typeface="+mn-lt"/>
                <a:hlinkClick r:id="rId8"/>
              </a:rPr>
              <a:t>https://www.christopherreeve.org/living-with-paralysis/health/how-the-spinal-cord-works</a:t>
            </a:r>
            <a:r>
              <a:rPr lang="en-US" sz="1400" dirty="0">
                <a:latin typeface="Arial"/>
                <a:ea typeface="+mn-lt"/>
                <a:cs typeface="+mn-lt"/>
              </a:rPr>
              <a:t> (Accessed: 14th February 2022) </a:t>
            </a:r>
            <a:endParaRPr lang="en-GB" sz="1400" dirty="0">
              <a:latin typeface="Arial"/>
              <a:ea typeface="+mn-lt"/>
              <a:cs typeface="+mn-lt"/>
            </a:endParaRPr>
          </a:p>
          <a:p>
            <a:pPr marL="285750" indent="-285750">
              <a:buFont typeface="Symbol"/>
              <a:buChar char="•"/>
            </a:pPr>
            <a:r>
              <a:rPr lang="en-US" sz="1400" dirty="0">
                <a:latin typeface="Arial"/>
                <a:ea typeface="+mn-lt"/>
                <a:cs typeface="+mn-lt"/>
              </a:rPr>
              <a:t>Deirdre, F. (2022)</a:t>
            </a:r>
            <a:r>
              <a:rPr lang="en-US" sz="1400" i="1" dirty="0">
                <a:latin typeface="Arial"/>
                <a:ea typeface="+mn-lt"/>
                <a:cs typeface="+mn-lt"/>
              </a:rPr>
              <a:t> Hacking the nervous system – Polyvagal</a:t>
            </a:r>
            <a:r>
              <a:rPr lang="en-US" sz="1400" dirty="0">
                <a:latin typeface="Arial"/>
                <a:ea typeface="+mn-lt"/>
                <a:cs typeface="+mn-lt"/>
              </a:rPr>
              <a:t> [image] Available at: </a:t>
            </a:r>
            <a:r>
              <a:rPr lang="en-US" sz="1400" u="sng" dirty="0">
                <a:latin typeface="Arial"/>
                <a:ea typeface="+mn-lt"/>
                <a:cs typeface="+mn-lt"/>
                <a:hlinkClick r:id="rId9"/>
              </a:rPr>
              <a:t>https://dfay.com/archives/4670%C2%A0%C2%A0</a:t>
            </a:r>
            <a:r>
              <a:rPr lang="en-US" sz="1400" dirty="0">
                <a:latin typeface="Arial"/>
                <a:ea typeface="+mn-lt"/>
                <a:cs typeface="+mn-lt"/>
              </a:rPr>
              <a:t>   (Accessed: 14th February 2022)</a:t>
            </a:r>
            <a:endParaRPr lang="en-GB" sz="1400" dirty="0">
              <a:latin typeface="Arial"/>
              <a:ea typeface="+mn-lt"/>
              <a:cs typeface="+mn-lt"/>
            </a:endParaRPr>
          </a:p>
          <a:p>
            <a:pPr marL="285750" indent="-285750">
              <a:buFont typeface="Symbol"/>
              <a:buChar char="•"/>
            </a:pPr>
            <a:r>
              <a:rPr lang="en-US" sz="1400" dirty="0">
                <a:latin typeface="Arial"/>
                <a:ea typeface="+mn-lt"/>
                <a:cs typeface="+mn-lt"/>
              </a:rPr>
              <a:t>Diener, B.R. (2022) </a:t>
            </a:r>
            <a:r>
              <a:rPr lang="en-US" sz="1400" i="1" dirty="0">
                <a:latin typeface="Arial"/>
                <a:ea typeface="+mn-lt"/>
                <a:cs typeface="+mn-lt"/>
              </a:rPr>
              <a:t>The Brain and Nervous System</a:t>
            </a:r>
            <a:r>
              <a:rPr lang="en-US" sz="1400" dirty="0">
                <a:latin typeface="Arial"/>
                <a:ea typeface="+mn-lt"/>
                <a:cs typeface="+mn-lt"/>
              </a:rPr>
              <a:t> [website] Available at:  </a:t>
            </a:r>
            <a:r>
              <a:rPr lang="en-US" sz="1400" u="sng" dirty="0">
                <a:latin typeface="Arial"/>
                <a:ea typeface="+mn-lt"/>
                <a:cs typeface="+mn-lt"/>
                <a:hlinkClick r:id="rId10"/>
              </a:rPr>
              <a:t>https://nobaproject.com/modules/the-brain-and-nervous-system</a:t>
            </a:r>
            <a:r>
              <a:rPr lang="en-US" sz="1400" dirty="0">
                <a:latin typeface="Arial"/>
                <a:ea typeface="+mn-lt"/>
                <a:cs typeface="+mn-lt"/>
              </a:rPr>
              <a:t> (Accessed: 14th February 2022) </a:t>
            </a:r>
            <a:endParaRPr lang="en-GB" sz="1400" dirty="0">
              <a:latin typeface="Arial"/>
              <a:ea typeface="+mn-lt"/>
              <a:cs typeface="+mn-lt"/>
            </a:endParaRPr>
          </a:p>
          <a:p>
            <a:pPr marL="285750" indent="-285750">
              <a:buFont typeface="Symbol"/>
              <a:buChar char="•"/>
            </a:pPr>
            <a:r>
              <a:rPr lang="en-US" sz="1400" dirty="0">
                <a:latin typeface="Arial"/>
                <a:ea typeface="+mn-lt"/>
                <a:cs typeface="+mn-lt"/>
              </a:rPr>
              <a:t>Editors of Consumer Guide (2000) </a:t>
            </a:r>
            <a:r>
              <a:rPr lang="en-US" sz="1400" i="1" dirty="0">
                <a:latin typeface="Arial"/>
                <a:ea typeface="+mn-lt"/>
                <a:cs typeface="+mn-lt"/>
              </a:rPr>
              <a:t>The Brain and Nervous System </a:t>
            </a:r>
            <a:r>
              <a:rPr lang="en-US" sz="1400" dirty="0">
                <a:latin typeface="Arial"/>
                <a:ea typeface="+mn-lt"/>
                <a:cs typeface="+mn-lt"/>
              </a:rPr>
              <a:t>[website]  Available at: </a:t>
            </a:r>
            <a:r>
              <a:rPr lang="en-US" sz="1400" u="sng" dirty="0">
                <a:latin typeface="Arial"/>
                <a:ea typeface="+mn-lt"/>
                <a:cs typeface="+mn-lt"/>
                <a:hlinkClick r:id="rId11"/>
              </a:rPr>
              <a:t>https://health.howstuffworks.com/human-body/systems/nervous-system/brain-nervous-system-ga.htm</a:t>
            </a:r>
            <a:r>
              <a:rPr lang="en-US" sz="1400" dirty="0">
                <a:latin typeface="Arial"/>
                <a:ea typeface="+mn-lt"/>
                <a:cs typeface="+mn-lt"/>
              </a:rPr>
              <a:t> (Accessed: 14th February 2022)</a:t>
            </a:r>
            <a:endParaRPr lang="en-GB" sz="1400" dirty="0">
              <a:latin typeface="Arial"/>
              <a:ea typeface="+mn-lt"/>
              <a:cs typeface="+mn-lt"/>
            </a:endParaRPr>
          </a:p>
          <a:p>
            <a:pPr marL="285750" indent="-285750">
              <a:buFont typeface="Symbol"/>
              <a:buChar char="•"/>
            </a:pPr>
            <a:r>
              <a:rPr lang="en-GB" sz="1400" dirty="0">
                <a:latin typeface="Arial"/>
                <a:ea typeface="+mn-lt"/>
                <a:cs typeface="+mn-lt"/>
              </a:rPr>
              <a:t>Epilepsy Action (2021) </a:t>
            </a:r>
            <a:r>
              <a:rPr lang="en-GB" sz="1400" i="1" dirty="0">
                <a:latin typeface="Arial"/>
                <a:ea typeface="+mn-lt"/>
                <a:cs typeface="+mn-lt"/>
              </a:rPr>
              <a:t>What is epilepsy? </a:t>
            </a:r>
            <a:r>
              <a:rPr lang="en-GB" sz="1400" dirty="0">
                <a:latin typeface="Arial"/>
                <a:ea typeface="+mn-lt"/>
                <a:cs typeface="+mn-lt"/>
              </a:rPr>
              <a:t>[website] Available at: </a:t>
            </a:r>
            <a:r>
              <a:rPr lang="en-GB" sz="1400" u="sng" dirty="0">
                <a:latin typeface="Arial"/>
                <a:ea typeface="+mn-lt"/>
                <a:cs typeface="+mn-lt"/>
                <a:hlinkClick r:id="rId12"/>
              </a:rPr>
              <a:t>https://www.epilepsy.org.uk/info/what-is-epilepsy</a:t>
            </a:r>
            <a:r>
              <a:rPr lang="en-GB" sz="1400" dirty="0">
                <a:latin typeface="Arial"/>
                <a:ea typeface="+mn-lt"/>
                <a:cs typeface="+mn-lt"/>
              </a:rPr>
              <a:t> (Accessed: 13 March 2022)</a:t>
            </a:r>
          </a:p>
          <a:p>
            <a:pPr marL="285750" indent="-285750">
              <a:buFont typeface="Symbol"/>
              <a:buChar char="•"/>
            </a:pPr>
            <a:r>
              <a:rPr lang="en-GB" sz="1400" dirty="0">
                <a:latin typeface="Arial"/>
                <a:ea typeface="+mn-lt"/>
                <a:cs typeface="+mn-lt"/>
              </a:rPr>
              <a:t>Health direct (2019) </a:t>
            </a:r>
            <a:r>
              <a:rPr lang="en-GB" sz="1400" i="1" dirty="0">
                <a:latin typeface="Arial"/>
                <a:ea typeface="+mn-lt"/>
                <a:cs typeface="+mn-lt"/>
              </a:rPr>
              <a:t>Nervous system diseases. </a:t>
            </a:r>
            <a:r>
              <a:rPr lang="en-GB" sz="1400" dirty="0">
                <a:latin typeface="Arial"/>
                <a:ea typeface="+mn-lt"/>
                <a:cs typeface="+mn-lt"/>
              </a:rPr>
              <a:t>[website] </a:t>
            </a:r>
            <a:r>
              <a:rPr lang="en-US" sz="1400" dirty="0">
                <a:latin typeface="Arial"/>
                <a:ea typeface="+mn-lt"/>
                <a:cs typeface="+mn-lt"/>
              </a:rPr>
              <a:t>Available at: </a:t>
            </a:r>
            <a:r>
              <a:rPr lang="en-GB" sz="1400" u="sng" dirty="0">
                <a:latin typeface="Arial"/>
                <a:ea typeface="+mn-lt"/>
                <a:cs typeface="+mn-lt"/>
                <a:hlinkClick r:id="rId13"/>
              </a:rPr>
              <a:t>Nervous system diseases | healthdirect </a:t>
            </a:r>
            <a:r>
              <a:rPr lang="en-US" sz="1400" dirty="0">
                <a:latin typeface="Arial"/>
                <a:ea typeface="+mn-lt"/>
                <a:cs typeface="+mn-lt"/>
              </a:rPr>
              <a:t>(Accessed: 18th February 2022)</a:t>
            </a:r>
            <a:endParaRPr lang="en-GB" sz="1400" dirty="0">
              <a:latin typeface="Arial"/>
              <a:ea typeface="+mn-lt"/>
              <a:cs typeface="+mn-lt"/>
            </a:endParaRPr>
          </a:p>
          <a:p>
            <a:pPr marL="285750" indent="-285750">
              <a:buFont typeface="Symbol"/>
              <a:buChar char="•"/>
            </a:pPr>
            <a:r>
              <a:rPr lang="en-GB" sz="1400" dirty="0">
                <a:latin typeface="Arial"/>
                <a:ea typeface="+mn-lt"/>
                <a:cs typeface="+mn-lt"/>
              </a:rPr>
              <a:t>HealthNormal (2022) </a:t>
            </a:r>
            <a:r>
              <a:rPr lang="en-GB" sz="1400" i="1" dirty="0">
                <a:latin typeface="Arial"/>
                <a:ea typeface="+mn-lt"/>
                <a:cs typeface="+mn-lt"/>
              </a:rPr>
              <a:t>Epilepsy Center </a:t>
            </a:r>
            <a:r>
              <a:rPr lang="en-GB" sz="1400" dirty="0">
                <a:latin typeface="Arial"/>
                <a:ea typeface="+mn-lt"/>
                <a:cs typeface="+mn-lt"/>
              </a:rPr>
              <a:t>[image] Available at: </a:t>
            </a:r>
            <a:r>
              <a:rPr lang="en-GB" sz="1400" u="sng" dirty="0">
                <a:latin typeface="Arial"/>
                <a:ea typeface="+mn-lt"/>
                <a:cs typeface="+mn-lt"/>
                <a:hlinkClick r:id="rId14"/>
              </a:rPr>
              <a:t>epilepsy - Bing images</a:t>
            </a:r>
            <a:r>
              <a:rPr lang="en-GB" sz="1400" dirty="0">
                <a:latin typeface="Arial"/>
                <a:ea typeface="+mn-lt"/>
                <a:cs typeface="+mn-lt"/>
              </a:rPr>
              <a:t> (Accessed: 18 March 2022)</a:t>
            </a:r>
          </a:p>
          <a:p>
            <a:pPr marL="285750" indent="-285750">
              <a:buFont typeface="Symbol"/>
              <a:buChar char="•"/>
            </a:pPr>
            <a:r>
              <a:rPr lang="en-US" sz="1400" dirty="0">
                <a:latin typeface="Arial"/>
                <a:ea typeface="+mn-lt"/>
                <a:cs typeface="+mn-lt"/>
              </a:rPr>
              <a:t> Kendra Cherry, K. (2022)</a:t>
            </a:r>
            <a:r>
              <a:rPr lang="en-US" sz="1400" i="1" dirty="0">
                <a:latin typeface="Arial"/>
                <a:ea typeface="+mn-lt"/>
                <a:cs typeface="+mn-lt"/>
              </a:rPr>
              <a:t> How the Peripheral Nervous System Works</a:t>
            </a:r>
            <a:r>
              <a:rPr lang="en-US" sz="1400" dirty="0">
                <a:latin typeface="Arial"/>
                <a:ea typeface="+mn-lt"/>
                <a:cs typeface="+mn-lt"/>
              </a:rPr>
              <a:t> [website] Available at: </a:t>
            </a:r>
            <a:r>
              <a:rPr lang="en-US" sz="1400" u="sng" dirty="0">
                <a:latin typeface="Arial"/>
                <a:ea typeface="+mn-lt"/>
                <a:cs typeface="+mn-lt"/>
                <a:hlinkClick r:id="rId15"/>
              </a:rPr>
              <a:t>https://www.verywellmind.com/what-is-the-peripheral-nervous-system-2795465</a:t>
            </a:r>
            <a:r>
              <a:rPr lang="en-US" sz="1400" dirty="0">
                <a:latin typeface="Arial"/>
                <a:ea typeface="+mn-lt"/>
                <a:cs typeface="+mn-lt"/>
              </a:rPr>
              <a:t> (Accessed: 14th February 2022)</a:t>
            </a:r>
            <a:endParaRPr lang="en-GB" sz="1400" dirty="0">
              <a:latin typeface="Arial"/>
              <a:ea typeface="+mn-lt"/>
              <a:cs typeface="+mn-lt"/>
            </a:endParaRPr>
          </a:p>
          <a:p>
            <a:pPr marL="285750" indent="-285750">
              <a:buFont typeface="Symbol"/>
              <a:buChar char="•"/>
            </a:pPr>
            <a:r>
              <a:rPr lang="en-US" sz="1400" dirty="0">
                <a:latin typeface="Arial"/>
                <a:ea typeface="+mn-lt"/>
                <a:cs typeface="+mn-lt"/>
              </a:rPr>
              <a:t>Mandal, A.DR. (2022) </a:t>
            </a:r>
            <a:r>
              <a:rPr lang="en-US" sz="1400" i="1" dirty="0">
                <a:latin typeface="Arial"/>
                <a:ea typeface="+mn-lt"/>
                <a:cs typeface="+mn-lt"/>
              </a:rPr>
              <a:t>What is the Nervous System? </a:t>
            </a:r>
            <a:r>
              <a:rPr lang="en-US" sz="1400" dirty="0">
                <a:latin typeface="Arial"/>
                <a:ea typeface="+mn-lt"/>
                <a:cs typeface="+mn-lt"/>
              </a:rPr>
              <a:t>[website] Available at: </a:t>
            </a:r>
            <a:r>
              <a:rPr lang="en-US" sz="1400" u="sng" dirty="0">
                <a:latin typeface="Arial"/>
                <a:ea typeface="+mn-lt"/>
                <a:cs typeface="+mn-lt"/>
                <a:hlinkClick r:id="rId16"/>
              </a:rPr>
              <a:t>https://www.news-medical.net/health/What-is-the-Nervous-System.aspx#:~:text=The%20nervous%20system%20is%20a%20complex%20network%20of,the%20Central%20nervous%20system%20and%20Peripheral%20nervous%20system</a:t>
            </a:r>
            <a:r>
              <a:rPr lang="en-US" sz="1400" dirty="0">
                <a:latin typeface="Arial"/>
                <a:ea typeface="+mn-lt"/>
                <a:cs typeface="+mn-lt"/>
              </a:rPr>
              <a:t> (Accessed: 13th February 2022)</a:t>
            </a:r>
            <a:endParaRPr lang="en-GB" sz="1400" dirty="0">
              <a:latin typeface="Arial"/>
              <a:ea typeface="+mn-lt"/>
              <a:cs typeface="+mn-lt"/>
            </a:endParaRPr>
          </a:p>
          <a:p>
            <a:pPr marL="285750" indent="-285750">
              <a:buFont typeface="Arial"/>
              <a:buChar char="•"/>
            </a:pPr>
            <a:r>
              <a:rPr lang="en-GB" sz="1400" dirty="0">
                <a:latin typeface="Arial"/>
                <a:ea typeface="+mn-lt"/>
                <a:cs typeface="Arial"/>
              </a:rPr>
              <a:t>NHS (2020)</a:t>
            </a:r>
            <a:r>
              <a:rPr lang="en-GB" sz="1400" i="1" dirty="0">
                <a:latin typeface="Arial"/>
                <a:ea typeface="+mn-lt"/>
                <a:cs typeface="Arial"/>
              </a:rPr>
              <a:t> Overview-Epilepsy</a:t>
            </a:r>
            <a:r>
              <a:rPr lang="en-GB" sz="1400" dirty="0">
                <a:latin typeface="Arial"/>
                <a:ea typeface="+mn-lt"/>
                <a:cs typeface="Arial"/>
              </a:rPr>
              <a:t> [website] Available at: </a:t>
            </a:r>
            <a:r>
              <a:rPr lang="en-GB" sz="1400" u="sng" dirty="0">
                <a:latin typeface="Arial"/>
                <a:ea typeface="+mn-lt"/>
                <a:cs typeface="Arial"/>
                <a:hlinkClick r:id="rId17"/>
              </a:rPr>
              <a:t>https://www.nhs.uk/conditions/epilepsy/symptoms/</a:t>
            </a:r>
            <a:r>
              <a:rPr lang="en-GB" sz="1400" dirty="0">
                <a:latin typeface="Arial"/>
                <a:ea typeface="+mn-lt"/>
                <a:cs typeface="Arial"/>
              </a:rPr>
              <a:t> (Accessed: 13 March 2022)</a:t>
            </a:r>
            <a:endParaRPr lang="en-US" sz="1400" dirty="0">
              <a:ea typeface="+mn-lt"/>
              <a:cs typeface="+mn-lt"/>
            </a:endParaRPr>
          </a:p>
          <a:p>
            <a:pPr marL="285750" indent="-285750">
              <a:buFont typeface="Arial"/>
              <a:buChar char="•"/>
            </a:pPr>
            <a:r>
              <a:rPr lang="en-GB" sz="1400" dirty="0">
                <a:latin typeface="Arial"/>
                <a:ea typeface="+mn-lt"/>
                <a:cs typeface="Arial"/>
              </a:rPr>
              <a:t>NHS (2020) </a:t>
            </a:r>
            <a:r>
              <a:rPr lang="en-GB" sz="1400" i="1" dirty="0">
                <a:latin typeface="Arial"/>
                <a:ea typeface="+mn-lt"/>
                <a:cs typeface="Arial"/>
              </a:rPr>
              <a:t>Overview-Epilepsy </a:t>
            </a:r>
            <a:r>
              <a:rPr lang="en-GB" sz="1400" dirty="0">
                <a:latin typeface="Arial"/>
                <a:ea typeface="+mn-lt"/>
                <a:cs typeface="Arial"/>
              </a:rPr>
              <a:t>[website] Available at: </a:t>
            </a:r>
            <a:r>
              <a:rPr lang="en-GB" sz="1400" u="sng" dirty="0">
                <a:latin typeface="Arial"/>
                <a:ea typeface="+mn-lt"/>
                <a:cs typeface="Arial"/>
                <a:hlinkClick r:id="rId18"/>
              </a:rPr>
              <a:t>https://www.nhs.uk/conditions/epilepsy/</a:t>
            </a:r>
            <a:r>
              <a:rPr lang="en-GB" sz="1400" dirty="0">
                <a:latin typeface="Arial"/>
                <a:ea typeface="+mn-lt"/>
                <a:cs typeface="Arial"/>
              </a:rPr>
              <a:t> (Accessed: 13 March 2022)</a:t>
            </a:r>
            <a:endParaRPr lang="en-US" sz="1400" dirty="0">
              <a:ea typeface="+mn-lt"/>
              <a:cs typeface="+mn-lt"/>
            </a:endParaRPr>
          </a:p>
          <a:p>
            <a:endParaRPr lang="en-GB" sz="1400" b="1" dirty="0">
              <a:latin typeface="Arial"/>
              <a:cs typeface="Arial"/>
            </a:endParaRPr>
          </a:p>
          <a:p>
            <a:endParaRPr lang="en-GB" sz="1400" dirty="0">
              <a:latin typeface="Arial"/>
              <a:ea typeface="+mn-lt"/>
              <a:cs typeface="+mn-lt"/>
            </a:endParaRPr>
          </a:p>
          <a:p>
            <a:pPr algn="l"/>
            <a:endParaRPr lang="en-GB" sz="1400" dirty="0">
              <a:latin typeface="Arial"/>
              <a:cs typeface="Calibri"/>
            </a:endParaRPr>
          </a:p>
        </p:txBody>
      </p:sp>
    </p:spTree>
    <p:extLst>
      <p:ext uri="{BB962C8B-B14F-4D97-AF65-F5344CB8AC3E}">
        <p14:creationId xmlns:p14="http://schemas.microsoft.com/office/powerpoint/2010/main" val="2458239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7AFE6C-FD53-48B7-8671-5974292558BF}"/>
              </a:ext>
            </a:extLst>
          </p:cNvPr>
          <p:cNvSpPr>
            <a:spLocks noGrp="1"/>
          </p:cNvSpPr>
          <p:nvPr>
            <p:ph idx="1"/>
          </p:nvPr>
        </p:nvSpPr>
        <p:spPr>
          <a:xfrm>
            <a:off x="473299" y="140639"/>
            <a:ext cx="11374191" cy="6411957"/>
          </a:xfrm>
        </p:spPr>
        <p:txBody>
          <a:bodyPr vert="horz" lIns="91440" tIns="45720" rIns="91440" bIns="45720" rtlCol="0" anchor="t">
            <a:noAutofit/>
          </a:bodyPr>
          <a:lstStyle/>
          <a:p>
            <a:pPr marL="285750" indent="-285750">
              <a:lnSpc>
                <a:spcPct val="100000"/>
              </a:lnSpc>
              <a:spcBef>
                <a:spcPts val="0"/>
              </a:spcBef>
              <a:buFont typeface="Symbol,Sans-Serif" panose="020B0604020202020204" pitchFamily="34" charset="0"/>
            </a:pPr>
            <a:r>
              <a:rPr lang="en-GB" sz="1400" dirty="0">
                <a:latin typeface="Arial"/>
                <a:ea typeface="+mn-lt"/>
                <a:cs typeface="Arial"/>
              </a:rPr>
              <a:t>NHS (2020) </a:t>
            </a:r>
            <a:r>
              <a:rPr lang="en-GB" sz="1400" i="1" dirty="0">
                <a:latin typeface="Arial"/>
                <a:ea typeface="+mn-lt"/>
                <a:cs typeface="Arial"/>
              </a:rPr>
              <a:t>Symptoms-Epilepsy </a:t>
            </a:r>
            <a:r>
              <a:rPr lang="en-GB" sz="1400" dirty="0">
                <a:latin typeface="Arial"/>
                <a:ea typeface="+mn-lt"/>
                <a:cs typeface="Arial"/>
              </a:rPr>
              <a:t>[website] Available at: </a:t>
            </a:r>
            <a:r>
              <a:rPr lang="en-GB" sz="1400" u="sng" dirty="0">
                <a:latin typeface="Arial"/>
                <a:ea typeface="+mn-lt"/>
                <a:cs typeface="Arial"/>
                <a:hlinkClick r:id="rId2"/>
              </a:rPr>
              <a:t>https://www.nhs.uk/conditions/epilepsy/symptoms/</a:t>
            </a:r>
            <a:r>
              <a:rPr lang="en-GB" sz="1400" dirty="0">
                <a:latin typeface="Arial"/>
                <a:ea typeface="+mn-lt"/>
                <a:cs typeface="Arial"/>
              </a:rPr>
              <a:t> (Accessed: 13 March 2022)</a:t>
            </a:r>
            <a:r>
              <a:rPr lang="en-GB" sz="1400" b="1" dirty="0">
                <a:latin typeface="Arial"/>
                <a:ea typeface="+mn-lt"/>
                <a:cs typeface="Arial"/>
              </a:rPr>
              <a:t> </a:t>
            </a:r>
            <a:endParaRPr lang="en-GB" sz="1400" dirty="0">
              <a:latin typeface="Arial"/>
              <a:ea typeface="+mn-lt"/>
              <a:cs typeface="Arial"/>
            </a:endParaRPr>
          </a:p>
          <a:p>
            <a:pPr marL="285750" indent="-285750">
              <a:lnSpc>
                <a:spcPct val="100000"/>
              </a:lnSpc>
              <a:spcBef>
                <a:spcPts val="0"/>
              </a:spcBef>
              <a:buFont typeface="Symbol,Sans-Serif" panose="020B0604020202020204" pitchFamily="34" charset="0"/>
            </a:pPr>
            <a:r>
              <a:rPr lang="en-US" sz="1400" dirty="0">
                <a:latin typeface="Arial"/>
                <a:cs typeface="Arial"/>
              </a:rPr>
              <a:t>QNADMIN (2021) </a:t>
            </a:r>
            <a:r>
              <a:rPr lang="en-US" sz="1400" i="1" dirty="0">
                <a:latin typeface="Arial"/>
                <a:cs typeface="Arial"/>
              </a:rPr>
              <a:t>What is the function of the nervous system? </a:t>
            </a:r>
            <a:r>
              <a:rPr lang="en-US" sz="1400" dirty="0">
                <a:latin typeface="Arial"/>
                <a:cs typeface="Arial"/>
              </a:rPr>
              <a:t>[website] Available at: </a:t>
            </a:r>
            <a:r>
              <a:rPr lang="en-GB" sz="1400" u="sng" dirty="0">
                <a:latin typeface="Arial"/>
                <a:cs typeface="Arial"/>
                <a:hlinkClick r:id="rId3"/>
              </a:rPr>
              <a:t>https://questionanswer.io/what-is-the-function-of-the-nervous-system/#what-are-the-main-functions-of-the-nervous-system</a:t>
            </a:r>
            <a:r>
              <a:rPr lang="en-GB" sz="1400" dirty="0">
                <a:latin typeface="Arial"/>
                <a:cs typeface="Arial"/>
              </a:rPr>
              <a:t> </a:t>
            </a:r>
            <a:r>
              <a:rPr lang="en-US" sz="1400" dirty="0">
                <a:latin typeface="Arial"/>
                <a:cs typeface="Arial"/>
              </a:rPr>
              <a:t>(Accessed: 14 February 2022)</a:t>
            </a:r>
            <a:endParaRPr lang="en-GB" sz="1400">
              <a:ea typeface="+mn-lt"/>
              <a:cs typeface="+mn-lt"/>
            </a:endParaRPr>
          </a:p>
          <a:p>
            <a:pPr marL="285750" indent="-285750">
              <a:lnSpc>
                <a:spcPct val="100000"/>
              </a:lnSpc>
              <a:spcBef>
                <a:spcPts val="0"/>
              </a:spcBef>
              <a:buFont typeface="Symbol,Sans-Serif" panose="020B0604020202020204" pitchFamily="34" charset="0"/>
            </a:pPr>
            <a:r>
              <a:rPr lang="en-GB" sz="1400" dirty="0">
                <a:latin typeface="Arial"/>
                <a:cs typeface="Arial"/>
              </a:rPr>
              <a:t>Rohr, k. (2014)</a:t>
            </a:r>
            <a:r>
              <a:rPr lang="en-GB" sz="1400" i="1" dirty="0">
                <a:latin typeface="Arial"/>
                <a:cs typeface="Arial"/>
              </a:rPr>
              <a:t> The Nervous System and Digestion </a:t>
            </a:r>
            <a:r>
              <a:rPr lang="en-GB" sz="1400" dirty="0">
                <a:latin typeface="Arial"/>
                <a:cs typeface="Arial"/>
              </a:rPr>
              <a:t>[image] Available at: </a:t>
            </a:r>
            <a:r>
              <a:rPr lang="en-US" sz="1400" u="sng" dirty="0">
                <a:latin typeface="Arial"/>
                <a:cs typeface="Arial"/>
                <a:hlinkClick r:id="rId4"/>
              </a:rPr>
              <a:t>The Adventures of Beaner: The Nervous System https://adventuresofbeaner.blogspot.com/2014/04/the-nervous-system-and-digestion.html</a:t>
            </a:r>
            <a:r>
              <a:rPr lang="en-US" sz="1400" dirty="0">
                <a:latin typeface="Arial"/>
                <a:cs typeface="Arial"/>
              </a:rPr>
              <a:t> </a:t>
            </a:r>
            <a:r>
              <a:rPr lang="en-GB" sz="1400" dirty="0">
                <a:latin typeface="Arial"/>
                <a:cs typeface="Arial"/>
              </a:rPr>
              <a:t>(Accessed: 15 February 2022)</a:t>
            </a:r>
            <a:endParaRPr lang="en-US" sz="1400">
              <a:ea typeface="+mn-lt"/>
              <a:cs typeface="+mn-lt"/>
            </a:endParaRPr>
          </a:p>
          <a:p>
            <a:pPr marL="285750" indent="-285750">
              <a:lnSpc>
                <a:spcPct val="100000"/>
              </a:lnSpc>
              <a:spcBef>
                <a:spcPts val="0"/>
              </a:spcBef>
              <a:buFont typeface="Symbol,Sans-Serif" panose="020B0604020202020204" pitchFamily="34" charset="0"/>
            </a:pPr>
            <a:r>
              <a:rPr lang="en-GB" sz="1400" dirty="0">
                <a:latin typeface="Arial"/>
                <a:cs typeface="Arial"/>
              </a:rPr>
              <a:t>Society for Neuroscience (2018) </a:t>
            </a:r>
            <a:r>
              <a:rPr lang="en-GB" sz="1400" i="1" dirty="0">
                <a:latin typeface="Arial"/>
                <a:cs typeface="Arial"/>
              </a:rPr>
              <a:t>What does the nervous system do? </a:t>
            </a:r>
            <a:r>
              <a:rPr lang="en-GB" sz="1400" dirty="0">
                <a:latin typeface="Arial"/>
                <a:cs typeface="Arial"/>
              </a:rPr>
              <a:t>[website] Available at: </a:t>
            </a:r>
            <a:r>
              <a:rPr lang="en-GB" sz="1400" u="sng" dirty="0">
                <a:latin typeface="Arial"/>
                <a:cs typeface="Arial"/>
                <a:hlinkClick r:id="rId5"/>
              </a:rPr>
              <a:t>What does the nervous system do? | NICHD - Eunice Kennedy Shriver National Institute of Child Health and Human Development (nih.gov) </a:t>
            </a:r>
            <a:r>
              <a:rPr lang="en-GB" sz="1400" dirty="0">
                <a:latin typeface="Arial"/>
                <a:cs typeface="Arial"/>
              </a:rPr>
              <a:t>(Accessed: 15 February 2022)</a:t>
            </a:r>
            <a:endParaRPr lang="en-US" sz="1400">
              <a:ea typeface="+mn-lt"/>
              <a:cs typeface="+mn-lt"/>
            </a:endParaRPr>
          </a:p>
          <a:p>
            <a:pPr marL="285750" indent="-285750">
              <a:lnSpc>
                <a:spcPct val="100000"/>
              </a:lnSpc>
              <a:spcBef>
                <a:spcPts val="0"/>
              </a:spcBef>
              <a:buFont typeface="Symbol,Sans-Serif" panose="020B0604020202020204" pitchFamily="34" charset="0"/>
            </a:pPr>
            <a:r>
              <a:rPr lang="en-GB" sz="1400" dirty="0" err="1">
                <a:latin typeface="Arial"/>
                <a:cs typeface="Arial"/>
              </a:rPr>
              <a:t>Studylib</a:t>
            </a:r>
            <a:r>
              <a:rPr lang="en-GB" sz="1400" dirty="0">
                <a:latin typeface="Arial"/>
                <a:cs typeface="Arial"/>
              </a:rPr>
              <a:t> (2022)</a:t>
            </a:r>
            <a:r>
              <a:rPr lang="en-GB" sz="1400" i="1" dirty="0">
                <a:latin typeface="Arial"/>
                <a:cs typeface="Arial"/>
              </a:rPr>
              <a:t> central nervous system with brain parts and functions </a:t>
            </a:r>
            <a:r>
              <a:rPr lang="en-GB" sz="1400" dirty="0">
                <a:latin typeface="Arial"/>
                <a:cs typeface="Arial"/>
              </a:rPr>
              <a:t>[image] </a:t>
            </a:r>
            <a:r>
              <a:rPr lang="en-US" sz="1400" dirty="0">
                <a:latin typeface="Arial"/>
                <a:cs typeface="Arial"/>
              </a:rPr>
              <a:t>Available at: </a:t>
            </a:r>
            <a:r>
              <a:rPr lang="en-US" sz="1400" u="sng" dirty="0">
                <a:latin typeface="Arial"/>
                <a:cs typeface="Arial"/>
                <a:hlinkClick r:id="rId6"/>
              </a:rPr>
              <a:t>https://studylib.net/doc/10254859/central-nervous-system-with-brain-parts-and-functions</a:t>
            </a:r>
            <a:r>
              <a:rPr lang="en-US" sz="1400" dirty="0">
                <a:latin typeface="Arial"/>
                <a:cs typeface="Arial"/>
              </a:rPr>
              <a:t> (Accessed: 14th February 2022)</a:t>
            </a:r>
            <a:endParaRPr lang="en-GB" sz="1400">
              <a:ea typeface="+mn-lt"/>
              <a:cs typeface="+mn-lt"/>
            </a:endParaRPr>
          </a:p>
          <a:p>
            <a:pPr marL="285750" indent="-285750">
              <a:lnSpc>
                <a:spcPct val="100000"/>
              </a:lnSpc>
              <a:spcBef>
                <a:spcPts val="0"/>
              </a:spcBef>
              <a:buFont typeface="Symbol,Sans-Serif" panose="020B0604020202020204" pitchFamily="34" charset="0"/>
            </a:pPr>
            <a:r>
              <a:rPr lang="en-GB" sz="1400" dirty="0">
                <a:latin typeface="Arial"/>
                <a:cs typeface="Arial"/>
              </a:rPr>
              <a:t>Waugh, A and Grant, A. (2014) </a:t>
            </a:r>
            <a:r>
              <a:rPr lang="en-GB" sz="1400" i="1" dirty="0">
                <a:latin typeface="Arial"/>
                <a:cs typeface="Arial"/>
              </a:rPr>
              <a:t>Ross and Wilson Anatomy &amp; Physiology in Health and Illness. </a:t>
            </a:r>
            <a:r>
              <a:rPr lang="en-GB" sz="1400" dirty="0">
                <a:latin typeface="Arial"/>
                <a:cs typeface="Arial"/>
              </a:rPr>
              <a:t>12th </a:t>
            </a:r>
            <a:r>
              <a:rPr lang="en-GB" sz="1400" dirty="0" err="1">
                <a:latin typeface="Arial"/>
                <a:cs typeface="Arial"/>
              </a:rPr>
              <a:t>edn</a:t>
            </a:r>
            <a:r>
              <a:rPr lang="en-GB" sz="1400" dirty="0">
                <a:latin typeface="Arial"/>
                <a:cs typeface="Arial"/>
              </a:rPr>
              <a:t>. Edinburgh: Churchill Livingstone Elsevier. </a:t>
            </a:r>
            <a:endParaRPr lang="en-US" sz="1400" dirty="0">
              <a:ea typeface="+mn-lt"/>
              <a:cs typeface="+mn-lt"/>
            </a:endParaRPr>
          </a:p>
          <a:p>
            <a:pPr marL="285750" indent="-285750">
              <a:lnSpc>
                <a:spcPct val="100000"/>
              </a:lnSpc>
              <a:spcBef>
                <a:spcPts val="0"/>
              </a:spcBef>
              <a:buFont typeface="Symbol,Sans-Serif" panose="020B0604020202020204" pitchFamily="34" charset="0"/>
            </a:pPr>
            <a:r>
              <a:rPr lang="en-GB" sz="1400" dirty="0">
                <a:latin typeface="Arial"/>
                <a:cs typeface="Arial"/>
              </a:rPr>
              <a:t>Waugh, A and Grant, A. (2014) </a:t>
            </a:r>
            <a:r>
              <a:rPr lang="en-GB" sz="1400" i="1" dirty="0">
                <a:latin typeface="Arial"/>
                <a:cs typeface="Arial"/>
              </a:rPr>
              <a:t>Ross and Wilson Anatomy &amp; Physiology in Health and Illness. </a:t>
            </a:r>
            <a:r>
              <a:rPr lang="en-GB" sz="1400" dirty="0">
                <a:latin typeface="Arial"/>
                <a:cs typeface="Arial"/>
              </a:rPr>
              <a:t>[image] Available: </a:t>
            </a:r>
            <a:r>
              <a:rPr lang="en-GB" sz="1400" u="sng" dirty="0">
                <a:latin typeface="Arial"/>
                <a:cs typeface="Arial"/>
                <a:hlinkClick r:id="rId7"/>
              </a:rPr>
              <a:t>Ross &amp; willson anatomy and physiology.pdf (sharepoint.com)</a:t>
            </a:r>
            <a:r>
              <a:rPr lang="en-US" sz="1400" dirty="0">
                <a:latin typeface="Arial"/>
                <a:cs typeface="Arial"/>
              </a:rPr>
              <a:t>(Accessed: 14th February 2022)  </a:t>
            </a:r>
            <a:endParaRPr lang="en-GB" sz="1400">
              <a:ea typeface="+mn-lt"/>
              <a:cs typeface="+mn-lt"/>
            </a:endParaRPr>
          </a:p>
          <a:p>
            <a:pPr marL="285750" indent="-285750">
              <a:lnSpc>
                <a:spcPct val="100000"/>
              </a:lnSpc>
              <a:spcBef>
                <a:spcPts val="0"/>
              </a:spcBef>
              <a:buFont typeface="Symbol,Sans-Serif" panose="020B0604020202020204" pitchFamily="34" charset="0"/>
            </a:pPr>
            <a:r>
              <a:rPr lang="en-GB" sz="1400" dirty="0">
                <a:latin typeface="Arial"/>
                <a:cs typeface="Arial"/>
              </a:rPr>
              <a:t>Waugh, A and Grant, A. (2014) </a:t>
            </a:r>
            <a:r>
              <a:rPr lang="en-GB" sz="1400" i="1" dirty="0">
                <a:latin typeface="Arial"/>
                <a:cs typeface="Arial"/>
              </a:rPr>
              <a:t>Ross and Wilson Anatomy &amp; Physiology in Health and Illness. </a:t>
            </a:r>
            <a:r>
              <a:rPr lang="en-GB" sz="1400" dirty="0">
                <a:latin typeface="Arial"/>
                <a:cs typeface="Arial"/>
              </a:rPr>
              <a:t>12th </a:t>
            </a:r>
            <a:r>
              <a:rPr lang="en-GB" sz="1400" dirty="0" err="1">
                <a:latin typeface="Arial"/>
                <a:cs typeface="Arial"/>
              </a:rPr>
              <a:t>edn</a:t>
            </a:r>
            <a:r>
              <a:rPr lang="en-GB" sz="1400" dirty="0">
                <a:latin typeface="Arial"/>
                <a:cs typeface="Arial"/>
              </a:rPr>
              <a:t>. Edinburgh: Churchill Livingstone Elsevier.</a:t>
            </a:r>
            <a:endParaRPr lang="en-US" sz="1400" dirty="0">
              <a:ea typeface="+mn-lt"/>
              <a:cs typeface="+mn-lt"/>
            </a:endParaRPr>
          </a:p>
          <a:p>
            <a:pPr marL="285750" indent="-285750">
              <a:lnSpc>
                <a:spcPct val="100000"/>
              </a:lnSpc>
              <a:spcBef>
                <a:spcPts val="0"/>
              </a:spcBef>
            </a:pPr>
            <a:r>
              <a:rPr lang="en-GB" sz="1400" dirty="0">
                <a:latin typeface="Arial"/>
                <a:cs typeface="Arial"/>
              </a:rPr>
              <a:t>WHO (2022) </a:t>
            </a:r>
            <a:r>
              <a:rPr lang="en-GB" sz="1400" i="1" dirty="0">
                <a:latin typeface="Arial"/>
                <a:cs typeface="Arial"/>
              </a:rPr>
              <a:t>Epilepsy </a:t>
            </a:r>
            <a:r>
              <a:rPr lang="en-GB" sz="1400" dirty="0">
                <a:latin typeface="Arial"/>
                <a:cs typeface="Arial"/>
              </a:rPr>
              <a:t>[website] Available at: </a:t>
            </a:r>
            <a:r>
              <a:rPr lang="en-GB" sz="1400" u="sng" dirty="0">
                <a:latin typeface="Arial"/>
                <a:cs typeface="Arial"/>
                <a:hlinkClick r:id="rId8"/>
              </a:rPr>
              <a:t>https://www.who.int/news-room/fact-sheets/detail/epilepsy</a:t>
            </a:r>
            <a:r>
              <a:rPr lang="en-GB" sz="1400" dirty="0">
                <a:latin typeface="Arial"/>
                <a:cs typeface="Arial"/>
              </a:rPr>
              <a:t> (Accessed: 13 March 2022)</a:t>
            </a:r>
            <a:r>
              <a:rPr lang="en-GB" sz="1400" b="1" dirty="0">
                <a:latin typeface="Arial"/>
                <a:cs typeface="Arial"/>
              </a:rPr>
              <a:t> </a:t>
            </a:r>
            <a:endParaRPr lang="en-GB" sz="1400" dirty="0">
              <a:ea typeface="+mn-lt"/>
              <a:cs typeface="+mn-lt"/>
            </a:endParaRPr>
          </a:p>
          <a:p>
            <a:pPr marL="285750" indent="-285750">
              <a:lnSpc>
                <a:spcPct val="100000"/>
              </a:lnSpc>
              <a:spcBef>
                <a:spcPts val="0"/>
              </a:spcBef>
            </a:pPr>
            <a:r>
              <a:rPr lang="en-GB" sz="1400" dirty="0">
                <a:latin typeface="Arial"/>
                <a:cs typeface="Arial"/>
              </a:rPr>
              <a:t>Wikipedia (2022) </a:t>
            </a:r>
            <a:r>
              <a:rPr lang="en-GB" sz="1400" i="1" dirty="0">
                <a:latin typeface="Arial"/>
                <a:cs typeface="Arial"/>
              </a:rPr>
              <a:t>Central nervous system </a:t>
            </a:r>
            <a:r>
              <a:rPr lang="en-GB" sz="1400" dirty="0">
                <a:latin typeface="Arial"/>
                <a:cs typeface="Arial"/>
              </a:rPr>
              <a:t>[image] Available at: </a:t>
            </a:r>
            <a:r>
              <a:rPr lang="en-GB" sz="1400" u="sng" dirty="0">
                <a:latin typeface="Arial"/>
                <a:cs typeface="Arial"/>
                <a:hlinkClick r:id="rId9"/>
              </a:rPr>
              <a:t>https://en.wikipedia.org/wiki/Central_nervous_system</a:t>
            </a:r>
            <a:r>
              <a:rPr lang="en-GB" sz="1400" dirty="0">
                <a:latin typeface="Arial"/>
                <a:cs typeface="Arial"/>
              </a:rPr>
              <a:t> (Accessed: 15 February 2022)</a:t>
            </a:r>
            <a:endParaRPr lang="en-US" sz="1400" dirty="0">
              <a:ea typeface="+mn-lt"/>
              <a:cs typeface="+mn-lt"/>
            </a:endParaRPr>
          </a:p>
          <a:p>
            <a:pPr marL="285750" indent="-285750">
              <a:lnSpc>
                <a:spcPct val="100000"/>
              </a:lnSpc>
              <a:spcBef>
                <a:spcPts val="0"/>
              </a:spcBef>
              <a:buFont typeface="Symbol,Sans-Serif" panose="020B0604020202020204" pitchFamily="34" charset="0"/>
            </a:pPr>
            <a:endParaRPr lang="en-GB" sz="1400" dirty="0">
              <a:latin typeface="Arial"/>
              <a:cs typeface="Arial"/>
            </a:endParaRPr>
          </a:p>
        </p:txBody>
      </p:sp>
    </p:spTree>
    <p:extLst>
      <p:ext uri="{BB962C8B-B14F-4D97-AF65-F5344CB8AC3E}">
        <p14:creationId xmlns:p14="http://schemas.microsoft.com/office/powerpoint/2010/main" val="9068819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2337</Words>
  <Application>Microsoft Office PowerPoint</Application>
  <PresentationFormat>Widescreen</PresentationFormat>
  <Paragraphs>191</Paragraphs>
  <Slides>8</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Calibri Light</vt:lpstr>
      <vt:lpstr>Symbol</vt:lpstr>
      <vt:lpstr>Symbol,Sans-Serif</vt:lpstr>
      <vt:lpstr>office theme</vt:lpstr>
      <vt:lpstr>     Hello and welcome!!  Kristisha Downer – Thomas   Individual Academic Poster presentation  </vt:lpstr>
      <vt:lpstr>Nervous System</vt:lpstr>
      <vt:lpstr>What the Nervous System does?</vt:lpstr>
      <vt:lpstr>Nervous system main organs</vt:lpstr>
      <vt:lpstr>Functions of the nervous system are</vt:lpstr>
      <vt:lpstr>Nervous system diseases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stargyal stulleesha</dc:creator>
  <cp:lastModifiedBy>Kristisha Downer-Thomas (2010177)</cp:lastModifiedBy>
  <cp:revision>1844</cp:revision>
  <dcterms:created xsi:type="dcterms:W3CDTF">2022-02-28T02:54:43Z</dcterms:created>
  <dcterms:modified xsi:type="dcterms:W3CDTF">2022-03-22T02:14:42Z</dcterms:modified>
</cp:coreProperties>
</file>