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hASAo8t7bFYWUQ5yi+nZu0W8rEX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0630A9C-5C01-4D32-9A06-21892124EF7F}">
  <a:tblStyle styleId="{C0630A9C-5C01-4D32-9A06-21892124EF7F}"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CF0E7"/>
          </a:solidFill>
        </a:fill>
      </a:tcStyle>
    </a:wholeTbl>
    <a:band1H>
      <a:tcTxStyle/>
      <a:tcStyle>
        <a:tcBdr/>
        <a:fill>
          <a:solidFill>
            <a:srgbClr val="F9DFCC"/>
          </a:solidFill>
        </a:fill>
      </a:tcStyle>
    </a:band1H>
    <a:band2H>
      <a:tcTxStyle/>
      <a:tcStyle>
        <a:tcBdr/>
      </a:tcStyle>
    </a:band2H>
    <a:band1V>
      <a:tcTxStyle/>
      <a:tcStyle>
        <a:tcBdr/>
        <a:fill>
          <a:solidFill>
            <a:srgbClr val="F9DFCC"/>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 name="Google Shape;9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 name="Google Shape;9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 name="Google Shape;9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EcoBite is a startup company which aims at catering to the needs of students and young workforce by offering healthy and affordable meals with little to no time to prepare them. The company deals in the food delivery business, which has grown tremendously, as a result of evolving consumer lifestyles and demand to be convenient. EcoBite will strive to deliver something unique to the market that will utilize two significant trends: food sustainability and environmental activism. It is a service that is founded on the subscription basis, and the customers are able to obtain the meals on a weekly or a monthly basis, which makes it convenient and cost-effective. Also, all the packaging by EcoBite is eco-friendly, which responds to rising concerns over the environmental impact and waste. The given business idea is especially topical in the contemporary market because consumers are no longer concerned only with convenience but also with healthy lifestyle and promoting sustainable solutions.</a:t>
            </a:r>
            <a:endParaRPr b="0"/>
          </a:p>
          <a:p>
            <a:pPr marL="0" lvl="0" indent="0" algn="l" rtl="0">
              <a:spcBef>
                <a:spcPts val="0"/>
              </a:spcBef>
              <a:spcAft>
                <a:spcPts val="0"/>
              </a:spcAft>
              <a:buNone/>
            </a:pPr>
            <a:br>
              <a:rPr lang="en-GB"/>
            </a:br>
            <a:endParaRPr/>
          </a:p>
        </p:txBody>
      </p:sp>
      <p:sp>
        <p:nvSpPr>
          <p:cNvPr id="97" name="Google Shape;97;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The issue that EcoBite tends to solve is very topical in the modern hectic society. Lots of students and young professionals are just unable to find time to cook a healthy meal because of hectic academic programs or work requirements. Consequently, they are more dependent on fast fooding which can also be costly in the long run and such food is not healthy. This leaves a market gap of affordable, nutritious and convenient meal options in the market. Also, all the awareness of environmental concerns, especially on food packaging waste is on the rise (Bennett </a:t>
            </a:r>
            <a:r>
              <a:rPr lang="en-GB" sz="1200" b="0" i="1" u="none" strike="noStrike">
                <a:solidFill>
                  <a:schemeClr val="dk1"/>
                </a:solidFill>
                <a:latin typeface="Calibri"/>
                <a:ea typeface="Calibri"/>
                <a:cs typeface="Calibri"/>
                <a:sym typeface="Calibri"/>
              </a:rPr>
              <a:t>et al</a:t>
            </a:r>
            <a:r>
              <a:rPr lang="en-GB" sz="1200" b="0" i="0" u="none" strike="noStrike">
                <a:solidFill>
                  <a:schemeClr val="dk1"/>
                </a:solidFill>
                <a:latin typeface="Calibri"/>
                <a:ea typeface="Calibri"/>
                <a:cs typeface="Calibri"/>
                <a:sym typeface="Calibri"/>
              </a:rPr>
              <a:t>., 2024). Most of the food delivery companies available today involve the use of plastic packaging thereby polluting the environment. Consumers have become more awareness and would like to associate with business that promotes the ideals of sustainability. Thus, EcoBite will address both health and environmental issues by providing healthy foods along with the minimization of environmental impact by implementing eco-friendly options in packing.</a:t>
            </a:r>
            <a:endParaRPr b="0"/>
          </a:p>
          <a:p>
            <a:pPr marL="0" lvl="0" indent="0" algn="l" rtl="0">
              <a:spcBef>
                <a:spcPts val="0"/>
              </a:spcBef>
              <a:spcAft>
                <a:spcPts val="0"/>
              </a:spcAft>
              <a:buNone/>
            </a:pPr>
            <a:br>
              <a:rPr lang="en-GB"/>
            </a:br>
            <a:endParaRPr/>
          </a:p>
        </p:txBody>
      </p:sp>
      <p:sp>
        <p:nvSpPr>
          <p:cNvPr id="106" name="Google Shape;10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EcoBite can offer a practical and effective remedy to the defined issues by offering pre-cooked healthy foods that will save time and encourage healthy eating habits. Depending on the needs and lifestyle, customers may opt to have a flexible subscriptions either weekly or monthly. This flexibility will make the service easy and available to a large number of users. Moreover, EcoBite also provides personalised meal plans, such as vegetarian, vegan, and fitness-oriented meals, so the clientele can choose the meals that can best address their individual environmental concerns and health objectives. The other important aspect of the service is its sustainability by using environmentally friendly packaging materials (Kamienas </a:t>
            </a:r>
            <a:r>
              <a:rPr lang="en-GB" sz="1200" b="0" i="1" u="none" strike="noStrike">
                <a:solidFill>
                  <a:schemeClr val="dk1"/>
                </a:solidFill>
                <a:latin typeface="Calibri"/>
                <a:ea typeface="Calibri"/>
                <a:cs typeface="Calibri"/>
                <a:sym typeface="Calibri"/>
              </a:rPr>
              <a:t>et al</a:t>
            </a:r>
            <a:r>
              <a:rPr lang="en-GB" sz="1200" b="0" i="0" u="none" strike="noStrike">
                <a:solidFill>
                  <a:schemeClr val="dk1"/>
                </a:solidFill>
                <a:latin typeface="Calibri"/>
                <a:ea typeface="Calibri"/>
                <a:cs typeface="Calibri"/>
                <a:sym typeface="Calibri"/>
              </a:rPr>
              <a:t>., 2025). This helps not only have less impact on the environment but it is also attractive to environmentally conscious consumers. Altogether, EcoBite is a robust and competitive business concept in the existing market as it practices convenience, health and sustainability as one whole product.</a:t>
            </a:r>
            <a:endParaRPr b="0"/>
          </a:p>
          <a:p>
            <a:pPr marL="0" lvl="0" indent="0" algn="l" rtl="0">
              <a:spcBef>
                <a:spcPts val="0"/>
              </a:spcBef>
              <a:spcAft>
                <a:spcPts val="0"/>
              </a:spcAft>
              <a:buNone/>
            </a:pPr>
            <a:br>
              <a:rPr lang="en-GB"/>
            </a:br>
            <a:endParaRPr/>
          </a:p>
        </p:txBody>
      </p:sp>
      <p:sp>
        <p:nvSpPr>
          <p:cNvPr id="115" name="Google Shape;11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A unique selling point of EcoBite is the possibility to combine 3 key aspects (affordability, health, sustainability). Unlike most competitors, EcoBite is specifically aimed at students and young professionals as it provides them with low-pricing alternatives allowing healthy eating to be available to more people. Most of the currently existing healthy food services tend to be costly making them restrict their customer base (Marshall </a:t>
            </a:r>
            <a:r>
              <a:rPr lang="en-GB" sz="1200" b="0" i="1" u="none" strike="noStrike">
                <a:solidFill>
                  <a:schemeClr val="dk1"/>
                </a:solidFill>
                <a:latin typeface="Calibri"/>
                <a:ea typeface="Calibri"/>
                <a:cs typeface="Calibri"/>
                <a:sym typeface="Calibri"/>
              </a:rPr>
              <a:t>et al</a:t>
            </a:r>
            <a:r>
              <a:rPr lang="en-GB" sz="1200" b="0" i="0" u="none" strike="noStrike">
                <a:solidFill>
                  <a:schemeClr val="dk1"/>
                </a:solidFill>
                <a:latin typeface="Calibri"/>
                <a:ea typeface="Calibri"/>
                <a:cs typeface="Calibri"/>
                <a:sym typeface="Calibri"/>
              </a:rPr>
              <a:t>., 2022). EcoBite addresses this issue by providing cost-effective meal plans without compromising on quality or nutrition. The other distinguishing factor is the adoption of environmental-friendly packages, which is compatible with increasing environmental requirements. As most of its rivals continue using plastic packaging, EcoBite is a lot more responsible, which appeals to the eco-conscious customer segment. Also, dietary needs enable customisation of meal plans to enable customers to modify their food preferences. All these features make EcoBite stand out of the tactical competition and offer a strong thesaurus that the customers may prefer using this service.</a:t>
            </a:r>
            <a:endParaRPr b="0"/>
          </a:p>
          <a:p>
            <a:pPr marL="0" lvl="0" indent="0" algn="l" rtl="0">
              <a:spcBef>
                <a:spcPts val="0"/>
              </a:spcBef>
              <a:spcAft>
                <a:spcPts val="0"/>
              </a:spcAft>
              <a:buNone/>
            </a:pPr>
            <a:br>
              <a:rPr lang="en-GB"/>
            </a:br>
            <a:endParaRPr/>
          </a:p>
        </p:txBody>
      </p:sp>
      <p:sp>
        <p:nvSpPr>
          <p:cNvPr id="122" name="Google Shape;12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EcoBite’s target market mainly includes university students and young professionals between the ages of eighteen and thirty. Academic or workplace commitments can limit this group to have time to prepare food and therefore they tend to adopt convenient food solutions. Widely, also this population group is becoming more health-conscious and is more aware of the necessity to balance the diet. The young professionals, especially, can have the time and money but cannot spend on the lunch since they would be the right type of a client, who would invest in a subscription-based meal delivery service (Ziso </a:t>
            </a:r>
            <a:r>
              <a:rPr lang="en-GB" sz="1200" b="0" i="1" u="none" strike="noStrike">
                <a:solidFill>
                  <a:schemeClr val="dk1"/>
                </a:solidFill>
                <a:latin typeface="Calibri"/>
                <a:ea typeface="Calibri"/>
                <a:cs typeface="Calibri"/>
                <a:sym typeface="Calibri"/>
              </a:rPr>
              <a:t>et al</a:t>
            </a:r>
            <a:r>
              <a:rPr lang="en-GB" sz="1200" b="0" i="0" u="none" strike="noStrike">
                <a:solidFill>
                  <a:schemeClr val="dk1"/>
                </a:solidFill>
                <a:latin typeface="Calibri"/>
                <a:ea typeface="Calibri"/>
                <a:cs typeface="Calibri"/>
                <a:sym typeface="Calibri"/>
              </a:rPr>
              <a:t>., 2022). Moreover, EcoBite targets those cities where people find it easier to eat out services more demanded as they have busy schedules and can access the digital world. The other detail that is significant to the target market is the increasing environmental awareness. This is because today many consumers want to associate themselves with brands that symbolize their values such as minimizing the impact on the environment. With such a narrow focus as this segment, EcoBite will be able to establish itself and to strive at the most to grow and thrive.</a:t>
            </a:r>
            <a:endParaRPr b="0"/>
          </a:p>
          <a:p>
            <a:pPr marL="0" lvl="0" indent="0" algn="l" rtl="0">
              <a:spcBef>
                <a:spcPts val="0"/>
              </a:spcBef>
              <a:spcAft>
                <a:spcPts val="0"/>
              </a:spcAft>
              <a:buNone/>
            </a:pPr>
            <a:br>
              <a:rPr lang="en-GB"/>
            </a:br>
            <a:endParaRPr/>
          </a:p>
        </p:txBody>
      </p:sp>
      <p:sp>
        <p:nvSpPr>
          <p:cNvPr id="131" name="Google Shape;13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EcoBite follows a business model strategy of subscription, which offers a predictable and stable stream of income. Customers have the option of weekly and monthly meal plans, based on their preferences and budget. Not only is this model important in retaining customers, but it also streamlines the business plan production and inventory (Zhang </a:t>
            </a:r>
            <a:r>
              <a:rPr lang="en-GB" sz="1200" b="0" i="1" u="none" strike="noStrike">
                <a:solidFill>
                  <a:schemeClr val="dk1"/>
                </a:solidFill>
                <a:latin typeface="Calibri"/>
                <a:ea typeface="Calibri"/>
                <a:cs typeface="Calibri"/>
                <a:sym typeface="Calibri"/>
              </a:rPr>
              <a:t>et al</a:t>
            </a:r>
            <a:r>
              <a:rPr lang="en-GB" sz="1200" b="0" i="0" u="none" strike="noStrike">
                <a:solidFill>
                  <a:schemeClr val="dk1"/>
                </a:solidFill>
                <a:latin typeface="Calibri"/>
                <a:ea typeface="Calibri"/>
                <a:cs typeface="Calibri"/>
                <a:sym typeface="Calibri"/>
              </a:rPr>
              <a:t>., 2025). Besides regular meal subscriptions, EcoBite can also earn extra profits selling such extras as healthy snacks, drinks, and high-end meal plans. This enables the business to grow the amount of revenue per customer. Orders will be made in an online form say by a site or a mobile application, hence making the process easy and manageable. The food delivery business is a great area where the subscription model works and is especially effective because of forming long-term relationships with customers. In general, the business model of EcoBite is meant to be scalable, efficient and able to produce a stream of income in the long run.</a:t>
            </a:r>
            <a:endParaRPr/>
          </a:p>
        </p:txBody>
      </p:sp>
      <p:sp>
        <p:nvSpPr>
          <p:cNvPr id="138" name="Google Shape;13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The profit to be registered will be EcoBite under the form of a limited company; a few benefits that come with this are limited liability, protection under the law and higher credibility with the investors and customers. This arrangement helps the individual possessions of the owner to be safeguarded in case of an economic risk. The Founder and CEO will be the leaders of the business that will deal with the overall making of decisions, strategic planning and the growth of the business (Li and Wang, 2022). There will be the Operations Manager to assist the CEO in food production, quality control and delivery logistics to help in the smooth running of daily activities. The marketing Manager will work on creating brand awareness, working with social media campaigns, and capturing new customers. Also, the crew will consist of chefs who will prepare meals and delivery staff that will deliver meals on time. Such an effective organisational structure provides efficiency, accountability and communication in the business, which is crucial in long term success and high standards of service.</a:t>
            </a:r>
            <a:endParaRPr b="0"/>
          </a:p>
          <a:p>
            <a:pPr marL="0" lvl="0" indent="0" algn="l" rtl="0">
              <a:spcBef>
                <a:spcPts val="0"/>
              </a:spcBef>
              <a:spcAft>
                <a:spcPts val="0"/>
              </a:spcAft>
              <a:buNone/>
            </a:pPr>
            <a:br>
              <a:rPr lang="en-GB"/>
            </a:br>
            <a:endParaRPr/>
          </a:p>
        </p:txBody>
      </p:sp>
      <p:sp>
        <p:nvSpPr>
          <p:cNvPr id="147" name="Google Shape;14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PESTEL analysis helps evaluate external factors that can impact EcoBite’s success. To begin with, economic impacts greatly influence customer behaviour especially with students who tend to be budget conscious. As such, EcoBite will need to be able to keep prices at a low level yet be profitable. Secondly, social factors are very favourable because there is an increasing tendency towards health-conscious dieting (Phan and Zuo, 2026). An increasing number of consumers is becoming more health-conscious by focusing on balanced diets and are ready to select healthier meal alternatives, thus generating a high demand on the services offered at EcoBite. Finally, there is the impact of environmental factors, which are becoming more critical as the consumers grow conscious of matters of sustainability. A need to have businesses that operate using green methods is on the increase, particularly in packaging. With a real-time strategy of taking up bio degradable and recyclable packaging, EcoBite will be in a position to meet these demands and achieve competitive leverage. These external factors enable the business to adjust its strategies and be relevant in a volatile and competitive business environment.</a:t>
            </a:r>
            <a:endParaRPr b="0"/>
          </a:p>
          <a:p>
            <a:pPr marL="0" lvl="0" indent="0" algn="l" rtl="0">
              <a:spcBef>
                <a:spcPts val="0"/>
              </a:spcBef>
              <a:spcAft>
                <a:spcPts val="0"/>
              </a:spcAft>
              <a:buNone/>
            </a:pPr>
            <a:br>
              <a:rPr lang="en-GB"/>
            </a:br>
            <a:endParaRPr/>
          </a:p>
        </p:txBody>
      </p:sp>
      <p:sp>
        <p:nvSpPr>
          <p:cNvPr id="154" name="Google Shape;15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One of the strategies that EcoBite will take advantage of is social media marketing because the business will be able to access its target market (students and young professionals) effectively. Instagram and Tik Tok platforms are especially well-liked by this group of people and are an excellent chance to present a visually attractive content of food. EcoBite will engage the services of influencers, such as fitness trainers and food bloggers, to market its meals and gain the trust of the brand. The concept of influencer marketing is very effective as consumers would believe what they are recommended by people they follow (Colozza, 2024). Also, the company will constantly update with enjoyable content of meal videos, preparation behind the scenes, special offers, and customer reviews. This will assist in creation of good online presence and will promote communication with potential customers. Targeted advertising is also made possible through social media as it ensures that marketing activities are directed towards the most desirable audience. All in all, it is a strategy that is cost effective and has a very high impact in business development.</a:t>
            </a:r>
            <a:endParaRPr b="0"/>
          </a:p>
          <a:p>
            <a:pPr marL="0" lvl="0" indent="0" algn="l" rtl="0">
              <a:spcBef>
                <a:spcPts val="0"/>
              </a:spcBef>
              <a:spcAft>
                <a:spcPts val="0"/>
              </a:spcAft>
              <a:buNone/>
            </a:pPr>
            <a:br>
              <a:rPr lang="en-GB"/>
            </a:br>
            <a:endParaRPr/>
          </a:p>
        </p:txBody>
      </p:sp>
      <p:sp>
        <p:nvSpPr>
          <p:cNvPr id="163" name="Google Shape;16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Staffing student offers and partnerships are another essential marketing approach that EcoBite may pursue. The business can also target a mass audience and therefore reach a good number of potential customers in the target market by cooperating with universities. This may involve campus advertising, campus events or collaborations with student organisations. Providing discounts to students in particular will enhance the service making it interesting and affordable to be used by means of trials and recurring purchases (Sequeira </a:t>
            </a:r>
            <a:r>
              <a:rPr lang="en-GB" sz="1200" b="0" i="1" u="none" strike="noStrike">
                <a:solidFill>
                  <a:schemeClr val="dk1"/>
                </a:solidFill>
                <a:latin typeface="Calibri"/>
                <a:ea typeface="Calibri"/>
                <a:cs typeface="Calibri"/>
                <a:sym typeface="Calibri"/>
              </a:rPr>
              <a:t>et al</a:t>
            </a:r>
            <a:r>
              <a:rPr lang="en-GB" sz="1200" b="0" i="0" u="none" strike="noStrike">
                <a:solidFill>
                  <a:schemeClr val="dk1"/>
                </a:solidFill>
                <a:latin typeface="Calibri"/>
                <a:ea typeface="Calibri"/>
                <a:cs typeface="Calibri"/>
                <a:sym typeface="Calibri"/>
              </a:rPr>
              <a:t>., 2026) . Moreover, EcoBite will launch referral programs, according to which they can invite friends and collect rewards, which will contribute to the formation of customer attraction due to word-of-mouth marketing. There will also be the use of any customer loyalty program which will retain their customers by giving them frozen incentives like discounts or even a free meal after making some purchases. These plans not only assist in attracting new customers, but also provide long term relationship with them. Targeting students, EcoBite will be able to build a good customer base and keep the regular flow of demand towards its services</a:t>
            </a:r>
            <a:endParaRPr/>
          </a:p>
        </p:txBody>
      </p:sp>
      <p:sp>
        <p:nvSpPr>
          <p:cNvPr id="172" name="Google Shape;17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EcoBite will need an upfront investment of twenty thousand pounds in order to launch and run the business. Much of this finance, about eight thousand pounds of it, will be directed to the establishment of the kitchen, equipment and initial food supplies. Marketing will be done using four thousand pounds to promote the brand through social media adverts, promotion campaigns, etc. Further, five thousand pounds will also be spent on setting up delivery, such as on transportation and logistics systems (Bennett </a:t>
            </a:r>
            <a:r>
              <a:rPr lang="en-GB" sz="1200" b="0" i="1" u="none" strike="noStrike">
                <a:solidFill>
                  <a:schemeClr val="dk1"/>
                </a:solidFill>
                <a:latin typeface="Calibri"/>
                <a:ea typeface="Calibri"/>
                <a:cs typeface="Calibri"/>
                <a:sym typeface="Calibri"/>
              </a:rPr>
              <a:t>et al</a:t>
            </a:r>
            <a:r>
              <a:rPr lang="en-GB" sz="1200" b="0" i="0" u="none" strike="noStrike">
                <a:solidFill>
                  <a:schemeClr val="dk1"/>
                </a:solidFill>
                <a:latin typeface="Calibri"/>
                <a:ea typeface="Calibri"/>
                <a:cs typeface="Calibri"/>
                <a:sym typeface="Calibri"/>
              </a:rPr>
              <a:t>., 2024). The other three thousand pounds will be on miscellaneous expenses, which may include packaging, utilities and administrative expenses. This budgeting makes sure that every key area of the business has been appropriately-budgeted, enabling a successful launch and effective running of the business. An efficient and effective financial plan is very important in attracting investors as it shows that the business is ready and has its resources managed well to attain growth and sustainability.</a:t>
            </a:r>
            <a:endParaRPr b="0"/>
          </a:p>
          <a:p>
            <a:pPr marL="0" lvl="0" indent="0" algn="l" rtl="0">
              <a:spcBef>
                <a:spcPts val="0"/>
              </a:spcBef>
              <a:spcAft>
                <a:spcPts val="0"/>
              </a:spcAft>
              <a:buNone/>
            </a:pPr>
            <a:br>
              <a:rPr lang="en-GB" b="0"/>
            </a:br>
            <a:endParaRPr/>
          </a:p>
        </p:txBody>
      </p:sp>
      <p:sp>
        <p:nvSpPr>
          <p:cNvPr id="181" name="Google Shape;18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b="1" i="0" u="none" strike="noStrike">
                <a:solidFill>
                  <a:schemeClr val="dk1"/>
                </a:solidFill>
                <a:latin typeface="Calibri"/>
                <a:ea typeface="Calibri"/>
                <a:cs typeface="Calibri"/>
                <a:sym typeface="Calibri"/>
              </a:rPr>
              <a:t>Speaker Notes</a:t>
            </a:r>
            <a:endParaRPr b="0"/>
          </a:p>
          <a:p>
            <a:pPr marL="0" lvl="0" indent="0" algn="l" rtl="0">
              <a:spcBef>
                <a:spcPts val="0"/>
              </a:spcBef>
              <a:spcAft>
                <a:spcPts val="0"/>
              </a:spcAft>
              <a:buNone/>
            </a:pPr>
            <a:r>
              <a:rPr lang="en-GB" sz="1200" b="0" i="0" u="none" strike="noStrike">
                <a:solidFill>
                  <a:schemeClr val="dk1"/>
                </a:solidFill>
                <a:latin typeface="Calibri"/>
                <a:ea typeface="Calibri"/>
                <a:cs typeface="Calibri"/>
                <a:sym typeface="Calibri"/>
              </a:rPr>
              <a:t>In conclusion, EcoBite is a powerful and original business concept that can successfully cater to the present market demands because it is so healthy, convenient, and sustainable. The restaurant has a well-identified market of students and young professionals who are rapidly moving towards low cost and nutritious food choices. Having a properly developed business model, established marketing approaches, and a keen interest in the sustainability sphere, EcoBite stands a good chance of success in the competitive and saturated food delivery market. Its utilization of green wraps also adds additional appeal to the eco-conscious consumer segment which boosts its performance among this segment. Moreover, the financial plan shows the business realistic and attainable with the necessary investment. The EcoBite is also highly projectable in terms of growth since the subscription business model is expandable and capable of retaining customers.   This business can be viewed as a worthy investment that might provide a stable income, as well as positively influence health and the environment.</a:t>
            </a:r>
            <a:endParaRPr b="0"/>
          </a:p>
          <a:p>
            <a:pPr marL="0" lvl="0" indent="0" algn="l" rtl="0">
              <a:spcBef>
                <a:spcPts val="0"/>
              </a:spcBef>
              <a:spcAft>
                <a:spcPts val="0"/>
              </a:spcAft>
              <a:buNone/>
            </a:pPr>
            <a:br>
              <a:rPr lang="en-GB"/>
            </a:br>
            <a:endParaRPr/>
          </a:p>
        </p:txBody>
      </p:sp>
      <p:sp>
        <p:nvSpPr>
          <p:cNvPr id="189" name="Google Shape;18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7"/>
          <p:cNvSpPr/>
          <p:nvPr/>
        </p:nvSpPr>
        <p:spPr>
          <a:xfrm>
            <a:off x="0" y="761999"/>
            <a:ext cx="9141619" cy="5334001"/>
          </a:xfrm>
          <a:prstGeom prst="rect">
            <a:avLst/>
          </a:prstGeom>
          <a:solidFill>
            <a:schemeClr val="accent1">
              <a:alpha val="94901"/>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17"/>
          <p:cNvSpPr/>
          <p:nvPr/>
        </p:nvSpPr>
        <p:spPr>
          <a:xfrm>
            <a:off x="9270263" y="761999"/>
            <a:ext cx="2925318" cy="5334001"/>
          </a:xfrm>
          <a:prstGeom prst="rect">
            <a:avLst/>
          </a:prstGeom>
          <a:solidFill>
            <a:schemeClr val="accent1">
              <a:alpha val="4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txBox="1">
            <a:spLocks noGrp="1"/>
          </p:cNvSpPr>
          <p:nvPr>
            <p:ph type="ctrTitle"/>
          </p:nvPr>
        </p:nvSpPr>
        <p:spPr>
          <a:xfrm>
            <a:off x="1069848" y="1298448"/>
            <a:ext cx="7315200" cy="325526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FFFFFF"/>
              </a:buClr>
              <a:buSzPts val="5900"/>
              <a:buFont typeface="Times New Roman"/>
              <a:buNone/>
              <a:defRPr sz="590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7"/>
          <p:cNvSpPr txBox="1">
            <a:spLocks noGrp="1"/>
          </p:cNvSpPr>
          <p:nvPr>
            <p:ph type="subTitle" idx="1"/>
          </p:nvPr>
        </p:nvSpPr>
        <p:spPr>
          <a:xfrm>
            <a:off x="1100015" y="4670246"/>
            <a:ext cx="7315200" cy="9144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200"/>
              <a:buNone/>
              <a:defRPr sz="2200" cap="none">
                <a:solidFill>
                  <a:srgbClr val="FCECD3"/>
                </a:solidFill>
              </a:defRPr>
            </a:lvl1pPr>
            <a:lvl2pPr lvl="1" algn="ctr">
              <a:lnSpc>
                <a:spcPct val="90000"/>
              </a:lnSpc>
              <a:spcBef>
                <a:spcPts val="250"/>
              </a:spcBef>
              <a:spcAft>
                <a:spcPts val="0"/>
              </a:spcAft>
              <a:buSzPts val="2200"/>
              <a:buNone/>
              <a:defRPr sz="2200"/>
            </a:lvl2pPr>
            <a:lvl3pPr lvl="2" algn="ctr">
              <a:lnSpc>
                <a:spcPct val="90000"/>
              </a:lnSpc>
              <a:spcBef>
                <a:spcPts val="250"/>
              </a:spcBef>
              <a:spcAft>
                <a:spcPts val="0"/>
              </a:spcAft>
              <a:buSzPts val="2200"/>
              <a:buNone/>
              <a:defRPr sz="2200"/>
            </a:lvl3pPr>
            <a:lvl4pPr lvl="3" algn="ctr">
              <a:lnSpc>
                <a:spcPct val="90000"/>
              </a:lnSpc>
              <a:spcBef>
                <a:spcPts val="250"/>
              </a:spcBef>
              <a:spcAft>
                <a:spcPts val="0"/>
              </a:spcAft>
              <a:buSzPts val="2000"/>
              <a:buNone/>
              <a:defRPr sz="2000"/>
            </a:lvl4pPr>
            <a:lvl5pPr lvl="4" algn="ctr">
              <a:lnSpc>
                <a:spcPct val="90000"/>
              </a:lnSpc>
              <a:spcBef>
                <a:spcPts val="250"/>
              </a:spcBef>
              <a:spcAft>
                <a:spcPts val="0"/>
              </a:spcAft>
              <a:buSzPts val="2000"/>
              <a:buNone/>
              <a:defRPr sz="2000"/>
            </a:lvl5pPr>
            <a:lvl6pPr lvl="5" algn="ctr">
              <a:lnSpc>
                <a:spcPct val="90000"/>
              </a:lnSpc>
              <a:spcBef>
                <a:spcPts val="250"/>
              </a:spcBef>
              <a:spcAft>
                <a:spcPts val="0"/>
              </a:spcAft>
              <a:buSzPts val="2000"/>
              <a:buNone/>
              <a:defRPr sz="2000"/>
            </a:lvl6pPr>
            <a:lvl7pPr lvl="6" algn="ctr">
              <a:lnSpc>
                <a:spcPct val="90000"/>
              </a:lnSpc>
              <a:spcBef>
                <a:spcPts val="250"/>
              </a:spcBef>
              <a:spcAft>
                <a:spcPts val="0"/>
              </a:spcAft>
              <a:buSzPts val="2000"/>
              <a:buNone/>
              <a:defRPr sz="2000"/>
            </a:lvl7pPr>
            <a:lvl8pPr lvl="7" algn="ctr">
              <a:lnSpc>
                <a:spcPct val="90000"/>
              </a:lnSpc>
              <a:spcBef>
                <a:spcPts val="250"/>
              </a:spcBef>
              <a:spcAft>
                <a:spcPts val="0"/>
              </a:spcAft>
              <a:buSzPts val="2000"/>
              <a:buNone/>
              <a:defRPr sz="2000"/>
            </a:lvl8pPr>
            <a:lvl9pPr lvl="8" algn="ctr">
              <a:lnSpc>
                <a:spcPct val="90000"/>
              </a:lnSpc>
              <a:spcBef>
                <a:spcPts val="250"/>
              </a:spcBef>
              <a:spcAft>
                <a:spcPts val="250"/>
              </a:spcAft>
              <a:buSzPts val="2000"/>
              <a:buNone/>
              <a:defRPr sz="2000"/>
            </a:lvl9pPr>
          </a:lstStyle>
          <a:p>
            <a:endParaRPr/>
          </a:p>
        </p:txBody>
      </p:sp>
      <p:sp>
        <p:nvSpPr>
          <p:cNvPr id="22" name="Google Shape;22;p17"/>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7"/>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8"/>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8"/>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200"/>
              </a:spcBef>
              <a:spcAft>
                <a:spcPts val="0"/>
              </a:spcAft>
              <a:buSzPts val="1800"/>
              <a:buChar char="●"/>
              <a:defRPr/>
            </a:lvl1pPr>
            <a:lvl2pPr marL="914400" lvl="1" indent="-342900" algn="l">
              <a:lnSpc>
                <a:spcPct val="90000"/>
              </a:lnSpc>
              <a:spcBef>
                <a:spcPts val="250"/>
              </a:spcBef>
              <a:spcAft>
                <a:spcPts val="0"/>
              </a:spcAft>
              <a:buSzPts val="1800"/>
              <a:buChar char="●"/>
              <a:defRPr/>
            </a:lvl2pPr>
            <a:lvl3pPr marL="1371600" lvl="2" indent="-342900" algn="l">
              <a:lnSpc>
                <a:spcPct val="90000"/>
              </a:lnSpc>
              <a:spcBef>
                <a:spcPts val="250"/>
              </a:spcBef>
              <a:spcAft>
                <a:spcPts val="0"/>
              </a:spcAft>
              <a:buSzPts val="1800"/>
              <a:buChar char="●"/>
              <a:defRPr/>
            </a:lvl3pPr>
            <a:lvl4pPr marL="1828800" lvl="3" indent="-342900" algn="l">
              <a:lnSpc>
                <a:spcPct val="90000"/>
              </a:lnSpc>
              <a:spcBef>
                <a:spcPts val="250"/>
              </a:spcBef>
              <a:spcAft>
                <a:spcPts val="0"/>
              </a:spcAft>
              <a:buSzPts val="1800"/>
              <a:buChar char="●"/>
              <a:defRPr/>
            </a:lvl4pPr>
            <a:lvl5pPr marL="2286000" lvl="4" indent="-342900" algn="l">
              <a:lnSpc>
                <a:spcPct val="90000"/>
              </a:lnSpc>
              <a:spcBef>
                <a:spcPts val="250"/>
              </a:spcBef>
              <a:spcAft>
                <a:spcPts val="0"/>
              </a:spcAft>
              <a:buSzPts val="1800"/>
              <a:buChar char="●"/>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
        <p:nvSpPr>
          <p:cNvPr id="28" name="Google Shape;28;p18"/>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8"/>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8"/>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9"/>
          <p:cNvSpPr txBox="1">
            <a:spLocks noGrp="1"/>
          </p:cNvSpPr>
          <p:nvPr>
            <p:ph type="title"/>
          </p:nvPr>
        </p:nvSpPr>
        <p:spPr>
          <a:xfrm>
            <a:off x="3867912" y="1298448"/>
            <a:ext cx="7315200" cy="325526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FEFEFE"/>
              </a:buClr>
              <a:buSzPts val="5900"/>
              <a:buFont typeface="Times New Roman"/>
              <a:buNone/>
              <a:defRPr sz="5900" b="0">
                <a:solidFill>
                  <a:srgbClr val="FEFEFE"/>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9"/>
          <p:cNvSpPr txBox="1">
            <a:spLocks noGrp="1"/>
          </p:cNvSpPr>
          <p:nvPr>
            <p:ph type="body" idx="1"/>
          </p:nvPr>
        </p:nvSpPr>
        <p:spPr>
          <a:xfrm>
            <a:off x="3886200" y="4672584"/>
            <a:ext cx="7315200" cy="9144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200"/>
              <a:buNone/>
              <a:defRPr sz="2200" cap="none">
                <a:solidFill>
                  <a:srgbClr val="C4AB9F"/>
                </a:solidFill>
              </a:defRPr>
            </a:lvl1pPr>
            <a:lvl2pPr marL="914400" lvl="1" indent="-228600" algn="l">
              <a:lnSpc>
                <a:spcPct val="90000"/>
              </a:lnSpc>
              <a:spcBef>
                <a:spcPts val="250"/>
              </a:spcBef>
              <a:spcAft>
                <a:spcPts val="0"/>
              </a:spcAft>
              <a:buSzPts val="1800"/>
              <a:buNone/>
              <a:defRPr sz="1800">
                <a:solidFill>
                  <a:schemeClr val="lt1"/>
                </a:solidFill>
              </a:defRPr>
            </a:lvl2pPr>
            <a:lvl3pPr marL="1371600" lvl="2" indent="-228600" algn="l">
              <a:lnSpc>
                <a:spcPct val="90000"/>
              </a:lnSpc>
              <a:spcBef>
                <a:spcPts val="250"/>
              </a:spcBef>
              <a:spcAft>
                <a:spcPts val="0"/>
              </a:spcAft>
              <a:buSzPts val="1600"/>
              <a:buNone/>
              <a:defRPr sz="1600">
                <a:solidFill>
                  <a:schemeClr val="lt1"/>
                </a:solidFill>
              </a:defRPr>
            </a:lvl3pPr>
            <a:lvl4pPr marL="1828800" lvl="3" indent="-228600" algn="l">
              <a:lnSpc>
                <a:spcPct val="90000"/>
              </a:lnSpc>
              <a:spcBef>
                <a:spcPts val="250"/>
              </a:spcBef>
              <a:spcAft>
                <a:spcPts val="0"/>
              </a:spcAft>
              <a:buSzPts val="1400"/>
              <a:buNone/>
              <a:defRPr sz="1400">
                <a:solidFill>
                  <a:schemeClr val="lt1"/>
                </a:solidFill>
              </a:defRPr>
            </a:lvl4pPr>
            <a:lvl5pPr marL="2286000" lvl="4" indent="-228600" algn="l">
              <a:lnSpc>
                <a:spcPct val="90000"/>
              </a:lnSpc>
              <a:spcBef>
                <a:spcPts val="250"/>
              </a:spcBef>
              <a:spcAft>
                <a:spcPts val="0"/>
              </a:spcAft>
              <a:buSzPts val="1400"/>
              <a:buNone/>
              <a:defRPr sz="1400">
                <a:solidFill>
                  <a:schemeClr val="lt1"/>
                </a:solidFill>
              </a:defRPr>
            </a:lvl5pPr>
            <a:lvl6pPr marL="2743200" lvl="5" indent="-228600" algn="l">
              <a:lnSpc>
                <a:spcPct val="90000"/>
              </a:lnSpc>
              <a:spcBef>
                <a:spcPts val="250"/>
              </a:spcBef>
              <a:spcAft>
                <a:spcPts val="0"/>
              </a:spcAft>
              <a:buSzPts val="1400"/>
              <a:buNone/>
              <a:defRPr sz="1400">
                <a:solidFill>
                  <a:schemeClr val="lt1"/>
                </a:solidFill>
              </a:defRPr>
            </a:lvl6pPr>
            <a:lvl7pPr marL="3200400" lvl="6" indent="-228600" algn="l">
              <a:lnSpc>
                <a:spcPct val="90000"/>
              </a:lnSpc>
              <a:spcBef>
                <a:spcPts val="250"/>
              </a:spcBef>
              <a:spcAft>
                <a:spcPts val="0"/>
              </a:spcAft>
              <a:buSzPts val="1400"/>
              <a:buNone/>
              <a:defRPr sz="1400">
                <a:solidFill>
                  <a:schemeClr val="lt1"/>
                </a:solidFill>
              </a:defRPr>
            </a:lvl7pPr>
            <a:lvl8pPr marL="3657600" lvl="7" indent="-228600" algn="l">
              <a:lnSpc>
                <a:spcPct val="90000"/>
              </a:lnSpc>
              <a:spcBef>
                <a:spcPts val="250"/>
              </a:spcBef>
              <a:spcAft>
                <a:spcPts val="0"/>
              </a:spcAft>
              <a:buSzPts val="1400"/>
              <a:buNone/>
              <a:defRPr sz="1400">
                <a:solidFill>
                  <a:schemeClr val="lt1"/>
                </a:solidFill>
              </a:defRPr>
            </a:lvl8pPr>
            <a:lvl9pPr marL="4114800" lvl="8" indent="-228600" algn="l">
              <a:lnSpc>
                <a:spcPct val="90000"/>
              </a:lnSpc>
              <a:spcBef>
                <a:spcPts val="250"/>
              </a:spcBef>
              <a:spcAft>
                <a:spcPts val="250"/>
              </a:spcAft>
              <a:buSzPts val="1400"/>
              <a:buNone/>
              <a:defRPr sz="1400">
                <a:solidFill>
                  <a:schemeClr val="lt1"/>
                </a:solidFill>
              </a:defRPr>
            </a:lvl9pPr>
          </a:lstStyle>
          <a:p>
            <a:endParaRPr/>
          </a:p>
        </p:txBody>
      </p:sp>
      <p:sp>
        <p:nvSpPr>
          <p:cNvPr id="34" name="Google Shape;34;p19"/>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9"/>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9"/>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0"/>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0"/>
          <p:cNvSpPr txBox="1">
            <a:spLocks noGrp="1"/>
          </p:cNvSpPr>
          <p:nvPr>
            <p:ph type="body" idx="1"/>
          </p:nvPr>
        </p:nvSpPr>
        <p:spPr>
          <a:xfrm>
            <a:off x="3867912" y="868680"/>
            <a:ext cx="3474720" cy="5120640"/>
          </a:xfrm>
          <a:prstGeom prst="rect">
            <a:avLst/>
          </a:prstGeom>
          <a:noFill/>
          <a:ln>
            <a:noFill/>
          </a:ln>
        </p:spPr>
        <p:txBody>
          <a:bodyPr spcFirstLastPara="1" wrap="square" lIns="91425" tIns="45700" rIns="91425" bIns="45700" anchor="ctr" anchorCtr="0">
            <a:norm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40" name="Google Shape;40;p20"/>
          <p:cNvSpPr txBox="1">
            <a:spLocks noGrp="1"/>
          </p:cNvSpPr>
          <p:nvPr>
            <p:ph type="body" idx="2"/>
          </p:nvPr>
        </p:nvSpPr>
        <p:spPr>
          <a:xfrm>
            <a:off x="7818120" y="868680"/>
            <a:ext cx="3474720" cy="5120640"/>
          </a:xfrm>
          <a:prstGeom prst="rect">
            <a:avLst/>
          </a:prstGeom>
          <a:noFill/>
          <a:ln>
            <a:noFill/>
          </a:ln>
        </p:spPr>
        <p:txBody>
          <a:bodyPr spcFirstLastPara="1" wrap="square" lIns="91425" tIns="45700" rIns="91425" bIns="45700" anchor="ctr" anchorCtr="0">
            <a:norm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41" name="Google Shape;41;p20"/>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0"/>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0"/>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1"/>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1"/>
          <p:cNvSpPr txBox="1">
            <a:spLocks noGrp="1"/>
          </p:cNvSpPr>
          <p:nvPr>
            <p:ph type="body" idx="1"/>
          </p:nvPr>
        </p:nvSpPr>
        <p:spPr>
          <a:xfrm>
            <a:off x="3867912" y="1023586"/>
            <a:ext cx="3474720" cy="80772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0"/>
              </a:spcBef>
              <a:spcAft>
                <a:spcPts val="0"/>
              </a:spcAft>
              <a:buSzPts val="2000"/>
              <a:buNone/>
              <a:defRPr sz="2000" b="1">
                <a:solidFill>
                  <a:srgbClr val="C4AB9F"/>
                </a:solidFill>
              </a:defRPr>
            </a:lvl1pPr>
            <a:lvl2pPr marL="914400" lvl="1" indent="-228600" algn="l">
              <a:lnSpc>
                <a:spcPct val="90000"/>
              </a:lnSpc>
              <a:spcBef>
                <a:spcPts val="250"/>
              </a:spcBef>
              <a:spcAft>
                <a:spcPts val="0"/>
              </a:spcAft>
              <a:buSzPts val="2000"/>
              <a:buNone/>
              <a:defRPr sz="2000" b="1"/>
            </a:lvl2pPr>
            <a:lvl3pPr marL="1371600" lvl="2" indent="-228600" algn="l">
              <a:lnSpc>
                <a:spcPct val="90000"/>
              </a:lnSpc>
              <a:spcBef>
                <a:spcPts val="250"/>
              </a:spcBef>
              <a:spcAft>
                <a:spcPts val="0"/>
              </a:spcAft>
              <a:buSzPts val="1800"/>
              <a:buNone/>
              <a:defRPr sz="1800" b="1"/>
            </a:lvl3pPr>
            <a:lvl4pPr marL="1828800" lvl="3" indent="-228600" algn="l">
              <a:lnSpc>
                <a:spcPct val="90000"/>
              </a:lnSpc>
              <a:spcBef>
                <a:spcPts val="250"/>
              </a:spcBef>
              <a:spcAft>
                <a:spcPts val="0"/>
              </a:spcAft>
              <a:buSzPts val="1600"/>
              <a:buNone/>
              <a:defRPr sz="1600" b="1"/>
            </a:lvl4pPr>
            <a:lvl5pPr marL="2286000" lvl="4" indent="-228600" algn="l">
              <a:lnSpc>
                <a:spcPct val="90000"/>
              </a:lnSpc>
              <a:spcBef>
                <a:spcPts val="250"/>
              </a:spcBef>
              <a:spcAft>
                <a:spcPts val="0"/>
              </a:spcAft>
              <a:buSzPts val="1600"/>
              <a:buNone/>
              <a:defRPr sz="1600" b="1"/>
            </a:lvl5pPr>
            <a:lvl6pPr marL="2743200" lvl="5" indent="-228600" algn="l">
              <a:lnSpc>
                <a:spcPct val="90000"/>
              </a:lnSpc>
              <a:spcBef>
                <a:spcPts val="250"/>
              </a:spcBef>
              <a:spcAft>
                <a:spcPts val="0"/>
              </a:spcAft>
              <a:buSzPts val="1600"/>
              <a:buNone/>
              <a:defRPr sz="1600" b="1"/>
            </a:lvl6pPr>
            <a:lvl7pPr marL="3200400" lvl="6" indent="-228600" algn="l">
              <a:lnSpc>
                <a:spcPct val="90000"/>
              </a:lnSpc>
              <a:spcBef>
                <a:spcPts val="250"/>
              </a:spcBef>
              <a:spcAft>
                <a:spcPts val="0"/>
              </a:spcAft>
              <a:buSzPts val="1600"/>
              <a:buNone/>
              <a:defRPr sz="1600" b="1"/>
            </a:lvl7pPr>
            <a:lvl8pPr marL="3657600" lvl="7" indent="-228600" algn="l">
              <a:lnSpc>
                <a:spcPct val="90000"/>
              </a:lnSpc>
              <a:spcBef>
                <a:spcPts val="250"/>
              </a:spcBef>
              <a:spcAft>
                <a:spcPts val="0"/>
              </a:spcAft>
              <a:buSzPts val="1600"/>
              <a:buNone/>
              <a:defRPr sz="1600" b="1"/>
            </a:lvl8pPr>
            <a:lvl9pPr marL="4114800" lvl="8" indent="-228600" algn="l">
              <a:lnSpc>
                <a:spcPct val="90000"/>
              </a:lnSpc>
              <a:spcBef>
                <a:spcPts val="250"/>
              </a:spcBef>
              <a:spcAft>
                <a:spcPts val="250"/>
              </a:spcAft>
              <a:buSzPts val="1600"/>
              <a:buNone/>
              <a:defRPr sz="1600" b="1"/>
            </a:lvl9pPr>
          </a:lstStyle>
          <a:p>
            <a:endParaRPr/>
          </a:p>
        </p:txBody>
      </p:sp>
      <p:sp>
        <p:nvSpPr>
          <p:cNvPr id="47" name="Google Shape;47;p21"/>
          <p:cNvSpPr txBox="1">
            <a:spLocks noGrp="1"/>
          </p:cNvSpPr>
          <p:nvPr>
            <p:ph type="body" idx="2"/>
          </p:nvPr>
        </p:nvSpPr>
        <p:spPr>
          <a:xfrm>
            <a:off x="3867912" y="1930936"/>
            <a:ext cx="3474720" cy="4023360"/>
          </a:xfrm>
          <a:prstGeom prst="rect">
            <a:avLst/>
          </a:prstGeom>
          <a:noFill/>
          <a:ln>
            <a:noFill/>
          </a:ln>
        </p:spPr>
        <p:txBody>
          <a:bodyPr spcFirstLastPara="1" wrap="square" lIns="91425" tIns="45700" rIns="91425" bIns="45700" anchor="ctr" anchorCtr="0">
            <a:norm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48" name="Google Shape;48;p21"/>
          <p:cNvSpPr txBox="1">
            <a:spLocks noGrp="1"/>
          </p:cNvSpPr>
          <p:nvPr>
            <p:ph type="body" idx="3"/>
          </p:nvPr>
        </p:nvSpPr>
        <p:spPr>
          <a:xfrm>
            <a:off x="7818463" y="1023586"/>
            <a:ext cx="3474720" cy="813171"/>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0"/>
              </a:spcBef>
              <a:spcAft>
                <a:spcPts val="0"/>
              </a:spcAft>
              <a:buSzPts val="2000"/>
              <a:buNone/>
              <a:defRPr sz="2000" b="1">
                <a:solidFill>
                  <a:srgbClr val="C4AB9F"/>
                </a:solidFill>
              </a:defRPr>
            </a:lvl1pPr>
            <a:lvl2pPr marL="914400" lvl="1" indent="-228600" algn="l">
              <a:lnSpc>
                <a:spcPct val="90000"/>
              </a:lnSpc>
              <a:spcBef>
                <a:spcPts val="250"/>
              </a:spcBef>
              <a:spcAft>
                <a:spcPts val="0"/>
              </a:spcAft>
              <a:buSzPts val="2000"/>
              <a:buNone/>
              <a:defRPr sz="2000" b="1"/>
            </a:lvl2pPr>
            <a:lvl3pPr marL="1371600" lvl="2" indent="-228600" algn="l">
              <a:lnSpc>
                <a:spcPct val="90000"/>
              </a:lnSpc>
              <a:spcBef>
                <a:spcPts val="250"/>
              </a:spcBef>
              <a:spcAft>
                <a:spcPts val="0"/>
              </a:spcAft>
              <a:buSzPts val="1800"/>
              <a:buNone/>
              <a:defRPr sz="1800" b="1"/>
            </a:lvl3pPr>
            <a:lvl4pPr marL="1828800" lvl="3" indent="-228600" algn="l">
              <a:lnSpc>
                <a:spcPct val="90000"/>
              </a:lnSpc>
              <a:spcBef>
                <a:spcPts val="250"/>
              </a:spcBef>
              <a:spcAft>
                <a:spcPts val="0"/>
              </a:spcAft>
              <a:buSzPts val="1600"/>
              <a:buNone/>
              <a:defRPr sz="1600" b="1"/>
            </a:lvl4pPr>
            <a:lvl5pPr marL="2286000" lvl="4" indent="-228600" algn="l">
              <a:lnSpc>
                <a:spcPct val="90000"/>
              </a:lnSpc>
              <a:spcBef>
                <a:spcPts val="250"/>
              </a:spcBef>
              <a:spcAft>
                <a:spcPts val="0"/>
              </a:spcAft>
              <a:buSzPts val="1600"/>
              <a:buNone/>
              <a:defRPr sz="1600" b="1"/>
            </a:lvl5pPr>
            <a:lvl6pPr marL="2743200" lvl="5" indent="-228600" algn="l">
              <a:lnSpc>
                <a:spcPct val="90000"/>
              </a:lnSpc>
              <a:spcBef>
                <a:spcPts val="250"/>
              </a:spcBef>
              <a:spcAft>
                <a:spcPts val="0"/>
              </a:spcAft>
              <a:buSzPts val="1600"/>
              <a:buNone/>
              <a:defRPr sz="1600" b="1"/>
            </a:lvl6pPr>
            <a:lvl7pPr marL="3200400" lvl="6" indent="-228600" algn="l">
              <a:lnSpc>
                <a:spcPct val="90000"/>
              </a:lnSpc>
              <a:spcBef>
                <a:spcPts val="250"/>
              </a:spcBef>
              <a:spcAft>
                <a:spcPts val="0"/>
              </a:spcAft>
              <a:buSzPts val="1600"/>
              <a:buNone/>
              <a:defRPr sz="1600" b="1"/>
            </a:lvl7pPr>
            <a:lvl8pPr marL="3657600" lvl="7" indent="-228600" algn="l">
              <a:lnSpc>
                <a:spcPct val="90000"/>
              </a:lnSpc>
              <a:spcBef>
                <a:spcPts val="250"/>
              </a:spcBef>
              <a:spcAft>
                <a:spcPts val="0"/>
              </a:spcAft>
              <a:buSzPts val="1600"/>
              <a:buNone/>
              <a:defRPr sz="1600" b="1"/>
            </a:lvl8pPr>
            <a:lvl9pPr marL="4114800" lvl="8" indent="-228600" algn="l">
              <a:lnSpc>
                <a:spcPct val="90000"/>
              </a:lnSpc>
              <a:spcBef>
                <a:spcPts val="250"/>
              </a:spcBef>
              <a:spcAft>
                <a:spcPts val="250"/>
              </a:spcAft>
              <a:buSzPts val="1600"/>
              <a:buNone/>
              <a:defRPr sz="1600" b="1"/>
            </a:lvl9pPr>
          </a:lstStyle>
          <a:p>
            <a:endParaRPr/>
          </a:p>
        </p:txBody>
      </p:sp>
      <p:sp>
        <p:nvSpPr>
          <p:cNvPr id="49" name="Google Shape;49;p21"/>
          <p:cNvSpPr txBox="1">
            <a:spLocks noGrp="1"/>
          </p:cNvSpPr>
          <p:nvPr>
            <p:ph type="body" idx="4"/>
          </p:nvPr>
        </p:nvSpPr>
        <p:spPr>
          <a:xfrm>
            <a:off x="7818463" y="1930936"/>
            <a:ext cx="3474720" cy="4023360"/>
          </a:xfrm>
          <a:prstGeom prst="rect">
            <a:avLst/>
          </a:prstGeom>
          <a:noFill/>
          <a:ln>
            <a:noFill/>
          </a:ln>
        </p:spPr>
        <p:txBody>
          <a:bodyPr spcFirstLastPara="1" wrap="square" lIns="91425" tIns="45700" rIns="91425" bIns="45700" anchor="ctr" anchorCtr="0">
            <a:norm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50" name="Google Shape;50;p21"/>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2"/>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2"/>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23"/>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3"/>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3"/>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24"/>
          <p:cNvSpPr txBox="1">
            <a:spLocks noGrp="1"/>
          </p:cNvSpPr>
          <p:nvPr>
            <p:ph type="title"/>
          </p:nvPr>
        </p:nvSpPr>
        <p:spPr>
          <a:xfrm>
            <a:off x="256032" y="1143000"/>
            <a:ext cx="2834640" cy="2377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FFFFFF"/>
              </a:buClr>
              <a:buSzPts val="3200"/>
              <a:buFont typeface="Times New Roman"/>
              <a:buNone/>
              <a:defRPr sz="32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4"/>
          <p:cNvSpPr txBox="1">
            <a:spLocks noGrp="1"/>
          </p:cNvSpPr>
          <p:nvPr>
            <p:ph type="body" idx="1"/>
          </p:nvPr>
        </p:nvSpPr>
        <p:spPr>
          <a:xfrm>
            <a:off x="3867912" y="868680"/>
            <a:ext cx="7315200" cy="5120640"/>
          </a:xfrm>
          <a:prstGeom prst="rect">
            <a:avLst/>
          </a:prstGeom>
          <a:noFill/>
          <a:ln>
            <a:noFill/>
          </a:ln>
        </p:spPr>
        <p:txBody>
          <a:bodyPr spcFirstLastPara="1" wrap="square" lIns="91425" tIns="45700" rIns="91425" bIns="45700" anchor="ctr" anchorCtr="0">
            <a:normAutofit/>
          </a:bodyPr>
          <a:lstStyle>
            <a:lvl1pPr marL="457200" lvl="0" indent="-355600" algn="l">
              <a:lnSpc>
                <a:spcPct val="90000"/>
              </a:lnSpc>
              <a:spcBef>
                <a:spcPts val="1200"/>
              </a:spcBef>
              <a:spcAft>
                <a:spcPts val="0"/>
              </a:spcAft>
              <a:buSzPts val="2000"/>
              <a:buChar char="●"/>
              <a:defRPr sz="2000"/>
            </a:lvl1pPr>
            <a:lvl2pPr marL="914400" lvl="1" indent="-342900" algn="l">
              <a:lnSpc>
                <a:spcPct val="90000"/>
              </a:lnSpc>
              <a:spcBef>
                <a:spcPts val="250"/>
              </a:spcBef>
              <a:spcAft>
                <a:spcPts val="0"/>
              </a:spcAft>
              <a:buSzPts val="1800"/>
              <a:buChar char="●"/>
              <a:defRPr sz="1800"/>
            </a:lvl2pPr>
            <a:lvl3pPr marL="1371600" lvl="2" indent="-330200" algn="l">
              <a:lnSpc>
                <a:spcPct val="90000"/>
              </a:lnSpc>
              <a:spcBef>
                <a:spcPts val="250"/>
              </a:spcBef>
              <a:spcAft>
                <a:spcPts val="0"/>
              </a:spcAft>
              <a:buSzPts val="1600"/>
              <a:buChar char="●"/>
              <a:defRPr sz="1600"/>
            </a:lvl3pPr>
            <a:lvl4pPr marL="1828800" lvl="3" indent="-317500" algn="l">
              <a:lnSpc>
                <a:spcPct val="90000"/>
              </a:lnSpc>
              <a:spcBef>
                <a:spcPts val="250"/>
              </a:spcBef>
              <a:spcAft>
                <a:spcPts val="0"/>
              </a:spcAft>
              <a:buSzPts val="1400"/>
              <a:buChar char="●"/>
              <a:defRPr sz="1400"/>
            </a:lvl4pPr>
            <a:lvl5pPr marL="2286000" lvl="4" indent="-317500" algn="l">
              <a:lnSpc>
                <a:spcPct val="90000"/>
              </a:lnSpc>
              <a:spcBef>
                <a:spcPts val="250"/>
              </a:spcBef>
              <a:spcAft>
                <a:spcPts val="0"/>
              </a:spcAft>
              <a:buSzPts val="1400"/>
              <a:buChar char="●"/>
              <a:defRPr sz="1400"/>
            </a:lvl5pPr>
            <a:lvl6pPr marL="2743200" lvl="5" indent="-317500" algn="l">
              <a:lnSpc>
                <a:spcPct val="90000"/>
              </a:lnSpc>
              <a:spcBef>
                <a:spcPts val="250"/>
              </a:spcBef>
              <a:spcAft>
                <a:spcPts val="0"/>
              </a:spcAft>
              <a:buSzPts val="1400"/>
              <a:buChar char="●"/>
              <a:defRPr sz="1400"/>
            </a:lvl6pPr>
            <a:lvl7pPr marL="3200400" lvl="6" indent="-317500" algn="l">
              <a:lnSpc>
                <a:spcPct val="90000"/>
              </a:lnSpc>
              <a:spcBef>
                <a:spcPts val="250"/>
              </a:spcBef>
              <a:spcAft>
                <a:spcPts val="0"/>
              </a:spcAft>
              <a:buSzPts val="1400"/>
              <a:buChar char="●"/>
              <a:defRPr sz="1400"/>
            </a:lvl7pPr>
            <a:lvl8pPr marL="3657600" lvl="7" indent="-317500" algn="l">
              <a:lnSpc>
                <a:spcPct val="90000"/>
              </a:lnSpc>
              <a:spcBef>
                <a:spcPts val="250"/>
              </a:spcBef>
              <a:spcAft>
                <a:spcPts val="0"/>
              </a:spcAft>
              <a:buSzPts val="1400"/>
              <a:buChar char="●"/>
              <a:defRPr sz="1400"/>
            </a:lvl8pPr>
            <a:lvl9pPr marL="4114800" lvl="8" indent="-317500" algn="l">
              <a:lnSpc>
                <a:spcPct val="90000"/>
              </a:lnSpc>
              <a:spcBef>
                <a:spcPts val="250"/>
              </a:spcBef>
              <a:spcAft>
                <a:spcPts val="250"/>
              </a:spcAft>
              <a:buSzPts val="1400"/>
              <a:buChar char="●"/>
              <a:defRPr sz="1400"/>
            </a:lvl9pPr>
          </a:lstStyle>
          <a:p>
            <a:endParaRPr/>
          </a:p>
        </p:txBody>
      </p:sp>
      <p:sp>
        <p:nvSpPr>
          <p:cNvPr id="65" name="Google Shape;65;p24"/>
          <p:cNvSpPr txBox="1">
            <a:spLocks noGrp="1"/>
          </p:cNvSpPr>
          <p:nvPr>
            <p:ph type="body" idx="2"/>
          </p:nvPr>
        </p:nvSpPr>
        <p:spPr>
          <a:xfrm>
            <a:off x="256032" y="3494176"/>
            <a:ext cx="2834640" cy="232199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200"/>
              </a:spcBef>
              <a:spcAft>
                <a:spcPts val="0"/>
              </a:spcAft>
              <a:buSzPts val="1400"/>
              <a:buNone/>
              <a:defRPr sz="1400">
                <a:solidFill>
                  <a:srgbClr val="FFFFFF"/>
                </a:solidFill>
              </a:defRPr>
            </a:lvl1pPr>
            <a:lvl2pPr marL="914400" lvl="1" indent="-228600" algn="l">
              <a:lnSpc>
                <a:spcPct val="90000"/>
              </a:lnSpc>
              <a:spcBef>
                <a:spcPts val="250"/>
              </a:spcBef>
              <a:spcAft>
                <a:spcPts val="0"/>
              </a:spcAft>
              <a:buSzPts val="1200"/>
              <a:buNone/>
              <a:defRPr sz="1200"/>
            </a:lvl2pPr>
            <a:lvl3pPr marL="1371600" lvl="2" indent="-228600" algn="l">
              <a:lnSpc>
                <a:spcPct val="90000"/>
              </a:lnSpc>
              <a:spcBef>
                <a:spcPts val="250"/>
              </a:spcBef>
              <a:spcAft>
                <a:spcPts val="0"/>
              </a:spcAft>
              <a:buSzPts val="1000"/>
              <a:buNone/>
              <a:defRPr sz="1000"/>
            </a:lvl3pPr>
            <a:lvl4pPr marL="1828800" lvl="3" indent="-228600" algn="l">
              <a:lnSpc>
                <a:spcPct val="90000"/>
              </a:lnSpc>
              <a:spcBef>
                <a:spcPts val="250"/>
              </a:spcBef>
              <a:spcAft>
                <a:spcPts val="0"/>
              </a:spcAft>
              <a:buSzPts val="900"/>
              <a:buNone/>
              <a:defRPr sz="900"/>
            </a:lvl4pPr>
            <a:lvl5pPr marL="2286000" lvl="4" indent="-228600" algn="l">
              <a:lnSpc>
                <a:spcPct val="90000"/>
              </a:lnSpc>
              <a:spcBef>
                <a:spcPts val="250"/>
              </a:spcBef>
              <a:spcAft>
                <a:spcPts val="0"/>
              </a:spcAft>
              <a:buSzPts val="900"/>
              <a:buNone/>
              <a:defRPr sz="900"/>
            </a:lvl5pPr>
            <a:lvl6pPr marL="2743200" lvl="5" indent="-228600" algn="l">
              <a:lnSpc>
                <a:spcPct val="90000"/>
              </a:lnSpc>
              <a:spcBef>
                <a:spcPts val="250"/>
              </a:spcBef>
              <a:spcAft>
                <a:spcPts val="0"/>
              </a:spcAft>
              <a:buSzPts val="900"/>
              <a:buNone/>
              <a:defRPr sz="900"/>
            </a:lvl6pPr>
            <a:lvl7pPr marL="3200400" lvl="6" indent="-228600" algn="l">
              <a:lnSpc>
                <a:spcPct val="90000"/>
              </a:lnSpc>
              <a:spcBef>
                <a:spcPts val="250"/>
              </a:spcBef>
              <a:spcAft>
                <a:spcPts val="0"/>
              </a:spcAft>
              <a:buSzPts val="900"/>
              <a:buNone/>
              <a:defRPr sz="900"/>
            </a:lvl7pPr>
            <a:lvl8pPr marL="3657600" lvl="7" indent="-228600" algn="l">
              <a:lnSpc>
                <a:spcPct val="90000"/>
              </a:lnSpc>
              <a:spcBef>
                <a:spcPts val="250"/>
              </a:spcBef>
              <a:spcAft>
                <a:spcPts val="0"/>
              </a:spcAft>
              <a:buSzPts val="900"/>
              <a:buNone/>
              <a:defRPr sz="900"/>
            </a:lvl8pPr>
            <a:lvl9pPr marL="4114800" lvl="8" indent="-228600" algn="l">
              <a:lnSpc>
                <a:spcPct val="90000"/>
              </a:lnSpc>
              <a:spcBef>
                <a:spcPts val="250"/>
              </a:spcBef>
              <a:spcAft>
                <a:spcPts val="250"/>
              </a:spcAft>
              <a:buSzPts val="900"/>
              <a:buNone/>
              <a:defRPr sz="900"/>
            </a:lvl9pPr>
          </a:lstStyle>
          <a:p>
            <a:endParaRPr/>
          </a:p>
        </p:txBody>
      </p:sp>
      <p:sp>
        <p:nvSpPr>
          <p:cNvPr id="66" name="Google Shape;66;p24"/>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4"/>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4"/>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25"/>
          <p:cNvSpPr txBox="1">
            <a:spLocks noGrp="1"/>
          </p:cNvSpPr>
          <p:nvPr>
            <p:ph type="title"/>
          </p:nvPr>
        </p:nvSpPr>
        <p:spPr>
          <a:xfrm>
            <a:off x="256032" y="1143000"/>
            <a:ext cx="2834640" cy="2377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rgbClr val="FFFFFF"/>
              </a:buClr>
              <a:buSzPts val="3200"/>
              <a:buFont typeface="Times New Roman"/>
              <a:buNone/>
              <a:defRPr sz="32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25"/>
          <p:cNvSpPr>
            <a:spLocks noGrp="1"/>
          </p:cNvSpPr>
          <p:nvPr>
            <p:ph type="pic" idx="2"/>
          </p:nvPr>
        </p:nvSpPr>
        <p:spPr>
          <a:xfrm>
            <a:off x="3570644" y="767419"/>
            <a:ext cx="8115230" cy="5330952"/>
          </a:xfrm>
          <a:prstGeom prst="rect">
            <a:avLst/>
          </a:prstGeom>
          <a:solidFill>
            <a:srgbClr val="7F7F7F"/>
          </a:solidFill>
          <a:ln>
            <a:noFill/>
          </a:ln>
        </p:spPr>
      </p:sp>
      <p:sp>
        <p:nvSpPr>
          <p:cNvPr id="72" name="Google Shape;72;p25"/>
          <p:cNvSpPr txBox="1">
            <a:spLocks noGrp="1"/>
          </p:cNvSpPr>
          <p:nvPr>
            <p:ph type="body" idx="1"/>
          </p:nvPr>
        </p:nvSpPr>
        <p:spPr>
          <a:xfrm>
            <a:off x="256032" y="3493008"/>
            <a:ext cx="2834640" cy="2322576"/>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200"/>
              </a:spcBef>
              <a:spcAft>
                <a:spcPts val="0"/>
              </a:spcAft>
              <a:buSzPts val="1400"/>
              <a:buNone/>
              <a:defRPr sz="1400">
                <a:solidFill>
                  <a:srgbClr val="FFFFFF"/>
                </a:solidFill>
              </a:defRPr>
            </a:lvl1pPr>
            <a:lvl2pPr marL="914400" lvl="1" indent="-228600" algn="l">
              <a:lnSpc>
                <a:spcPct val="90000"/>
              </a:lnSpc>
              <a:spcBef>
                <a:spcPts val="250"/>
              </a:spcBef>
              <a:spcAft>
                <a:spcPts val="0"/>
              </a:spcAft>
              <a:buSzPts val="1200"/>
              <a:buNone/>
              <a:defRPr sz="1200"/>
            </a:lvl2pPr>
            <a:lvl3pPr marL="1371600" lvl="2" indent="-228600" algn="l">
              <a:lnSpc>
                <a:spcPct val="90000"/>
              </a:lnSpc>
              <a:spcBef>
                <a:spcPts val="250"/>
              </a:spcBef>
              <a:spcAft>
                <a:spcPts val="0"/>
              </a:spcAft>
              <a:buSzPts val="1000"/>
              <a:buNone/>
              <a:defRPr sz="1000"/>
            </a:lvl3pPr>
            <a:lvl4pPr marL="1828800" lvl="3" indent="-228600" algn="l">
              <a:lnSpc>
                <a:spcPct val="90000"/>
              </a:lnSpc>
              <a:spcBef>
                <a:spcPts val="250"/>
              </a:spcBef>
              <a:spcAft>
                <a:spcPts val="0"/>
              </a:spcAft>
              <a:buSzPts val="900"/>
              <a:buNone/>
              <a:defRPr sz="900"/>
            </a:lvl4pPr>
            <a:lvl5pPr marL="2286000" lvl="4" indent="-228600" algn="l">
              <a:lnSpc>
                <a:spcPct val="90000"/>
              </a:lnSpc>
              <a:spcBef>
                <a:spcPts val="250"/>
              </a:spcBef>
              <a:spcAft>
                <a:spcPts val="0"/>
              </a:spcAft>
              <a:buSzPts val="900"/>
              <a:buNone/>
              <a:defRPr sz="900"/>
            </a:lvl5pPr>
            <a:lvl6pPr marL="2743200" lvl="5" indent="-228600" algn="l">
              <a:lnSpc>
                <a:spcPct val="90000"/>
              </a:lnSpc>
              <a:spcBef>
                <a:spcPts val="250"/>
              </a:spcBef>
              <a:spcAft>
                <a:spcPts val="0"/>
              </a:spcAft>
              <a:buSzPts val="900"/>
              <a:buNone/>
              <a:defRPr sz="900"/>
            </a:lvl6pPr>
            <a:lvl7pPr marL="3200400" lvl="6" indent="-228600" algn="l">
              <a:lnSpc>
                <a:spcPct val="90000"/>
              </a:lnSpc>
              <a:spcBef>
                <a:spcPts val="250"/>
              </a:spcBef>
              <a:spcAft>
                <a:spcPts val="0"/>
              </a:spcAft>
              <a:buSzPts val="900"/>
              <a:buNone/>
              <a:defRPr sz="900"/>
            </a:lvl7pPr>
            <a:lvl8pPr marL="3657600" lvl="7" indent="-228600" algn="l">
              <a:lnSpc>
                <a:spcPct val="90000"/>
              </a:lnSpc>
              <a:spcBef>
                <a:spcPts val="250"/>
              </a:spcBef>
              <a:spcAft>
                <a:spcPts val="0"/>
              </a:spcAft>
              <a:buSzPts val="900"/>
              <a:buNone/>
              <a:defRPr sz="900"/>
            </a:lvl8pPr>
            <a:lvl9pPr marL="4114800" lvl="8" indent="-228600" algn="l">
              <a:lnSpc>
                <a:spcPct val="90000"/>
              </a:lnSpc>
              <a:spcBef>
                <a:spcPts val="250"/>
              </a:spcBef>
              <a:spcAft>
                <a:spcPts val="250"/>
              </a:spcAft>
              <a:buSzPts val="900"/>
              <a:buNone/>
              <a:defRPr sz="900"/>
            </a:lvl9pPr>
          </a:lstStyle>
          <a:p>
            <a:endParaRPr/>
          </a:p>
        </p:txBody>
      </p:sp>
      <p:sp>
        <p:nvSpPr>
          <p:cNvPr id="73" name="Google Shape;73;p25"/>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5"/>
          <p:cNvSpPr txBox="1">
            <a:spLocks noGrp="1"/>
          </p:cNvSpPr>
          <p:nvPr>
            <p:ph type="ftr" idx="11"/>
          </p:nvPr>
        </p:nvSpPr>
        <p:spPr>
          <a:xfrm>
            <a:off x="3499101"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5"/>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26"/>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26"/>
          <p:cNvSpPr txBox="1">
            <a:spLocks noGrp="1"/>
          </p:cNvSpPr>
          <p:nvPr>
            <p:ph type="body" idx="1"/>
          </p:nvPr>
        </p:nvSpPr>
        <p:spPr>
          <a:xfrm rot="5400000">
            <a:off x="4966548" y="-233172"/>
            <a:ext cx="5120640" cy="7315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200"/>
              </a:spcBef>
              <a:spcAft>
                <a:spcPts val="0"/>
              </a:spcAft>
              <a:buSzPts val="1800"/>
              <a:buChar char="●"/>
              <a:defRPr/>
            </a:lvl1pPr>
            <a:lvl2pPr marL="914400" lvl="1" indent="-342900" algn="l">
              <a:lnSpc>
                <a:spcPct val="90000"/>
              </a:lnSpc>
              <a:spcBef>
                <a:spcPts val="250"/>
              </a:spcBef>
              <a:spcAft>
                <a:spcPts val="0"/>
              </a:spcAft>
              <a:buSzPts val="1800"/>
              <a:buChar char="●"/>
              <a:defRPr/>
            </a:lvl2pPr>
            <a:lvl3pPr marL="1371600" lvl="2" indent="-342900" algn="l">
              <a:lnSpc>
                <a:spcPct val="90000"/>
              </a:lnSpc>
              <a:spcBef>
                <a:spcPts val="250"/>
              </a:spcBef>
              <a:spcAft>
                <a:spcPts val="0"/>
              </a:spcAft>
              <a:buSzPts val="1800"/>
              <a:buChar char="●"/>
              <a:defRPr/>
            </a:lvl3pPr>
            <a:lvl4pPr marL="1828800" lvl="3" indent="-342900" algn="l">
              <a:lnSpc>
                <a:spcPct val="90000"/>
              </a:lnSpc>
              <a:spcBef>
                <a:spcPts val="250"/>
              </a:spcBef>
              <a:spcAft>
                <a:spcPts val="0"/>
              </a:spcAft>
              <a:buSzPts val="1800"/>
              <a:buChar char="●"/>
              <a:defRPr/>
            </a:lvl4pPr>
            <a:lvl5pPr marL="2286000" lvl="4" indent="-342900" algn="l">
              <a:lnSpc>
                <a:spcPct val="90000"/>
              </a:lnSpc>
              <a:spcBef>
                <a:spcPts val="250"/>
              </a:spcBef>
              <a:spcAft>
                <a:spcPts val="0"/>
              </a:spcAft>
              <a:buSzPts val="1800"/>
              <a:buChar char="●"/>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
        <p:nvSpPr>
          <p:cNvPr id="79" name="Google Shape;79;p26"/>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6"/>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6"/>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27"/>
          <p:cNvSpPr txBox="1">
            <a:spLocks noGrp="1"/>
          </p:cNvSpPr>
          <p:nvPr>
            <p:ph type="title"/>
          </p:nvPr>
        </p:nvSpPr>
        <p:spPr>
          <a:xfrm rot="5400000">
            <a:off x="-685800" y="2057400"/>
            <a:ext cx="4953000" cy="2819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rgbClr val="FFFFF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27"/>
          <p:cNvSpPr txBox="1">
            <a:spLocks noGrp="1"/>
          </p:cNvSpPr>
          <p:nvPr>
            <p:ph type="body" idx="1"/>
          </p:nvPr>
        </p:nvSpPr>
        <p:spPr>
          <a:xfrm rot="5400000">
            <a:off x="4965192" y="-228600"/>
            <a:ext cx="5120640" cy="7315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200"/>
              </a:spcBef>
              <a:spcAft>
                <a:spcPts val="0"/>
              </a:spcAft>
              <a:buSzPts val="1800"/>
              <a:buChar char="●"/>
              <a:defRPr/>
            </a:lvl1pPr>
            <a:lvl2pPr marL="914400" lvl="1" indent="-342900" algn="l">
              <a:lnSpc>
                <a:spcPct val="90000"/>
              </a:lnSpc>
              <a:spcBef>
                <a:spcPts val="250"/>
              </a:spcBef>
              <a:spcAft>
                <a:spcPts val="0"/>
              </a:spcAft>
              <a:buSzPts val="1800"/>
              <a:buChar char="●"/>
              <a:defRPr/>
            </a:lvl2pPr>
            <a:lvl3pPr marL="1371600" lvl="2" indent="-342900" algn="l">
              <a:lnSpc>
                <a:spcPct val="90000"/>
              </a:lnSpc>
              <a:spcBef>
                <a:spcPts val="250"/>
              </a:spcBef>
              <a:spcAft>
                <a:spcPts val="0"/>
              </a:spcAft>
              <a:buSzPts val="1800"/>
              <a:buChar char="●"/>
              <a:defRPr/>
            </a:lvl3pPr>
            <a:lvl4pPr marL="1828800" lvl="3" indent="-342900" algn="l">
              <a:lnSpc>
                <a:spcPct val="90000"/>
              </a:lnSpc>
              <a:spcBef>
                <a:spcPts val="250"/>
              </a:spcBef>
              <a:spcAft>
                <a:spcPts val="0"/>
              </a:spcAft>
              <a:buSzPts val="1800"/>
              <a:buChar char="●"/>
              <a:defRPr/>
            </a:lvl4pPr>
            <a:lvl5pPr marL="2286000" lvl="4" indent="-342900" algn="l">
              <a:lnSpc>
                <a:spcPct val="90000"/>
              </a:lnSpc>
              <a:spcBef>
                <a:spcPts val="250"/>
              </a:spcBef>
              <a:spcAft>
                <a:spcPts val="0"/>
              </a:spcAft>
              <a:buSzPts val="1800"/>
              <a:buChar char="●"/>
              <a:defRPr/>
            </a:lvl5pPr>
            <a:lvl6pPr marL="2743200" lvl="5" indent="-342900" algn="l">
              <a:lnSpc>
                <a:spcPct val="90000"/>
              </a:lnSpc>
              <a:spcBef>
                <a:spcPts val="250"/>
              </a:spcBef>
              <a:spcAft>
                <a:spcPts val="0"/>
              </a:spcAft>
              <a:buSzPts val="1800"/>
              <a:buChar char="●"/>
              <a:defRPr/>
            </a:lvl6pPr>
            <a:lvl7pPr marL="3200400" lvl="6" indent="-342900" algn="l">
              <a:lnSpc>
                <a:spcPct val="90000"/>
              </a:lnSpc>
              <a:spcBef>
                <a:spcPts val="250"/>
              </a:spcBef>
              <a:spcAft>
                <a:spcPts val="0"/>
              </a:spcAft>
              <a:buSzPts val="1800"/>
              <a:buChar char="●"/>
              <a:defRPr/>
            </a:lvl7pPr>
            <a:lvl8pPr marL="3657600" lvl="7" indent="-342900" algn="l">
              <a:lnSpc>
                <a:spcPct val="90000"/>
              </a:lnSpc>
              <a:spcBef>
                <a:spcPts val="250"/>
              </a:spcBef>
              <a:spcAft>
                <a:spcPts val="0"/>
              </a:spcAft>
              <a:buSzPts val="1800"/>
              <a:buChar char="●"/>
              <a:defRPr/>
            </a:lvl8pPr>
            <a:lvl9pPr marL="4114800" lvl="8" indent="-342900" algn="l">
              <a:lnSpc>
                <a:spcPct val="90000"/>
              </a:lnSpc>
              <a:spcBef>
                <a:spcPts val="250"/>
              </a:spcBef>
              <a:spcAft>
                <a:spcPts val="250"/>
              </a:spcAft>
              <a:buSzPts val="1800"/>
              <a:buChar char="●"/>
              <a:defRPr/>
            </a:lvl9pPr>
          </a:lstStyle>
          <a:p>
            <a:endParaRPr/>
          </a:p>
        </p:txBody>
      </p:sp>
      <p:sp>
        <p:nvSpPr>
          <p:cNvPr id="85" name="Google Shape;85;p27"/>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7"/>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7"/>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AF2"/>
            </a:gs>
            <a:gs pos="58000">
              <a:srgbClr val="FBE3BF"/>
            </a:gs>
            <a:gs pos="78000">
              <a:srgbClr val="F8D49F"/>
            </a:gs>
            <a:gs pos="79012">
              <a:srgbClr val="F8D5A1"/>
            </a:gs>
            <a:gs pos="100000">
              <a:srgbClr val="F8D49F"/>
            </a:gs>
          </a:gsLst>
          <a:lin ang="5400000" scaled="0"/>
        </a:gradFill>
        <a:effectLst/>
      </p:bgPr>
    </p:bg>
    <p:spTree>
      <p:nvGrpSpPr>
        <p:cNvPr id="1" name="Shape 9"/>
        <p:cNvGrpSpPr/>
        <p:nvPr/>
      </p:nvGrpSpPr>
      <p:grpSpPr>
        <a:xfrm>
          <a:off x="0" y="0"/>
          <a:ext cx="0" cy="0"/>
          <a:chOff x="0" y="0"/>
          <a:chExt cx="0" cy="0"/>
        </a:xfrm>
      </p:grpSpPr>
      <p:sp>
        <p:nvSpPr>
          <p:cNvPr id="10" name="Google Shape;10;p16"/>
          <p:cNvSpPr/>
          <p:nvPr/>
        </p:nvSpPr>
        <p:spPr>
          <a:xfrm>
            <a:off x="1" y="758952"/>
            <a:ext cx="3443590" cy="5330952"/>
          </a:xfrm>
          <a:prstGeom prst="rect">
            <a:avLst/>
          </a:prstGeom>
          <a:solidFill>
            <a:schemeClr val="accent1">
              <a:alpha val="94901"/>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6"/>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rgbClr val="FFFFFF"/>
              </a:buClr>
              <a:buSzPts val="3600"/>
              <a:buFont typeface="Times New Roman"/>
              <a:buNone/>
              <a:defRPr sz="3600" b="0" i="0" u="none" strike="noStrike" cap="none">
                <a:solidFill>
                  <a:srgbClr val="FFFFFF"/>
                </a:solidFill>
                <a:latin typeface="Times New Roman"/>
                <a:ea typeface="Times New Roman"/>
                <a:cs typeface="Times New Roman"/>
                <a:sym typeface="Times New Roma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6"/>
          <p:cNvSpPr/>
          <p:nvPr/>
        </p:nvSpPr>
        <p:spPr>
          <a:xfrm>
            <a:off x="11815864" y="758952"/>
            <a:ext cx="384048" cy="5330952"/>
          </a:xfrm>
          <a:prstGeom prst="rect">
            <a:avLst/>
          </a:prstGeom>
          <a:solidFill>
            <a:schemeClr val="accent1">
              <a:alpha val="4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6"/>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rmAutofit/>
          </a:bodyPr>
          <a:lstStyle>
            <a:lvl1pPr marL="457200" marR="0" lvl="0" indent="-355600" algn="l" rtl="0">
              <a:lnSpc>
                <a:spcPct val="90000"/>
              </a:lnSpc>
              <a:spcBef>
                <a:spcPts val="1200"/>
              </a:spcBef>
              <a:spcAft>
                <a:spcPts val="0"/>
              </a:spcAft>
              <a:buClr>
                <a:schemeClr val="accent1"/>
              </a:buClr>
              <a:buSzPts val="2000"/>
              <a:buFont typeface="Noto Sans Symbols"/>
              <a:buChar char="●"/>
              <a:defRPr sz="2000" b="0" i="0" u="none" strike="noStrike" cap="none">
                <a:solidFill>
                  <a:srgbClr val="E1D4CE"/>
                </a:solidFill>
                <a:latin typeface="Arial"/>
                <a:ea typeface="Arial"/>
                <a:cs typeface="Arial"/>
                <a:sym typeface="Arial"/>
              </a:defRPr>
            </a:lvl1pPr>
            <a:lvl2pPr marL="914400" marR="0" lvl="1" indent="-342900" algn="l" rtl="0">
              <a:lnSpc>
                <a:spcPct val="90000"/>
              </a:lnSpc>
              <a:spcBef>
                <a:spcPts val="250"/>
              </a:spcBef>
              <a:spcAft>
                <a:spcPts val="0"/>
              </a:spcAft>
              <a:buClr>
                <a:schemeClr val="accent1"/>
              </a:buClr>
              <a:buSzPts val="1800"/>
              <a:buFont typeface="Noto Sans Symbols"/>
              <a:buChar char="●"/>
              <a:defRPr sz="1800" b="0" i="0" u="none" strike="noStrike" cap="none">
                <a:solidFill>
                  <a:srgbClr val="E1D4CE"/>
                </a:solidFill>
                <a:latin typeface="Arial"/>
                <a:ea typeface="Arial"/>
                <a:cs typeface="Arial"/>
                <a:sym typeface="Arial"/>
              </a:defRPr>
            </a:lvl2pPr>
            <a:lvl3pPr marL="1371600" marR="0" lvl="2" indent="-330200" algn="l" rtl="0">
              <a:lnSpc>
                <a:spcPct val="90000"/>
              </a:lnSpc>
              <a:spcBef>
                <a:spcPts val="250"/>
              </a:spcBef>
              <a:spcAft>
                <a:spcPts val="0"/>
              </a:spcAft>
              <a:buClr>
                <a:schemeClr val="accent1"/>
              </a:buClr>
              <a:buSzPts val="1600"/>
              <a:buFont typeface="Noto Sans Symbols"/>
              <a:buChar char="●"/>
              <a:defRPr sz="1600" b="0" i="0" u="none" strike="noStrike" cap="none">
                <a:solidFill>
                  <a:srgbClr val="E1D4CE"/>
                </a:solidFill>
                <a:latin typeface="Arial"/>
                <a:ea typeface="Arial"/>
                <a:cs typeface="Arial"/>
                <a:sym typeface="Arial"/>
              </a:defRPr>
            </a:lvl3pPr>
            <a:lvl4pPr marL="1828800" marR="0" lvl="3"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E1D4CE"/>
                </a:solidFill>
                <a:latin typeface="Arial"/>
                <a:ea typeface="Arial"/>
                <a:cs typeface="Arial"/>
                <a:sym typeface="Arial"/>
              </a:defRPr>
            </a:lvl4pPr>
            <a:lvl5pPr marL="2286000" marR="0" lvl="4"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E1D4CE"/>
                </a:solidFill>
                <a:latin typeface="Arial"/>
                <a:ea typeface="Arial"/>
                <a:cs typeface="Arial"/>
                <a:sym typeface="Arial"/>
              </a:defRPr>
            </a:lvl5pPr>
            <a:lvl6pPr marL="2743200" marR="0" lvl="5"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E1D4CE"/>
                </a:solidFill>
                <a:latin typeface="Arial"/>
                <a:ea typeface="Arial"/>
                <a:cs typeface="Arial"/>
                <a:sym typeface="Arial"/>
              </a:defRPr>
            </a:lvl6pPr>
            <a:lvl7pPr marL="3200400" marR="0" lvl="6"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E1D4CE"/>
                </a:solidFill>
                <a:latin typeface="Arial"/>
                <a:ea typeface="Arial"/>
                <a:cs typeface="Arial"/>
                <a:sym typeface="Arial"/>
              </a:defRPr>
            </a:lvl7pPr>
            <a:lvl8pPr marL="3657600" marR="0" lvl="7" indent="-317500" algn="l" rtl="0">
              <a:lnSpc>
                <a:spcPct val="90000"/>
              </a:lnSpc>
              <a:spcBef>
                <a:spcPts val="250"/>
              </a:spcBef>
              <a:spcAft>
                <a:spcPts val="0"/>
              </a:spcAft>
              <a:buClr>
                <a:schemeClr val="accent1"/>
              </a:buClr>
              <a:buSzPts val="1400"/>
              <a:buFont typeface="Noto Sans Symbols"/>
              <a:buChar char="●"/>
              <a:defRPr sz="1400" b="0" i="0" u="none" strike="noStrike" cap="none">
                <a:solidFill>
                  <a:srgbClr val="E1D4CE"/>
                </a:solidFill>
                <a:latin typeface="Arial"/>
                <a:ea typeface="Arial"/>
                <a:cs typeface="Arial"/>
                <a:sym typeface="Arial"/>
              </a:defRPr>
            </a:lvl8pPr>
            <a:lvl9pPr marL="4114800" marR="0" lvl="8" indent="-317500" algn="l" rtl="0">
              <a:lnSpc>
                <a:spcPct val="90000"/>
              </a:lnSpc>
              <a:spcBef>
                <a:spcPts val="250"/>
              </a:spcBef>
              <a:spcAft>
                <a:spcPts val="250"/>
              </a:spcAft>
              <a:buClr>
                <a:schemeClr val="accent1"/>
              </a:buClr>
              <a:buSzPts val="1400"/>
              <a:buFont typeface="Noto Sans Symbols"/>
              <a:buChar char="●"/>
              <a:defRPr sz="1400" b="0" i="0" u="none" strike="noStrike" cap="none">
                <a:solidFill>
                  <a:srgbClr val="E1D4CE"/>
                </a:solidFill>
                <a:latin typeface="Arial"/>
                <a:ea typeface="Arial"/>
                <a:cs typeface="Arial"/>
                <a:sym typeface="Arial"/>
              </a:defRPr>
            </a:lvl9pPr>
          </a:lstStyle>
          <a:p>
            <a:endParaRPr/>
          </a:p>
        </p:txBody>
      </p:sp>
      <p:sp>
        <p:nvSpPr>
          <p:cNvPr id="14" name="Google Shape;14;p16"/>
          <p:cNvSpPr txBox="1">
            <a:spLocks noGrp="1"/>
          </p:cNvSpPr>
          <p:nvPr>
            <p:ph type="dt" idx="10"/>
          </p:nvPr>
        </p:nvSpPr>
        <p:spPr>
          <a:xfrm>
            <a:off x="262465"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rgbClr val="C4AB9F"/>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5" name="Google Shape;15;p16"/>
          <p:cNvSpPr txBox="1">
            <a:spLocks noGrp="1"/>
          </p:cNvSpPr>
          <p:nvPr>
            <p:ph type="ftr" idx="11"/>
          </p:nvPr>
        </p:nvSpPr>
        <p:spPr>
          <a:xfrm>
            <a:off x="3869268" y="6356350"/>
            <a:ext cx="591151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rgbClr val="C4AB9F"/>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6" name="Google Shape;16;p16"/>
          <p:cNvSpPr txBox="1">
            <a:spLocks noGrp="1"/>
          </p:cNvSpPr>
          <p:nvPr>
            <p:ph type="sldNum" idx="12"/>
          </p:nvPr>
        </p:nvSpPr>
        <p:spPr>
          <a:xfrm>
            <a:off x="10634135" y="6356350"/>
            <a:ext cx="153092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1" i="0" u="none" strike="noStrike" cap="none">
                <a:solidFill>
                  <a:schemeClr val="accent1"/>
                </a:solidFill>
                <a:latin typeface="Arial"/>
                <a:ea typeface="Arial"/>
                <a:cs typeface="Arial"/>
                <a:sym typeface="Arial"/>
              </a:defRPr>
            </a:lvl1pPr>
            <a:lvl2pPr marL="0" marR="0" lvl="1" indent="0" algn="r" rtl="0">
              <a:spcBef>
                <a:spcPts val="0"/>
              </a:spcBef>
              <a:buNone/>
              <a:defRPr sz="1200" b="1" i="0" u="none" strike="noStrike" cap="none">
                <a:solidFill>
                  <a:schemeClr val="accent1"/>
                </a:solidFill>
                <a:latin typeface="Arial"/>
                <a:ea typeface="Arial"/>
                <a:cs typeface="Arial"/>
                <a:sym typeface="Arial"/>
              </a:defRPr>
            </a:lvl2pPr>
            <a:lvl3pPr marL="0" marR="0" lvl="2" indent="0" algn="r" rtl="0">
              <a:spcBef>
                <a:spcPts val="0"/>
              </a:spcBef>
              <a:buNone/>
              <a:defRPr sz="1200" b="1" i="0" u="none" strike="noStrike" cap="none">
                <a:solidFill>
                  <a:schemeClr val="accent1"/>
                </a:solidFill>
                <a:latin typeface="Arial"/>
                <a:ea typeface="Arial"/>
                <a:cs typeface="Arial"/>
                <a:sym typeface="Arial"/>
              </a:defRPr>
            </a:lvl3pPr>
            <a:lvl4pPr marL="0" marR="0" lvl="3" indent="0" algn="r" rtl="0">
              <a:spcBef>
                <a:spcPts val="0"/>
              </a:spcBef>
              <a:buNone/>
              <a:defRPr sz="1200" b="1" i="0" u="none" strike="noStrike" cap="none">
                <a:solidFill>
                  <a:schemeClr val="accent1"/>
                </a:solidFill>
                <a:latin typeface="Arial"/>
                <a:ea typeface="Arial"/>
                <a:cs typeface="Arial"/>
                <a:sym typeface="Arial"/>
              </a:defRPr>
            </a:lvl4pPr>
            <a:lvl5pPr marL="0" marR="0" lvl="4" indent="0" algn="r" rtl="0">
              <a:spcBef>
                <a:spcPts val="0"/>
              </a:spcBef>
              <a:buNone/>
              <a:defRPr sz="1200" b="1" i="0" u="none" strike="noStrike" cap="none">
                <a:solidFill>
                  <a:schemeClr val="accent1"/>
                </a:solidFill>
                <a:latin typeface="Arial"/>
                <a:ea typeface="Arial"/>
                <a:cs typeface="Arial"/>
                <a:sym typeface="Arial"/>
              </a:defRPr>
            </a:lvl5pPr>
            <a:lvl6pPr marL="0" marR="0" lvl="5" indent="0" algn="r" rtl="0">
              <a:spcBef>
                <a:spcPts val="0"/>
              </a:spcBef>
              <a:buNone/>
              <a:defRPr sz="1200" b="1" i="0" u="none" strike="noStrike" cap="none">
                <a:solidFill>
                  <a:schemeClr val="accent1"/>
                </a:solidFill>
                <a:latin typeface="Arial"/>
                <a:ea typeface="Arial"/>
                <a:cs typeface="Arial"/>
                <a:sym typeface="Arial"/>
              </a:defRPr>
            </a:lvl6pPr>
            <a:lvl7pPr marL="0" marR="0" lvl="6" indent="0" algn="r" rtl="0">
              <a:spcBef>
                <a:spcPts val="0"/>
              </a:spcBef>
              <a:buNone/>
              <a:defRPr sz="1200" b="1" i="0" u="none" strike="noStrike" cap="none">
                <a:solidFill>
                  <a:schemeClr val="accent1"/>
                </a:solidFill>
                <a:latin typeface="Arial"/>
                <a:ea typeface="Arial"/>
                <a:cs typeface="Arial"/>
                <a:sym typeface="Arial"/>
              </a:defRPr>
            </a:lvl7pPr>
            <a:lvl8pPr marL="0" marR="0" lvl="7" indent="0" algn="r" rtl="0">
              <a:spcBef>
                <a:spcPts val="0"/>
              </a:spcBef>
              <a:buNone/>
              <a:defRPr sz="1200" b="1" i="0" u="none" strike="noStrike" cap="none">
                <a:solidFill>
                  <a:schemeClr val="accent1"/>
                </a:solidFill>
                <a:latin typeface="Arial"/>
                <a:ea typeface="Arial"/>
                <a:cs typeface="Arial"/>
                <a:sym typeface="Arial"/>
              </a:defRPr>
            </a:lvl8pPr>
            <a:lvl9pPr marL="0" marR="0" lvl="8" indent="0" algn="r" rtl="0">
              <a:spcBef>
                <a:spcPts val="0"/>
              </a:spcBef>
              <a:buNone/>
              <a:defRPr sz="1200" b="1" i="0" u="none" strike="noStrike" cap="none">
                <a:solidFill>
                  <a:schemeClr val="accen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lavorish.ai/_next/image?url=https%3A%2F%2Fcdn.sanity.io%2Fimages%2F13sz3xxy%2Fproduction%2F74bf11fbcb3e73448521ab2d5dc7bf19613fa0b9-1920x1080.png%3Fauto%3Dformat&amp;w=3840&amp;q=75"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idealink.tech/blog/how-to-build-an-app-like-zomato-a-complete-guide-for-2025"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referralrock.com/blog/wp-content/uploads/2021/03/growth-hackers-viral-loop.png" TargetMode="External"/><Relationship Id="rId7" Type="http://schemas.openxmlformats.org/officeDocument/2006/relationships/hyperlink" Target="https://stg-uploads.slidenest.com/template_4602/templateColor_4278/previewImages/business-environmental-factors-pestel-analysis-powerpoint-google-slides-keynote-presentation-template-1.jpe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tastingtable.com/img/gallery/whats-the-most-affordable-meal-subscription-service-we-compared-9/l-intro-1743190063.jpg" TargetMode="External"/><Relationship Id="rId5" Type="http://schemas.openxmlformats.org/officeDocument/2006/relationships/hyperlink" Target="https://tastewise.io/nitropack_static/aPohMRnUAesmicbodbFPKWssEccFSxfi/assets/images/optimized/rev-53d4982/tastewise.io/wp-content/uploads/2024/05/Blog-image-Food-Marketing-Strategies-for-Social-Media.png" TargetMode="External"/><Relationship Id="rId4" Type="http://schemas.openxmlformats.org/officeDocument/2006/relationships/hyperlink" Target="https://scitechdaily.com/images/Parents-Views-on-Fast-Food-for-Kids.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
          <p:cNvSpPr txBox="1">
            <a:spLocks noGrp="1"/>
          </p:cNvSpPr>
          <p:nvPr>
            <p:ph type="ctrTitle"/>
          </p:nvPr>
        </p:nvSpPr>
        <p:spPr>
          <a:xfrm>
            <a:off x="1160498" y="2712345"/>
            <a:ext cx="7315200" cy="3255300"/>
          </a:xfrm>
          <a:prstGeom prst="rect">
            <a:avLst/>
          </a:prstGeom>
          <a:noFill/>
          <a:ln>
            <a:noFill/>
          </a:ln>
        </p:spPr>
        <p:txBody>
          <a:bodyPr spcFirstLastPara="1" wrap="square" lIns="91425" tIns="45700" rIns="91425" bIns="45700" anchor="b" anchorCtr="0">
            <a:noAutofit/>
          </a:bodyPr>
          <a:lstStyle/>
          <a:p>
            <a:pPr marL="0" lvl="0" indent="0" algn="ctr" rtl="0">
              <a:lnSpc>
                <a:spcPct val="90000"/>
              </a:lnSpc>
              <a:spcBef>
                <a:spcPts val="0"/>
              </a:spcBef>
              <a:spcAft>
                <a:spcPts val="0"/>
              </a:spcAft>
              <a:buClr>
                <a:srgbClr val="FFFFFF"/>
              </a:buClr>
              <a:buSzPts val="4400"/>
              <a:buFont typeface="Times New Roman"/>
              <a:buNone/>
            </a:pPr>
            <a:r>
              <a:rPr lang="en-GB" sz="4400" b="1"/>
              <a:t>ECOBITE: A SUSTAINABLE AND AFFORDABLE HEALTHY MEAL SUBSCRIPTION SERVICE FOR URBAN CONSUMERS</a:t>
            </a:r>
            <a:endParaRPr sz="4400" b="1"/>
          </a:p>
          <a:p>
            <a:pPr marL="0" lvl="0" indent="0" algn="ctr" rtl="0">
              <a:lnSpc>
                <a:spcPct val="115000"/>
              </a:lnSpc>
              <a:spcBef>
                <a:spcPts val="0"/>
              </a:spcBef>
              <a:spcAft>
                <a:spcPts val="0"/>
              </a:spcAft>
              <a:buClr>
                <a:schemeClr val="dk1"/>
              </a:buClr>
              <a:buSzPts val="1100"/>
              <a:buFont typeface="Arial"/>
              <a:buNone/>
            </a:pPr>
            <a:r>
              <a:rPr lang="en-GB" sz="1900">
                <a:solidFill>
                  <a:srgbClr val="222222"/>
                </a:solidFill>
              </a:rPr>
              <a:t>Name:  Ioan serban </a:t>
            </a:r>
            <a:endParaRPr sz="1900">
              <a:solidFill>
                <a:srgbClr val="222222"/>
              </a:solidFill>
            </a:endParaRPr>
          </a:p>
          <a:p>
            <a:pPr marL="0" lvl="0" indent="0" algn="ctr" rtl="0">
              <a:lnSpc>
                <a:spcPct val="115000"/>
              </a:lnSpc>
              <a:spcBef>
                <a:spcPts val="0"/>
              </a:spcBef>
              <a:spcAft>
                <a:spcPts val="0"/>
              </a:spcAft>
              <a:buClr>
                <a:schemeClr val="dk1"/>
              </a:buClr>
              <a:buSzPts val="1100"/>
              <a:buFont typeface="Arial"/>
              <a:buNone/>
            </a:pPr>
            <a:r>
              <a:rPr lang="en-GB" sz="1900">
                <a:solidFill>
                  <a:srgbClr val="222222"/>
                </a:solidFill>
              </a:rPr>
              <a:t>ID: 2227307</a:t>
            </a:r>
            <a:endParaRPr sz="1900">
              <a:solidFill>
                <a:srgbClr val="222222"/>
              </a:solidFill>
            </a:endParaRPr>
          </a:p>
          <a:p>
            <a:pPr marL="0" lvl="0" indent="0" algn="ctr" rtl="0">
              <a:lnSpc>
                <a:spcPct val="90000"/>
              </a:lnSpc>
              <a:spcBef>
                <a:spcPts val="0"/>
              </a:spcBef>
              <a:spcAft>
                <a:spcPts val="0"/>
              </a:spcAft>
              <a:buClr>
                <a:srgbClr val="FFFFFF"/>
              </a:buClr>
              <a:buSzPts val="4400"/>
              <a:buFont typeface="Times New Roman"/>
              <a:buNone/>
            </a:pPr>
            <a:endParaRPr sz="44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Introduction to the business</a:t>
            </a:r>
            <a:endParaRPr/>
          </a:p>
        </p:txBody>
      </p:sp>
      <p:sp>
        <p:nvSpPr>
          <p:cNvPr id="100" name="Google Shape;100;p2"/>
          <p:cNvSpPr txBox="1">
            <a:spLocks noGrp="1"/>
          </p:cNvSpPr>
          <p:nvPr>
            <p:ph type="body" idx="1"/>
          </p:nvPr>
        </p:nvSpPr>
        <p:spPr>
          <a:xfrm>
            <a:off x="3869268" y="864108"/>
            <a:ext cx="7315200" cy="2793492"/>
          </a:xfrm>
          <a:prstGeom prst="rect">
            <a:avLst/>
          </a:prstGeom>
          <a:noFill/>
          <a:ln>
            <a:noFill/>
          </a:ln>
        </p:spPr>
        <p:txBody>
          <a:bodyPr spcFirstLastPara="1" wrap="square" lIns="91425" tIns="45700" rIns="91425" bIns="45700" anchor="ctr" anchorCtr="0">
            <a:normAutofit/>
          </a:bodyPr>
          <a:lstStyle/>
          <a:p>
            <a:pPr marL="182880" lvl="0" indent="-182880" algn="just"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EcoBite, is a company that provides inexpensive nutritious meal to busy urban consumers.</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Based on a subscription, eco-friendly and sustainable food delivery with packaging services.</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Operates within growing food delivery and health-conscious market sector</a:t>
            </a:r>
            <a:endParaRPr/>
          </a:p>
          <a:p>
            <a:pPr marL="182880" lvl="0" indent="-55880" algn="just"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pic>
        <p:nvPicPr>
          <p:cNvPr id="101" name="Google Shape;101;p2"/>
          <p:cNvPicPr preferRelativeResize="0"/>
          <p:nvPr/>
        </p:nvPicPr>
        <p:blipFill rotWithShape="1">
          <a:blip r:embed="rId3">
            <a:alphaModFix/>
          </a:blip>
          <a:srcRect/>
          <a:stretch/>
        </p:blipFill>
        <p:spPr>
          <a:xfrm>
            <a:off x="5053780" y="2934062"/>
            <a:ext cx="5439697" cy="3059830"/>
          </a:xfrm>
          <a:prstGeom prst="rect">
            <a:avLst/>
          </a:prstGeom>
          <a:noFill/>
          <a:ln>
            <a:noFill/>
          </a:ln>
        </p:spPr>
      </p:pic>
      <p:sp>
        <p:nvSpPr>
          <p:cNvPr id="102" name="Google Shape;102;p2"/>
          <p:cNvSpPr txBox="1"/>
          <p:nvPr/>
        </p:nvSpPr>
        <p:spPr>
          <a:xfrm>
            <a:off x="6934200" y="6098147"/>
            <a:ext cx="6100916" cy="2616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100" b="0" i="0" u="none" strike="noStrike" cap="none">
                <a:solidFill>
                  <a:srgbClr val="000000"/>
                </a:solidFill>
                <a:latin typeface="Times New Roman"/>
                <a:ea typeface="Times New Roman"/>
                <a:cs typeface="Times New Roman"/>
                <a:sym typeface="Times New Roman"/>
              </a:rPr>
              <a:t>(Source: tastingtable, 2023)</a:t>
            </a:r>
            <a:endParaRPr sz="1100">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3"/>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Problem Statement</a:t>
            </a:r>
            <a:endParaRPr/>
          </a:p>
        </p:txBody>
      </p:sp>
      <p:sp>
        <p:nvSpPr>
          <p:cNvPr id="109" name="Google Shape;109;p3"/>
          <p:cNvSpPr txBox="1">
            <a:spLocks noGrp="1"/>
          </p:cNvSpPr>
          <p:nvPr>
            <p:ph type="body" idx="1"/>
          </p:nvPr>
        </p:nvSpPr>
        <p:spPr>
          <a:xfrm>
            <a:off x="3869268" y="868680"/>
            <a:ext cx="7315200" cy="2041668"/>
          </a:xfrm>
          <a:prstGeom prst="rect">
            <a:avLst/>
          </a:prstGeom>
          <a:noFill/>
          <a:ln>
            <a:noFill/>
          </a:ln>
        </p:spPr>
        <p:txBody>
          <a:bodyPr spcFirstLastPara="1" wrap="square" lIns="91425" tIns="45700" rIns="91425" bIns="45700" anchor="ctr" anchorCtr="0">
            <a:normAutofit/>
          </a:bodyPr>
          <a:lstStyle/>
          <a:p>
            <a:pPr marL="182880" lvl="0" indent="-182880" algn="just"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Late students and working people do not have time of eating (Lee and Song, 2022)</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Fast foods that are unhealthy and on the other hand very costly.</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Increasing interest in environmental effect of food packaging (Bennett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2024).</a:t>
            </a:r>
            <a:endParaRPr>
              <a:solidFill>
                <a:schemeClr val="dk1"/>
              </a:solidFill>
              <a:latin typeface="Times New Roman"/>
              <a:ea typeface="Times New Roman"/>
              <a:cs typeface="Times New Roman"/>
              <a:sym typeface="Times New Roman"/>
            </a:endParaRPr>
          </a:p>
        </p:txBody>
      </p:sp>
      <p:pic>
        <p:nvPicPr>
          <p:cNvPr id="110" name="Google Shape;110;p3"/>
          <p:cNvPicPr preferRelativeResize="0"/>
          <p:nvPr/>
        </p:nvPicPr>
        <p:blipFill rotWithShape="1">
          <a:blip r:embed="rId3">
            <a:alphaModFix/>
          </a:blip>
          <a:srcRect/>
          <a:stretch/>
        </p:blipFill>
        <p:spPr>
          <a:xfrm>
            <a:off x="5502116" y="2910348"/>
            <a:ext cx="4049503" cy="3400544"/>
          </a:xfrm>
          <a:prstGeom prst="rect">
            <a:avLst/>
          </a:prstGeom>
          <a:noFill/>
          <a:ln>
            <a:noFill/>
          </a:ln>
        </p:spPr>
      </p:pic>
      <p:sp>
        <p:nvSpPr>
          <p:cNvPr id="111" name="Google Shape;111;p3"/>
          <p:cNvSpPr txBox="1"/>
          <p:nvPr/>
        </p:nvSpPr>
        <p:spPr>
          <a:xfrm>
            <a:off x="4751439" y="6251898"/>
            <a:ext cx="6100916" cy="27699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000000"/>
              </a:buClr>
              <a:buSzPts val="1200"/>
              <a:buFont typeface="Times New Roman"/>
              <a:buNone/>
            </a:pPr>
            <a:r>
              <a:rPr lang="en-GB" sz="1200" b="0" i="0" u="none" strike="noStrike">
                <a:solidFill>
                  <a:srgbClr val="000000"/>
                </a:solidFill>
                <a:latin typeface="Times New Roman"/>
                <a:ea typeface="Times New Roman"/>
                <a:cs typeface="Times New Roman"/>
                <a:sym typeface="Times New Roman"/>
              </a:rPr>
              <a:t>(Source: scitechdaily, 2024)</a:t>
            </a:r>
            <a:endParaRPr sz="1200" b="0">
              <a:solidFill>
                <a:schemeClr val="lt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4"/>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Solution (Product/Service)</a:t>
            </a:r>
            <a:endParaRPr/>
          </a:p>
        </p:txBody>
      </p:sp>
      <p:sp>
        <p:nvSpPr>
          <p:cNvPr id="118" name="Google Shape;118;p4"/>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rmAutofit/>
          </a:bodyPr>
          <a:lstStyle/>
          <a:p>
            <a:pPr marL="182880" lvl="0" indent="-182880" algn="just"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Offers health and convenience ready-prepared meals (Kamienas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2025).</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Circumventing plans and Subscription plans (Weekly or monthly).</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Custom meals such as vegan, vegetarian and fitness meals.</a:t>
            </a:r>
            <a:endParaRPr/>
          </a:p>
          <a:p>
            <a:pPr marL="182880" lvl="0" indent="-55880" algn="just"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5"/>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Unique Selling Proposition (USP)</a:t>
            </a:r>
            <a:endParaRPr/>
          </a:p>
        </p:txBody>
      </p:sp>
      <p:sp>
        <p:nvSpPr>
          <p:cNvPr id="125" name="Google Shape;125;p5"/>
          <p:cNvSpPr txBox="1">
            <a:spLocks noGrp="1"/>
          </p:cNvSpPr>
          <p:nvPr>
            <p:ph type="body" idx="1"/>
          </p:nvPr>
        </p:nvSpPr>
        <p:spPr>
          <a:xfrm>
            <a:off x="3869268" y="864108"/>
            <a:ext cx="7315200" cy="2419866"/>
          </a:xfrm>
          <a:prstGeom prst="rect">
            <a:avLst/>
          </a:prstGeom>
          <a:noFill/>
          <a:ln>
            <a:noFill/>
          </a:ln>
        </p:spPr>
        <p:txBody>
          <a:bodyPr spcFirstLastPara="1" wrap="square" lIns="91425" tIns="45700" rIns="91425" bIns="45700" anchor="ctr" anchorCtr="0">
            <a:normAutofit/>
          </a:bodyPr>
          <a:lstStyle/>
          <a:p>
            <a:pPr marL="182880" lvl="0" indent="-182880" algn="just"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Major service integrates health, sustainability and affordability (Fraser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2023).</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Catering to students to offer affordable prices and adaptable meal packages.</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Packages are eco-friendly as opposed to those of most other players in market (Marshall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2022).</a:t>
            </a:r>
            <a:endParaRPr>
              <a:solidFill>
                <a:schemeClr val="dk1"/>
              </a:solidFill>
              <a:latin typeface="Times New Roman"/>
              <a:ea typeface="Times New Roman"/>
              <a:cs typeface="Times New Roman"/>
              <a:sym typeface="Times New Roman"/>
            </a:endParaRPr>
          </a:p>
        </p:txBody>
      </p:sp>
      <p:pic>
        <p:nvPicPr>
          <p:cNvPr id="126" name="Google Shape;126;p5"/>
          <p:cNvPicPr preferRelativeResize="0"/>
          <p:nvPr/>
        </p:nvPicPr>
        <p:blipFill rotWithShape="1">
          <a:blip r:embed="rId3">
            <a:alphaModFix/>
          </a:blip>
          <a:srcRect/>
          <a:stretch/>
        </p:blipFill>
        <p:spPr>
          <a:xfrm>
            <a:off x="4851265" y="3162301"/>
            <a:ext cx="5351206" cy="3010053"/>
          </a:xfrm>
          <a:prstGeom prst="rect">
            <a:avLst/>
          </a:prstGeom>
          <a:noFill/>
          <a:ln>
            <a:noFill/>
          </a:ln>
        </p:spPr>
      </p:pic>
      <p:sp>
        <p:nvSpPr>
          <p:cNvPr id="127" name="Google Shape;127;p5"/>
          <p:cNvSpPr txBox="1"/>
          <p:nvPr/>
        </p:nvSpPr>
        <p:spPr>
          <a:xfrm>
            <a:off x="6580239" y="6172354"/>
            <a:ext cx="610091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b="0" i="0" u="none" strike="noStrike">
                <a:solidFill>
                  <a:srgbClr val="000000"/>
                </a:solidFill>
                <a:latin typeface="Times New Roman"/>
                <a:ea typeface="Times New Roman"/>
                <a:cs typeface="Times New Roman"/>
                <a:sym typeface="Times New Roman"/>
              </a:rPr>
              <a:t>(Source: flavorish, 2024)</a:t>
            </a:r>
            <a:endParaRPr sz="1200">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6"/>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Target Market</a:t>
            </a:r>
            <a:endParaRPr/>
          </a:p>
        </p:txBody>
      </p:sp>
      <p:sp>
        <p:nvSpPr>
          <p:cNvPr id="134" name="Google Shape;134;p6"/>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rmAutofit/>
          </a:bodyPr>
          <a:lstStyle/>
          <a:p>
            <a:pPr marL="182880" lvl="0" indent="-182880" algn="just"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Primary customers are university students who are between eighteen and thirty years (Mena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2024).</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Young workers looking to have the convenient and healthy meals.</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Urban population that is progressing towards greater attention to health and sustainability (Ziso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2022).</a:t>
            </a:r>
            <a:endParaRPr/>
          </a:p>
          <a:p>
            <a:pPr marL="182880" lvl="0" indent="-55880" algn="just"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7"/>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Business Model</a:t>
            </a:r>
            <a:endParaRPr/>
          </a:p>
        </p:txBody>
      </p:sp>
      <p:sp>
        <p:nvSpPr>
          <p:cNvPr id="141" name="Google Shape;141;p7"/>
          <p:cNvSpPr txBox="1">
            <a:spLocks noGrp="1"/>
          </p:cNvSpPr>
          <p:nvPr>
            <p:ph type="body" idx="1"/>
          </p:nvPr>
        </p:nvSpPr>
        <p:spPr>
          <a:xfrm>
            <a:off x="3869268" y="864108"/>
            <a:ext cx="7315200" cy="2564892"/>
          </a:xfrm>
          <a:prstGeom prst="rect">
            <a:avLst/>
          </a:prstGeom>
          <a:noFill/>
          <a:ln>
            <a:noFill/>
          </a:ln>
        </p:spPr>
        <p:txBody>
          <a:bodyPr spcFirstLastPara="1" wrap="square" lIns="91425" tIns="45700" rIns="91425" bIns="45700" anchor="ctr" anchorCtr="0">
            <a:normAutofit/>
          </a:bodyPr>
          <a:lstStyle/>
          <a:p>
            <a:pPr marL="182880" lvl="0" indent="-182880" algn="l"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Makes money on subscription-based meal plans to customers (Li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2023).</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Proposes weekly and monthly plans and variable prices.</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Extra revenue of snacks, drinks and upgrading of premium meals (Zhang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2025).</a:t>
            </a:r>
            <a:endParaRPr>
              <a:solidFill>
                <a:schemeClr val="dk1"/>
              </a:solidFill>
              <a:latin typeface="Times New Roman"/>
              <a:ea typeface="Times New Roman"/>
              <a:cs typeface="Times New Roman"/>
              <a:sym typeface="Times New Roman"/>
            </a:endParaRPr>
          </a:p>
        </p:txBody>
      </p:sp>
      <p:pic>
        <p:nvPicPr>
          <p:cNvPr id="142" name="Google Shape;142;p7"/>
          <p:cNvPicPr preferRelativeResize="0"/>
          <p:nvPr/>
        </p:nvPicPr>
        <p:blipFill rotWithShape="1">
          <a:blip r:embed="rId3">
            <a:alphaModFix/>
          </a:blip>
          <a:srcRect/>
          <a:stretch/>
        </p:blipFill>
        <p:spPr>
          <a:xfrm>
            <a:off x="5225845" y="3303638"/>
            <a:ext cx="4343400" cy="2895600"/>
          </a:xfrm>
          <a:prstGeom prst="rect">
            <a:avLst/>
          </a:prstGeom>
          <a:noFill/>
          <a:ln>
            <a:noFill/>
          </a:ln>
        </p:spPr>
      </p:pic>
      <p:sp>
        <p:nvSpPr>
          <p:cNvPr id="143" name="Google Shape;143;p7"/>
          <p:cNvSpPr txBox="1"/>
          <p:nvPr/>
        </p:nvSpPr>
        <p:spPr>
          <a:xfrm>
            <a:off x="6590071" y="6199238"/>
            <a:ext cx="610091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b="0" i="0" u="none" strike="noStrike">
                <a:solidFill>
                  <a:srgbClr val="000000"/>
                </a:solidFill>
                <a:latin typeface="Times New Roman"/>
                <a:ea typeface="Times New Roman"/>
                <a:cs typeface="Times New Roman"/>
                <a:sym typeface="Times New Roman"/>
              </a:rPr>
              <a:t>(Source: idealink, 2024)</a:t>
            </a:r>
            <a:endParaRPr sz="1200">
              <a:solidFill>
                <a:schemeClr val="lt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8"/>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Management Structure &amp; Legal Form</a:t>
            </a:r>
            <a:endParaRPr/>
          </a:p>
        </p:txBody>
      </p:sp>
      <p:sp>
        <p:nvSpPr>
          <p:cNvPr id="150" name="Google Shape;150;p8"/>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rmAutofit/>
          </a:bodyPr>
          <a:lstStyle/>
          <a:p>
            <a:pPr marL="182880" lvl="0" indent="-182880" algn="l"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Business registered as private limited company ensuring legal protection</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Founder and CEO responsible for overall business strategy decisions (Li and Wang, 2022)</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Team includes operations, marketing managers, chefs, delivery staff</a:t>
            </a:r>
            <a:endParaRPr/>
          </a:p>
          <a:p>
            <a:pPr marL="182880" lvl="0" indent="-55880" algn="l"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9"/>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PESTEL Analysis (3 Key Factors)</a:t>
            </a:r>
            <a:endParaRPr/>
          </a:p>
        </p:txBody>
      </p:sp>
      <p:sp>
        <p:nvSpPr>
          <p:cNvPr id="157" name="Google Shape;157;p9"/>
          <p:cNvSpPr txBox="1">
            <a:spLocks noGrp="1"/>
          </p:cNvSpPr>
          <p:nvPr>
            <p:ph type="body" idx="1"/>
          </p:nvPr>
        </p:nvSpPr>
        <p:spPr>
          <a:xfrm>
            <a:off x="3869268" y="864108"/>
            <a:ext cx="7315200" cy="2272382"/>
          </a:xfrm>
          <a:prstGeom prst="rect">
            <a:avLst/>
          </a:prstGeom>
          <a:noFill/>
          <a:ln>
            <a:noFill/>
          </a:ln>
        </p:spPr>
        <p:txBody>
          <a:bodyPr spcFirstLastPara="1" wrap="square" lIns="91425" tIns="45700" rIns="91425" bIns="45700" anchor="ctr" anchorCtr="0">
            <a:normAutofit/>
          </a:bodyPr>
          <a:lstStyle/>
          <a:p>
            <a:pPr marL="182880" lvl="0" indent="-182880" algn="just"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Economic factors: Prices and affordability of customers depend on economic factors (Osaili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2023).</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Social trends, there is growing awareness about health and nutrition.</a:t>
            </a:r>
            <a:endParaRPr/>
          </a:p>
          <a:p>
            <a:pPr marL="182880" lvl="0" indent="-182880" algn="just"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Green concerns foster the need to use sustainable packaging solutions (Phan and Zuo, 2026).</a:t>
            </a:r>
            <a:endParaRPr/>
          </a:p>
          <a:p>
            <a:pPr marL="182880" lvl="0" indent="-55880" algn="just"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pic>
        <p:nvPicPr>
          <p:cNvPr id="158" name="Google Shape;158;p9"/>
          <p:cNvPicPr preferRelativeResize="0"/>
          <p:nvPr/>
        </p:nvPicPr>
        <p:blipFill rotWithShape="1">
          <a:blip r:embed="rId3">
            <a:alphaModFix/>
          </a:blip>
          <a:srcRect/>
          <a:stretch/>
        </p:blipFill>
        <p:spPr>
          <a:xfrm>
            <a:off x="4555068" y="2829079"/>
            <a:ext cx="5943600" cy="3343275"/>
          </a:xfrm>
          <a:prstGeom prst="rect">
            <a:avLst/>
          </a:prstGeom>
          <a:noFill/>
          <a:ln>
            <a:noFill/>
          </a:ln>
        </p:spPr>
      </p:pic>
      <p:sp>
        <p:nvSpPr>
          <p:cNvPr id="159" name="Google Shape;159;p9"/>
          <p:cNvSpPr txBox="1"/>
          <p:nvPr/>
        </p:nvSpPr>
        <p:spPr>
          <a:xfrm>
            <a:off x="6462251" y="6172354"/>
            <a:ext cx="610091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b="0" i="0" u="none" strike="noStrike">
                <a:solidFill>
                  <a:srgbClr val="000000"/>
                </a:solidFill>
                <a:latin typeface="Times New Roman"/>
                <a:ea typeface="Times New Roman"/>
                <a:cs typeface="Times New Roman"/>
                <a:sym typeface="Times New Roman"/>
              </a:rPr>
              <a:t>(Source: uploads.slidenest, 2023)</a:t>
            </a:r>
            <a:endParaRPr sz="1200">
              <a:solidFill>
                <a:schemeClr val="lt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0"/>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Marketing Strategy 1 - Social Media</a:t>
            </a:r>
            <a:endParaRPr/>
          </a:p>
        </p:txBody>
      </p:sp>
      <p:sp>
        <p:nvSpPr>
          <p:cNvPr id="166" name="Google Shape;166;p10"/>
          <p:cNvSpPr txBox="1">
            <a:spLocks noGrp="1"/>
          </p:cNvSpPr>
          <p:nvPr>
            <p:ph type="body" idx="1"/>
          </p:nvPr>
        </p:nvSpPr>
        <p:spPr>
          <a:xfrm>
            <a:off x="3869268" y="864108"/>
            <a:ext cx="7315200" cy="2564892"/>
          </a:xfrm>
          <a:prstGeom prst="rect">
            <a:avLst/>
          </a:prstGeom>
          <a:noFill/>
          <a:ln>
            <a:noFill/>
          </a:ln>
        </p:spPr>
        <p:txBody>
          <a:bodyPr spcFirstLastPara="1" wrap="square" lIns="91425" tIns="45700" rIns="91425" bIns="45700" anchor="ctr" anchorCtr="0">
            <a:normAutofit/>
          </a:bodyPr>
          <a:lstStyle/>
          <a:p>
            <a:pPr marL="182880" lvl="0" indent="-182880" algn="l"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Instagram and Tik Tok: Use Instagram and Tik Tok to interact with younger target audience (Kilders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2024) .</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Work together with influencers to advertise meals and brand awareness.</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Reshare food content, offers and customer reviews (Colozza, 2024).</a:t>
            </a:r>
            <a:endParaRPr/>
          </a:p>
          <a:p>
            <a:pPr marL="182880" lvl="0" indent="-55880" algn="l"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pic>
        <p:nvPicPr>
          <p:cNvPr id="167" name="Google Shape;167;p10"/>
          <p:cNvPicPr preferRelativeResize="0"/>
          <p:nvPr/>
        </p:nvPicPr>
        <p:blipFill rotWithShape="1">
          <a:blip r:embed="rId3">
            <a:alphaModFix/>
          </a:blip>
          <a:srcRect/>
          <a:stretch/>
        </p:blipFill>
        <p:spPr>
          <a:xfrm>
            <a:off x="4441722" y="3003295"/>
            <a:ext cx="5943600" cy="3171825"/>
          </a:xfrm>
          <a:prstGeom prst="rect">
            <a:avLst/>
          </a:prstGeom>
          <a:noFill/>
          <a:ln>
            <a:noFill/>
          </a:ln>
        </p:spPr>
      </p:pic>
      <p:sp>
        <p:nvSpPr>
          <p:cNvPr id="168" name="Google Shape;168;p10"/>
          <p:cNvSpPr txBox="1"/>
          <p:nvPr/>
        </p:nvSpPr>
        <p:spPr>
          <a:xfrm>
            <a:off x="6609735" y="6175120"/>
            <a:ext cx="610091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b="0" i="0" u="none" strike="noStrike">
                <a:solidFill>
                  <a:srgbClr val="000000"/>
                </a:solidFill>
                <a:latin typeface="Times New Roman"/>
                <a:ea typeface="Times New Roman"/>
                <a:cs typeface="Times New Roman"/>
                <a:sym typeface="Times New Roman"/>
              </a:rPr>
              <a:t>(Source: tastewise, 2024)</a:t>
            </a:r>
            <a:endParaRPr sz="1200">
              <a:solidFill>
                <a:schemeClr val="lt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1"/>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Marketing Strategy 2 - Student Offers &amp; Partnerships</a:t>
            </a:r>
            <a:endParaRPr/>
          </a:p>
        </p:txBody>
      </p:sp>
      <p:sp>
        <p:nvSpPr>
          <p:cNvPr id="175" name="Google Shape;175;p11"/>
          <p:cNvSpPr txBox="1">
            <a:spLocks noGrp="1"/>
          </p:cNvSpPr>
          <p:nvPr>
            <p:ph type="body" idx="1"/>
          </p:nvPr>
        </p:nvSpPr>
        <p:spPr>
          <a:xfrm>
            <a:off x="3869268" y="864108"/>
            <a:ext cx="7315200" cy="2564892"/>
          </a:xfrm>
          <a:prstGeom prst="rect">
            <a:avLst/>
          </a:prstGeom>
          <a:noFill/>
          <a:ln>
            <a:noFill/>
          </a:ln>
        </p:spPr>
        <p:txBody>
          <a:bodyPr spcFirstLastPara="1" wrap="square" lIns="91425" tIns="45700" rIns="91425" bIns="45700" anchor="ctr" anchorCtr="0">
            <a:normAutofit/>
          </a:bodyPr>
          <a:lstStyle/>
          <a:p>
            <a:pPr marL="182880" lvl="0" indent="-182880" algn="l"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Collaborate with universities to access a huge number of student customers.</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Discounts and offers to students only (Sequeira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2026) .</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Launch referral and retention loyalty programs.</a:t>
            </a:r>
            <a:endParaRPr/>
          </a:p>
          <a:p>
            <a:pPr marL="182880" lvl="0" indent="-55880" algn="l"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pic>
        <p:nvPicPr>
          <p:cNvPr id="176" name="Google Shape;176;p11"/>
          <p:cNvPicPr preferRelativeResize="0"/>
          <p:nvPr/>
        </p:nvPicPr>
        <p:blipFill rotWithShape="1">
          <a:blip r:embed="rId3">
            <a:alphaModFix/>
          </a:blip>
          <a:srcRect/>
          <a:stretch/>
        </p:blipFill>
        <p:spPr>
          <a:xfrm>
            <a:off x="5056510" y="2880852"/>
            <a:ext cx="4375083" cy="3113040"/>
          </a:xfrm>
          <a:prstGeom prst="rect">
            <a:avLst/>
          </a:prstGeom>
          <a:noFill/>
          <a:ln>
            <a:noFill/>
          </a:ln>
        </p:spPr>
      </p:pic>
      <p:sp>
        <p:nvSpPr>
          <p:cNvPr id="177" name="Google Shape;177;p11"/>
          <p:cNvSpPr txBox="1"/>
          <p:nvPr/>
        </p:nvSpPr>
        <p:spPr>
          <a:xfrm>
            <a:off x="6381135" y="5993892"/>
            <a:ext cx="6100916" cy="27699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b="0" i="0" u="none" strike="noStrike">
                <a:solidFill>
                  <a:srgbClr val="000000"/>
                </a:solidFill>
                <a:latin typeface="Times New Roman"/>
                <a:ea typeface="Times New Roman"/>
                <a:cs typeface="Times New Roman"/>
                <a:sym typeface="Times New Roman"/>
              </a:rPr>
              <a:t>(Source: referralrock, 2021)</a:t>
            </a:r>
            <a:endParaRPr sz="1200">
              <a:solidFill>
                <a:schemeClr val="lt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12"/>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Funding Requirements &amp; Allocation</a:t>
            </a:r>
            <a:endParaRPr/>
          </a:p>
        </p:txBody>
      </p:sp>
      <p:sp>
        <p:nvSpPr>
          <p:cNvPr id="184" name="Google Shape;184;p12"/>
          <p:cNvSpPr txBox="1">
            <a:spLocks noGrp="1"/>
          </p:cNvSpPr>
          <p:nvPr>
            <p:ph type="body" idx="1"/>
          </p:nvPr>
        </p:nvSpPr>
        <p:spPr>
          <a:xfrm>
            <a:off x="3869268" y="864108"/>
            <a:ext cx="7315200" cy="2016744"/>
          </a:xfrm>
          <a:prstGeom prst="rect">
            <a:avLst/>
          </a:prstGeom>
          <a:noFill/>
          <a:ln>
            <a:noFill/>
          </a:ln>
        </p:spPr>
        <p:txBody>
          <a:bodyPr spcFirstLastPara="1" wrap="square" lIns="91425" tIns="45700" rIns="91425" bIns="45700" anchor="ctr" anchorCtr="0">
            <a:normAutofit lnSpcReduction="10000"/>
          </a:bodyPr>
          <a:lstStyle/>
          <a:p>
            <a:pPr marL="182880" lvl="0" indent="-182880" algn="l"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Total investment 20 thousand pounds to set up business (Mena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2024).</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Key expenses are kitchen equipment, delivery facility, and advertising.</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Budget on operations, personnel allowances and miscellaneous expenses (Bennett </a:t>
            </a:r>
            <a:r>
              <a:rPr lang="en-GB" i="1">
                <a:solidFill>
                  <a:schemeClr val="dk1"/>
                </a:solidFill>
                <a:latin typeface="Times New Roman"/>
                <a:ea typeface="Times New Roman"/>
                <a:cs typeface="Times New Roman"/>
                <a:sym typeface="Times New Roman"/>
              </a:rPr>
              <a:t>et al</a:t>
            </a:r>
            <a:r>
              <a:rPr lang="en-GB">
                <a:solidFill>
                  <a:schemeClr val="dk1"/>
                </a:solidFill>
                <a:latin typeface="Times New Roman"/>
                <a:ea typeface="Times New Roman"/>
                <a:cs typeface="Times New Roman"/>
                <a:sym typeface="Times New Roman"/>
              </a:rPr>
              <a:t>., 2024).</a:t>
            </a:r>
            <a:endParaRPr>
              <a:solidFill>
                <a:schemeClr val="dk1"/>
              </a:solidFill>
              <a:latin typeface="Times New Roman"/>
              <a:ea typeface="Times New Roman"/>
              <a:cs typeface="Times New Roman"/>
              <a:sym typeface="Times New Roman"/>
            </a:endParaRPr>
          </a:p>
        </p:txBody>
      </p:sp>
      <p:graphicFrame>
        <p:nvGraphicFramePr>
          <p:cNvPr id="185" name="Google Shape;185;p12"/>
          <p:cNvGraphicFramePr/>
          <p:nvPr/>
        </p:nvGraphicFramePr>
        <p:xfrm>
          <a:off x="3721254" y="3285730"/>
          <a:ext cx="3000000" cy="3000000"/>
        </p:xfrm>
        <a:graphic>
          <a:graphicData uri="http://schemas.openxmlformats.org/drawingml/2006/table">
            <a:tbl>
              <a:tblPr firstRow="1" firstCol="1" bandRow="1">
                <a:noFill/>
                <a:tableStyleId>{C0630A9C-5C01-4D32-9A06-21892124EF7F}</a:tableStyleId>
              </a:tblPr>
              <a:tblGrid>
                <a:gridCol w="24384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gridCol w="2438400">
                  <a:extLst>
                    <a:ext uri="{9D8B030D-6E8A-4147-A177-3AD203B41FA5}">
                      <a16:colId xmlns:a16="http://schemas.microsoft.com/office/drawing/2014/main" val="20002"/>
                    </a:ext>
                  </a:extLst>
                </a:gridCol>
              </a:tblGrid>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Category</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Description</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Estimated Cost (£)</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0"/>
                  </a:ext>
                </a:extLst>
              </a:tr>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Kitchen Setup</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Equipment, utensils, initial food inventory</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£8,000</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1"/>
                  </a:ext>
                </a:extLst>
              </a:tr>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Marketing &amp; Promotion</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Social media ads, influencer marketing, branding</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£4,000</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2"/>
                  </a:ext>
                </a:extLst>
              </a:tr>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Delivery Setup</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Bikes/scooters, delivery bags, logistics setup</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£5,000</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3"/>
                  </a:ext>
                </a:extLst>
              </a:tr>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Packaging</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Eco-friendly containers and packaging materials</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£1,500</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4"/>
                  </a:ext>
                </a:extLst>
              </a:tr>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Staff Costs (Initial)</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Salaries for chefs and delivery staff (short-term)</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£1,500</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5"/>
                  </a:ext>
                </a:extLst>
              </a:tr>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Miscellaneous Expenses</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Licenses, utilities, unexpected operational costs</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£1,000</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6"/>
                  </a:ext>
                </a:extLst>
              </a:tr>
              <a:tr h="139700">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Total Funding Required</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Overall startup investment needed</a:t>
                      </a:r>
                      <a:endParaRPr sz="1100" u="none" strike="noStrike" cap="none">
                        <a:solidFill>
                          <a:srgbClr val="7B7B7B"/>
                        </a:solidFill>
                        <a:latin typeface="Times New Roman"/>
                        <a:ea typeface="Times New Roman"/>
                        <a:cs typeface="Times New Roman"/>
                        <a:sym typeface="Times New Roman"/>
                      </a:endParaRPr>
                    </a:p>
                  </a:txBody>
                  <a:tcPr marL="68575" marR="68575" marT="0" marB="0"/>
                </a:tc>
                <a:tc>
                  <a:txBody>
                    <a:bodyPr/>
                    <a:lstStyle/>
                    <a:p>
                      <a:pPr marL="0" marR="0" lvl="0" indent="0" algn="l" rtl="0">
                        <a:lnSpc>
                          <a:spcPct val="107000"/>
                        </a:lnSpc>
                        <a:spcBef>
                          <a:spcPts val="0"/>
                        </a:spcBef>
                        <a:spcAft>
                          <a:spcPts val="0"/>
                        </a:spcAft>
                        <a:buClr>
                          <a:schemeClr val="lt1"/>
                        </a:buClr>
                        <a:buSzPts val="1100"/>
                        <a:buFont typeface="Times New Roman"/>
                        <a:buNone/>
                      </a:pPr>
                      <a:r>
                        <a:rPr lang="en-GB" sz="1100" u="none" strike="noStrike" cap="none">
                          <a:latin typeface="Times New Roman"/>
                          <a:ea typeface="Times New Roman"/>
                          <a:cs typeface="Times New Roman"/>
                          <a:sym typeface="Times New Roman"/>
                        </a:rPr>
                        <a:t>£21,000</a:t>
                      </a:r>
                      <a:endParaRPr sz="1100" u="none" strike="noStrike" cap="none">
                        <a:solidFill>
                          <a:srgbClr val="7B7B7B"/>
                        </a:solidFill>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7"/>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13"/>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Times New Roman"/>
              <a:buNone/>
            </a:pPr>
            <a:r>
              <a:rPr lang="en-GB" b="1"/>
              <a:t>Conclusion</a:t>
            </a:r>
            <a:endParaRPr/>
          </a:p>
        </p:txBody>
      </p:sp>
      <p:sp>
        <p:nvSpPr>
          <p:cNvPr id="192" name="Google Shape;192;p13"/>
          <p:cNvSpPr txBox="1">
            <a:spLocks noGrp="1"/>
          </p:cNvSpPr>
          <p:nvPr>
            <p:ph type="body" idx="1"/>
          </p:nvPr>
        </p:nvSpPr>
        <p:spPr>
          <a:xfrm>
            <a:off x="3869268" y="864108"/>
            <a:ext cx="7315200" cy="5120640"/>
          </a:xfrm>
          <a:prstGeom prst="rect">
            <a:avLst/>
          </a:prstGeom>
          <a:noFill/>
          <a:ln>
            <a:noFill/>
          </a:ln>
        </p:spPr>
        <p:txBody>
          <a:bodyPr spcFirstLastPara="1" wrap="square" lIns="91425" tIns="45700" rIns="91425" bIns="45700" anchor="ctr" anchorCtr="0">
            <a:normAutofit/>
          </a:bodyPr>
          <a:lstStyle/>
          <a:p>
            <a:pPr marL="182880" lvl="0" indent="-182880" algn="l" rtl="0">
              <a:lnSpc>
                <a:spcPct val="90000"/>
              </a:lnSpc>
              <a:spcBef>
                <a:spcPts val="0"/>
              </a:spcBef>
              <a:spcAft>
                <a:spcPts val="0"/>
              </a:spcAft>
              <a:buSzPts val="2000"/>
              <a:buChar char="●"/>
            </a:pPr>
            <a:r>
              <a:rPr lang="en-GB">
                <a:solidFill>
                  <a:schemeClr val="dk1"/>
                </a:solidFill>
                <a:latin typeface="Times New Roman"/>
                <a:ea typeface="Times New Roman"/>
                <a:cs typeface="Times New Roman"/>
                <a:sym typeface="Times New Roman"/>
              </a:rPr>
              <a:t>EcoBite, the products provide a unique solution of health and convenience, and sustainability.</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One has a great market demand and an obvious business strategy can secure a business expansion.</a:t>
            </a:r>
            <a:endParaRPr/>
          </a:p>
          <a:p>
            <a:pPr marL="182880" lvl="0" indent="-182880" algn="l" rtl="0">
              <a:lnSpc>
                <a:spcPct val="90000"/>
              </a:lnSpc>
              <a:spcBef>
                <a:spcPts val="1200"/>
              </a:spcBef>
              <a:spcAft>
                <a:spcPts val="0"/>
              </a:spcAft>
              <a:buSzPts val="2000"/>
              <a:buChar char="●"/>
            </a:pPr>
            <a:r>
              <a:rPr lang="en-GB">
                <a:solidFill>
                  <a:schemeClr val="dk1"/>
                </a:solidFill>
                <a:latin typeface="Times New Roman"/>
                <a:ea typeface="Times New Roman"/>
                <a:cs typeface="Times New Roman"/>
                <a:sym typeface="Times New Roman"/>
              </a:rPr>
              <a:t>Trade opportunity with scalable model and profitability opportunity in long run.</a:t>
            </a:r>
            <a:endParaRPr/>
          </a:p>
          <a:p>
            <a:pPr marL="182880" lvl="0" indent="-55880" algn="l" rtl="0">
              <a:lnSpc>
                <a:spcPct val="90000"/>
              </a:lnSpc>
              <a:spcBef>
                <a:spcPts val="1200"/>
              </a:spcBef>
              <a:spcAft>
                <a:spcPts val="0"/>
              </a:spcAft>
              <a:buSzPts val="2000"/>
              <a:buNone/>
            </a:pP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4"/>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3600"/>
              <a:buFont typeface="Times New Roman"/>
              <a:buNone/>
            </a:pPr>
            <a:r>
              <a:rPr lang="en-GB" b="1"/>
              <a:t>Reference List</a:t>
            </a:r>
            <a:endParaRPr/>
          </a:p>
        </p:txBody>
      </p:sp>
      <p:sp>
        <p:nvSpPr>
          <p:cNvPr id="199" name="Google Shape;199;p14"/>
          <p:cNvSpPr txBox="1">
            <a:spLocks noGrp="1"/>
          </p:cNvSpPr>
          <p:nvPr>
            <p:ph type="body" idx="1"/>
          </p:nvPr>
        </p:nvSpPr>
        <p:spPr>
          <a:xfrm>
            <a:off x="3618271" y="383458"/>
            <a:ext cx="7566197" cy="6474542"/>
          </a:xfrm>
          <a:prstGeom prst="rect">
            <a:avLst/>
          </a:prstGeom>
          <a:noFill/>
          <a:ln>
            <a:noFill/>
          </a:ln>
        </p:spPr>
        <p:txBody>
          <a:bodyPr spcFirstLastPara="1" wrap="square" lIns="91425" tIns="45700" rIns="91425" bIns="45700" anchor="ctr" anchorCtr="0">
            <a:normAutofit fontScale="70000" lnSpcReduction="20000"/>
          </a:bodyPr>
          <a:lstStyle/>
          <a:p>
            <a:pPr marL="182880" lvl="0" indent="-182880" algn="just" rtl="0">
              <a:lnSpc>
                <a:spcPct val="90000"/>
              </a:lnSpc>
              <a:spcBef>
                <a:spcPts val="0"/>
              </a:spcBef>
              <a:spcAft>
                <a:spcPts val="0"/>
              </a:spcAft>
              <a:buSzPct val="100000"/>
              <a:buChar char="●"/>
            </a:pPr>
            <a:r>
              <a:rPr lang="en-GB">
                <a:solidFill>
                  <a:schemeClr val="dk1"/>
                </a:solidFill>
                <a:latin typeface="Times New Roman"/>
                <a:ea typeface="Times New Roman"/>
                <a:cs typeface="Times New Roman"/>
                <a:sym typeface="Times New Roman"/>
              </a:rPr>
              <a:t>Bennett, R., Keeble, M., Zorbas, C., Sacks, G., Driessen, C., Grigsby‐Duffy, L., ... and Backholer, K. (2024). The potential influence of the digital food retail environment on health: a systematic scoping review of the literature. </a:t>
            </a:r>
            <a:r>
              <a:rPr lang="en-GB" i="1">
                <a:solidFill>
                  <a:schemeClr val="dk1"/>
                </a:solidFill>
                <a:latin typeface="Times New Roman"/>
                <a:ea typeface="Times New Roman"/>
                <a:cs typeface="Times New Roman"/>
                <a:sym typeface="Times New Roman"/>
              </a:rPr>
              <a:t>Obesity reviews</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25</a:t>
            </a:r>
            <a:r>
              <a:rPr lang="en-GB">
                <a:solidFill>
                  <a:schemeClr val="dk1"/>
                </a:solidFill>
                <a:latin typeface="Times New Roman"/>
                <a:ea typeface="Times New Roman"/>
                <a:cs typeface="Times New Roman"/>
                <a:sym typeface="Times New Roman"/>
              </a:rPr>
              <a:t>(3), e13671.</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Colozza, D. (2024). A qualitative exploration of ultra-processed foods consumption and eating out behaviours in an Indonesian urban food environment. </a:t>
            </a:r>
            <a:r>
              <a:rPr lang="en-GB" i="1">
                <a:solidFill>
                  <a:schemeClr val="dk1"/>
                </a:solidFill>
                <a:latin typeface="Times New Roman"/>
                <a:ea typeface="Times New Roman"/>
                <a:cs typeface="Times New Roman"/>
                <a:sym typeface="Times New Roman"/>
              </a:rPr>
              <a:t>Nutrition and Health</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30</a:t>
            </a:r>
            <a:r>
              <a:rPr lang="en-GB">
                <a:solidFill>
                  <a:schemeClr val="dk1"/>
                </a:solidFill>
                <a:latin typeface="Times New Roman"/>
                <a:ea typeface="Times New Roman"/>
                <a:cs typeface="Times New Roman"/>
                <a:sym typeface="Times New Roman"/>
              </a:rPr>
              <a:t>(3), 613-623.</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Flavorish, (2024), </a:t>
            </a:r>
            <a:r>
              <a:rPr lang="en-GB" i="1">
                <a:solidFill>
                  <a:schemeClr val="dk1"/>
                </a:solidFill>
                <a:latin typeface="Times New Roman"/>
                <a:ea typeface="Times New Roman"/>
                <a:cs typeface="Times New Roman"/>
                <a:sym typeface="Times New Roman"/>
              </a:rPr>
              <a:t>Eco friendly food packaging sustainable meal delivery</a:t>
            </a:r>
            <a:r>
              <a:rPr lang="en-GB">
                <a:solidFill>
                  <a:schemeClr val="dk1"/>
                </a:solidFill>
                <a:latin typeface="Times New Roman"/>
                <a:ea typeface="Times New Roman"/>
                <a:cs typeface="Times New Roman"/>
                <a:sym typeface="Times New Roman"/>
              </a:rPr>
              <a:t>, [Online] Available from: </a:t>
            </a:r>
            <a:r>
              <a:rPr lang="en-GB" u="sng">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https://www.flavorish.ai/_next/image?url=https%3A%2F%2Fcdn.sanity.io%2Fimages%2F13sz3xxy%2Fproduction%2F74bf11fbcb3e73448521ab2d5dc7bf19613fa0b9-1920x1080.png%3Fauto%3Dformat&amp;w=3840&amp;q=75</a:t>
            </a:r>
            <a:r>
              <a:rPr lang="en-GB">
                <a:solidFill>
                  <a:schemeClr val="dk1"/>
                </a:solidFill>
                <a:latin typeface="Times New Roman"/>
                <a:ea typeface="Times New Roman"/>
                <a:cs typeface="Times New Roman"/>
                <a:sym typeface="Times New Roman"/>
              </a:rPr>
              <a:t> [Accessed 17 April, 2026]</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Fraser, K., Love, P., Laws, R., Campbell, K. J., and Spence, A. (2023). Meal kit subscription services and opportunities to improve family vegetable consumption. </a:t>
            </a:r>
            <a:r>
              <a:rPr lang="en-GB" i="1">
                <a:solidFill>
                  <a:schemeClr val="dk1"/>
                </a:solidFill>
                <a:latin typeface="Times New Roman"/>
                <a:ea typeface="Times New Roman"/>
                <a:cs typeface="Times New Roman"/>
                <a:sym typeface="Times New Roman"/>
              </a:rPr>
              <a:t>Health Promotion International</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38</a:t>
            </a:r>
            <a:r>
              <a:rPr lang="en-GB">
                <a:solidFill>
                  <a:schemeClr val="dk1"/>
                </a:solidFill>
                <a:latin typeface="Times New Roman"/>
                <a:ea typeface="Times New Roman"/>
                <a:cs typeface="Times New Roman"/>
                <a:sym typeface="Times New Roman"/>
              </a:rPr>
              <a:t>(6), daad155.</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Idealink, (2024), </a:t>
            </a:r>
            <a:r>
              <a:rPr lang="en-GB" i="1">
                <a:solidFill>
                  <a:schemeClr val="dk1"/>
                </a:solidFill>
                <a:latin typeface="Times New Roman"/>
                <a:ea typeface="Times New Roman"/>
                <a:cs typeface="Times New Roman"/>
                <a:sym typeface="Times New Roman"/>
              </a:rPr>
              <a:t>Subscription business model food delivery app illustration</a:t>
            </a:r>
            <a:r>
              <a:rPr lang="en-GB">
                <a:solidFill>
                  <a:schemeClr val="dk1"/>
                </a:solidFill>
                <a:latin typeface="Times New Roman"/>
                <a:ea typeface="Times New Roman"/>
                <a:cs typeface="Times New Roman"/>
                <a:sym typeface="Times New Roman"/>
              </a:rPr>
              <a:t>, [Online] Available from: </a:t>
            </a:r>
            <a:r>
              <a:rPr lang="en-GB" u="sng">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https://idealink.tech/blog/how-to-build-an-app-like-zomato-a-complete-guide-for-2025</a:t>
            </a:r>
            <a:r>
              <a:rPr lang="en-GB">
                <a:solidFill>
                  <a:schemeClr val="dk1"/>
                </a:solidFill>
                <a:latin typeface="Times New Roman"/>
                <a:ea typeface="Times New Roman"/>
                <a:cs typeface="Times New Roman"/>
                <a:sym typeface="Times New Roman"/>
              </a:rPr>
              <a:t> [Accessed 18 April, 2026]</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Kamienas, E., Gruodė, G., and Valentukevičiūtė, R. (2025). Enhancing food subscription services: a case study on customer-centric product improvement in Lithuania. </a:t>
            </a:r>
            <a:r>
              <a:rPr lang="en-GB" i="1">
                <a:solidFill>
                  <a:schemeClr val="dk1"/>
                </a:solidFill>
                <a:latin typeface="Times New Roman"/>
                <a:ea typeface="Times New Roman"/>
                <a:cs typeface="Times New Roman"/>
                <a:sym typeface="Times New Roman"/>
              </a:rPr>
              <a:t>CURRENT ISSUES OF BUSINESS AND LAW</a:t>
            </a:r>
            <a:r>
              <a:rPr lang="en-GB">
                <a:solidFill>
                  <a:schemeClr val="dk1"/>
                </a:solidFill>
                <a:latin typeface="Times New Roman"/>
                <a:ea typeface="Times New Roman"/>
                <a:cs typeface="Times New Roman"/>
                <a:sym typeface="Times New Roman"/>
              </a:rPr>
              <a:t>, (1 (8)).</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Kilders, V., Caputo, V., and Lusk, J. L. (2024). Consumer preferences for food away from home: Dine in versus delivery. </a:t>
            </a:r>
            <a:r>
              <a:rPr lang="en-GB" i="1">
                <a:solidFill>
                  <a:schemeClr val="dk1"/>
                </a:solidFill>
                <a:latin typeface="Times New Roman"/>
                <a:ea typeface="Times New Roman"/>
                <a:cs typeface="Times New Roman"/>
                <a:sym typeface="Times New Roman"/>
              </a:rPr>
              <a:t>American Journal of Agricultural Economics</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106</a:t>
            </a:r>
            <a:r>
              <a:rPr lang="en-GB">
                <a:solidFill>
                  <a:schemeClr val="dk1"/>
                </a:solidFill>
                <a:latin typeface="Times New Roman"/>
                <a:ea typeface="Times New Roman"/>
                <a:cs typeface="Times New Roman"/>
                <a:sym typeface="Times New Roman"/>
              </a:rPr>
              <a:t>(2), 496-525.</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Lee, H. A., and Seo-Hyun, S. O. N. G. (2022). The Trend of Outsourcing Housework through Home Meal Replacement: The Consumption Value of Food Subscription Service. </a:t>
            </a:r>
            <a:r>
              <a:rPr lang="en-GB" i="1">
                <a:solidFill>
                  <a:schemeClr val="dk1"/>
                </a:solidFill>
                <a:latin typeface="Times New Roman"/>
                <a:ea typeface="Times New Roman"/>
                <a:cs typeface="Times New Roman"/>
                <a:sym typeface="Times New Roman"/>
              </a:rPr>
              <a:t>East Asian Journal of Business Economics</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10</a:t>
            </a:r>
            <a:r>
              <a:rPr lang="en-GB">
                <a:solidFill>
                  <a:schemeClr val="dk1"/>
                </a:solidFill>
                <a:latin typeface="Times New Roman"/>
                <a:ea typeface="Times New Roman"/>
                <a:cs typeface="Times New Roman"/>
                <a:sym typeface="Times New Roman"/>
              </a:rPr>
              <a:t>(3), 75-91.</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Li, L., and Wang, D. (2022). Do neighborhood food environments matter for eating through online-to-offline food delivery services?. </a:t>
            </a:r>
            <a:r>
              <a:rPr lang="en-GB" i="1">
                <a:solidFill>
                  <a:schemeClr val="dk1"/>
                </a:solidFill>
                <a:latin typeface="Times New Roman"/>
                <a:ea typeface="Times New Roman"/>
                <a:cs typeface="Times New Roman"/>
                <a:sym typeface="Times New Roman"/>
              </a:rPr>
              <a:t>Applied Geography</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138</a:t>
            </a:r>
            <a:r>
              <a:rPr lang="en-GB">
                <a:solidFill>
                  <a:schemeClr val="dk1"/>
                </a:solidFill>
                <a:latin typeface="Times New Roman"/>
                <a:ea typeface="Times New Roman"/>
                <a:cs typeface="Times New Roman"/>
                <a:sym typeface="Times New Roman"/>
              </a:rPr>
              <a:t>, 102620.</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Li, L., Feng, R., Xi, J., and Wang, F. (2023). Spatial drivers and effects of urban food accessibility: Comparison of conventional and online-to-offline services. </a:t>
            </a:r>
            <a:r>
              <a:rPr lang="en-GB" i="1">
                <a:solidFill>
                  <a:schemeClr val="dk1"/>
                </a:solidFill>
                <a:latin typeface="Times New Roman"/>
                <a:ea typeface="Times New Roman"/>
                <a:cs typeface="Times New Roman"/>
                <a:sym typeface="Times New Roman"/>
              </a:rPr>
              <a:t>Applied Geography</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152</a:t>
            </a:r>
            <a:r>
              <a:rPr lang="en-GB">
                <a:solidFill>
                  <a:schemeClr val="dk1"/>
                </a:solidFill>
                <a:latin typeface="Times New Roman"/>
                <a:ea typeface="Times New Roman"/>
                <a:cs typeface="Times New Roman"/>
                <a:sym typeface="Times New Roman"/>
              </a:rPr>
              <a:t>, 102894.</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Marshall, J., Jimenez-Pazmino, P., Metoyer, R., and Chawla, N. V. (2022). A survey on healthy food decision influences through technological innovations. </a:t>
            </a:r>
            <a:r>
              <a:rPr lang="en-GB" i="1">
                <a:solidFill>
                  <a:schemeClr val="dk1"/>
                </a:solidFill>
                <a:latin typeface="Times New Roman"/>
                <a:ea typeface="Times New Roman"/>
                <a:cs typeface="Times New Roman"/>
                <a:sym typeface="Times New Roman"/>
              </a:rPr>
              <a:t>ACM Transactions on Computing for Healthcare (HEALTH)</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3</a:t>
            </a:r>
            <a:r>
              <a:rPr lang="en-GB">
                <a:solidFill>
                  <a:schemeClr val="dk1"/>
                </a:solidFill>
                <a:latin typeface="Times New Roman"/>
                <a:ea typeface="Times New Roman"/>
                <a:cs typeface="Times New Roman"/>
                <a:sym typeface="Times New Roman"/>
              </a:rPr>
              <a:t>(2), 1-27.</a:t>
            </a:r>
            <a:endParaRPr>
              <a:solidFill>
                <a:schemeClr val="dk1"/>
              </a:solidFill>
              <a:latin typeface="Times New Roman"/>
              <a:ea typeface="Times New Roman"/>
              <a:cs typeface="Times New Roman"/>
              <a:sym typeface="Times New Roman"/>
            </a:endParaRPr>
          </a:p>
          <a:p>
            <a:pPr marL="182880" lvl="0" indent="-93980" algn="just" rtl="0">
              <a:lnSpc>
                <a:spcPct val="90000"/>
              </a:lnSpc>
              <a:spcBef>
                <a:spcPts val="1200"/>
              </a:spcBef>
              <a:spcAft>
                <a:spcPts val="0"/>
              </a:spcAft>
              <a:buSzPct val="100000"/>
              <a:buNone/>
            </a:pP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15"/>
          <p:cNvSpPr txBox="1">
            <a:spLocks noGrp="1"/>
          </p:cNvSpPr>
          <p:nvPr>
            <p:ph type="title"/>
          </p:nvPr>
        </p:nvSpPr>
        <p:spPr>
          <a:xfrm>
            <a:off x="252919" y="1123837"/>
            <a:ext cx="2947482" cy="460118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3600"/>
              <a:buFont typeface="Times New Roman"/>
              <a:buNone/>
            </a:pPr>
            <a:r>
              <a:rPr lang="en-GB" b="1"/>
              <a:t>Reference List</a:t>
            </a:r>
            <a:endParaRPr/>
          </a:p>
        </p:txBody>
      </p:sp>
      <p:sp>
        <p:nvSpPr>
          <p:cNvPr id="206" name="Google Shape;206;p15"/>
          <p:cNvSpPr txBox="1">
            <a:spLocks noGrp="1"/>
          </p:cNvSpPr>
          <p:nvPr>
            <p:ph type="body" idx="1"/>
          </p:nvPr>
        </p:nvSpPr>
        <p:spPr>
          <a:xfrm>
            <a:off x="3559277" y="147484"/>
            <a:ext cx="7625191" cy="6710516"/>
          </a:xfrm>
          <a:prstGeom prst="rect">
            <a:avLst/>
          </a:prstGeom>
          <a:noFill/>
          <a:ln>
            <a:noFill/>
          </a:ln>
        </p:spPr>
        <p:txBody>
          <a:bodyPr spcFirstLastPara="1" wrap="square" lIns="91425" tIns="45700" rIns="91425" bIns="45700" anchor="ctr" anchorCtr="0">
            <a:normAutofit fontScale="70000" lnSpcReduction="20000"/>
          </a:bodyPr>
          <a:lstStyle/>
          <a:p>
            <a:pPr marL="182880" lvl="0" indent="-182880" algn="just" rtl="0">
              <a:lnSpc>
                <a:spcPct val="90000"/>
              </a:lnSpc>
              <a:spcBef>
                <a:spcPts val="0"/>
              </a:spcBef>
              <a:spcAft>
                <a:spcPts val="0"/>
              </a:spcAft>
              <a:buSzPct val="100000"/>
              <a:buChar char="●"/>
            </a:pPr>
            <a:r>
              <a:rPr lang="en-GB">
                <a:solidFill>
                  <a:schemeClr val="dk1"/>
                </a:solidFill>
                <a:latin typeface="Times New Roman"/>
                <a:ea typeface="Times New Roman"/>
                <a:cs typeface="Times New Roman"/>
                <a:sym typeface="Times New Roman"/>
              </a:rPr>
              <a:t>Mena, B., Sîrbu, A., and Eze, C. C. (2024). Global consumer perception towards healthy foods: influencing factors and current trends. </a:t>
            </a:r>
            <a:r>
              <a:rPr lang="en-GB" i="1">
                <a:solidFill>
                  <a:schemeClr val="dk1"/>
                </a:solidFill>
                <a:latin typeface="Times New Roman"/>
                <a:ea typeface="Times New Roman"/>
                <a:cs typeface="Times New Roman"/>
                <a:sym typeface="Times New Roman"/>
              </a:rPr>
              <a:t>Consumer Perceptions and Food</a:t>
            </a:r>
            <a:r>
              <a:rPr lang="en-GB">
                <a:solidFill>
                  <a:schemeClr val="dk1"/>
                </a:solidFill>
                <a:latin typeface="Times New Roman"/>
                <a:ea typeface="Times New Roman"/>
                <a:cs typeface="Times New Roman"/>
                <a:sym typeface="Times New Roman"/>
              </a:rPr>
              <a:t>, 605-623.</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Osaili, T. M., Al-Nabulsi, A. A., Taybeh, A. O., Cheikh Ismail, L., and Saleh, S. T. (2023). Healthy food and determinants of food choice on online food delivery applications. </a:t>
            </a:r>
            <a:r>
              <a:rPr lang="en-GB" i="1">
                <a:solidFill>
                  <a:schemeClr val="dk1"/>
                </a:solidFill>
                <a:latin typeface="Times New Roman"/>
                <a:ea typeface="Times New Roman"/>
                <a:cs typeface="Times New Roman"/>
                <a:sym typeface="Times New Roman"/>
              </a:rPr>
              <a:t>Plos one</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18</a:t>
            </a:r>
            <a:r>
              <a:rPr lang="en-GB">
                <a:solidFill>
                  <a:schemeClr val="dk1"/>
                </a:solidFill>
                <a:latin typeface="Times New Roman"/>
                <a:ea typeface="Times New Roman"/>
                <a:cs typeface="Times New Roman"/>
                <a:sym typeface="Times New Roman"/>
              </a:rPr>
              <a:t>(10), e0293004.</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Phan, T. X. D., and Zuo, A. (2026). Towards Sustainable Food Consumption: A Household‐Level Analysis of Home Cooking Behaviours in Urban Vietnam. </a:t>
            </a:r>
            <a:r>
              <a:rPr lang="en-GB" i="1">
                <a:solidFill>
                  <a:schemeClr val="dk1"/>
                </a:solidFill>
                <a:latin typeface="Times New Roman"/>
                <a:ea typeface="Times New Roman"/>
                <a:cs typeface="Times New Roman"/>
                <a:sym typeface="Times New Roman"/>
              </a:rPr>
              <a:t>Sustainable Development</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34</a:t>
            </a:r>
            <a:r>
              <a:rPr lang="en-GB">
                <a:solidFill>
                  <a:schemeClr val="dk1"/>
                </a:solidFill>
                <a:latin typeface="Times New Roman"/>
                <a:ea typeface="Times New Roman"/>
                <a:cs typeface="Times New Roman"/>
                <a:sym typeface="Times New Roman"/>
              </a:rPr>
              <a:t>, 996-1014.</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referralrock, (2021), </a:t>
            </a:r>
            <a:r>
              <a:rPr lang="en-GB" i="1">
                <a:solidFill>
                  <a:schemeClr val="dk1"/>
                </a:solidFill>
                <a:latin typeface="Times New Roman"/>
                <a:ea typeface="Times New Roman"/>
                <a:cs typeface="Times New Roman"/>
                <a:sym typeface="Times New Roman"/>
              </a:rPr>
              <a:t>Students Referral Marketing Strategy</a:t>
            </a:r>
            <a:r>
              <a:rPr lang="en-GB">
                <a:solidFill>
                  <a:schemeClr val="dk1"/>
                </a:solidFill>
                <a:latin typeface="Times New Roman"/>
                <a:ea typeface="Times New Roman"/>
                <a:cs typeface="Times New Roman"/>
                <a:sym typeface="Times New Roman"/>
              </a:rPr>
              <a:t>, Online] Available from: </a:t>
            </a:r>
            <a:r>
              <a:rPr lang="en-GB" u="sng">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https://referralrock.com/blog/wp-content/uploads/2021/03/growth-hackers-viral-loop.png</a:t>
            </a:r>
            <a:r>
              <a:rPr lang="en-GB">
                <a:solidFill>
                  <a:schemeClr val="dk1"/>
                </a:solidFill>
                <a:latin typeface="Times New Roman"/>
                <a:ea typeface="Times New Roman"/>
                <a:cs typeface="Times New Roman"/>
                <a:sym typeface="Times New Roman"/>
              </a:rPr>
              <a:t> [Accessed 21 April, 2026]</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Scitechdaily, (2024), </a:t>
            </a:r>
            <a:r>
              <a:rPr lang="en-GB" i="1">
                <a:solidFill>
                  <a:schemeClr val="dk1"/>
                </a:solidFill>
                <a:latin typeface="Times New Roman"/>
                <a:ea typeface="Times New Roman"/>
                <a:cs typeface="Times New Roman"/>
                <a:sym typeface="Times New Roman"/>
              </a:rPr>
              <a:t>Busy students eating fast food unhealthy lifestyle</a:t>
            </a:r>
            <a:r>
              <a:rPr lang="en-GB">
                <a:solidFill>
                  <a:schemeClr val="dk1"/>
                </a:solidFill>
                <a:latin typeface="Times New Roman"/>
                <a:ea typeface="Times New Roman"/>
                <a:cs typeface="Times New Roman"/>
                <a:sym typeface="Times New Roman"/>
              </a:rPr>
              <a:t>, [Online] Available from: </a:t>
            </a:r>
            <a:r>
              <a:rPr lang="en-GB" u="sng">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https://scitechdaily.com/images/Parents-Views-on-Fast-Food-for-Kids.png</a:t>
            </a:r>
            <a:r>
              <a:rPr lang="en-GB">
                <a:solidFill>
                  <a:schemeClr val="dk1"/>
                </a:solidFill>
                <a:latin typeface="Times New Roman"/>
                <a:ea typeface="Times New Roman"/>
                <a:cs typeface="Times New Roman"/>
                <a:sym typeface="Times New Roman"/>
              </a:rPr>
              <a:t> [Accessed 16 April, 2026]</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Sequeira, L., Pal, S., and Gupta, S. (2026). Mapping the knowledge landscape of convenience food research: A bibliometric review. </a:t>
            </a:r>
            <a:r>
              <a:rPr lang="en-GB" i="1">
                <a:solidFill>
                  <a:schemeClr val="dk1"/>
                </a:solidFill>
                <a:latin typeface="Times New Roman"/>
                <a:ea typeface="Times New Roman"/>
                <a:cs typeface="Times New Roman"/>
                <a:sym typeface="Times New Roman"/>
              </a:rPr>
              <a:t>Food and Humanity</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6</a:t>
            </a:r>
            <a:r>
              <a:rPr lang="en-GB">
                <a:solidFill>
                  <a:schemeClr val="dk1"/>
                </a:solidFill>
                <a:latin typeface="Times New Roman"/>
                <a:ea typeface="Times New Roman"/>
                <a:cs typeface="Times New Roman"/>
                <a:sym typeface="Times New Roman"/>
              </a:rPr>
              <a:t>, 101090.</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tastewise, (2024), </a:t>
            </a:r>
            <a:r>
              <a:rPr lang="en-GB" i="1">
                <a:solidFill>
                  <a:schemeClr val="dk1"/>
                </a:solidFill>
                <a:latin typeface="Times New Roman"/>
                <a:ea typeface="Times New Roman"/>
                <a:cs typeface="Times New Roman"/>
                <a:sym typeface="Times New Roman"/>
              </a:rPr>
              <a:t>Social Media Marketing strategy</a:t>
            </a:r>
            <a:r>
              <a:rPr lang="en-GB">
                <a:solidFill>
                  <a:schemeClr val="dk1"/>
                </a:solidFill>
                <a:latin typeface="Times New Roman"/>
                <a:ea typeface="Times New Roman"/>
                <a:cs typeface="Times New Roman"/>
                <a:sym typeface="Times New Roman"/>
              </a:rPr>
              <a:t>, [Online] Available from: </a:t>
            </a:r>
            <a:r>
              <a:rPr lang="en-GB" u="sng">
                <a:solidFill>
                  <a:schemeClr val="dk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https://tastewise.io/nitropack_static/aPohMRnUAesmicbodbFPKWssEccFSxfi/assets/images/optimized/rev-53d4982/tastewise.io/wp-content/uploads/2024/05/Blog-image-Food-Marketing-Strategies-for-Social-Media.png</a:t>
            </a:r>
            <a:r>
              <a:rPr lang="en-GB">
                <a:solidFill>
                  <a:schemeClr val="dk1"/>
                </a:solidFill>
                <a:latin typeface="Times New Roman"/>
                <a:ea typeface="Times New Roman"/>
                <a:cs typeface="Times New Roman"/>
                <a:sym typeface="Times New Roman"/>
              </a:rPr>
              <a:t> [Accessed 20 April, 2026]</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Tastingtable, (2023), </a:t>
            </a:r>
            <a:r>
              <a:rPr lang="en-GB" i="1">
                <a:solidFill>
                  <a:schemeClr val="dk1"/>
                </a:solidFill>
                <a:latin typeface="Times New Roman"/>
                <a:ea typeface="Times New Roman"/>
                <a:cs typeface="Times New Roman"/>
                <a:sym typeface="Times New Roman"/>
              </a:rPr>
              <a:t>Affordable Meal Subscription Service</a:t>
            </a:r>
            <a:r>
              <a:rPr lang="en-GB">
                <a:solidFill>
                  <a:schemeClr val="dk1"/>
                </a:solidFill>
                <a:latin typeface="Times New Roman"/>
                <a:ea typeface="Times New Roman"/>
                <a:cs typeface="Times New Roman"/>
                <a:sym typeface="Times New Roman"/>
              </a:rPr>
              <a:t>, [Online] Available from:  </a:t>
            </a:r>
            <a:r>
              <a:rPr lang="en-GB" u="sng">
                <a:solidFill>
                  <a:schemeClr val="dk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https://www.tastingtable.com/img/gallery/whats-the-most-affordable-meal-subscription-service-we-compared-9/l-intro-1743190063.jpg</a:t>
            </a:r>
            <a:r>
              <a:rPr lang="en-GB">
                <a:solidFill>
                  <a:schemeClr val="dk1"/>
                </a:solidFill>
                <a:latin typeface="Times New Roman"/>
                <a:ea typeface="Times New Roman"/>
                <a:cs typeface="Times New Roman"/>
                <a:sym typeface="Times New Roman"/>
              </a:rPr>
              <a:t> [Accessed 15 April, 2026]</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uploads.slidenest, (2023), </a:t>
            </a:r>
            <a:r>
              <a:rPr lang="en-GB" i="1">
                <a:solidFill>
                  <a:schemeClr val="dk1"/>
                </a:solidFill>
                <a:latin typeface="Times New Roman"/>
                <a:ea typeface="Times New Roman"/>
                <a:cs typeface="Times New Roman"/>
                <a:sym typeface="Times New Roman"/>
              </a:rPr>
              <a:t>Business Environmental Factors PESTEL Analysis</a:t>
            </a:r>
            <a:r>
              <a:rPr lang="en-GB">
                <a:solidFill>
                  <a:schemeClr val="dk1"/>
                </a:solidFill>
                <a:latin typeface="Times New Roman"/>
                <a:ea typeface="Times New Roman"/>
                <a:cs typeface="Times New Roman"/>
                <a:sym typeface="Times New Roman"/>
              </a:rPr>
              <a:t>, Online] Available from: </a:t>
            </a:r>
            <a:r>
              <a:rPr lang="en-GB" u="sng">
                <a:solidFill>
                  <a:schemeClr val="dk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https://stg-uploads.slidenest.com/template_4602/templateColor_4278/previewImages/business-environmental-factors-pestel-analysis-powerpoint-google-slides-keynote-presentation-template-1.jpeg</a:t>
            </a:r>
            <a:r>
              <a:rPr lang="en-GB">
                <a:solidFill>
                  <a:schemeClr val="dk1"/>
                </a:solidFill>
                <a:latin typeface="Times New Roman"/>
                <a:ea typeface="Times New Roman"/>
                <a:cs typeface="Times New Roman"/>
                <a:sym typeface="Times New Roman"/>
              </a:rPr>
              <a:t> [Accessed 19 April, 2026]</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Zhang, Y., Wang, D., Liu, Y., Du, K., Lu, P., He, P., and Li, Y. (2025). Urban food delivery services as extreme heat adaptation. </a:t>
            </a:r>
            <a:r>
              <a:rPr lang="en-GB" i="1">
                <a:solidFill>
                  <a:schemeClr val="dk1"/>
                </a:solidFill>
                <a:latin typeface="Times New Roman"/>
                <a:ea typeface="Times New Roman"/>
                <a:cs typeface="Times New Roman"/>
                <a:sym typeface="Times New Roman"/>
              </a:rPr>
              <a:t>Nature Cities</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2</a:t>
            </a:r>
            <a:r>
              <a:rPr lang="en-GB">
                <a:solidFill>
                  <a:schemeClr val="dk1"/>
                </a:solidFill>
                <a:latin typeface="Times New Roman"/>
                <a:ea typeface="Times New Roman"/>
                <a:cs typeface="Times New Roman"/>
                <a:sym typeface="Times New Roman"/>
              </a:rPr>
              <a:t>(2), 170-179.</a:t>
            </a:r>
            <a:endParaRPr>
              <a:solidFill>
                <a:schemeClr val="dk1"/>
              </a:solidFill>
              <a:latin typeface="Times New Roman"/>
              <a:ea typeface="Times New Roman"/>
              <a:cs typeface="Times New Roman"/>
              <a:sym typeface="Times New Roman"/>
            </a:endParaRPr>
          </a:p>
          <a:p>
            <a:pPr marL="182880" lvl="0" indent="-182880" algn="just" rtl="0">
              <a:lnSpc>
                <a:spcPct val="90000"/>
              </a:lnSpc>
              <a:spcBef>
                <a:spcPts val="1200"/>
              </a:spcBef>
              <a:spcAft>
                <a:spcPts val="0"/>
              </a:spcAft>
              <a:buSzPct val="100000"/>
              <a:buChar char="●"/>
            </a:pPr>
            <a:r>
              <a:rPr lang="en-GB">
                <a:solidFill>
                  <a:schemeClr val="dk1"/>
                </a:solidFill>
                <a:latin typeface="Times New Roman"/>
                <a:ea typeface="Times New Roman"/>
                <a:cs typeface="Times New Roman"/>
                <a:sym typeface="Times New Roman"/>
              </a:rPr>
              <a:t>Ziso, D., Chun, O. K., and Puglisi, M. J. (2022). Increasing access to healthy foods through improving food environment: a review of mixed methods intervention studies with residents of low-income communities. </a:t>
            </a:r>
            <a:r>
              <a:rPr lang="en-GB" i="1">
                <a:solidFill>
                  <a:schemeClr val="dk1"/>
                </a:solidFill>
                <a:latin typeface="Times New Roman"/>
                <a:ea typeface="Times New Roman"/>
                <a:cs typeface="Times New Roman"/>
                <a:sym typeface="Times New Roman"/>
              </a:rPr>
              <a:t>Nutrients</a:t>
            </a:r>
            <a:r>
              <a:rPr lang="en-GB">
                <a:solidFill>
                  <a:schemeClr val="dk1"/>
                </a:solidFill>
                <a:latin typeface="Times New Roman"/>
                <a:ea typeface="Times New Roman"/>
                <a:cs typeface="Times New Roman"/>
                <a:sym typeface="Times New Roman"/>
              </a:rPr>
              <a:t>, </a:t>
            </a:r>
            <a:r>
              <a:rPr lang="en-GB" i="1">
                <a:solidFill>
                  <a:schemeClr val="dk1"/>
                </a:solidFill>
                <a:latin typeface="Times New Roman"/>
                <a:ea typeface="Times New Roman"/>
                <a:cs typeface="Times New Roman"/>
                <a:sym typeface="Times New Roman"/>
              </a:rPr>
              <a:t>14</a:t>
            </a:r>
            <a:r>
              <a:rPr lang="en-GB">
                <a:solidFill>
                  <a:schemeClr val="dk1"/>
                </a:solidFill>
                <a:latin typeface="Times New Roman"/>
                <a:ea typeface="Times New Roman"/>
                <a:cs typeface="Times New Roman"/>
                <a:sym typeface="Times New Roman"/>
              </a:rPr>
              <a:t>(11), 2278.</a:t>
            </a:r>
            <a:endParaRPr>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Frame">
  <a:themeElements>
    <a:clrScheme name="Yellow Orange">
      <a:dk1>
        <a:srgbClr val="000000"/>
      </a:dk1>
      <a:lt1>
        <a:srgbClr val="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3989</Words>
  <Application>Microsoft Office PowerPoint</Application>
  <PresentationFormat>Widescreen</PresentationFormat>
  <Paragraphs>155</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Noto Sans Symbols</vt:lpstr>
      <vt:lpstr>Times New Roman</vt:lpstr>
      <vt:lpstr>Frame</vt:lpstr>
      <vt:lpstr>ECOBITE: A SUSTAINABLE AND AFFORDABLE HEALTHY MEAL SUBSCRIPTION SERVICE FOR URBAN CONSUMERS Name:  Ioan serban  ID: 2227307 </vt:lpstr>
      <vt:lpstr>Introduction to the business</vt:lpstr>
      <vt:lpstr>Problem Statement</vt:lpstr>
      <vt:lpstr>Solution (Product/Service)</vt:lpstr>
      <vt:lpstr>Unique Selling Proposition (USP)</vt:lpstr>
      <vt:lpstr>Target Market</vt:lpstr>
      <vt:lpstr>Business Model</vt:lpstr>
      <vt:lpstr>Management Structure &amp; Legal Form</vt:lpstr>
      <vt:lpstr>PESTEL Analysis (3 Key Factors)</vt:lpstr>
      <vt:lpstr>Marketing Strategy 1 - Social Media</vt:lpstr>
      <vt:lpstr>Marketing Strategy 2 - Student Offers &amp; Partnerships</vt:lpstr>
      <vt:lpstr>Funding Requirements &amp; Allocation</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IoanSerban</dc:creator>
  <cp:lastModifiedBy>Adam Kowalik</cp:lastModifiedBy>
  <cp:revision>1</cp:revision>
  <dcterms:created xsi:type="dcterms:W3CDTF">2026-04-21T04:01:04Z</dcterms:created>
  <dcterms:modified xsi:type="dcterms:W3CDTF">2026-04-25T14:28:21Z</dcterms:modified>
</cp:coreProperties>
</file>