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5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y="5143500" cx="9144000"/>
  <p:notesSz cx="6858000" cy="9144000"/>
  <p:embeddedFontLst>
    <p:embeddedFont>
      <p:font typeface="Comfortaa SemiBold"/>
      <p:regular r:id="rId19"/>
      <p:bold r:id="rId20"/>
    </p:embeddedFont>
    <p:embeddedFont>
      <p:font typeface="Raleway"/>
      <p:regular r:id="rId21"/>
      <p:bold r:id="rId22"/>
      <p:italic r:id="rId23"/>
      <p:boldItalic r:id="rId24"/>
    </p:embeddedFont>
    <p:embeddedFont>
      <p:font typeface="Poppins SemiBold"/>
      <p:regular r:id="rId25"/>
      <p:bold r:id="rId26"/>
      <p:italic r:id="rId27"/>
      <p:boldItalic r:id="rId28"/>
    </p:embeddedFont>
    <p:embeddedFont>
      <p:font typeface="Poppins ExtraLight"/>
      <p:regular r:id="rId29"/>
      <p:bold r:id="rId30"/>
      <p:italic r:id="rId31"/>
      <p:boldItalic r:id="rId32"/>
    </p:embeddedFont>
    <p:embeddedFont>
      <p:font typeface="DM Sans"/>
      <p:regular r:id="rId33"/>
      <p:bold r:id="rId34"/>
      <p:italic r:id="rId35"/>
      <p:boldItalic r:id="rId36"/>
    </p:embeddedFont>
    <p:embeddedFont>
      <p:font typeface="Comfortaa"/>
      <p:regular r:id="rId37"/>
      <p:bold r:id="rId3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C89C9D72-36B7-4776-A6BF-5A5D4BDC5995}">
  <a:tblStyle styleId="{C89C9D72-36B7-4776-A6BF-5A5D4BDC599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ComfortaaSemiBold-bold.fntdata"/><Relationship Id="rId22" Type="http://schemas.openxmlformats.org/officeDocument/2006/relationships/font" Target="fonts/Raleway-bold.fntdata"/><Relationship Id="rId21" Type="http://schemas.openxmlformats.org/officeDocument/2006/relationships/font" Target="fonts/Raleway-regular.fntdata"/><Relationship Id="rId24" Type="http://schemas.openxmlformats.org/officeDocument/2006/relationships/font" Target="fonts/Raleway-boldItalic.fntdata"/><Relationship Id="rId23" Type="http://schemas.openxmlformats.org/officeDocument/2006/relationships/font" Target="fonts/Raleway-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PoppinsSemiBold-bold.fntdata"/><Relationship Id="rId25" Type="http://schemas.openxmlformats.org/officeDocument/2006/relationships/font" Target="fonts/PoppinsSemiBold-regular.fntdata"/><Relationship Id="rId28" Type="http://schemas.openxmlformats.org/officeDocument/2006/relationships/font" Target="fonts/PoppinsSemiBold-boldItalic.fntdata"/><Relationship Id="rId27" Type="http://schemas.openxmlformats.org/officeDocument/2006/relationships/font" Target="fonts/PoppinsSemiBold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PoppinsExtraLight-regular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font" Target="fonts/PoppinsExtraLight-italic.fntdata"/><Relationship Id="rId30" Type="http://schemas.openxmlformats.org/officeDocument/2006/relationships/font" Target="fonts/PoppinsExtraLight-bold.fntdata"/><Relationship Id="rId11" Type="http://schemas.openxmlformats.org/officeDocument/2006/relationships/slide" Target="slides/slide6.xml"/><Relationship Id="rId33" Type="http://schemas.openxmlformats.org/officeDocument/2006/relationships/font" Target="fonts/DMSans-regular.fntdata"/><Relationship Id="rId10" Type="http://schemas.openxmlformats.org/officeDocument/2006/relationships/slide" Target="slides/slide5.xml"/><Relationship Id="rId32" Type="http://schemas.openxmlformats.org/officeDocument/2006/relationships/font" Target="fonts/PoppinsExtraLight-boldItalic.fntdata"/><Relationship Id="rId13" Type="http://schemas.openxmlformats.org/officeDocument/2006/relationships/slide" Target="slides/slide8.xml"/><Relationship Id="rId35" Type="http://schemas.openxmlformats.org/officeDocument/2006/relationships/font" Target="fonts/DMSans-italic.fntdata"/><Relationship Id="rId12" Type="http://schemas.openxmlformats.org/officeDocument/2006/relationships/slide" Target="slides/slide7.xml"/><Relationship Id="rId34" Type="http://schemas.openxmlformats.org/officeDocument/2006/relationships/font" Target="fonts/DMSans-bold.fntdata"/><Relationship Id="rId15" Type="http://schemas.openxmlformats.org/officeDocument/2006/relationships/slide" Target="slides/slide10.xml"/><Relationship Id="rId37" Type="http://schemas.openxmlformats.org/officeDocument/2006/relationships/font" Target="fonts/Comfortaa-regular.fntdata"/><Relationship Id="rId14" Type="http://schemas.openxmlformats.org/officeDocument/2006/relationships/slide" Target="slides/slide9.xml"/><Relationship Id="rId36" Type="http://schemas.openxmlformats.org/officeDocument/2006/relationships/font" Target="fonts/DMSans-boldItalic.fntdata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38" Type="http://schemas.openxmlformats.org/officeDocument/2006/relationships/font" Target="fonts/Comfortaa-bold.fntdata"/><Relationship Id="rId19" Type="http://schemas.openxmlformats.org/officeDocument/2006/relationships/font" Target="fonts/ComfortaaSemiBold-regular.fntdata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1ab6d6cc9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1ab6d6cc9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1ab6d6cc9a_0_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1ab6d6cc9a_0_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1ab6d6cc9a_0_9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1ab6d6cc9a_0_9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1ab6d6cc9a_0_1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1ab6d6cc9a_0_1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2a4763c0325_1_2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2a4763c0325_1_2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2a4763c032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2a4763c032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2a4763c0325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2a4763c0325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2a4763c0325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2a4763c0325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1c1e918d4a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1c1e918d4a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2a4763c0325_0_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2a4763c0325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g2a4763c0325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8" name="Google Shape;178;g2a4763c0325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g31ab6d6cc9a_0_1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0" name="Google Shape;190;g31ab6d6cc9a_0_1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1c1e918d4a_0_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31c1e918d4a_0_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8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9.png"/><Relationship Id="rId3" Type="http://schemas.openxmlformats.org/officeDocument/2006/relationships/image" Target="../media/image12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Relationship Id="rId3" Type="http://schemas.openxmlformats.org/officeDocument/2006/relationships/image" Target="../media/image12.png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hyperlink" Target="https://bit.ly/3A1uf1Q" TargetMode="External"/><Relationship Id="rId4" Type="http://schemas.openxmlformats.org/officeDocument/2006/relationships/hyperlink" Target="http://bit.ly/2TyoMsr" TargetMode="External"/><Relationship Id="rId5" Type="http://schemas.openxmlformats.org/officeDocument/2006/relationships/hyperlink" Target="http://bit.ly/2TtBDfr" TargetMode="Externa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 1">
  <p:cSld name="SECTION_HEADER_1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Google Shape;51;p1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3" cy="5143501"/>
          </a:xfrm>
          <a:prstGeom prst="rect">
            <a:avLst/>
          </a:prstGeom>
          <a:noFill/>
          <a:ln>
            <a:noFill/>
          </a:ln>
        </p:spPr>
      </p:pic>
      <p:sp>
        <p:nvSpPr>
          <p:cNvPr id="52" name="Google Shape;52;p13"/>
          <p:cNvSpPr txBox="1"/>
          <p:nvPr>
            <p:ph type="title"/>
          </p:nvPr>
        </p:nvSpPr>
        <p:spPr>
          <a:xfrm>
            <a:off x="715100" y="1715013"/>
            <a:ext cx="3512100" cy="181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53" name="Google Shape;53;p13"/>
          <p:cNvSpPr txBox="1"/>
          <p:nvPr>
            <p:ph hasCustomPrompt="1" idx="2" type="title"/>
          </p:nvPr>
        </p:nvSpPr>
        <p:spPr>
          <a:xfrm>
            <a:off x="715100" y="584813"/>
            <a:ext cx="1073100" cy="914400"/>
          </a:xfrm>
          <a:prstGeom prst="rect">
            <a:avLst/>
          </a:prstGeom>
          <a:noFill/>
          <a:effectLst>
            <a:outerShdw blurRad="142875" rotWithShape="0" algn="bl" dir="5400000" dist="19050">
              <a:schemeClr val="dk2">
                <a:alpha val="50000"/>
              </a:schemeClr>
            </a:outerShdw>
          </a:effectLst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0"/>
              <a:buNone/>
              <a:defRPr sz="6000">
                <a:solidFill>
                  <a:schemeClr val="dk2"/>
                </a:solidFill>
                <a:latin typeface="Poppins ExtraLight"/>
                <a:ea typeface="Poppins ExtraLight"/>
                <a:cs typeface="Poppins ExtraLight"/>
                <a:sym typeface="Poppins ExtraLight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54" name="Google Shape;54;p13"/>
          <p:cNvSpPr txBox="1"/>
          <p:nvPr>
            <p:ph idx="1" type="subTitle"/>
          </p:nvPr>
        </p:nvSpPr>
        <p:spPr>
          <a:xfrm>
            <a:off x="3968475" y="3922375"/>
            <a:ext cx="2173500" cy="620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2">
  <p:cSld name="TITLE_ONLY_1_1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" name="Google Shape;56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3" cy="5143496"/>
          </a:xfrm>
          <a:prstGeom prst="rect">
            <a:avLst/>
          </a:prstGeom>
          <a:noFill/>
          <a:ln>
            <a:noFill/>
          </a:ln>
        </p:spPr>
      </p:pic>
      <p:sp>
        <p:nvSpPr>
          <p:cNvPr id="57" name="Google Shape;57;p14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pic>
        <p:nvPicPr>
          <p:cNvPr id="58" name="Google Shape;58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015940" y="-7389"/>
            <a:ext cx="2135451" cy="105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six columns">
  <p:cSld name="BLANK_1_1_1_1_1"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Google Shape;6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 rot="10800000">
            <a:off x="9472" y="-11"/>
            <a:ext cx="9144003" cy="5143545"/>
          </a:xfrm>
          <a:prstGeom prst="rect">
            <a:avLst/>
          </a:prstGeom>
          <a:noFill/>
          <a:ln>
            <a:noFill/>
          </a:ln>
        </p:spPr>
      </p:pic>
      <p:sp>
        <p:nvSpPr>
          <p:cNvPr id="61" name="Google Shape;61;p15"/>
          <p:cNvSpPr txBox="1"/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62" name="Google Shape;62;p15"/>
          <p:cNvSpPr txBox="1"/>
          <p:nvPr>
            <p:ph idx="1" type="subTitle"/>
          </p:nvPr>
        </p:nvSpPr>
        <p:spPr>
          <a:xfrm>
            <a:off x="717550" y="2338056"/>
            <a:ext cx="2391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5"/>
          <p:cNvSpPr txBox="1"/>
          <p:nvPr>
            <p:ph idx="2" type="subTitle"/>
          </p:nvPr>
        </p:nvSpPr>
        <p:spPr>
          <a:xfrm>
            <a:off x="3375568" y="2338056"/>
            <a:ext cx="2391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5"/>
          <p:cNvSpPr txBox="1"/>
          <p:nvPr>
            <p:ph idx="3" type="subTitle"/>
          </p:nvPr>
        </p:nvSpPr>
        <p:spPr>
          <a:xfrm>
            <a:off x="6033585" y="2338056"/>
            <a:ext cx="2391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5"/>
          <p:cNvSpPr txBox="1"/>
          <p:nvPr>
            <p:ph idx="4" type="subTitle"/>
          </p:nvPr>
        </p:nvSpPr>
        <p:spPr>
          <a:xfrm>
            <a:off x="717550" y="4123702"/>
            <a:ext cx="2391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5"/>
          <p:cNvSpPr txBox="1"/>
          <p:nvPr>
            <p:ph idx="5" type="subTitle"/>
          </p:nvPr>
        </p:nvSpPr>
        <p:spPr>
          <a:xfrm>
            <a:off x="3375585" y="4123702"/>
            <a:ext cx="2391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5"/>
          <p:cNvSpPr txBox="1"/>
          <p:nvPr>
            <p:ph idx="6" type="subTitle"/>
          </p:nvPr>
        </p:nvSpPr>
        <p:spPr>
          <a:xfrm>
            <a:off x="6033620" y="4123702"/>
            <a:ext cx="2391600" cy="4848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5"/>
          <p:cNvSpPr txBox="1"/>
          <p:nvPr>
            <p:ph idx="7" type="subTitle"/>
          </p:nvPr>
        </p:nvSpPr>
        <p:spPr>
          <a:xfrm>
            <a:off x="717550" y="1958991"/>
            <a:ext cx="2391600" cy="356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69" name="Google Shape;69;p15"/>
          <p:cNvSpPr txBox="1"/>
          <p:nvPr>
            <p:ph idx="8" type="subTitle"/>
          </p:nvPr>
        </p:nvSpPr>
        <p:spPr>
          <a:xfrm>
            <a:off x="3375568" y="1958991"/>
            <a:ext cx="2391600" cy="356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0" name="Google Shape;70;p15"/>
          <p:cNvSpPr txBox="1"/>
          <p:nvPr>
            <p:ph idx="9" type="subTitle"/>
          </p:nvPr>
        </p:nvSpPr>
        <p:spPr>
          <a:xfrm>
            <a:off x="6033585" y="1958991"/>
            <a:ext cx="2391600" cy="356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1" name="Google Shape;71;p15"/>
          <p:cNvSpPr txBox="1"/>
          <p:nvPr>
            <p:ph idx="13" type="subTitle"/>
          </p:nvPr>
        </p:nvSpPr>
        <p:spPr>
          <a:xfrm>
            <a:off x="717550" y="3740041"/>
            <a:ext cx="2391600" cy="356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2" name="Google Shape;72;p15"/>
          <p:cNvSpPr txBox="1"/>
          <p:nvPr>
            <p:ph idx="14" type="subTitle"/>
          </p:nvPr>
        </p:nvSpPr>
        <p:spPr>
          <a:xfrm>
            <a:off x="3375585" y="3740041"/>
            <a:ext cx="2391600" cy="356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3" name="Google Shape;73;p15"/>
          <p:cNvSpPr txBox="1"/>
          <p:nvPr>
            <p:ph idx="15" type="subTitle"/>
          </p:nvPr>
        </p:nvSpPr>
        <p:spPr>
          <a:xfrm>
            <a:off x="6033620" y="3740041"/>
            <a:ext cx="2391600" cy="356400"/>
          </a:xfrm>
          <a:prstGeom prst="rect">
            <a:avLst/>
          </a:prstGeom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sz="1800">
                <a:solidFill>
                  <a:schemeClr val="dk1"/>
                </a:solidFill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Raleway"/>
              <a:buNone/>
              <a:defRPr b="1" sz="1800">
                <a:solidFill>
                  <a:schemeClr val="dk1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grpSp>
        <p:nvGrpSpPr>
          <p:cNvPr id="74" name="Google Shape;74;p15"/>
          <p:cNvGrpSpPr/>
          <p:nvPr/>
        </p:nvGrpSpPr>
        <p:grpSpPr>
          <a:xfrm>
            <a:off x="-14780" y="-22167"/>
            <a:ext cx="9193125" cy="5180445"/>
            <a:chOff x="-14780" y="-22167"/>
            <a:chExt cx="9193125" cy="5180445"/>
          </a:xfrm>
        </p:grpSpPr>
        <p:pic>
          <p:nvPicPr>
            <p:cNvPr id="75" name="Google Shape;75;p15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-14780" y="5076028"/>
              <a:ext cx="1672800" cy="82249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76" name="Google Shape;76;p15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7505545" y="-22167"/>
              <a:ext cx="1672800" cy="82249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BLANK_1_1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Google Shape;78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2" y="0"/>
            <a:ext cx="9148923" cy="5146275"/>
          </a:xfrm>
          <a:prstGeom prst="rect">
            <a:avLst/>
          </a:prstGeom>
          <a:noFill/>
          <a:ln>
            <a:noFill/>
          </a:ln>
        </p:spPr>
      </p:pic>
      <p:sp>
        <p:nvSpPr>
          <p:cNvPr id="79" name="Google Shape;79;p16"/>
          <p:cNvSpPr txBox="1"/>
          <p:nvPr>
            <p:ph type="title"/>
          </p:nvPr>
        </p:nvSpPr>
        <p:spPr>
          <a:xfrm>
            <a:off x="3808300" y="4076600"/>
            <a:ext cx="4620600" cy="531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80" name="Google Shape;80;p16"/>
          <p:cNvSpPr txBox="1"/>
          <p:nvPr>
            <p:ph idx="1" type="subTitle"/>
          </p:nvPr>
        </p:nvSpPr>
        <p:spPr>
          <a:xfrm>
            <a:off x="3808300" y="2269300"/>
            <a:ext cx="4620600" cy="1762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anks">
  <p:cSld name="CUSTOM_3_1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" name="Google Shape;82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flipH="1">
            <a:off x="3" y="0"/>
            <a:ext cx="9143997" cy="514349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83;p17"/>
          <p:cNvSpPr txBox="1"/>
          <p:nvPr>
            <p:ph type="title"/>
          </p:nvPr>
        </p:nvSpPr>
        <p:spPr>
          <a:xfrm>
            <a:off x="715100" y="839125"/>
            <a:ext cx="3674700" cy="105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84" name="Google Shape;84;p17"/>
          <p:cNvSpPr txBox="1"/>
          <p:nvPr>
            <p:ph idx="1" type="subTitle"/>
          </p:nvPr>
        </p:nvSpPr>
        <p:spPr>
          <a:xfrm>
            <a:off x="715100" y="1801680"/>
            <a:ext cx="4448100" cy="1092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5" name="Google Shape;85;p17"/>
          <p:cNvSpPr txBox="1"/>
          <p:nvPr/>
        </p:nvSpPr>
        <p:spPr>
          <a:xfrm>
            <a:off x="715100" y="3530075"/>
            <a:ext cx="4945800" cy="556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CREDITS: This presentation template was created by </a:t>
            </a:r>
            <a:r>
              <a:rPr b="1" lang="en" sz="1200" u="sng">
                <a:solidFill>
                  <a:schemeClr val="hlink"/>
                </a:solidFill>
                <a:latin typeface="DM Sans"/>
                <a:ea typeface="DM Sans"/>
                <a:cs typeface="DM Sans"/>
                <a:sym typeface="DM Sans"/>
                <a:hlinkClick r:id="rId3"/>
              </a:rPr>
              <a:t>Slidesgo</a:t>
            </a: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 and includes icons by </a:t>
            </a:r>
            <a:r>
              <a:rPr b="1" lang="en" sz="1200" u="sng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Flaticon</a:t>
            </a:r>
            <a:r>
              <a:rPr b="1"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,</a:t>
            </a:r>
            <a:r>
              <a:rPr lang="en" sz="1200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and infographics &amp; images by </a:t>
            </a:r>
            <a:r>
              <a:rPr b="1" lang="en" sz="1200" u="sng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Freepik</a:t>
            </a:r>
            <a:r>
              <a:rPr b="1" lang="en" sz="1200" u="sng">
                <a:solidFill>
                  <a:schemeClr val="dk1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endParaRPr b="1" sz="1200" u="sng">
              <a:solidFill>
                <a:schemeClr val="dk1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 1">
  <p:cSld name="CUSTOM"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8"/>
          <p:cNvSpPr txBox="1"/>
          <p:nvPr>
            <p:ph type="title"/>
          </p:nvPr>
        </p:nvSpPr>
        <p:spPr>
          <a:xfrm>
            <a:off x="716775" y="510900"/>
            <a:ext cx="7710600" cy="48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18" Type="http://schemas.openxmlformats.org/officeDocument/2006/relationships/theme" Target="../theme/theme2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dark-2">
    <p:bg>
      <p:bgPr>
        <a:solidFill>
          <a:srgbClr val="073763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2"/>
                </a:solidFill>
              </a:defRPr>
            </a:lvl1pPr>
            <a:lvl2pPr lvl="1" algn="r">
              <a:buNone/>
              <a:defRPr sz="1000">
                <a:solidFill>
                  <a:schemeClr val="lt2"/>
                </a:solidFill>
              </a:defRPr>
            </a:lvl2pPr>
            <a:lvl3pPr lvl="2" algn="r">
              <a:buNone/>
              <a:defRPr sz="1000">
                <a:solidFill>
                  <a:schemeClr val="lt2"/>
                </a:solidFill>
              </a:defRPr>
            </a:lvl3pPr>
            <a:lvl4pPr lvl="3" algn="r">
              <a:buNone/>
              <a:defRPr sz="1000">
                <a:solidFill>
                  <a:schemeClr val="lt2"/>
                </a:solidFill>
              </a:defRPr>
            </a:lvl4pPr>
            <a:lvl5pPr lvl="4" algn="r">
              <a:buNone/>
              <a:defRPr sz="1000">
                <a:solidFill>
                  <a:schemeClr val="lt2"/>
                </a:solidFill>
              </a:defRPr>
            </a:lvl5pPr>
            <a:lvl6pPr lvl="5" algn="r">
              <a:buNone/>
              <a:defRPr sz="1000">
                <a:solidFill>
                  <a:schemeClr val="lt2"/>
                </a:solidFill>
              </a:defRPr>
            </a:lvl6pPr>
            <a:lvl7pPr lvl="6" algn="r">
              <a:buNone/>
              <a:defRPr sz="1000">
                <a:solidFill>
                  <a:schemeClr val="lt2"/>
                </a:solidFill>
              </a:defRPr>
            </a:lvl7pPr>
            <a:lvl8pPr lvl="7" algn="r">
              <a:buNone/>
              <a:defRPr sz="1000">
                <a:solidFill>
                  <a:schemeClr val="lt2"/>
                </a:solidFill>
              </a:defRPr>
            </a:lvl8pPr>
            <a:lvl9pPr lvl="8" algn="r">
              <a:buNone/>
              <a:defRPr sz="1000">
                <a:solidFill>
                  <a:schemeClr val="lt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png"/><Relationship Id="rId4" Type="http://schemas.openxmlformats.org/officeDocument/2006/relationships/image" Target="../media/image3.png"/><Relationship Id="rId5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5.png"/><Relationship Id="rId4" Type="http://schemas.openxmlformats.org/officeDocument/2006/relationships/image" Target="../media/image14.png"/><Relationship Id="rId5" Type="http://schemas.openxmlformats.org/officeDocument/2006/relationships/image" Target="../media/image10.png"/><Relationship Id="rId6" Type="http://schemas.openxmlformats.org/officeDocument/2006/relationships/image" Target="../media/image9.png"/><Relationship Id="rId7" Type="http://schemas.openxmlformats.org/officeDocument/2006/relationships/image" Target="../media/image5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1.png"/><Relationship Id="rId4" Type="http://schemas.openxmlformats.org/officeDocument/2006/relationships/image" Target="../media/image6.png"/><Relationship Id="rId5" Type="http://schemas.openxmlformats.org/officeDocument/2006/relationships/image" Target="../media/image1.png"/><Relationship Id="rId6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png"/><Relationship Id="rId4" Type="http://schemas.openxmlformats.org/officeDocument/2006/relationships/image" Target="../media/image20.png"/><Relationship Id="rId5" Type="http://schemas.openxmlformats.org/officeDocument/2006/relationships/image" Target="../media/image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ewc.wales/site/index.php/en/documents-eng/about/workforce-statistics/annual-statistics-digest/current/1245-annual-education-workforce-statistics-report-2024/file" TargetMode="External"/><Relationship Id="rId4" Type="http://schemas.openxmlformats.org/officeDocument/2006/relationships/hyperlink" Target="https://www.nfer.ac.uk/media/4zznpygz/teacher_labour_market_in_wales_annual_report_2022.pdf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9"/>
          <p:cNvSpPr txBox="1"/>
          <p:nvPr/>
        </p:nvSpPr>
        <p:spPr>
          <a:xfrm>
            <a:off x="445200" y="1668100"/>
            <a:ext cx="8253600" cy="120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500" u="sng">
                <a:solidFill>
                  <a:schemeClr val="dk1"/>
                </a:solidFill>
                <a:latin typeface="Comfortaa SemiBold"/>
                <a:ea typeface="Comfortaa SemiBold"/>
                <a:cs typeface="Comfortaa SemiBold"/>
                <a:sym typeface="Comfortaa SemiBold"/>
              </a:rPr>
              <a:t>Teacher Retention</a:t>
            </a:r>
            <a:endParaRPr sz="5500" u="sng">
              <a:solidFill>
                <a:schemeClr val="dk1"/>
              </a:solidFill>
              <a:latin typeface="Comfortaa SemiBold"/>
              <a:ea typeface="Comfortaa SemiBold"/>
              <a:cs typeface="Comfortaa SemiBold"/>
              <a:sym typeface="Comfortaa SemiBold"/>
            </a:endParaRPr>
          </a:p>
        </p:txBody>
      </p:sp>
      <p:sp>
        <p:nvSpPr>
          <p:cNvPr id="93" name="Google Shape;93;p19"/>
          <p:cNvSpPr txBox="1"/>
          <p:nvPr/>
        </p:nvSpPr>
        <p:spPr>
          <a:xfrm>
            <a:off x="4852000" y="2799025"/>
            <a:ext cx="3305700" cy="59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Owain Glyn Jones</a:t>
            </a:r>
            <a:endParaRPr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Aims of the presentation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99" name="Google Shape;99;p20"/>
          <p:cNvSpPr txBox="1"/>
          <p:nvPr>
            <p:ph idx="1" type="body"/>
          </p:nvPr>
        </p:nvSpPr>
        <p:spPr>
          <a:xfrm>
            <a:off x="268200" y="113072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Discussing Teacher Retention in Wales:</a:t>
            </a:r>
            <a:endParaRPr sz="24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-381000" lvl="0" marL="457200" rtl="0" algn="l">
              <a:spcBef>
                <a:spcPts val="120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How does Wales compare with other countries?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What are the factors affecting retention?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What strategies are the Welsh Government implementing?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What can be done to improve?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Definitions and Key Concepts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05" name="Google Shape;105;p21"/>
          <p:cNvSpPr txBox="1"/>
          <p:nvPr>
            <p:ph idx="1" type="body"/>
          </p:nvPr>
        </p:nvSpPr>
        <p:spPr>
          <a:xfrm>
            <a:off x="311700" y="1152475"/>
            <a:ext cx="8520600" cy="3767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1" lang="en" sz="2616">
                <a:latin typeface="Comfortaa"/>
                <a:ea typeface="Comfortaa"/>
                <a:cs typeface="Comfortaa"/>
                <a:sym typeface="Comfortaa"/>
              </a:rPr>
              <a:t>Retention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Teachers staying in the profession.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i="1" lang="en" sz="2616">
                <a:latin typeface="Comfortaa"/>
                <a:ea typeface="Comfortaa"/>
                <a:cs typeface="Comfortaa"/>
                <a:sym typeface="Comfortaa"/>
              </a:rPr>
              <a:t>Attrition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Teachers leaving the profession.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i="1" lang="en" sz="2616">
                <a:latin typeface="Comfortaa"/>
                <a:ea typeface="Comfortaa"/>
                <a:cs typeface="Comfortaa"/>
                <a:sym typeface="Comfortaa"/>
              </a:rPr>
              <a:t>Recruitment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New teachers entering the profession and trainee teachers.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b="1" i="1" lang="en" sz="2616">
                <a:latin typeface="Comfortaa"/>
                <a:ea typeface="Comfortaa"/>
                <a:cs typeface="Comfortaa"/>
                <a:sym typeface="Comfortaa"/>
              </a:rPr>
              <a:t>Shortage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- Fewer teachers than required, or a lack of specialist teachers (Gorard </a:t>
            </a:r>
            <a:r>
              <a:rPr i="1" lang="en" sz="2400">
                <a:latin typeface="Comfortaa"/>
                <a:ea typeface="Comfortaa"/>
                <a:cs typeface="Comfortaa"/>
                <a:sym typeface="Comfortaa"/>
              </a:rPr>
              <a:t>et al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., 2024).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The Current Situation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11" name="Google Shape;111;p22"/>
          <p:cNvSpPr txBox="1"/>
          <p:nvPr>
            <p:ph idx="1" type="body"/>
          </p:nvPr>
        </p:nvSpPr>
        <p:spPr>
          <a:xfrm>
            <a:off x="355200" y="1152475"/>
            <a:ext cx="8520600" cy="325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2400">
                <a:latin typeface="Comfortaa"/>
                <a:ea typeface="Comfortaa"/>
                <a:cs typeface="Comfortaa"/>
                <a:sym typeface="Comfortaa"/>
              </a:rPr>
              <a:t>‘Crisis’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is used by several media outlets and teaching unions to describe the retention issue in England and Wales (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Adams, 2023; Haines, 2024;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Stringer and Wood, 2024; Gwawr, 2024).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24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6" name="Google Shape;116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8600" y="196475"/>
            <a:ext cx="6889200" cy="224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23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45725" y="2637696"/>
            <a:ext cx="4753475" cy="99298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23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476224" y="4165525"/>
            <a:ext cx="5088274" cy="645200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3"/>
          <p:cNvSpPr txBox="1"/>
          <p:nvPr/>
        </p:nvSpPr>
        <p:spPr>
          <a:xfrm>
            <a:off x="7110600" y="722050"/>
            <a:ext cx="2033400" cy="51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</a:rPr>
              <a:t>(Haines, 2024)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120" name="Google Shape;120;p23"/>
          <p:cNvSpPr txBox="1"/>
          <p:nvPr/>
        </p:nvSpPr>
        <p:spPr>
          <a:xfrm>
            <a:off x="6211500" y="2878588"/>
            <a:ext cx="2033400" cy="51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</a:rPr>
              <a:t>(Stringer and Wood, 2024)</a:t>
            </a:r>
            <a:endParaRPr sz="1800">
              <a:solidFill>
                <a:schemeClr val="lt2"/>
              </a:solidFill>
            </a:endParaRPr>
          </a:p>
        </p:txBody>
      </p:sp>
      <p:sp>
        <p:nvSpPr>
          <p:cNvPr id="121" name="Google Shape;121;p23"/>
          <p:cNvSpPr txBox="1"/>
          <p:nvPr/>
        </p:nvSpPr>
        <p:spPr>
          <a:xfrm>
            <a:off x="6516150" y="4632300"/>
            <a:ext cx="2033400" cy="51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2"/>
                </a:solidFill>
              </a:rPr>
              <a:t>(Gwawr, 2024)</a:t>
            </a:r>
            <a:endParaRPr sz="1800">
              <a:solidFill>
                <a:schemeClr val="l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The Current Situation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27" name="Google Shape;127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Almost </a:t>
            </a:r>
            <a:r>
              <a:rPr b="1" lang="en" sz="2400">
                <a:latin typeface="Comfortaa"/>
                <a:ea typeface="Comfortaa"/>
                <a:cs typeface="Comfortaa"/>
                <a:sym typeface="Comfortaa"/>
              </a:rPr>
              <a:t>75%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 of teachers considered leaving in the 2021/22 academic year (Hughes, 2023).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" sz="2400">
                <a:latin typeface="Comfortaa"/>
                <a:ea typeface="Comfortaa"/>
                <a:cs typeface="Comfortaa"/>
                <a:sym typeface="Comfortaa"/>
              </a:rPr>
              <a:t>16%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 of teachers are considering leaving in the next three years (Hughes, 2023).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Early career teachers are more likely to leave (Ghosh and Worth, 2022). 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The Current Situation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graphicFrame>
        <p:nvGraphicFramePr>
          <p:cNvPr id="133" name="Google Shape;133;p25"/>
          <p:cNvGraphicFramePr/>
          <p:nvPr/>
        </p:nvGraphicFramePr>
        <p:xfrm>
          <a:off x="430525" y="11846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{C89C9D72-36B7-4776-A6BF-5A5D4BDC5995}</a:tableStyleId>
              </a:tblPr>
              <a:tblGrid>
                <a:gridCol w="3414150"/>
                <a:gridCol w="2564525"/>
              </a:tblGrid>
              <a:tr h="623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i="1"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Country</a:t>
                      </a:r>
                      <a:endParaRPr i="1"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i="1"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Attrition Rate</a:t>
                      </a:r>
                      <a:endParaRPr i="1"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</a:tr>
              <a:tr h="6488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Wales</a:t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</a:tr>
              <a:tr h="623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England</a:t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400">
                        <a:solidFill>
                          <a:schemeClr val="accent1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</a:tr>
              <a:tr h="62397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sz="2400">
                          <a:solidFill>
                            <a:schemeClr val="lt2"/>
                          </a:solidFill>
                          <a:latin typeface="Comfortaa"/>
                          <a:ea typeface="Comfortaa"/>
                          <a:cs typeface="Comfortaa"/>
                          <a:sym typeface="Comfortaa"/>
                        </a:rPr>
                        <a:t>Finland</a:t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2400">
                        <a:solidFill>
                          <a:schemeClr val="lt2"/>
                        </a:solidFill>
                        <a:latin typeface="Comfortaa"/>
                        <a:ea typeface="Comfortaa"/>
                        <a:cs typeface="Comfortaa"/>
                        <a:sym typeface="Comfortaa"/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dk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073763"/>
                    </a:solidFill>
                  </a:tcPr>
                </a:tc>
              </a:tr>
            </a:tbl>
          </a:graphicData>
        </a:graphic>
      </p:graphicFrame>
      <p:sp>
        <p:nvSpPr>
          <p:cNvPr id="134" name="Google Shape;134;p25"/>
          <p:cNvSpPr txBox="1"/>
          <p:nvPr/>
        </p:nvSpPr>
        <p:spPr>
          <a:xfrm>
            <a:off x="3908750" y="1828825"/>
            <a:ext cx="1946400" cy="48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</a:rPr>
              <a:t>4%</a:t>
            </a:r>
            <a:endParaRPr b="1" sz="2400">
              <a:solidFill>
                <a:schemeClr val="lt2"/>
              </a:solidFill>
            </a:endParaRPr>
          </a:p>
        </p:txBody>
      </p:sp>
      <p:sp>
        <p:nvSpPr>
          <p:cNvPr id="135" name="Google Shape;135;p25"/>
          <p:cNvSpPr txBox="1"/>
          <p:nvPr/>
        </p:nvSpPr>
        <p:spPr>
          <a:xfrm>
            <a:off x="3908750" y="2479036"/>
            <a:ext cx="1946400" cy="48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</a:rPr>
              <a:t>9 - 10</a:t>
            </a:r>
            <a:r>
              <a:rPr b="1" lang="en" sz="2400">
                <a:solidFill>
                  <a:schemeClr val="lt2"/>
                </a:solidFill>
              </a:rPr>
              <a:t>%</a:t>
            </a:r>
            <a:endParaRPr b="1" sz="2400">
              <a:solidFill>
                <a:schemeClr val="lt2"/>
              </a:solidFill>
            </a:endParaRPr>
          </a:p>
        </p:txBody>
      </p:sp>
      <p:sp>
        <p:nvSpPr>
          <p:cNvPr id="136" name="Google Shape;136;p25"/>
          <p:cNvSpPr txBox="1"/>
          <p:nvPr/>
        </p:nvSpPr>
        <p:spPr>
          <a:xfrm>
            <a:off x="3908750" y="3129225"/>
            <a:ext cx="1946400" cy="48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</a:rPr>
              <a:t>3 - 4%</a:t>
            </a:r>
            <a:endParaRPr b="1" sz="2400">
              <a:solidFill>
                <a:schemeClr val="lt2"/>
              </a:solidFill>
            </a:endParaRPr>
          </a:p>
        </p:txBody>
      </p:sp>
      <p:sp>
        <p:nvSpPr>
          <p:cNvPr id="137" name="Google Shape;137;p25"/>
          <p:cNvSpPr txBox="1"/>
          <p:nvPr/>
        </p:nvSpPr>
        <p:spPr>
          <a:xfrm>
            <a:off x="430525" y="4321400"/>
            <a:ext cx="6927000" cy="48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(Hutchinson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2024; Gorard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., 2024; Williams III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2022)</a:t>
            </a:r>
            <a:endParaRPr sz="15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2" name="Google Shape;142;p26"/>
          <p:cNvPicPr preferRelativeResize="0"/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2333354" y="2770362"/>
            <a:ext cx="1312927" cy="12436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26"/>
          <p:cNvPicPr preferRelativeResize="0"/>
          <p:nvPr/>
        </p:nvPicPr>
        <p:blipFill>
          <a:blip r:embed="rId4">
            <a:alphaModFix amt="25000"/>
          </a:blip>
          <a:stretch>
            <a:fillRect/>
          </a:stretch>
        </p:blipFill>
        <p:spPr>
          <a:xfrm>
            <a:off x="7502600" y="2859775"/>
            <a:ext cx="1243700" cy="1243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26"/>
          <p:cNvPicPr preferRelativeResize="0"/>
          <p:nvPr/>
        </p:nvPicPr>
        <p:blipFill>
          <a:blip r:embed="rId5">
            <a:alphaModFix amt="25000"/>
          </a:blip>
          <a:stretch>
            <a:fillRect/>
          </a:stretch>
        </p:blipFill>
        <p:spPr>
          <a:xfrm>
            <a:off x="7257400" y="1171288"/>
            <a:ext cx="1312925" cy="1312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26"/>
          <p:cNvPicPr preferRelativeResize="0"/>
          <p:nvPr/>
        </p:nvPicPr>
        <p:blipFill>
          <a:blip r:embed="rId6">
            <a:alphaModFix amt="25000"/>
          </a:blip>
          <a:stretch>
            <a:fillRect/>
          </a:stretch>
        </p:blipFill>
        <p:spPr>
          <a:xfrm>
            <a:off x="2333362" y="1401725"/>
            <a:ext cx="1534239" cy="108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26"/>
          <p:cNvPicPr preferRelativeResize="0"/>
          <p:nvPr/>
        </p:nvPicPr>
        <p:blipFill>
          <a:blip r:embed="rId7">
            <a:alphaModFix amt="25000"/>
          </a:blip>
          <a:stretch>
            <a:fillRect/>
          </a:stretch>
        </p:blipFill>
        <p:spPr>
          <a:xfrm>
            <a:off x="4475477" y="2081999"/>
            <a:ext cx="1442273" cy="1376075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Why do teachers leave?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48" name="Google Shape;148;p2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9" name="Google Shape;149;p26"/>
          <p:cNvSpPr txBox="1"/>
          <p:nvPr/>
        </p:nvSpPr>
        <p:spPr>
          <a:xfrm>
            <a:off x="208850" y="1537100"/>
            <a:ext cx="3838500" cy="5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Accountability</a:t>
            </a: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 &amp; Workload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0" name="Google Shape;150;p26"/>
          <p:cNvSpPr txBox="1"/>
          <p:nvPr/>
        </p:nvSpPr>
        <p:spPr>
          <a:xfrm>
            <a:off x="4960050" y="1401725"/>
            <a:ext cx="3512400" cy="1006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Health concerns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1" name="Google Shape;151;p26"/>
          <p:cNvSpPr txBox="1"/>
          <p:nvPr/>
        </p:nvSpPr>
        <p:spPr>
          <a:xfrm>
            <a:off x="311700" y="3120125"/>
            <a:ext cx="3555900" cy="72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Autonomy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2" name="Google Shape;152;p26"/>
          <p:cNvSpPr txBox="1"/>
          <p:nvPr/>
        </p:nvSpPr>
        <p:spPr>
          <a:xfrm>
            <a:off x="4797900" y="3244913"/>
            <a:ext cx="4034400" cy="65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Perception of Status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3" name="Google Shape;153;p26"/>
          <p:cNvSpPr txBox="1"/>
          <p:nvPr/>
        </p:nvSpPr>
        <p:spPr>
          <a:xfrm>
            <a:off x="330925" y="4125625"/>
            <a:ext cx="4529400" cy="93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(Gorard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2024; Williams III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2022; Perryman and Calvert, 2019)</a:t>
            </a:r>
            <a:endParaRPr sz="15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54" name="Google Shape;154;p26"/>
          <p:cNvSpPr txBox="1"/>
          <p:nvPr/>
        </p:nvSpPr>
        <p:spPr>
          <a:xfrm>
            <a:off x="2429725" y="2408525"/>
            <a:ext cx="3980100" cy="723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Behaviour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7"/>
          <p:cNvSpPr txBox="1"/>
          <p:nvPr>
            <p:ph type="title"/>
          </p:nvPr>
        </p:nvSpPr>
        <p:spPr>
          <a:xfrm>
            <a:off x="311700" y="4341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Welsh Government response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0" name="Google Shape;160;p27"/>
          <p:cNvSpPr txBox="1"/>
          <p:nvPr>
            <p:ph idx="1" type="body"/>
          </p:nvPr>
        </p:nvSpPr>
        <p:spPr>
          <a:xfrm>
            <a:off x="311700" y="1152475"/>
            <a:ext cx="8520600" cy="385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Neagle (2024a) notes that there is a U.K. wide issue with retention.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2400" u="sng">
                <a:latin typeface="Comfortaa"/>
                <a:ea typeface="Comfortaa"/>
                <a:cs typeface="Comfortaa"/>
                <a:sym typeface="Comfortaa"/>
              </a:rPr>
              <a:t>Policies</a:t>
            </a:r>
            <a:endParaRPr sz="2400" u="sng">
              <a:latin typeface="Comfortaa"/>
              <a:ea typeface="Comfortaa"/>
              <a:cs typeface="Comfortaa"/>
              <a:sym typeface="Comfortaa"/>
            </a:endParaRPr>
          </a:p>
          <a:p>
            <a:pPr indent="-381000" lvl="0" marL="457200" rtl="0" algn="l">
              <a:spcBef>
                <a:spcPts val="120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B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ursary scheme for Welsh medium teachers (Welsh Government, 2023). 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  <a:p>
            <a:pPr indent="-381000" lvl="0" marL="457200" rtl="0" algn="l">
              <a:spcBef>
                <a:spcPts val="0"/>
              </a:spcBef>
              <a:spcAft>
                <a:spcPts val="0"/>
              </a:spcAft>
              <a:buSzPts val="2400"/>
              <a:buFont typeface="Comfortaa"/>
              <a:buChar char="●"/>
            </a:pP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Primary-secondary conversion programme </a:t>
            </a:r>
            <a:r>
              <a:rPr lang="en" sz="2400">
                <a:latin typeface="Comfortaa"/>
                <a:ea typeface="Comfortaa"/>
                <a:cs typeface="Comfortaa"/>
                <a:sym typeface="Comfortaa"/>
              </a:rPr>
              <a:t>(Welsh Government, 2024).</a:t>
            </a:r>
            <a:endParaRPr sz="24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28"/>
          <p:cNvPicPr preferRelativeResize="0"/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3081175" y="2280374"/>
            <a:ext cx="1257052" cy="1257052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2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What aids retention?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7" name="Google Shape;167;p2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68" name="Google Shape;168;p28"/>
          <p:cNvSpPr txBox="1"/>
          <p:nvPr/>
        </p:nvSpPr>
        <p:spPr>
          <a:xfrm>
            <a:off x="676375" y="1423475"/>
            <a:ext cx="3381900" cy="5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Financial Incentive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69" name="Google Shape;169;p28"/>
          <p:cNvSpPr txBox="1"/>
          <p:nvPr/>
        </p:nvSpPr>
        <p:spPr>
          <a:xfrm>
            <a:off x="4514975" y="1423475"/>
            <a:ext cx="3512400" cy="10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Impact on Health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70" name="Google Shape;170;p28"/>
          <p:cNvSpPr txBox="1"/>
          <p:nvPr/>
        </p:nvSpPr>
        <p:spPr>
          <a:xfrm>
            <a:off x="676375" y="2663325"/>
            <a:ext cx="3555900" cy="10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Work-life Balance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71" name="Google Shape;171;p28"/>
          <p:cNvSpPr txBox="1"/>
          <p:nvPr/>
        </p:nvSpPr>
        <p:spPr>
          <a:xfrm>
            <a:off x="4514975" y="2663325"/>
            <a:ext cx="4034400" cy="85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Support &amp; Mentorship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72" name="Google Shape;172;p28"/>
          <p:cNvSpPr txBox="1"/>
          <p:nvPr/>
        </p:nvSpPr>
        <p:spPr>
          <a:xfrm>
            <a:off x="311700" y="4017025"/>
            <a:ext cx="4529400" cy="93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(See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2020; Casely-Hayford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al.,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 2022; Ghosh and Worth, 2019; Hutchinson </a:t>
            </a:r>
            <a:r>
              <a:rPr i="1"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et al.</a:t>
            </a:r>
            <a:r>
              <a:rPr lang="en" sz="1500">
                <a:solidFill>
                  <a:schemeClr val="dk1"/>
                </a:solidFill>
                <a:latin typeface="Comfortaa"/>
                <a:ea typeface="Comfortaa"/>
                <a:cs typeface="Comfortaa"/>
                <a:sym typeface="Comfortaa"/>
              </a:rPr>
              <a:t>, 2024)</a:t>
            </a:r>
            <a:endParaRPr sz="15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2"/>
              </a:solidFill>
            </a:endParaRPr>
          </a:p>
        </p:txBody>
      </p:sp>
      <p:pic>
        <p:nvPicPr>
          <p:cNvPr id="173" name="Google Shape;173;p28"/>
          <p:cNvPicPr preferRelativeResize="0"/>
          <p:nvPr/>
        </p:nvPicPr>
        <p:blipFill>
          <a:blip r:embed="rId4">
            <a:alphaModFix amt="25000"/>
          </a:blip>
          <a:stretch>
            <a:fillRect/>
          </a:stretch>
        </p:blipFill>
        <p:spPr>
          <a:xfrm>
            <a:off x="3331425" y="1145650"/>
            <a:ext cx="1006801" cy="10068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28"/>
          <p:cNvPicPr preferRelativeResize="0"/>
          <p:nvPr/>
        </p:nvPicPr>
        <p:blipFill>
          <a:blip r:embed="rId5">
            <a:alphaModFix amt="25000"/>
          </a:blip>
          <a:stretch>
            <a:fillRect/>
          </a:stretch>
        </p:blipFill>
        <p:spPr>
          <a:xfrm>
            <a:off x="7513475" y="2305875"/>
            <a:ext cx="1206051" cy="1206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75" name="Google Shape;175;p28"/>
          <p:cNvPicPr preferRelativeResize="0"/>
          <p:nvPr/>
        </p:nvPicPr>
        <p:blipFill>
          <a:blip r:embed="rId6">
            <a:alphaModFix amt="25000"/>
          </a:blip>
          <a:stretch>
            <a:fillRect/>
          </a:stretch>
        </p:blipFill>
        <p:spPr>
          <a:xfrm>
            <a:off x="6721050" y="782450"/>
            <a:ext cx="1501300" cy="1836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Google Shape;180;p29"/>
          <p:cNvPicPr preferRelativeResize="0"/>
          <p:nvPr/>
        </p:nvPicPr>
        <p:blipFill>
          <a:blip r:embed="rId3">
            <a:alphaModFix amt="25000"/>
          </a:blip>
          <a:stretch>
            <a:fillRect/>
          </a:stretch>
        </p:blipFill>
        <p:spPr>
          <a:xfrm>
            <a:off x="5880138" y="2625450"/>
            <a:ext cx="1337125" cy="1337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29"/>
          <p:cNvPicPr preferRelativeResize="0"/>
          <p:nvPr/>
        </p:nvPicPr>
        <p:blipFill>
          <a:blip r:embed="rId4">
            <a:alphaModFix amt="25000"/>
          </a:blip>
          <a:stretch>
            <a:fillRect/>
          </a:stretch>
        </p:blipFill>
        <p:spPr>
          <a:xfrm>
            <a:off x="7552150" y="1241237"/>
            <a:ext cx="1280148" cy="11801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29"/>
          <p:cNvPicPr preferRelativeResize="0"/>
          <p:nvPr/>
        </p:nvPicPr>
        <p:blipFill>
          <a:blip r:embed="rId5">
            <a:alphaModFix amt="25000"/>
          </a:blip>
          <a:stretch>
            <a:fillRect/>
          </a:stretch>
        </p:blipFill>
        <p:spPr>
          <a:xfrm>
            <a:off x="3101625" y="1243125"/>
            <a:ext cx="1006799" cy="1006801"/>
          </a:xfrm>
          <a:prstGeom prst="rect">
            <a:avLst/>
          </a:prstGeom>
          <a:noFill/>
          <a:ln>
            <a:noFill/>
          </a:ln>
        </p:spPr>
      </p:pic>
      <p:sp>
        <p:nvSpPr>
          <p:cNvPr id="183" name="Google Shape;183;p29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Recommendations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84" name="Google Shape;184;p2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5" name="Google Shape;185;p29"/>
          <p:cNvSpPr txBox="1"/>
          <p:nvPr/>
        </p:nvSpPr>
        <p:spPr>
          <a:xfrm>
            <a:off x="311700" y="1553950"/>
            <a:ext cx="3381900" cy="55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Financial Incentives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86" name="Google Shape;186;p29"/>
          <p:cNvSpPr txBox="1"/>
          <p:nvPr/>
        </p:nvSpPr>
        <p:spPr>
          <a:xfrm>
            <a:off x="4265100" y="1553950"/>
            <a:ext cx="4567200" cy="10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Invest in Teacher Wellbeing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87" name="Google Shape;187;p29"/>
          <p:cNvSpPr txBox="1"/>
          <p:nvPr/>
        </p:nvSpPr>
        <p:spPr>
          <a:xfrm>
            <a:off x="1970400" y="2836025"/>
            <a:ext cx="4947900" cy="100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400">
                <a:solidFill>
                  <a:schemeClr val="lt2"/>
                </a:solidFill>
                <a:latin typeface="Comfortaa"/>
                <a:ea typeface="Comfortaa"/>
                <a:cs typeface="Comfortaa"/>
                <a:sym typeface="Comfortaa"/>
              </a:rPr>
              <a:t>Improve Teacher-Training &amp; Mentoring</a:t>
            </a:r>
            <a:endParaRPr b="1" sz="2400">
              <a:solidFill>
                <a:schemeClr val="lt2"/>
              </a:solidFill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30"/>
          <p:cNvSpPr txBox="1"/>
          <p:nvPr>
            <p:ph type="title"/>
          </p:nvPr>
        </p:nvSpPr>
        <p:spPr>
          <a:xfrm>
            <a:off x="311700" y="1731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References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93" name="Google Shape;193;p30"/>
          <p:cNvSpPr txBox="1"/>
          <p:nvPr>
            <p:ph idx="1" type="body"/>
          </p:nvPr>
        </p:nvSpPr>
        <p:spPr>
          <a:xfrm>
            <a:off x="268200" y="745850"/>
            <a:ext cx="8520600" cy="426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475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Adams, R. (2023). ‘Record numbers of teachers in England quitting profession, figures show’, The Guardian, 8 June. Available at: https://www.theguardian.com/education/2023/jun/08/teachers-england-schools-figures-department-education-survey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Campbell, C. (2024a). Y Cyfarfod Llawn 02/07/2024. Available at: https://record.senedd.wales/Plenary/13981#C603917 (Accessed: 4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Campbell, C. (2024b). Y Cyfarfod Llawn 02/10/2024. Available at: https://record.senedd.wales/Plenary/14138#A90849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Casely-Hayford, J., Björklund, C.,Bergström, G., Lindqvist, P., and Kwak, L. (2022) ‘What makes teachers stay? A cross-sectional exploration of the individual and contextual factors associated with teacher retention in Sweden’, Teaching and teacher education, 113. Available at: https://doi.org/10.1016/j.tate.2022.103664 (Accessed: 5 December 2024).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Education Workforce Council [EWC} (2024). Annual Education Workforce Statistics for Wales 2024. Available at </a:t>
            </a:r>
            <a:r>
              <a:rPr lang="en" sz="1700" u="sng">
                <a:latin typeface="Comfortaa"/>
                <a:ea typeface="Comfortaa"/>
                <a:cs typeface="Comfortaa"/>
                <a:sym typeface="Comfortaa"/>
                <a:hlinkClick r:id="rId3"/>
              </a:rPr>
              <a:t>https://www.ewc.wales/site/index.php/en/documents-eng/about/workforce-statistics/annual-statistics-digest/current/1245-annual-education-workforce-statistics-report-2024/file</a:t>
            </a: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Ghosh, A. and Worth, J. (2022). Teacher Labour Market in Wales Annual Report 2022. National Foundation for Educational Research. [online] Available at: </a:t>
            </a:r>
            <a:r>
              <a:rPr lang="en" sz="1700" u="sng">
                <a:latin typeface="Comfortaa"/>
                <a:ea typeface="Comfortaa"/>
                <a:cs typeface="Comfortaa"/>
                <a:sym typeface="Comfortaa"/>
                <a:hlinkClick r:id="rId4"/>
              </a:rPr>
              <a:t>https://www.nfer.ac.uk/media/4zznpygz/teacher_labour_market_in_wales_annual_report_2022.pdf</a:t>
            </a: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  (Accessed: 2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Gorard, S., Ledger, M., See, B., and Morris, R. (2024). ‘What are the key predictors of international teacher shortages?’, Research Papers in Education, pp. 1–28. Available at: https://doi.org/10.1080/02671522.2024.2414427. (Accessed: 2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Gwawr, E. (2024). ‘Funding fears over increasing Welsh in schools’, BBC News, 2 October. Available at: https://www.bbc.co.uk/news/articles/cp8ljj2m69yo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Haines, C. (2024). ‘Teaching in Wales facing a recruitment and retention crisis’, Cambrian News, 13 January. Available at: https://www.cambrian-news.co.uk/news/education/teaching-in-wales-facing-a-recruitment-and-retention-crisis-660183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700">
                <a:latin typeface="Comfortaa"/>
                <a:ea typeface="Comfortaa"/>
                <a:cs typeface="Comfortaa"/>
                <a:sym typeface="Comfortaa"/>
              </a:rPr>
              <a:t>Hughes, S. (2023). Teaching matters. Available at:  https://research.senedd.wales/research-articles/teaching-matters/ (Accessed: 5 December 2024). </a:t>
            </a:r>
            <a:endParaRPr sz="1700">
              <a:latin typeface="Comfortaa"/>
              <a:ea typeface="Comfortaa"/>
              <a:cs typeface="Comfortaa"/>
              <a:sym typeface="Comfortaa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31"/>
          <p:cNvSpPr txBox="1"/>
          <p:nvPr>
            <p:ph type="title"/>
          </p:nvPr>
        </p:nvSpPr>
        <p:spPr>
          <a:xfrm>
            <a:off x="311700" y="1623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2720" u="sng">
                <a:latin typeface="Comfortaa"/>
                <a:ea typeface="Comfortaa"/>
                <a:cs typeface="Comfortaa"/>
                <a:sym typeface="Comfortaa"/>
              </a:rPr>
              <a:t>References</a:t>
            </a:r>
            <a:endParaRPr sz="2720" u="sng">
              <a:latin typeface="Comfortaa"/>
              <a:ea typeface="Comfortaa"/>
              <a:cs typeface="Comfortaa"/>
              <a:sym typeface="Comfortaa"/>
            </a:endParaRPr>
          </a:p>
        </p:txBody>
      </p:sp>
      <p:sp>
        <p:nvSpPr>
          <p:cNvPr id="199" name="Google Shape;199;p31"/>
          <p:cNvSpPr txBox="1"/>
          <p:nvPr>
            <p:ph idx="1" type="body"/>
          </p:nvPr>
        </p:nvSpPr>
        <p:spPr>
          <a:xfrm>
            <a:off x="311700" y="615375"/>
            <a:ext cx="8520600" cy="4282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Hutchinson, J., Kelly, J., Sibieta, L., and Zuccollo, J. (2024). Incentives to recruit and retain teachers in Wales. The Education Policy Institute. [online] Available at: https://epi.org.uk/wp-content/uploads/2024/11/FINAL-EPI-report-to-Welsh-Government-Incentivising-Teachers-research.pdf (Accessed: 2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James, J. (2024). Y Cyfarfod Llawn 02/07/2024. Available at: https://record.senedd.wales/Plenary/13981#C603917 (Accessed: 4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Neagle, L. (2024a). Y Cyfarfod Llawn 02/07/2024. Available at: https://record.senedd.wales/Plenary/13981#C603917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Neagle, L. (2024b). Y Cyfarfod Llawn 02/10/2024. Available at: https://record.senedd.wales/Plenary/14138#A90849 (Accessed: 5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Perryman, J. and Calvert, G. (2019). What motivates people to teach, and why do they leave? Accountability, Performativity and Teacher Retention. British Journal of Educational Studies, 68(1), pp. 3–23. Available at: https://doi.org/10.1080/00071005.2019.1589417 (Accessed: 4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See, B. H., Morris, R., Gorard, S., and El Soufi, N. (2020). What works in attracting and retaining teachers in challenging schools and areas? Oxford Review of Education, 46(6), pp. 678–697. Available at: https://doi.org/10.1080/03054985.2020.1775566 (Accessed: 5 December 2024). 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Stringer, C. and Wood, P. (2024), ‘England’s teacher retention crisis costs taxpayers £1bn a year’, The Telegraph, 12 October. Available at: https://www.telegraph.co.uk/news/2024/10/12/england-teacher-crisis-costs-taxpayers-1-billion-year/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UK Parliament. (2024). Teacher recruitment, training and retention. Available at: https://committees.parliament.uk/publications/44798/documents/222606/default/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Welsh Government. (2023). The Welsh in Education Teacher Retention Bursary: guidance for applicants. Available at: https://www.gov.wales/welsh-education-teacher-retention-bursary-guidance-applicants-html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">
                <a:latin typeface="Comfortaa"/>
                <a:ea typeface="Comfortaa"/>
                <a:cs typeface="Comfortaa"/>
                <a:sym typeface="Comfortaa"/>
              </a:rPr>
              <a:t>Williams III, J. A., Hill-Jackson, V., Caldwell, C., and Craig, C. J. (2022). ‘Teacher Recruitment and Retention: Local Strategies, Global Inspiration’, Journal of Teacher Education, 73(4), pp. 333-337. Available at: https://doi-org.ezproxy.uwtsd.ac.uk/10.1177/00224871221118155 (Accessed: 4 December 2024).</a:t>
            </a:r>
            <a:endParaRPr sz="800">
              <a:latin typeface="Comfortaa"/>
              <a:ea typeface="Comfortaa"/>
              <a:cs typeface="Comfortaa"/>
              <a:sym typeface="Comforta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