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0" r:id="rId4"/>
    <p:sldId id="263" r:id="rId5"/>
    <p:sldId id="264" r:id="rId6"/>
    <p:sldId id="262" r:id="rId7"/>
    <p:sldId id="265" r:id="rId8"/>
    <p:sldId id="261" r:id="rId9"/>
    <p:sldId id="266" r:id="rId10"/>
    <p:sldId id="259" r:id="rId11"/>
    <p:sldId id="268" r:id="rId12"/>
    <p:sldId id="267" r:id="rId13"/>
    <p:sldId id="269"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727" autoAdjust="0"/>
  </p:normalViewPr>
  <p:slideViewPr>
    <p:cSldViewPr snapToGrid="0">
      <p:cViewPr varScale="1">
        <p:scale>
          <a:sx n="79" d="100"/>
          <a:sy n="79" d="100"/>
        </p:scale>
        <p:origin x="5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8A81B0-DE9F-478E-BB68-EF011EDF35F3}"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281B23-AA43-4E74-98EF-8BBB09F997E6}" type="slidenum">
              <a:rPr lang="en-GB" smtClean="0"/>
              <a:t>‹#›</a:t>
            </a:fld>
            <a:endParaRPr lang="en-GB"/>
          </a:p>
        </p:txBody>
      </p:sp>
    </p:spTree>
    <p:extLst>
      <p:ext uri="{BB962C8B-B14F-4D97-AF65-F5344CB8AC3E}">
        <p14:creationId xmlns:p14="http://schemas.microsoft.com/office/powerpoint/2010/main" val="2953479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From the PESTLE analysis, three important external factors will be discussed, along with their implications and impacts on the business. Focusing on the marketing strategies and enterprise strategies to reach the customers and requirements for funding and allocation will be highlighted, stating the funds required aside from the initial costs that it will need. </a:t>
            </a: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3</a:t>
            </a:fld>
            <a:endParaRPr lang="en-GB"/>
          </a:p>
        </p:txBody>
      </p:sp>
    </p:spTree>
    <p:extLst>
      <p:ext uri="{BB962C8B-B14F-4D97-AF65-F5344CB8AC3E}">
        <p14:creationId xmlns:p14="http://schemas.microsoft.com/office/powerpoint/2010/main" val="4125150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company will offer zero-waste grocery essentials and will start off as a refill shop in Birmingham alongside an online platform. The company will deliver their products and services across the country through their online platform. One of the main objectives of the company is to create a circular economy. In terms of the products and services, the company will sell shampoo, conditioners, and body wash among a few of their list of personal care products. On the other hand, as household goods products, the company will offer laundry detergent, washing up liquid and many more products and services, aside from pasta, rice and many more essential items.</a:t>
            </a: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4</a:t>
            </a:fld>
            <a:endParaRPr lang="en-GB"/>
          </a:p>
        </p:txBody>
      </p:sp>
    </p:spTree>
    <p:extLst>
      <p:ext uri="{BB962C8B-B14F-4D97-AF65-F5344CB8AC3E}">
        <p14:creationId xmlns:p14="http://schemas.microsoft.com/office/powerpoint/2010/main" val="3467507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Considering the management structure of the company, it can be identified that the company will consider a marketing executive and logistics and purchasing executives. These individuals or executives will effectively manage the marketing and sustainability-related criteria of the company in the industry landscape. Offering relevant and effective customer service to the targeted audience and households, these individuals will help the company, which can help them generate revenue and customers' trust. In addition to this, the company will effectively consider online and offline customer service, considering their shop and online stores. </a:t>
            </a: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5</a:t>
            </a:fld>
            <a:endParaRPr lang="en-GB"/>
          </a:p>
        </p:txBody>
      </p:sp>
    </p:spTree>
    <p:extLst>
      <p:ext uri="{BB962C8B-B14F-4D97-AF65-F5344CB8AC3E}">
        <p14:creationId xmlns:p14="http://schemas.microsoft.com/office/powerpoint/2010/main" val="3400120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It can be identified that lowering the inflation rate in the UK has been identified as beneficial for the company, enhancing their revenue while making the products convenient for customers.  On the other hand, usage of different technologies can help the company to enhance customer service in the online channels and understand their needs and demands and change their strategies accordingly. Economic, technological and Environmental factors as the external components from the PESTLE framework have been identified as important for the company.</a:t>
            </a: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6</a:t>
            </a:fld>
            <a:endParaRPr lang="en-GB"/>
          </a:p>
        </p:txBody>
      </p:sp>
    </p:spTree>
    <p:extLst>
      <p:ext uri="{BB962C8B-B14F-4D97-AF65-F5344CB8AC3E}">
        <p14:creationId xmlns:p14="http://schemas.microsoft.com/office/powerpoint/2010/main" val="3351173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Compliance with the law and regulation can be identified as beneficial for the company, which can safeguard the company from any illegal challenges. By maintaining sustainability and effectiveness in managing organisational and operational resources, these laws and regulations can help the brand. It can help the brand gain the trust of the targeted audience in the industry landscape. In terms of maintaining environmental standards and meeting workplace standards of the workplace procedure as a retailer while developing products and services, compliance with these regulations can help the company in the market.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7</a:t>
            </a:fld>
            <a:endParaRPr lang="en-GB"/>
          </a:p>
        </p:txBody>
      </p:sp>
    </p:spTree>
    <p:extLst>
      <p:ext uri="{BB962C8B-B14F-4D97-AF65-F5344CB8AC3E}">
        <p14:creationId xmlns:p14="http://schemas.microsoft.com/office/powerpoint/2010/main" val="1420610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company can effectively use these marketing strategies and approaches to reach their targeted customers, as STP analysis effectively recognises the set of segments that the company can target. In the opinion of Agustian, Bakhri, and Faozi (2025), segmenting the customer base can be identified as one of the relevant strategies that helps the company to choose its market and target customers. Using this marketing approach, the company can effectively consider and maintain its positioning in the market, which creates value for the brand in the industry. It is relevant for the company, which can help them choose multiple sets of customers and target them to enhance their sales, enabling more profits for the business and operations.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8</a:t>
            </a:fld>
            <a:endParaRPr lang="en-GB"/>
          </a:p>
        </p:txBody>
      </p:sp>
    </p:spTree>
    <p:extLst>
      <p:ext uri="{BB962C8B-B14F-4D97-AF65-F5344CB8AC3E}">
        <p14:creationId xmlns:p14="http://schemas.microsoft.com/office/powerpoint/2010/main" val="1881785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an example, using this marketing strategy, the company will use it to showcase that, considering products and services, they are trying to reduce single-use plastic in the household and offer refills of products. Developing the business with a USP of affordability will be reflected by the company considering pricing, as they will use competitive pricing with relevant discounts and loyalty-based subscriptions. To target the customers in the market, the company will showcase that they have online and offline stores and channels, which will be beneficial for the company to reach their targeted customers across the country. For promotion, the company will use social media marketing focusing on Instagram, TikTok and Facebook, enabling advertisements and campaigns. According to Nuseir (2020) and Rosário and Dias (2023), Instagram and Twitter have changed the formation of interaction and placement between advertisements to reach out to customers.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9</a:t>
            </a:fld>
            <a:endParaRPr lang="en-GB"/>
          </a:p>
        </p:txBody>
      </p:sp>
    </p:spTree>
    <p:extLst>
      <p:ext uri="{BB962C8B-B14F-4D97-AF65-F5344CB8AC3E}">
        <p14:creationId xmlns:p14="http://schemas.microsoft.com/office/powerpoint/2010/main" val="2909892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context of the budget, it can be identified that the funds will be allocated in several aspects, such as marketing, inventory management, infrastructure development and operational funds. The founder or entrepreneur of the company will take and apply different strategies in terms of managing and gathering funds, such as own contribution and government grants, considering a green startup. These funds and grants will be effective for the entrepreneur to manage the operations in the market and help the customers to have more convenient pricing and accessible products across the market, enabling revenue and competitiveness in the industry environment.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10</a:t>
            </a:fld>
            <a:endParaRPr lang="en-GB"/>
          </a:p>
        </p:txBody>
      </p:sp>
    </p:spTree>
    <p:extLst>
      <p:ext uri="{BB962C8B-B14F-4D97-AF65-F5344CB8AC3E}">
        <p14:creationId xmlns:p14="http://schemas.microsoft.com/office/powerpoint/2010/main" val="1443339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Using STP analysis and the 4Ps marketing mix, the company can effectively reach its customers, understanding different sets of customer base and promoting products through Instagram, TikTok and Twitter.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12</a:t>
            </a:fld>
            <a:endParaRPr lang="en-GB"/>
          </a:p>
        </p:txBody>
      </p:sp>
    </p:spTree>
    <p:extLst>
      <p:ext uri="{BB962C8B-B14F-4D97-AF65-F5344CB8AC3E}">
        <p14:creationId xmlns:p14="http://schemas.microsoft.com/office/powerpoint/2010/main" val="27816694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13</a:t>
            </a:fld>
            <a:endParaRPr lang="en-GB"/>
          </a:p>
        </p:txBody>
      </p:sp>
    </p:spTree>
    <p:extLst>
      <p:ext uri="{BB962C8B-B14F-4D97-AF65-F5344CB8AC3E}">
        <p14:creationId xmlns:p14="http://schemas.microsoft.com/office/powerpoint/2010/main" val="3630342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per the findings of the budget allocation, </a:t>
            </a:r>
            <a:r>
              <a:rPr lang="en-GB" sz="1200" b="1" kern="1200" dirty="0">
                <a:solidFill>
                  <a:schemeClr val="tx1"/>
                </a:solidFill>
                <a:effectLst/>
                <a:latin typeface="+mn-lt"/>
                <a:ea typeface="+mn-ea"/>
                <a:cs typeface="+mn-cs"/>
              </a:rPr>
              <a:t>the total start-up expense or cost of £35000</a:t>
            </a:r>
            <a:r>
              <a:rPr lang="en-GB" sz="1200" kern="1200" dirty="0">
                <a:solidFill>
                  <a:schemeClr val="tx1"/>
                </a:solidFill>
                <a:effectLst/>
                <a:latin typeface="+mn-lt"/>
                <a:ea typeface="+mn-ea"/>
                <a:cs typeface="+mn-cs"/>
              </a:rPr>
              <a:t> for the operations and business has been identified.</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5281B23-AA43-4E74-98EF-8BBB09F997E6}" type="slidenum">
              <a:rPr lang="en-GB" smtClean="0"/>
              <a:t>14</a:t>
            </a:fld>
            <a:endParaRPr lang="en-GB"/>
          </a:p>
        </p:txBody>
      </p:sp>
    </p:spTree>
    <p:extLst>
      <p:ext uri="{BB962C8B-B14F-4D97-AF65-F5344CB8AC3E}">
        <p14:creationId xmlns:p14="http://schemas.microsoft.com/office/powerpoint/2010/main" val="1023388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743B7-1135-73A2-155A-3EDF58EEA8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A0197-3BB5-C456-BC96-33201DAECA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B5071B-5339-AD4F-2412-7C8B1A71104C}"/>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5" name="Footer Placeholder 4">
            <a:extLst>
              <a:ext uri="{FF2B5EF4-FFF2-40B4-BE49-F238E27FC236}">
                <a16:creationId xmlns:a16="http://schemas.microsoft.com/office/drawing/2014/main" id="{61DB86C3-C2E5-8FF2-6B36-CA5E45B85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E6C314-5E3D-CE04-8D03-9E3D29FA944D}"/>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848791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99A3D-379F-8527-56C7-FAA713E64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EFE07C-C290-276E-2A4B-3058317F75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6FE2E9-78AD-E24B-2DD0-D8BEA7860918}"/>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5" name="Footer Placeholder 4">
            <a:extLst>
              <a:ext uri="{FF2B5EF4-FFF2-40B4-BE49-F238E27FC236}">
                <a16:creationId xmlns:a16="http://schemas.microsoft.com/office/drawing/2014/main" id="{7AF47998-E37F-B96E-42AD-7BE6227D58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8E852-E40D-F93D-779E-5DCDF656A555}"/>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2505837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C05D9-B9DE-FA4C-83AE-0444146AAE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0BA8BC-7849-7035-DC12-02F8459FFD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269ECB-18D1-2111-7E34-91085BC5D966}"/>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5" name="Footer Placeholder 4">
            <a:extLst>
              <a:ext uri="{FF2B5EF4-FFF2-40B4-BE49-F238E27FC236}">
                <a16:creationId xmlns:a16="http://schemas.microsoft.com/office/drawing/2014/main" id="{5F74D4BD-B4B4-51B6-4AFB-BA187426E2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809C01-9EF6-5164-04CD-8F7AA333A494}"/>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96427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1E5A8-2045-E9AF-90AC-3F3C0DE094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706665-2BDC-9495-536F-711268DB89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BEA5DF-F300-35D9-CCF3-B8721CEBFE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1C78C5F-CDC9-52C2-96D5-DA7243FDD3F5}"/>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6" name="Footer Placeholder 5">
            <a:extLst>
              <a:ext uri="{FF2B5EF4-FFF2-40B4-BE49-F238E27FC236}">
                <a16:creationId xmlns:a16="http://schemas.microsoft.com/office/drawing/2014/main" id="{8E1A2C74-DC29-5709-CFB3-2D241B0941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C17D5-6608-627D-4479-68A1C2236573}"/>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2803737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E2E6F-7B1C-4BDA-94D3-1413DE2F37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E03FE5-52C5-FEC8-9C81-3F20FCDDA7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AB4120-5AFF-D165-B02F-26C116588A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727B21-3A8F-1D74-596F-161DF4D01F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AFE30C-92E8-E039-475A-507054AAAE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B93A86-A68C-ABF4-28EC-661FFDC7E01F}"/>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8" name="Footer Placeholder 7">
            <a:extLst>
              <a:ext uri="{FF2B5EF4-FFF2-40B4-BE49-F238E27FC236}">
                <a16:creationId xmlns:a16="http://schemas.microsoft.com/office/drawing/2014/main" id="{66A4851A-5FDE-1EC5-6F47-B1BB58D9B0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7786C3-3131-1FD2-39EE-6ECAD886B996}"/>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9936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DAEF7-ECB4-F8CF-FE74-FBE006CE49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087855-5895-F027-2E9D-A4249E987216}"/>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4" name="Footer Placeholder 3">
            <a:extLst>
              <a:ext uri="{FF2B5EF4-FFF2-40B4-BE49-F238E27FC236}">
                <a16:creationId xmlns:a16="http://schemas.microsoft.com/office/drawing/2014/main" id="{042A986E-359F-8D04-C392-A2E5D55346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BBB3AA-B9CB-476B-8CEC-5D590DC028BB}"/>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469073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1636A8-CF49-70D6-7087-FBAAF19063D7}"/>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3" name="Footer Placeholder 2">
            <a:extLst>
              <a:ext uri="{FF2B5EF4-FFF2-40B4-BE49-F238E27FC236}">
                <a16:creationId xmlns:a16="http://schemas.microsoft.com/office/drawing/2014/main" id="{B8E590D9-5D52-1499-2F22-1DA7501276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22876C-A985-8F70-8BBA-C4B22309CBD7}"/>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1733824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2891E-4861-94AC-0465-05245D91EF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FBFBEC-5CA7-CAE3-DC9D-D6549F4A34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28411CB-FD69-1C58-7E06-724FA94B8F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064C58-C4F6-8266-E683-F5967180BF8F}"/>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6" name="Footer Placeholder 5">
            <a:extLst>
              <a:ext uri="{FF2B5EF4-FFF2-40B4-BE49-F238E27FC236}">
                <a16:creationId xmlns:a16="http://schemas.microsoft.com/office/drawing/2014/main" id="{2FC11435-BE65-18E8-21C3-453CC01F69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FF8004-93ED-053B-6661-86FF9FFB91A5}"/>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2595678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10024-0807-CBA0-B278-F52D6C55B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874142-4F13-BF7D-2D38-E5FAF21D3E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D361CD-BFD4-8C52-109E-6C37E6935B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B52226-4265-D279-9EC6-CC18A08B3945}"/>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6" name="Footer Placeholder 5">
            <a:extLst>
              <a:ext uri="{FF2B5EF4-FFF2-40B4-BE49-F238E27FC236}">
                <a16:creationId xmlns:a16="http://schemas.microsoft.com/office/drawing/2014/main" id="{88AE70C1-D18A-A864-9205-A4F687F8B7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2B5292-096E-6620-0DCD-A454AA8216B2}"/>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3740590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B6838-8FCA-49CD-6FF3-D7736CE4AF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134917-3FEB-B2E6-6D24-01C1BF6756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2CF33D-A5F1-4053-AC43-86F09A3A7103}"/>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5" name="Footer Placeholder 4">
            <a:extLst>
              <a:ext uri="{FF2B5EF4-FFF2-40B4-BE49-F238E27FC236}">
                <a16:creationId xmlns:a16="http://schemas.microsoft.com/office/drawing/2014/main" id="{4C83B4BB-7D40-0B90-7EDF-8CC3A1A83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8D5133-CFA7-5D0F-2358-16110BEC90E2}"/>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1620076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25788C-D849-D068-C990-30D9C8413D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58B46-7493-66B7-938C-C334E38BCB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4F388B-F066-1EC6-9C48-C6CDEE49969F}"/>
              </a:ext>
            </a:extLst>
          </p:cNvPr>
          <p:cNvSpPr>
            <a:spLocks noGrp="1"/>
          </p:cNvSpPr>
          <p:nvPr>
            <p:ph type="dt" sz="half" idx="10"/>
          </p:nvPr>
        </p:nvSpPr>
        <p:spPr/>
        <p:txBody>
          <a:bodyPr/>
          <a:lstStyle/>
          <a:p>
            <a:fld id="{21716A10-EFB2-40B5-9A7E-7D4FAD2D45D7}" type="datetimeFigureOut">
              <a:rPr lang="en-GB" smtClean="0"/>
              <a:t>18/07/2026</a:t>
            </a:fld>
            <a:endParaRPr lang="en-GB"/>
          </a:p>
        </p:txBody>
      </p:sp>
      <p:sp>
        <p:nvSpPr>
          <p:cNvPr id="5" name="Footer Placeholder 4">
            <a:extLst>
              <a:ext uri="{FF2B5EF4-FFF2-40B4-BE49-F238E27FC236}">
                <a16:creationId xmlns:a16="http://schemas.microsoft.com/office/drawing/2014/main" id="{CD3797A0-0EB9-C706-FC36-B86B6FAFF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B06E49-A5FB-1140-5EFB-80CB3919F705}"/>
              </a:ext>
            </a:extLst>
          </p:cNvPr>
          <p:cNvSpPr>
            <a:spLocks noGrp="1"/>
          </p:cNvSpPr>
          <p:nvPr>
            <p:ph type="sldNum" sz="quarter" idx="12"/>
          </p:nvPr>
        </p:nvSpPr>
        <p:spPr/>
        <p:txBody>
          <a:bodyPr/>
          <a:lstStyle/>
          <a:p>
            <a:fld id="{7CCBB65D-EF16-4943-BDE6-F68D89F2775C}" type="slidenum">
              <a:rPr lang="en-GB" smtClean="0"/>
              <a:t>‹#›</a:t>
            </a:fld>
            <a:endParaRPr lang="en-GB"/>
          </a:p>
        </p:txBody>
      </p:sp>
    </p:spTree>
    <p:extLst>
      <p:ext uri="{BB962C8B-B14F-4D97-AF65-F5344CB8AC3E}">
        <p14:creationId xmlns:p14="http://schemas.microsoft.com/office/powerpoint/2010/main" val="20422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EEFAEC-962D-2CBB-153E-6CC6C639F4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10B553-3B5A-D26D-E26D-4A23503D82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F57464-3994-D61B-229C-F428AACBFE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716A10-EFB2-40B5-9A7E-7D4FAD2D45D7}" type="datetimeFigureOut">
              <a:rPr lang="en-GB" smtClean="0"/>
              <a:t>18/07/2026</a:t>
            </a:fld>
            <a:endParaRPr lang="en-GB"/>
          </a:p>
        </p:txBody>
      </p:sp>
      <p:sp>
        <p:nvSpPr>
          <p:cNvPr id="5" name="Footer Placeholder 4">
            <a:extLst>
              <a:ext uri="{FF2B5EF4-FFF2-40B4-BE49-F238E27FC236}">
                <a16:creationId xmlns:a16="http://schemas.microsoft.com/office/drawing/2014/main" id="{ABE52585-11B0-A29C-703B-6512188201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CF9A38-1ED4-D112-19A4-64F7BAE8A5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CBB65D-EF16-4943-BDE6-F68D89F2775C}" type="slidenum">
              <a:rPr lang="en-GB" smtClean="0"/>
              <a:t>‹#›</a:t>
            </a:fld>
            <a:endParaRPr lang="en-GB"/>
          </a:p>
        </p:txBody>
      </p:sp>
    </p:spTree>
    <p:extLst>
      <p:ext uri="{BB962C8B-B14F-4D97-AF65-F5344CB8AC3E}">
        <p14:creationId xmlns:p14="http://schemas.microsoft.com/office/powerpoint/2010/main" val="2546668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EB2F-1F3E-41E7-8896-1451D3B2733B}"/>
              </a:ext>
            </a:extLst>
          </p:cNvPr>
          <p:cNvSpPr>
            <a:spLocks noGrp="1"/>
          </p:cNvSpPr>
          <p:nvPr>
            <p:ph type="ctrTitle"/>
          </p:nvPr>
        </p:nvSpPr>
        <p:spPr>
          <a:xfrm>
            <a:off x="769088" y="1021821"/>
            <a:ext cx="10653823" cy="5237577"/>
          </a:xfrm>
        </p:spPr>
        <p:txBody>
          <a:bodyPr>
            <a:normAutofit/>
          </a:bodyPr>
          <a:lstStyle/>
          <a:p>
            <a:pPr>
              <a:lnSpc>
                <a:spcPct val="100000"/>
              </a:lnSpc>
            </a:pPr>
            <a:r>
              <a:rPr lang="en-US" sz="3000" b="1" dirty="0">
                <a:latin typeface="Times New Roman" panose="02020603050405020304" pitchFamily="18" charset="0"/>
                <a:cs typeface="Times New Roman" panose="02020603050405020304" pitchFamily="18" charset="0"/>
              </a:rPr>
              <a:t>Certificate in Higher Education Business Skills for the Workplace</a:t>
            </a:r>
            <a:br>
              <a:rPr lang="en-US" sz="3000" b="1" dirty="0">
                <a:latin typeface="Times New Roman" panose="02020603050405020304" pitchFamily="18" charset="0"/>
                <a:cs typeface="Times New Roman" panose="02020603050405020304" pitchFamily="18" charset="0"/>
              </a:rPr>
            </a:br>
            <a:br>
              <a:rPr lang="en-US" sz="3000" b="1" dirty="0">
                <a:latin typeface="Times New Roman" panose="02020603050405020304" pitchFamily="18" charset="0"/>
                <a:cs typeface="Times New Roman" panose="02020603050405020304" pitchFamily="18" charset="0"/>
              </a:rPr>
            </a:br>
            <a:r>
              <a:rPr lang="en-GB" sz="3000" b="1" dirty="0">
                <a:latin typeface="Times New Roman" panose="02020603050405020304" pitchFamily="18" charset="0"/>
                <a:cs typeface="Times New Roman" panose="02020603050405020304" pitchFamily="18" charset="0"/>
              </a:rPr>
              <a:t>LCLM4006 Enterprise and Entrepreneurship</a:t>
            </a:r>
            <a:br>
              <a:rPr lang="en-GB" sz="3000" b="1" dirty="0">
                <a:latin typeface="Times New Roman" panose="02020603050405020304" pitchFamily="18" charset="0"/>
                <a:cs typeface="Times New Roman" panose="02020603050405020304" pitchFamily="18" charset="0"/>
              </a:rPr>
            </a:br>
            <a:br>
              <a:rPr lang="en-GB" sz="3000" b="1" dirty="0">
                <a:latin typeface="Times New Roman" panose="02020603050405020304" pitchFamily="18" charset="0"/>
                <a:cs typeface="Times New Roman" panose="02020603050405020304" pitchFamily="18" charset="0"/>
              </a:rPr>
            </a:br>
            <a:r>
              <a:rPr lang="en-GB" sz="3000" b="1" dirty="0">
                <a:latin typeface="Times New Roman" panose="02020603050405020304" pitchFamily="18" charset="0"/>
                <a:cs typeface="Times New Roman" panose="02020603050405020304" pitchFamily="18" charset="0"/>
              </a:rPr>
              <a:t>Part 2: Individual Presentation Pitch</a:t>
            </a:r>
            <a:br>
              <a:rPr lang="en-GB" sz="4000" b="1" dirty="0">
                <a:latin typeface="Times New Roman" panose="02020603050405020304" pitchFamily="18" charset="0"/>
                <a:cs typeface="Times New Roman" panose="02020603050405020304" pitchFamily="18" charset="0"/>
              </a:rPr>
            </a:br>
            <a:br>
              <a:rPr lang="en-GB" sz="4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Student </a:t>
            </a:r>
            <a:r>
              <a:rPr lang="en-GB" sz="2000" b="1">
                <a:latin typeface="Times New Roman" panose="02020603050405020304" pitchFamily="18" charset="0"/>
                <a:cs typeface="Times New Roman" panose="02020603050405020304" pitchFamily="18" charset="0"/>
              </a:rPr>
              <a:t>name: Iulica Codreanu</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Student </a:t>
            </a:r>
            <a:r>
              <a:rPr lang="en-GB" sz="2000" b="1">
                <a:latin typeface="Times New Roman" panose="02020603050405020304" pitchFamily="18" charset="0"/>
                <a:cs typeface="Times New Roman" panose="02020603050405020304" pitchFamily="18" charset="0"/>
              </a:rPr>
              <a:t>ID: 2511908</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lecturer name: Birmingham: Dr Chung Lai Johnny Wan </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London: Dr Charles Oham </a:t>
            </a: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pic>
        <p:nvPicPr>
          <p:cNvPr id="3" name="Picture 2" descr="Discover University of Wales Trinity Saint David">
            <a:extLst>
              <a:ext uri="{FF2B5EF4-FFF2-40B4-BE49-F238E27FC236}">
                <a16:creationId xmlns:a16="http://schemas.microsoft.com/office/drawing/2014/main" id="{8B6F25E1-ABDD-F673-E555-76CA17B54FB9}"/>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63525" y="222250"/>
            <a:ext cx="1809750" cy="723900"/>
          </a:xfrm>
          <a:prstGeom prst="rect">
            <a:avLst/>
          </a:prstGeom>
          <a:noFill/>
          <a:ln>
            <a:noFill/>
          </a:ln>
        </p:spPr>
      </p:pic>
    </p:spTree>
    <p:extLst>
      <p:ext uri="{BB962C8B-B14F-4D97-AF65-F5344CB8AC3E}">
        <p14:creationId xmlns:p14="http://schemas.microsoft.com/office/powerpoint/2010/main" val="2889766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B1DF-1524-04D0-C27E-9E586A7AFC4D}"/>
              </a:ext>
            </a:extLst>
          </p:cNvPr>
          <p:cNvSpPr>
            <a:spLocks noGrp="1"/>
          </p:cNvSpPr>
          <p:nvPr>
            <p:ph type="title"/>
          </p:nvPr>
        </p:nvSpPr>
        <p:spPr/>
        <p:txBody>
          <a:bodyPr>
            <a:normAutofit/>
          </a:bodyPr>
          <a:lstStyle/>
          <a:p>
            <a:pPr algn="ctr">
              <a:lnSpc>
                <a:spcPct val="150000"/>
              </a:lnSpc>
            </a:pPr>
            <a:r>
              <a:rPr lang="en-GB" sz="30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4F04BB87-2180-A8A8-6A0E-466995AA8957}"/>
              </a:ext>
            </a:extLst>
          </p:cNvPr>
          <p:cNvSpPr>
            <a:spLocks noGrp="1"/>
          </p:cNvSpPr>
          <p:nvPr>
            <p:ph idx="1"/>
          </p:nvPr>
        </p:nvSpPr>
        <p:spPr>
          <a:xfrm>
            <a:off x="838200" y="1825625"/>
            <a:ext cx="5782733" cy="4351338"/>
          </a:xfrm>
        </p:spPr>
        <p:txBody>
          <a:bodyPr>
            <a:normAutofit lnSpcReduction="10000"/>
          </a:bodyPr>
          <a:lstStyle/>
          <a:p>
            <a:pPr algn="just">
              <a:lnSpc>
                <a:spcPct val="150000"/>
              </a:lnSpc>
            </a:pPr>
            <a:r>
              <a:rPr lang="en-GB" sz="2000" dirty="0">
                <a:latin typeface="Times New Roman" panose="02020603050405020304" pitchFamily="18" charset="0"/>
                <a:cs typeface="Times New Roman" panose="02020603050405020304" pitchFamily="18" charset="0"/>
              </a:rPr>
              <a:t>Slide 3: Introduction</a:t>
            </a:r>
          </a:p>
          <a:p>
            <a:pPr algn="just">
              <a:lnSpc>
                <a:spcPct val="150000"/>
              </a:lnSpc>
            </a:pPr>
            <a:r>
              <a:rPr lang="en-GB" sz="2000" dirty="0">
                <a:latin typeface="Times New Roman" panose="02020603050405020304" pitchFamily="18" charset="0"/>
                <a:cs typeface="Times New Roman" panose="02020603050405020304" pitchFamily="18" charset="0"/>
              </a:rPr>
              <a:t>Slide 4-5: </a:t>
            </a:r>
            <a:r>
              <a:rPr lang="en-US" sz="2000" dirty="0">
                <a:latin typeface="Times New Roman" panose="02020603050405020304" pitchFamily="18" charset="0"/>
                <a:cs typeface="Times New Roman" panose="02020603050405020304" pitchFamily="18" charset="0"/>
              </a:rPr>
              <a:t>Overview of the business idea </a:t>
            </a:r>
            <a:endParaRPr lang="en-GB"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Slide 6-7: Three external factors from PESTEL framework</a:t>
            </a:r>
            <a:endParaRPr lang="en-GB"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Slide 8-9: Two major marketing strategies</a:t>
            </a:r>
          </a:p>
          <a:p>
            <a:pPr algn="just">
              <a:lnSpc>
                <a:spcPct val="150000"/>
              </a:lnSpc>
            </a:pPr>
            <a:r>
              <a:rPr lang="en-GB" sz="2000" dirty="0">
                <a:latin typeface="Times New Roman" panose="02020603050405020304" pitchFamily="18" charset="0"/>
                <a:cs typeface="Times New Roman" panose="02020603050405020304" pitchFamily="18" charset="0"/>
              </a:rPr>
              <a:t>Slide 10-11: </a:t>
            </a:r>
            <a:r>
              <a:rPr lang="en-US" sz="2000" dirty="0">
                <a:latin typeface="Times New Roman" panose="02020603050405020304" pitchFamily="18" charset="0"/>
                <a:cs typeface="Times New Roman" panose="02020603050405020304" pitchFamily="18" charset="0"/>
              </a:rPr>
              <a:t>Funding requirements and allocation including initial costs</a:t>
            </a:r>
          </a:p>
          <a:p>
            <a:pPr algn="just">
              <a:lnSpc>
                <a:spcPct val="150000"/>
              </a:lnSpc>
            </a:pPr>
            <a:r>
              <a:rPr lang="en-US" sz="2000" dirty="0">
                <a:latin typeface="Times New Roman" panose="02020603050405020304" pitchFamily="18" charset="0"/>
                <a:cs typeface="Times New Roman" panose="02020603050405020304" pitchFamily="18" charset="0"/>
              </a:rPr>
              <a:t>Slide 12: Conclusion</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00072B8-AB14-EA6E-D22B-D39FD8EFBE71}"/>
              </a:ext>
            </a:extLst>
          </p:cNvPr>
          <p:cNvPicPr>
            <a:picLocks noChangeAspect="1"/>
          </p:cNvPicPr>
          <p:nvPr/>
        </p:nvPicPr>
        <p:blipFill>
          <a:blip r:embed="rId2"/>
          <a:stretch>
            <a:fillRect/>
          </a:stretch>
        </p:blipFill>
        <p:spPr>
          <a:xfrm>
            <a:off x="6832600" y="2305274"/>
            <a:ext cx="4521200" cy="3251200"/>
          </a:xfrm>
          <a:prstGeom prst="rect">
            <a:avLst/>
          </a:prstGeom>
          <a:effectLst>
            <a:softEdge rad="355600"/>
          </a:effectLst>
        </p:spPr>
      </p:pic>
    </p:spTree>
    <p:extLst>
      <p:ext uri="{BB962C8B-B14F-4D97-AF65-F5344CB8AC3E}">
        <p14:creationId xmlns:p14="http://schemas.microsoft.com/office/powerpoint/2010/main" val="3772516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2E6BC-1464-9F8E-E5EA-001F8756FC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AACBB8-34EB-B708-0C4B-FC600C2323DC}"/>
              </a:ext>
            </a:extLst>
          </p:cNvPr>
          <p:cNvSpPr>
            <a:spLocks noGrp="1"/>
          </p:cNvSpPr>
          <p:nvPr>
            <p:ph type="title"/>
          </p:nvPr>
        </p:nvSpPr>
        <p:spPr/>
        <p:txBody>
          <a:bodyPr>
            <a:normAutofit/>
          </a:bodyPr>
          <a:lstStyle/>
          <a:p>
            <a:pPr algn="ctr">
              <a:lnSpc>
                <a:spcPct val="150000"/>
              </a:lnSpc>
            </a:pPr>
            <a:r>
              <a:rPr lang="en-GB" sz="30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E5507F37-AE9F-8528-F5CD-C7006EF7B030}"/>
              </a:ext>
            </a:extLst>
          </p:cNvPr>
          <p:cNvSpPr>
            <a:spLocks noGrp="1"/>
          </p:cNvSpPr>
          <p:nvPr>
            <p:ph idx="1"/>
          </p:nvPr>
        </p:nvSpPr>
        <p:spPr>
          <a:xfrm>
            <a:off x="838200" y="1825625"/>
            <a:ext cx="5782733" cy="435133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The purpose of the presentation is to showcase the value of the proposed new business - Refill Environment Ltd., which aims to reduce single-use plastic in household goods. </a:t>
            </a:r>
          </a:p>
          <a:p>
            <a:pPr algn="just">
              <a:lnSpc>
                <a:spcPct val="150000"/>
              </a:lnSpc>
            </a:pPr>
            <a:r>
              <a:rPr lang="en-US" sz="2000" dirty="0">
                <a:latin typeface="Times New Roman" panose="02020603050405020304" pitchFamily="18" charset="0"/>
                <a:cs typeface="Times New Roman" panose="02020603050405020304" pitchFamily="18" charset="0"/>
              </a:rPr>
              <a:t>In this presentation, several business considerations will be discussed, detailing the products and services, and highlighting USP and the management structure that the company have used. </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0C577C3-5790-609D-CDE9-F94BF7014C2B}"/>
              </a:ext>
            </a:extLst>
          </p:cNvPr>
          <p:cNvPicPr>
            <a:picLocks noChangeAspect="1"/>
          </p:cNvPicPr>
          <p:nvPr/>
        </p:nvPicPr>
        <p:blipFill>
          <a:blip r:embed="rId3"/>
          <a:stretch>
            <a:fillRect/>
          </a:stretch>
        </p:blipFill>
        <p:spPr>
          <a:xfrm>
            <a:off x="6929644" y="1615762"/>
            <a:ext cx="4424156" cy="4342529"/>
          </a:xfrm>
          <a:prstGeom prst="rect">
            <a:avLst/>
          </a:prstGeom>
          <a:effectLst>
            <a:softEdge rad="355600"/>
          </a:effectLst>
        </p:spPr>
      </p:pic>
    </p:spTree>
    <p:extLst>
      <p:ext uri="{BB962C8B-B14F-4D97-AF65-F5344CB8AC3E}">
        <p14:creationId xmlns:p14="http://schemas.microsoft.com/office/powerpoint/2010/main" val="1096359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54271-B563-0E74-A2EA-A85615E327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1BC26F-BD0A-5ABC-B26F-0AFAC6192C78}"/>
              </a:ext>
            </a:extLst>
          </p:cNvPr>
          <p:cNvSpPr>
            <a:spLocks noGrp="1"/>
          </p:cNvSpPr>
          <p:nvPr>
            <p:ph type="title"/>
          </p:nvPr>
        </p:nvSpPr>
        <p:spPr/>
        <p:txBody>
          <a:bodyPr>
            <a:normAutofit/>
          </a:bodyPr>
          <a:lstStyle/>
          <a:p>
            <a:pPr algn="ctr">
              <a:lnSpc>
                <a:spcPct val="150000"/>
              </a:lnSpc>
            </a:pPr>
            <a:r>
              <a:rPr lang="en-US" sz="3000" b="1" dirty="0">
                <a:latin typeface="Times New Roman" panose="02020603050405020304" pitchFamily="18" charset="0"/>
                <a:cs typeface="Times New Roman" panose="02020603050405020304" pitchFamily="18" charset="0"/>
              </a:rPr>
              <a:t>Overview of the business idea </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A1CDC36-1001-052A-7237-29B3C93AE961}"/>
              </a:ext>
            </a:extLst>
          </p:cNvPr>
          <p:cNvSpPr>
            <a:spLocks noGrp="1"/>
          </p:cNvSpPr>
          <p:nvPr>
            <p:ph idx="1"/>
          </p:nvPr>
        </p:nvSpPr>
        <p:spPr>
          <a:xfrm>
            <a:off x="838200" y="2177935"/>
            <a:ext cx="5545975" cy="399902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Refill Environment Ltd. is a new business with the mission of reducing single-use plastic in the form of refills for personal care and household goods products. </a:t>
            </a:r>
          </a:p>
          <a:p>
            <a:pPr algn="just">
              <a:lnSpc>
                <a:spcPct val="150000"/>
              </a:lnSpc>
            </a:pPr>
            <a:r>
              <a:rPr lang="en-US" sz="2000" dirty="0">
                <a:latin typeface="Times New Roman" panose="02020603050405020304" pitchFamily="18" charset="0"/>
                <a:cs typeface="Times New Roman" panose="02020603050405020304" pitchFamily="18" charset="0"/>
              </a:rPr>
              <a:t>As a USP, the company will consider sustainability, convenience and affordability as the three components.</a:t>
            </a:r>
          </a:p>
        </p:txBody>
      </p:sp>
      <p:pic>
        <p:nvPicPr>
          <p:cNvPr id="5" name="Picture 4">
            <a:extLst>
              <a:ext uri="{FF2B5EF4-FFF2-40B4-BE49-F238E27FC236}">
                <a16:creationId xmlns:a16="http://schemas.microsoft.com/office/drawing/2014/main" id="{0B0CE546-3202-6B70-1AD3-A780967F8BB9}"/>
              </a:ext>
            </a:extLst>
          </p:cNvPr>
          <p:cNvPicPr>
            <a:picLocks noChangeAspect="1"/>
          </p:cNvPicPr>
          <p:nvPr/>
        </p:nvPicPr>
        <p:blipFill>
          <a:blip r:embed="rId3"/>
          <a:stretch>
            <a:fillRect/>
          </a:stretch>
        </p:blipFill>
        <p:spPr>
          <a:xfrm>
            <a:off x="6716684" y="1825624"/>
            <a:ext cx="4637116" cy="4351337"/>
          </a:xfrm>
          <a:prstGeom prst="rect">
            <a:avLst/>
          </a:prstGeom>
          <a:effectLst>
            <a:softEdge rad="304800"/>
          </a:effectLst>
        </p:spPr>
      </p:pic>
    </p:spTree>
    <p:extLst>
      <p:ext uri="{BB962C8B-B14F-4D97-AF65-F5344CB8AC3E}">
        <p14:creationId xmlns:p14="http://schemas.microsoft.com/office/powerpoint/2010/main" val="3988636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C3052-74BF-BCBC-4E49-F0259850B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7A8F41-A7D2-43DF-9F56-338081D63D0C}"/>
              </a:ext>
            </a:extLst>
          </p:cNvPr>
          <p:cNvSpPr>
            <a:spLocks noGrp="1"/>
          </p:cNvSpPr>
          <p:nvPr>
            <p:ph type="title"/>
          </p:nvPr>
        </p:nvSpPr>
        <p:spPr/>
        <p:txBody>
          <a:bodyPr>
            <a:normAutofit/>
          </a:bodyPr>
          <a:lstStyle/>
          <a:p>
            <a:pPr algn="ctr">
              <a:lnSpc>
                <a:spcPct val="150000"/>
              </a:lnSpc>
            </a:pPr>
            <a:r>
              <a:rPr lang="en-US" sz="3000" b="1" dirty="0">
                <a:latin typeface="Times New Roman" panose="02020603050405020304" pitchFamily="18" charset="0"/>
                <a:cs typeface="Times New Roman" panose="02020603050405020304" pitchFamily="18" charset="0"/>
              </a:rPr>
              <a:t>Overview of the business idea (Contd..)</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A1D33EB-DAF6-626B-0AA3-D31FD3026CEE}"/>
              </a:ext>
            </a:extLst>
          </p:cNvPr>
          <p:cNvSpPr>
            <a:spLocks noGrp="1"/>
          </p:cNvSpPr>
          <p:nvPr>
            <p:ph idx="1"/>
          </p:nvPr>
        </p:nvSpPr>
        <p:spPr>
          <a:xfrm>
            <a:off x="838200" y="2248607"/>
            <a:ext cx="5782733" cy="3928355"/>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The management and legal structure of the company will be a Private Limited Company, and a flat business structure will be adopted initially.</a:t>
            </a:r>
          </a:p>
          <a:p>
            <a:pPr algn="just">
              <a:lnSpc>
                <a:spcPct val="150000"/>
              </a:lnSpc>
            </a:pPr>
            <a:r>
              <a:rPr lang="en-US" sz="2000" dirty="0">
                <a:latin typeface="Times New Roman" panose="02020603050405020304" pitchFamily="18" charset="0"/>
                <a:cs typeface="Times New Roman" panose="02020603050405020304" pitchFamily="18" charset="0"/>
              </a:rPr>
              <a:t>In this case, the company will have a managing director who will effectively manage the planning and development of the business.</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135883A-90DA-63C1-F35D-A56A3C50F536}"/>
              </a:ext>
            </a:extLst>
          </p:cNvPr>
          <p:cNvPicPr>
            <a:picLocks noChangeAspect="1"/>
          </p:cNvPicPr>
          <p:nvPr/>
        </p:nvPicPr>
        <p:blipFill>
          <a:blip r:embed="rId3"/>
          <a:stretch>
            <a:fillRect/>
          </a:stretch>
        </p:blipFill>
        <p:spPr>
          <a:xfrm>
            <a:off x="6720597" y="2248608"/>
            <a:ext cx="4553761" cy="2886075"/>
          </a:xfrm>
          <a:prstGeom prst="rect">
            <a:avLst/>
          </a:prstGeom>
          <a:effectLst>
            <a:softEdge rad="241300"/>
          </a:effectLst>
        </p:spPr>
      </p:pic>
    </p:spTree>
    <p:extLst>
      <p:ext uri="{BB962C8B-B14F-4D97-AF65-F5344CB8AC3E}">
        <p14:creationId xmlns:p14="http://schemas.microsoft.com/office/powerpoint/2010/main" val="2957656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B4D58-200E-B635-44FA-136A50FAD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553611-B702-AC5F-56B4-AD6102B82457}"/>
              </a:ext>
            </a:extLst>
          </p:cNvPr>
          <p:cNvSpPr>
            <a:spLocks noGrp="1"/>
          </p:cNvSpPr>
          <p:nvPr>
            <p:ph type="title"/>
          </p:nvPr>
        </p:nvSpPr>
        <p:spPr/>
        <p:txBody>
          <a:bodyPr>
            <a:normAutofit/>
          </a:bodyPr>
          <a:lstStyle/>
          <a:p>
            <a:pPr algn="ctr">
              <a:lnSpc>
                <a:spcPct val="150000"/>
              </a:lnSpc>
            </a:pPr>
            <a:r>
              <a:rPr lang="en-US" sz="3000" b="1" dirty="0">
                <a:latin typeface="Times New Roman" panose="02020603050405020304" pitchFamily="18" charset="0"/>
                <a:cs typeface="Times New Roman" panose="02020603050405020304" pitchFamily="18" charset="0"/>
              </a:rPr>
              <a:t>Three external factors from PESTEL framework</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630E611-CB1B-07D7-58B8-07C205461C34}"/>
              </a:ext>
            </a:extLst>
          </p:cNvPr>
          <p:cNvSpPr>
            <a:spLocks noGrp="1"/>
          </p:cNvSpPr>
          <p:nvPr>
            <p:ph idx="1"/>
          </p:nvPr>
        </p:nvSpPr>
        <p:spPr>
          <a:xfrm>
            <a:off x="838200" y="1825625"/>
            <a:ext cx="5782733" cy="4351338"/>
          </a:xfrm>
        </p:spPr>
        <p:txBody>
          <a:bodyPr>
            <a:normAutofit fontScale="92500" lnSpcReduction="10000"/>
          </a:bodyPr>
          <a:lstStyle/>
          <a:p>
            <a:pPr algn="just">
              <a:lnSpc>
                <a:spcPct val="150000"/>
              </a:lnSpc>
            </a:pPr>
            <a:r>
              <a:rPr lang="en-US" sz="2000" dirty="0">
                <a:latin typeface="Times New Roman" panose="02020603050405020304" pitchFamily="18" charset="0"/>
                <a:cs typeface="Times New Roman" panose="02020603050405020304" pitchFamily="18" charset="0"/>
              </a:rPr>
              <a:t>One of the important factors identified is among economic factors, the inflation rate in the UK has been identified as being stagnant between April and May 2026 at 2.8%, which has been considered unchanged from the previous time period (TRADING ECONOMICS, 2026). </a:t>
            </a:r>
          </a:p>
          <a:p>
            <a:pPr algn="just">
              <a:lnSpc>
                <a:spcPct val="150000"/>
              </a:lnSpc>
            </a:pPr>
            <a:r>
              <a:rPr lang="en-US" sz="2000" dirty="0">
                <a:latin typeface="Times New Roman" panose="02020603050405020304" pitchFamily="18" charset="0"/>
                <a:cs typeface="Times New Roman" panose="02020603050405020304" pitchFamily="18" charset="0"/>
              </a:rPr>
              <a:t>As a technological factor, Wadud, Liang, and Polkinghorne (2025) have identified that Artificial Intelligence and Big Data have become prominent in the retail industry considering digital transformation. </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72916388-473A-3A00-2EFD-1499F65E3ACA}"/>
              </a:ext>
            </a:extLst>
          </p:cNvPr>
          <p:cNvPicPr>
            <a:picLocks noChangeAspect="1"/>
          </p:cNvPicPr>
          <p:nvPr/>
        </p:nvPicPr>
        <p:blipFill>
          <a:blip r:embed="rId3"/>
          <a:stretch>
            <a:fillRect/>
          </a:stretch>
        </p:blipFill>
        <p:spPr>
          <a:xfrm>
            <a:off x="6984459" y="1825625"/>
            <a:ext cx="4210979" cy="4210979"/>
          </a:xfrm>
          <a:prstGeom prst="rect">
            <a:avLst/>
          </a:prstGeom>
          <a:effectLst>
            <a:softEdge rad="228600"/>
          </a:effectLst>
        </p:spPr>
      </p:pic>
    </p:spTree>
    <p:extLst>
      <p:ext uri="{BB962C8B-B14F-4D97-AF65-F5344CB8AC3E}">
        <p14:creationId xmlns:p14="http://schemas.microsoft.com/office/powerpoint/2010/main" val="914562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6CC16-BE4D-8DE5-1FE9-7FDFC2F1C4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28BA8A-52F3-B813-56C0-F12540208A8D}"/>
              </a:ext>
            </a:extLst>
          </p:cNvPr>
          <p:cNvSpPr>
            <a:spLocks noGrp="1"/>
          </p:cNvSpPr>
          <p:nvPr>
            <p:ph type="title"/>
          </p:nvPr>
        </p:nvSpPr>
        <p:spPr/>
        <p:txBody>
          <a:bodyPr>
            <a:normAutofit/>
          </a:bodyPr>
          <a:lstStyle/>
          <a:p>
            <a:pPr algn="ctr">
              <a:lnSpc>
                <a:spcPct val="150000"/>
              </a:lnSpc>
            </a:pPr>
            <a:r>
              <a:rPr lang="en-US" sz="3000" b="1" dirty="0">
                <a:latin typeface="Times New Roman" panose="02020603050405020304" pitchFamily="18" charset="0"/>
                <a:cs typeface="Times New Roman" panose="02020603050405020304" pitchFamily="18" charset="0"/>
              </a:rPr>
              <a:t>Three external factors from PESTEL framework (Contd..)</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6C21E1-F94A-272D-1192-A42A1D06C60A}"/>
              </a:ext>
            </a:extLst>
          </p:cNvPr>
          <p:cNvSpPr>
            <a:spLocks noGrp="1"/>
          </p:cNvSpPr>
          <p:nvPr>
            <p:ph idx="1"/>
          </p:nvPr>
        </p:nvSpPr>
        <p:spPr>
          <a:xfrm>
            <a:off x="838200" y="2211185"/>
            <a:ext cx="5782733" cy="396577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In the context of environmental factors, the UK government has suggested that retailers comply with the Environmental Act 2021 (UK Parliament, 2024).</a:t>
            </a:r>
          </a:p>
          <a:p>
            <a:pPr algn="just">
              <a:lnSpc>
                <a:spcPct val="150000"/>
              </a:lnSpc>
            </a:pPr>
            <a:r>
              <a:rPr lang="en-US" sz="2000" dirty="0">
                <a:latin typeface="Times New Roman" panose="02020603050405020304" pitchFamily="18" charset="0"/>
                <a:cs typeface="Times New Roman" panose="02020603050405020304" pitchFamily="18" charset="0"/>
              </a:rPr>
              <a:t>Focusing on the regulation, it can be identified that this law effectively considers maintaining the quality of air and waste and maintaining a resource-efficient state. </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F75436F-B6BE-27A4-8123-428DF5200770}"/>
              </a:ext>
            </a:extLst>
          </p:cNvPr>
          <p:cNvPicPr>
            <a:picLocks noChangeAspect="1"/>
          </p:cNvPicPr>
          <p:nvPr/>
        </p:nvPicPr>
        <p:blipFill>
          <a:blip r:embed="rId3"/>
          <a:stretch>
            <a:fillRect/>
          </a:stretch>
        </p:blipFill>
        <p:spPr>
          <a:xfrm>
            <a:off x="6955277" y="1442082"/>
            <a:ext cx="4398523" cy="4734881"/>
          </a:xfrm>
          <a:prstGeom prst="rect">
            <a:avLst/>
          </a:prstGeom>
          <a:effectLst>
            <a:softEdge rad="393700"/>
          </a:effectLst>
        </p:spPr>
      </p:pic>
    </p:spTree>
    <p:extLst>
      <p:ext uri="{BB962C8B-B14F-4D97-AF65-F5344CB8AC3E}">
        <p14:creationId xmlns:p14="http://schemas.microsoft.com/office/powerpoint/2010/main" val="300849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9E776-7A62-96AB-9DE5-5B0620886C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26C5C-0C9D-4854-53AB-95350B17BBA9}"/>
              </a:ext>
            </a:extLst>
          </p:cNvPr>
          <p:cNvSpPr>
            <a:spLocks noGrp="1"/>
          </p:cNvSpPr>
          <p:nvPr>
            <p:ph type="title"/>
          </p:nvPr>
        </p:nvSpPr>
        <p:spPr/>
        <p:txBody>
          <a:bodyPr>
            <a:normAutofit/>
          </a:bodyPr>
          <a:lstStyle/>
          <a:p>
            <a:pPr algn="ctr">
              <a:lnSpc>
                <a:spcPct val="150000"/>
              </a:lnSpc>
            </a:pPr>
            <a:r>
              <a:rPr lang="en-GB" sz="3000" b="1" dirty="0">
                <a:latin typeface="Times New Roman" panose="02020603050405020304" pitchFamily="18" charset="0"/>
                <a:cs typeface="Times New Roman" panose="02020603050405020304" pitchFamily="18" charset="0"/>
              </a:rPr>
              <a:t>Two major marketing strategies</a:t>
            </a:r>
          </a:p>
        </p:txBody>
      </p:sp>
      <p:sp>
        <p:nvSpPr>
          <p:cNvPr id="3" name="Content Placeholder 2">
            <a:extLst>
              <a:ext uri="{FF2B5EF4-FFF2-40B4-BE49-F238E27FC236}">
                <a16:creationId xmlns:a16="http://schemas.microsoft.com/office/drawing/2014/main" id="{F7EA172E-49C3-C856-59D3-DDA4BF7AF1A5}"/>
              </a:ext>
            </a:extLst>
          </p:cNvPr>
          <p:cNvSpPr>
            <a:spLocks noGrp="1"/>
          </p:cNvSpPr>
          <p:nvPr>
            <p:ph idx="1"/>
          </p:nvPr>
        </p:nvSpPr>
        <p:spPr>
          <a:xfrm>
            <a:off x="838200" y="2111433"/>
            <a:ext cx="5782733" cy="4065530"/>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4Ps marketing mix and STP analysis have been considered as two important marketing and communication approaches. </a:t>
            </a:r>
          </a:p>
          <a:p>
            <a:pPr algn="just">
              <a:lnSpc>
                <a:spcPct val="150000"/>
              </a:lnSpc>
            </a:pPr>
            <a:r>
              <a:rPr lang="en-US" sz="2000" dirty="0">
                <a:latin typeface="Times New Roman" panose="02020603050405020304" pitchFamily="18" charset="0"/>
                <a:cs typeface="Times New Roman" panose="02020603050405020304" pitchFamily="18" charset="0"/>
              </a:rPr>
              <a:t>According to Agustian, Bakhri, and Faozi (2025) and Ningrum and Hasmarini (2024), Segmentation, Targeting and Positioning are the components of STP analysis. </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D5CDD14-F164-7F42-E29E-3DC99927CF5F}"/>
              </a:ext>
            </a:extLst>
          </p:cNvPr>
          <p:cNvPicPr>
            <a:picLocks noChangeAspect="1"/>
          </p:cNvPicPr>
          <p:nvPr/>
        </p:nvPicPr>
        <p:blipFill>
          <a:blip r:embed="rId3"/>
          <a:stretch>
            <a:fillRect/>
          </a:stretch>
        </p:blipFill>
        <p:spPr>
          <a:xfrm>
            <a:off x="6770451" y="1690687"/>
            <a:ext cx="4583349" cy="4486275"/>
          </a:xfrm>
          <a:prstGeom prst="rect">
            <a:avLst/>
          </a:prstGeom>
          <a:effectLst>
            <a:softEdge rad="317500"/>
          </a:effectLst>
        </p:spPr>
      </p:pic>
    </p:spTree>
    <p:extLst>
      <p:ext uri="{BB962C8B-B14F-4D97-AF65-F5344CB8AC3E}">
        <p14:creationId xmlns:p14="http://schemas.microsoft.com/office/powerpoint/2010/main" val="2714045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91A9EE-79AB-D2D2-9C90-8774AB69F6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ADA27A-B54D-C9F5-54FB-C0438B3D8EAC}"/>
              </a:ext>
            </a:extLst>
          </p:cNvPr>
          <p:cNvSpPr>
            <a:spLocks noGrp="1"/>
          </p:cNvSpPr>
          <p:nvPr>
            <p:ph type="title"/>
          </p:nvPr>
        </p:nvSpPr>
        <p:spPr/>
        <p:txBody>
          <a:bodyPr>
            <a:normAutofit/>
          </a:bodyPr>
          <a:lstStyle/>
          <a:p>
            <a:pPr algn="ctr">
              <a:lnSpc>
                <a:spcPct val="150000"/>
              </a:lnSpc>
            </a:pPr>
            <a:r>
              <a:rPr lang="en-GB" sz="3000" b="1" dirty="0">
                <a:latin typeface="Times New Roman" panose="02020603050405020304" pitchFamily="18" charset="0"/>
                <a:cs typeface="Times New Roman" panose="02020603050405020304" pitchFamily="18" charset="0"/>
              </a:rPr>
              <a:t>Two major marketing strategies </a:t>
            </a:r>
            <a:r>
              <a:rPr lang="en-US" sz="3000" b="1" dirty="0">
                <a:latin typeface="Times New Roman" panose="02020603050405020304" pitchFamily="18" charset="0"/>
                <a:cs typeface="Times New Roman" panose="02020603050405020304" pitchFamily="18" charset="0"/>
              </a:rPr>
              <a:t>(Contd..)</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42294E6-4319-F263-D6E3-0033951723E1}"/>
              </a:ext>
            </a:extLst>
          </p:cNvPr>
          <p:cNvSpPr>
            <a:spLocks noGrp="1"/>
          </p:cNvSpPr>
          <p:nvPr>
            <p:ph idx="1"/>
          </p:nvPr>
        </p:nvSpPr>
        <p:spPr>
          <a:xfrm>
            <a:off x="838200" y="2044931"/>
            <a:ext cx="5782733" cy="4132032"/>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Refill Environment Ltd. will use the 4Ps marketing mix to set different forms of strategies to connect and reach their respective customers. </a:t>
            </a:r>
          </a:p>
          <a:p>
            <a:pPr algn="just">
              <a:lnSpc>
                <a:spcPct val="150000"/>
              </a:lnSpc>
            </a:pPr>
            <a:r>
              <a:rPr lang="en-US" sz="2000" dirty="0">
                <a:latin typeface="Times New Roman" panose="02020603050405020304" pitchFamily="18" charset="0"/>
                <a:cs typeface="Times New Roman" panose="02020603050405020304" pitchFamily="18" charset="0"/>
              </a:rPr>
              <a:t>According to Xia (2023), Product, Place, Price and Promotion are the components of the 4Ps marketing mix that help companies manage effective marketing approaches.</a:t>
            </a:r>
          </a:p>
          <a:p>
            <a:pPr algn="just">
              <a:lnSpc>
                <a:spcPct val="150000"/>
              </a:lnSpc>
            </a:pPr>
            <a:endParaRPr lang="en-GB"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C1402BC-5545-57A9-DF7B-5E26757B3395}"/>
              </a:ext>
            </a:extLst>
          </p:cNvPr>
          <p:cNvPicPr>
            <a:picLocks noChangeAspect="1"/>
          </p:cNvPicPr>
          <p:nvPr/>
        </p:nvPicPr>
        <p:blipFill>
          <a:blip r:embed="rId3"/>
          <a:stretch>
            <a:fillRect/>
          </a:stretch>
        </p:blipFill>
        <p:spPr>
          <a:xfrm>
            <a:off x="7091464" y="1690688"/>
            <a:ext cx="4262336" cy="4226061"/>
          </a:xfrm>
          <a:prstGeom prst="rect">
            <a:avLst/>
          </a:prstGeom>
          <a:effectLst>
            <a:softEdge rad="228600"/>
          </a:effectLst>
        </p:spPr>
      </p:pic>
    </p:spTree>
    <p:extLst>
      <p:ext uri="{BB962C8B-B14F-4D97-AF65-F5344CB8AC3E}">
        <p14:creationId xmlns:p14="http://schemas.microsoft.com/office/powerpoint/2010/main" val="20082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C3883-5CF4-9142-1423-BB21A9E449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D383DE-5DC1-5F43-AD42-A9EA9AB76C55}"/>
              </a:ext>
            </a:extLst>
          </p:cNvPr>
          <p:cNvSpPr>
            <a:spLocks noGrp="1"/>
          </p:cNvSpPr>
          <p:nvPr>
            <p:ph type="title"/>
          </p:nvPr>
        </p:nvSpPr>
        <p:spPr/>
        <p:txBody>
          <a:bodyPr>
            <a:normAutofit/>
          </a:bodyPr>
          <a:lstStyle/>
          <a:p>
            <a:pPr algn="ctr">
              <a:lnSpc>
                <a:spcPct val="150000"/>
              </a:lnSpc>
            </a:pPr>
            <a:r>
              <a:rPr lang="en-US" sz="3000" b="1" dirty="0">
                <a:latin typeface="Times New Roman" panose="02020603050405020304" pitchFamily="18" charset="0"/>
                <a:cs typeface="Times New Roman" panose="02020603050405020304" pitchFamily="18" charset="0"/>
              </a:rPr>
              <a:t>Funding requirements and allocation including initial costs</a:t>
            </a:r>
            <a:endParaRPr lang="en-GB"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3441EC-45D9-CF77-9061-119EAC0B31EC}"/>
              </a:ext>
            </a:extLst>
          </p:cNvPr>
          <p:cNvSpPr>
            <a:spLocks noGrp="1"/>
          </p:cNvSpPr>
          <p:nvPr>
            <p:ph idx="1"/>
          </p:nvPr>
        </p:nvSpPr>
        <p:spPr>
          <a:xfrm>
            <a:off x="838200" y="2144683"/>
            <a:ext cx="5782733" cy="3799523"/>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Refill Environment Ltd. will need around £35,000 in finance to start their venture in the retail industry as a refill store in Birmingham. </a:t>
            </a:r>
          </a:p>
          <a:p>
            <a:pPr algn="just">
              <a:lnSpc>
                <a:spcPct val="150000"/>
              </a:lnSpc>
            </a:pPr>
            <a:r>
              <a:rPr lang="en-US" sz="2000" dirty="0">
                <a:latin typeface="Times New Roman" panose="02020603050405020304" pitchFamily="18" charset="0"/>
                <a:cs typeface="Times New Roman" panose="02020603050405020304" pitchFamily="18" charset="0"/>
              </a:rPr>
              <a:t>The amount of money will also be divided into several parts to start its e-commerce platform and to start the business, considering working capital and funds. </a:t>
            </a:r>
          </a:p>
        </p:txBody>
      </p:sp>
      <p:pic>
        <p:nvPicPr>
          <p:cNvPr id="5" name="Picture 4">
            <a:extLst>
              <a:ext uri="{FF2B5EF4-FFF2-40B4-BE49-F238E27FC236}">
                <a16:creationId xmlns:a16="http://schemas.microsoft.com/office/drawing/2014/main" id="{86B41FDE-4199-039E-5B06-D70391480297}"/>
              </a:ext>
            </a:extLst>
          </p:cNvPr>
          <p:cNvPicPr>
            <a:picLocks noChangeAspect="1"/>
          </p:cNvPicPr>
          <p:nvPr/>
        </p:nvPicPr>
        <p:blipFill>
          <a:blip r:embed="rId3"/>
          <a:stretch>
            <a:fillRect/>
          </a:stretch>
        </p:blipFill>
        <p:spPr>
          <a:xfrm>
            <a:off x="7003915" y="2002651"/>
            <a:ext cx="4349885" cy="3646500"/>
          </a:xfrm>
          <a:prstGeom prst="rect">
            <a:avLst/>
          </a:prstGeom>
          <a:effectLst>
            <a:softEdge rad="228600"/>
          </a:effectLst>
        </p:spPr>
      </p:pic>
    </p:spTree>
    <p:extLst>
      <p:ext uri="{BB962C8B-B14F-4D97-AF65-F5344CB8AC3E}">
        <p14:creationId xmlns:p14="http://schemas.microsoft.com/office/powerpoint/2010/main" val="3702958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56A2A-8F8D-4FFE-93EC-AF706B208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11AFC1-9591-C9C1-AD20-D5FB99801E40}"/>
              </a:ext>
            </a:extLst>
          </p:cNvPr>
          <p:cNvSpPr>
            <a:spLocks noGrp="1"/>
          </p:cNvSpPr>
          <p:nvPr>
            <p:ph type="title"/>
          </p:nvPr>
        </p:nvSpPr>
        <p:spPr/>
        <p:txBody>
          <a:bodyPr>
            <a:normAutofit fontScale="90000"/>
          </a:bodyPr>
          <a:lstStyle/>
          <a:p>
            <a:pPr algn="ctr">
              <a:lnSpc>
                <a:spcPct val="150000"/>
              </a:lnSpc>
            </a:pPr>
            <a:r>
              <a:rPr lang="en-US" sz="3000" b="1" dirty="0">
                <a:latin typeface="Times New Roman" panose="02020603050405020304" pitchFamily="18" charset="0"/>
                <a:cs typeface="Times New Roman" panose="02020603050405020304" pitchFamily="18" charset="0"/>
              </a:rPr>
              <a:t>Funding requirements and allocation including initial costs (Contd..)</a:t>
            </a:r>
            <a:endParaRPr lang="en-GB" sz="3000" b="1"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67CAAB5F-B74A-84D7-20CE-1B2EB6029735}"/>
              </a:ext>
            </a:extLst>
          </p:cNvPr>
          <p:cNvGraphicFramePr>
            <a:graphicFrameLocks noGrp="1"/>
          </p:cNvGraphicFramePr>
          <p:nvPr>
            <p:extLst>
              <p:ext uri="{D42A27DB-BD31-4B8C-83A1-F6EECF244321}">
                <p14:modId xmlns:p14="http://schemas.microsoft.com/office/powerpoint/2010/main" val="486297489"/>
              </p:ext>
            </p:extLst>
          </p:nvPr>
        </p:nvGraphicFramePr>
        <p:xfrm>
          <a:off x="838200" y="1551793"/>
          <a:ext cx="10515599" cy="5097635"/>
        </p:xfrm>
        <a:graphic>
          <a:graphicData uri="http://schemas.openxmlformats.org/drawingml/2006/table">
            <a:tbl>
              <a:tblPr firstRow="1" firstCol="1" bandRow="1">
                <a:tableStyleId>{5C22544A-7EE6-4342-B048-85BDC9FD1C3A}</a:tableStyleId>
              </a:tblPr>
              <a:tblGrid>
                <a:gridCol w="3027743">
                  <a:extLst>
                    <a:ext uri="{9D8B030D-6E8A-4147-A177-3AD203B41FA5}">
                      <a16:colId xmlns:a16="http://schemas.microsoft.com/office/drawing/2014/main" val="3096067159"/>
                    </a:ext>
                  </a:extLst>
                </a:gridCol>
                <a:gridCol w="1018572">
                  <a:extLst>
                    <a:ext uri="{9D8B030D-6E8A-4147-A177-3AD203B41FA5}">
                      <a16:colId xmlns:a16="http://schemas.microsoft.com/office/drawing/2014/main" val="2109634655"/>
                    </a:ext>
                  </a:extLst>
                </a:gridCol>
                <a:gridCol w="6469284">
                  <a:extLst>
                    <a:ext uri="{9D8B030D-6E8A-4147-A177-3AD203B41FA5}">
                      <a16:colId xmlns:a16="http://schemas.microsoft.com/office/drawing/2014/main" val="957288439"/>
                    </a:ext>
                  </a:extLst>
                </a:gridCol>
              </a:tblGrid>
              <a:tr h="282465">
                <a:tc>
                  <a:txBody>
                    <a:bodyPr/>
                    <a:lstStyle/>
                    <a:p>
                      <a:pPr algn="ctr">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Allocated dimensions</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ctr">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Costs (£)</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ctr">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Purpose</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1607963062"/>
                  </a:ext>
                </a:extLst>
              </a:tr>
              <a:tr h="282465">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Rents and security deposit</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4500</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To enhance the security of the head office premises. </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759201131"/>
                  </a:ext>
                </a:extLst>
              </a:tr>
              <a:tr h="603359">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Refill Inventory </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9000</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To manage the products and services, considering personal care and household products and grocery items. </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2850031825"/>
                  </a:ext>
                </a:extLst>
              </a:tr>
              <a:tr h="603359">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Shelving, equipment and dispensers</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5000</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In-store filling and retail station for customer use.</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974927048"/>
                  </a:ext>
                </a:extLst>
              </a:tr>
              <a:tr h="282465">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Online platform development</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2000</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Subscriptions and online ordering systems.</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1880152782"/>
                  </a:ext>
                </a:extLst>
              </a:tr>
              <a:tr h="603359">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Marketing campaign </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3000</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To promote the products and services to customers, enabling revenue. </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1565342988"/>
                  </a:ext>
                </a:extLst>
              </a:tr>
              <a:tr h="282465">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Licencing and registration</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700</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To safeguard the business from legal allegations. </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1207276028"/>
                  </a:ext>
                </a:extLst>
              </a:tr>
              <a:tr h="282465">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Insurance </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800</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Protecting the business and maintaining public liability. </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2596662432"/>
                  </a:ext>
                </a:extLst>
              </a:tr>
              <a:tr h="603359">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Working capital</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9000</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To proceed with the employee payroll and wage and supplier costs. </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574889664"/>
                  </a:ext>
                </a:extLst>
              </a:tr>
              <a:tr h="282465">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Anonymous utilities</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a:solidFill>
                            <a:schemeClr val="tx1"/>
                          </a:solidFill>
                          <a:effectLst/>
                          <a:latin typeface="Times New Roman" panose="02020603050405020304" pitchFamily="18" charset="0"/>
                          <a:cs typeface="Times New Roman" panose="02020603050405020304" pitchFamily="18" charset="0"/>
                        </a:rPr>
                        <a:t>1000</a:t>
                      </a:r>
                      <a:endParaRPr lang="en-IN" sz="18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tc>
                  <a:txBody>
                    <a:bodyPr/>
                    <a:lstStyle/>
                    <a:p>
                      <a:pPr algn="just">
                        <a:lnSpc>
                          <a:spcPct val="150000"/>
                        </a:lnSpc>
                        <a:buNone/>
                      </a:pPr>
                      <a:r>
                        <a:rPr lang="en-GB" sz="1800" kern="100" dirty="0">
                          <a:solidFill>
                            <a:schemeClr val="tx1"/>
                          </a:solidFill>
                          <a:effectLst/>
                          <a:latin typeface="Times New Roman" panose="02020603050405020304" pitchFamily="18" charset="0"/>
                          <a:cs typeface="Times New Roman" panose="02020603050405020304" pitchFamily="18" charset="0"/>
                        </a:rPr>
                        <a:t>Unexpected operational costs </a:t>
                      </a:r>
                      <a:endParaRPr lang="en-IN" sz="18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1111" marR="61111" marT="0" marB="0">
                    <a:solidFill>
                      <a:schemeClr val="accent4">
                        <a:lumMod val="20000"/>
                        <a:lumOff val="80000"/>
                      </a:schemeClr>
                    </a:solidFill>
                  </a:tcPr>
                </a:tc>
                <a:extLst>
                  <a:ext uri="{0D108BD9-81ED-4DB2-BD59-A6C34878D82A}">
                    <a16:rowId xmlns:a16="http://schemas.microsoft.com/office/drawing/2014/main" val="3643317904"/>
                  </a:ext>
                </a:extLst>
              </a:tr>
            </a:tbl>
          </a:graphicData>
        </a:graphic>
      </p:graphicFrame>
    </p:spTree>
    <p:extLst>
      <p:ext uri="{BB962C8B-B14F-4D97-AF65-F5344CB8AC3E}">
        <p14:creationId xmlns:p14="http://schemas.microsoft.com/office/powerpoint/2010/main" val="1212119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DE92B2-25BA-9B08-4E6D-0C3EA5514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88E043-FDAF-59EE-E5AC-AB438AFF4303}"/>
              </a:ext>
            </a:extLst>
          </p:cNvPr>
          <p:cNvSpPr>
            <a:spLocks noGrp="1"/>
          </p:cNvSpPr>
          <p:nvPr>
            <p:ph type="title"/>
          </p:nvPr>
        </p:nvSpPr>
        <p:spPr/>
        <p:txBody>
          <a:bodyPr>
            <a:normAutofit/>
          </a:bodyPr>
          <a:lstStyle/>
          <a:p>
            <a:pPr algn="ctr">
              <a:lnSpc>
                <a:spcPct val="150000"/>
              </a:lnSpc>
            </a:pPr>
            <a:r>
              <a:rPr lang="en-GB" sz="30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056CF627-8D32-9DF2-970D-D50B099B380A}"/>
              </a:ext>
            </a:extLst>
          </p:cNvPr>
          <p:cNvSpPr>
            <a:spLocks noGrp="1"/>
          </p:cNvSpPr>
          <p:nvPr>
            <p:ph idx="1"/>
          </p:nvPr>
        </p:nvSpPr>
        <p:spPr>
          <a:xfrm>
            <a:off x="838200" y="1825625"/>
            <a:ext cx="5782733" cy="4351338"/>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From the findings of the presentation, it can be identified that Refill Environment Ltd. is a sustainable, affordable and convenient brand that will operate in the online and offline channels as a refill store.</a:t>
            </a:r>
          </a:p>
          <a:p>
            <a:pPr algn="just">
              <a:lnSpc>
                <a:spcPct val="150000"/>
              </a:lnSpc>
            </a:pPr>
            <a:r>
              <a:rPr lang="en-US" sz="2000" dirty="0">
                <a:latin typeface="Times New Roman" panose="02020603050405020304" pitchFamily="18" charset="0"/>
                <a:cs typeface="Times New Roman" panose="02020603050405020304" pitchFamily="18" charset="0"/>
              </a:rPr>
              <a:t>A £35000 initial cost has been identified for the company that will be divided into several divisions such as rent, marketing and many more. </a:t>
            </a:r>
          </a:p>
        </p:txBody>
      </p:sp>
      <p:pic>
        <p:nvPicPr>
          <p:cNvPr id="5" name="Picture 4">
            <a:extLst>
              <a:ext uri="{FF2B5EF4-FFF2-40B4-BE49-F238E27FC236}">
                <a16:creationId xmlns:a16="http://schemas.microsoft.com/office/drawing/2014/main" id="{EFCC94EC-6033-EA92-D630-6A459C7A5DC6}"/>
              </a:ext>
            </a:extLst>
          </p:cNvPr>
          <p:cNvPicPr>
            <a:picLocks noChangeAspect="1"/>
          </p:cNvPicPr>
          <p:nvPr/>
        </p:nvPicPr>
        <p:blipFill>
          <a:blip r:embed="rId3"/>
          <a:stretch>
            <a:fillRect/>
          </a:stretch>
        </p:blipFill>
        <p:spPr>
          <a:xfrm>
            <a:off x="6867726" y="1921397"/>
            <a:ext cx="4583028" cy="3738623"/>
          </a:xfrm>
          <a:prstGeom prst="rect">
            <a:avLst/>
          </a:prstGeom>
          <a:effectLst>
            <a:softEdge rad="254000"/>
          </a:effectLst>
        </p:spPr>
      </p:pic>
    </p:spTree>
    <p:extLst>
      <p:ext uri="{BB962C8B-B14F-4D97-AF65-F5344CB8AC3E}">
        <p14:creationId xmlns:p14="http://schemas.microsoft.com/office/powerpoint/2010/main" val="3546590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55DB1-B829-C9B8-990E-C8AB123A1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546B2C-53F2-E74D-C860-620B4F9644A1}"/>
              </a:ext>
            </a:extLst>
          </p:cNvPr>
          <p:cNvSpPr>
            <a:spLocks noGrp="1"/>
          </p:cNvSpPr>
          <p:nvPr>
            <p:ph type="title"/>
          </p:nvPr>
        </p:nvSpPr>
        <p:spPr/>
        <p:txBody>
          <a:bodyPr>
            <a:normAutofit/>
          </a:bodyPr>
          <a:lstStyle/>
          <a:p>
            <a:pPr algn="ctr">
              <a:lnSpc>
                <a:spcPct val="150000"/>
              </a:lnSpc>
            </a:pPr>
            <a:r>
              <a:rPr lang="en-GB" sz="3000"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4F60DA2-82F3-E211-DD0A-A5F39F4B1BDE}"/>
              </a:ext>
            </a:extLst>
          </p:cNvPr>
          <p:cNvSpPr>
            <a:spLocks noGrp="1"/>
          </p:cNvSpPr>
          <p:nvPr>
            <p:ph idx="1"/>
          </p:nvPr>
        </p:nvSpPr>
        <p:spPr>
          <a:xfrm>
            <a:off x="838200" y="1825625"/>
            <a:ext cx="10515600" cy="4667250"/>
          </a:xfrm>
        </p:spPr>
        <p:txBody>
          <a:bodyPr>
            <a:normAutofit fontScale="62500" lnSpcReduction="20000"/>
          </a:bodyPr>
          <a:lstStyle/>
          <a:p>
            <a:pPr algn="just"/>
            <a:r>
              <a:rPr lang="en-GB" dirty="0">
                <a:latin typeface="Times New Roman" panose="02020603050405020304" pitchFamily="18" charset="0"/>
                <a:ea typeface="Tahoma" panose="020B0604030504040204" pitchFamily="34" charset="0"/>
                <a:cs typeface="Times New Roman" panose="02020603050405020304" pitchFamily="18" charset="0"/>
              </a:rPr>
              <a:t>Agustian, A.M., Bakhri, S. and Faozi, M.M. (2025) ‘STP Analysis (Segmenting, Targeting, Positioning) and SWOT Analysis in Digital Marketing Strategies </a:t>
            </a:r>
            <a:r>
              <a:rPr lang="en-GB" dirty="0" err="1">
                <a:latin typeface="Times New Roman" panose="02020603050405020304" pitchFamily="18" charset="0"/>
                <a:ea typeface="Tahoma" panose="020B0604030504040204" pitchFamily="34" charset="0"/>
                <a:cs typeface="Times New Roman" panose="02020603050405020304" pitchFamily="18" charset="0"/>
              </a:rPr>
              <a:t>Infacing</a:t>
            </a:r>
            <a:r>
              <a:rPr lang="en-GB" dirty="0">
                <a:latin typeface="Times New Roman" panose="02020603050405020304" pitchFamily="18" charset="0"/>
                <a:ea typeface="Tahoma" panose="020B0604030504040204" pitchFamily="34" charset="0"/>
                <a:cs typeface="Times New Roman" panose="02020603050405020304" pitchFamily="18" charset="0"/>
              </a:rPr>
              <a:t> Business Competition at BT Batik </a:t>
            </a:r>
            <a:r>
              <a:rPr lang="en-GB" dirty="0" err="1">
                <a:latin typeface="Times New Roman" panose="02020603050405020304" pitchFamily="18" charset="0"/>
                <a:ea typeface="Tahoma" panose="020B0604030504040204" pitchFamily="34" charset="0"/>
                <a:cs typeface="Times New Roman" panose="02020603050405020304" pitchFamily="18" charset="0"/>
              </a:rPr>
              <a:t>Trusmi</a:t>
            </a:r>
            <a:r>
              <a:rPr lang="en-GB" dirty="0">
                <a:latin typeface="Times New Roman" panose="02020603050405020304" pitchFamily="18" charset="0"/>
                <a:ea typeface="Tahoma" panose="020B0604030504040204" pitchFamily="34" charset="0"/>
                <a:cs typeface="Times New Roman" panose="02020603050405020304" pitchFamily="18" charset="0"/>
              </a:rPr>
              <a:t> Cirebon’, </a:t>
            </a:r>
            <a:r>
              <a:rPr lang="en-GB" i="1" dirty="0">
                <a:latin typeface="Times New Roman" panose="02020603050405020304" pitchFamily="18" charset="0"/>
                <a:ea typeface="Tahoma" panose="020B0604030504040204" pitchFamily="34" charset="0"/>
                <a:cs typeface="Times New Roman" panose="02020603050405020304" pitchFamily="18" charset="0"/>
              </a:rPr>
              <a:t>Journal on Islamic Economics, Finance &amp; Banking [Z-CONOMICS]</a:t>
            </a:r>
            <a:r>
              <a:rPr lang="en-GB" dirty="0">
                <a:latin typeface="Times New Roman" panose="02020603050405020304" pitchFamily="18" charset="0"/>
                <a:ea typeface="Tahoma" panose="020B0604030504040204" pitchFamily="34" charset="0"/>
                <a:cs typeface="Times New Roman" panose="02020603050405020304" pitchFamily="18" charset="0"/>
              </a:rPr>
              <a:t>, 1(2). </a:t>
            </a:r>
            <a:endParaRPr lang="en-IN"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GB" dirty="0">
                <a:latin typeface="Times New Roman" panose="02020603050405020304" pitchFamily="18" charset="0"/>
                <a:ea typeface="Tahoma" panose="020B0604030504040204" pitchFamily="34" charset="0"/>
                <a:cs typeface="Times New Roman" panose="02020603050405020304" pitchFamily="18" charset="0"/>
              </a:rPr>
              <a:t>Ningrum, H.K. and Hasmarini, M.I. (2024) ‘Marketing Strategy Analysis Using STP Strategy (Segmentation, Targeting, Positioning) at PT. Berkah </a:t>
            </a:r>
            <a:r>
              <a:rPr lang="en-GB" dirty="0" err="1">
                <a:latin typeface="Times New Roman" panose="02020603050405020304" pitchFamily="18" charset="0"/>
                <a:ea typeface="Tahoma" panose="020B0604030504040204" pitchFamily="34" charset="0"/>
                <a:cs typeface="Times New Roman" panose="02020603050405020304" pitchFamily="18" charset="0"/>
              </a:rPr>
              <a:t>Ridho</a:t>
            </a:r>
            <a:r>
              <a:rPr lang="en-GB" dirty="0">
                <a:latin typeface="Times New Roman" panose="02020603050405020304" pitchFamily="18" charset="0"/>
                <a:ea typeface="Tahoma" panose="020B0604030504040204" pitchFamily="34" charset="0"/>
                <a:cs typeface="Times New Roman" panose="02020603050405020304" pitchFamily="18" charset="0"/>
              </a:rPr>
              <a:t> Cinta Indonesia’, </a:t>
            </a:r>
            <a:r>
              <a:rPr lang="en-GB" i="1" dirty="0">
                <a:latin typeface="Times New Roman" panose="02020603050405020304" pitchFamily="18" charset="0"/>
                <a:ea typeface="Tahoma" panose="020B0604030504040204" pitchFamily="34" charset="0"/>
                <a:cs typeface="Times New Roman" panose="02020603050405020304" pitchFamily="18" charset="0"/>
              </a:rPr>
              <a:t>Income Journal of Economics Development</a:t>
            </a:r>
            <a:r>
              <a:rPr lang="en-GB" dirty="0">
                <a:latin typeface="Times New Roman" panose="02020603050405020304" pitchFamily="18" charset="0"/>
                <a:ea typeface="Tahoma" panose="020B0604030504040204" pitchFamily="34" charset="0"/>
                <a:cs typeface="Times New Roman" panose="02020603050405020304" pitchFamily="18" charset="0"/>
              </a:rPr>
              <a:t>, 4(1), pp.15-19. Available at: https://doi.org/10.54065/ijed.4.1.2024.205</a:t>
            </a:r>
            <a:endParaRPr lang="en-IN"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GB" dirty="0">
                <a:latin typeface="Times New Roman" panose="02020603050405020304" pitchFamily="18" charset="0"/>
                <a:ea typeface="Tahoma" panose="020B0604030504040204" pitchFamily="34" charset="0"/>
                <a:cs typeface="Times New Roman" panose="02020603050405020304" pitchFamily="18" charset="0"/>
              </a:rPr>
              <a:t>Nuseir, M.T. (2020) ‘Is advertising on social media effective? an empirical study on the growth of advertisements on the big four (Facebook, Twitter, Instagram, WhatsApp)’, </a:t>
            </a:r>
            <a:r>
              <a:rPr lang="en-GB" i="1" dirty="0">
                <a:latin typeface="Times New Roman" panose="02020603050405020304" pitchFamily="18" charset="0"/>
                <a:ea typeface="Tahoma" panose="020B0604030504040204" pitchFamily="34" charset="0"/>
                <a:cs typeface="Times New Roman" panose="02020603050405020304" pitchFamily="18" charset="0"/>
              </a:rPr>
              <a:t>International Journal of Procurement Management</a:t>
            </a:r>
            <a:r>
              <a:rPr lang="en-GB" dirty="0">
                <a:latin typeface="Times New Roman" panose="02020603050405020304" pitchFamily="18" charset="0"/>
                <a:ea typeface="Tahoma" panose="020B0604030504040204" pitchFamily="34" charset="0"/>
                <a:cs typeface="Times New Roman" panose="02020603050405020304" pitchFamily="18" charset="0"/>
              </a:rPr>
              <a:t>, 13(1), pp.134-142. Available at: https://doi.org/10.1504/IJPM.2019.10020526</a:t>
            </a:r>
            <a:endParaRPr lang="en-IN"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GB" dirty="0">
                <a:latin typeface="Times New Roman" panose="02020603050405020304" pitchFamily="18" charset="0"/>
                <a:ea typeface="Tahoma" panose="020B0604030504040204" pitchFamily="34" charset="0"/>
                <a:cs typeface="Times New Roman" panose="02020603050405020304" pitchFamily="18" charset="0"/>
              </a:rPr>
              <a:t>Rosário, A.T. and Dias, J.C. (2023) ‘Marketing strategies on social media platforms’, </a:t>
            </a:r>
            <a:r>
              <a:rPr lang="en-GB" i="1" dirty="0">
                <a:latin typeface="Times New Roman" panose="02020603050405020304" pitchFamily="18" charset="0"/>
                <a:ea typeface="Tahoma" panose="020B0604030504040204" pitchFamily="34" charset="0"/>
                <a:cs typeface="Times New Roman" panose="02020603050405020304" pitchFamily="18" charset="0"/>
              </a:rPr>
              <a:t>International Journal of E-Business Research (IJEBR)</a:t>
            </a:r>
            <a:r>
              <a:rPr lang="en-GB" dirty="0">
                <a:latin typeface="Times New Roman" panose="02020603050405020304" pitchFamily="18" charset="0"/>
                <a:ea typeface="Tahoma" panose="020B0604030504040204" pitchFamily="34" charset="0"/>
                <a:cs typeface="Times New Roman" panose="02020603050405020304" pitchFamily="18" charset="0"/>
              </a:rPr>
              <a:t>, 19(1), pp.1-25.</a:t>
            </a:r>
            <a:endParaRPr lang="en-IN"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GB" dirty="0">
                <a:latin typeface="Times New Roman" panose="02020603050405020304" pitchFamily="18" charset="0"/>
                <a:ea typeface="Tahoma" panose="020B0604030504040204" pitchFamily="34" charset="0"/>
                <a:cs typeface="Times New Roman" panose="02020603050405020304" pitchFamily="18" charset="0"/>
              </a:rPr>
              <a:t>TRADING ECONOMICS (2026) </a:t>
            </a:r>
            <a:r>
              <a:rPr lang="en-GB" i="1" dirty="0">
                <a:latin typeface="Times New Roman" panose="02020603050405020304" pitchFamily="18" charset="0"/>
                <a:ea typeface="Tahoma" panose="020B0604030504040204" pitchFamily="34" charset="0"/>
                <a:cs typeface="Times New Roman" panose="02020603050405020304" pitchFamily="18" charset="0"/>
              </a:rPr>
              <a:t>United Kingdom Inflation Rate</a:t>
            </a:r>
            <a:r>
              <a:rPr lang="en-GB" dirty="0">
                <a:latin typeface="Times New Roman" panose="02020603050405020304" pitchFamily="18" charset="0"/>
                <a:ea typeface="Tahoma" panose="020B0604030504040204" pitchFamily="34" charset="0"/>
                <a:cs typeface="Times New Roman" panose="02020603050405020304" pitchFamily="18" charset="0"/>
              </a:rPr>
              <a:t>. Available at: https://tradingeconomics.com/united-kingdom/inflation-cpi (Accessed: 18 July 2026).</a:t>
            </a:r>
          </a:p>
          <a:p>
            <a:pPr algn="just"/>
            <a:r>
              <a:rPr lang="en-GB" dirty="0">
                <a:latin typeface="Times New Roman" panose="02020603050405020304" pitchFamily="18" charset="0"/>
                <a:ea typeface="Tahoma" panose="020B0604030504040204" pitchFamily="34" charset="0"/>
                <a:cs typeface="Times New Roman" panose="02020603050405020304" pitchFamily="18" charset="0"/>
              </a:rPr>
              <a:t>UK Parliament (2024) </a:t>
            </a:r>
            <a:r>
              <a:rPr lang="en-GB" i="1" dirty="0">
                <a:latin typeface="Times New Roman" panose="02020603050405020304" pitchFamily="18" charset="0"/>
                <a:ea typeface="Tahoma" panose="020B0604030504040204" pitchFamily="34" charset="0"/>
                <a:cs typeface="Times New Roman" panose="02020603050405020304" pitchFamily="18" charset="0"/>
              </a:rPr>
              <a:t>Environment Act 2021</a:t>
            </a:r>
            <a:r>
              <a:rPr lang="en-GB" dirty="0">
                <a:latin typeface="Times New Roman" panose="02020603050405020304" pitchFamily="18" charset="0"/>
                <a:ea typeface="Tahoma" panose="020B0604030504040204" pitchFamily="34" charset="0"/>
                <a:cs typeface="Times New Roman" panose="02020603050405020304" pitchFamily="18" charset="0"/>
              </a:rPr>
              <a:t>. Available at: https://bills.parliament.uk/bills/2593 (Accessed: 18 July 2026).</a:t>
            </a:r>
            <a:endParaRPr lang="en-IN"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GB" dirty="0">
                <a:latin typeface="Times New Roman" panose="02020603050405020304" pitchFamily="18" charset="0"/>
                <a:ea typeface="Tahoma" panose="020B0604030504040204" pitchFamily="34" charset="0"/>
                <a:cs typeface="Times New Roman" panose="02020603050405020304" pitchFamily="18" charset="0"/>
              </a:rPr>
              <a:t>Wadud, I., Liang, Y.D. and Polkinghorne, M. (2025) ‘Digital Transformation in the UK Retail Sector’, </a:t>
            </a:r>
            <a:r>
              <a:rPr lang="en-GB" i="1" dirty="0">
                <a:latin typeface="Times New Roman" panose="02020603050405020304" pitchFamily="18" charset="0"/>
                <a:ea typeface="Tahoma" panose="020B0604030504040204" pitchFamily="34" charset="0"/>
                <a:cs typeface="Times New Roman" panose="02020603050405020304" pitchFamily="18" charset="0"/>
              </a:rPr>
              <a:t>Encyclopedia</a:t>
            </a:r>
            <a:r>
              <a:rPr lang="en-GB" dirty="0">
                <a:latin typeface="Times New Roman" panose="02020603050405020304" pitchFamily="18" charset="0"/>
                <a:ea typeface="Tahoma" panose="020B0604030504040204" pitchFamily="34" charset="0"/>
                <a:cs typeface="Times New Roman" panose="02020603050405020304" pitchFamily="18" charset="0"/>
              </a:rPr>
              <a:t>, 5(3), p.142. Available at: https://doi.org/10.3390/encyclopedia5030142</a:t>
            </a:r>
            <a:endParaRPr lang="en-IN" dirty="0">
              <a:latin typeface="Times New Roman" panose="02020603050405020304" pitchFamily="18" charset="0"/>
              <a:ea typeface="Tahoma" panose="020B0604030504040204" pitchFamily="34" charset="0"/>
              <a:cs typeface="Times New Roman" panose="02020603050405020304" pitchFamily="18" charset="0"/>
            </a:endParaRPr>
          </a:p>
          <a:p>
            <a:pPr algn="just"/>
            <a:r>
              <a:rPr lang="en-GB" dirty="0">
                <a:latin typeface="Times New Roman" panose="02020603050405020304" pitchFamily="18" charset="0"/>
                <a:ea typeface="Tahoma" panose="020B0604030504040204" pitchFamily="34" charset="0"/>
                <a:cs typeface="Times New Roman" panose="02020603050405020304" pitchFamily="18" charset="0"/>
              </a:rPr>
              <a:t>Xia, Y. (2023) ‘The 4Ps of marketing and applications in various brands’, </a:t>
            </a:r>
            <a:r>
              <a:rPr lang="en-GB" i="1" dirty="0">
                <a:latin typeface="Times New Roman" panose="02020603050405020304" pitchFamily="18" charset="0"/>
                <a:ea typeface="Tahoma" panose="020B0604030504040204" pitchFamily="34" charset="0"/>
                <a:cs typeface="Times New Roman" panose="02020603050405020304" pitchFamily="18" charset="0"/>
              </a:rPr>
              <a:t>Journal of Education, Humanities and Social Sciences</a:t>
            </a:r>
            <a:r>
              <a:rPr lang="en-GB" dirty="0">
                <a:latin typeface="Times New Roman" panose="02020603050405020304" pitchFamily="18" charset="0"/>
                <a:ea typeface="Tahoma" panose="020B0604030504040204" pitchFamily="34" charset="0"/>
                <a:cs typeface="Times New Roman" panose="02020603050405020304" pitchFamily="18" charset="0"/>
              </a:rPr>
              <a:t>, 16, pp.165-170. Available at: https://doi.org/10.54097/ehss.v16i.9601</a:t>
            </a:r>
            <a:endParaRPr lang="en-IN" dirty="0">
              <a:latin typeface="Times New Roman" panose="02020603050405020304" pitchFamily="18" charset="0"/>
              <a:ea typeface="Tahoma" panose="020B0604030504040204" pitchFamily="34"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171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2B4CE-D788-7385-BD24-5233B21D8D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413431-FA88-C135-0262-63BC6CFD511F}"/>
              </a:ext>
            </a:extLst>
          </p:cNvPr>
          <p:cNvSpPr>
            <a:spLocks noGrp="1"/>
          </p:cNvSpPr>
          <p:nvPr>
            <p:ph type="title"/>
          </p:nvPr>
        </p:nvSpPr>
        <p:spPr>
          <a:xfrm>
            <a:off x="838200" y="2766218"/>
            <a:ext cx="10515600" cy="1325563"/>
          </a:xfrm>
        </p:spPr>
        <p:txBody>
          <a:bodyPr>
            <a:noAutofit/>
          </a:bodyPr>
          <a:lstStyle/>
          <a:p>
            <a:pPr algn="ctr">
              <a:lnSpc>
                <a:spcPct val="150000"/>
              </a:lnSpc>
            </a:pPr>
            <a:r>
              <a:rPr lang="en-GB" sz="10000" b="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2849681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2107</Words>
  <Application>Microsoft Office PowerPoint</Application>
  <PresentationFormat>Widescreen</PresentationFormat>
  <Paragraphs>97</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Times New Roman</vt:lpstr>
      <vt:lpstr>Office Theme</vt:lpstr>
      <vt:lpstr>Certificate in Higher Education Business Skills for the Workplace  LCLM4006 Enterprise and Entrepreneurship  Part 2: Individual Presentation Pitch  Student name: Iulica Codreanu Student ID: 2511908 lecturer name: Birmingham: Dr Chung Lai Johnny Wan  London: Dr Charles Oham  </vt:lpstr>
      <vt:lpstr>Table of Contents</vt:lpstr>
      <vt:lpstr>Introduction</vt:lpstr>
      <vt:lpstr>Overview of the business idea </vt:lpstr>
      <vt:lpstr>Overview of the business idea (Contd..)</vt:lpstr>
      <vt:lpstr>Three external factors from PESTEL framework</vt:lpstr>
      <vt:lpstr>Three external factors from PESTEL framework (Contd..)</vt:lpstr>
      <vt:lpstr>Two major marketing strategies</vt:lpstr>
      <vt:lpstr>Two major marketing strategies (Contd..)</vt:lpstr>
      <vt:lpstr>Funding requirements and allocation including initial costs</vt:lpstr>
      <vt:lpstr>Funding requirements and allocation including initial costs (Contd..)</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Iulica Codreanu (2511908)</cp:lastModifiedBy>
  <cp:revision>16</cp:revision>
  <dcterms:created xsi:type="dcterms:W3CDTF">2026-07-16T11:33:38Z</dcterms:created>
  <dcterms:modified xsi:type="dcterms:W3CDTF">2026-07-18T13:54:50Z</dcterms:modified>
</cp:coreProperties>
</file>