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3150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449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45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068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058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756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951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712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29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796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274FC7-CEE4-4923-908F-6CCB6B5EFDC5}" type="datetimeFigureOut">
              <a:rPr lang="en-GB" smtClean="0"/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8D3FB-B3AD-4518-8DB2-5C67F70BF9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30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8">
            <a:extLst>
              <a:ext uri="{FF2B5EF4-FFF2-40B4-BE49-F238E27FC236}">
                <a16:creationId xmlns:a16="http://schemas.microsoft.com/office/drawing/2014/main" id="{8CC66E84-2B42-463F-8329-75BA0D5212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53BEF-74B7-BCFA-950F-0D2FE5FC2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3130041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Sadaf Rashid</a:t>
            </a:r>
            <a:br>
              <a:rPr lang="en-US" sz="4200"/>
            </a:br>
            <a:r>
              <a:rPr lang="en-US" sz="4200"/>
              <a:t>ID:1814941</a:t>
            </a:r>
            <a:br>
              <a:rPr lang="en-US" sz="4200"/>
            </a:br>
            <a:r>
              <a:rPr lang="en-US" sz="4200"/>
              <a:t>BMHP6009_BIRM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F84A97-366E-3530-F26B-D1B6AA062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3809" y="1122362"/>
            <a:ext cx="4036333" cy="17098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000">
                <a:solidFill>
                  <a:schemeClr val="tx1"/>
                </a:solidFill>
              </a:rPr>
              <a:t>LEVEL 6</a:t>
            </a:r>
          </a:p>
        </p:txBody>
      </p:sp>
      <p:grpSp>
        <p:nvGrpSpPr>
          <p:cNvPr id="3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2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679732"/>
            <a:ext cx="6009366" cy="542388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DF317594-0BB7-AC82-3FF0-A1787723E6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22" b="7480"/>
          <a:stretch/>
        </p:blipFill>
        <p:spPr>
          <a:xfrm>
            <a:off x="5922492" y="928201"/>
            <a:ext cx="5536001" cy="4926942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87568" y="6355073"/>
            <a:ext cx="6007608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064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AB9C7-A70C-190A-3C60-5DCF2FAFF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INTRODUCTION: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DBD4-CFE1-CB9B-5349-8C6059EEE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Euthanasia and assisted suicide 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have entailed various arguments</a:t>
            </a: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Arguments for and against assisted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Suicides have been presented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02A4D8-A520-68FD-54BA-CFBF4F334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18" r="2" b="16366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387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A36A40-86F5-17A0-2316-258409A50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>
                <a:latin typeface="PMingLiU" panose="02020500000000000000" pitchFamily="18" charset="-120"/>
                <a:ea typeface="PMingLiU" panose="02020500000000000000" pitchFamily="18" charset="-120"/>
              </a:rPr>
              <a:t>Definition of end of life and palliative care: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65034-22C8-8441-A0DF-A7FB9D96C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End of life care refers to support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for the individuals who are in the 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final years of life [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Selter</a:t>
            </a: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 et al. 2022]</a:t>
            </a: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Physical comfort, spiritual needs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and mental support are include</a:t>
            </a:r>
            <a:endParaRPr lang="en-GB" sz="2000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056142AA-0433-85F1-AF44-02F11C2970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18" r="9639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79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6944C-3BE0-74E3-6B29-F251FAFA1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2370-0394-C840-0460-5570C5A21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Palliative care process involves the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entire person and well being</a:t>
            </a:r>
          </a:p>
          <a:p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End of the care treatment in  final stages of patients</a:t>
            </a:r>
          </a:p>
          <a:p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 descr="A close-up of a baby's hand holding a baby's hand&#10;&#10;Description automatically generated with medium confidence">
            <a:extLst>
              <a:ext uri="{FF2B5EF4-FFF2-40B4-BE49-F238E27FC236}">
                <a16:creationId xmlns:a16="http://schemas.microsoft.com/office/drawing/2014/main" id="{FCB202E1-C433-85B5-1201-27DFE05B61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278" r="25856" b="1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359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F45D5-B54D-7433-2AC0-03488A8CB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>
                <a:latin typeface="PMingLiU" panose="020B0604030504040204" pitchFamily="18" charset="-120"/>
                <a:ea typeface="PMingLiU" panose="020B0604030504040204" pitchFamily="18" charset="-120"/>
              </a:rPr>
              <a:t>Support and care that are available within different care settings: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9FBAD-6253-2287-1B58-8299DF20C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End of life care at various settings</a:t>
            </a: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[ Tsai and Menkes, 2022 ]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 dirty="0">
                <a:latin typeface="PMingLiU" panose="02020500000000000000" pitchFamily="18" charset="-120"/>
                <a:ea typeface="PMingLiU" panose="02020500000000000000" pitchFamily="18" charset="-120"/>
              </a:rPr>
              <a:t>GP, nurses and families are involved</a:t>
            </a:r>
          </a:p>
          <a:p>
            <a:pPr marL="0" indent="0">
              <a:buNone/>
            </a:pP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58B18-1E68-502B-F0D5-5D3D5F1E6F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043" r="13960" b="2"/>
          <a:stretch/>
        </p:blipFill>
        <p:spPr>
          <a:xfrm rot="10800000" flipV="1"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283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1F796-A583-D0B4-880C-AFB3A4C8E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33F1E-CEF7-F189-A086-DD31567C4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End of life treatment requires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dignity to patients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Mental health of patients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are involved</a:t>
            </a:r>
            <a:endParaRPr lang="en-GB" sz="2000" dirty="0">
              <a:latin typeface="PMingLiU" panose="02020500000000000000" pitchFamily="18" charset="-120"/>
              <a:ea typeface="PMingLiU" panose="02020500000000000000" pitchFamily="18" charset="-12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891CAA-CABE-1031-7340-EB71CF1147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003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23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40F00-A617-18EB-81D5-04F732283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>
                <a:latin typeface="PMingLiU" panose="02020500000000000000" pitchFamily="18" charset="-120"/>
                <a:ea typeface="PMingLiU" panose="02020500000000000000" pitchFamily="18" charset="-120"/>
              </a:rPr>
              <a:t>Present gaps between the need and availability of end of life care: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A65C-4A71-54E7-7B02-4190EA6F9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Political ignorance is present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[ Francis, et al. 2019 ]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Social stigma affects care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process</a:t>
            </a:r>
          </a:p>
        </p:txBody>
      </p:sp>
      <p:pic>
        <p:nvPicPr>
          <p:cNvPr id="7" name="Picture 6" descr="A person painting a sign&#10;&#10;Description automatically generated with low confidence">
            <a:extLst>
              <a:ext uri="{FF2B5EF4-FFF2-40B4-BE49-F238E27FC236}">
                <a16:creationId xmlns:a16="http://schemas.microsoft.com/office/drawing/2014/main" id="{E320E2AC-090E-9402-3830-1C860F4791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r="18043" b="1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707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1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F1FDB-AE73-ACD6-F073-862BD4EFB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29" name="Rectangle 1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FD299-86ED-EF21-7F22-A3B92D458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Death is not discussed within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families [ Gordon et al. 2020 ]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Emotional turmoil and sentime-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ntal issues requires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603F0C-3722-AACB-FC25-E77188BF86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76" r="13626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1" name="Rectangle 2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276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36048-4B95-EE99-7D0B-4F93DA071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Legislation , Policy and theories of ageing 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E15DC2-60EC-6A55-E487-F7C997E7A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Suicide Act 1961 main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Law [Shepperd </a:t>
            </a:r>
            <a:r>
              <a:rPr lang="en-GB" sz="2000">
                <a:latin typeface="MingLiU" panose="020B0604030504040204" pitchFamily="49" charset="-120"/>
                <a:ea typeface="MingLiU" panose="020B0604030504040204" pitchFamily="49" charset="-120"/>
              </a:rPr>
              <a:t>et al.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2021]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Coroners and Justice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Act have been proposed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5DBDA4-88BB-4DBB-45B8-947E2C1E64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2" r="19261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7855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960950-2D84-5D4E-D831-884EE1733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1DEC0-4A61-8BA3-A28C-EF0C5DB730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Assisted suicide legalised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in various countries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[O’Connor </a:t>
            </a:r>
            <a:r>
              <a:rPr lang="en-GB" sz="2000">
                <a:latin typeface="MingLiU" panose="02020509000000000000" pitchFamily="49" charset="-120"/>
                <a:ea typeface="MingLiU" panose="02020509000000000000" pitchFamily="49" charset="-120"/>
              </a:rPr>
              <a:t>et al. 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2020]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Scope of discussion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and arguments are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present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1657E7-8611-A031-03B7-C834907F0F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40" r="3877" b="2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7493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472E7-44E5-66E9-DD3A-2252CD809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>
                <a:latin typeface="PMingLiU" panose="02020500000000000000" pitchFamily="18" charset="-120"/>
                <a:ea typeface="PMingLiU" panose="02020500000000000000" pitchFamily="18" charset="-120"/>
              </a:rPr>
              <a:t>Planning for the end of life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F560C-9900-9983-A957-7E08D4E3D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Living will [Sonke </a:t>
            </a:r>
            <a:r>
              <a:rPr lang="en-GB" sz="2000">
                <a:latin typeface="MingLiU" panose="02020509000000000000" pitchFamily="49" charset="-120"/>
                <a:ea typeface="MingLiU" panose="02020509000000000000" pitchFamily="49" charset="-120"/>
              </a:rPr>
              <a:t>et al. 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2021]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End of life plans required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ED02AF-87F1-C9EB-0764-50E092D4A7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3" r="1" b="13027"/>
          <a:stretch/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84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71E1D-CD93-9FEB-22BA-072FB3CB1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>
                <a:latin typeface="PMingLiU" panose="02020500000000000000" pitchFamily="18" charset="-120"/>
                <a:ea typeface="PMingLiU" panose="02020500000000000000" pitchFamily="18" charset="-120"/>
              </a:rPr>
              <a:t>Continued: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F9574-A8AD-A5A0-723B-5A7E635BC4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Last will and testament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[Tham </a:t>
            </a:r>
            <a:r>
              <a:rPr lang="en-GB" sz="2000">
                <a:latin typeface="MingLiU" panose="02020509000000000000" pitchFamily="49" charset="-120"/>
                <a:ea typeface="MingLiU" panose="02020509000000000000" pitchFamily="49" charset="-120"/>
              </a:rPr>
              <a:t>et al. </a:t>
            </a: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2023]</a:t>
            </a: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0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Do not resusicate </a:t>
            </a:r>
          </a:p>
          <a:p>
            <a:pPr marL="0" indent="0">
              <a:buNone/>
            </a:pPr>
            <a:r>
              <a:rPr lang="en-GB" sz="2000">
                <a:latin typeface="PMingLiU" panose="02020500000000000000" pitchFamily="18" charset="-120"/>
                <a:ea typeface="PMingLiU" panose="02020500000000000000" pitchFamily="18" charset="-120"/>
              </a:rPr>
              <a:t>certificate required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18D145-147C-B2FB-A480-A76EC2129B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6221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3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984B0-B3A8-A930-8581-8877F1789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>
                <a:latin typeface="PMingLiU" panose="02020500000000000000" pitchFamily="18" charset="-120"/>
                <a:ea typeface="PMingLiU" panose="02020500000000000000" pitchFamily="18" charset="-120"/>
              </a:rPr>
              <a:t>Conclusion</a:t>
            </a:r>
          </a:p>
        </p:txBody>
      </p:sp>
      <p:pic>
        <p:nvPicPr>
          <p:cNvPr id="34" name="Picture 4" descr="Magnifying glass on clear background">
            <a:extLst>
              <a:ext uri="{FF2B5EF4-FFF2-40B4-BE49-F238E27FC236}">
                <a16:creationId xmlns:a16="http://schemas.microsoft.com/office/drawing/2014/main" id="{CADF5C2C-3073-F5A3-ADCB-875379B535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74" r="14194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5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5E4CC704-7218-B17D-40E5-B43B20348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>
                <a:latin typeface="PMingLiU" panose="02020500000000000000" pitchFamily="18" charset="-120"/>
                <a:ea typeface="PMingLiU" panose="02020500000000000000" pitchFamily="18" charset="-120"/>
              </a:rPr>
              <a:t>Further analysis is required</a:t>
            </a:r>
          </a:p>
          <a:p>
            <a:pPr marL="0" indent="0">
              <a:buNone/>
            </a:pPr>
            <a:endParaRPr lang="en-GB" sz="22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2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endParaRPr lang="en-GB" sz="2200">
              <a:latin typeface="PMingLiU" panose="02020500000000000000" pitchFamily="18" charset="-120"/>
              <a:ea typeface="PMingLiU" panose="02020500000000000000" pitchFamily="18" charset="-120"/>
            </a:endParaRPr>
          </a:p>
          <a:p>
            <a:pPr marL="0" indent="0">
              <a:buNone/>
            </a:pPr>
            <a:r>
              <a:rPr lang="en-GB" sz="2200">
                <a:latin typeface="PMingLiU" panose="02020500000000000000" pitchFamily="18" charset="-120"/>
                <a:ea typeface="PMingLiU" panose="02020500000000000000" pitchFamily="18" charset="-120"/>
              </a:rPr>
              <a:t>Arguments have to be </a:t>
            </a:r>
          </a:p>
          <a:p>
            <a:pPr marL="0" indent="0">
              <a:buNone/>
            </a:pPr>
            <a:r>
              <a:rPr lang="en-GB" sz="2200">
                <a:latin typeface="PMingLiU" panose="02020500000000000000" pitchFamily="18" charset="-120"/>
                <a:ea typeface="PMingLiU" panose="02020500000000000000" pitchFamily="18" charset="-120"/>
              </a:rPr>
              <a:t>considered </a:t>
            </a:r>
          </a:p>
        </p:txBody>
      </p:sp>
    </p:spTree>
    <p:extLst>
      <p:ext uri="{BB962C8B-B14F-4D97-AF65-F5344CB8AC3E}">
        <p14:creationId xmlns:p14="http://schemas.microsoft.com/office/powerpoint/2010/main" val="29398938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19231-05C2-3402-1040-4CE949D73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7AF81-A0F7-6CC5-FCE3-AB9FAC703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. </a:t>
            </a:r>
            <a:r>
              <a:rPr lang="en-GB" sz="1800" dirty="0">
                <a:cs typeface="Arial" panose="020B0604020202020204" pitchFamily="34" charset="0"/>
              </a:rPr>
              <a:t>Francis L.J., </a:t>
            </a:r>
            <a:r>
              <a:rPr lang="en-GB" sz="1800" dirty="0" err="1">
                <a:cs typeface="Arial" panose="020B0604020202020204" pitchFamily="34" charset="0"/>
              </a:rPr>
              <a:t>Mckenna,U</a:t>
            </a:r>
            <a:r>
              <a:rPr lang="en-GB" sz="1800" dirty="0">
                <a:cs typeface="Arial" panose="020B0604020202020204" pitchFamily="34" charset="0"/>
              </a:rPr>
              <a:t> .and </a:t>
            </a:r>
            <a:r>
              <a:rPr lang="en-GB" sz="1800" dirty="0" err="1">
                <a:cs typeface="Arial" panose="020B0604020202020204" pitchFamily="34" charset="0"/>
              </a:rPr>
              <a:t>Sahin</a:t>
            </a:r>
            <a:r>
              <a:rPr lang="en-GB" sz="1800" dirty="0">
                <a:cs typeface="Arial" panose="020B0604020202020204" pitchFamily="34" charset="0"/>
              </a:rPr>
              <a:t>, A., (2019). “Religion, human rights and matters of life and death: Exploring attitude towards abortion and euthanasia among adolescents in England and </a:t>
            </a:r>
            <a:r>
              <a:rPr lang="en-GB" sz="1800" dirty="0" err="1">
                <a:cs typeface="Arial" panose="020B0604020202020204" pitchFamily="34" charset="0"/>
              </a:rPr>
              <a:t>wales</a:t>
            </a:r>
            <a:r>
              <a:rPr lang="en-GB" sz="1800" dirty="0">
                <a:cs typeface="Arial" panose="020B0604020202020204" pitchFamily="34" charset="0"/>
              </a:rPr>
              <a:t>”. </a:t>
            </a:r>
            <a:r>
              <a:rPr lang="en-GB" sz="1800" i="1" dirty="0">
                <a:cs typeface="Arial" panose="020B0604020202020204" pitchFamily="34" charset="0"/>
              </a:rPr>
              <a:t>Euthanasia, Abortion, Death Plenty and Religion-The Right of life and its Limitations: International Empirical Research, pp.139-159. </a:t>
            </a:r>
          </a:p>
          <a:p>
            <a:r>
              <a:rPr lang="en-GB" sz="1800" i="1" dirty="0">
                <a:cs typeface="Arial" panose="020B0604020202020204" pitchFamily="34" charset="0"/>
              </a:rPr>
              <a:t>. </a:t>
            </a:r>
            <a:r>
              <a:rPr lang="en-GB" sz="1800" dirty="0">
                <a:cs typeface="Arial" panose="020B0604020202020204" pitchFamily="34" charset="0"/>
              </a:rPr>
              <a:t>Gordon, A.L., Goodman, C, </a:t>
            </a:r>
            <a:r>
              <a:rPr lang="en-GB" sz="1800" dirty="0" err="1">
                <a:cs typeface="Arial" panose="020B0604020202020204" pitchFamily="34" charset="0"/>
              </a:rPr>
              <a:t>Achterberg</a:t>
            </a:r>
            <a:r>
              <a:rPr lang="en-GB" sz="1800" dirty="0">
                <a:cs typeface="Arial" panose="020B0604020202020204" pitchFamily="34" charset="0"/>
              </a:rPr>
              <a:t>, W., Barker, R,O., Burns, E., Hanratty., B., Martin, F.C., Meyer, J., O’Neill, D., schools, J. and </a:t>
            </a:r>
            <a:r>
              <a:rPr lang="en-GB" sz="1800" dirty="0" err="1">
                <a:cs typeface="Arial" panose="020B0604020202020204" pitchFamily="34" charset="0"/>
              </a:rPr>
              <a:t>Spilsbury</a:t>
            </a:r>
            <a:r>
              <a:rPr lang="en-GB" sz="1800" dirty="0">
                <a:cs typeface="Arial" panose="020B0604020202020204" pitchFamily="34" charset="0"/>
              </a:rPr>
              <a:t>, K., (2020). “Commentary: COVID in care homes-challenges and dilemmas in healthcare  delivery”. </a:t>
            </a:r>
            <a:r>
              <a:rPr lang="en-GB" sz="1800" i="1" dirty="0">
                <a:cs typeface="Arial" panose="020B0604020202020204" pitchFamily="34" charset="0"/>
              </a:rPr>
              <a:t>Age and ageing , 49(5), pp.701-705</a:t>
            </a:r>
          </a:p>
          <a:p>
            <a:r>
              <a:rPr lang="en-GB" sz="1800" dirty="0">
                <a:cs typeface="Arial" panose="020B0604020202020204" pitchFamily="34" charset="0"/>
              </a:rPr>
              <a:t>. Lob, E., Steptoe, A, and </a:t>
            </a:r>
            <a:r>
              <a:rPr lang="en-GB" sz="1800" dirty="0" err="1">
                <a:cs typeface="Arial" panose="020B0604020202020204" pitchFamily="34" charset="0"/>
              </a:rPr>
              <a:t>Fancourt</a:t>
            </a:r>
            <a:r>
              <a:rPr lang="en-GB" sz="1800" dirty="0">
                <a:cs typeface="Arial" panose="020B0604020202020204" pitchFamily="34" charset="0"/>
              </a:rPr>
              <a:t>, D., (2020). “Abuse, self-harm and suicidal ideation in the UK during the COVID-19 </a:t>
            </a:r>
            <a:r>
              <a:rPr lang="en-GB" sz="1800" dirty="0" err="1">
                <a:cs typeface="Arial" panose="020B0604020202020204" pitchFamily="34" charset="0"/>
              </a:rPr>
              <a:t>pandamic</a:t>
            </a:r>
            <a:r>
              <a:rPr lang="en-GB" sz="1800" dirty="0">
                <a:cs typeface="Arial" panose="020B0604020202020204" pitchFamily="34" charset="0"/>
              </a:rPr>
              <a:t>”. </a:t>
            </a:r>
            <a:r>
              <a:rPr lang="en-GB" sz="1800" i="1" dirty="0">
                <a:cs typeface="Arial" panose="020B0604020202020204" pitchFamily="34" charset="0"/>
              </a:rPr>
              <a:t>The British journal of Psychiatry, 217(4), pp,543-546. </a:t>
            </a:r>
          </a:p>
          <a:p>
            <a:r>
              <a:rPr lang="en-GB" sz="1800" i="1" dirty="0">
                <a:cs typeface="Arial" panose="020B0604020202020204" pitchFamily="34" charset="0"/>
              </a:rPr>
              <a:t>. </a:t>
            </a:r>
            <a:r>
              <a:rPr lang="en-GB" sz="1800" dirty="0" err="1">
                <a:cs typeface="Arial" panose="020B0604020202020204" pitchFamily="34" charset="0"/>
              </a:rPr>
              <a:t>Koffman</a:t>
            </a:r>
            <a:r>
              <a:rPr lang="en-GB" sz="1800" dirty="0">
                <a:cs typeface="Arial" panose="020B0604020202020204" pitchFamily="34" charset="0"/>
              </a:rPr>
              <a:t>, J., Gross, J., </a:t>
            </a:r>
            <a:r>
              <a:rPr lang="en-GB" sz="1800" dirty="0" err="1">
                <a:cs typeface="Arial" panose="020B0604020202020204" pitchFamily="34" charset="0"/>
              </a:rPr>
              <a:t>Etkind</a:t>
            </a:r>
            <a:r>
              <a:rPr lang="en-GB" sz="1800" dirty="0">
                <a:cs typeface="Arial" panose="020B0604020202020204" pitchFamily="34" charset="0"/>
              </a:rPr>
              <a:t>., S.N. and </a:t>
            </a:r>
            <a:r>
              <a:rPr lang="en-GB" sz="1800" dirty="0" err="1">
                <a:cs typeface="Arial" panose="020B0604020202020204" pitchFamily="34" charset="0"/>
              </a:rPr>
              <a:t>Selman,L</a:t>
            </a:r>
            <a:r>
              <a:rPr lang="en-GB" sz="1800" dirty="0">
                <a:cs typeface="Arial" panose="020B0604020202020204" pitchFamily="34" charset="0"/>
              </a:rPr>
              <a:t>., (2020). “Uncertainty and COVID-19:how are we to respond?.” </a:t>
            </a:r>
            <a:r>
              <a:rPr lang="en-GB" sz="1800" i="1" dirty="0">
                <a:cs typeface="Arial" panose="020B0604020202020204" pitchFamily="34" charset="0"/>
              </a:rPr>
              <a:t>Journal of the Royal Society of Medicine, 113(6),pp.211-216.</a:t>
            </a:r>
          </a:p>
          <a:p>
            <a:r>
              <a:rPr lang="en-GB" sz="1800" i="1" dirty="0">
                <a:cs typeface="Arial" panose="020B0604020202020204" pitchFamily="34" charset="0"/>
              </a:rPr>
              <a:t>.</a:t>
            </a:r>
            <a:r>
              <a:rPr lang="en-GB" sz="1800" dirty="0" err="1">
                <a:cs typeface="Arial" panose="020B0604020202020204" pitchFamily="34" charset="0"/>
              </a:rPr>
              <a:t>MeCann</a:t>
            </a:r>
            <a:r>
              <a:rPr lang="en-GB" sz="1800" dirty="0">
                <a:cs typeface="Arial" panose="020B0604020202020204" pitchFamily="34" charset="0"/>
              </a:rPr>
              <a:t>, A., (2019).”The Right to Assisted Suicide and the Institutional Limits of Judicial Governance”.</a:t>
            </a:r>
            <a:r>
              <a:rPr lang="en-GB" sz="1800" i="1" dirty="0" err="1">
                <a:cs typeface="Arial" panose="020B0604020202020204" pitchFamily="34" charset="0"/>
              </a:rPr>
              <a:t>Eur</a:t>
            </a:r>
            <a:r>
              <a:rPr lang="en-GB" sz="1800" i="1" dirty="0">
                <a:cs typeface="Arial" panose="020B0604020202020204" pitchFamily="34" charset="0"/>
              </a:rPr>
              <a:t>. J. Comp. L.&amp; Governance, 6,p.1. </a:t>
            </a:r>
            <a:endParaRPr lang="en-GB" sz="18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425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F498E-9794-0ADF-6A98-3704199F9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75AC0-6D46-7B98-79C7-1540B713C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814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. O’Connor, R,C., </a:t>
            </a:r>
            <a:r>
              <a:rPr lang="en-GB" sz="1800" dirty="0" err="1"/>
              <a:t>Wetherall</a:t>
            </a:r>
            <a:r>
              <a:rPr lang="en-GB" sz="1800" dirty="0"/>
              <a:t>, K., </a:t>
            </a:r>
            <a:r>
              <a:rPr lang="en-GB" sz="1800" dirty="0" err="1"/>
              <a:t>Cleare</a:t>
            </a:r>
            <a:r>
              <a:rPr lang="en-GB" sz="1800" dirty="0"/>
              <a:t>, S., McClelland, H., </a:t>
            </a:r>
            <a:r>
              <a:rPr lang="en-GB" sz="1800" dirty="0" err="1"/>
              <a:t>Melson</a:t>
            </a:r>
            <a:r>
              <a:rPr lang="en-GB" sz="1800" dirty="0"/>
              <a:t>, A.J., </a:t>
            </a:r>
            <a:r>
              <a:rPr lang="en-GB" sz="1800" dirty="0" err="1"/>
              <a:t>Niedzwiedz</a:t>
            </a:r>
            <a:r>
              <a:rPr lang="en-GB" sz="1800" dirty="0"/>
              <a:t>, C.L., O’Carroll, R.E., O’Connor, D.B., Platt, S., Scowcroft, E, and Watson, B., (2021). “Mental Health and Wellbeing during the COVID-19 </a:t>
            </a:r>
            <a:r>
              <a:rPr lang="en-GB" sz="1800" dirty="0" err="1"/>
              <a:t>pandamic</a:t>
            </a:r>
            <a:r>
              <a:rPr lang="en-GB" sz="1800" dirty="0"/>
              <a:t>: longitudinal analyses of </a:t>
            </a:r>
            <a:r>
              <a:rPr lang="en-GB" sz="1800" dirty="0" err="1"/>
              <a:t>adualts</a:t>
            </a:r>
            <a:r>
              <a:rPr lang="en-GB" sz="1800" dirty="0"/>
              <a:t> in the UK COVID-19 Mental Health and Well-Being Study”. </a:t>
            </a:r>
            <a:r>
              <a:rPr lang="en-GB" sz="1800" i="1" dirty="0"/>
              <a:t>The British Journal of psychiatry, 218(6),pp,326-333.</a:t>
            </a:r>
          </a:p>
          <a:p>
            <a:pPr marL="0" indent="0">
              <a:buNone/>
            </a:pPr>
            <a:r>
              <a:rPr lang="en-GB" sz="1800" i="1" dirty="0"/>
              <a:t>. </a:t>
            </a:r>
            <a:r>
              <a:rPr lang="en-GB" sz="1800" dirty="0" err="1"/>
              <a:t>Selter,F</a:t>
            </a:r>
            <a:r>
              <a:rPr lang="en-GB" sz="1800" dirty="0"/>
              <a:t>., Persson, K. and </a:t>
            </a:r>
            <a:r>
              <a:rPr lang="en-GB" sz="1800" dirty="0" err="1"/>
              <a:t>Neitzke</a:t>
            </a:r>
            <a:r>
              <a:rPr lang="en-GB" sz="1800" dirty="0"/>
              <a:t>, G., (2022). “Moral distress and euthanasia: what, if anything , can  doctors learn from veterinarians?” </a:t>
            </a:r>
            <a:r>
              <a:rPr lang="en-GB" sz="1800" i="1" dirty="0"/>
              <a:t>British Journal of General Practice, 72(719), pp.280-281.</a:t>
            </a:r>
          </a:p>
          <a:p>
            <a:pPr marL="0" indent="0">
              <a:buNone/>
            </a:pPr>
            <a:r>
              <a:rPr lang="en-GB" sz="1800" dirty="0"/>
              <a:t>. Shepperd, S., Goncalves-Bradley, D.C., Status, S.E., and Wee, B., (2021). “Hospital at Home: home-based end-of-life care.” </a:t>
            </a:r>
            <a:r>
              <a:rPr lang="en-GB" sz="1800" i="1" dirty="0"/>
              <a:t>Cochrane Database of Systematic Reviews, (3).</a:t>
            </a:r>
          </a:p>
          <a:p>
            <a:pPr marL="0" indent="0">
              <a:buNone/>
            </a:pPr>
            <a:r>
              <a:rPr lang="en-GB" sz="1800" i="1" dirty="0"/>
              <a:t>. </a:t>
            </a:r>
            <a:r>
              <a:rPr lang="en-GB" sz="1800" dirty="0" err="1"/>
              <a:t>Sonke,J</a:t>
            </a:r>
            <a:r>
              <a:rPr lang="en-GB" sz="1800" dirty="0"/>
              <a:t>., </a:t>
            </a:r>
            <a:r>
              <a:rPr lang="en-GB" sz="1800" dirty="0" err="1"/>
              <a:t>Sams</a:t>
            </a:r>
            <a:r>
              <a:rPr lang="en-GB" sz="1800" dirty="0"/>
              <a:t>, K., Morgan-Daniel, J., </a:t>
            </a:r>
            <a:r>
              <a:rPr lang="en-GB" sz="1800" dirty="0" err="1"/>
              <a:t>Pumariega</a:t>
            </a:r>
            <a:r>
              <a:rPr lang="en-GB" sz="1800" dirty="0"/>
              <a:t>, A., Mallick, F., </a:t>
            </a:r>
            <a:r>
              <a:rPr lang="en-GB" sz="1800" dirty="0" err="1"/>
              <a:t>Pesata</a:t>
            </a:r>
            <a:r>
              <a:rPr lang="en-GB" sz="1800" dirty="0"/>
              <a:t>, V. and Olsen, N., (2021). “Systematic review of arts-based interventions to address suicide prevention and survivorship in Australia, Canada, the United Kingdom, and the United States of America.”</a:t>
            </a:r>
            <a:r>
              <a:rPr lang="en-GB" sz="1800" i="1" dirty="0"/>
              <a:t> Health promotion practice, 22(1_suppl), pp.53S-63S . </a:t>
            </a:r>
          </a:p>
          <a:p>
            <a:pPr marL="0" indent="0">
              <a:buNone/>
            </a:pPr>
            <a:r>
              <a:rPr lang="en-GB" sz="1800" i="1" dirty="0"/>
              <a:t>.</a:t>
            </a:r>
            <a:r>
              <a:rPr lang="en-GB" sz="1800" dirty="0"/>
              <a:t> Tsai, B.C., </a:t>
            </a:r>
            <a:r>
              <a:rPr lang="en-GB" sz="1800" dirty="0" err="1"/>
              <a:t>ans</a:t>
            </a:r>
            <a:r>
              <a:rPr lang="en-GB" sz="1800" dirty="0"/>
              <a:t> Menkes, D.B., (2020). “New Zealand doctors and doctors and euthanasia –legal and practical </a:t>
            </a:r>
            <a:r>
              <a:rPr lang="en-GB" sz="1800" dirty="0" err="1"/>
              <a:t>condirations</a:t>
            </a:r>
            <a:r>
              <a:rPr lang="en-GB" sz="1800" dirty="0"/>
              <a:t> of the End of </a:t>
            </a:r>
            <a:r>
              <a:rPr lang="en-GB" sz="1800" dirty="0" err="1"/>
              <a:t>lfe</a:t>
            </a:r>
            <a:r>
              <a:rPr lang="en-GB" sz="1800"/>
              <a:t> choice Act. 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53855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AE6F2518-B084-4896-AF52-66CC2144AA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41463F6D3C828498329B72D077752C2" ma:contentTypeVersion="9" ma:contentTypeDescription="Create a new document." ma:contentTypeScope="" ma:versionID="ba2efc0c1e67478d14eff373866c808e">
  <xsd:schema xmlns:xsd="http://www.w3.org/2001/XMLSchema" xmlns:xs="http://www.w3.org/2001/XMLSchema" xmlns:p="http://schemas.microsoft.com/office/2006/metadata/properties" xmlns:ns3="2bc71283-48fe-4006-adf2-88bd732334ca" xmlns:ns4="801db59f-b5ca-44ea-b6e2-cdf60ebdbe5b" targetNamespace="http://schemas.microsoft.com/office/2006/metadata/properties" ma:root="true" ma:fieldsID="5024cd4947473cc3342d433d28ac1fad" ns3:_="" ns4:_="">
    <xsd:import namespace="2bc71283-48fe-4006-adf2-88bd732334ca"/>
    <xsd:import namespace="801db59f-b5ca-44ea-b6e2-cdf60ebdbe5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bc71283-48fe-4006-adf2-88bd732334c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1db59f-b5ca-44ea-b6e2-cdf60ebdbe5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bc71283-48fe-4006-adf2-88bd732334ca" xsi:nil="true"/>
  </documentManagement>
</p:properties>
</file>

<file path=customXml/itemProps1.xml><?xml version="1.0" encoding="utf-8"?>
<ds:datastoreItem xmlns:ds="http://schemas.openxmlformats.org/officeDocument/2006/customXml" ds:itemID="{74787265-56D9-4F7D-BA99-D889780E310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bc71283-48fe-4006-adf2-88bd732334ca"/>
    <ds:schemaRef ds:uri="801db59f-b5ca-44ea-b6e2-cdf60ebdbe5b"/>
  </ds:schemaRefs>
</ds:datastoreItem>
</file>

<file path=customXml/itemProps2.xml><?xml version="1.0" encoding="utf-8"?>
<ds:datastoreItem xmlns:ds="http://schemas.openxmlformats.org/officeDocument/2006/customXml" ds:itemID="{56999DAC-C5C8-4AD4-BD57-B9ECFF80DB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BDCA53-696F-44C2-A533-805B50069BE5}">
  <ds:schemaRefs>
    <ds:schemaRef ds:uri="http://schemas.microsoft.com/office/2006/metadata/properties"/>
    <ds:schemaRef ds:uri="http://www.w3.org/2000/xmlns/"/>
    <ds:schemaRef ds:uri="2bc71283-48fe-4006-adf2-88bd732334ca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214</TotalTime>
  <Words>664</Words>
  <Application>Microsoft Office PowerPoint</Application>
  <PresentationFormat>Widescreen</PresentationFormat>
  <Paragraphs>98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Sadaf Rashid ID:1814941 BMHP6009_BIRM</vt:lpstr>
      <vt:lpstr>INTRODUCTION:</vt:lpstr>
      <vt:lpstr>Definition of end of life and palliative care:</vt:lpstr>
      <vt:lpstr>Continued:</vt:lpstr>
      <vt:lpstr>Support and care that are available within different care settings:</vt:lpstr>
      <vt:lpstr>Continued:</vt:lpstr>
      <vt:lpstr>Present gaps between the need and availability of end of life care:</vt:lpstr>
      <vt:lpstr>Continued:</vt:lpstr>
      <vt:lpstr>Legislation , Policy and theories of ageing </vt:lpstr>
      <vt:lpstr>Continued:</vt:lpstr>
      <vt:lpstr>Planning for the end of life</vt:lpstr>
      <vt:lpstr>Continued:</vt:lpstr>
      <vt:lpstr>Conclusion</vt:lpstr>
      <vt:lpstr>References.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Sadaf Rashid (1814941)</dc:creator>
  <cp:lastModifiedBy>Sadaf Rashid (1814941)</cp:lastModifiedBy>
  <cp:revision>2</cp:revision>
  <dcterms:created xsi:type="dcterms:W3CDTF">2023-03-15T21:14:51Z</dcterms:created>
  <dcterms:modified xsi:type="dcterms:W3CDTF">2023-04-03T21:08:43Z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0x010100E41463F6D3C828498329B72D077752C2</vt:lpwstr>
  </property>
</Properties>
</file>