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handoutMasterIdLst>
    <p:handoutMasterId r:id="rId42"/>
  </p:handoutMasterIdLst>
  <p:sldIdLst>
    <p:sldId id="300"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99" r:id="rId19"/>
    <p:sldId id="294" r:id="rId20"/>
    <p:sldId id="282" r:id="rId21"/>
    <p:sldId id="287" r:id="rId22"/>
    <p:sldId id="273" r:id="rId23"/>
    <p:sldId id="278" r:id="rId24"/>
    <p:sldId id="274" r:id="rId25"/>
    <p:sldId id="279" r:id="rId26"/>
    <p:sldId id="275" r:id="rId27"/>
    <p:sldId id="277" r:id="rId28"/>
    <p:sldId id="280" r:id="rId29"/>
    <p:sldId id="295" r:id="rId30"/>
    <p:sldId id="281" r:id="rId31"/>
    <p:sldId id="292" r:id="rId32"/>
    <p:sldId id="291" r:id="rId33"/>
    <p:sldId id="289" r:id="rId34"/>
    <p:sldId id="296" r:id="rId35"/>
    <p:sldId id="284" r:id="rId36"/>
    <p:sldId id="286" r:id="rId37"/>
    <p:sldId id="293" r:id="rId38"/>
    <p:sldId id="298" r:id="rId39"/>
    <p:sldId id="302" r:id="rId40"/>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0066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0" d="100"/>
          <a:sy n="110" d="100"/>
        </p:scale>
        <p:origin x="1644"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8B43433B-AA1E-4770-8952-FB97332C2623}" type="datetimeFigureOut">
              <a:rPr lang="en-GB" smtClean="0"/>
              <a:t>24/10/2019</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CCFC0035-8CC5-49EA-87EE-48E96A218F50}" type="slidenum">
              <a:rPr lang="en-GB" smtClean="0"/>
              <a:t>‹#›</a:t>
            </a:fld>
            <a:endParaRPr lang="en-GB"/>
          </a:p>
        </p:txBody>
      </p:sp>
    </p:spTree>
    <p:extLst>
      <p:ext uri="{BB962C8B-B14F-4D97-AF65-F5344CB8AC3E}">
        <p14:creationId xmlns:p14="http://schemas.microsoft.com/office/powerpoint/2010/main" val="45043615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1CAFF0BE-A89A-4887-A810-7F93CB1AA646}" type="datetimeFigureOut">
              <a:rPr lang="en-GB" smtClean="0"/>
              <a:t>24/10/2019</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4650E1CF-202D-43CD-9FED-6448DAD21A33}" type="slidenum">
              <a:rPr lang="en-GB" smtClean="0"/>
              <a:t>‹#›</a:t>
            </a:fld>
            <a:endParaRPr lang="en-GB"/>
          </a:p>
        </p:txBody>
      </p:sp>
    </p:spTree>
    <p:extLst>
      <p:ext uri="{BB962C8B-B14F-4D97-AF65-F5344CB8AC3E}">
        <p14:creationId xmlns:p14="http://schemas.microsoft.com/office/powerpoint/2010/main" val="5269783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3" Type="http://schemas.openxmlformats.org/officeDocument/2006/relationships/hyperlink" Target="http://scienceblogs.com/thoughtfulanimal/2010/10/18/ed-tronick-and-the-still-face/" TargetMode="External"/><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3" Type="http://schemas.openxmlformats.org/officeDocument/2006/relationships/hyperlink" Target="http://www.glitch.news/2015-11-10-75-percent-of-4-year-olds-own-smartphones-survey-finds.html" TargetMode="External"/><Relationship Id="rId2" Type="http://schemas.openxmlformats.org/officeDocument/2006/relationships/slide" Target="../slides/slide28.xml"/><Relationship Id="rId1" Type="http://schemas.openxmlformats.org/officeDocument/2006/relationships/notesMaster" Target="../notesMasters/notesMaster1.xml"/><Relationship Id="rId4" Type="http://schemas.openxmlformats.org/officeDocument/2006/relationships/hyperlink" Target="http://www.thenewsminute.com/article/watching-tv-just-15-minutes-day-can-kill-creativity-kids-says-study-50209" TargetMode="Externa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Introduce</a:t>
            </a:r>
            <a:r>
              <a:rPr lang="en-GB" baseline="0" dirty="0" smtClean="0"/>
              <a:t> my self. Background info.</a:t>
            </a:r>
          </a:p>
          <a:p>
            <a:endParaRPr lang="en-GB" baseline="0" dirty="0" smtClean="0"/>
          </a:p>
          <a:p>
            <a:r>
              <a:rPr lang="en-GB" baseline="0" dirty="0" smtClean="0"/>
              <a:t>Ask the students where they want to be when they qualify.</a:t>
            </a:r>
          </a:p>
          <a:p>
            <a:endParaRPr lang="en-GB" baseline="0" dirty="0" smtClean="0"/>
          </a:p>
          <a:p>
            <a:r>
              <a:rPr lang="en-GB" baseline="0" dirty="0" smtClean="0"/>
              <a:t>Quiz</a:t>
            </a:r>
          </a:p>
          <a:p>
            <a:r>
              <a:rPr lang="en-GB" dirty="0" smtClean="0"/>
              <a:t>From birth on, children are programmed to develop speech and language. The first five years are most critical, but language development continues throughout early childhood and into adolescence. During the first five years, stimulation of language development is essential as the brain is developing new nerve cells as well as multiple connections between these cells to serve the function of expressive and receptive language. Lack of stimulation during this time could result in a child making slower progress or end up with poor communication skills. Later, we provide some tips for parents on how to help with language development, but some simple suggestions are to spend lots of time talking, singing, and reading to your </a:t>
            </a:r>
            <a:r>
              <a:rPr lang="en-GB" dirty="0" err="1" smtClean="0"/>
              <a:t>child.In</a:t>
            </a:r>
            <a:r>
              <a:rPr lang="en-GB" dirty="0" smtClean="0"/>
              <a:t> the early stages of language development, the brain is programmed to attend to speech sounds and begin to mimic them. Early on, babies like to make sounds up on their own. Later they attempt to repeat sounds and words they’re exposed to from their </a:t>
            </a:r>
            <a:r>
              <a:rPr lang="en-GB" dirty="0" err="1" smtClean="0"/>
              <a:t>environment.Children</a:t>
            </a:r>
            <a:r>
              <a:rPr lang="en-GB" dirty="0" smtClean="0"/>
              <a:t> usually say their first words between nine and 18 months old. The most common first words are either “mama” or “dada.” What’s interesting is no matter what language children are taught, the first words usually reference either mother or </a:t>
            </a:r>
            <a:r>
              <a:rPr lang="en-GB" dirty="0" err="1" smtClean="0"/>
              <a:t>father.By</a:t>
            </a:r>
            <a:r>
              <a:rPr lang="en-GB" dirty="0" smtClean="0"/>
              <a:t> about 18 months, a child usually has a vocabulary of 50 to 150 words. Children at this age begin to put a couple of words together to form a sentence sometimes referred to as “telegraphic speech,” such as “Mommy ball” or “Mommy throw ball.” By two-years-old, they can typically use over 300 words and understand about 1,000 </a:t>
            </a:r>
            <a:r>
              <a:rPr lang="en-GB" dirty="0" err="1" smtClean="0"/>
              <a:t>words.Around</a:t>
            </a:r>
            <a:r>
              <a:rPr lang="en-GB" dirty="0" smtClean="0"/>
              <a:t> three years of age, children begin to use language for all kinds of things. They’re not only trying to get what they want by asking, but they’re also talking about past experiences and even beginning to use it to pretend. By preschool (4 ½) they’re beginning to understand and use the rules of language to express possession of something, connect thoughts and quantify. Their language is becoming more like that of adults.</a:t>
            </a:r>
            <a:endParaRPr lang="en-GB" baseline="0" dirty="0" smtClean="0"/>
          </a:p>
          <a:p>
            <a:endParaRPr lang="en-GB" dirty="0"/>
          </a:p>
        </p:txBody>
      </p:sp>
      <p:sp>
        <p:nvSpPr>
          <p:cNvPr id="4" name="Slide Number Placeholder 3"/>
          <p:cNvSpPr>
            <a:spLocks noGrp="1"/>
          </p:cNvSpPr>
          <p:nvPr>
            <p:ph type="sldNum" sz="quarter" idx="10"/>
          </p:nvPr>
        </p:nvSpPr>
        <p:spPr/>
        <p:txBody>
          <a:bodyPr/>
          <a:lstStyle/>
          <a:p>
            <a:fld id="{4650E1CF-202D-43CD-9FED-6448DAD21A33}" type="slidenum">
              <a:rPr lang="en-GB" smtClean="0"/>
              <a:t>1</a:t>
            </a:fld>
            <a:endParaRPr lang="en-GB"/>
          </a:p>
        </p:txBody>
      </p:sp>
    </p:spTree>
    <p:extLst>
      <p:ext uri="{BB962C8B-B14F-4D97-AF65-F5344CB8AC3E}">
        <p14:creationId xmlns:p14="http://schemas.microsoft.com/office/powerpoint/2010/main" val="23785732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650E1CF-202D-43CD-9FED-6448DAD21A33}" type="slidenum">
              <a:rPr lang="en-GB" smtClean="0"/>
              <a:t>2</a:t>
            </a:fld>
            <a:endParaRPr lang="en-GB"/>
          </a:p>
        </p:txBody>
      </p:sp>
    </p:spTree>
    <p:extLst>
      <p:ext uri="{BB962C8B-B14F-4D97-AF65-F5344CB8AC3E}">
        <p14:creationId xmlns:p14="http://schemas.microsoft.com/office/powerpoint/2010/main" val="34635115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650E1CF-202D-43CD-9FED-6448DAD21A33}" type="slidenum">
              <a:rPr lang="en-GB" smtClean="0"/>
              <a:t>3</a:t>
            </a:fld>
            <a:endParaRPr lang="en-GB"/>
          </a:p>
        </p:txBody>
      </p:sp>
    </p:spTree>
    <p:extLst>
      <p:ext uri="{BB962C8B-B14F-4D97-AF65-F5344CB8AC3E}">
        <p14:creationId xmlns:p14="http://schemas.microsoft.com/office/powerpoint/2010/main" val="13476294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650E1CF-202D-43CD-9FED-6448DAD21A33}" type="slidenum">
              <a:rPr lang="en-GB" smtClean="0"/>
              <a:t>4</a:t>
            </a:fld>
            <a:endParaRPr lang="en-GB"/>
          </a:p>
        </p:txBody>
      </p:sp>
    </p:spTree>
    <p:extLst>
      <p:ext uri="{BB962C8B-B14F-4D97-AF65-F5344CB8AC3E}">
        <p14:creationId xmlns:p14="http://schemas.microsoft.com/office/powerpoint/2010/main" val="17775646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650E1CF-202D-43CD-9FED-6448DAD21A33}" type="slidenum">
              <a:rPr lang="en-GB" smtClean="0"/>
              <a:t>5</a:t>
            </a:fld>
            <a:endParaRPr lang="en-GB"/>
          </a:p>
        </p:txBody>
      </p:sp>
    </p:spTree>
    <p:extLst>
      <p:ext uri="{BB962C8B-B14F-4D97-AF65-F5344CB8AC3E}">
        <p14:creationId xmlns:p14="http://schemas.microsoft.com/office/powerpoint/2010/main" val="8215528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650E1CF-202D-43CD-9FED-6448DAD21A33}" type="slidenum">
              <a:rPr lang="en-GB" smtClean="0"/>
              <a:t>6</a:t>
            </a:fld>
            <a:endParaRPr lang="en-GB"/>
          </a:p>
        </p:txBody>
      </p:sp>
    </p:spTree>
    <p:extLst>
      <p:ext uri="{BB962C8B-B14F-4D97-AF65-F5344CB8AC3E}">
        <p14:creationId xmlns:p14="http://schemas.microsoft.com/office/powerpoint/2010/main" val="24346404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650E1CF-202D-43CD-9FED-6448DAD21A33}" type="slidenum">
              <a:rPr lang="en-GB" smtClean="0"/>
              <a:t>7</a:t>
            </a:fld>
            <a:endParaRPr lang="en-GB"/>
          </a:p>
        </p:txBody>
      </p:sp>
    </p:spTree>
    <p:extLst>
      <p:ext uri="{BB962C8B-B14F-4D97-AF65-F5344CB8AC3E}">
        <p14:creationId xmlns:p14="http://schemas.microsoft.com/office/powerpoint/2010/main" val="4018648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650E1CF-202D-43CD-9FED-6448DAD21A33}" type="slidenum">
              <a:rPr lang="en-GB" smtClean="0"/>
              <a:t>8</a:t>
            </a:fld>
            <a:endParaRPr lang="en-GB"/>
          </a:p>
        </p:txBody>
      </p:sp>
    </p:spTree>
    <p:extLst>
      <p:ext uri="{BB962C8B-B14F-4D97-AF65-F5344CB8AC3E}">
        <p14:creationId xmlns:p14="http://schemas.microsoft.com/office/powerpoint/2010/main" val="22324921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650E1CF-202D-43CD-9FED-6448DAD21A33}" type="slidenum">
              <a:rPr lang="en-GB" smtClean="0"/>
              <a:t>9</a:t>
            </a:fld>
            <a:endParaRPr lang="en-GB"/>
          </a:p>
        </p:txBody>
      </p:sp>
    </p:spTree>
    <p:extLst>
      <p:ext uri="{BB962C8B-B14F-4D97-AF65-F5344CB8AC3E}">
        <p14:creationId xmlns:p14="http://schemas.microsoft.com/office/powerpoint/2010/main" val="2137856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650E1CF-202D-43CD-9FED-6448DAD21A33}" type="slidenum">
              <a:rPr lang="en-GB" smtClean="0"/>
              <a:t>10</a:t>
            </a:fld>
            <a:endParaRPr lang="en-GB"/>
          </a:p>
        </p:txBody>
      </p:sp>
    </p:spTree>
    <p:extLst>
      <p:ext uri="{BB962C8B-B14F-4D97-AF65-F5344CB8AC3E}">
        <p14:creationId xmlns:p14="http://schemas.microsoft.com/office/powerpoint/2010/main" val="16760302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650E1CF-202D-43CD-9FED-6448DAD21A33}" type="slidenum">
              <a:rPr lang="en-GB" smtClean="0"/>
              <a:t>11</a:t>
            </a:fld>
            <a:endParaRPr lang="en-GB"/>
          </a:p>
        </p:txBody>
      </p:sp>
    </p:spTree>
    <p:extLst>
      <p:ext uri="{BB962C8B-B14F-4D97-AF65-F5344CB8AC3E}">
        <p14:creationId xmlns:p14="http://schemas.microsoft.com/office/powerpoint/2010/main" val="27356314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650E1CF-202D-43CD-9FED-6448DAD21A33}" type="slidenum">
              <a:rPr lang="en-GB" smtClean="0"/>
              <a:t>12</a:t>
            </a:fld>
            <a:endParaRPr lang="en-GB"/>
          </a:p>
        </p:txBody>
      </p:sp>
    </p:spTree>
    <p:extLst>
      <p:ext uri="{BB962C8B-B14F-4D97-AF65-F5344CB8AC3E}">
        <p14:creationId xmlns:p14="http://schemas.microsoft.com/office/powerpoint/2010/main" val="21243229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650E1CF-202D-43CD-9FED-6448DAD21A33}" type="slidenum">
              <a:rPr lang="en-GB" smtClean="0"/>
              <a:t>13</a:t>
            </a:fld>
            <a:endParaRPr lang="en-GB"/>
          </a:p>
        </p:txBody>
      </p:sp>
    </p:spTree>
    <p:extLst>
      <p:ext uri="{BB962C8B-B14F-4D97-AF65-F5344CB8AC3E}">
        <p14:creationId xmlns:p14="http://schemas.microsoft.com/office/powerpoint/2010/main" val="363853461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650E1CF-202D-43CD-9FED-6448DAD21A33}" type="slidenum">
              <a:rPr lang="en-GB" smtClean="0"/>
              <a:t>14</a:t>
            </a:fld>
            <a:endParaRPr lang="en-GB"/>
          </a:p>
        </p:txBody>
      </p:sp>
    </p:spTree>
    <p:extLst>
      <p:ext uri="{BB962C8B-B14F-4D97-AF65-F5344CB8AC3E}">
        <p14:creationId xmlns:p14="http://schemas.microsoft.com/office/powerpoint/2010/main" val="24740474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650E1CF-202D-43CD-9FED-6448DAD21A33}" type="slidenum">
              <a:rPr lang="en-GB" smtClean="0"/>
              <a:t>15</a:t>
            </a:fld>
            <a:endParaRPr lang="en-GB"/>
          </a:p>
        </p:txBody>
      </p:sp>
    </p:spTree>
    <p:extLst>
      <p:ext uri="{BB962C8B-B14F-4D97-AF65-F5344CB8AC3E}">
        <p14:creationId xmlns:p14="http://schemas.microsoft.com/office/powerpoint/2010/main" val="20966576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650E1CF-202D-43CD-9FED-6448DAD21A33}" type="slidenum">
              <a:rPr lang="en-GB" smtClean="0"/>
              <a:t>16</a:t>
            </a:fld>
            <a:endParaRPr lang="en-GB"/>
          </a:p>
        </p:txBody>
      </p:sp>
    </p:spTree>
    <p:extLst>
      <p:ext uri="{BB962C8B-B14F-4D97-AF65-F5344CB8AC3E}">
        <p14:creationId xmlns:p14="http://schemas.microsoft.com/office/powerpoint/2010/main" val="13031556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Video of Kathy Burke???</a:t>
            </a:r>
            <a:endParaRPr lang="en-GB" dirty="0"/>
          </a:p>
        </p:txBody>
      </p:sp>
      <p:sp>
        <p:nvSpPr>
          <p:cNvPr id="4" name="Slide Number Placeholder 3"/>
          <p:cNvSpPr>
            <a:spLocks noGrp="1"/>
          </p:cNvSpPr>
          <p:nvPr>
            <p:ph type="sldNum" sz="quarter" idx="10"/>
          </p:nvPr>
        </p:nvSpPr>
        <p:spPr/>
        <p:txBody>
          <a:bodyPr/>
          <a:lstStyle/>
          <a:p>
            <a:fld id="{4650E1CF-202D-43CD-9FED-6448DAD21A33}" type="slidenum">
              <a:rPr lang="en-GB" smtClean="0"/>
              <a:t>17</a:t>
            </a:fld>
            <a:endParaRPr lang="en-GB"/>
          </a:p>
        </p:txBody>
      </p:sp>
    </p:spTree>
    <p:extLst>
      <p:ext uri="{BB962C8B-B14F-4D97-AF65-F5344CB8AC3E}">
        <p14:creationId xmlns:p14="http://schemas.microsoft.com/office/powerpoint/2010/main" val="1127638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smtClean="0"/>
              <a:t>Triangloe</a:t>
            </a:r>
            <a:r>
              <a:rPr lang="en-GB" dirty="0" smtClean="0"/>
              <a:t> sheet.</a:t>
            </a:r>
          </a:p>
          <a:p>
            <a:endParaRPr lang="en-GB" dirty="0" smtClean="0"/>
          </a:p>
          <a:p>
            <a:r>
              <a:rPr lang="en-GB" dirty="0" smtClean="0"/>
              <a:t>Where do these go on the triangle</a:t>
            </a:r>
            <a:endParaRPr lang="en-GB" dirty="0"/>
          </a:p>
        </p:txBody>
      </p:sp>
      <p:sp>
        <p:nvSpPr>
          <p:cNvPr id="4" name="Slide Number Placeholder 3"/>
          <p:cNvSpPr>
            <a:spLocks noGrp="1"/>
          </p:cNvSpPr>
          <p:nvPr>
            <p:ph type="sldNum" sz="quarter" idx="10"/>
          </p:nvPr>
        </p:nvSpPr>
        <p:spPr/>
        <p:txBody>
          <a:bodyPr/>
          <a:lstStyle/>
          <a:p>
            <a:fld id="{4650E1CF-202D-43CD-9FED-6448DAD21A33}" type="slidenum">
              <a:rPr lang="en-GB" smtClean="0"/>
              <a:t>18</a:t>
            </a:fld>
            <a:endParaRPr lang="en-GB"/>
          </a:p>
        </p:txBody>
      </p:sp>
    </p:spTree>
    <p:extLst>
      <p:ext uri="{BB962C8B-B14F-4D97-AF65-F5344CB8AC3E}">
        <p14:creationId xmlns:p14="http://schemas.microsoft.com/office/powerpoint/2010/main" val="113857904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2000" dirty="0" smtClean="0"/>
              <a:t>Skills at the bottom have to be in place before the skills above them can be developed</a:t>
            </a:r>
            <a:endParaRPr lang="en-GB" sz="2000" dirty="0"/>
          </a:p>
        </p:txBody>
      </p:sp>
      <p:sp>
        <p:nvSpPr>
          <p:cNvPr id="4" name="Slide Number Placeholder 3"/>
          <p:cNvSpPr>
            <a:spLocks noGrp="1"/>
          </p:cNvSpPr>
          <p:nvPr>
            <p:ph type="sldNum" sz="quarter" idx="10"/>
          </p:nvPr>
        </p:nvSpPr>
        <p:spPr/>
        <p:txBody>
          <a:bodyPr/>
          <a:lstStyle/>
          <a:p>
            <a:fld id="{4650E1CF-202D-43CD-9FED-6448DAD21A33}" type="slidenum">
              <a:rPr lang="en-GB" smtClean="0"/>
              <a:t>19</a:t>
            </a:fld>
            <a:endParaRPr lang="en-GB"/>
          </a:p>
        </p:txBody>
      </p:sp>
    </p:spTree>
    <p:extLst>
      <p:ext uri="{BB962C8B-B14F-4D97-AF65-F5344CB8AC3E}">
        <p14:creationId xmlns:p14="http://schemas.microsoft.com/office/powerpoint/2010/main" val="30824111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650E1CF-202D-43CD-9FED-6448DAD21A33}" type="slidenum">
              <a:rPr lang="en-GB" smtClean="0"/>
              <a:t>20</a:t>
            </a:fld>
            <a:endParaRPr lang="en-GB"/>
          </a:p>
        </p:txBody>
      </p:sp>
    </p:spTree>
    <p:extLst>
      <p:ext uri="{BB962C8B-B14F-4D97-AF65-F5344CB8AC3E}">
        <p14:creationId xmlns:p14="http://schemas.microsoft.com/office/powerpoint/2010/main" val="90810541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650E1CF-202D-43CD-9FED-6448DAD21A33}" type="slidenum">
              <a:rPr lang="en-GB" smtClean="0"/>
              <a:t>21</a:t>
            </a:fld>
            <a:endParaRPr lang="en-GB"/>
          </a:p>
        </p:txBody>
      </p:sp>
    </p:spTree>
    <p:extLst>
      <p:ext uri="{BB962C8B-B14F-4D97-AF65-F5344CB8AC3E}">
        <p14:creationId xmlns:p14="http://schemas.microsoft.com/office/powerpoint/2010/main" val="34762611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For example, if a child hears speech sounds, this will stimulate activity in the area of the brain that focuses on language. If the level of speech heard increases, so will the activation between the synapses and neurons, and repeated use strengthens synapses. </a:t>
            </a:r>
          </a:p>
          <a:p>
            <a:r>
              <a:rPr lang="en-GB" dirty="0" smtClean="0"/>
              <a:t>There is no doubt that the influence of the environment and experiences of a baby and young child has a huge impact on the development of the brain, but this can be both positive and negative. For babies that experience very low levels of stimulation, trauma, violence or neglect, the negative impact on their brain development can be significant</a:t>
            </a:r>
            <a:endParaRPr lang="en-GB" dirty="0"/>
          </a:p>
        </p:txBody>
      </p:sp>
      <p:sp>
        <p:nvSpPr>
          <p:cNvPr id="4" name="Slide Number Placeholder 3"/>
          <p:cNvSpPr>
            <a:spLocks noGrp="1"/>
          </p:cNvSpPr>
          <p:nvPr>
            <p:ph type="sldNum" sz="quarter" idx="10"/>
          </p:nvPr>
        </p:nvSpPr>
        <p:spPr/>
        <p:txBody>
          <a:bodyPr/>
          <a:lstStyle/>
          <a:p>
            <a:fld id="{4650E1CF-202D-43CD-9FED-6448DAD21A33}" type="slidenum">
              <a:rPr lang="en-GB" smtClean="0"/>
              <a:t>22</a:t>
            </a:fld>
            <a:endParaRPr lang="en-GB"/>
          </a:p>
        </p:txBody>
      </p:sp>
    </p:spTree>
    <p:extLst>
      <p:ext uri="{BB962C8B-B14F-4D97-AF65-F5344CB8AC3E}">
        <p14:creationId xmlns:p14="http://schemas.microsoft.com/office/powerpoint/2010/main" val="276978184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650E1CF-202D-43CD-9FED-6448DAD21A33}" type="slidenum">
              <a:rPr lang="en-GB" smtClean="0"/>
              <a:t>23</a:t>
            </a:fld>
            <a:endParaRPr lang="en-GB"/>
          </a:p>
        </p:txBody>
      </p:sp>
    </p:spTree>
    <p:extLst>
      <p:ext uri="{BB962C8B-B14F-4D97-AF65-F5344CB8AC3E}">
        <p14:creationId xmlns:p14="http://schemas.microsoft.com/office/powerpoint/2010/main" val="227247135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smtClean="0"/>
              <a:t>Exteme</a:t>
            </a:r>
            <a:r>
              <a:rPr lang="en-GB" baseline="0" dirty="0" smtClean="0"/>
              <a:t> cases</a:t>
            </a:r>
          </a:p>
          <a:p>
            <a:r>
              <a:rPr lang="en-GB" dirty="0" smtClean="0"/>
              <a:t>The CT scan on the left is from a healthy three-year-old with an average head size. The image on the right is from a three-year-old child suffering from severe sensory-deprivation neglect. This child’s brain is significantly smaller and Dr Perry’s research showed that, when a baby experiences severe trauma, the mid-brain part of the brain overdevelops. This results in children having overdeveloped safety and stress responses, resulting in them acting more impulsively. </a:t>
            </a:r>
          </a:p>
          <a:p>
            <a:r>
              <a:rPr lang="en-GB" dirty="0" smtClean="0"/>
              <a:t>When children experience neglect, the thinking/feeling parts of their brain do not develop. This results in an underdevelopment of the higher reasoning part of the brain. </a:t>
            </a:r>
          </a:p>
          <a:p>
            <a:r>
              <a:rPr lang="en-GB" dirty="0" smtClean="0"/>
              <a:t>If children experience both trauma and neglect, then this can result in anxiety, impulsive behaviour, poor affect regulation and motor hyperactivity, with poor empathy and problem-solving skills. Such as the </a:t>
            </a:r>
            <a:r>
              <a:rPr lang="en-GB" dirty="0" err="1" smtClean="0"/>
              <a:t>Romenian</a:t>
            </a:r>
            <a:r>
              <a:rPr lang="en-GB" dirty="0" smtClean="0"/>
              <a:t> orphans</a:t>
            </a:r>
          </a:p>
          <a:p>
            <a:endParaRPr lang="en-GB" dirty="0"/>
          </a:p>
        </p:txBody>
      </p:sp>
      <p:sp>
        <p:nvSpPr>
          <p:cNvPr id="4" name="Slide Number Placeholder 3"/>
          <p:cNvSpPr>
            <a:spLocks noGrp="1"/>
          </p:cNvSpPr>
          <p:nvPr>
            <p:ph type="sldNum" sz="quarter" idx="10"/>
          </p:nvPr>
        </p:nvSpPr>
        <p:spPr/>
        <p:txBody>
          <a:bodyPr/>
          <a:lstStyle/>
          <a:p>
            <a:fld id="{4650E1CF-202D-43CD-9FED-6448DAD21A33}" type="slidenum">
              <a:rPr lang="en-GB" smtClean="0"/>
              <a:t>24</a:t>
            </a:fld>
            <a:endParaRPr lang="en-GB"/>
          </a:p>
        </p:txBody>
      </p:sp>
    </p:spTree>
    <p:extLst>
      <p:ext uri="{BB962C8B-B14F-4D97-AF65-F5344CB8AC3E}">
        <p14:creationId xmlns:p14="http://schemas.microsoft.com/office/powerpoint/2010/main" val="117816156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Well, when you and I were young, we had a lot of games to play with, that were physical activities, had human interactions, made us think, and made us capable of handling a lot of real-life situations. Remember them? All these things impacted our Synapse growth.</a:t>
            </a:r>
          </a:p>
          <a:p>
            <a:endParaRPr lang="en-GB" dirty="0"/>
          </a:p>
        </p:txBody>
      </p:sp>
      <p:sp>
        <p:nvSpPr>
          <p:cNvPr id="4" name="Slide Number Placeholder 3"/>
          <p:cNvSpPr>
            <a:spLocks noGrp="1"/>
          </p:cNvSpPr>
          <p:nvPr>
            <p:ph type="sldNum" sz="quarter" idx="10"/>
          </p:nvPr>
        </p:nvSpPr>
        <p:spPr/>
        <p:txBody>
          <a:bodyPr/>
          <a:lstStyle/>
          <a:p>
            <a:fld id="{4650E1CF-202D-43CD-9FED-6448DAD21A33}" type="slidenum">
              <a:rPr lang="en-GB" smtClean="0"/>
              <a:t>25</a:t>
            </a:fld>
            <a:endParaRPr lang="en-GB"/>
          </a:p>
        </p:txBody>
      </p:sp>
    </p:spTree>
    <p:extLst>
      <p:ext uri="{BB962C8B-B14F-4D97-AF65-F5344CB8AC3E}">
        <p14:creationId xmlns:p14="http://schemas.microsoft.com/office/powerpoint/2010/main" val="326057330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Lack of a strong attachment in the first year can have a negative impact on a baby’s brain development. </a:t>
            </a:r>
            <a:r>
              <a:rPr lang="en-GB" dirty="0" smtClean="0">
                <a:hlinkClick r:id="rId3"/>
              </a:rPr>
              <a:t>The Still Face Experiment</a:t>
            </a:r>
            <a:r>
              <a:rPr lang="en-GB" dirty="0" smtClean="0"/>
              <a:t> was first presented in 1975 by Edward </a:t>
            </a:r>
            <a:r>
              <a:rPr lang="en-GB" dirty="0" err="1" smtClean="0"/>
              <a:t>Tronick</a:t>
            </a:r>
            <a:r>
              <a:rPr lang="en-GB" dirty="0" smtClean="0"/>
              <a:t>; since then it has become a heavily researched experiment to help researchers and scientists further understand how a child’s brain develops bonds of attachment and the impact of low interaction. It provides a powerful tool to demonstrate the importance of social interaction with children and is often used in speech and language training. </a:t>
            </a:r>
          </a:p>
          <a:p>
            <a:r>
              <a:rPr lang="en-GB" dirty="0" smtClean="0"/>
              <a:t>The negative impact of the environment and experiences within the first three years can result in a higher risk of the person developing depression in adulthood, dissociative disorders and memory impairments. There have also been links made to panic disorder, post-traumatic stress disorder, and attention deficit and hyperactivity disorder.</a:t>
            </a:r>
          </a:p>
          <a:p>
            <a:endParaRPr lang="en-GB" dirty="0"/>
          </a:p>
        </p:txBody>
      </p:sp>
      <p:sp>
        <p:nvSpPr>
          <p:cNvPr id="4" name="Slide Number Placeholder 3"/>
          <p:cNvSpPr>
            <a:spLocks noGrp="1"/>
          </p:cNvSpPr>
          <p:nvPr>
            <p:ph type="sldNum" sz="quarter" idx="10"/>
          </p:nvPr>
        </p:nvSpPr>
        <p:spPr/>
        <p:txBody>
          <a:bodyPr/>
          <a:lstStyle/>
          <a:p>
            <a:fld id="{4650E1CF-202D-43CD-9FED-6448DAD21A33}" type="slidenum">
              <a:rPr lang="en-GB" smtClean="0"/>
              <a:t>26</a:t>
            </a:fld>
            <a:endParaRPr lang="en-GB"/>
          </a:p>
        </p:txBody>
      </p:sp>
    </p:spTree>
    <p:extLst>
      <p:ext uri="{BB962C8B-B14F-4D97-AF65-F5344CB8AC3E}">
        <p14:creationId xmlns:p14="http://schemas.microsoft.com/office/powerpoint/2010/main" val="107102506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Face to face video</a:t>
            </a:r>
            <a:endParaRPr lang="en-GB" dirty="0"/>
          </a:p>
        </p:txBody>
      </p:sp>
      <p:sp>
        <p:nvSpPr>
          <p:cNvPr id="4" name="Slide Number Placeholder 3"/>
          <p:cNvSpPr>
            <a:spLocks noGrp="1"/>
          </p:cNvSpPr>
          <p:nvPr>
            <p:ph type="sldNum" sz="quarter" idx="10"/>
          </p:nvPr>
        </p:nvSpPr>
        <p:spPr/>
        <p:txBody>
          <a:bodyPr/>
          <a:lstStyle/>
          <a:p>
            <a:fld id="{4650E1CF-202D-43CD-9FED-6448DAD21A33}" type="slidenum">
              <a:rPr lang="en-GB" smtClean="0"/>
              <a:t>27</a:t>
            </a:fld>
            <a:endParaRPr lang="en-GB"/>
          </a:p>
        </p:txBody>
      </p:sp>
    </p:spTree>
    <p:extLst>
      <p:ext uri="{BB962C8B-B14F-4D97-AF65-F5344CB8AC3E}">
        <p14:creationId xmlns:p14="http://schemas.microsoft.com/office/powerpoint/2010/main" val="11425059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This is a worrying trend…</a:t>
            </a:r>
            <a:endParaRPr lang="en-GB" dirty="0" smtClean="0"/>
          </a:p>
          <a:p>
            <a:r>
              <a:rPr lang="en-GB" dirty="0" smtClean="0"/>
              <a:t>As per </a:t>
            </a:r>
            <a:r>
              <a:rPr lang="en-GB" dirty="0" smtClean="0">
                <a:hlinkClick r:id="rId3"/>
              </a:rPr>
              <a:t>the latest study by American Academy of </a:t>
            </a:r>
            <a:r>
              <a:rPr lang="en-GB" dirty="0" err="1" smtClean="0">
                <a:hlinkClick r:id="rId3"/>
              </a:rPr>
              <a:t>Pediatrics</a:t>
            </a:r>
            <a:r>
              <a:rPr lang="en-GB" dirty="0" smtClean="0"/>
              <a:t>, it has been found that 75% of children use smartphones before they even turn 4!</a:t>
            </a:r>
          </a:p>
          <a:p>
            <a:r>
              <a:rPr lang="en-GB" dirty="0" smtClean="0"/>
              <a:t>Staffordshire University, UK, has found that even </a:t>
            </a:r>
            <a:r>
              <a:rPr lang="en-GB" dirty="0" smtClean="0">
                <a:hlinkClick r:id="rId4"/>
              </a:rPr>
              <a:t>15 minutes of TV time temporarily reduces the originality of ideas</a:t>
            </a:r>
            <a:r>
              <a:rPr lang="en-GB" dirty="0" smtClean="0"/>
              <a:t> that children come up with.</a:t>
            </a:r>
          </a:p>
          <a:p>
            <a:r>
              <a:rPr lang="en-GB" dirty="0" smtClean="0"/>
              <a:t>In essence all these trends are impacting Synapse development in children</a:t>
            </a:r>
          </a:p>
          <a:p>
            <a:endParaRPr lang="en-GB" dirty="0" smtClean="0"/>
          </a:p>
          <a:p>
            <a:endParaRPr lang="en-GB" dirty="0"/>
          </a:p>
        </p:txBody>
      </p:sp>
      <p:sp>
        <p:nvSpPr>
          <p:cNvPr id="4" name="Slide Number Placeholder 3"/>
          <p:cNvSpPr>
            <a:spLocks noGrp="1"/>
          </p:cNvSpPr>
          <p:nvPr>
            <p:ph type="sldNum" sz="quarter" idx="10"/>
          </p:nvPr>
        </p:nvSpPr>
        <p:spPr/>
        <p:txBody>
          <a:bodyPr/>
          <a:lstStyle/>
          <a:p>
            <a:fld id="{4650E1CF-202D-43CD-9FED-6448DAD21A33}" type="slidenum">
              <a:rPr lang="en-GB" smtClean="0"/>
              <a:t>28</a:t>
            </a:fld>
            <a:endParaRPr lang="en-GB"/>
          </a:p>
        </p:txBody>
      </p:sp>
    </p:spTree>
    <p:extLst>
      <p:ext uri="{BB962C8B-B14F-4D97-AF65-F5344CB8AC3E}">
        <p14:creationId xmlns:p14="http://schemas.microsoft.com/office/powerpoint/2010/main" val="400013148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650E1CF-202D-43CD-9FED-6448DAD21A33}" type="slidenum">
              <a:rPr lang="en-GB" smtClean="0"/>
              <a:t>29</a:t>
            </a:fld>
            <a:endParaRPr lang="en-GB"/>
          </a:p>
        </p:txBody>
      </p:sp>
    </p:spTree>
    <p:extLst>
      <p:ext uri="{BB962C8B-B14F-4D97-AF65-F5344CB8AC3E}">
        <p14:creationId xmlns:p14="http://schemas.microsoft.com/office/powerpoint/2010/main" val="35469628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650E1CF-202D-43CD-9FED-6448DAD21A33}" type="slidenum">
              <a:rPr lang="en-GB" smtClean="0"/>
              <a:t>30</a:t>
            </a:fld>
            <a:endParaRPr lang="en-GB"/>
          </a:p>
        </p:txBody>
      </p:sp>
    </p:spTree>
    <p:extLst>
      <p:ext uri="{BB962C8B-B14F-4D97-AF65-F5344CB8AC3E}">
        <p14:creationId xmlns:p14="http://schemas.microsoft.com/office/powerpoint/2010/main" val="186881638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650E1CF-202D-43CD-9FED-6448DAD21A33}" type="slidenum">
              <a:rPr lang="en-GB" smtClean="0"/>
              <a:t>31</a:t>
            </a:fld>
            <a:endParaRPr lang="en-GB"/>
          </a:p>
        </p:txBody>
      </p:sp>
    </p:spTree>
    <p:extLst>
      <p:ext uri="{BB962C8B-B14F-4D97-AF65-F5344CB8AC3E}">
        <p14:creationId xmlns:p14="http://schemas.microsoft.com/office/powerpoint/2010/main" val="213644020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Video of ACEs</a:t>
            </a:r>
          </a:p>
          <a:p>
            <a:endParaRPr lang="en-GB" dirty="0"/>
          </a:p>
        </p:txBody>
      </p:sp>
      <p:sp>
        <p:nvSpPr>
          <p:cNvPr id="4" name="Slide Number Placeholder 3"/>
          <p:cNvSpPr>
            <a:spLocks noGrp="1"/>
          </p:cNvSpPr>
          <p:nvPr>
            <p:ph type="sldNum" sz="quarter" idx="10"/>
          </p:nvPr>
        </p:nvSpPr>
        <p:spPr/>
        <p:txBody>
          <a:bodyPr/>
          <a:lstStyle/>
          <a:p>
            <a:fld id="{4650E1CF-202D-43CD-9FED-6448DAD21A33}" type="slidenum">
              <a:rPr lang="en-GB" smtClean="0"/>
              <a:t>32</a:t>
            </a:fld>
            <a:endParaRPr lang="en-GB"/>
          </a:p>
        </p:txBody>
      </p:sp>
    </p:spTree>
    <p:extLst>
      <p:ext uri="{BB962C8B-B14F-4D97-AF65-F5344CB8AC3E}">
        <p14:creationId xmlns:p14="http://schemas.microsoft.com/office/powerpoint/2010/main" val="229692032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Aces video</a:t>
            </a:r>
            <a:endParaRPr lang="en-GB" dirty="0"/>
          </a:p>
        </p:txBody>
      </p:sp>
      <p:sp>
        <p:nvSpPr>
          <p:cNvPr id="4" name="Slide Number Placeholder 3"/>
          <p:cNvSpPr>
            <a:spLocks noGrp="1"/>
          </p:cNvSpPr>
          <p:nvPr>
            <p:ph type="sldNum" sz="quarter" idx="10"/>
          </p:nvPr>
        </p:nvSpPr>
        <p:spPr/>
        <p:txBody>
          <a:bodyPr/>
          <a:lstStyle/>
          <a:p>
            <a:fld id="{4650E1CF-202D-43CD-9FED-6448DAD21A33}" type="slidenum">
              <a:rPr lang="en-GB" smtClean="0"/>
              <a:t>33</a:t>
            </a:fld>
            <a:endParaRPr lang="en-GB"/>
          </a:p>
        </p:txBody>
      </p:sp>
    </p:spTree>
    <p:extLst>
      <p:ext uri="{BB962C8B-B14F-4D97-AF65-F5344CB8AC3E}">
        <p14:creationId xmlns:p14="http://schemas.microsoft.com/office/powerpoint/2010/main" val="251365702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mtClean="0"/>
              <a:t>Discuss</a:t>
            </a:r>
            <a:r>
              <a:rPr lang="en-GB" baseline="0" smtClean="0"/>
              <a:t> impact </a:t>
            </a:r>
            <a:endParaRPr lang="en-GB" dirty="0"/>
          </a:p>
        </p:txBody>
      </p:sp>
      <p:sp>
        <p:nvSpPr>
          <p:cNvPr id="4" name="Slide Number Placeholder 3"/>
          <p:cNvSpPr>
            <a:spLocks noGrp="1"/>
          </p:cNvSpPr>
          <p:nvPr>
            <p:ph type="sldNum" sz="quarter" idx="10"/>
          </p:nvPr>
        </p:nvSpPr>
        <p:spPr/>
        <p:txBody>
          <a:bodyPr/>
          <a:lstStyle/>
          <a:p>
            <a:fld id="{4650E1CF-202D-43CD-9FED-6448DAD21A33}" type="slidenum">
              <a:rPr lang="en-GB" smtClean="0"/>
              <a:t>34</a:t>
            </a:fld>
            <a:endParaRPr lang="en-GB"/>
          </a:p>
        </p:txBody>
      </p:sp>
    </p:spTree>
    <p:extLst>
      <p:ext uri="{BB962C8B-B14F-4D97-AF65-F5344CB8AC3E}">
        <p14:creationId xmlns:p14="http://schemas.microsoft.com/office/powerpoint/2010/main" val="145103676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GB" altLang="en-US" dirty="0" smtClean="0"/>
              <a:t>Learn to Talk, Talk to Learn,</a:t>
            </a:r>
          </a:p>
          <a:p>
            <a:pPr eaLnBrk="1" hangingPunct="1"/>
            <a:r>
              <a:rPr lang="en-GB" altLang="en-US" dirty="0" smtClean="0"/>
              <a:t>Early speech, language and communication difficulties are a very significant predictor of later literacy difficulties (</a:t>
            </a:r>
            <a:r>
              <a:rPr lang="en-GB" altLang="en-US" dirty="0" err="1" smtClean="0"/>
              <a:t>Snowling</a:t>
            </a:r>
            <a:r>
              <a:rPr lang="en-GB" altLang="en-US" dirty="0" smtClean="0"/>
              <a:t> et al 2010).</a:t>
            </a:r>
          </a:p>
          <a:p>
            <a:pPr eaLnBrk="1" hangingPunct="1"/>
            <a:r>
              <a:rPr lang="en-GB" altLang="en-US" dirty="0" smtClean="0"/>
              <a:t>Discuss</a:t>
            </a:r>
          </a:p>
          <a:p>
            <a:endParaRPr lang="en-GB" dirty="0"/>
          </a:p>
        </p:txBody>
      </p:sp>
      <p:sp>
        <p:nvSpPr>
          <p:cNvPr id="4" name="Slide Number Placeholder 3"/>
          <p:cNvSpPr>
            <a:spLocks noGrp="1"/>
          </p:cNvSpPr>
          <p:nvPr>
            <p:ph type="sldNum" sz="quarter" idx="10"/>
          </p:nvPr>
        </p:nvSpPr>
        <p:spPr/>
        <p:txBody>
          <a:bodyPr/>
          <a:lstStyle/>
          <a:p>
            <a:fld id="{4650E1CF-202D-43CD-9FED-6448DAD21A33}" type="slidenum">
              <a:rPr lang="en-GB" smtClean="0"/>
              <a:t>35</a:t>
            </a:fld>
            <a:endParaRPr lang="en-GB"/>
          </a:p>
        </p:txBody>
      </p:sp>
    </p:spTree>
    <p:extLst>
      <p:ext uri="{BB962C8B-B14F-4D97-AF65-F5344CB8AC3E}">
        <p14:creationId xmlns:p14="http://schemas.microsoft.com/office/powerpoint/2010/main" val="170771556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Discuss</a:t>
            </a:r>
            <a:endParaRPr lang="en-GB" dirty="0"/>
          </a:p>
        </p:txBody>
      </p:sp>
      <p:sp>
        <p:nvSpPr>
          <p:cNvPr id="4" name="Slide Number Placeholder 3"/>
          <p:cNvSpPr>
            <a:spLocks noGrp="1"/>
          </p:cNvSpPr>
          <p:nvPr>
            <p:ph type="sldNum" sz="quarter" idx="10"/>
          </p:nvPr>
        </p:nvSpPr>
        <p:spPr/>
        <p:txBody>
          <a:bodyPr/>
          <a:lstStyle/>
          <a:p>
            <a:fld id="{4650E1CF-202D-43CD-9FED-6448DAD21A33}" type="slidenum">
              <a:rPr lang="en-GB" smtClean="0"/>
              <a:t>36</a:t>
            </a:fld>
            <a:endParaRPr lang="en-GB"/>
          </a:p>
        </p:txBody>
      </p:sp>
    </p:spTree>
    <p:extLst>
      <p:ext uri="{BB962C8B-B14F-4D97-AF65-F5344CB8AC3E}">
        <p14:creationId xmlns:p14="http://schemas.microsoft.com/office/powerpoint/2010/main" val="25264118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650E1CF-202D-43CD-9FED-6448DAD21A33}" type="slidenum">
              <a:rPr lang="en-GB" smtClean="0"/>
              <a:t>37</a:t>
            </a:fld>
            <a:endParaRPr lang="en-GB"/>
          </a:p>
        </p:txBody>
      </p:sp>
    </p:spTree>
    <p:extLst>
      <p:ext uri="{BB962C8B-B14F-4D97-AF65-F5344CB8AC3E}">
        <p14:creationId xmlns:p14="http://schemas.microsoft.com/office/powerpoint/2010/main" val="128182192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650E1CF-202D-43CD-9FED-6448DAD21A33}" type="slidenum">
              <a:rPr lang="en-GB" smtClean="0"/>
              <a:t>38</a:t>
            </a:fld>
            <a:endParaRPr lang="en-GB"/>
          </a:p>
        </p:txBody>
      </p:sp>
    </p:spTree>
    <p:extLst>
      <p:ext uri="{BB962C8B-B14F-4D97-AF65-F5344CB8AC3E}">
        <p14:creationId xmlns:p14="http://schemas.microsoft.com/office/powerpoint/2010/main" val="198163287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Put down your phone video</a:t>
            </a:r>
            <a:endParaRPr lang="en-GB" dirty="0"/>
          </a:p>
        </p:txBody>
      </p:sp>
      <p:sp>
        <p:nvSpPr>
          <p:cNvPr id="4" name="Slide Number Placeholder 3"/>
          <p:cNvSpPr>
            <a:spLocks noGrp="1"/>
          </p:cNvSpPr>
          <p:nvPr>
            <p:ph type="sldNum" sz="quarter" idx="10"/>
          </p:nvPr>
        </p:nvSpPr>
        <p:spPr/>
        <p:txBody>
          <a:bodyPr/>
          <a:lstStyle/>
          <a:p>
            <a:fld id="{4650E1CF-202D-43CD-9FED-6448DAD21A33}" type="slidenum">
              <a:rPr lang="en-GB" smtClean="0"/>
              <a:t>39</a:t>
            </a:fld>
            <a:endParaRPr lang="en-GB"/>
          </a:p>
        </p:txBody>
      </p:sp>
    </p:spTree>
    <p:extLst>
      <p:ext uri="{BB962C8B-B14F-4D97-AF65-F5344CB8AC3E}">
        <p14:creationId xmlns:p14="http://schemas.microsoft.com/office/powerpoint/2010/main" val="17724086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7F6A19D-2325-4EB6-A07A-1E58ED7D0341}" type="datetimeFigureOut">
              <a:rPr lang="en-GB" smtClean="0"/>
              <a:t>24/10/2019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DC8DA5-7033-458B-A20A-B79D97919824}" type="slidenum">
              <a:rPr lang="en-GB" smtClean="0"/>
              <a:t>‹#›</a:t>
            </a:fld>
            <a:endParaRPr lang="en-GB"/>
          </a:p>
        </p:txBody>
      </p:sp>
    </p:spTree>
    <p:extLst>
      <p:ext uri="{BB962C8B-B14F-4D97-AF65-F5344CB8AC3E}">
        <p14:creationId xmlns:p14="http://schemas.microsoft.com/office/powerpoint/2010/main" val="5827223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7F6A19D-2325-4EB6-A07A-1E58ED7D0341}" type="datetimeFigureOut">
              <a:rPr lang="en-GB" smtClean="0"/>
              <a:t>24/10/2019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DC8DA5-7033-458B-A20A-B79D97919824}" type="slidenum">
              <a:rPr lang="en-GB" smtClean="0"/>
              <a:t>‹#›</a:t>
            </a:fld>
            <a:endParaRPr lang="en-GB"/>
          </a:p>
        </p:txBody>
      </p:sp>
    </p:spTree>
    <p:extLst>
      <p:ext uri="{BB962C8B-B14F-4D97-AF65-F5344CB8AC3E}">
        <p14:creationId xmlns:p14="http://schemas.microsoft.com/office/powerpoint/2010/main" val="37877778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7F6A19D-2325-4EB6-A07A-1E58ED7D0341}" type="datetimeFigureOut">
              <a:rPr lang="en-GB" smtClean="0"/>
              <a:t>24/10/2019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DC8DA5-7033-458B-A20A-B79D97919824}" type="slidenum">
              <a:rPr lang="en-GB" smtClean="0"/>
              <a:t>‹#›</a:t>
            </a:fld>
            <a:endParaRPr lang="en-GB"/>
          </a:p>
        </p:txBody>
      </p:sp>
    </p:spTree>
    <p:extLst>
      <p:ext uri="{BB962C8B-B14F-4D97-AF65-F5344CB8AC3E}">
        <p14:creationId xmlns:p14="http://schemas.microsoft.com/office/powerpoint/2010/main" val="29848909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77F6A19D-2325-4EB6-A07A-1E58ED7D0341}" type="datetimeFigureOut">
              <a:rPr lang="en-GB" smtClean="0"/>
              <a:t>24/10/2019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DC8DA5-7033-458B-A20A-B79D97919824}" type="slidenum">
              <a:rPr lang="en-GB" smtClean="0"/>
              <a:t>‹#›</a:t>
            </a:fld>
            <a:endParaRPr lang="en-GB"/>
          </a:p>
        </p:txBody>
      </p:sp>
    </p:spTree>
    <p:extLst>
      <p:ext uri="{BB962C8B-B14F-4D97-AF65-F5344CB8AC3E}">
        <p14:creationId xmlns:p14="http://schemas.microsoft.com/office/powerpoint/2010/main" val="37006743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77F6A19D-2325-4EB6-A07A-1E58ED7D0341}" type="datetimeFigureOut">
              <a:rPr lang="en-GB" smtClean="0"/>
              <a:t>24/10/2019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DDC8DA5-7033-458B-A20A-B79D97919824}" type="slidenum">
              <a:rPr lang="en-GB" smtClean="0"/>
              <a:t>‹#›</a:t>
            </a:fld>
            <a:endParaRPr lang="en-GB"/>
          </a:p>
        </p:txBody>
      </p:sp>
    </p:spTree>
    <p:extLst>
      <p:ext uri="{BB962C8B-B14F-4D97-AF65-F5344CB8AC3E}">
        <p14:creationId xmlns:p14="http://schemas.microsoft.com/office/powerpoint/2010/main" val="21520799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7F6A19D-2325-4EB6-A07A-1E58ED7D0341}" type="datetimeFigureOut">
              <a:rPr lang="en-GB" smtClean="0"/>
              <a:t>24/10/2019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DDC8DA5-7033-458B-A20A-B79D97919824}" type="slidenum">
              <a:rPr lang="en-GB" smtClean="0"/>
              <a:t>‹#›</a:t>
            </a:fld>
            <a:endParaRPr lang="en-GB"/>
          </a:p>
        </p:txBody>
      </p:sp>
    </p:spTree>
    <p:extLst>
      <p:ext uri="{BB962C8B-B14F-4D97-AF65-F5344CB8AC3E}">
        <p14:creationId xmlns:p14="http://schemas.microsoft.com/office/powerpoint/2010/main" val="6689333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7F6A19D-2325-4EB6-A07A-1E58ED7D0341}" type="datetimeFigureOut">
              <a:rPr lang="en-GB" smtClean="0"/>
              <a:t>24/10/2019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DDC8DA5-7033-458B-A20A-B79D97919824}" type="slidenum">
              <a:rPr lang="en-GB" smtClean="0"/>
              <a:t>‹#›</a:t>
            </a:fld>
            <a:endParaRPr lang="en-GB"/>
          </a:p>
        </p:txBody>
      </p:sp>
    </p:spTree>
    <p:extLst>
      <p:ext uri="{BB962C8B-B14F-4D97-AF65-F5344CB8AC3E}">
        <p14:creationId xmlns:p14="http://schemas.microsoft.com/office/powerpoint/2010/main" val="12912041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7F6A19D-2325-4EB6-A07A-1E58ED7D0341}" type="datetimeFigureOut">
              <a:rPr lang="en-GB" smtClean="0"/>
              <a:t>24/10/2019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DC8DA5-7033-458B-A20A-B79D97919824}" type="slidenum">
              <a:rPr lang="en-GB" smtClean="0"/>
              <a:t>‹#›</a:t>
            </a:fld>
            <a:endParaRPr lang="en-GB"/>
          </a:p>
        </p:txBody>
      </p:sp>
    </p:spTree>
    <p:extLst>
      <p:ext uri="{BB962C8B-B14F-4D97-AF65-F5344CB8AC3E}">
        <p14:creationId xmlns:p14="http://schemas.microsoft.com/office/powerpoint/2010/main" val="5002135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7F6A19D-2325-4EB6-A07A-1E58ED7D0341}" type="datetimeFigureOut">
              <a:rPr lang="en-GB" smtClean="0"/>
              <a:t>24/10/2019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DC8DA5-7033-458B-A20A-B79D97919824}" type="slidenum">
              <a:rPr lang="en-GB" smtClean="0"/>
              <a:t>‹#›</a:t>
            </a:fld>
            <a:endParaRPr lang="en-GB"/>
          </a:p>
        </p:txBody>
      </p:sp>
    </p:spTree>
    <p:extLst>
      <p:ext uri="{BB962C8B-B14F-4D97-AF65-F5344CB8AC3E}">
        <p14:creationId xmlns:p14="http://schemas.microsoft.com/office/powerpoint/2010/main" val="25336858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7F6A19D-2325-4EB6-A07A-1E58ED7D0341}" type="datetimeFigureOut">
              <a:rPr lang="en-GB" smtClean="0"/>
              <a:t>24/10/2019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DC8DA5-7033-458B-A20A-B79D97919824}" type="slidenum">
              <a:rPr lang="en-GB" smtClean="0"/>
              <a:t>‹#›</a:t>
            </a:fld>
            <a:endParaRPr lang="en-GB"/>
          </a:p>
        </p:txBody>
      </p:sp>
    </p:spTree>
    <p:extLst>
      <p:ext uri="{BB962C8B-B14F-4D97-AF65-F5344CB8AC3E}">
        <p14:creationId xmlns:p14="http://schemas.microsoft.com/office/powerpoint/2010/main" val="34714574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7F6A19D-2325-4EB6-A07A-1E58ED7D0341}" type="datetimeFigureOut">
              <a:rPr lang="en-GB" smtClean="0"/>
              <a:t>24/10/2019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DC8DA5-7033-458B-A20A-B79D97919824}" type="slidenum">
              <a:rPr lang="en-GB" smtClean="0"/>
              <a:t>‹#›</a:t>
            </a:fld>
            <a:endParaRPr lang="en-GB"/>
          </a:p>
        </p:txBody>
      </p:sp>
    </p:spTree>
    <p:extLst>
      <p:ext uri="{BB962C8B-B14F-4D97-AF65-F5344CB8AC3E}">
        <p14:creationId xmlns:p14="http://schemas.microsoft.com/office/powerpoint/2010/main" val="24632267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F6A19D-2325-4EB6-A07A-1E58ED7D0341}" type="datetimeFigureOut">
              <a:rPr lang="en-GB" smtClean="0"/>
              <a:t>24/10/2019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DC8DA5-7033-458B-A20A-B79D97919824}" type="slidenum">
              <a:rPr lang="en-GB" smtClean="0"/>
              <a:t>‹#›</a:t>
            </a:fld>
            <a:endParaRPr lang="en-GB"/>
          </a:p>
        </p:txBody>
      </p:sp>
    </p:spTree>
    <p:extLst>
      <p:ext uri="{BB962C8B-B14F-4D97-AF65-F5344CB8AC3E}">
        <p14:creationId xmlns:p14="http://schemas.microsoft.com/office/powerpoint/2010/main" val="35543741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ogle.co.uk/url?sa=i&amp;rct=j&amp;q=&amp;esrc=s&amp;source=images&amp;cd=&amp;cad=rja&amp;uact=8&amp;ved=0ahUKEwjfq_rS9MLWAhXM7BQKHbFcBggQjRwIBw&amp;url=https://www.all4women.co.za/408117/parenting/babies-6-12-months/maximise-babys-learning-potential&amp;psig=AFQjCNGmk69fSyrn0viz9DPkK5bcztGenA&amp;ust=1506517359059262"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google.co.uk/url?sa=i&amp;rct=j&amp;q=&amp;esrc=s&amp;source=images&amp;cd=&amp;cad=rja&amp;uact=8&amp;ved=0ahUKEwjQieWv_cLWAhUGvRQKHeaQAoAQjRwIBw&amp;url=https://www.todaysparent.com/baby/socializing-baby/&amp;psig=AFQjCNFjeUQNYUkjUUSboqPI0QhVhDrobw&amp;ust=1506519600064549"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hyperlink" Target="http://www.goldenheartsouthernutah.com/coping-with-the-grandparents-of-your-children/"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3" Type="http://schemas.openxmlformats.org/officeDocument/2006/relationships/hyperlink" Target="http://www.google.co.uk/url?sa=i&amp;rct=j&amp;q=&amp;esrc=s&amp;source=images&amp;cd=&amp;cad=rja&amp;uact=8&amp;ved=0ahUKEwitx5zk_cLWAhVD0RQKHWevDK0QjRwIBw&amp;url=http://www.trueaimeducation.com/why-children-need-us-at-home/&amp;psig=AFQjCNF87Ak3Bfr4y-csS_xHEOc-_pMjtA&amp;ust=1506519808611738"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hyperlink" Target="https://www.google.co.uk/url?sa=i&amp;rct=j&amp;q=&amp;esrc=s&amp;source=images&amp;cd=&amp;ved=0ahUKEwjTxqaW_sLWAhXHsxQKHZ18BDoQjRwIBw&amp;url=https://greatergood.berkeley.edu/article/item/can_emotional_intelligence_be_taught&amp;psig=AFQjCNFSjGnzrIP244768tyLyASZba7TNg&amp;ust=1506519862839248"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3" Type="http://schemas.openxmlformats.org/officeDocument/2006/relationships/hyperlink" Target="http://www.playingwithwords365.com/2012/09/your-childs-speech-language-birth-to-6-months/"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hyperlink" Target="http://www.google.co.uk/url?sa=i&amp;rct=j&amp;q=&amp;esrc=s&amp;source=images&amp;cd=&amp;cad=rja&amp;uact=8&amp;ved=0ahUKEwi546PT_sLWAhXFuRQKHXyGAe0QjRwIBw&amp;url=http://www.langmobile.com/the-advantages-of-babies-learning-a-second-language/&amp;psig=AFQjCNEcvb9-nw3VmiI5ZU0dnmd3geYobQ&amp;ust=1506520004716842"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1.xml.rels><?xml version="1.0" encoding="UTF-8" standalone="yes"?>
<Relationships xmlns="http://schemas.openxmlformats.org/package/2006/relationships"><Relationship Id="rId3" Type="http://schemas.openxmlformats.org/officeDocument/2006/relationships/hyperlink" Target="https://www.google.co.uk/url?sa=i&amp;rct=j&amp;q=&amp;esrc=s&amp;source=images&amp;cd=&amp;cad=rja&amp;uact=8&amp;ved=0ahUKEwjrvMCV_8LWAhVLOhQKHfWLAHUQjRwIBw&amp;url=https://proalphanutrition.com/blogs/news/5-tips-for-raising-kids-who-actually-like-broccoli&amp;psig=AFQjCNGBFvTmV6yI5W4UPqLffBdvPoxe1A&amp;ust=1506520138548950"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1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hyperlink" Target="https://www.google.co.uk/url?sa=i&amp;rct=j&amp;q=&amp;esrc=s&amp;source=images&amp;cd=&amp;cad=rja&amp;uact=8&amp;ved=0ahUKEwi0r7eRiMPWAhVG0xQKHT1mCEkQjRwIBw&amp;url=https://www.shutterstock.com/video/clip-21262927-stock-footage-mom-stroking-newborn-baby.html&amp;psig=AFQjCNGoYYW_8wgzgBEyD-HNEFI8YvwhjA&amp;ust=1506522570417554" TargetMode="External"/><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14.xml.rels><?xml version="1.0" encoding="UTF-8" standalone="yes"?>
<Relationships xmlns="http://schemas.openxmlformats.org/package/2006/relationships"><Relationship Id="rId3" Type="http://schemas.openxmlformats.org/officeDocument/2006/relationships/hyperlink" Target="http://www.google.co.uk/url?sa=i&amp;rct=j&amp;q=&amp;esrc=s&amp;source=images&amp;cd=&amp;cad=rja&amp;uact=8&amp;ved=0ahUKEwjkwqffiMPWAhVB7xQKHd-tBZEQjRwIBw&amp;url=http://desinema.com/20-inspiring-indian-women-who-made-us-proud/&amp;psig=AFQjCNES9GzL9UHK_rK0q4i5Z3KOeeHo8w&amp;ust=1506522693651223" TargetMode="External"/><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5.xml.rels><?xml version="1.0" encoding="UTF-8" standalone="yes"?>
<Relationships xmlns="http://schemas.openxmlformats.org/package/2006/relationships"><Relationship Id="rId3" Type="http://schemas.openxmlformats.org/officeDocument/2006/relationships/hyperlink" Target="https://www.google.co.uk/url?sa=i&amp;rct=j&amp;q=&amp;esrc=s&amp;source=images&amp;cd=&amp;cad=rja&amp;uact=8&amp;ved=0ahUKEwju7ZmDisPWAhXCVxQKHZ8_BUkQjRwIBw&amp;url=https://www.babycentre.co.uk/a553895/bedtime-routines-for-babies&amp;psig=AFQjCNGidRDY9gXPF4nNn0L1Hs_YhqA7ag&amp;ust=1506522791042202" TargetMode="External"/><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16.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hyperlink" Target="http://www.google.co.uk/url?sa=i&amp;rct=j&amp;q=&amp;esrc=s&amp;source=images&amp;cd=&amp;cad=rja&amp;uact=8&amp;ved=0ahUKEwji0Znvi8PWAhVDtRQKHVNfAYAQjRwIBw&amp;url=http://www.nyc.gov/talktoyourbaby&amp;psig=AFQjCNEzDIJF_zE-DR6kiptSlUqA1nw-mQ&amp;ust=1506523536727983" TargetMode="External"/><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hyperlink" Target="http://www.juconicomparte.org/recursos/Altered_brain_development_ruu6.pdf" TargetMode="External"/><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21.jpg"/></Relationships>
</file>

<file path=ppt/slides/_rels/slide25.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hyperlink" Target="http://srcd.org/" TargetMode="External"/><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hyperlink" Target="http://www.wales.nhs.uk/sitesplus/888/page/88503" TargetMode="External"/><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5.xml"/><Relationship Id="rId1" Type="http://schemas.openxmlformats.org/officeDocument/2006/relationships/slideLayout" Target="../slideLayouts/slideLayout7.xml"/><Relationship Id="rId4" Type="http://schemas.openxmlformats.org/officeDocument/2006/relationships/image" Target="../media/image28.jpg"/></Relationships>
</file>

<file path=ppt/slides/_rels/slide3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36.xml"/><Relationship Id="rId1" Type="http://schemas.openxmlformats.org/officeDocument/2006/relationships/slideLayout" Target="../slideLayouts/slideLayout7.xml"/><Relationship Id="rId4" Type="http://schemas.openxmlformats.org/officeDocument/2006/relationships/image" Target="../media/image30.jpeg"/></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GB" sz="9600" dirty="0" smtClean="0"/>
              <a:t>Early Language</a:t>
            </a:r>
          </a:p>
        </p:txBody>
      </p:sp>
    </p:spTree>
    <p:extLst>
      <p:ext uri="{BB962C8B-B14F-4D97-AF65-F5344CB8AC3E}">
        <p14:creationId xmlns:p14="http://schemas.microsoft.com/office/powerpoint/2010/main" val="40343831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79512" y="188640"/>
            <a:ext cx="6400800" cy="4104456"/>
          </a:xfrm>
        </p:spPr>
        <p:txBody>
          <a:bodyPr/>
          <a:lstStyle/>
          <a:p>
            <a:endParaRPr lang="en-GB" dirty="0"/>
          </a:p>
          <a:p>
            <a:r>
              <a:rPr lang="en-GB" sz="4800" dirty="0">
                <a:solidFill>
                  <a:schemeClr val="tx1"/>
                </a:solidFill>
              </a:rPr>
              <a:t>60% of all the energy a baby expends is concentrated in the brain.</a:t>
            </a:r>
          </a:p>
        </p:txBody>
      </p:sp>
      <p:sp>
        <p:nvSpPr>
          <p:cNvPr id="2" name="AutoShape 2" descr="Image result for babies learning">
            <a:hlinkClick r:id="rId3"/>
          </p:cNvPr>
          <p:cNvSpPr>
            <a:spLocks noChangeAspect="1" noChangeArrowheads="1"/>
          </p:cNvSpPr>
          <p:nvPr/>
        </p:nvSpPr>
        <p:spPr bwMode="auto">
          <a:xfrm>
            <a:off x="38100"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78376" y="3140969"/>
            <a:ext cx="4442158" cy="2956054"/>
          </a:xfrm>
          <a:prstGeom prst="rect">
            <a:avLst/>
          </a:prstGeom>
        </p:spPr>
      </p:pic>
    </p:spTree>
    <p:extLst>
      <p:ext uri="{BB962C8B-B14F-4D97-AF65-F5344CB8AC3E}">
        <p14:creationId xmlns:p14="http://schemas.microsoft.com/office/powerpoint/2010/main" val="4539728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s://nebraskacff.files.wordpress.com/2014/01/rapid-brain-development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35897" y="2923091"/>
            <a:ext cx="5256584" cy="3660028"/>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107504" y="116632"/>
            <a:ext cx="8229600" cy="4525963"/>
          </a:xfrm>
        </p:spPr>
        <p:txBody>
          <a:bodyPr/>
          <a:lstStyle/>
          <a:p>
            <a:endParaRPr lang="en-GB" dirty="0"/>
          </a:p>
          <a:p>
            <a:pPr marL="0" indent="0">
              <a:buNone/>
            </a:pPr>
            <a:r>
              <a:rPr lang="en-GB" sz="4800" dirty="0"/>
              <a:t>The birth-to-three period is the fastest rate of brain development across the entire human life span.</a:t>
            </a:r>
          </a:p>
        </p:txBody>
      </p:sp>
    </p:spTree>
    <p:extLst>
      <p:ext uri="{BB962C8B-B14F-4D97-AF65-F5344CB8AC3E}">
        <p14:creationId xmlns:p14="http://schemas.microsoft.com/office/powerpoint/2010/main" val="130591510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332656"/>
            <a:ext cx="8229600" cy="4525963"/>
          </a:xfrm>
        </p:spPr>
        <p:txBody>
          <a:bodyPr/>
          <a:lstStyle/>
          <a:p>
            <a:pPr marL="0" indent="0">
              <a:buNone/>
            </a:pPr>
            <a:r>
              <a:rPr lang="en-GB" sz="4800" dirty="0" smtClean="0"/>
              <a:t>Babies </a:t>
            </a:r>
            <a:r>
              <a:rPr lang="en-GB" sz="4800" dirty="0"/>
              <a:t>whose parents frequently talk to them know 300 more words by age 2 than babies whose parents rarely speak to them</a:t>
            </a:r>
          </a:p>
        </p:txBody>
      </p:sp>
      <p:pic>
        <p:nvPicPr>
          <p:cNvPr id="3074" name="Picture 2" descr="Image result for parents talking to babi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2080" y="3284984"/>
            <a:ext cx="3295253" cy="32952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987233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260648"/>
            <a:ext cx="8229600" cy="4525963"/>
          </a:xfrm>
        </p:spPr>
        <p:txBody>
          <a:bodyPr/>
          <a:lstStyle/>
          <a:p>
            <a:endParaRPr lang="en-GB" dirty="0"/>
          </a:p>
          <a:p>
            <a:pPr marL="0" indent="0">
              <a:buNone/>
            </a:pPr>
            <a:r>
              <a:rPr lang="en-GB" sz="4800" dirty="0" smtClean="0"/>
              <a:t>Social </a:t>
            </a:r>
            <a:r>
              <a:rPr lang="en-GB" sz="4800" dirty="0"/>
              <a:t>interaction enhances the speed and accuracy of learning at all ages.</a:t>
            </a:r>
          </a:p>
        </p:txBody>
      </p:sp>
      <p:pic>
        <p:nvPicPr>
          <p:cNvPr id="4098" name="Picture 2" descr="Image result for social interaction babies">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15816" y="3140968"/>
            <a:ext cx="6041188" cy="33981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492082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188640"/>
            <a:ext cx="8229600" cy="4525963"/>
          </a:xfrm>
        </p:spPr>
        <p:txBody>
          <a:bodyPr/>
          <a:lstStyle/>
          <a:p>
            <a:endParaRPr lang="en-GB" dirty="0"/>
          </a:p>
          <a:p>
            <a:pPr marL="0" indent="0">
              <a:buNone/>
            </a:pPr>
            <a:r>
              <a:rPr lang="en-GB" sz="4800" dirty="0"/>
              <a:t>ALL caregivers who are a part of a child’s life impact his/her brain development.</a:t>
            </a:r>
          </a:p>
        </p:txBody>
      </p:sp>
      <p:pic>
        <p:nvPicPr>
          <p:cNvPr id="5122" name="Picture 2" descr="Image result for grandparents and babies">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23553" y="3068960"/>
            <a:ext cx="5881875" cy="36697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597560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188640"/>
            <a:ext cx="8229600" cy="4525963"/>
          </a:xfrm>
        </p:spPr>
        <p:txBody>
          <a:bodyPr/>
          <a:lstStyle/>
          <a:p>
            <a:pPr marL="0" indent="0">
              <a:buNone/>
            </a:pPr>
            <a:r>
              <a:rPr lang="en-GB" sz="4800" dirty="0" smtClean="0"/>
              <a:t>A </a:t>
            </a:r>
            <a:r>
              <a:rPr lang="en-GB" sz="4800" dirty="0"/>
              <a:t>strong parent-child bond in early childhood prepares children to better handle stress throughout life.</a:t>
            </a:r>
          </a:p>
        </p:txBody>
      </p:sp>
      <p:pic>
        <p:nvPicPr>
          <p:cNvPr id="6146" name="Picture 2" descr="Image result for parent and child bond">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77314" y="2636912"/>
            <a:ext cx="4730309" cy="4003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614746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260648"/>
            <a:ext cx="8229600" cy="4525963"/>
          </a:xfrm>
        </p:spPr>
        <p:txBody>
          <a:bodyPr/>
          <a:lstStyle/>
          <a:p>
            <a:pPr marL="0" indent="0">
              <a:buNone/>
            </a:pPr>
            <a:r>
              <a:rPr lang="en-GB" sz="4800" dirty="0" smtClean="0"/>
              <a:t>Babies </a:t>
            </a:r>
            <a:r>
              <a:rPr lang="en-GB" sz="4800" dirty="0"/>
              <a:t>learn what is important to pay attention to by following the eye gaze of adults.</a:t>
            </a:r>
          </a:p>
        </p:txBody>
      </p:sp>
      <p:pic>
        <p:nvPicPr>
          <p:cNvPr id="7172" name="Picture 4" descr="Image result for parent and babies eye to eye contact">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27090" y="3212976"/>
            <a:ext cx="4865230" cy="32487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131140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476672"/>
            <a:ext cx="8229600" cy="4525963"/>
          </a:xfrm>
        </p:spPr>
        <p:txBody>
          <a:bodyPr/>
          <a:lstStyle/>
          <a:p>
            <a:pPr marL="0" indent="0">
              <a:buNone/>
            </a:pPr>
            <a:r>
              <a:rPr lang="en-GB" sz="4800" dirty="0" smtClean="0"/>
              <a:t>Humans </a:t>
            </a:r>
            <a:r>
              <a:rPr lang="en-GB" sz="4800" dirty="0"/>
              <a:t>are born with the ability to learn any language.</a:t>
            </a:r>
          </a:p>
        </p:txBody>
      </p:sp>
      <p:sp>
        <p:nvSpPr>
          <p:cNvPr id="2" name="AutoShape 2" descr="Image result for babies  learning language"/>
          <p:cNvSpPr>
            <a:spLocks noChangeAspect="1" noChangeArrowheads="1"/>
          </p:cNvSpPr>
          <p:nvPr/>
        </p:nvSpPr>
        <p:spPr bwMode="auto">
          <a:xfrm>
            <a:off x="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198" name="Picture 6" descr="Image result for babies  learning language">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99992" y="3356992"/>
            <a:ext cx="3937620" cy="30582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388205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9512" y="188640"/>
            <a:ext cx="8229600" cy="4525963"/>
          </a:xfrm>
        </p:spPr>
        <p:txBody>
          <a:bodyPr/>
          <a:lstStyle/>
          <a:p>
            <a:pPr marL="0" indent="0">
              <a:buNone/>
            </a:pPr>
            <a:r>
              <a:rPr lang="en-GB" sz="4800" dirty="0" smtClean="0"/>
              <a:t>Learning </a:t>
            </a:r>
            <a:r>
              <a:rPr lang="en-GB" sz="4800" dirty="0"/>
              <a:t>more than one language improves cognitive development.</a:t>
            </a:r>
          </a:p>
        </p:txBody>
      </p:sp>
      <p:pic>
        <p:nvPicPr>
          <p:cNvPr id="4" name="Picture 4" descr="Image result for babies  learning language">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83768" y="2420888"/>
            <a:ext cx="6194293" cy="41295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021011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404664"/>
            <a:ext cx="8229600" cy="4525963"/>
          </a:xfrm>
        </p:spPr>
        <p:txBody>
          <a:bodyPr/>
          <a:lstStyle/>
          <a:p>
            <a:pPr marL="0" indent="0">
              <a:buNone/>
            </a:pPr>
            <a:r>
              <a:rPr lang="en-GB" sz="4800" dirty="0" smtClean="0"/>
              <a:t>Children </a:t>
            </a:r>
            <a:r>
              <a:rPr lang="en-GB" sz="4800" dirty="0"/>
              <a:t>do not need special toys or videos to stimulate their brain development</a:t>
            </a:r>
            <a:r>
              <a:rPr lang="en-GB" dirty="0"/>
              <a:t>.</a:t>
            </a:r>
          </a:p>
        </p:txBody>
      </p:sp>
      <p:pic>
        <p:nvPicPr>
          <p:cNvPr id="9220" name="Picture 4" descr="Related image">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418049" y="2924944"/>
            <a:ext cx="5426844" cy="36217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125804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39552" y="548680"/>
            <a:ext cx="7272808" cy="2308324"/>
          </a:xfrm>
          <a:prstGeom prst="rect">
            <a:avLst/>
          </a:prstGeom>
        </p:spPr>
        <p:txBody>
          <a:bodyPr wrap="square">
            <a:spAutoFit/>
          </a:bodyPr>
          <a:lstStyle/>
          <a:p>
            <a:pPr lvl="0"/>
            <a:r>
              <a:rPr lang="en-GB" sz="4800" dirty="0">
                <a:solidFill>
                  <a:prstClr val="black"/>
                </a:solidFill>
              </a:rPr>
              <a:t>Babies use the facial expressions of adults to decide how they feel.</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55976" y="3257550"/>
            <a:ext cx="3810000" cy="3086100"/>
          </a:xfrm>
          <a:prstGeom prst="rect">
            <a:avLst/>
          </a:prstGeom>
        </p:spPr>
      </p:pic>
    </p:spTree>
    <p:extLst>
      <p:ext uri="{BB962C8B-B14F-4D97-AF65-F5344CB8AC3E}">
        <p14:creationId xmlns:p14="http://schemas.microsoft.com/office/powerpoint/2010/main" val="407399448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Image result for parents stroking a baby head">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43808" y="3284983"/>
            <a:ext cx="6070273" cy="341987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23528" y="188640"/>
            <a:ext cx="8064896" cy="3323987"/>
          </a:xfrm>
          <a:prstGeom prst="rect">
            <a:avLst/>
          </a:prstGeom>
        </p:spPr>
        <p:txBody>
          <a:bodyPr wrap="square">
            <a:spAutoFit/>
          </a:bodyPr>
          <a:lstStyle/>
          <a:p>
            <a:endParaRPr lang="en-GB" dirty="0"/>
          </a:p>
          <a:p>
            <a:r>
              <a:rPr lang="en-GB" sz="4800" dirty="0"/>
              <a:t>Holding and stroking an infant stimulates the brain to release important hormones that allow him to grow</a:t>
            </a:r>
          </a:p>
        </p:txBody>
      </p:sp>
    </p:spTree>
    <p:extLst>
      <p:ext uri="{BB962C8B-B14F-4D97-AF65-F5344CB8AC3E}">
        <p14:creationId xmlns:p14="http://schemas.microsoft.com/office/powerpoint/2010/main" val="46573715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1560" y="404664"/>
            <a:ext cx="8064896" cy="3323987"/>
          </a:xfrm>
          <a:prstGeom prst="rect">
            <a:avLst/>
          </a:prstGeom>
        </p:spPr>
        <p:txBody>
          <a:bodyPr wrap="square">
            <a:spAutoFit/>
          </a:bodyPr>
          <a:lstStyle/>
          <a:p>
            <a:endParaRPr lang="en-GB" dirty="0"/>
          </a:p>
          <a:p>
            <a:r>
              <a:rPr lang="en-GB" sz="4800" dirty="0"/>
              <a:t>If babies’ bodies grew at the same rapid pace as their brains, they would weigh 170 pounds by one month of age.</a:t>
            </a:r>
          </a:p>
        </p:txBody>
      </p:sp>
      <p:pic>
        <p:nvPicPr>
          <p:cNvPr id="12290" name="Picture 2" descr="Related image">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13809" y="3645025"/>
            <a:ext cx="5385966" cy="30284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466311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6" name="Picture 4" descr="Image result for reading to a baby">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75856" y="3429000"/>
            <a:ext cx="5715000" cy="309562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23528" y="188640"/>
            <a:ext cx="8208912" cy="4062651"/>
          </a:xfrm>
          <a:prstGeom prst="rect">
            <a:avLst/>
          </a:prstGeom>
        </p:spPr>
        <p:txBody>
          <a:bodyPr wrap="square">
            <a:spAutoFit/>
          </a:bodyPr>
          <a:lstStyle/>
          <a:p>
            <a:endParaRPr lang="en-GB" dirty="0"/>
          </a:p>
          <a:p>
            <a:r>
              <a:rPr lang="en-GB" sz="4800" dirty="0"/>
              <a:t>Reading aloud to children helps stimulate brain development, yet only 50% of infants and toddlers are routinely read to by their parents</a:t>
            </a:r>
            <a:r>
              <a:rPr lang="en-GB" dirty="0"/>
              <a:t>. </a:t>
            </a:r>
          </a:p>
        </p:txBody>
      </p:sp>
    </p:spTree>
    <p:extLst>
      <p:ext uri="{BB962C8B-B14F-4D97-AF65-F5344CB8AC3E}">
        <p14:creationId xmlns:p14="http://schemas.microsoft.com/office/powerpoint/2010/main" val="84685774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3528" y="188640"/>
            <a:ext cx="7776864" cy="3323987"/>
          </a:xfrm>
          <a:prstGeom prst="rect">
            <a:avLst/>
          </a:prstGeom>
        </p:spPr>
        <p:txBody>
          <a:bodyPr wrap="square">
            <a:spAutoFit/>
          </a:bodyPr>
          <a:lstStyle/>
          <a:p>
            <a:endParaRPr lang="en-GB" dirty="0"/>
          </a:p>
          <a:p>
            <a:r>
              <a:rPr lang="en-GB" sz="4800" dirty="0"/>
              <a:t>By the time they are 3, children’s brains have formed 1000 trillion connections between neurons.</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11760" y="3444876"/>
            <a:ext cx="5905500" cy="3305175"/>
          </a:xfrm>
          <a:prstGeom prst="rect">
            <a:avLst/>
          </a:prstGeom>
        </p:spPr>
      </p:pic>
    </p:spTree>
    <p:extLst>
      <p:ext uri="{BB962C8B-B14F-4D97-AF65-F5344CB8AC3E}">
        <p14:creationId xmlns:p14="http://schemas.microsoft.com/office/powerpoint/2010/main" val="243660830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12" y="260648"/>
            <a:ext cx="8136904" cy="4801314"/>
          </a:xfrm>
          <a:prstGeom prst="rect">
            <a:avLst/>
          </a:prstGeom>
        </p:spPr>
        <p:txBody>
          <a:bodyPr wrap="square">
            <a:spAutoFit/>
          </a:bodyPr>
          <a:lstStyle/>
          <a:p>
            <a:endParaRPr lang="en-GB" dirty="0"/>
          </a:p>
          <a:p>
            <a:r>
              <a:rPr lang="en-GB" sz="4800" dirty="0"/>
              <a:t>“Floor time” with a child including talking, singing, reading, playing, and exploring objects and physical space are the best ways to stimulate brain development.</a:t>
            </a:r>
          </a:p>
        </p:txBody>
      </p:sp>
      <p:pic>
        <p:nvPicPr>
          <p:cNvPr id="14338" name="Picture 2" descr="Image result for babies talking, singing and playin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28184" y="4150779"/>
            <a:ext cx="2627784" cy="26277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329802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15616" y="908720"/>
            <a:ext cx="7272808" cy="5693866"/>
          </a:xfrm>
          <a:prstGeom prst="rect">
            <a:avLst/>
          </a:prstGeom>
          <a:noFill/>
        </p:spPr>
        <p:txBody>
          <a:bodyPr wrap="square" rtlCol="0">
            <a:spAutoFit/>
          </a:bodyPr>
          <a:lstStyle/>
          <a:p>
            <a:r>
              <a:rPr lang="en-GB" sz="2800" b="1" dirty="0" smtClean="0"/>
              <a:t>Adult/child interaction</a:t>
            </a:r>
          </a:p>
          <a:p>
            <a:endParaRPr lang="en-GB" sz="2800" b="1" dirty="0" smtClean="0"/>
          </a:p>
          <a:p>
            <a:r>
              <a:rPr lang="en-GB" sz="2800" b="1" dirty="0"/>
              <a:t>	</a:t>
            </a:r>
            <a:r>
              <a:rPr lang="en-GB" sz="2800" b="1" dirty="0" smtClean="0"/>
              <a:t>					Play</a:t>
            </a:r>
            <a:endParaRPr lang="en-GB" sz="2800" b="1" dirty="0"/>
          </a:p>
          <a:p>
            <a:endParaRPr lang="en-GB" sz="2800" b="1" dirty="0"/>
          </a:p>
          <a:p>
            <a:r>
              <a:rPr lang="en-GB" sz="2800" b="1" dirty="0" smtClean="0"/>
              <a:t>	Understanding</a:t>
            </a:r>
          </a:p>
          <a:p>
            <a:endParaRPr lang="en-GB" sz="2800" b="1" dirty="0" smtClean="0"/>
          </a:p>
          <a:p>
            <a:r>
              <a:rPr lang="en-GB" sz="2800" b="1" dirty="0" smtClean="0"/>
              <a:t>					Pronunciation</a:t>
            </a:r>
            <a:endParaRPr lang="en-GB" sz="2800" b="1" dirty="0"/>
          </a:p>
          <a:p>
            <a:endParaRPr lang="en-GB" sz="2800" b="1" dirty="0"/>
          </a:p>
          <a:p>
            <a:r>
              <a:rPr lang="en-GB" sz="2800" b="1" dirty="0" smtClean="0"/>
              <a:t>Looking and listening</a:t>
            </a:r>
          </a:p>
          <a:p>
            <a:endParaRPr lang="en-GB" sz="2800" b="1" dirty="0"/>
          </a:p>
          <a:p>
            <a:endParaRPr lang="en-GB" sz="2800" b="1" dirty="0" smtClean="0"/>
          </a:p>
          <a:p>
            <a:r>
              <a:rPr lang="en-GB" sz="2800" b="1" dirty="0" smtClean="0"/>
              <a:t>						Talking</a:t>
            </a:r>
            <a:endParaRPr lang="en-GB" sz="2800" b="1" dirty="0"/>
          </a:p>
          <a:p>
            <a:r>
              <a:rPr lang="en-GB" sz="2800" dirty="0"/>
              <a:t>	</a:t>
            </a:r>
          </a:p>
        </p:txBody>
      </p:sp>
    </p:spTree>
    <p:extLst>
      <p:ext uri="{BB962C8B-B14F-4D97-AF65-F5344CB8AC3E}">
        <p14:creationId xmlns:p14="http://schemas.microsoft.com/office/powerpoint/2010/main" val="386311452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915816" y="2780928"/>
            <a:ext cx="2035622" cy="369332"/>
          </a:xfrm>
          <a:prstGeom prst="rect">
            <a:avLst/>
          </a:prstGeom>
          <a:noFill/>
        </p:spPr>
        <p:txBody>
          <a:bodyPr wrap="none" rtlCol="0">
            <a:spAutoFit/>
          </a:bodyPr>
          <a:lstStyle/>
          <a:p>
            <a:r>
              <a:rPr lang="en-GB" dirty="0" smtClean="0"/>
              <a:t>Chat and discussion</a:t>
            </a:r>
            <a:endParaRPr lang="en-GB" dirty="0"/>
          </a:p>
        </p:txBody>
      </p:sp>
      <p:pic>
        <p:nvPicPr>
          <p:cNvPr id="3" name="Picture 2" descr="C:\Users\ka180639.CYMRU.000\AppData\Local\Microsoft\Windows\Temporary Internet Files\Content.Outlook\7YU78LP3\80576019.png"/>
          <p:cNvPicPr>
            <a:picLocks noChangeAspect="1" noChangeArrowheads="1"/>
          </p:cNvPicPr>
          <p:nvPr/>
        </p:nvPicPr>
        <p:blipFill>
          <a:blip r:embed="rId3">
            <a:extLst>
              <a:ext uri="{28A0092B-C50C-407E-A947-70E740481C1C}">
                <a14:useLocalDpi xmlns:a14="http://schemas.microsoft.com/office/drawing/2010/main" val="0"/>
              </a:ext>
            </a:extLst>
          </a:blip>
          <a:srcRect t="21864" b="19000"/>
          <a:stretch>
            <a:fillRect/>
          </a:stretch>
        </p:blipFill>
        <p:spPr bwMode="auto">
          <a:xfrm>
            <a:off x="899592" y="27938"/>
            <a:ext cx="6911975" cy="6669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Curved Right Arrow 3"/>
          <p:cNvSpPr/>
          <p:nvPr/>
        </p:nvSpPr>
        <p:spPr>
          <a:xfrm rot="9264284">
            <a:off x="6443037" y="4583576"/>
            <a:ext cx="731520" cy="1196752"/>
          </a:xfrm>
          <a:prstGeom prst="curvedRightArrow">
            <a:avLst>
              <a:gd name="adj1" fmla="val 25000"/>
              <a:gd name="adj2" fmla="val 26574"/>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 name="Curved Right Arrow 5"/>
          <p:cNvSpPr/>
          <p:nvPr/>
        </p:nvSpPr>
        <p:spPr>
          <a:xfrm rot="9264284">
            <a:off x="6028640" y="3461774"/>
            <a:ext cx="731520" cy="1196752"/>
          </a:xfrm>
          <a:prstGeom prst="curvedRightArrow">
            <a:avLst>
              <a:gd name="adj1" fmla="val 25000"/>
              <a:gd name="adj2" fmla="val 26574"/>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 name="Curved Right Arrow 6"/>
          <p:cNvSpPr/>
          <p:nvPr/>
        </p:nvSpPr>
        <p:spPr>
          <a:xfrm rot="9264284">
            <a:off x="5514693" y="2339971"/>
            <a:ext cx="731520" cy="1196752"/>
          </a:xfrm>
          <a:prstGeom prst="curvedRightArrow">
            <a:avLst>
              <a:gd name="adj1" fmla="val 25000"/>
              <a:gd name="adj2" fmla="val 26574"/>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 name="Curved Right Arrow 7"/>
          <p:cNvSpPr/>
          <p:nvPr/>
        </p:nvSpPr>
        <p:spPr>
          <a:xfrm rot="9264284">
            <a:off x="5046387" y="1132555"/>
            <a:ext cx="731520" cy="1196752"/>
          </a:xfrm>
          <a:prstGeom prst="curvedRightArrow">
            <a:avLst>
              <a:gd name="adj1" fmla="val 25000"/>
              <a:gd name="adj2" fmla="val 26574"/>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extLst>
      <p:ext uri="{BB962C8B-B14F-4D97-AF65-F5344CB8AC3E}">
        <p14:creationId xmlns:p14="http://schemas.microsoft.com/office/powerpoint/2010/main" val="88967518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9552" y="1556792"/>
            <a:ext cx="7920880" cy="4770537"/>
          </a:xfrm>
          <a:prstGeom prst="rect">
            <a:avLst/>
          </a:prstGeom>
          <a:noFill/>
        </p:spPr>
        <p:txBody>
          <a:bodyPr wrap="square" rtlCol="0">
            <a:spAutoFit/>
          </a:bodyPr>
          <a:lstStyle/>
          <a:p>
            <a:pPr algn="ctr"/>
            <a:r>
              <a:rPr lang="en-GB" sz="2400" dirty="0" smtClean="0"/>
              <a:t>Things that can influence a child's development</a:t>
            </a:r>
          </a:p>
          <a:p>
            <a:endParaRPr lang="en-GB" sz="2400" dirty="0"/>
          </a:p>
          <a:p>
            <a:r>
              <a:rPr lang="en-GB" sz="3200" dirty="0"/>
              <a:t>The first five years of a child’s life is a time of great promise and rapid change, when the developing brain is most open to the influence of relationships and experiences. However, millions of children across the world are at risk of not reaching their full potential because they do not get the care and early simulation they need.</a:t>
            </a:r>
          </a:p>
        </p:txBody>
      </p:sp>
    </p:spTree>
    <p:extLst>
      <p:ext uri="{BB962C8B-B14F-4D97-AF65-F5344CB8AC3E}">
        <p14:creationId xmlns:p14="http://schemas.microsoft.com/office/powerpoint/2010/main" val="186109255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11560" y="4077072"/>
            <a:ext cx="3672408" cy="1200329"/>
          </a:xfrm>
          <a:prstGeom prst="rect">
            <a:avLst/>
          </a:prstGeom>
          <a:noFill/>
          <a:ln>
            <a:solidFill>
              <a:schemeClr val="tx1"/>
            </a:solidFill>
          </a:ln>
        </p:spPr>
        <p:txBody>
          <a:bodyPr wrap="square" rtlCol="0">
            <a:spAutoFit/>
          </a:bodyPr>
          <a:lstStyle/>
          <a:p>
            <a:r>
              <a:rPr lang="en-GB" b="1" dirty="0" smtClean="0">
                <a:solidFill>
                  <a:srgbClr val="FF0000"/>
                </a:solidFill>
              </a:rPr>
              <a:t>Finances</a:t>
            </a:r>
          </a:p>
          <a:p>
            <a:r>
              <a:rPr lang="en-GB" dirty="0" smtClean="0"/>
              <a:t>Amount of money available for food, education, holidays clothing and resources/toys</a:t>
            </a:r>
            <a:endParaRPr lang="en-GB" dirty="0"/>
          </a:p>
        </p:txBody>
      </p:sp>
      <p:sp>
        <p:nvSpPr>
          <p:cNvPr id="3" name="TextBox 2"/>
          <p:cNvSpPr txBox="1"/>
          <p:nvPr/>
        </p:nvSpPr>
        <p:spPr>
          <a:xfrm>
            <a:off x="1661138" y="5773906"/>
            <a:ext cx="2520280" cy="923330"/>
          </a:xfrm>
          <a:prstGeom prst="rect">
            <a:avLst/>
          </a:prstGeom>
          <a:noFill/>
          <a:ln>
            <a:solidFill>
              <a:schemeClr val="tx1"/>
            </a:solidFill>
          </a:ln>
        </p:spPr>
        <p:txBody>
          <a:bodyPr wrap="square" rtlCol="0">
            <a:spAutoFit/>
          </a:bodyPr>
          <a:lstStyle/>
          <a:p>
            <a:r>
              <a:rPr lang="en-GB" b="1" dirty="0" smtClean="0">
                <a:solidFill>
                  <a:srgbClr val="FFC000"/>
                </a:solidFill>
              </a:rPr>
              <a:t>Cultural background</a:t>
            </a:r>
          </a:p>
          <a:p>
            <a:r>
              <a:rPr lang="en-GB" dirty="0" smtClean="0"/>
              <a:t>Expectations of different</a:t>
            </a:r>
          </a:p>
          <a:p>
            <a:r>
              <a:rPr lang="en-GB" dirty="0" smtClean="0"/>
              <a:t> groups/ EAL</a:t>
            </a:r>
            <a:endParaRPr lang="en-GB" dirty="0"/>
          </a:p>
        </p:txBody>
      </p:sp>
      <p:sp>
        <p:nvSpPr>
          <p:cNvPr id="4" name="TextBox 3"/>
          <p:cNvSpPr txBox="1"/>
          <p:nvPr/>
        </p:nvSpPr>
        <p:spPr>
          <a:xfrm>
            <a:off x="5436096" y="4509120"/>
            <a:ext cx="2844316" cy="923330"/>
          </a:xfrm>
          <a:prstGeom prst="rect">
            <a:avLst/>
          </a:prstGeom>
          <a:noFill/>
          <a:ln>
            <a:solidFill>
              <a:schemeClr val="tx1"/>
            </a:solidFill>
          </a:ln>
        </p:spPr>
        <p:txBody>
          <a:bodyPr wrap="square" rtlCol="0">
            <a:spAutoFit/>
          </a:bodyPr>
          <a:lstStyle/>
          <a:p>
            <a:r>
              <a:rPr lang="en-GB" b="1" dirty="0" smtClean="0">
                <a:solidFill>
                  <a:srgbClr val="92D050"/>
                </a:solidFill>
              </a:rPr>
              <a:t>Social class</a:t>
            </a:r>
          </a:p>
          <a:p>
            <a:r>
              <a:rPr lang="en-GB" dirty="0" smtClean="0"/>
              <a:t>Impact of poverty, attitudes</a:t>
            </a:r>
          </a:p>
          <a:p>
            <a:r>
              <a:rPr lang="en-GB" dirty="0" smtClean="0"/>
              <a:t>to educational development</a:t>
            </a:r>
            <a:endParaRPr lang="en-GB" dirty="0"/>
          </a:p>
        </p:txBody>
      </p:sp>
      <p:sp>
        <p:nvSpPr>
          <p:cNvPr id="9" name="TextBox 8"/>
          <p:cNvSpPr txBox="1"/>
          <p:nvPr/>
        </p:nvSpPr>
        <p:spPr>
          <a:xfrm>
            <a:off x="4886203" y="6017785"/>
            <a:ext cx="2736304" cy="646331"/>
          </a:xfrm>
          <a:prstGeom prst="rect">
            <a:avLst/>
          </a:prstGeom>
          <a:noFill/>
          <a:ln>
            <a:solidFill>
              <a:schemeClr val="tx1"/>
            </a:solidFill>
          </a:ln>
        </p:spPr>
        <p:txBody>
          <a:bodyPr wrap="square" rtlCol="0">
            <a:spAutoFit/>
          </a:bodyPr>
          <a:lstStyle/>
          <a:p>
            <a:r>
              <a:rPr lang="en-GB" b="1" dirty="0" smtClean="0">
                <a:solidFill>
                  <a:srgbClr val="00B050"/>
                </a:solidFill>
              </a:rPr>
              <a:t>Genetics</a:t>
            </a:r>
          </a:p>
          <a:p>
            <a:r>
              <a:rPr lang="en-GB" dirty="0" smtClean="0"/>
              <a:t>Effects of inheritance</a:t>
            </a:r>
            <a:endParaRPr lang="en-GB" dirty="0"/>
          </a:p>
        </p:txBody>
      </p:sp>
      <p:sp>
        <p:nvSpPr>
          <p:cNvPr id="10" name="TextBox 9"/>
          <p:cNvSpPr txBox="1"/>
          <p:nvPr/>
        </p:nvSpPr>
        <p:spPr>
          <a:xfrm>
            <a:off x="1691680" y="188640"/>
            <a:ext cx="5616624" cy="369332"/>
          </a:xfrm>
          <a:prstGeom prst="rect">
            <a:avLst/>
          </a:prstGeom>
          <a:noFill/>
        </p:spPr>
        <p:txBody>
          <a:bodyPr wrap="square" rtlCol="0">
            <a:spAutoFit/>
          </a:bodyPr>
          <a:lstStyle/>
          <a:p>
            <a:r>
              <a:rPr lang="en-GB" b="1" u="sng" dirty="0" smtClean="0"/>
              <a:t>Many factors can influence children's development</a:t>
            </a:r>
            <a:endParaRPr lang="en-GB" b="1" u="sng" dirty="0"/>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32251" y="1510048"/>
            <a:ext cx="3222104" cy="2085696"/>
          </a:xfrm>
          <a:prstGeom prst="rect">
            <a:avLst/>
          </a:prstGeom>
        </p:spPr>
      </p:pic>
      <p:sp>
        <p:nvSpPr>
          <p:cNvPr id="8" name="TextBox 7"/>
          <p:cNvSpPr txBox="1"/>
          <p:nvPr/>
        </p:nvSpPr>
        <p:spPr>
          <a:xfrm>
            <a:off x="6254355" y="2552896"/>
            <a:ext cx="2556746" cy="1200329"/>
          </a:xfrm>
          <a:prstGeom prst="rect">
            <a:avLst/>
          </a:prstGeom>
          <a:noFill/>
          <a:ln>
            <a:solidFill>
              <a:schemeClr val="tx1"/>
            </a:solidFill>
          </a:ln>
        </p:spPr>
        <p:txBody>
          <a:bodyPr wrap="square" rtlCol="0">
            <a:spAutoFit/>
          </a:bodyPr>
          <a:lstStyle/>
          <a:p>
            <a:r>
              <a:rPr lang="en-GB" b="1" dirty="0" smtClean="0">
                <a:solidFill>
                  <a:schemeClr val="accent6">
                    <a:lumMod val="75000"/>
                  </a:schemeClr>
                </a:solidFill>
              </a:rPr>
              <a:t>Gender</a:t>
            </a:r>
          </a:p>
          <a:p>
            <a:r>
              <a:rPr lang="en-GB" dirty="0" smtClean="0"/>
              <a:t>Different rates of growth for boys and girls and expectations</a:t>
            </a:r>
            <a:endParaRPr lang="en-GB" dirty="0"/>
          </a:p>
        </p:txBody>
      </p:sp>
      <p:sp>
        <p:nvSpPr>
          <p:cNvPr id="7" name="TextBox 6"/>
          <p:cNvSpPr txBox="1"/>
          <p:nvPr/>
        </p:nvSpPr>
        <p:spPr>
          <a:xfrm>
            <a:off x="683568" y="2721694"/>
            <a:ext cx="2160240" cy="923330"/>
          </a:xfrm>
          <a:prstGeom prst="rect">
            <a:avLst/>
          </a:prstGeom>
          <a:noFill/>
          <a:ln>
            <a:solidFill>
              <a:schemeClr val="tx1"/>
            </a:solidFill>
          </a:ln>
        </p:spPr>
        <p:txBody>
          <a:bodyPr wrap="square" rtlCol="0">
            <a:spAutoFit/>
          </a:bodyPr>
          <a:lstStyle/>
          <a:p>
            <a:r>
              <a:rPr lang="en-GB" b="1" dirty="0" smtClean="0">
                <a:solidFill>
                  <a:srgbClr val="0066CC"/>
                </a:solidFill>
              </a:rPr>
              <a:t>Health Status</a:t>
            </a:r>
          </a:p>
          <a:p>
            <a:r>
              <a:rPr lang="en-GB" dirty="0" smtClean="0"/>
              <a:t>Illness, SEN, diet, exercise, hygiene</a:t>
            </a:r>
            <a:endParaRPr lang="en-GB" dirty="0"/>
          </a:p>
        </p:txBody>
      </p:sp>
      <p:sp>
        <p:nvSpPr>
          <p:cNvPr id="5" name="TextBox 4"/>
          <p:cNvSpPr txBox="1"/>
          <p:nvPr/>
        </p:nvSpPr>
        <p:spPr>
          <a:xfrm>
            <a:off x="467544" y="796756"/>
            <a:ext cx="2808312" cy="1477328"/>
          </a:xfrm>
          <a:prstGeom prst="rect">
            <a:avLst/>
          </a:prstGeom>
          <a:noFill/>
          <a:ln>
            <a:solidFill>
              <a:schemeClr val="tx1"/>
            </a:solidFill>
          </a:ln>
        </p:spPr>
        <p:txBody>
          <a:bodyPr wrap="square" rtlCol="0">
            <a:spAutoFit/>
          </a:bodyPr>
          <a:lstStyle/>
          <a:p>
            <a:r>
              <a:rPr lang="en-GB" b="1" dirty="0" smtClean="0">
                <a:solidFill>
                  <a:srgbClr val="00B0F0"/>
                </a:solidFill>
              </a:rPr>
              <a:t>Family background</a:t>
            </a:r>
          </a:p>
          <a:p>
            <a:r>
              <a:rPr lang="en-GB" dirty="0" smtClean="0"/>
              <a:t>Different expectations for development, support, love, family makeup/background</a:t>
            </a:r>
            <a:endParaRPr lang="en-GB" dirty="0"/>
          </a:p>
        </p:txBody>
      </p:sp>
      <p:sp>
        <p:nvSpPr>
          <p:cNvPr id="6" name="TextBox 5"/>
          <p:cNvSpPr txBox="1"/>
          <p:nvPr/>
        </p:nvSpPr>
        <p:spPr>
          <a:xfrm>
            <a:off x="6012160" y="692696"/>
            <a:ext cx="2880320" cy="1477328"/>
          </a:xfrm>
          <a:prstGeom prst="rect">
            <a:avLst/>
          </a:prstGeom>
          <a:noFill/>
          <a:ln>
            <a:solidFill>
              <a:schemeClr val="tx1"/>
            </a:solidFill>
          </a:ln>
        </p:spPr>
        <p:txBody>
          <a:bodyPr wrap="square" rtlCol="0">
            <a:spAutoFit/>
          </a:bodyPr>
          <a:lstStyle/>
          <a:p>
            <a:r>
              <a:rPr lang="en-GB" b="1" dirty="0" smtClean="0">
                <a:solidFill>
                  <a:srgbClr val="7030A0"/>
                </a:solidFill>
              </a:rPr>
              <a:t>Environment</a:t>
            </a:r>
          </a:p>
          <a:p>
            <a:r>
              <a:rPr lang="en-GB" dirty="0" smtClean="0"/>
              <a:t>Housing, pollution, available resources/opportunities, community safety structure and values</a:t>
            </a:r>
            <a:endParaRPr lang="en-GB" dirty="0"/>
          </a:p>
        </p:txBody>
      </p:sp>
    </p:spTree>
    <p:extLst>
      <p:ext uri="{BB962C8B-B14F-4D97-AF65-F5344CB8AC3E}">
        <p14:creationId xmlns:p14="http://schemas.microsoft.com/office/powerpoint/2010/main" val="54595350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4465" y="474345"/>
            <a:ext cx="8496944" cy="2954655"/>
          </a:xfrm>
          <a:prstGeom prst="rect">
            <a:avLst/>
          </a:prstGeom>
        </p:spPr>
        <p:txBody>
          <a:bodyPr wrap="square">
            <a:spAutoFit/>
          </a:bodyPr>
          <a:lstStyle/>
          <a:p>
            <a:r>
              <a:rPr lang="en-GB" sz="2800" dirty="0" smtClean="0"/>
              <a:t>Many synapses are formed as a result of genes; this is how the basic brain becomes wired. However, the environment then plays a part in further development. Other synapses are formed as a result of a child’s senses reporting about his or her environment and experiences, and stimulating neural activity. </a:t>
            </a:r>
          </a:p>
          <a:p>
            <a:r>
              <a:rPr lang="en-GB" dirty="0" smtClean="0"/>
              <a:t>. </a:t>
            </a:r>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4465" y="3645024"/>
            <a:ext cx="4536504" cy="2815166"/>
          </a:xfrm>
          <a:prstGeom prst="rect">
            <a:avLst/>
          </a:prstGeom>
        </p:spPr>
      </p:pic>
    </p:spTree>
    <p:extLst>
      <p:ext uri="{BB962C8B-B14F-4D97-AF65-F5344CB8AC3E}">
        <p14:creationId xmlns:p14="http://schemas.microsoft.com/office/powerpoint/2010/main" val="32479433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592" y="116632"/>
            <a:ext cx="8712968" cy="3539430"/>
          </a:xfrm>
          <a:prstGeom prst="rect">
            <a:avLst/>
          </a:prstGeom>
        </p:spPr>
        <p:txBody>
          <a:bodyPr wrap="square">
            <a:spAutoFit/>
          </a:bodyPr>
          <a:lstStyle/>
          <a:p>
            <a:r>
              <a:rPr lang="en-GB" sz="2800" dirty="0"/>
              <a:t>If synapses are rarely used, they stay weak and are more likely to be eliminated during the pruning process. Stronger synapses support the efficiency of the brain, supporting learning, memory and other cognitive skills. </a:t>
            </a:r>
          </a:p>
          <a:p>
            <a:r>
              <a:rPr lang="en-GB" sz="2800" dirty="0"/>
              <a:t>Therefore, a child’s experiences have a great influence on how a child’s brain will process information for the rest of his or her life. This is why the first years of a baby’s life are critical. </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60" y="3656062"/>
            <a:ext cx="4320480" cy="2815166"/>
          </a:xfrm>
          <a:prstGeom prst="rect">
            <a:avLst/>
          </a:prstGeom>
        </p:spPr>
      </p:pic>
    </p:spTree>
    <p:extLst>
      <p:ext uri="{BB962C8B-B14F-4D97-AF65-F5344CB8AC3E}">
        <p14:creationId xmlns:p14="http://schemas.microsoft.com/office/powerpoint/2010/main" val="378457468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04" y="6093296"/>
            <a:ext cx="8928992" cy="646331"/>
          </a:xfrm>
          <a:prstGeom prst="rect">
            <a:avLst/>
          </a:prstGeom>
        </p:spPr>
        <p:txBody>
          <a:bodyPr wrap="square">
            <a:spAutoFit/>
          </a:bodyPr>
          <a:lstStyle/>
          <a:p>
            <a:r>
              <a:rPr lang="en-GB" dirty="0" smtClean="0"/>
              <a:t>This image, from </a:t>
            </a:r>
            <a:r>
              <a:rPr lang="en-GB" dirty="0" smtClean="0">
                <a:hlinkClick r:id="rId3"/>
              </a:rPr>
              <a:t>research conducted by Dr Bruce D Perry, </a:t>
            </a:r>
            <a:r>
              <a:rPr lang="en-GB" dirty="0" err="1" smtClean="0">
                <a:hlinkClick r:id="rId3"/>
              </a:rPr>
              <a:t>Ph.D</a:t>
            </a:r>
            <a:r>
              <a:rPr lang="en-GB" dirty="0" smtClean="0"/>
              <a:t> (PDF), illustrates the negative impact of neglect on the developing brain. </a:t>
            </a:r>
            <a:endParaRPr lang="en-GB" dirty="0"/>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5536" y="332656"/>
            <a:ext cx="8284632" cy="5184576"/>
          </a:xfrm>
          <a:prstGeom prst="rect">
            <a:avLst/>
          </a:prstGeom>
        </p:spPr>
      </p:pic>
    </p:spTree>
    <p:extLst>
      <p:ext uri="{BB962C8B-B14F-4D97-AF65-F5344CB8AC3E}">
        <p14:creationId xmlns:p14="http://schemas.microsoft.com/office/powerpoint/2010/main" val="37160710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03648" y="332656"/>
            <a:ext cx="6264696" cy="6264696"/>
          </a:xfrm>
          <a:prstGeom prst="rect">
            <a:avLst/>
          </a:prstGeom>
        </p:spPr>
      </p:pic>
      <p:sp>
        <p:nvSpPr>
          <p:cNvPr id="2" name="Rectangle 1"/>
          <p:cNvSpPr/>
          <p:nvPr/>
        </p:nvSpPr>
        <p:spPr>
          <a:xfrm>
            <a:off x="179512" y="116632"/>
            <a:ext cx="8712968" cy="5632311"/>
          </a:xfrm>
          <a:prstGeom prst="rect">
            <a:avLst/>
          </a:prstGeom>
        </p:spPr>
        <p:txBody>
          <a:bodyPr wrap="square">
            <a:spAutoFit/>
          </a:bodyPr>
          <a:lstStyle/>
          <a:p>
            <a:r>
              <a:rPr lang="en-GB" sz="4000" b="1" dirty="0"/>
              <a:t>Why Is It So Important?</a:t>
            </a:r>
          </a:p>
          <a:p>
            <a:r>
              <a:rPr lang="en-GB" sz="4000" dirty="0"/>
              <a:t>Well, here’s a secret that will change the way you engage your child from now on…</a:t>
            </a:r>
          </a:p>
          <a:p>
            <a:r>
              <a:rPr lang="en-GB" sz="4000" dirty="0"/>
              <a:t>The number of synapses in one’s brain depends on the positive engagement a child receives during the early years. So simply put, more positive experiences means more synapses</a:t>
            </a:r>
          </a:p>
        </p:txBody>
      </p:sp>
    </p:spTree>
    <p:extLst>
      <p:ext uri="{BB962C8B-B14F-4D97-AF65-F5344CB8AC3E}">
        <p14:creationId xmlns:p14="http://schemas.microsoft.com/office/powerpoint/2010/main" val="214814848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332656"/>
            <a:ext cx="8424936" cy="6093976"/>
          </a:xfrm>
          <a:prstGeom prst="rect">
            <a:avLst/>
          </a:prstGeom>
        </p:spPr>
        <p:txBody>
          <a:bodyPr wrap="square">
            <a:spAutoFit/>
          </a:bodyPr>
          <a:lstStyle/>
          <a:p>
            <a:r>
              <a:rPr lang="en-GB" sz="3000" dirty="0" smtClean="0">
                <a:effectLst/>
              </a:rPr>
              <a:t>In 1975, Edward </a:t>
            </a:r>
            <a:r>
              <a:rPr lang="en-GB" sz="3000" dirty="0" err="1" smtClean="0">
                <a:effectLst/>
              </a:rPr>
              <a:t>Tronick</a:t>
            </a:r>
            <a:r>
              <a:rPr lang="en-GB" sz="3000" dirty="0" smtClean="0">
                <a:effectLst/>
              </a:rPr>
              <a:t> and colleagues first presented the “still face experiment” to colleagues at the biennial meeting of the </a:t>
            </a:r>
            <a:r>
              <a:rPr lang="en-GB" sz="3000" dirty="0" smtClean="0">
                <a:effectLst/>
                <a:hlinkClick r:id="rId3"/>
              </a:rPr>
              <a:t>Society for Research in Child Development</a:t>
            </a:r>
            <a:r>
              <a:rPr lang="en-GB" sz="3000" dirty="0" smtClean="0">
                <a:effectLst/>
              </a:rPr>
              <a:t>. He described a phenomenon in which an infant, after three minutes of “interaction” with a non-responsive expressionless mother, “rapidly sobers and grows wary. He makes repeated attempts to get the interaction into its usual reciprocal pattern. When these attempts fail, the infant withdraws [and] orients his face and body away from his mother with a withdrawn, hopeless facial expression.” It remains one of the most replicated findings in developmental psychology.</a:t>
            </a:r>
            <a:endParaRPr lang="en-GB" sz="3000" dirty="0"/>
          </a:p>
        </p:txBody>
      </p:sp>
    </p:spTree>
    <p:extLst>
      <p:ext uri="{BB962C8B-B14F-4D97-AF65-F5344CB8AC3E}">
        <p14:creationId xmlns:p14="http://schemas.microsoft.com/office/powerpoint/2010/main" val="337112850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4900" y="828675"/>
            <a:ext cx="6934200" cy="5200650"/>
          </a:xfrm>
          <a:prstGeom prst="rect">
            <a:avLst/>
          </a:prstGeom>
        </p:spPr>
      </p:pic>
    </p:spTree>
    <p:extLst>
      <p:ext uri="{BB962C8B-B14F-4D97-AF65-F5344CB8AC3E}">
        <p14:creationId xmlns:p14="http://schemas.microsoft.com/office/powerpoint/2010/main" val="263913254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95536" y="116632"/>
            <a:ext cx="8460432" cy="3046988"/>
          </a:xfrm>
          <a:prstGeom prst="rect">
            <a:avLst/>
          </a:prstGeom>
        </p:spPr>
        <p:txBody>
          <a:bodyPr wrap="square">
            <a:spAutoFit/>
          </a:bodyPr>
          <a:lstStyle/>
          <a:p>
            <a:r>
              <a:rPr lang="en-GB" sz="3200" dirty="0" smtClean="0"/>
              <a:t>Today</a:t>
            </a:r>
            <a:r>
              <a:rPr lang="en-GB" sz="3200" dirty="0"/>
              <a:t>, with the introduction of smartphones and TV, children have started engaging passively. Interactions with other human beings has reduced drastically. Children are seldom introduced to decision-making in real-life situations</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91879" y="2636912"/>
            <a:ext cx="4718723" cy="3958660"/>
          </a:xfrm>
          <a:prstGeom prst="rect">
            <a:avLst/>
          </a:prstGeom>
        </p:spPr>
      </p:pic>
    </p:spTree>
    <p:extLst>
      <p:ext uri="{BB962C8B-B14F-4D97-AF65-F5344CB8AC3E}">
        <p14:creationId xmlns:p14="http://schemas.microsoft.com/office/powerpoint/2010/main" val="106631458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99792" y="2708920"/>
            <a:ext cx="1218603" cy="369332"/>
          </a:xfrm>
          <a:prstGeom prst="rect">
            <a:avLst/>
          </a:prstGeom>
          <a:noFill/>
        </p:spPr>
        <p:txBody>
          <a:bodyPr wrap="none" rtlCol="0">
            <a:spAutoFit/>
          </a:bodyPr>
          <a:lstStyle/>
          <a:p>
            <a:r>
              <a:rPr lang="en-GB" dirty="0" smtClean="0"/>
              <a:t>Discussion </a:t>
            </a:r>
            <a:endParaRPr lang="en-GB" dirty="0"/>
          </a:p>
        </p:txBody>
      </p:sp>
    </p:spTree>
    <p:extLst>
      <p:ext uri="{BB962C8B-B14F-4D97-AF65-F5344CB8AC3E}">
        <p14:creationId xmlns:p14="http://schemas.microsoft.com/office/powerpoint/2010/main" val="118514476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0" y="1859340"/>
            <a:ext cx="4572000" cy="369332"/>
          </a:xfrm>
          <a:prstGeom prst="rect">
            <a:avLst/>
          </a:prstGeom>
        </p:spPr>
        <p:txBody>
          <a:bodyPr>
            <a:spAutoFit/>
          </a:bodyPr>
          <a:lstStyle/>
          <a:p>
            <a:r>
              <a:rPr lang="en-GB" dirty="0" smtClean="0"/>
              <a:t>.</a:t>
            </a:r>
            <a:endParaRPr lang="en-GB" dirty="0"/>
          </a:p>
        </p:txBody>
      </p:sp>
      <p:sp>
        <p:nvSpPr>
          <p:cNvPr id="3" name="Rectangle 2"/>
          <p:cNvSpPr/>
          <p:nvPr/>
        </p:nvSpPr>
        <p:spPr>
          <a:xfrm>
            <a:off x="287524" y="764704"/>
            <a:ext cx="8568952" cy="5293757"/>
          </a:xfrm>
          <a:prstGeom prst="rect">
            <a:avLst/>
          </a:prstGeom>
        </p:spPr>
        <p:txBody>
          <a:bodyPr wrap="square">
            <a:spAutoFit/>
          </a:bodyPr>
          <a:lstStyle/>
          <a:p>
            <a:r>
              <a:rPr lang="en-GB" sz="2000" dirty="0">
                <a:hlinkClick r:id="rId3"/>
              </a:rPr>
              <a:t>Adverse Childhood Experiences (ACEs)</a:t>
            </a:r>
            <a:r>
              <a:rPr lang="en-GB" sz="2000" dirty="0"/>
              <a:t> are traumatic experiences that occur before the age of 18 and are remembered throughout adulthood.</a:t>
            </a:r>
          </a:p>
          <a:p>
            <a:r>
              <a:rPr lang="en-GB" sz="2000" dirty="0"/>
              <a:t> </a:t>
            </a:r>
          </a:p>
          <a:p>
            <a:r>
              <a:rPr lang="en-GB" sz="2000" dirty="0"/>
              <a:t>These experiences range from suffering verbal, mental, sexual and physical abuse, to being raised in a household where domestic violence, alcohol abuse, parental separation or drug abuse is present.</a:t>
            </a:r>
          </a:p>
          <a:p>
            <a:r>
              <a:rPr lang="en-GB" sz="2000" dirty="0"/>
              <a:t> </a:t>
            </a:r>
          </a:p>
          <a:p>
            <a:r>
              <a:rPr lang="en-GB" sz="2000" dirty="0"/>
              <a:t>Evidence shows children who experience stressful and poor quality childhoods are more likely to develop health-harming and anti-social behaviours, more likely to perform poorly in school, more likely to be involved in crime and ultimately less likely to be a productive member of society.</a:t>
            </a:r>
          </a:p>
          <a:p>
            <a:r>
              <a:rPr lang="en-GB" sz="2000" dirty="0"/>
              <a:t> </a:t>
            </a:r>
          </a:p>
          <a:p>
            <a:r>
              <a:rPr lang="en-GB" sz="2000" dirty="0" err="1"/>
              <a:t>Cymru</a:t>
            </a:r>
            <a:r>
              <a:rPr lang="en-GB" sz="2000" dirty="0"/>
              <a:t> Well Wales has committed to addressing ACEs and their impact in Wales by; making all public services in Wales able to respond effectively to prevent and mitigate the harms from ACEs, and by building protective factors and resilience in the population to cope with ACEs that cannot be prevented.</a:t>
            </a:r>
          </a:p>
          <a:p>
            <a:r>
              <a:rPr lang="en-GB" dirty="0"/>
              <a:t> </a:t>
            </a:r>
          </a:p>
        </p:txBody>
      </p:sp>
    </p:spTree>
    <p:extLst>
      <p:ext uri="{BB962C8B-B14F-4D97-AF65-F5344CB8AC3E}">
        <p14:creationId xmlns:p14="http://schemas.microsoft.com/office/powerpoint/2010/main" val="170642333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1560" y="1412776"/>
            <a:ext cx="7992888" cy="3416320"/>
          </a:xfrm>
          <a:prstGeom prst="rect">
            <a:avLst/>
          </a:prstGeom>
        </p:spPr>
        <p:txBody>
          <a:bodyPr wrap="square">
            <a:spAutoFit/>
          </a:bodyPr>
          <a:lstStyle/>
          <a:p>
            <a:r>
              <a:rPr lang="en-GB" sz="2400" dirty="0"/>
              <a:t>Children who are exposed to abuse, domestic violence or other stresses are far more likely to develop long term health problems, says new research.</a:t>
            </a:r>
          </a:p>
          <a:p>
            <a:r>
              <a:rPr lang="en-GB" sz="2400" dirty="0"/>
              <a:t>The Public Health Wales study looks at adverse experiences in childhood (ACEs) which include parents separating.</a:t>
            </a:r>
          </a:p>
          <a:p>
            <a:r>
              <a:rPr lang="en-GB" sz="2400" dirty="0"/>
              <a:t>Children with four or more ACEs, around 14%, are three times more likely to get lung or heart disease later in life.</a:t>
            </a:r>
          </a:p>
          <a:p>
            <a:r>
              <a:rPr lang="en-GB" sz="2400" dirty="0"/>
              <a:t>One senior health figure said instead of "mending broken adults" a focus was needed on "building stronger children".</a:t>
            </a:r>
            <a:endParaRPr lang="en-GB" sz="2400" dirty="0">
              <a:effectLst/>
            </a:endParaRPr>
          </a:p>
        </p:txBody>
      </p:sp>
    </p:spTree>
    <p:extLst>
      <p:ext uri="{BB962C8B-B14F-4D97-AF65-F5344CB8AC3E}">
        <p14:creationId xmlns:p14="http://schemas.microsoft.com/office/powerpoint/2010/main" val="412144215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Graphi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500" y="166903"/>
            <a:ext cx="8756972" cy="63584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211083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19672" y="1412776"/>
            <a:ext cx="6264696" cy="3385542"/>
          </a:xfrm>
          <a:prstGeom prst="rect">
            <a:avLst/>
          </a:prstGeom>
        </p:spPr>
        <p:txBody>
          <a:bodyPr wrap="square">
            <a:spAutoFit/>
          </a:bodyPr>
          <a:lstStyle/>
          <a:p>
            <a:r>
              <a:rPr lang="en-GB" sz="2800" dirty="0"/>
              <a:t>For Prof Bellis it is crucial for the future to get it right.</a:t>
            </a:r>
            <a:endParaRPr lang="en-GB" sz="2800" dirty="0" smtClean="0"/>
          </a:p>
          <a:p>
            <a:r>
              <a:rPr lang="en-GB" sz="2800" dirty="0" smtClean="0"/>
              <a:t>The </a:t>
            </a:r>
            <a:r>
              <a:rPr lang="en-GB" sz="2800" dirty="0"/>
              <a:t>long term costs of leaving these things untreated are enormous," he said. "What we've got to focus on is instead of mending broken adults we must build stronger children</a:t>
            </a:r>
            <a:r>
              <a:rPr lang="en-GB" sz="2800" dirty="0" smtClean="0"/>
              <a:t>.“</a:t>
            </a:r>
          </a:p>
          <a:p>
            <a:endParaRPr lang="en-GB" dirty="0"/>
          </a:p>
        </p:txBody>
      </p:sp>
      <p:sp>
        <p:nvSpPr>
          <p:cNvPr id="3" name="Rectangle 2"/>
          <p:cNvSpPr/>
          <p:nvPr/>
        </p:nvSpPr>
        <p:spPr>
          <a:xfrm>
            <a:off x="2195736" y="4662114"/>
            <a:ext cx="4572000" cy="276999"/>
          </a:xfrm>
          <a:prstGeom prst="rect">
            <a:avLst/>
          </a:prstGeom>
        </p:spPr>
        <p:txBody>
          <a:bodyPr>
            <a:spAutoFit/>
          </a:bodyPr>
          <a:lstStyle/>
          <a:p>
            <a:r>
              <a:rPr lang="en-GB" sz="1200" dirty="0"/>
              <a:t>Prof Mark Bellis, director of policy and research at Public Health Wales </a:t>
            </a:r>
          </a:p>
        </p:txBody>
      </p:sp>
    </p:spTree>
    <p:extLst>
      <p:ext uri="{BB962C8B-B14F-4D97-AF65-F5344CB8AC3E}">
        <p14:creationId xmlns:p14="http://schemas.microsoft.com/office/powerpoint/2010/main" val="205514572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43608" y="620688"/>
            <a:ext cx="7016288" cy="584775"/>
          </a:xfrm>
          <a:prstGeom prst="rect">
            <a:avLst/>
          </a:prstGeom>
          <a:noFill/>
        </p:spPr>
        <p:txBody>
          <a:bodyPr wrap="square" rtlCol="0">
            <a:spAutoFit/>
          </a:bodyPr>
          <a:lstStyle/>
          <a:p>
            <a:pPr algn="ctr"/>
            <a:r>
              <a:rPr lang="en-GB" sz="3200" dirty="0" smtClean="0"/>
              <a:t>Impact on Early Language Development</a:t>
            </a:r>
            <a:endParaRPr lang="en-GB" sz="3200" dirty="0"/>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51720" y="1556791"/>
            <a:ext cx="4760017" cy="5042391"/>
          </a:xfrm>
          <a:prstGeom prst="rect">
            <a:avLst/>
          </a:prstGeom>
        </p:spPr>
      </p:pic>
    </p:spTree>
    <p:extLst>
      <p:ext uri="{BB962C8B-B14F-4D97-AF65-F5344CB8AC3E}">
        <p14:creationId xmlns:p14="http://schemas.microsoft.com/office/powerpoint/2010/main" val="40725486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79912" y="2799168"/>
            <a:ext cx="4572000" cy="1200329"/>
          </a:xfrm>
          <a:prstGeom prst="rect">
            <a:avLst/>
          </a:prstGeom>
        </p:spPr>
        <p:txBody>
          <a:bodyPr>
            <a:spAutoFit/>
          </a:bodyPr>
          <a:lstStyle/>
          <a:p>
            <a:pPr marL="204788" indent="-204788" algn="ctr">
              <a:buClr>
                <a:srgbClr val="9BBB59"/>
              </a:buClr>
              <a:buSzPct val="95000"/>
              <a:defRPr/>
            </a:pPr>
            <a:r>
              <a:rPr lang="en-GB" b="1" dirty="0"/>
              <a:t>Disadvantage Cycle</a:t>
            </a:r>
          </a:p>
          <a:p>
            <a:pPr marL="204788" indent="-204788" algn="ctr">
              <a:buClr>
                <a:srgbClr val="9BBB59"/>
              </a:buClr>
              <a:buSzPct val="95000"/>
              <a:defRPr/>
            </a:pPr>
            <a:r>
              <a:rPr lang="en-GB" dirty="0"/>
              <a:t>Children from low income families lag behind high income counterparts by 16 months in vocabulary at school entry</a:t>
            </a:r>
          </a:p>
        </p:txBody>
      </p:sp>
      <p:sp>
        <p:nvSpPr>
          <p:cNvPr id="3" name="Rectangle 2"/>
          <p:cNvSpPr/>
          <p:nvPr/>
        </p:nvSpPr>
        <p:spPr>
          <a:xfrm>
            <a:off x="251520" y="332656"/>
            <a:ext cx="4572000" cy="1431161"/>
          </a:xfrm>
          <a:prstGeom prst="rect">
            <a:avLst/>
          </a:prstGeom>
        </p:spPr>
        <p:txBody>
          <a:bodyPr>
            <a:spAutoFit/>
          </a:bodyPr>
          <a:lstStyle/>
          <a:p>
            <a:pPr algn="ctr">
              <a:defRPr/>
            </a:pPr>
            <a:r>
              <a:rPr lang="en-GB" sz="1500" b="1" dirty="0"/>
              <a:t>School Readiness</a:t>
            </a:r>
          </a:p>
          <a:p>
            <a:pPr algn="ctr">
              <a:defRPr/>
            </a:pPr>
            <a:r>
              <a:rPr lang="en-GB" dirty="0"/>
              <a:t>Language Development at age 2 is a strong predictor of children’s school readiness at age 4 </a:t>
            </a:r>
          </a:p>
          <a:p>
            <a:pPr algn="ctr">
              <a:defRPr/>
            </a:pPr>
            <a:r>
              <a:rPr lang="en-GB" dirty="0"/>
              <a:t>(</a:t>
            </a:r>
            <a:r>
              <a:rPr lang="en-GB" dirty="0" err="1"/>
              <a:t>Roulstone</a:t>
            </a:r>
            <a:r>
              <a:rPr lang="en-GB" dirty="0"/>
              <a:t> et al 2011)</a:t>
            </a:r>
          </a:p>
        </p:txBody>
      </p:sp>
      <p:sp>
        <p:nvSpPr>
          <p:cNvPr id="4" name="Rectangle 3"/>
          <p:cNvSpPr/>
          <p:nvPr/>
        </p:nvSpPr>
        <p:spPr>
          <a:xfrm>
            <a:off x="2109862" y="4984333"/>
            <a:ext cx="4572000" cy="1477328"/>
          </a:xfrm>
          <a:prstGeom prst="rect">
            <a:avLst/>
          </a:prstGeom>
        </p:spPr>
        <p:txBody>
          <a:bodyPr>
            <a:spAutoFit/>
          </a:bodyPr>
          <a:lstStyle/>
          <a:p>
            <a:pPr algn="ctr">
              <a:defRPr/>
            </a:pPr>
            <a:r>
              <a:rPr lang="en-US" dirty="0"/>
              <a:t>Vocabulary difficulties at 5  associated with poor literacy, mental health and employment outcomes at 34 </a:t>
            </a:r>
          </a:p>
          <a:p>
            <a:pPr algn="ctr">
              <a:defRPr/>
            </a:pPr>
            <a:r>
              <a:rPr lang="en-US" dirty="0"/>
              <a:t>(Law et al 2009)</a:t>
            </a:r>
          </a:p>
          <a:p>
            <a:pPr algn="ctr">
              <a:defRPr/>
            </a:pPr>
            <a:endParaRPr lang="en-GB"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20072" y="135042"/>
            <a:ext cx="2809875" cy="1628775"/>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9812" y="2420888"/>
            <a:ext cx="3340100" cy="1800200"/>
          </a:xfrm>
          <a:prstGeom prst="rect">
            <a:avLst/>
          </a:prstGeom>
        </p:spPr>
      </p:pic>
    </p:spTree>
    <p:extLst>
      <p:ext uri="{BB962C8B-B14F-4D97-AF65-F5344CB8AC3E}">
        <p14:creationId xmlns:p14="http://schemas.microsoft.com/office/powerpoint/2010/main" val="37463236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12" y="476672"/>
            <a:ext cx="4572000" cy="954107"/>
          </a:xfrm>
          <a:prstGeom prst="rect">
            <a:avLst/>
          </a:prstGeom>
        </p:spPr>
        <p:txBody>
          <a:bodyPr>
            <a:spAutoFit/>
          </a:bodyPr>
          <a:lstStyle/>
          <a:p>
            <a:pPr algn="ctr">
              <a:defRPr/>
            </a:pPr>
            <a:r>
              <a:rPr lang="en-GB" sz="2000" b="1" dirty="0"/>
              <a:t>Criminality</a:t>
            </a:r>
          </a:p>
          <a:p>
            <a:pPr algn="ctr">
              <a:defRPr/>
            </a:pPr>
            <a:r>
              <a:rPr lang="en-GB" dirty="0"/>
              <a:t>65% of young people in young offenders institutions have communication difficulties</a:t>
            </a:r>
          </a:p>
        </p:txBody>
      </p:sp>
      <p:sp>
        <p:nvSpPr>
          <p:cNvPr id="3" name="Rectangle 2"/>
          <p:cNvSpPr/>
          <p:nvPr/>
        </p:nvSpPr>
        <p:spPr>
          <a:xfrm>
            <a:off x="2411760" y="2485926"/>
            <a:ext cx="4572000" cy="1231106"/>
          </a:xfrm>
          <a:prstGeom prst="rect">
            <a:avLst/>
          </a:prstGeom>
        </p:spPr>
        <p:txBody>
          <a:bodyPr>
            <a:spAutoFit/>
          </a:bodyPr>
          <a:lstStyle/>
          <a:p>
            <a:pPr algn="ctr">
              <a:defRPr/>
            </a:pPr>
            <a:r>
              <a:rPr lang="en-GB" sz="2000" b="1" dirty="0"/>
              <a:t>Mental Health</a:t>
            </a:r>
          </a:p>
          <a:p>
            <a:pPr algn="ctr">
              <a:defRPr/>
            </a:pPr>
            <a:r>
              <a:rPr lang="en-GB" dirty="0"/>
              <a:t>40% of 7 to 14 year olds referred to child psychiatric services had an undiagnosed language impairment</a:t>
            </a:r>
          </a:p>
        </p:txBody>
      </p:sp>
      <p:sp>
        <p:nvSpPr>
          <p:cNvPr id="4" name="Rectangle 3"/>
          <p:cNvSpPr/>
          <p:nvPr/>
        </p:nvSpPr>
        <p:spPr>
          <a:xfrm>
            <a:off x="4283968" y="4653136"/>
            <a:ext cx="4572000" cy="954107"/>
          </a:xfrm>
          <a:prstGeom prst="rect">
            <a:avLst/>
          </a:prstGeom>
        </p:spPr>
        <p:txBody>
          <a:bodyPr>
            <a:spAutoFit/>
          </a:bodyPr>
          <a:lstStyle/>
          <a:p>
            <a:pPr algn="ctr">
              <a:defRPr/>
            </a:pPr>
            <a:r>
              <a:rPr lang="en-GB" sz="2000" b="1" dirty="0"/>
              <a:t>Behaviour/ vulnerability</a:t>
            </a:r>
          </a:p>
          <a:p>
            <a:pPr algn="ctr">
              <a:defRPr/>
            </a:pPr>
            <a:r>
              <a:rPr lang="en-GB" dirty="0"/>
              <a:t>2/3 of 7-14 year olds with serious behaviour problems have a language impairment</a:t>
            </a: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2984" y="3645024"/>
            <a:ext cx="2266808" cy="299695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24128" y="116632"/>
            <a:ext cx="3131840" cy="2088913"/>
          </a:xfrm>
          <a:prstGeom prst="rect">
            <a:avLst/>
          </a:prstGeom>
        </p:spPr>
      </p:pic>
    </p:spTree>
    <p:extLst>
      <p:ext uri="{BB962C8B-B14F-4D97-AF65-F5344CB8AC3E}">
        <p14:creationId xmlns:p14="http://schemas.microsoft.com/office/powerpoint/2010/main" val="349953067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35972" y="1556792"/>
            <a:ext cx="7396467" cy="1754326"/>
          </a:xfrm>
          <a:prstGeom prst="rect">
            <a:avLst/>
          </a:prstGeom>
          <a:noFill/>
        </p:spPr>
        <p:txBody>
          <a:bodyPr wrap="square" rtlCol="0">
            <a:spAutoFit/>
          </a:bodyPr>
          <a:lstStyle/>
          <a:p>
            <a:r>
              <a:rPr lang="en-GB" dirty="0" smtClean="0"/>
              <a:t>Information on the services that are involved  within Early Intervention Service	         Jig-so </a:t>
            </a:r>
          </a:p>
          <a:p>
            <a:r>
              <a:rPr lang="en-GB" dirty="0"/>
              <a:t> </a:t>
            </a:r>
            <a:r>
              <a:rPr lang="en-GB" dirty="0" smtClean="0"/>
              <a:t>                         Early Language Development Team </a:t>
            </a:r>
          </a:p>
          <a:p>
            <a:r>
              <a:rPr lang="en-GB" dirty="0"/>
              <a:t> </a:t>
            </a:r>
            <a:r>
              <a:rPr lang="en-GB" dirty="0" smtClean="0"/>
              <a:t>                         Family Partnership team</a:t>
            </a:r>
          </a:p>
          <a:p>
            <a:r>
              <a:rPr lang="en-GB" dirty="0"/>
              <a:t> </a:t>
            </a:r>
            <a:r>
              <a:rPr lang="en-GB" dirty="0" smtClean="0"/>
              <a:t>                         Team around the family</a:t>
            </a:r>
          </a:p>
          <a:p>
            <a:r>
              <a:rPr lang="en-GB" dirty="0"/>
              <a:t> </a:t>
            </a:r>
            <a:r>
              <a:rPr lang="en-GB" dirty="0" smtClean="0"/>
              <a:t>                         Family Wellbeing Team</a:t>
            </a:r>
            <a:endParaRPr lang="en-GB" dirty="0"/>
          </a:p>
        </p:txBody>
      </p:sp>
    </p:spTree>
    <p:extLst>
      <p:ext uri="{BB962C8B-B14F-4D97-AF65-F5344CB8AC3E}">
        <p14:creationId xmlns:p14="http://schemas.microsoft.com/office/powerpoint/2010/main" val="34855182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43609" y="764704"/>
            <a:ext cx="5832647" cy="4247317"/>
          </a:xfrm>
          <a:prstGeom prst="rect">
            <a:avLst/>
          </a:prstGeom>
          <a:noFill/>
        </p:spPr>
        <p:txBody>
          <a:bodyPr wrap="square" rtlCol="0">
            <a:spAutoFit/>
          </a:bodyPr>
          <a:lstStyle/>
          <a:p>
            <a:r>
              <a:rPr lang="en-GB" b="1" dirty="0"/>
              <a:t> </a:t>
            </a:r>
            <a:endParaRPr lang="en-GB" dirty="0"/>
          </a:p>
          <a:p>
            <a:r>
              <a:rPr lang="en-GB" dirty="0"/>
              <a:t> </a:t>
            </a:r>
          </a:p>
          <a:p>
            <a:r>
              <a:rPr lang="en-GB" i="1" dirty="0"/>
              <a:t>Supporting families to build and enhance skills that will better enable them to help their child to meet their developmental milestones. Encouraging families to engage and promote play and language skills through 1-2-1 home sessions and within group.</a:t>
            </a:r>
          </a:p>
          <a:p>
            <a:r>
              <a:rPr lang="en-GB" dirty="0"/>
              <a:t> </a:t>
            </a:r>
          </a:p>
          <a:p>
            <a:pPr algn="ctr"/>
            <a:r>
              <a:rPr lang="en-GB" i="1" dirty="0">
                <a:solidFill>
                  <a:srgbClr val="FF0000"/>
                </a:solidFill>
              </a:rPr>
              <a:t>Talk, sing, read and playing with your </a:t>
            </a:r>
            <a:r>
              <a:rPr lang="en-GB" i="1" dirty="0" smtClean="0">
                <a:solidFill>
                  <a:srgbClr val="FF0000"/>
                </a:solidFill>
              </a:rPr>
              <a:t>child</a:t>
            </a:r>
          </a:p>
          <a:p>
            <a:endParaRPr lang="en-GB" i="1" dirty="0"/>
          </a:p>
          <a:p>
            <a:endParaRPr lang="en-GB" i="1" dirty="0" smtClean="0"/>
          </a:p>
          <a:p>
            <a:r>
              <a:rPr lang="en-GB" i="1" dirty="0" smtClean="0"/>
              <a:t>We are Families First and Flying Start Funded and we cover the whole of Swansea</a:t>
            </a:r>
          </a:p>
          <a:p>
            <a:endParaRPr lang="en-GB" i="1" dirty="0"/>
          </a:p>
          <a:p>
            <a:r>
              <a:rPr lang="en-GB" i="1" dirty="0" smtClean="0"/>
              <a:t>We are </a:t>
            </a:r>
            <a:r>
              <a:rPr lang="en-GB" i="1" dirty="0"/>
              <a:t>9</a:t>
            </a:r>
            <a:r>
              <a:rPr lang="en-GB" i="1" dirty="0" smtClean="0"/>
              <a:t> ELDT project workers and 1 manager</a:t>
            </a:r>
            <a:endParaRPr lang="en-GB" i="1" dirty="0"/>
          </a:p>
        </p:txBody>
      </p:sp>
      <p:sp>
        <p:nvSpPr>
          <p:cNvPr id="3" name="Rectangle 2"/>
          <p:cNvSpPr/>
          <p:nvPr/>
        </p:nvSpPr>
        <p:spPr>
          <a:xfrm>
            <a:off x="2051720" y="260648"/>
            <a:ext cx="4446987" cy="1231106"/>
          </a:xfrm>
          <a:prstGeom prst="rect">
            <a:avLst/>
          </a:prstGeom>
          <a:noFill/>
        </p:spPr>
        <p:txBody>
          <a:bodyPr wrap="non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en-GB" sz="2000" b="1" cap="all" spc="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Early Language Development team</a:t>
            </a:r>
          </a:p>
          <a:p>
            <a:pPr algn="ctr"/>
            <a:r>
              <a:rPr lang="en-GB" sz="5400" b="1" cap="all" spc="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 </a:t>
            </a:r>
          </a:p>
        </p:txBody>
      </p:sp>
    </p:spTree>
    <p:extLst>
      <p:ext uri="{BB962C8B-B14F-4D97-AF65-F5344CB8AC3E}">
        <p14:creationId xmlns:p14="http://schemas.microsoft.com/office/powerpoint/2010/main" val="151546931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544" y="332656"/>
            <a:ext cx="8136904" cy="3477875"/>
          </a:xfrm>
          <a:prstGeom prst="rect">
            <a:avLst/>
          </a:prstGeom>
        </p:spPr>
        <p:txBody>
          <a:bodyPr wrap="square">
            <a:spAutoFit/>
          </a:bodyPr>
          <a:lstStyle/>
          <a:p>
            <a:r>
              <a:rPr lang="en-GB" sz="4400" dirty="0"/>
              <a:t>As Dr Seuss put it: </a:t>
            </a:r>
            <a:endParaRPr lang="en-GB" sz="4400" dirty="0" smtClean="0"/>
          </a:p>
          <a:p>
            <a:r>
              <a:rPr lang="en-GB" sz="4400" dirty="0" smtClean="0"/>
              <a:t>“</a:t>
            </a:r>
            <a:r>
              <a:rPr lang="en-GB" sz="4400" dirty="0"/>
              <a:t>The more that you read, the more things you will know. The more that you learn, the more places you’ll go.”</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19872" y="3672026"/>
            <a:ext cx="5663952" cy="3185973"/>
          </a:xfrm>
          <a:prstGeom prst="rect">
            <a:avLst/>
          </a:prstGeom>
        </p:spPr>
      </p:pic>
    </p:spTree>
    <p:extLst>
      <p:ext uri="{BB962C8B-B14F-4D97-AF65-F5344CB8AC3E}">
        <p14:creationId xmlns:p14="http://schemas.microsoft.com/office/powerpoint/2010/main" val="428587324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1224</TotalTime>
  <Words>2130</Words>
  <Application>Microsoft Office PowerPoint</Application>
  <PresentationFormat>On-screen Show (4:3)</PresentationFormat>
  <Paragraphs>194</Paragraphs>
  <Slides>39</Slides>
  <Notes>39</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39</vt:i4>
      </vt:variant>
    </vt:vector>
  </HeadingPairs>
  <TitlesOfParts>
    <vt:vector size="42"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City &amp; County of Swansea</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Jennett, Tracie</dc:creator>
  <cp:lastModifiedBy>Karen Hudson</cp:lastModifiedBy>
  <cp:revision>51</cp:revision>
  <cp:lastPrinted>2019-10-22T15:00:53Z</cp:lastPrinted>
  <dcterms:created xsi:type="dcterms:W3CDTF">2017-09-26T10:32:22Z</dcterms:created>
  <dcterms:modified xsi:type="dcterms:W3CDTF">2019-10-24T12:06:03Z</dcterms:modified>
</cp:coreProperties>
</file>