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9" r:id="rId16"/>
    <p:sldId id="268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4E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99125C-71E0-711A-D668-2AAFFD07B454}" v="681" dt="2026-08-06T21:05:34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sislava Miroslavova Terziyska (2507995)" userId="S::2507995@student.uwtsd.ac.uk::c5330630-f384-4f9a-9de6-fa82f13ab7a7" providerId="AD" clId="Web-{5699125C-71E0-711A-D668-2AAFFD07B454}"/>
    <pc:docChg chg="addSld delSld modSld modMainMaster">
      <pc:chgData name="Desislava Miroslavova Terziyska (2507995)" userId="S::2507995@student.uwtsd.ac.uk::c5330630-f384-4f9a-9de6-fa82f13ab7a7" providerId="AD" clId="Web-{5699125C-71E0-711A-D668-2AAFFD07B454}" dt="2026-08-06T21:05:34.408" v="692" actId="20577"/>
      <pc:docMkLst>
        <pc:docMk/>
      </pc:docMkLst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56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19:13:34.970" v="7" actId="20577"/>
          <ac:spMkLst>
            <pc:docMk/>
            <pc:sldMk cId="0" sldId="256"/>
            <ac:spMk id="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3:44.834" v="654" actId="20577"/>
          <ac:spMkLst>
            <pc:docMk/>
            <pc:sldMk cId="0" sldId="256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13:09.797" v="1" actId="20577"/>
          <ac:spMkLst>
            <pc:docMk/>
            <pc:sldMk cId="0" sldId="256"/>
            <ac:spMk id="7" creationId="{00000000-0000-0000-0000-000000000000}"/>
          </ac:spMkLst>
        </pc:spChg>
      </pc:sldChg>
      <pc:sldChg chg="addSp delSp mod modTransition setBg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57"/>
        </pc:sldMkLst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4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5"/>
          <ac:spMkLst>
            <pc:docMk/>
            <pc:sldMk cId="0" sldId="257"/>
            <ac:spMk id="4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6"/>
          <ac:spMkLst>
            <pc:docMk/>
            <pc:sldMk cId="0" sldId="257"/>
            <ac:spMk id="6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7"/>
          <ac:spMkLst>
            <pc:docMk/>
            <pc:sldMk cId="0" sldId="257"/>
            <ac:spMk id="7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8"/>
          <ac:spMkLst>
            <pc:docMk/>
            <pc:sldMk cId="0" sldId="257"/>
            <ac:spMk id="8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39"/>
          <ac:spMkLst>
            <pc:docMk/>
            <pc:sldMk cId="0" sldId="257"/>
            <ac:spMk id="9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0"/>
          <ac:spMkLst>
            <pc:docMk/>
            <pc:sldMk cId="0" sldId="257"/>
            <ac:spMk id="10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1"/>
          <ac:spMkLst>
            <pc:docMk/>
            <pc:sldMk cId="0" sldId="257"/>
            <ac:spMk id="11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2"/>
          <ac:spMkLst>
            <pc:docMk/>
            <pc:sldMk cId="0" sldId="257"/>
            <ac:spMk id="12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3"/>
          <ac:spMkLst>
            <pc:docMk/>
            <pc:sldMk cId="0" sldId="257"/>
            <ac:spMk id="13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4"/>
          <ac:spMkLst>
            <pc:docMk/>
            <pc:sldMk cId="0" sldId="257"/>
            <ac:spMk id="14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5"/>
          <ac:spMkLst>
            <pc:docMk/>
            <pc:sldMk cId="0" sldId="257"/>
            <ac:spMk id="15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6"/>
          <ac:spMkLst>
            <pc:docMk/>
            <pc:sldMk cId="0" sldId="257"/>
            <ac:spMk id="16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7"/>
          <ac:spMkLst>
            <pc:docMk/>
            <pc:sldMk cId="0" sldId="257"/>
            <ac:spMk id="17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8"/>
          <ac:spMkLst>
            <pc:docMk/>
            <pc:sldMk cId="0" sldId="257"/>
            <ac:spMk id="18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49"/>
          <ac:spMkLst>
            <pc:docMk/>
            <pc:sldMk cId="0" sldId="257"/>
            <ac:spMk id="19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0"/>
          <ac:spMkLst>
            <pc:docMk/>
            <pc:sldMk cId="0" sldId="257"/>
            <ac:spMk id="20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1"/>
          <ac:spMkLst>
            <pc:docMk/>
            <pc:sldMk cId="0" sldId="257"/>
            <ac:spMk id="21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2"/>
          <ac:spMkLst>
            <pc:docMk/>
            <pc:sldMk cId="0" sldId="257"/>
            <ac:spMk id="22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3"/>
          <ac:spMkLst>
            <pc:docMk/>
            <pc:sldMk cId="0" sldId="257"/>
            <ac:spMk id="23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4"/>
          <ac:spMkLst>
            <pc:docMk/>
            <pc:sldMk cId="0" sldId="257"/>
            <ac:spMk id="24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5"/>
          <ac:spMkLst>
            <pc:docMk/>
            <pc:sldMk cId="0" sldId="257"/>
            <ac:spMk id="25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6"/>
          <ac:spMkLst>
            <pc:docMk/>
            <pc:sldMk cId="0" sldId="257"/>
            <ac:spMk id="26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7"/>
          <ac:spMkLst>
            <pc:docMk/>
            <pc:sldMk cId="0" sldId="257"/>
            <ac:spMk id="27" creationId="{00000000-0000-0000-0000-00000000000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0:44.906" v="258"/>
          <ac:spMkLst>
            <pc:docMk/>
            <pc:sldMk cId="0" sldId="257"/>
            <ac:spMk id="28" creationId="{00000000-0000-0000-0000-000000000000}"/>
          </ac:spMkLst>
        </pc:spChg>
      </pc:sldChg>
      <pc:sldChg chg="delSp modSp modTransition modNotes">
        <pc:chgData name="Desislava Miroslavova Terziyska (2507995)" userId="S::2507995@student.uwtsd.ac.uk::c5330630-f384-4f9a-9de6-fa82f13ab7a7" providerId="AD" clId="Web-{5699125C-71E0-711A-D668-2AAFFD07B454}" dt="2026-08-06T21:02:15.775" v="680" actId="1076"/>
        <pc:sldMkLst>
          <pc:docMk/>
          <pc:sldMk cId="0" sldId="258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19:15:29.584" v="33" actId="20577"/>
          <ac:spMkLst>
            <pc:docMk/>
            <pc:sldMk cId="0" sldId="258"/>
            <ac:spMk id="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2:15.775" v="680" actId="1076"/>
          <ac:spMkLst>
            <pc:docMk/>
            <pc:sldMk cId="0" sldId="258"/>
            <ac:spMk id="1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6:28.179" v="203" actId="1076"/>
          <ac:spMkLst>
            <pc:docMk/>
            <pc:sldMk cId="0" sldId="258"/>
            <ac:spMk id="1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6:09.194" v="200" actId="20577"/>
          <ac:spMkLst>
            <pc:docMk/>
            <pc:sldMk cId="0" sldId="258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6:02.038" v="199" actId="14100"/>
          <ac:spMkLst>
            <pc:docMk/>
            <pc:sldMk cId="0" sldId="258"/>
            <ac:spMk id="2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5:52.303" v="197" actId="1076"/>
          <ac:spMkLst>
            <pc:docMk/>
            <pc:sldMk cId="0" sldId="258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6:36.617" v="204" actId="14100"/>
          <ac:spMkLst>
            <pc:docMk/>
            <pc:sldMk cId="0" sldId="258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2:08.041" v="679" actId="20577"/>
          <ac:spMkLst>
            <pc:docMk/>
            <pc:sldMk cId="0" sldId="258"/>
            <ac:spMk id="23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5699125C-71E0-711A-D668-2AAFFD07B454}" dt="2026-08-06T19:34:50.769" v="190"/>
          <ac:spMkLst>
            <pc:docMk/>
            <pc:sldMk cId="0" sldId="258"/>
            <ac:spMk id="24" creationId="{00000000-0000-0000-0000-000000000000}"/>
          </ac:spMkLst>
        </pc:spChg>
        <pc:spChg chg="del mod">
          <ac:chgData name="Desislava Miroslavova Terziyska (2507995)" userId="S::2507995@student.uwtsd.ac.uk::c5330630-f384-4f9a-9de6-fa82f13ab7a7" providerId="AD" clId="Web-{5699125C-71E0-711A-D668-2AAFFD07B454}" dt="2026-08-06T19:33:06.718" v="144"/>
          <ac:spMkLst>
            <pc:docMk/>
            <pc:sldMk cId="0" sldId="258"/>
            <ac:spMk id="25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5699125C-71E0-711A-D668-2AAFFD07B454}" dt="2026-08-06T19:34:48.754" v="189"/>
          <ac:spMkLst>
            <pc:docMk/>
            <pc:sldMk cId="0" sldId="258"/>
            <ac:spMk id="26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5699125C-71E0-711A-D668-2AAFFD07B454}" dt="2026-08-06T19:33:10.203" v="145"/>
          <ac:spMkLst>
            <pc:docMk/>
            <pc:sldMk cId="0" sldId="258"/>
            <ac:spMk id="27" creationId="{00000000-0000-0000-0000-000000000000}"/>
          </ac:spMkLst>
        </pc:spChg>
        <pc:spChg chg="del">
          <ac:chgData name="Desislava Miroslavova Terziyska (2507995)" userId="S::2507995@student.uwtsd.ac.uk::c5330630-f384-4f9a-9de6-fa82f13ab7a7" providerId="AD" clId="Web-{5699125C-71E0-711A-D668-2AAFFD07B454}" dt="2026-08-06T19:32:59.702" v="143"/>
          <ac:spMkLst>
            <pc:docMk/>
            <pc:sldMk cId="0" sldId="258"/>
            <ac:spMk id="28" creationId="{00000000-0000-0000-0000-000000000000}"/>
          </ac:spMkLst>
        </pc:spChg>
        <pc:spChg chg="del mod">
          <ac:chgData name="Desislava Miroslavova Terziyska (2507995)" userId="S::2507995@student.uwtsd.ac.uk::c5330630-f384-4f9a-9de6-fa82f13ab7a7" providerId="AD" clId="Web-{5699125C-71E0-711A-D668-2AAFFD07B454}" dt="2026-08-06T19:32:52.905" v="142"/>
          <ac:spMkLst>
            <pc:docMk/>
            <pc:sldMk cId="0" sldId="258"/>
            <ac:spMk id="2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33:43.735" v="151" actId="20577"/>
          <ac:spMkLst>
            <pc:docMk/>
            <pc:sldMk cId="0" sldId="258"/>
            <ac:spMk id="31" creationId="{00000000-0000-0000-0000-000000000000}"/>
          </ac:spMkLst>
        </pc:spChg>
      </pc:sldChg>
      <pc:sldChg chg="delSp modSp modTransition modNotes">
        <pc:chgData name="Desislava Miroslavova Terziyska (2507995)" userId="S::2507995@student.uwtsd.ac.uk::c5330630-f384-4f9a-9de6-fa82f13ab7a7" providerId="AD" clId="Web-{5699125C-71E0-711A-D668-2AAFFD07B454}" dt="2026-08-06T21:00:06.755" v="667" actId="20577"/>
        <pc:sldMkLst>
          <pc:docMk/>
          <pc:sldMk cId="0" sldId="259"/>
        </pc:sldMkLst>
        <pc:spChg chg="del mod">
          <ac:chgData name="Desislava Miroslavova Terziyska (2507995)" userId="S::2507995@student.uwtsd.ac.uk::c5330630-f384-4f9a-9de6-fa82f13ab7a7" providerId="AD" clId="Web-{5699125C-71E0-711A-D668-2AAFFD07B454}" dt="2026-08-06T20:39:33.938" v="421"/>
          <ac:spMkLst>
            <pc:docMk/>
            <pc:sldMk cId="0" sldId="259"/>
            <ac:spMk id="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18:00.433" v="36" actId="20577"/>
          <ac:spMkLst>
            <pc:docMk/>
            <pc:sldMk cId="0" sldId="259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0:06.755" v="667" actId="20577"/>
          <ac:spMkLst>
            <pc:docMk/>
            <pc:sldMk cId="0" sldId="259"/>
            <ac:spMk id="21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0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0"/>
          <ac:spMkLst>
            <pc:docMk/>
            <pc:sldMk cId="0" sldId="260"/>
            <ac:spMk id="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7:51.785" v="470"/>
          <ac:spMkLst>
            <pc:docMk/>
            <pc:sldMk cId="0" sldId="260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7:51.785" v="471"/>
          <ac:spMkLst>
            <pc:docMk/>
            <pc:sldMk cId="0" sldId="260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1"/>
          <ac:spMkLst>
            <pc:docMk/>
            <pc:sldMk cId="0" sldId="260"/>
            <ac:spMk id="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2"/>
          <ac:spMkLst>
            <pc:docMk/>
            <pc:sldMk cId="0" sldId="260"/>
            <ac:spMk id="1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3"/>
          <ac:spMkLst>
            <pc:docMk/>
            <pc:sldMk cId="0" sldId="260"/>
            <ac:spMk id="1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32" v="494"/>
          <ac:spMkLst>
            <pc:docMk/>
            <pc:sldMk cId="0" sldId="260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5"/>
          <ac:spMkLst>
            <pc:docMk/>
            <pc:sldMk cId="0" sldId="260"/>
            <ac:spMk id="1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6"/>
          <ac:spMkLst>
            <pc:docMk/>
            <pc:sldMk cId="0" sldId="260"/>
            <ac:spMk id="1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7"/>
          <ac:spMkLst>
            <pc:docMk/>
            <pc:sldMk cId="0" sldId="260"/>
            <ac:spMk id="1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8"/>
          <ac:spMkLst>
            <pc:docMk/>
            <pc:sldMk cId="0" sldId="260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499"/>
          <ac:spMkLst>
            <pc:docMk/>
            <pc:sldMk cId="0" sldId="260"/>
            <ac:spMk id="1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0"/>
          <ac:spMkLst>
            <pc:docMk/>
            <pc:sldMk cId="0" sldId="260"/>
            <ac:spMk id="1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1"/>
          <ac:spMkLst>
            <pc:docMk/>
            <pc:sldMk cId="0" sldId="260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2"/>
          <ac:spMkLst>
            <pc:docMk/>
            <pc:sldMk cId="0" sldId="260"/>
            <ac:spMk id="2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3"/>
          <ac:spMkLst>
            <pc:docMk/>
            <pc:sldMk cId="0" sldId="260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4"/>
          <ac:spMkLst>
            <pc:docMk/>
            <pc:sldMk cId="0" sldId="260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5"/>
          <ac:spMkLst>
            <pc:docMk/>
            <pc:sldMk cId="0" sldId="260"/>
            <ac:spMk id="2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348" v="506"/>
          <ac:spMkLst>
            <pc:docMk/>
            <pc:sldMk cId="0" sldId="260"/>
            <ac:spMk id="2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8:04.504" v="507"/>
          <ac:spMkLst>
            <pc:docMk/>
            <pc:sldMk cId="0" sldId="260"/>
            <ac:spMk id="2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7:51.957" v="489"/>
          <ac:spMkLst>
            <pc:docMk/>
            <pc:sldMk cId="0" sldId="260"/>
            <ac:spMk id="26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1"/>
        </pc:sldMkLst>
        <pc:graphicFrameChg chg="mod modGraphic">
          <ac:chgData name="Desislava Miroslavova Terziyska (2507995)" userId="S::2507995@student.uwtsd.ac.uk::c5330630-f384-4f9a-9de6-fa82f13ab7a7" providerId="AD" clId="Web-{5699125C-71E0-711A-D668-2AAFFD07B454}" dt="2026-08-06T20:46:10.219" v="434"/>
          <ac:graphicFrameMkLst>
            <pc:docMk/>
            <pc:sldMk cId="0" sldId="261"/>
            <ac:graphicFrameMk id="7" creationId="{00000000-0000-0000-0000-000000000000}"/>
          </ac:graphicFrameMkLst>
        </pc:graphicFrame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2"/>
        </pc:sldMkLst>
        <pc:graphicFrameChg chg="mod modGraphic">
          <ac:chgData name="Desislava Miroslavova Terziyska (2507995)" userId="S::2507995@student.uwtsd.ac.uk::c5330630-f384-4f9a-9de6-fa82f13ab7a7" providerId="AD" clId="Web-{5699125C-71E0-711A-D668-2AAFFD07B454}" dt="2026-08-06T20:46:28.501" v="447"/>
          <ac:graphicFrameMkLst>
            <pc:docMk/>
            <pc:sldMk cId="0" sldId="262"/>
            <ac:graphicFrameMk id="8" creationId="{00000000-0000-0000-0000-000000000000}"/>
          </ac:graphicFrameMkLst>
        </pc:graphicFrameChg>
      </pc:sldChg>
      <pc:sldChg chg="delSp modSp modTransition modNotes">
        <pc:chgData name="Desislava Miroslavova Terziyska (2507995)" userId="S::2507995@student.uwtsd.ac.uk::c5330630-f384-4f9a-9de6-fa82f13ab7a7" providerId="AD" clId="Web-{5699125C-71E0-711A-D668-2AAFFD07B454}" dt="2026-08-06T21:00:46.069" v="671" actId="20577"/>
        <pc:sldMkLst>
          <pc:docMk/>
          <pc:sldMk cId="0" sldId="263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49:13.461" v="570"/>
          <ac:spMkLst>
            <pc:docMk/>
            <pc:sldMk cId="0" sldId="263"/>
            <ac:spMk id="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41" v="622"/>
          <ac:spMkLst>
            <pc:docMk/>
            <pc:sldMk cId="0" sldId="263"/>
            <ac:spMk id="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37.070" v="607" actId="20577"/>
          <ac:spMkLst>
            <pc:docMk/>
            <pc:sldMk cId="0" sldId="263"/>
            <ac:spMk id="6" creationId="{00000000-0000-0000-0000-000000000000}"/>
          </ac:spMkLst>
        </pc:spChg>
        <pc:spChg chg="del mod">
          <ac:chgData name="Desislava Miroslavova Terziyska (2507995)" userId="S::2507995@student.uwtsd.ac.uk::c5330630-f384-4f9a-9de6-fa82f13ab7a7" providerId="AD" clId="Web-{5699125C-71E0-711A-D668-2AAFFD07B454}" dt="2026-08-06T20:48:18.755" v="509"/>
          <ac:spMkLst>
            <pc:docMk/>
            <pc:sldMk cId="0" sldId="263"/>
            <ac:spMk id="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41" v="623"/>
          <ac:spMkLst>
            <pc:docMk/>
            <pc:sldMk cId="0" sldId="263"/>
            <ac:spMk id="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4"/>
          <ac:spMkLst>
            <pc:docMk/>
            <pc:sldMk cId="0" sldId="263"/>
            <ac:spMk id="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5"/>
          <ac:spMkLst>
            <pc:docMk/>
            <pc:sldMk cId="0" sldId="263"/>
            <ac:spMk id="1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76"/>
          <ac:spMkLst>
            <pc:docMk/>
            <pc:sldMk cId="0" sldId="263"/>
            <ac:spMk id="1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6"/>
          <ac:spMkLst>
            <pc:docMk/>
            <pc:sldMk cId="0" sldId="263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78"/>
          <ac:spMkLst>
            <pc:docMk/>
            <pc:sldMk cId="0" sldId="263"/>
            <ac:spMk id="1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7"/>
          <ac:spMkLst>
            <pc:docMk/>
            <pc:sldMk cId="0" sldId="263"/>
            <ac:spMk id="1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0"/>
          <ac:spMkLst>
            <pc:docMk/>
            <pc:sldMk cId="0" sldId="263"/>
            <ac:spMk id="1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39.957" v="628"/>
          <ac:spMkLst>
            <pc:docMk/>
            <pc:sldMk cId="0" sldId="263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2"/>
          <ac:spMkLst>
            <pc:docMk/>
            <pc:sldMk cId="0" sldId="263"/>
            <ac:spMk id="1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40.051" v="629"/>
          <ac:spMkLst>
            <pc:docMk/>
            <pc:sldMk cId="0" sldId="263"/>
            <ac:spMk id="1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51.629" v="630"/>
          <ac:spMkLst>
            <pc:docMk/>
            <pc:sldMk cId="0" sldId="263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5"/>
          <ac:spMkLst>
            <pc:docMk/>
            <pc:sldMk cId="0" sldId="263"/>
            <ac:spMk id="2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6"/>
          <ac:spMkLst>
            <pc:docMk/>
            <pc:sldMk cId="0" sldId="263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7"/>
          <ac:spMkLst>
            <pc:docMk/>
            <pc:sldMk cId="0" sldId="263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51.629" v="631"/>
          <ac:spMkLst>
            <pc:docMk/>
            <pc:sldMk cId="0" sldId="263"/>
            <ac:spMk id="2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89"/>
          <ac:spMkLst>
            <pc:docMk/>
            <pc:sldMk cId="0" sldId="263"/>
            <ac:spMk id="2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51.629" v="632"/>
          <ac:spMkLst>
            <pc:docMk/>
            <pc:sldMk cId="0" sldId="263"/>
            <ac:spMk id="2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1"/>
          <ac:spMkLst>
            <pc:docMk/>
            <pc:sldMk cId="0" sldId="263"/>
            <ac:spMk id="2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2:51.692" v="633"/>
          <ac:spMkLst>
            <pc:docMk/>
            <pc:sldMk cId="0" sldId="263"/>
            <ac:spMk id="2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3:04.817" v="634"/>
          <ac:spMkLst>
            <pc:docMk/>
            <pc:sldMk cId="0" sldId="263"/>
            <ac:spMk id="2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4"/>
          <ac:spMkLst>
            <pc:docMk/>
            <pc:sldMk cId="0" sldId="263"/>
            <ac:spMk id="2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5"/>
          <ac:spMkLst>
            <pc:docMk/>
            <pc:sldMk cId="0" sldId="263"/>
            <ac:spMk id="3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6"/>
          <ac:spMkLst>
            <pc:docMk/>
            <pc:sldMk cId="0" sldId="263"/>
            <ac:spMk id="3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0:46.069" v="671" actId="20577"/>
          <ac:spMkLst>
            <pc:docMk/>
            <pc:sldMk cId="0" sldId="263"/>
            <ac:spMk id="3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598"/>
          <ac:spMkLst>
            <pc:docMk/>
            <pc:sldMk cId="0" sldId="263"/>
            <ac:spMk id="3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3:04.817" v="636"/>
          <ac:spMkLst>
            <pc:docMk/>
            <pc:sldMk cId="0" sldId="263"/>
            <ac:spMk id="3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475" v="600"/>
          <ac:spMkLst>
            <pc:docMk/>
            <pc:sldMk cId="0" sldId="263"/>
            <ac:spMk id="35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53:04.864" v="637"/>
          <ac:spMkLst>
            <pc:docMk/>
            <pc:sldMk cId="0" sldId="263"/>
            <ac:spMk id="3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49:13.960" v="602"/>
          <ac:spMkLst>
            <pc:docMk/>
            <pc:sldMk cId="0" sldId="263"/>
            <ac:spMk id="37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1:05:34.408" v="692" actId="20577"/>
        <pc:sldMkLst>
          <pc:docMk/>
          <pc:sldMk cId="0" sldId="264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27:44.192" v="408"/>
          <ac:spMkLst>
            <pc:docMk/>
            <pc:sldMk cId="0" sldId="264"/>
            <ac:spMk id="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56.615" v="417" actId="20577"/>
          <ac:spMkLst>
            <pc:docMk/>
            <pc:sldMk cId="0" sldId="264"/>
            <ac:spMk id="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6:46.331" v="401" actId="20577"/>
          <ac:spMkLst>
            <pc:docMk/>
            <pc:sldMk cId="0" sldId="264"/>
            <ac:spMk id="1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1:05:34.408" v="692" actId="20577"/>
          <ac:spMkLst>
            <pc:docMk/>
            <pc:sldMk cId="0" sldId="264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6:57.253" v="403" actId="20577"/>
          <ac:spMkLst>
            <pc:docMk/>
            <pc:sldMk cId="0" sldId="264"/>
            <ac:spMk id="14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05.144" v="404" actId="20577"/>
          <ac:spMkLst>
            <pc:docMk/>
            <pc:sldMk cId="0" sldId="264"/>
            <ac:spMk id="16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09"/>
          <ac:spMkLst>
            <pc:docMk/>
            <pc:sldMk cId="0" sldId="264"/>
            <ac:spMk id="17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0"/>
          <ac:spMkLst>
            <pc:docMk/>
            <pc:sldMk cId="0" sldId="264"/>
            <ac:spMk id="18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1"/>
          <ac:spMkLst>
            <pc:docMk/>
            <pc:sldMk cId="0" sldId="264"/>
            <ac:spMk id="19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2"/>
          <ac:spMkLst>
            <pc:docMk/>
            <pc:sldMk cId="0" sldId="264"/>
            <ac:spMk id="20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3"/>
          <ac:spMkLst>
            <pc:docMk/>
            <pc:sldMk cId="0" sldId="264"/>
            <ac:spMk id="2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4"/>
          <ac:spMkLst>
            <pc:docMk/>
            <pc:sldMk cId="0" sldId="264"/>
            <ac:spMk id="2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192" v="415"/>
          <ac:spMkLst>
            <pc:docMk/>
            <pc:sldMk cId="0" sldId="264"/>
            <ac:spMk id="2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7:44.302" v="416"/>
          <ac:spMkLst>
            <pc:docMk/>
            <pc:sldMk cId="0" sldId="264"/>
            <ac:spMk id="24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5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35:20.585" v="419" actId="20577"/>
          <ac:spMkLst>
            <pc:docMk/>
            <pc:sldMk cId="0" sldId="265"/>
            <ac:spMk id="12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19:54.406" v="46" actId="20577"/>
          <ac:spMkLst>
            <pc:docMk/>
            <pc:sldMk cId="0" sldId="265"/>
            <ac:spMk id="25" creationId="{00000000-0000-0000-0000-000000000000}"/>
          </ac:spMkLst>
        </pc:spChg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6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20:25:37.109" v="398" actId="1076"/>
          <ac:spMkLst>
            <pc:docMk/>
            <pc:sldMk cId="0" sldId="266"/>
            <ac:spMk id="11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5:41.203" v="399" actId="1076"/>
          <ac:spMkLst>
            <pc:docMk/>
            <pc:sldMk cId="0" sldId="266"/>
            <ac:spMk id="1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20:25:44.672" v="400" actId="1076"/>
          <ac:spMkLst>
            <pc:docMk/>
            <pc:sldMk cId="0" sldId="266"/>
            <ac:spMk id="15" creationId="{00000000-0000-0000-0000-000000000000}"/>
          </ac:spMkLst>
        </pc:spChg>
      </pc:sldChg>
      <pc:sldChg chg="del modNotes">
        <pc:chgData name="Desislava Miroslavova Terziyska (2507995)" userId="S::2507995@student.uwtsd.ac.uk::c5330630-f384-4f9a-9de6-fa82f13ab7a7" providerId="AD" clId="Web-{5699125C-71E0-711A-D668-2AAFFD07B454}" dt="2026-08-06T19:57:30.406" v="391"/>
        <pc:sldMkLst>
          <pc:docMk/>
          <pc:sldMk cId="0" sldId="267"/>
        </pc:sldMkLst>
      </pc:sldChg>
      <pc:sldChg chg="modSp modTransition modNotes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0" sldId="268"/>
        </pc:sldMkLst>
        <pc:spChg chg="mod">
          <ac:chgData name="Desislava Miroslavova Terziyska (2507995)" userId="S::2507995@student.uwtsd.ac.uk::c5330630-f384-4f9a-9de6-fa82f13ab7a7" providerId="AD" clId="Web-{5699125C-71E0-711A-D668-2AAFFD07B454}" dt="2026-08-06T19:58:06.376" v="397" actId="20577"/>
          <ac:spMkLst>
            <pc:docMk/>
            <pc:sldMk cId="0" sldId="268"/>
            <ac:spMk id="3" creationId="{00000000-0000-0000-0000-000000000000}"/>
          </ac:spMkLst>
        </pc:spChg>
        <pc:spChg chg="mod">
          <ac:chgData name="Desislava Miroslavova Terziyska (2507995)" userId="S::2507995@student.uwtsd.ac.uk::c5330630-f384-4f9a-9de6-fa82f13ab7a7" providerId="AD" clId="Web-{5699125C-71E0-711A-D668-2AAFFD07B454}" dt="2026-08-06T19:57:59.376" v="392" actId="1076"/>
          <ac:spMkLst>
            <pc:docMk/>
            <pc:sldMk cId="0" sldId="268"/>
            <ac:spMk id="6" creationId="{00000000-0000-0000-0000-000000000000}"/>
          </ac:spMkLst>
        </pc:spChg>
      </pc:sldChg>
      <pc:sldChg chg="addSp delSp modSp new mod modTransition setBg">
        <pc:chgData name="Desislava Miroslavova Terziyska (2507995)" userId="S::2507995@student.uwtsd.ac.uk::c5330630-f384-4f9a-9de6-fa82f13ab7a7" providerId="AD" clId="Web-{5699125C-71E0-711A-D668-2AAFFD07B454}" dt="2026-08-06T20:55:54.620" v="658"/>
        <pc:sldMkLst>
          <pc:docMk/>
          <pc:sldMk cId="1213551667" sldId="269"/>
        </pc:sldMkLst>
        <pc:spChg chg="add">
          <ac:chgData name="Desislava Miroslavova Terziyska (2507995)" userId="S::2507995@student.uwtsd.ac.uk::c5330630-f384-4f9a-9de6-fa82f13ab7a7" providerId="AD" clId="Web-{5699125C-71E0-711A-D668-2AAFFD07B454}" dt="2026-08-06T19:51:12.798" v="260"/>
          <ac:spMkLst>
            <pc:docMk/>
            <pc:sldMk cId="1213551667" sldId="269"/>
            <ac:spMk id="3" creationId="{C9288617-AEF1-2D64-63C6-0DBC47B3FCB2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1.971" v="308"/>
          <ac:spMkLst>
            <pc:docMk/>
            <pc:sldMk cId="1213551667" sldId="269"/>
            <ac:spMk id="5" creationId="{4DAC951D-DEBA-8CF8-0920-EBD2657FAB76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5.830" v="338"/>
          <ac:spMkLst>
            <pc:docMk/>
            <pc:sldMk cId="1213551667" sldId="269"/>
            <ac:spMk id="7" creationId="{BF8A8801-66E2-0239-65B8-689508E9E7DE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53"/>
          <ac:spMkLst>
            <pc:docMk/>
            <pc:sldMk cId="1213551667" sldId="269"/>
            <ac:spMk id="9" creationId="{01CB9D49-8D80-532D-BB48-0DDEF540B72E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52"/>
          <ac:spMkLst>
            <pc:docMk/>
            <pc:sldMk cId="1213551667" sldId="269"/>
            <ac:spMk id="11" creationId="{5B37C5B3-2D97-1290-614B-F00ACBFA4174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5.830" v="337"/>
          <ac:spMkLst>
            <pc:docMk/>
            <pc:sldMk cId="1213551667" sldId="269"/>
            <ac:spMk id="13" creationId="{289EA6D2-DC7A-8CF7-E68A-EEBAC6266BF1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51"/>
          <ac:spMkLst>
            <pc:docMk/>
            <pc:sldMk cId="1213551667" sldId="269"/>
            <ac:spMk id="15" creationId="{ED9FD24C-C0C5-FB92-3E93-1B7A8EAA92A2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50"/>
          <ac:spMkLst>
            <pc:docMk/>
            <pc:sldMk cId="1213551667" sldId="269"/>
            <ac:spMk id="17" creationId="{4DBA1005-F9BD-16DC-F3F3-6A08C76E4658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5.830" v="336"/>
          <ac:spMkLst>
            <pc:docMk/>
            <pc:sldMk cId="1213551667" sldId="269"/>
            <ac:spMk id="19" creationId="{427EC4F3-591E-9AA4-4A65-2C48D32CE160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9"/>
          <ac:spMkLst>
            <pc:docMk/>
            <pc:sldMk cId="1213551667" sldId="269"/>
            <ac:spMk id="21" creationId="{5770566A-B4FB-77A6-A6C3-3311437A6BF1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8"/>
          <ac:spMkLst>
            <pc:docMk/>
            <pc:sldMk cId="1213551667" sldId="269"/>
            <ac:spMk id="23" creationId="{25A03568-DA1A-308F-D106-ABEFC4A9B43F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5.830" v="335"/>
          <ac:spMkLst>
            <pc:docMk/>
            <pc:sldMk cId="1213551667" sldId="269"/>
            <ac:spMk id="25" creationId="{BB71BF82-55AD-972B-B342-28F0BF83C171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7"/>
          <ac:spMkLst>
            <pc:docMk/>
            <pc:sldMk cId="1213551667" sldId="269"/>
            <ac:spMk id="27" creationId="{E4200A79-4A08-1832-CBEA-150892ED4B7F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6"/>
          <ac:spMkLst>
            <pc:docMk/>
            <pc:sldMk cId="1213551667" sldId="269"/>
            <ac:spMk id="29" creationId="{856D3A84-889F-2C73-3C2C-9B98A78F5FBE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5.830" v="334"/>
          <ac:spMkLst>
            <pc:docMk/>
            <pc:sldMk cId="1213551667" sldId="269"/>
            <ac:spMk id="31" creationId="{42EE99FF-2A40-9BFB-7ACA-FB0663C2D9C9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5"/>
          <ac:spMkLst>
            <pc:docMk/>
            <pc:sldMk cId="1213551667" sldId="269"/>
            <ac:spMk id="33" creationId="{39070587-9455-89C3-8C1C-27EA2970DA9F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4"/>
          <ac:spMkLst>
            <pc:docMk/>
            <pc:sldMk cId="1213551667" sldId="269"/>
            <ac:spMk id="35" creationId="{51D34B60-8BBD-7A0F-D202-4909B9F2DF7B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5.830" v="333"/>
          <ac:spMkLst>
            <pc:docMk/>
            <pc:sldMk cId="1213551667" sldId="269"/>
            <ac:spMk id="37" creationId="{9A250C35-9952-36AA-F5C0-526BF2B93499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3"/>
          <ac:spMkLst>
            <pc:docMk/>
            <pc:sldMk cId="1213551667" sldId="269"/>
            <ac:spMk id="39" creationId="{3C659C9C-A7AE-7051-CCB9-A76E700DD48A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2"/>
          <ac:spMkLst>
            <pc:docMk/>
            <pc:sldMk cId="1213551667" sldId="269"/>
            <ac:spMk id="41" creationId="{493A5341-4C52-7F9A-C48D-6A821ECF87C1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5.830" v="332"/>
          <ac:spMkLst>
            <pc:docMk/>
            <pc:sldMk cId="1213551667" sldId="269"/>
            <ac:spMk id="43" creationId="{63E82CA7-2470-69D9-C970-0A51C29CA798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42.487" v="341"/>
          <ac:spMkLst>
            <pc:docMk/>
            <pc:sldMk cId="1213551667" sldId="269"/>
            <ac:spMk id="45" creationId="{EAC9949C-C2A1-A1FF-D4B8-DAA9E863B29B}"/>
          </ac:spMkLst>
        </pc:spChg>
        <pc:spChg chg="add del mod">
          <ac:chgData name="Desislava Miroslavova Terziyska (2507995)" userId="S::2507995@student.uwtsd.ac.uk::c5330630-f384-4f9a-9de6-fa82f13ab7a7" providerId="AD" clId="Web-{5699125C-71E0-711A-D668-2AAFFD07B454}" dt="2026-08-06T19:51:39.221" v="340"/>
          <ac:spMkLst>
            <pc:docMk/>
            <pc:sldMk cId="1213551667" sldId="269"/>
            <ac:spMk id="47" creationId="{7ED72A15-9FD7-DB8F-DC28-E990B12B45A3}"/>
          </ac:spMkLst>
        </pc:spChg>
        <pc:spChg chg="add del">
          <ac:chgData name="Desislava Miroslavova Terziyska (2507995)" userId="S::2507995@student.uwtsd.ac.uk::c5330630-f384-4f9a-9de6-fa82f13ab7a7" providerId="AD" clId="Web-{5699125C-71E0-711A-D668-2AAFFD07B454}" dt="2026-08-06T19:51:35.830" v="331"/>
          <ac:spMkLst>
            <pc:docMk/>
            <pc:sldMk cId="1213551667" sldId="269"/>
            <ac:spMk id="49" creationId="{25684237-339B-7848-633D-F48369D80A0A}"/>
          </ac:spMkLst>
        </pc:spChg>
        <pc:spChg chg="add">
          <ac:chgData name="Desislava Miroslavova Terziyska (2507995)" userId="S::2507995@student.uwtsd.ac.uk::c5330630-f384-4f9a-9de6-fa82f13ab7a7" providerId="AD" clId="Web-{5699125C-71E0-711A-D668-2AAFFD07B454}" dt="2026-08-06T19:51:13.048" v="284"/>
          <ac:spMkLst>
            <pc:docMk/>
            <pc:sldMk cId="1213551667" sldId="269"/>
            <ac:spMk id="51" creationId="{314E4D4F-C9B7-3BA3-8F41-265AFAA7A898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6:05.403" v="389" actId="20577"/>
          <ac:spMkLst>
            <pc:docMk/>
            <pc:sldMk cId="1213551667" sldId="269"/>
            <ac:spMk id="53" creationId="{200C8F42-F52A-E053-F824-3C7F45C87201}"/>
          </ac:spMkLst>
        </pc:spChg>
        <pc:spChg chg="add">
          <ac:chgData name="Desislava Miroslavova Terziyska (2507995)" userId="S::2507995@student.uwtsd.ac.uk::c5330630-f384-4f9a-9de6-fa82f13ab7a7" providerId="AD" clId="Web-{5699125C-71E0-711A-D668-2AAFFD07B454}" dt="2026-08-06T19:54:00.226" v="360"/>
          <ac:spMkLst>
            <pc:docMk/>
            <pc:sldMk cId="1213551667" sldId="269"/>
            <ac:spMk id="55" creationId="{780283A7-9A20-6F3C-E35B-AFAAD252FDBE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10.229" v="381" actId="1076"/>
          <ac:spMkLst>
            <pc:docMk/>
            <pc:sldMk cId="1213551667" sldId="269"/>
            <ac:spMk id="57" creationId="{3007802D-43AC-24C1-CA6C-C1B3D6C66892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17.651" v="382" actId="20577"/>
          <ac:spMkLst>
            <pc:docMk/>
            <pc:sldMk cId="1213551667" sldId="269"/>
            <ac:spMk id="59" creationId="{0D58D98E-2AC9-E5D0-635E-76931A1E9B1B}"/>
          </ac:spMkLst>
        </pc:spChg>
        <pc:spChg chg="add">
          <ac:chgData name="Desislava Miroslavova Terziyska (2507995)" userId="S::2507995@student.uwtsd.ac.uk::c5330630-f384-4f9a-9de6-fa82f13ab7a7" providerId="AD" clId="Web-{5699125C-71E0-711A-D668-2AAFFD07B454}" dt="2026-08-06T19:54:00.242" v="363"/>
          <ac:spMkLst>
            <pc:docMk/>
            <pc:sldMk cId="1213551667" sldId="269"/>
            <ac:spMk id="61" creationId="{220C74B4-CC2F-2999-4BD2-86296E6586D2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06.713" v="380" actId="1076"/>
          <ac:spMkLst>
            <pc:docMk/>
            <pc:sldMk cId="1213551667" sldId="269"/>
            <ac:spMk id="63" creationId="{84A5AC6A-D6ED-86A4-6042-EF96F2F51DD8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27.667" v="383" actId="20577"/>
          <ac:spMkLst>
            <pc:docMk/>
            <pc:sldMk cId="1213551667" sldId="269"/>
            <ac:spMk id="65" creationId="{CED6ABE8-139C-B21A-CC09-E8230A9CA638}"/>
          </ac:spMkLst>
        </pc:spChg>
        <pc:spChg chg="add">
          <ac:chgData name="Desislava Miroslavova Terziyska (2507995)" userId="S::2507995@student.uwtsd.ac.uk::c5330630-f384-4f9a-9de6-fa82f13ab7a7" providerId="AD" clId="Web-{5699125C-71E0-711A-D668-2AAFFD07B454}" dt="2026-08-06T19:54:00.273" v="366"/>
          <ac:spMkLst>
            <pc:docMk/>
            <pc:sldMk cId="1213551667" sldId="269"/>
            <ac:spMk id="67" creationId="{621D0FF5-4A07-34ED-91DF-4E11FEAC4CCF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03.010" v="379" actId="1076"/>
          <ac:spMkLst>
            <pc:docMk/>
            <pc:sldMk cId="1213551667" sldId="269"/>
            <ac:spMk id="69" creationId="{1537FC6D-A124-6CB5-A7EC-E9F0C0FBFCE0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33.589" v="384" actId="20577"/>
          <ac:spMkLst>
            <pc:docMk/>
            <pc:sldMk cId="1213551667" sldId="269"/>
            <ac:spMk id="71" creationId="{EF01EDBA-0782-C3CD-53FC-265CBCC0F8B6}"/>
          </ac:spMkLst>
        </pc:spChg>
        <pc:spChg chg="add">
          <ac:chgData name="Desislava Miroslavova Terziyska (2507995)" userId="S::2507995@student.uwtsd.ac.uk::c5330630-f384-4f9a-9de6-fa82f13ab7a7" providerId="AD" clId="Web-{5699125C-71E0-711A-D668-2AAFFD07B454}" dt="2026-08-06T19:54:00.304" v="369"/>
          <ac:spMkLst>
            <pc:docMk/>
            <pc:sldMk cId="1213551667" sldId="269"/>
            <ac:spMk id="73" creationId="{D4C34954-C51C-3CED-1167-0C4508CC10A0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6:10.544" v="390" actId="1076"/>
          <ac:spMkLst>
            <pc:docMk/>
            <pc:sldMk cId="1213551667" sldId="269"/>
            <ac:spMk id="75" creationId="{8A6E1274-DBE7-4FAD-1C6F-3CFA402FC082}"/>
          </ac:spMkLst>
        </pc:spChg>
        <pc:spChg chg="add mod">
          <ac:chgData name="Desislava Miroslavova Terziyska (2507995)" userId="S::2507995@student.uwtsd.ac.uk::c5330630-f384-4f9a-9de6-fa82f13ab7a7" providerId="AD" clId="Web-{5699125C-71E0-711A-D668-2AAFFD07B454}" dt="2026-08-06T19:55:41.887" v="385" actId="20577"/>
          <ac:spMkLst>
            <pc:docMk/>
            <pc:sldMk cId="1213551667" sldId="269"/>
            <ac:spMk id="77" creationId="{05D8730B-3DC8-075D-0280-B6BDC538F769}"/>
          </ac:spMkLst>
        </pc:spChg>
        <pc:spChg chg="add">
          <ac:chgData name="Desislava Miroslavova Terziyska (2507995)" userId="S::2507995@student.uwtsd.ac.uk::c5330630-f384-4f9a-9de6-fa82f13ab7a7" providerId="AD" clId="Web-{5699125C-71E0-711A-D668-2AAFFD07B454}" dt="2026-08-06T19:54:00.336" v="372"/>
          <ac:spMkLst>
            <pc:docMk/>
            <pc:sldMk cId="1213551667" sldId="269"/>
            <ac:spMk id="79" creationId="{AE3A973B-C269-5CE9-373D-222A7C88D1D4}"/>
          </ac:spMkLst>
        </pc:spChg>
      </pc:sldChg>
      <pc:sldMasterChg chg="modTransition modSldLayout">
        <pc:chgData name="Desislava Miroslavova Terziyska (2507995)" userId="S::2507995@student.uwtsd.ac.uk::c5330630-f384-4f9a-9de6-fa82f13ab7a7" providerId="AD" clId="Web-{5699125C-71E0-711A-D668-2AAFFD07B454}" dt="2026-08-06T20:55:54.620" v="658"/>
        <pc:sldMasterMkLst>
          <pc:docMk/>
          <pc:sldMasterMk cId="0" sldId="2147483648"/>
        </pc:sldMasterMkLst>
        <pc:sldLayoutChg chg="modTransition">
          <pc:chgData name="Desislava Miroslavova Terziyska (2507995)" userId="S::2507995@student.uwtsd.ac.uk::c5330630-f384-4f9a-9de6-fa82f13ab7a7" providerId="AD" clId="Web-{5699125C-71E0-711A-D668-2AAFFD07B454}" dt="2026-08-06T20:55:54.620" v="658"/>
          <pc:sldLayoutMkLst>
            <pc:docMk/>
            <pc:sldMasterMk cId="0" sldId="2147483648"/>
            <pc:sldLayoutMk cId="0" sldId="2147483649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_109_0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2B2B26"/>
                </a:solidFill>
                <a:latin typeface="Cambria"/>
              </a:defRPr>
            </a:pPr>
            <a:r>
              <a:rPr lang="en-GB" sz="1300" b="0" i="0" u="none" strike="noStrike">
                <a:solidFill>
                  <a:srgbClr val="2B2B26"/>
                </a:solidFill>
                <a:latin typeface="Cambria"/>
              </a:rPr>
              <a:t>Start-up Cost Allocation (£8,100)</a:t>
            </a:r>
          </a:p>
        </c:rich>
      </c:tx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Start-up Allocation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F3B2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1AE9-4FA8-8C88-5F4FEFBABE9A}"/>
              </c:ext>
            </c:extLst>
          </c:dPt>
          <c:dPt>
            <c:idx val="1"/>
            <c:bubble3D val="0"/>
            <c:spPr>
              <a:solidFill>
                <a:srgbClr val="C9A66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1AE9-4FA8-8C88-5F4FEFBABE9A}"/>
              </c:ext>
            </c:extLst>
          </c:dPt>
          <c:dPt>
            <c:idx val="2"/>
            <c:bubble3D val="0"/>
            <c:spPr>
              <a:solidFill>
                <a:srgbClr val="9CAF9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1AE9-4FA8-8C88-5F4FEFBABE9A}"/>
              </c:ext>
            </c:extLst>
          </c:dPt>
          <c:dPt>
            <c:idx val="3"/>
            <c:bubble3D val="0"/>
            <c:spPr>
              <a:solidFill>
                <a:srgbClr val="6B8F71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1AE9-4FA8-8C88-5F4FEFBABE9A}"/>
              </c:ext>
            </c:extLst>
          </c:dPt>
          <c:dPt>
            <c:idx val="4"/>
            <c:bubble3D val="0"/>
            <c:spPr>
              <a:solidFill>
                <a:srgbClr val="B08D57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1AE9-4FA8-8C88-5F4FEFBABE9A}"/>
              </c:ext>
            </c:extLst>
          </c:dPt>
          <c:dLbls>
            <c:dLbl>
              <c:idx val="0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1AE9-4FA8-8C88-5F4FEFBABE9A}"/>
                </c:ext>
              </c:extLst>
            </c:dLbl>
            <c:dLbl>
              <c:idx val="1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E9-4FA8-8C88-5F4FEFBABE9A}"/>
                </c:ext>
              </c:extLst>
            </c:dLbl>
            <c:dLbl>
              <c:idx val="2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1AE9-4FA8-8C88-5F4FEFBABE9A}"/>
                </c:ext>
              </c:extLst>
            </c:dLbl>
            <c:dLbl>
              <c:idx val="3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1AE9-4FA8-8C88-5F4FEFBABE9A}"/>
                </c:ext>
              </c:extLst>
            </c:dLbl>
            <c:dLbl>
              <c:idx val="4"/>
              <c:numFmt formatCode="\£#,##0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1AE9-4FA8-8C88-5F4FEFBABE9A}"/>
                </c:ext>
              </c:extLst>
            </c:dLbl>
            <c:numFmt formatCode="\£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Stock/Materials</c:v>
                </c:pt>
                <c:pt idx="1">
                  <c:v>Website</c:v>
                </c:pt>
                <c:pt idx="2">
                  <c:v>Registration/Insurance</c:v>
                </c:pt>
                <c:pt idx="3">
                  <c:v>Branding/Packaging</c:v>
                </c:pt>
                <c:pt idx="4">
                  <c:v>Market Stall Kit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5000</c:v>
                </c:pt>
                <c:pt idx="1">
                  <c:v>1500</c:v>
                </c:pt>
                <c:pt idx="2">
                  <c:v>500</c:v>
                </c:pt>
                <c:pt idx="3">
                  <c:v>800</c:v>
                </c:pt>
                <c:pt idx="4">
                  <c:v>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1AE9-4FA8-8C88-5F4FEFBABE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
              <a:latin typeface="Calibri"/>
              <a:cs typeface="Calibri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9394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slow">
    <p:wipe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F3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31520" y="2286000"/>
            <a:ext cx="10698480" cy="10058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5400" b="1" i="1">
                <a:solidFill>
                  <a:srgbClr val="F7F4EC"/>
                </a:solidFill>
                <a:latin typeface="Cambria"/>
                <a:ea typeface="Cambria"/>
                <a:cs typeface="Cambria" pitchFamily="34" charset="-120"/>
              </a:rPr>
              <a:t>SECOND NATURE</a:t>
            </a:r>
            <a:endParaRPr lang="en-US" sz="5400" i="1">
              <a:latin typeface="Cambria"/>
              <a:ea typeface="Cambria"/>
              <a:cs typeface="Calibri"/>
            </a:endParaRPr>
          </a:p>
        </p:txBody>
      </p:sp>
      <p:sp>
        <p:nvSpPr>
          <p:cNvPr id="4" name="Text 1"/>
          <p:cNvSpPr/>
          <p:nvPr/>
        </p:nvSpPr>
        <p:spPr>
          <a:xfrm>
            <a:off x="777240" y="324612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>
                <a:solidFill>
                  <a:srgbClr val="C9A6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 — Investor Presentation</a:t>
            </a:r>
            <a:endParaRPr lang="en-US" sz="2000"/>
          </a:p>
        </p:txBody>
      </p:sp>
      <p:sp>
        <p:nvSpPr>
          <p:cNvPr id="5" name="Shape 2"/>
          <p:cNvSpPr/>
          <p:nvPr/>
        </p:nvSpPr>
        <p:spPr>
          <a:xfrm>
            <a:off x="777240" y="3977640"/>
            <a:ext cx="2011680" cy="0"/>
          </a:xfrm>
          <a:prstGeom prst="line">
            <a:avLst/>
          </a:prstGeom>
          <a:noFill/>
          <a:ln w="25400">
            <a:solidFill>
              <a:srgbClr val="C9A6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777240" y="4251960"/>
            <a:ext cx="7315200" cy="11887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b="1">
                <a:solidFill>
                  <a:srgbClr val="C9A66B"/>
                </a:solidFill>
                <a:latin typeface="Calibri"/>
                <a:ea typeface="Calibri"/>
                <a:cs typeface="Calibri"/>
              </a:rPr>
              <a:t>Module: </a:t>
            </a: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Enterprise and Entrepreneurship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sz="1400" b="1">
                <a:solidFill>
                  <a:srgbClr val="C9A66B"/>
                </a:solidFill>
                <a:latin typeface="Calibri"/>
                <a:ea typeface="Calibri"/>
                <a:cs typeface="Calibri"/>
              </a:rPr>
              <a:t>Assignment: </a:t>
            </a: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Assessment Task 2 — Presentation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sz="1400" b="1">
                <a:solidFill>
                  <a:srgbClr val="C9A66B"/>
                </a:solidFill>
                <a:latin typeface="Calibri"/>
                <a:ea typeface="Calibri"/>
                <a:cs typeface="Calibri"/>
              </a:rPr>
              <a:t>Lecturer: </a:t>
            </a: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Thomas Adeyemi</a:t>
            </a:r>
          </a:p>
          <a:p>
            <a:pPr>
              <a:lnSpc>
                <a:spcPct val="130000"/>
              </a:lnSpc>
            </a:pP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Desislava </a:t>
            </a:r>
            <a:r>
              <a:rPr lang="en-US" sz="1400" err="1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Terziyska</a:t>
            </a: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 2507995</a:t>
            </a:r>
            <a:endParaRPr lang="en-US" sz="1300" err="1">
              <a:solidFill>
                <a:srgbClr val="F7F4EC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7" name="Text 4"/>
          <p:cNvSpPr/>
          <p:nvPr/>
        </p:nvSpPr>
        <p:spPr>
          <a:xfrm>
            <a:off x="777240" y="5715000"/>
            <a:ext cx="731520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endParaRPr lang="en-US" sz="1300">
              <a:solidFill>
                <a:srgbClr val="9CAF95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0881360" y="-1188720"/>
            <a:ext cx="2926080" cy="2926080"/>
          </a:xfrm>
          <a:prstGeom prst="ellipse">
            <a:avLst/>
          </a:prstGeom>
          <a:solidFill>
            <a:srgbClr val="9CAF95">
              <a:alpha val="1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-1005840" y="5760720"/>
            <a:ext cx="2377440" cy="2377440"/>
          </a:xfrm>
          <a:prstGeom prst="ellipse">
            <a:avLst/>
          </a:prstGeom>
          <a:solidFill>
            <a:srgbClr val="C9A66B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Table of Contents</a:t>
            </a:r>
            <a:endParaRPr lang="en-US" sz="2800"/>
          </a:p>
        </p:txBody>
      </p:sp>
      <p:sp>
        <p:nvSpPr>
          <p:cNvPr id="7" name="Shape 4"/>
          <p:cNvSpPr/>
          <p:nvPr/>
        </p:nvSpPr>
        <p:spPr>
          <a:xfrm>
            <a:off x="640080" y="1600200"/>
            <a:ext cx="384048" cy="384048"/>
          </a:xfrm>
          <a:prstGeom prst="ellipse">
            <a:avLst/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40080" y="16002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500"/>
          </a:p>
        </p:txBody>
      </p:sp>
      <p:sp>
        <p:nvSpPr>
          <p:cNvPr id="9" name="Text 6"/>
          <p:cNvSpPr/>
          <p:nvPr/>
        </p:nvSpPr>
        <p:spPr>
          <a:xfrm>
            <a:off x="1234440" y="1581912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600"/>
          </a:p>
        </p:txBody>
      </p:sp>
      <p:sp>
        <p:nvSpPr>
          <p:cNvPr id="10" name="Shape 7"/>
          <p:cNvSpPr/>
          <p:nvPr/>
        </p:nvSpPr>
        <p:spPr>
          <a:xfrm>
            <a:off x="640080" y="2221992"/>
            <a:ext cx="384048" cy="384048"/>
          </a:xfrm>
          <a:prstGeom prst="ellipse">
            <a:avLst/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40080" y="222199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500"/>
          </a:p>
        </p:txBody>
      </p:sp>
      <p:sp>
        <p:nvSpPr>
          <p:cNvPr id="12" name="Text 9"/>
          <p:cNvSpPr/>
          <p:nvPr/>
        </p:nvSpPr>
        <p:spPr>
          <a:xfrm>
            <a:off x="1234440" y="2203704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— Overview of the Business Idea</a:t>
            </a:r>
            <a:endParaRPr lang="en-US" sz="1600"/>
          </a:p>
        </p:txBody>
      </p:sp>
      <p:sp>
        <p:nvSpPr>
          <p:cNvPr id="13" name="Shape 10"/>
          <p:cNvSpPr/>
          <p:nvPr/>
        </p:nvSpPr>
        <p:spPr>
          <a:xfrm>
            <a:off x="640080" y="2843784"/>
            <a:ext cx="384048" cy="384048"/>
          </a:xfrm>
          <a:prstGeom prst="ellipse">
            <a:avLst/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640080" y="2843784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500"/>
          </a:p>
        </p:txBody>
      </p:sp>
      <p:sp>
        <p:nvSpPr>
          <p:cNvPr id="15" name="Text 12"/>
          <p:cNvSpPr/>
          <p:nvPr/>
        </p:nvSpPr>
        <p:spPr>
          <a:xfrm>
            <a:off x="1234440" y="2825496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— Legal Format &amp; Management Structure</a:t>
            </a:r>
            <a:endParaRPr lang="en-US" sz="1600"/>
          </a:p>
        </p:txBody>
      </p:sp>
      <p:sp>
        <p:nvSpPr>
          <p:cNvPr id="16" name="Shape 13"/>
          <p:cNvSpPr/>
          <p:nvPr/>
        </p:nvSpPr>
        <p:spPr>
          <a:xfrm>
            <a:off x="640080" y="3465576"/>
            <a:ext cx="384048" cy="384048"/>
          </a:xfrm>
          <a:prstGeom prst="ellipse">
            <a:avLst/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640080" y="346557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500"/>
          </a:p>
        </p:txBody>
      </p:sp>
      <p:sp>
        <p:nvSpPr>
          <p:cNvPr id="18" name="Text 15"/>
          <p:cNvSpPr/>
          <p:nvPr/>
        </p:nvSpPr>
        <p:spPr>
          <a:xfrm>
            <a:off x="1234440" y="3447288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— PESTEL Analysis</a:t>
            </a:r>
            <a:endParaRPr lang="en-US" sz="1600"/>
          </a:p>
        </p:txBody>
      </p:sp>
      <p:sp>
        <p:nvSpPr>
          <p:cNvPr id="19" name="Shape 16"/>
          <p:cNvSpPr/>
          <p:nvPr/>
        </p:nvSpPr>
        <p:spPr>
          <a:xfrm>
            <a:off x="640080" y="4087368"/>
            <a:ext cx="384048" cy="384048"/>
          </a:xfrm>
          <a:prstGeom prst="ellipse">
            <a:avLst/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640080" y="408736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500"/>
          </a:p>
        </p:txBody>
      </p:sp>
      <p:sp>
        <p:nvSpPr>
          <p:cNvPr id="21" name="Text 18"/>
          <p:cNvSpPr/>
          <p:nvPr/>
        </p:nvSpPr>
        <p:spPr>
          <a:xfrm>
            <a:off x="1234440" y="4069080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— Marketing Strategy</a:t>
            </a:r>
            <a:endParaRPr lang="en-US" sz="1600"/>
          </a:p>
        </p:txBody>
      </p:sp>
      <p:sp>
        <p:nvSpPr>
          <p:cNvPr id="22" name="Shape 19"/>
          <p:cNvSpPr/>
          <p:nvPr/>
        </p:nvSpPr>
        <p:spPr>
          <a:xfrm>
            <a:off x="640080" y="4709160"/>
            <a:ext cx="384048" cy="384048"/>
          </a:xfrm>
          <a:prstGeom prst="ellipse">
            <a:avLst/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640080" y="47091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500"/>
          </a:p>
        </p:txBody>
      </p:sp>
      <p:sp>
        <p:nvSpPr>
          <p:cNvPr id="24" name="Text 21"/>
          <p:cNvSpPr/>
          <p:nvPr/>
        </p:nvSpPr>
        <p:spPr>
          <a:xfrm>
            <a:off x="1234440" y="4690872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— Funding Requirements &amp; Allocation</a:t>
            </a:r>
            <a:endParaRPr lang="en-US" sz="1600"/>
          </a:p>
        </p:txBody>
      </p:sp>
      <p:sp>
        <p:nvSpPr>
          <p:cNvPr id="25" name="Shape 22"/>
          <p:cNvSpPr/>
          <p:nvPr/>
        </p:nvSpPr>
        <p:spPr>
          <a:xfrm>
            <a:off x="640080" y="5330952"/>
            <a:ext cx="384048" cy="384048"/>
          </a:xfrm>
          <a:prstGeom prst="ellipse">
            <a:avLst/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640080" y="533095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</a:t>
            </a:r>
            <a:endParaRPr lang="en-US" sz="1500"/>
          </a:p>
        </p:txBody>
      </p:sp>
      <p:sp>
        <p:nvSpPr>
          <p:cNvPr id="27" name="Text 24"/>
          <p:cNvSpPr/>
          <p:nvPr/>
        </p:nvSpPr>
        <p:spPr>
          <a:xfrm>
            <a:off x="1234440" y="5312664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600"/>
          </a:p>
        </p:txBody>
      </p:sp>
      <p:sp>
        <p:nvSpPr>
          <p:cNvPr id="28" name="Text 25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0881360" y="-1188720"/>
            <a:ext cx="2926080" cy="2926080"/>
          </a:xfrm>
          <a:prstGeom prst="ellipse">
            <a:avLst/>
          </a:prstGeom>
          <a:solidFill>
            <a:srgbClr val="9CAF95">
              <a:alpha val="1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-1005840" y="5760720"/>
            <a:ext cx="2377440" cy="2377440"/>
          </a:xfrm>
          <a:prstGeom prst="ellipse">
            <a:avLst/>
          </a:prstGeom>
          <a:solidFill>
            <a:srgbClr val="C9A66B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300" b="1" kern="0" spc="100">
                <a:solidFill>
                  <a:srgbClr val="C9A66B"/>
                </a:solidFill>
                <a:ea typeface="Calibri"/>
                <a:cs typeface="Calibri"/>
              </a:rPr>
              <a:t>The inspiration behind Second Nature </a:t>
            </a:r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2800"/>
          </a:p>
        </p:txBody>
      </p:sp>
      <p:sp>
        <p:nvSpPr>
          <p:cNvPr id="7" name="Shape 4"/>
          <p:cNvSpPr/>
          <p:nvPr/>
        </p:nvSpPr>
        <p:spPr>
          <a:xfrm>
            <a:off x="548640" y="1554480"/>
            <a:ext cx="3291840" cy="4297680"/>
          </a:xfrm>
          <a:prstGeom prst="roundRect">
            <a:avLst>
              <a:gd name="adj" fmla="val 2222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828800"/>
            <a:ext cx="2834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Founder &amp; Director</a:t>
            </a:r>
            <a:endParaRPr lang="en-US" sz="1700"/>
          </a:p>
        </p:txBody>
      </p:sp>
      <p:sp>
        <p:nvSpPr>
          <p:cNvPr id="9" name="Text 6"/>
          <p:cNvSpPr/>
          <p:nvPr/>
        </p:nvSpPr>
        <p:spPr>
          <a:xfrm>
            <a:off x="777240" y="2286000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Nature</a:t>
            </a:r>
            <a:endParaRPr lang="en-US" sz="1400"/>
          </a:p>
        </p:txBody>
      </p:sp>
      <p:sp>
        <p:nvSpPr>
          <p:cNvPr id="10" name="Shape 7"/>
          <p:cNvSpPr/>
          <p:nvPr/>
        </p:nvSpPr>
        <p:spPr>
          <a:xfrm>
            <a:off x="777240" y="2834640"/>
            <a:ext cx="2834640" cy="0"/>
          </a:xfrm>
          <a:prstGeom prst="line">
            <a:avLst/>
          </a:prstGeom>
          <a:noFill/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22960" y="3108960"/>
            <a:ext cx="91440" cy="9144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24128" y="3063240"/>
            <a:ext cx="265176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Leading design, sourcing &amp; strategy</a:t>
            </a:r>
            <a:endParaRPr lang="en-US" sz="1250"/>
          </a:p>
        </p:txBody>
      </p:sp>
      <p:sp>
        <p:nvSpPr>
          <p:cNvPr id="13" name="Shape 10"/>
          <p:cNvSpPr/>
          <p:nvPr/>
        </p:nvSpPr>
        <p:spPr>
          <a:xfrm>
            <a:off x="822960" y="3886200"/>
            <a:ext cx="91440" cy="9144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024128" y="3840480"/>
            <a:ext cx="265176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Hands-on with every partnership</a:t>
            </a:r>
            <a:endParaRPr lang="en-US" sz="1250"/>
          </a:p>
        </p:txBody>
      </p:sp>
      <p:sp>
        <p:nvSpPr>
          <p:cNvPr id="15" name="Shape 12"/>
          <p:cNvSpPr/>
          <p:nvPr/>
        </p:nvSpPr>
        <p:spPr>
          <a:xfrm>
            <a:off x="822960" y="4663440"/>
            <a:ext cx="91440" cy="9144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24128" y="4617720"/>
            <a:ext cx="265176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Presenting this pitch myself today</a:t>
            </a:r>
            <a:endParaRPr lang="en-US" sz="1250"/>
          </a:p>
        </p:txBody>
      </p:sp>
      <p:sp>
        <p:nvSpPr>
          <p:cNvPr id="17" name="Text 14"/>
          <p:cNvSpPr/>
          <p:nvPr/>
        </p:nvSpPr>
        <p:spPr>
          <a:xfrm>
            <a:off x="4244822" y="1503744"/>
            <a:ext cx="7406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My Connection to This Idea</a:t>
            </a:r>
            <a:endParaRPr lang="en-US" sz="1700"/>
          </a:p>
        </p:txBody>
      </p:sp>
      <p:sp>
        <p:nvSpPr>
          <p:cNvPr id="18" name="Shape 15"/>
          <p:cNvSpPr/>
          <p:nvPr/>
        </p:nvSpPr>
        <p:spPr>
          <a:xfrm>
            <a:off x="4261606" y="2203703"/>
            <a:ext cx="139165" cy="148811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4480560" y="2062030"/>
            <a:ext cx="70408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6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Interest in </a:t>
            </a:r>
            <a:r>
              <a:rPr lang="en-US" sz="1600" err="1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jewellery</a:t>
            </a:r>
            <a:r>
              <a:rPr lang="en-US" sz="16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 and design </a:t>
            </a:r>
          </a:p>
        </p:txBody>
      </p:sp>
      <p:sp>
        <p:nvSpPr>
          <p:cNvPr id="20" name="Shape 17"/>
          <p:cNvSpPr/>
          <p:nvPr/>
        </p:nvSpPr>
        <p:spPr>
          <a:xfrm>
            <a:off x="4261606" y="2757360"/>
            <a:ext cx="148811" cy="139165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4432332" y="2712141"/>
            <a:ext cx="70408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600">
                <a:solidFill>
                  <a:srgbClr val="2B2B26"/>
                </a:solidFill>
                <a:ea typeface="Calibri"/>
                <a:cs typeface="Calibri"/>
              </a:rPr>
              <a:t>Growing awareness of environmental and ethical impact of traditional </a:t>
            </a:r>
            <a:r>
              <a:rPr lang="en-US" sz="1600" err="1">
                <a:solidFill>
                  <a:srgbClr val="2B2B26"/>
                </a:solidFill>
                <a:ea typeface="Calibri"/>
                <a:cs typeface="Calibri"/>
              </a:rPr>
              <a:t>jewellery</a:t>
            </a:r>
            <a:r>
              <a:rPr lang="en-US" sz="1600">
                <a:solidFill>
                  <a:srgbClr val="2B2B26"/>
                </a:solidFill>
                <a:ea typeface="Calibri"/>
                <a:cs typeface="Calibri"/>
              </a:rPr>
              <a:t> production </a:t>
            </a:r>
          </a:p>
        </p:txBody>
      </p:sp>
      <p:sp>
        <p:nvSpPr>
          <p:cNvPr id="22" name="Shape 19"/>
          <p:cNvSpPr/>
          <p:nvPr/>
        </p:nvSpPr>
        <p:spPr>
          <a:xfrm>
            <a:off x="4261607" y="3552155"/>
            <a:ext cx="148811" cy="148811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4480560" y="3526228"/>
            <a:ext cx="7040880" cy="43891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600">
                <a:solidFill>
                  <a:srgbClr val="2B2B26"/>
                </a:solidFill>
                <a:ea typeface="Calibri"/>
                <a:cs typeface="Calibri"/>
              </a:rPr>
              <a:t>This inspired me to create a brand that combines style, sustainability and social impact </a:t>
            </a:r>
          </a:p>
        </p:txBody>
      </p:sp>
      <p:sp>
        <p:nvSpPr>
          <p:cNvPr id="30" name="Shape 27"/>
          <p:cNvSpPr/>
          <p:nvPr/>
        </p:nvSpPr>
        <p:spPr>
          <a:xfrm>
            <a:off x="4206240" y="5074920"/>
            <a:ext cx="7406640" cy="731520"/>
          </a:xfrm>
          <a:prstGeom prst="roundRect">
            <a:avLst>
              <a:gd name="adj" fmla="val 7500"/>
            </a:avLst>
          </a:prstGeom>
          <a:solidFill>
            <a:srgbClr val="F7F4EC"/>
          </a:solidFill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4434840" y="5148072"/>
            <a:ext cx="6949440" cy="5943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300" i="1">
                <a:solidFill>
                  <a:srgbClr val="1F3B2C"/>
                </a:solidFill>
                <a:latin typeface="Calibri"/>
                <a:ea typeface="Calibri"/>
                <a:cs typeface="Calibri"/>
              </a:rPr>
              <a:t>Sustainable </a:t>
            </a:r>
            <a:r>
              <a:rPr lang="en-US" sz="1300" i="1" err="1">
                <a:solidFill>
                  <a:srgbClr val="1F3B2C"/>
                </a:solidFill>
                <a:latin typeface="Calibri"/>
                <a:ea typeface="Calibri"/>
                <a:cs typeface="Calibri"/>
              </a:rPr>
              <a:t>jewellery</a:t>
            </a:r>
            <a:r>
              <a:rPr lang="en-US" sz="1300" i="1">
                <a:solidFill>
                  <a:srgbClr val="1F3B2C"/>
                </a:solidFill>
                <a:latin typeface="Calibri"/>
                <a:ea typeface="Calibri"/>
                <a:cs typeface="Calibri"/>
              </a:rPr>
              <a:t> that still feels handmade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0881360" y="-1188720"/>
            <a:ext cx="2926080" cy="2926080"/>
          </a:xfrm>
          <a:prstGeom prst="ellipse">
            <a:avLst/>
          </a:prstGeom>
          <a:solidFill>
            <a:srgbClr val="9CAF95">
              <a:alpha val="1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-1005840" y="5760720"/>
            <a:ext cx="2377440" cy="2377440"/>
          </a:xfrm>
          <a:prstGeom prst="ellipse">
            <a:avLst/>
          </a:prstGeom>
          <a:solidFill>
            <a:srgbClr val="C9A66B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Overview of the Business Idea</a:t>
            </a:r>
            <a:endParaRPr lang="en-US" sz="2800"/>
          </a:p>
        </p:txBody>
      </p:sp>
      <p:sp>
        <p:nvSpPr>
          <p:cNvPr id="8" name="Text 5"/>
          <p:cNvSpPr/>
          <p:nvPr/>
        </p:nvSpPr>
        <p:spPr>
          <a:xfrm>
            <a:off x="548640" y="150876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We Make</a:t>
            </a:r>
            <a:endParaRPr lang="en-US" sz="1600"/>
          </a:p>
        </p:txBody>
      </p:sp>
      <p:sp>
        <p:nvSpPr>
          <p:cNvPr id="9" name="Shape 6"/>
          <p:cNvSpPr/>
          <p:nvPr/>
        </p:nvSpPr>
        <p:spPr>
          <a:xfrm>
            <a:off x="594360" y="2020824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22960" y="1965960"/>
            <a:ext cx="52120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Rings, necklaces, earrings &amp; bracelets</a:t>
            </a:r>
            <a:endParaRPr lang="en-US" sz="1350"/>
          </a:p>
        </p:txBody>
      </p:sp>
      <p:sp>
        <p:nvSpPr>
          <p:cNvPr id="11" name="Shape 8"/>
          <p:cNvSpPr/>
          <p:nvPr/>
        </p:nvSpPr>
        <p:spPr>
          <a:xfrm>
            <a:off x="594360" y="2441448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22960" y="2386584"/>
            <a:ext cx="52120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Made using 100% recycled precious metals</a:t>
            </a:r>
            <a:endParaRPr lang="en-US" sz="1350"/>
          </a:p>
        </p:txBody>
      </p:sp>
      <p:sp>
        <p:nvSpPr>
          <p:cNvPr id="13" name="Shape 10"/>
          <p:cNvSpPr/>
          <p:nvPr/>
        </p:nvSpPr>
        <p:spPr>
          <a:xfrm>
            <a:off x="594360" y="2862072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22960" y="2807208"/>
            <a:ext cx="52120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Paired with lab-grown gemstones &amp; diamonds</a:t>
            </a:r>
            <a:endParaRPr lang="en-US" sz="1350"/>
          </a:p>
        </p:txBody>
      </p:sp>
      <p:sp>
        <p:nvSpPr>
          <p:cNvPr id="15" name="Shape 12"/>
          <p:cNvSpPr/>
          <p:nvPr/>
        </p:nvSpPr>
        <p:spPr>
          <a:xfrm>
            <a:off x="594360" y="3282696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22960" y="3227832"/>
            <a:ext cx="5212080" cy="402336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GB" sz="1350"/>
              <a:t>The look and durability of fine jewellery</a:t>
            </a:r>
            <a:endParaRPr lang="en-US" sz="1350"/>
          </a:p>
        </p:txBody>
      </p:sp>
      <p:sp>
        <p:nvSpPr>
          <p:cNvPr id="17" name="Shape 14"/>
          <p:cNvSpPr/>
          <p:nvPr/>
        </p:nvSpPr>
        <p:spPr>
          <a:xfrm>
            <a:off x="594360" y="3703320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750603" y="3895344"/>
            <a:ext cx="521208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/>
              <a:t>With a reduced environmental impact compared with newly mined materials</a:t>
            </a:r>
          </a:p>
          <a:p>
            <a:br>
              <a:rPr lang="en-GB" sz="1400"/>
            </a:br>
            <a:endParaRPr lang="en-US" sz="1350"/>
          </a:p>
        </p:txBody>
      </p:sp>
      <p:sp>
        <p:nvSpPr>
          <p:cNvPr id="19" name="Text 16"/>
          <p:cNvSpPr/>
          <p:nvPr/>
        </p:nvSpPr>
        <p:spPr>
          <a:xfrm>
            <a:off x="548640" y="425196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Need We Fulfil</a:t>
            </a:r>
            <a:endParaRPr lang="en-US" sz="1600"/>
          </a:p>
        </p:txBody>
      </p:sp>
      <p:sp>
        <p:nvSpPr>
          <p:cNvPr id="20" name="Shape 17"/>
          <p:cNvSpPr/>
          <p:nvPr/>
        </p:nvSpPr>
        <p:spPr>
          <a:xfrm>
            <a:off x="594360" y="4764024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822960" y="4709160"/>
            <a:ext cx="5212080" cy="42062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35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Ethical consumers want </a:t>
            </a:r>
            <a:r>
              <a:rPr lang="en-US" sz="1350" err="1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jewellery</a:t>
            </a:r>
            <a:r>
              <a:rPr lang="en-US" sz="135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 hat reflects their values </a:t>
            </a:r>
            <a:endParaRPr lang="en-US" sz="1350">
              <a:latin typeface="Calibri"/>
              <a:ea typeface="Calibri"/>
              <a:cs typeface="Calibri"/>
            </a:endParaRPr>
          </a:p>
        </p:txBody>
      </p:sp>
      <p:sp>
        <p:nvSpPr>
          <p:cNvPr id="22" name="Shape 19"/>
          <p:cNvSpPr/>
          <p:nvPr/>
        </p:nvSpPr>
        <p:spPr>
          <a:xfrm>
            <a:off x="594360" y="5184648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822960" y="5129784"/>
            <a:ext cx="521208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existing brands focus mainly on sustainable materials</a:t>
            </a:r>
            <a:endParaRPr lang="en-US" sz="1350"/>
          </a:p>
        </p:txBody>
      </p:sp>
      <p:sp>
        <p:nvSpPr>
          <p:cNvPr id="24" name="Shape 21"/>
          <p:cNvSpPr/>
          <p:nvPr/>
        </p:nvSpPr>
        <p:spPr>
          <a:xfrm>
            <a:off x="594360" y="5605272"/>
            <a:ext cx="100584" cy="100584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822960" y="5550408"/>
            <a:ext cx="521208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Nature combines responsible sourcing with social impact</a:t>
            </a:r>
            <a:endParaRPr lang="en-US" sz="1350"/>
          </a:p>
        </p:txBody>
      </p:sp>
      <p:sp>
        <p:nvSpPr>
          <p:cNvPr id="26" name="Shape 23"/>
          <p:cNvSpPr/>
          <p:nvPr/>
        </p:nvSpPr>
        <p:spPr>
          <a:xfrm>
            <a:off x="6492240" y="1691640"/>
            <a:ext cx="484632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9CAF95"/>
            </a:solidFill>
            <a:prstDash val="solid"/>
          </a:ln>
          <a:effectLst>
            <a:outerShdw blurRad="76200" dist="25400" dir="5400000" algn="bl" rotWithShape="0">
              <a:srgbClr val="1F3B2C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4"/>
          <p:cNvSpPr/>
          <p:nvPr/>
        </p:nvSpPr>
        <p:spPr>
          <a:xfrm>
            <a:off x="6675120" y="1874520"/>
            <a:ext cx="502920" cy="5029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0" descr="/home/claude/icon_recyc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8564" y="1980475"/>
            <a:ext cx="283464" cy="283464"/>
          </a:xfrm>
          <a:prstGeom prst="rect">
            <a:avLst/>
          </a:prstGeom>
        </p:spPr>
      </p:pic>
      <p:sp>
        <p:nvSpPr>
          <p:cNvPr id="29" name="Text 25"/>
          <p:cNvSpPr/>
          <p:nvPr/>
        </p:nvSpPr>
        <p:spPr>
          <a:xfrm>
            <a:off x="7406640" y="1691640"/>
            <a:ext cx="38404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100% Recycled Metals</a:t>
            </a:r>
            <a:endParaRPr lang="en-US" sz="1400"/>
          </a:p>
        </p:txBody>
      </p:sp>
      <p:sp>
        <p:nvSpPr>
          <p:cNvPr id="30" name="Shape 26"/>
          <p:cNvSpPr/>
          <p:nvPr/>
        </p:nvSpPr>
        <p:spPr>
          <a:xfrm>
            <a:off x="6492240" y="2743200"/>
            <a:ext cx="484632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9CAF95"/>
            </a:solidFill>
            <a:prstDash val="solid"/>
          </a:ln>
          <a:effectLst>
            <a:outerShdw blurRad="76200" dist="25400" dir="5400000" algn="bl" rotWithShape="0">
              <a:srgbClr val="1F3B2C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7"/>
          <p:cNvSpPr/>
          <p:nvPr/>
        </p:nvSpPr>
        <p:spPr>
          <a:xfrm>
            <a:off x="6675120" y="2926080"/>
            <a:ext cx="502920" cy="5029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2" name="Image 1" descr="/home/claude/icon_diamon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3041" y="2999232"/>
            <a:ext cx="283464" cy="283464"/>
          </a:xfrm>
          <a:prstGeom prst="rect">
            <a:avLst/>
          </a:prstGeom>
        </p:spPr>
      </p:pic>
      <p:sp>
        <p:nvSpPr>
          <p:cNvPr id="33" name="Text 28"/>
          <p:cNvSpPr/>
          <p:nvPr/>
        </p:nvSpPr>
        <p:spPr>
          <a:xfrm>
            <a:off x="7406640" y="2743200"/>
            <a:ext cx="38404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Lab-Grown Gemstones</a:t>
            </a:r>
            <a:endParaRPr lang="en-US" sz="1400"/>
          </a:p>
        </p:txBody>
      </p:sp>
      <p:sp>
        <p:nvSpPr>
          <p:cNvPr id="34" name="Shape 29"/>
          <p:cNvSpPr/>
          <p:nvPr/>
        </p:nvSpPr>
        <p:spPr>
          <a:xfrm>
            <a:off x="6492240" y="3794760"/>
            <a:ext cx="484632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9CAF95"/>
            </a:solidFill>
            <a:prstDash val="solid"/>
          </a:ln>
          <a:effectLst>
            <a:outerShdw blurRad="76200" dist="25400" dir="5400000" algn="bl" rotWithShape="0">
              <a:srgbClr val="1F3B2C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0"/>
          <p:cNvSpPr/>
          <p:nvPr/>
        </p:nvSpPr>
        <p:spPr>
          <a:xfrm>
            <a:off x="6656832" y="4000500"/>
            <a:ext cx="502920" cy="5029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2" descr="/home/claude/icon_hear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2844" y="4110228"/>
            <a:ext cx="283464" cy="283464"/>
          </a:xfrm>
          <a:prstGeom prst="rect">
            <a:avLst/>
          </a:prstGeom>
        </p:spPr>
      </p:pic>
      <p:sp>
        <p:nvSpPr>
          <p:cNvPr id="37" name="Text 31"/>
          <p:cNvSpPr/>
          <p:nvPr/>
        </p:nvSpPr>
        <p:spPr>
          <a:xfrm>
            <a:off x="7406640" y="3794760"/>
            <a:ext cx="38404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Impact Partnership</a:t>
            </a:r>
            <a:endParaRPr lang="en-US" sz="1400"/>
          </a:p>
        </p:txBody>
      </p:sp>
      <p:sp>
        <p:nvSpPr>
          <p:cNvPr id="38" name="Shape 32"/>
          <p:cNvSpPr/>
          <p:nvPr/>
        </p:nvSpPr>
        <p:spPr>
          <a:xfrm>
            <a:off x="6492240" y="4892040"/>
            <a:ext cx="4846320" cy="960120"/>
          </a:xfrm>
          <a:prstGeom prst="roundRect">
            <a:avLst>
              <a:gd name="adj" fmla="val 7619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3"/>
          <p:cNvSpPr/>
          <p:nvPr/>
        </p:nvSpPr>
        <p:spPr>
          <a:xfrm>
            <a:off x="6766560" y="4892040"/>
            <a:ext cx="42976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10–15 piece capsule collection at launch</a:t>
            </a:r>
            <a:endParaRPr lang="en-US" sz="1300"/>
          </a:p>
        </p:txBody>
      </p:sp>
      <p:sp>
        <p:nvSpPr>
          <p:cNvPr id="40" name="Text 34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0881360" y="-1188720"/>
            <a:ext cx="2926080" cy="2926080"/>
          </a:xfrm>
          <a:prstGeom prst="ellipse">
            <a:avLst/>
          </a:prstGeom>
          <a:solidFill>
            <a:srgbClr val="9CAF95">
              <a:alpha val="18000"/>
            </a:srgbClr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" name="Shape 1"/>
          <p:cNvSpPr/>
          <p:nvPr/>
        </p:nvSpPr>
        <p:spPr>
          <a:xfrm>
            <a:off x="-1005840" y="5760720"/>
            <a:ext cx="2377440" cy="2377440"/>
          </a:xfrm>
          <a:prstGeom prst="ellipse">
            <a:avLst/>
          </a:prstGeom>
          <a:solidFill>
            <a:srgbClr val="C9A66B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 Format &amp; Management Structure</a:t>
            </a:r>
            <a:endParaRPr lang="en-US" sz="2800"/>
          </a:p>
        </p:txBody>
      </p:sp>
      <p:pic>
        <p:nvPicPr>
          <p:cNvPr id="8" name="Image 0" descr="/home/claude/org_char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61176" y="1581912"/>
            <a:ext cx="6762584" cy="3904488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7863840" y="1508760"/>
            <a:ext cx="3794760" cy="4251960"/>
          </a:xfrm>
          <a:prstGeom prst="roundRect">
            <a:avLst>
              <a:gd name="adj" fmla="val 1928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0" name="Text 6"/>
          <p:cNvSpPr/>
          <p:nvPr/>
        </p:nvSpPr>
        <p:spPr>
          <a:xfrm>
            <a:off x="8138160" y="1691640"/>
            <a:ext cx="32918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 Format</a:t>
            </a:r>
            <a:endParaRPr lang="en-US"/>
          </a:p>
        </p:txBody>
      </p:sp>
      <p:sp>
        <p:nvSpPr>
          <p:cNvPr id="11" name="Text 7"/>
          <p:cNvSpPr/>
          <p:nvPr/>
        </p:nvSpPr>
        <p:spPr>
          <a:xfrm>
            <a:off x="8138160" y="2148840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Launch: Sole Trader</a:t>
            </a:r>
            <a:endParaRPr lang="en-US" sz="1600"/>
          </a:p>
        </p:txBody>
      </p:sp>
      <p:sp>
        <p:nvSpPr>
          <p:cNvPr id="12" name="Shape 8"/>
          <p:cNvSpPr/>
          <p:nvPr/>
        </p:nvSpPr>
        <p:spPr>
          <a:xfrm>
            <a:off x="8183880" y="261518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3" name="Text 9"/>
          <p:cNvSpPr/>
          <p:nvPr/>
        </p:nvSpPr>
        <p:spPr>
          <a:xfrm>
            <a:off x="8366760" y="256032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Simple and cost effective to set up</a:t>
            </a:r>
            <a:endParaRPr lang="en-US" sz="1200"/>
          </a:p>
        </p:txBody>
      </p:sp>
      <p:sp>
        <p:nvSpPr>
          <p:cNvPr id="14" name="Shape 10"/>
          <p:cNvSpPr/>
          <p:nvPr/>
        </p:nvSpPr>
        <p:spPr>
          <a:xfrm>
            <a:off x="8183880" y="298094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5" name="Text 11"/>
          <p:cNvSpPr/>
          <p:nvPr/>
        </p:nvSpPr>
        <p:spPr>
          <a:xfrm>
            <a:off x="8366760" y="292608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control over business decisions</a:t>
            </a:r>
            <a:endParaRPr lang="en-US" sz="1200"/>
          </a:p>
        </p:txBody>
      </p:sp>
      <p:sp>
        <p:nvSpPr>
          <p:cNvPr id="16" name="Shape 12"/>
          <p:cNvSpPr/>
          <p:nvPr/>
        </p:nvSpPr>
        <p:spPr>
          <a:xfrm>
            <a:off x="8183880" y="334670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7" name="Text 13"/>
          <p:cNvSpPr/>
          <p:nvPr/>
        </p:nvSpPr>
        <p:spPr>
          <a:xfrm>
            <a:off x="8366760" y="329184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200">
                <a:solidFill>
                  <a:schemeClr val="bg1"/>
                </a:solidFill>
              </a:rPr>
              <a:t>Suitable for a small, founder-led start-up</a:t>
            </a:r>
          </a:p>
          <a:p>
            <a:pPr marL="0" indent="0">
              <a:buNone/>
            </a:pPr>
            <a:endParaRPr lang="en-US" sz="1200"/>
          </a:p>
        </p:txBody>
      </p:sp>
      <p:sp>
        <p:nvSpPr>
          <p:cNvPr id="18" name="Shape 14"/>
          <p:cNvSpPr/>
          <p:nvPr/>
        </p:nvSpPr>
        <p:spPr>
          <a:xfrm>
            <a:off x="8138160" y="3886200"/>
            <a:ext cx="3200400" cy="0"/>
          </a:xfrm>
          <a:prstGeom prst="line">
            <a:avLst/>
          </a:prstGeom>
          <a:noFill/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9" name="Text 15"/>
          <p:cNvSpPr/>
          <p:nvPr/>
        </p:nvSpPr>
        <p:spPr>
          <a:xfrm>
            <a:off x="8138160" y="4023360"/>
            <a:ext cx="3291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Growth: Private Ltd Company</a:t>
            </a:r>
            <a:endParaRPr lang="en-US" sz="1600"/>
          </a:p>
        </p:txBody>
      </p:sp>
      <p:sp>
        <p:nvSpPr>
          <p:cNvPr id="20" name="Shape 16"/>
          <p:cNvSpPr/>
          <p:nvPr/>
        </p:nvSpPr>
        <p:spPr>
          <a:xfrm>
            <a:off x="8183880" y="448970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1" name="Text 17"/>
          <p:cNvSpPr/>
          <p:nvPr/>
        </p:nvSpPr>
        <p:spPr>
          <a:xfrm>
            <a:off x="8366760" y="443484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personal financial liability</a:t>
            </a:r>
            <a:endParaRPr lang="en-US" sz="1200"/>
          </a:p>
        </p:txBody>
      </p:sp>
      <p:sp>
        <p:nvSpPr>
          <p:cNvPr id="22" name="Shape 18"/>
          <p:cNvSpPr/>
          <p:nvPr/>
        </p:nvSpPr>
        <p:spPr>
          <a:xfrm>
            <a:off x="8183880" y="485546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3" name="Text 19"/>
          <p:cNvSpPr/>
          <p:nvPr/>
        </p:nvSpPr>
        <p:spPr>
          <a:xfrm>
            <a:off x="8366760" y="480060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appealing to potential investors</a:t>
            </a:r>
            <a:endParaRPr lang="en-US" sz="1200"/>
          </a:p>
        </p:txBody>
      </p:sp>
      <p:sp>
        <p:nvSpPr>
          <p:cNvPr id="24" name="Shape 20"/>
          <p:cNvSpPr/>
          <p:nvPr/>
        </p:nvSpPr>
        <p:spPr>
          <a:xfrm>
            <a:off x="8183880" y="5221224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5" name="Text 21"/>
          <p:cNvSpPr/>
          <p:nvPr/>
        </p:nvSpPr>
        <p:spPr>
          <a:xfrm>
            <a:off x="8366760" y="5166360"/>
            <a:ext cx="3063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200">
                <a:solidFill>
                  <a:schemeClr val="bg1"/>
                </a:solidFill>
              </a:rPr>
              <a:t>Supports future growth and expansion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6" name="Text 22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1064240" y="-1371600"/>
            <a:ext cx="3108960" cy="3108960"/>
          </a:xfrm>
          <a:prstGeom prst="ellipse">
            <a:avLst/>
          </a:prstGeom>
          <a:solidFill>
            <a:srgbClr val="C9A66B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-1097280" y="5943600"/>
            <a:ext cx="2194560" cy="2194560"/>
          </a:xfrm>
          <a:prstGeom prst="ellipse">
            <a:avLst/>
          </a:prstGeom>
          <a:solidFill>
            <a:srgbClr val="1F3B2C">
              <a:alpha val="1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Analysis — Political, Economic, Social</a:t>
            </a:r>
            <a:endParaRPr lang="en-US" sz="280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5709643"/>
              </p:ext>
            </p:extLst>
          </p:nvPr>
        </p:nvGraphicFramePr>
        <p:xfrm>
          <a:off x="548640" y="1463040"/>
          <a:ext cx="11064240" cy="4389120"/>
        </p:xfrm>
        <a:graphic>
          <a:graphicData uri="http://schemas.openxmlformats.org/drawingml/2006/table">
            <a:tbl>
              <a:tblPr/>
              <a:tblGrid>
                <a:gridCol w="155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7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Factor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External Factor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Our Strategy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Political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4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UK hallmarking requirements and increasing scrutiny of sustainability claims.</a:t>
                      </a:r>
                      <a:endParaRPr lang="en-US" sz="1400">
                        <a:latin typeface="+mn-lt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+mn-lt"/>
                        </a:rPr>
                        <a:t>Ensure sustainability claims are accurate and supported by evidence, while complying with hallmarking requirements.</a:t>
                      </a: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Economic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UK </a:t>
                      </a:r>
                      <a:r>
                        <a:rPr lang="en-US" sz="1400" err="1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jewellery</a:t>
                      </a: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 market worth £4.5–5.7bn, growing ~5–7%/year; cost-of-living pressures.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Keep the capsule collection competitively priced; lean into online-first low overheads.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Social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Younger consumers (18–35) buy for self-expression and reward transparent, values-led brands.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Lead marketing with the sourcing story and social enterprise partnership, not just product.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 4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1064240" y="-1371600"/>
            <a:ext cx="3108960" cy="3108960"/>
          </a:xfrm>
          <a:prstGeom prst="ellipse">
            <a:avLst/>
          </a:prstGeom>
          <a:solidFill>
            <a:srgbClr val="C9A66B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-1097280" y="5943600"/>
            <a:ext cx="2194560" cy="2194560"/>
          </a:xfrm>
          <a:prstGeom prst="ellipse">
            <a:avLst/>
          </a:prstGeom>
          <a:solidFill>
            <a:srgbClr val="1F3B2C">
              <a:alpha val="1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Analysis — Technological, Environmental, Legal</a:t>
            </a:r>
            <a:endParaRPr lang="en-US" sz="280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425780"/>
              </p:ext>
            </p:extLst>
          </p:nvPr>
        </p:nvGraphicFramePr>
        <p:xfrm>
          <a:off x="548640" y="1463040"/>
          <a:ext cx="11064240" cy="4389120"/>
        </p:xfrm>
        <a:graphic>
          <a:graphicData uri="http://schemas.openxmlformats.org/drawingml/2006/table">
            <a:tbl>
              <a:tblPr/>
              <a:tblGrid>
                <a:gridCol w="155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7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Factor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External Factor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</a:rPr>
                        <a:t>Our Strategy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Technological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E-commerce and social platforms lower entry barriers; digital traceability tools emerging.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Launch online-first; plan to adopt a traceability tool as the business scales.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Environmental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Recycled metals &amp; lab-grown stones cut carbon impact, though verification standards vary.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Only partner with workshops that can verify recycled metal origin, not just claim it.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>
                          <a:solidFill>
                            <a:srgbClr val="1F3B2C"/>
                          </a:solidFill>
                          <a:latin typeface="Calibri"/>
                          <a:ea typeface="Calibri"/>
                          <a:cs typeface="Calibri"/>
                        </a:rPr>
                        <a:t>Legal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Consumer protection, distance-selling, UK GDPR, and employment law once placements begin.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>
                          <a:solidFill>
                            <a:srgbClr val="2B2B26"/>
                          </a:solidFill>
                          <a:latin typeface="Calibri"/>
                          <a:ea typeface="Calibri"/>
                          <a:cs typeface="Calibri"/>
                        </a:rPr>
                        <a:t>Build compliance into operations from day one, including for social enterprise placements.</a:t>
                      </a:r>
                      <a:endParaRPr lang="en-US" sz="140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127000" marR="127000" marT="101600" marB="1016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ext 4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0881360" y="-1188720"/>
            <a:ext cx="2926080" cy="2926080"/>
          </a:xfrm>
          <a:prstGeom prst="ellipse">
            <a:avLst/>
          </a:prstGeom>
          <a:solidFill>
            <a:srgbClr val="9CAF95">
              <a:alpha val="18000"/>
            </a:srgbClr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4" name="Shape 1"/>
          <p:cNvSpPr/>
          <p:nvPr/>
        </p:nvSpPr>
        <p:spPr>
          <a:xfrm>
            <a:off x="-1005840" y="5760720"/>
            <a:ext cx="2377440" cy="2377440"/>
          </a:xfrm>
          <a:prstGeom prst="ellipse">
            <a:avLst/>
          </a:prstGeom>
          <a:solidFill>
            <a:srgbClr val="C9A66B">
              <a:alpha val="15000"/>
            </a:srgbClr>
          </a:solidFill>
          <a:ln/>
        </p:spPr>
        <p:txBody>
          <a:bodyPr/>
          <a:lstStyle/>
          <a:p>
            <a:endParaRPr lang="en-GB" sz="1300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000" b="1">
                <a:solidFill>
                  <a:srgbClr val="1F3B2C"/>
                </a:solidFill>
                <a:latin typeface="Cambria"/>
                <a:ea typeface="Cambria"/>
                <a:cs typeface="Cambria" pitchFamily="34" charset="-120"/>
              </a:rPr>
              <a:t>Marketing Strategy — Segmentation, Targeting, Positioning</a:t>
            </a:r>
            <a:endParaRPr lang="en-US" sz="3000">
              <a:latin typeface="Cambria"/>
              <a:ea typeface="Cambria"/>
            </a:endParaRPr>
          </a:p>
        </p:txBody>
      </p:sp>
      <p:sp>
        <p:nvSpPr>
          <p:cNvPr id="8" name="Shape 5"/>
          <p:cNvSpPr/>
          <p:nvPr/>
        </p:nvSpPr>
        <p:spPr>
          <a:xfrm>
            <a:off x="548640" y="1463040"/>
            <a:ext cx="3474720" cy="4480560"/>
          </a:xfrm>
          <a:prstGeom prst="roundRect">
            <a:avLst>
              <a:gd name="adj" fmla="val 2105"/>
            </a:avLst>
          </a:prstGeom>
          <a:solidFill>
            <a:srgbClr val="F7F4EC"/>
          </a:solidFill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 sz="1300"/>
          </a:p>
        </p:txBody>
      </p:sp>
      <p:sp>
        <p:nvSpPr>
          <p:cNvPr id="9" name="Shape 6"/>
          <p:cNvSpPr/>
          <p:nvPr/>
        </p:nvSpPr>
        <p:spPr>
          <a:xfrm>
            <a:off x="777240" y="1691640"/>
            <a:ext cx="3017520" cy="457200"/>
          </a:xfrm>
          <a:prstGeom prst="roundRect">
            <a:avLst>
              <a:gd name="adj" fmla="val 12000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 sz="1300"/>
          </a:p>
        </p:txBody>
      </p:sp>
      <p:sp>
        <p:nvSpPr>
          <p:cNvPr id="10" name="Text 7"/>
          <p:cNvSpPr/>
          <p:nvPr/>
        </p:nvSpPr>
        <p:spPr>
          <a:xfrm>
            <a:off x="777240" y="169164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Segmentation</a:t>
            </a:r>
            <a:endParaRPr lang="en-US" sz="1300"/>
          </a:p>
        </p:txBody>
      </p:sp>
      <p:sp>
        <p:nvSpPr>
          <p:cNvPr id="11" name="Shape 8"/>
          <p:cNvSpPr/>
          <p:nvPr/>
        </p:nvSpPr>
        <p:spPr>
          <a:xfrm>
            <a:off x="822960" y="24231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2" name="Text 9"/>
          <p:cNvSpPr/>
          <p:nvPr/>
        </p:nvSpPr>
        <p:spPr>
          <a:xfrm>
            <a:off x="1051560" y="237744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Age: 18–35</a:t>
            </a:r>
            <a:endParaRPr lang="en-US" sz="1300"/>
          </a:p>
        </p:txBody>
      </p:sp>
      <p:sp>
        <p:nvSpPr>
          <p:cNvPr id="13" name="Shape 10"/>
          <p:cNvSpPr/>
          <p:nvPr/>
        </p:nvSpPr>
        <p:spPr>
          <a:xfrm>
            <a:off x="822960" y="324612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Text 11"/>
          <p:cNvSpPr/>
          <p:nvPr/>
        </p:nvSpPr>
        <p:spPr>
          <a:xfrm>
            <a:off x="1051560" y="320040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Values: sustainability &amp; ethical sourcing</a:t>
            </a:r>
            <a:endParaRPr lang="en-US" sz="1300"/>
          </a:p>
        </p:txBody>
      </p:sp>
      <p:sp>
        <p:nvSpPr>
          <p:cNvPr id="15" name="Shape 12"/>
          <p:cNvSpPr/>
          <p:nvPr/>
        </p:nvSpPr>
        <p:spPr>
          <a:xfrm>
            <a:off x="822960" y="406908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6" name="Text 13"/>
          <p:cNvSpPr/>
          <p:nvPr/>
        </p:nvSpPr>
        <p:spPr>
          <a:xfrm>
            <a:off x="1051560" y="4023360"/>
            <a:ext cx="274320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20000"/>
              </a:lnSpc>
            </a:pPr>
            <a:r>
              <a:rPr lang="en-US" sz="13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Location: UK, mainly urban areas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822960" y="489204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8" name="Text 15"/>
          <p:cNvSpPr/>
          <p:nvPr/>
        </p:nvSpPr>
        <p:spPr>
          <a:xfrm>
            <a:off x="1051560" y="484632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Behaviour: online shoppers and active on social media</a:t>
            </a:r>
            <a:endParaRPr lang="en-US" sz="1300"/>
          </a:p>
        </p:txBody>
      </p:sp>
      <p:sp>
        <p:nvSpPr>
          <p:cNvPr id="19" name="Shape 16"/>
          <p:cNvSpPr/>
          <p:nvPr/>
        </p:nvSpPr>
        <p:spPr>
          <a:xfrm>
            <a:off x="4297680" y="1463040"/>
            <a:ext cx="3474720" cy="4480560"/>
          </a:xfrm>
          <a:prstGeom prst="roundRect">
            <a:avLst>
              <a:gd name="adj" fmla="val 2105"/>
            </a:avLst>
          </a:prstGeom>
          <a:solidFill>
            <a:srgbClr val="F7F4EC"/>
          </a:solidFill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 sz="1300"/>
          </a:p>
        </p:txBody>
      </p:sp>
      <p:sp>
        <p:nvSpPr>
          <p:cNvPr id="20" name="Shape 17"/>
          <p:cNvSpPr/>
          <p:nvPr/>
        </p:nvSpPr>
        <p:spPr>
          <a:xfrm>
            <a:off x="4526280" y="1691640"/>
            <a:ext cx="3017520" cy="457200"/>
          </a:xfrm>
          <a:prstGeom prst="roundRect">
            <a:avLst>
              <a:gd name="adj" fmla="val 12000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1" name="Text 18"/>
          <p:cNvSpPr/>
          <p:nvPr/>
        </p:nvSpPr>
        <p:spPr>
          <a:xfrm>
            <a:off x="4526280" y="169164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Targeting</a:t>
            </a:r>
            <a:endParaRPr lang="en-US" sz="1400"/>
          </a:p>
        </p:txBody>
      </p:sp>
      <p:sp>
        <p:nvSpPr>
          <p:cNvPr id="22" name="Shape 19"/>
          <p:cNvSpPr/>
          <p:nvPr/>
        </p:nvSpPr>
        <p:spPr>
          <a:xfrm>
            <a:off x="4572000" y="24231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3" name="Text 20"/>
          <p:cNvSpPr/>
          <p:nvPr/>
        </p:nvSpPr>
        <p:spPr>
          <a:xfrm>
            <a:off x="4800600" y="237744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audience: ethically-conscious adults aged 18–35 </a:t>
            </a:r>
            <a:endParaRPr lang="en-US" sz="1300"/>
          </a:p>
        </p:txBody>
      </p:sp>
      <p:sp>
        <p:nvSpPr>
          <p:cNvPr id="24" name="Shape 21"/>
          <p:cNvSpPr/>
          <p:nvPr/>
        </p:nvSpPr>
        <p:spPr>
          <a:xfrm>
            <a:off x="4572000" y="324612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5" name="Text 22"/>
          <p:cNvSpPr/>
          <p:nvPr/>
        </p:nvSpPr>
        <p:spPr>
          <a:xfrm>
            <a:off x="4800600" y="320040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Chosen because </a:t>
            </a:r>
            <a:r>
              <a:rPr lang="en-GB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</a:t>
            </a:r>
            <a:r>
              <a:rPr lang="en-GB" sz="1300"/>
              <a:t>heir values align closely with the brand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300"/>
          </a:p>
        </p:txBody>
      </p:sp>
      <p:sp>
        <p:nvSpPr>
          <p:cNvPr id="26" name="Shape 23"/>
          <p:cNvSpPr/>
          <p:nvPr/>
        </p:nvSpPr>
        <p:spPr>
          <a:xfrm>
            <a:off x="4572000" y="406908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7" name="Text 24"/>
          <p:cNvSpPr/>
          <p:nvPr/>
        </p:nvSpPr>
        <p:spPr>
          <a:xfrm>
            <a:off x="4800600" y="402336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lvl="0"/>
            <a:r>
              <a:rPr lang="en-GB" sz="1300"/>
              <a:t>They are active online and interested in transparent, responsible products</a:t>
            </a:r>
          </a:p>
          <a:p>
            <a:br>
              <a:rPr lang="en-GB" sz="1300"/>
            </a:br>
            <a:endParaRPr lang="en-US" sz="1300"/>
          </a:p>
        </p:txBody>
      </p:sp>
      <p:sp>
        <p:nvSpPr>
          <p:cNvPr id="28" name="Shape 25"/>
          <p:cNvSpPr/>
          <p:nvPr/>
        </p:nvSpPr>
        <p:spPr>
          <a:xfrm>
            <a:off x="8046720" y="1463040"/>
            <a:ext cx="3474720" cy="4480560"/>
          </a:xfrm>
          <a:prstGeom prst="roundRect">
            <a:avLst>
              <a:gd name="adj" fmla="val 2105"/>
            </a:avLst>
          </a:prstGeom>
          <a:solidFill>
            <a:srgbClr val="F7F4EC"/>
          </a:solidFill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 sz="1300"/>
          </a:p>
        </p:txBody>
      </p:sp>
      <p:sp>
        <p:nvSpPr>
          <p:cNvPr id="29" name="Shape 26"/>
          <p:cNvSpPr/>
          <p:nvPr/>
        </p:nvSpPr>
        <p:spPr>
          <a:xfrm>
            <a:off x="8275320" y="1691640"/>
            <a:ext cx="3017520" cy="457200"/>
          </a:xfrm>
          <a:prstGeom prst="roundRect">
            <a:avLst>
              <a:gd name="adj" fmla="val 12000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0" name="Text 27"/>
          <p:cNvSpPr/>
          <p:nvPr/>
        </p:nvSpPr>
        <p:spPr>
          <a:xfrm>
            <a:off x="8275320" y="169164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Positioning &amp; USP</a:t>
            </a:r>
            <a:endParaRPr lang="en-US" sz="1400"/>
          </a:p>
        </p:txBody>
      </p:sp>
      <p:sp>
        <p:nvSpPr>
          <p:cNvPr id="31" name="Shape 28"/>
          <p:cNvSpPr/>
          <p:nvPr/>
        </p:nvSpPr>
        <p:spPr>
          <a:xfrm>
            <a:off x="8321040" y="24231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2" name="Text 29"/>
          <p:cNvSpPr/>
          <p:nvPr/>
        </p:nvSpPr>
        <p:spPr>
          <a:xfrm>
            <a:off x="8549640" y="2377440"/>
            <a:ext cx="274320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Affordable, story-led ethical </a:t>
            </a:r>
            <a:r>
              <a:rPr lang="en-US" sz="1300" err="1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jewellery </a:t>
            </a:r>
            <a:r>
              <a:rPr lang="en-US" sz="1300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brand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3" name="Shape 30"/>
          <p:cNvSpPr/>
          <p:nvPr/>
        </p:nvSpPr>
        <p:spPr>
          <a:xfrm>
            <a:off x="8321040" y="324612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4" name="Text 31"/>
          <p:cNvSpPr/>
          <p:nvPr/>
        </p:nvSpPr>
        <p:spPr>
          <a:xfrm>
            <a:off x="8549640" y="320040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Recycled metals and lab-grown stones as standard</a:t>
            </a:r>
            <a:endParaRPr lang="en-US" sz="1300"/>
          </a:p>
        </p:txBody>
      </p:sp>
      <p:sp>
        <p:nvSpPr>
          <p:cNvPr id="35" name="Shape 32"/>
          <p:cNvSpPr/>
          <p:nvPr/>
        </p:nvSpPr>
        <p:spPr>
          <a:xfrm>
            <a:off x="8321040" y="406908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36" name="Text 33"/>
          <p:cNvSpPr/>
          <p:nvPr/>
        </p:nvSpPr>
        <p:spPr>
          <a:xfrm>
            <a:off x="8549640" y="4023360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GB" sz="1300"/>
              <a:t>Responsible sourcing combined with social impact</a:t>
            </a:r>
            <a:endParaRPr lang="en-US" sz="1300"/>
          </a:p>
        </p:txBody>
      </p:sp>
      <p:sp>
        <p:nvSpPr>
          <p:cNvPr id="37" name="Text 34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50"/>
          </a:p>
        </p:txBody>
      </p:sp>
    </p:spTree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1064240" y="-1371600"/>
            <a:ext cx="3108960" cy="3108960"/>
          </a:xfrm>
          <a:prstGeom prst="ellipse">
            <a:avLst/>
          </a:prstGeom>
          <a:solidFill>
            <a:srgbClr val="C9A66B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-1097280" y="5943600"/>
            <a:ext cx="2194560" cy="2194560"/>
          </a:xfrm>
          <a:prstGeom prst="ellipse">
            <a:avLst/>
          </a:prstGeom>
          <a:solidFill>
            <a:srgbClr val="1F3B2C">
              <a:alpha val="1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Marketing Strategy — Reaching Our Audience</a:t>
            </a:r>
            <a:endParaRPr lang="en-US" sz="3200"/>
          </a:p>
        </p:txBody>
      </p:sp>
      <p:sp>
        <p:nvSpPr>
          <p:cNvPr id="7" name="Shape 4"/>
          <p:cNvSpPr/>
          <p:nvPr/>
        </p:nvSpPr>
        <p:spPr>
          <a:xfrm>
            <a:off x="548640" y="1463040"/>
            <a:ext cx="5394960" cy="4480560"/>
          </a:xfrm>
          <a:prstGeom prst="roundRect">
            <a:avLst>
              <a:gd name="adj" fmla="val 1633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822960" y="1691640"/>
            <a:ext cx="4846320" cy="4572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b="1">
                <a:solidFill>
                  <a:srgbClr val="C9A66B"/>
                </a:solidFill>
                <a:latin typeface="Cambria"/>
                <a:ea typeface="Cambria"/>
                <a:cs typeface="Cambria" pitchFamily="34" charset="-120"/>
              </a:rPr>
              <a:t>Channels &amp; Tactics</a:t>
            </a:r>
            <a:endParaRPr lang="en-US">
              <a:latin typeface="Cambria"/>
              <a:ea typeface="Cambria"/>
              <a:cs typeface="Calibri"/>
            </a:endParaRPr>
          </a:p>
        </p:txBody>
      </p:sp>
      <p:sp>
        <p:nvSpPr>
          <p:cNvPr id="9" name="Shape 6"/>
          <p:cNvSpPr/>
          <p:nvPr/>
        </p:nvSpPr>
        <p:spPr>
          <a:xfrm>
            <a:off x="868680" y="233172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097280" y="2286000"/>
            <a:ext cx="466344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Instagram &amp; TikTok: behind-the-scenes content on materials and sourcing</a:t>
            </a:r>
            <a:endParaRPr lang="en-US" sz="1400">
              <a:latin typeface="Calibri"/>
              <a:ea typeface="Calibri"/>
              <a:cs typeface="Calibri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868680" y="31089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97280" y="3063240"/>
            <a:ext cx="466344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25000"/>
              </a:lnSpc>
            </a:pP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Micro-influencers chosen based on shared values, not follower count</a:t>
            </a:r>
            <a:endParaRPr lang="en-US" sz="1400">
              <a:latin typeface="Calibri"/>
              <a:ea typeface="Calibri"/>
              <a:cs typeface="Calibri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868680" y="388620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097280" y="3840480"/>
            <a:ext cx="466344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lvl="0"/>
            <a:r>
              <a:rPr lang="en-GB" sz="1400">
                <a:solidFill>
                  <a:schemeClr val="bg1"/>
                </a:solidFill>
              </a:rPr>
              <a:t>Email marketing to encourage repeat purchases</a:t>
            </a:r>
            <a:endParaRPr lang="en-GB" sz="1400">
              <a:solidFill>
                <a:schemeClr val="bg1"/>
              </a:solidFill>
              <a:ea typeface="Calibri"/>
              <a:cs typeface="Calibri"/>
            </a:endParaRPr>
          </a:p>
          <a:p>
            <a:br>
              <a:rPr lang="en-GB" sz="1400"/>
            </a:br>
            <a:endParaRPr lang="en-US" sz="1400">
              <a:ea typeface="Calibri"/>
              <a:cs typeface="Calibri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868680" y="466344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97280" y="4617720"/>
            <a:ext cx="4663440" cy="685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Local pop-up markets to build trust and brand awareness </a:t>
            </a:r>
            <a:endParaRPr lang="en-US" sz="1400">
              <a:latin typeface="Calibri"/>
              <a:ea typeface="Calibri"/>
              <a:cs typeface="Calibri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6217920" y="1463040"/>
            <a:ext cx="5394960" cy="4480560"/>
          </a:xfrm>
          <a:prstGeom prst="roundRect">
            <a:avLst>
              <a:gd name="adj" fmla="val 1633"/>
            </a:avLst>
          </a:prstGeom>
          <a:solidFill>
            <a:srgbClr val="FFFFFF"/>
          </a:solidFill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8" name="Text 15"/>
          <p:cNvSpPr/>
          <p:nvPr/>
        </p:nvSpPr>
        <p:spPr>
          <a:xfrm>
            <a:off x="6492240" y="1691640"/>
            <a:ext cx="4846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Promotion Strategy</a:t>
            </a:r>
            <a:endParaRPr lang="en-US"/>
          </a:p>
        </p:txBody>
      </p:sp>
      <p:sp>
        <p:nvSpPr>
          <p:cNvPr id="19" name="Shape 16"/>
          <p:cNvSpPr/>
          <p:nvPr/>
        </p:nvSpPr>
        <p:spPr>
          <a:xfrm>
            <a:off x="6480087" y="2389593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0" name="Text 17"/>
          <p:cNvSpPr/>
          <p:nvPr/>
        </p:nvSpPr>
        <p:spPr>
          <a:xfrm>
            <a:off x="6766560" y="2286000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lvl="0"/>
            <a:r>
              <a:rPr lang="en-GB" sz="1400"/>
              <a:t>Referral discounts for existing and new customers</a:t>
            </a:r>
          </a:p>
          <a:p>
            <a:br>
              <a:rPr lang="en-GB" sz="1600"/>
            </a:br>
            <a:endParaRPr lang="en-US" sz="1400"/>
          </a:p>
        </p:txBody>
      </p:sp>
      <p:sp>
        <p:nvSpPr>
          <p:cNvPr id="21" name="Shape 18"/>
          <p:cNvSpPr/>
          <p:nvPr/>
        </p:nvSpPr>
        <p:spPr>
          <a:xfrm>
            <a:off x="6537960" y="310896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2" name="Text 19"/>
          <p:cNvSpPr/>
          <p:nvPr/>
        </p:nvSpPr>
        <p:spPr>
          <a:xfrm>
            <a:off x="6766560" y="3063240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Reposting genuine customer photos as social proof</a:t>
            </a:r>
            <a:endParaRPr lang="en-US" sz="1400"/>
          </a:p>
        </p:txBody>
      </p:sp>
      <p:sp>
        <p:nvSpPr>
          <p:cNvPr id="23" name="Shape 20"/>
          <p:cNvSpPr/>
          <p:nvPr/>
        </p:nvSpPr>
        <p:spPr>
          <a:xfrm>
            <a:off x="6537960" y="3886200"/>
            <a:ext cx="109728" cy="109728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4" name="Text 21"/>
          <p:cNvSpPr/>
          <p:nvPr/>
        </p:nvSpPr>
        <p:spPr>
          <a:xfrm>
            <a:off x="6766560" y="3840480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lvl="0"/>
            <a:r>
              <a:rPr lang="en-GB" sz="1400"/>
              <a:t>Introduce paid social media ads after organic engagement has been established</a:t>
            </a:r>
          </a:p>
          <a:p>
            <a:br>
              <a:rPr lang="en-GB" sz="1600"/>
            </a:br>
            <a:endParaRPr lang="en-US" sz="1400"/>
          </a:p>
        </p:txBody>
      </p:sp>
      <p:sp>
        <p:nvSpPr>
          <p:cNvPr id="25" name="Text 22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0881360" y="-1188720"/>
            <a:ext cx="2926080" cy="2926080"/>
          </a:xfrm>
          <a:prstGeom prst="ellipse">
            <a:avLst/>
          </a:prstGeom>
          <a:solidFill>
            <a:srgbClr val="9CAF95">
              <a:alpha val="1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-1005840" y="5760720"/>
            <a:ext cx="2377440" cy="2377440"/>
          </a:xfrm>
          <a:prstGeom prst="ellipse">
            <a:avLst/>
          </a:prstGeom>
          <a:solidFill>
            <a:srgbClr val="C9A66B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Funding Requirements &amp; Allocation</a:t>
            </a:r>
            <a:endParaRPr lang="en-US" sz="2800"/>
          </a:p>
        </p:txBody>
      </p:sp>
      <p:sp>
        <p:nvSpPr>
          <p:cNvPr id="7" name="Shape 4"/>
          <p:cNvSpPr/>
          <p:nvPr/>
        </p:nvSpPr>
        <p:spPr>
          <a:xfrm>
            <a:off x="548640" y="1463040"/>
            <a:ext cx="3291840" cy="4480560"/>
          </a:xfrm>
          <a:prstGeom prst="roundRect">
            <a:avLst>
              <a:gd name="adj" fmla="val 2222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783080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>
                <a:solidFill>
                  <a:srgbClr val="C9A6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NEEDED</a:t>
            </a:r>
            <a:endParaRPr lang="en-US" sz="1300"/>
          </a:p>
        </p:txBody>
      </p:sp>
      <p:sp>
        <p:nvSpPr>
          <p:cNvPr id="9" name="Text 6"/>
          <p:cNvSpPr/>
          <p:nvPr/>
        </p:nvSpPr>
        <p:spPr>
          <a:xfrm>
            <a:off x="777240" y="2103120"/>
            <a:ext cx="28346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>
                <a:solidFill>
                  <a:srgbClr val="F7F4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£8,140</a:t>
            </a:r>
            <a:endParaRPr lang="en-US" sz="4400"/>
          </a:p>
        </p:txBody>
      </p:sp>
      <p:sp>
        <p:nvSpPr>
          <p:cNvPr id="10" name="Text 7"/>
          <p:cNvSpPr/>
          <p:nvPr/>
        </p:nvSpPr>
        <p:spPr>
          <a:xfrm>
            <a:off x="777240" y="3108960"/>
            <a:ext cx="28346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£8,100 start-up cost + £40 working – capital buffer </a:t>
            </a:r>
            <a:endParaRPr lang="en-US" sz="1100"/>
          </a:p>
        </p:txBody>
      </p:sp>
      <p:sp>
        <p:nvSpPr>
          <p:cNvPr id="11" name="Shape 8"/>
          <p:cNvSpPr/>
          <p:nvPr/>
        </p:nvSpPr>
        <p:spPr>
          <a:xfrm>
            <a:off x="868680" y="3886200"/>
            <a:ext cx="2651760" cy="0"/>
          </a:xfrm>
          <a:prstGeom prst="line">
            <a:avLst/>
          </a:prstGeom>
          <a:noFill/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77240" y="4069080"/>
            <a:ext cx="2834640" cy="17373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150" b="1">
                <a:solidFill>
                  <a:srgbClr val="C9A6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</a:t>
            </a:r>
            <a:endParaRPr lang="en-US" sz="1150"/>
          </a:p>
          <a:p>
            <a:pPr marL="0" indent="0">
              <a:lnSpc>
                <a:spcPct val="130000"/>
              </a:lnSpc>
              <a:buNone/>
            </a:pPr>
            <a:r>
              <a:rPr lang="en-US" sz="1150">
                <a:solidFill>
                  <a:srgbClr val="F7F4EC"/>
                </a:solidFill>
                <a:latin typeface="Calibri"/>
                <a:ea typeface="Calibri"/>
                <a:cs typeface="Calibri"/>
              </a:rPr>
              <a:t>Personal savings + UK Government-backed Start Up Loan </a:t>
            </a:r>
            <a:endParaRPr lang="en-US" sz="115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13" name="Chart 0"/>
          <p:cNvGraphicFramePr/>
          <p:nvPr/>
        </p:nvGraphicFramePr>
        <p:xfrm>
          <a:off x="4114800" y="1463040"/>
          <a:ext cx="4206240" cy="4480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Shape 10"/>
          <p:cNvSpPr/>
          <p:nvPr/>
        </p:nvSpPr>
        <p:spPr>
          <a:xfrm>
            <a:off x="8503920" y="1463040"/>
            <a:ext cx="3154680" cy="4480560"/>
          </a:xfrm>
          <a:prstGeom prst="roundRect">
            <a:avLst>
              <a:gd name="adj" fmla="val 2319"/>
            </a:avLst>
          </a:prstGeom>
          <a:solidFill>
            <a:srgbClr val="F7F4EC"/>
          </a:solidFill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8686800" y="169164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Monthly Fixed Costs</a:t>
            </a:r>
            <a:endParaRPr lang="en-US" sz="1300"/>
          </a:p>
        </p:txBody>
      </p:sp>
      <p:sp>
        <p:nvSpPr>
          <p:cNvPr id="16" name="Text 12"/>
          <p:cNvSpPr/>
          <p:nvPr/>
        </p:nvSpPr>
        <p:spPr>
          <a:xfrm>
            <a:off x="8686800" y="2148840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Website hosting</a:t>
            </a:r>
            <a:endParaRPr lang="en-US" sz="1150"/>
          </a:p>
        </p:txBody>
      </p:sp>
      <p:sp>
        <p:nvSpPr>
          <p:cNvPr id="17" name="Text 13"/>
          <p:cNvSpPr/>
          <p:nvPr/>
        </p:nvSpPr>
        <p:spPr>
          <a:xfrm>
            <a:off x="10515600" y="2148840"/>
            <a:ext cx="1005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£25</a:t>
            </a:r>
            <a:endParaRPr lang="en-US" sz="1150"/>
          </a:p>
        </p:txBody>
      </p:sp>
      <p:sp>
        <p:nvSpPr>
          <p:cNvPr id="18" name="Text 14"/>
          <p:cNvSpPr/>
          <p:nvPr/>
        </p:nvSpPr>
        <p:spPr>
          <a:xfrm>
            <a:off x="8686800" y="2532888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Insurance</a:t>
            </a:r>
            <a:endParaRPr lang="en-US" sz="1150"/>
          </a:p>
        </p:txBody>
      </p:sp>
      <p:sp>
        <p:nvSpPr>
          <p:cNvPr id="19" name="Text 15"/>
          <p:cNvSpPr/>
          <p:nvPr/>
        </p:nvSpPr>
        <p:spPr>
          <a:xfrm>
            <a:off x="10515600" y="2532888"/>
            <a:ext cx="1005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£40</a:t>
            </a:r>
            <a:endParaRPr lang="en-US" sz="1150"/>
          </a:p>
        </p:txBody>
      </p:sp>
      <p:sp>
        <p:nvSpPr>
          <p:cNvPr id="20" name="Text 16"/>
          <p:cNvSpPr/>
          <p:nvPr/>
        </p:nvSpPr>
        <p:spPr>
          <a:xfrm>
            <a:off x="8686800" y="2916936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Accountant</a:t>
            </a:r>
            <a:endParaRPr lang="en-US" sz="1150"/>
          </a:p>
        </p:txBody>
      </p:sp>
      <p:sp>
        <p:nvSpPr>
          <p:cNvPr id="21" name="Text 17"/>
          <p:cNvSpPr/>
          <p:nvPr/>
        </p:nvSpPr>
        <p:spPr>
          <a:xfrm>
            <a:off x="10515600" y="2916936"/>
            <a:ext cx="1005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£100</a:t>
            </a:r>
            <a:endParaRPr lang="en-US" sz="1150"/>
          </a:p>
        </p:txBody>
      </p:sp>
      <p:sp>
        <p:nvSpPr>
          <p:cNvPr id="22" name="Text 18"/>
          <p:cNvSpPr/>
          <p:nvPr/>
        </p:nvSpPr>
        <p:spPr>
          <a:xfrm>
            <a:off x="8686800" y="3300984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>
                <a:solidFill>
                  <a:srgbClr val="2B2B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</a:t>
            </a:r>
            <a:endParaRPr lang="en-US" sz="1150"/>
          </a:p>
        </p:txBody>
      </p:sp>
      <p:sp>
        <p:nvSpPr>
          <p:cNvPr id="23" name="Text 19"/>
          <p:cNvSpPr/>
          <p:nvPr/>
        </p:nvSpPr>
        <p:spPr>
          <a:xfrm>
            <a:off x="10515600" y="3300984"/>
            <a:ext cx="1005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 b="1">
                <a:solidFill>
                  <a:srgbClr val="1F3B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£165</a:t>
            </a:r>
            <a:endParaRPr lang="en-US" sz="1150"/>
          </a:p>
        </p:txBody>
      </p:sp>
      <p:sp>
        <p:nvSpPr>
          <p:cNvPr id="24" name="Shape 20"/>
          <p:cNvSpPr/>
          <p:nvPr/>
        </p:nvSpPr>
        <p:spPr>
          <a:xfrm>
            <a:off x="8686800" y="3794760"/>
            <a:ext cx="2788920" cy="0"/>
          </a:xfrm>
          <a:prstGeom prst="line">
            <a:avLst/>
          </a:prstGeom>
          <a:noFill/>
          <a:ln w="12700">
            <a:solidFill>
              <a:srgbClr val="9CAF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8686800" y="3977640"/>
            <a:ext cx="2788920" cy="18288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050" i="1">
                <a:solidFill>
                  <a:srgbClr val="2B2B26"/>
                </a:solidFill>
                <a:latin typeface="Calibri"/>
                <a:ea typeface="Calibri"/>
                <a:cs typeface="Calibri"/>
              </a:rPr>
              <a:t>Alternatives considered: crowdfunding and equity investment – both were not considered suitable at this early stage. </a:t>
            </a:r>
            <a:endParaRPr lang="en-US" sz="1050">
              <a:latin typeface="Calibri"/>
              <a:ea typeface="Calibri"/>
              <a:cs typeface="Calibri"/>
            </a:endParaRPr>
          </a:p>
        </p:txBody>
      </p:sp>
      <p:sp>
        <p:nvSpPr>
          <p:cNvPr id="26" name="Text 22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11064240" y="-1371600"/>
            <a:ext cx="3108960" cy="3108960"/>
          </a:xfrm>
          <a:prstGeom prst="ellipse">
            <a:avLst/>
          </a:prstGeom>
          <a:solidFill>
            <a:srgbClr val="C9A66B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-1097280" y="5943600"/>
            <a:ext cx="2194560" cy="2194560"/>
          </a:xfrm>
          <a:prstGeom prst="ellipse">
            <a:avLst/>
          </a:prstGeom>
          <a:solidFill>
            <a:srgbClr val="1F3B2C">
              <a:alpha val="1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48640" y="621792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Six-Month Forecast &amp; Breakeven</a:t>
            </a:r>
            <a:endParaRPr lang="en-US" sz="280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417320"/>
          <a:ext cx="11064240" cy="2651760"/>
        </p:xfrm>
        <a:graphic>
          <a:graphicData uri="http://schemas.openxmlformats.org/drawingml/2006/table">
            <a:tbl>
              <a:tblPr/>
              <a:tblGrid>
                <a:gridCol w="1920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7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50876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Jan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Feb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Mar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Apr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May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Jun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2B2B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Fixed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2B2B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Variable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£100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£175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£260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£425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£520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1F3B2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Cost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£265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£425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£505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£590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£685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4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2B2B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Revenue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£225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£360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£720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£900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£1,125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Profit/Loss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B3A3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£115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£215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£310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£440</a:t>
                      </a:r>
                      <a:endParaRPr lang="en-US" sz="125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50800" marB="50800" anchor="ctr">
                    <a:lnL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6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B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Shape 4"/>
          <p:cNvSpPr/>
          <p:nvPr/>
        </p:nvSpPr>
        <p:spPr>
          <a:xfrm>
            <a:off x="548640" y="4343400"/>
            <a:ext cx="11064240" cy="1508760"/>
          </a:xfrm>
          <a:prstGeom prst="roundRect">
            <a:avLst>
              <a:gd name="adj" fmla="val 4848"/>
            </a:avLst>
          </a:prstGeom>
          <a:solidFill>
            <a:srgbClr val="1F3B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5"/>
          <p:cNvSpPr/>
          <p:nvPr/>
        </p:nvSpPr>
        <p:spPr>
          <a:xfrm>
            <a:off x="822960" y="4480560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>
                <a:solidFill>
                  <a:srgbClr val="C9A66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Breakeven: February</a:t>
            </a:r>
            <a:endParaRPr lang="en-US" sz="1800"/>
          </a:p>
        </p:txBody>
      </p:sp>
      <p:sp>
        <p:nvSpPr>
          <p:cNvPr id="10" name="Shape 6"/>
          <p:cNvSpPr/>
          <p:nvPr/>
        </p:nvSpPr>
        <p:spPr>
          <a:xfrm>
            <a:off x="868680" y="5029200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7"/>
          <p:cNvSpPr/>
          <p:nvPr/>
        </p:nvSpPr>
        <p:spPr>
          <a:xfrm>
            <a:off x="951297" y="4893243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Profitable by month two of trading</a:t>
            </a:r>
            <a:endParaRPr lang="en-US" sz="1250"/>
          </a:p>
        </p:txBody>
      </p:sp>
      <p:sp>
        <p:nvSpPr>
          <p:cNvPr id="2" name="Shape 8"/>
          <p:cNvSpPr/>
          <p:nvPr/>
        </p:nvSpPr>
        <p:spPr>
          <a:xfrm>
            <a:off x="868680" y="5321808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1051560" y="5185851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 than a typical retail startup</a:t>
            </a:r>
            <a:endParaRPr lang="en-US" sz="1250"/>
          </a:p>
        </p:txBody>
      </p:sp>
      <p:sp>
        <p:nvSpPr>
          <p:cNvPr id="14" name="Shape 10"/>
          <p:cNvSpPr/>
          <p:nvPr/>
        </p:nvSpPr>
        <p:spPr>
          <a:xfrm>
            <a:off x="868680" y="5614416"/>
            <a:ext cx="82296" cy="82296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1051560" y="5518564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>
                <a:solidFill>
                  <a:srgbClr val="F7F4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Thanks to low fixed costs from launch</a:t>
            </a:r>
            <a:endParaRPr lang="en-US" sz="1250"/>
          </a:p>
        </p:txBody>
      </p:sp>
      <p:sp>
        <p:nvSpPr>
          <p:cNvPr id="16" name="Text 12"/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/>
          </a:p>
        </p:txBody>
      </p:sp>
    </p:spTree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C9288617-AEF1-2D64-63C6-0DBC47B3FCB2}"/>
              </a:ext>
            </a:extLst>
          </p:cNvPr>
          <p:cNvSpPr/>
          <p:nvPr/>
        </p:nvSpPr>
        <p:spPr>
          <a:xfrm>
            <a:off x="10881360" y="-1188720"/>
            <a:ext cx="2926080" cy="2926080"/>
          </a:xfrm>
          <a:prstGeom prst="ellipse">
            <a:avLst/>
          </a:prstGeom>
          <a:solidFill>
            <a:srgbClr val="9CAF95">
              <a:alpha val="1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4DAC951D-DEBA-8CF8-0920-EBD2657FAB76}"/>
              </a:ext>
            </a:extLst>
          </p:cNvPr>
          <p:cNvSpPr/>
          <p:nvPr/>
        </p:nvSpPr>
        <p:spPr>
          <a:xfrm>
            <a:off x="-1005840" y="5760720"/>
            <a:ext cx="2377440" cy="2377440"/>
          </a:xfrm>
          <a:prstGeom prst="ellipse">
            <a:avLst/>
          </a:prstGeom>
          <a:solidFill>
            <a:srgbClr val="C9A66B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25">
            <a:extLst>
              <a:ext uri="{FF2B5EF4-FFF2-40B4-BE49-F238E27FC236}">
                <a16:creationId xmlns:a16="http://schemas.microsoft.com/office/drawing/2014/main" id="{314E4D4F-C9B7-3BA3-8F41-265AFAA7A898}"/>
              </a:ext>
            </a:extLst>
          </p:cNvPr>
          <p:cNvSpPr/>
          <p:nvPr/>
        </p:nvSpPr>
        <p:spPr>
          <a:xfrm>
            <a:off x="1161288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/>
          </a:p>
        </p:txBody>
      </p:sp>
      <p:sp>
        <p:nvSpPr>
          <p:cNvPr id="53" name="Text 0">
            <a:extLst>
              <a:ext uri="{FF2B5EF4-FFF2-40B4-BE49-F238E27FC236}">
                <a16:creationId xmlns:a16="http://schemas.microsoft.com/office/drawing/2014/main" id="{200C8F42-F52A-E053-F824-3C7F45C87201}"/>
              </a:ext>
            </a:extLst>
          </p:cNvPr>
          <p:cNvSpPr/>
          <p:nvPr/>
        </p:nvSpPr>
        <p:spPr>
          <a:xfrm>
            <a:off x="731520" y="640080"/>
            <a:ext cx="7315200" cy="7315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3600" b="1">
                <a:latin typeface="Cambria"/>
                <a:ea typeface="Cambria"/>
                <a:cs typeface="Cambria" pitchFamily="34" charset="-120"/>
              </a:rPr>
              <a:t>Conclusion</a:t>
            </a:r>
            <a:endParaRPr lang="en-US" sz="3600" b="1">
              <a:latin typeface="Cambria"/>
              <a:ea typeface="Cambria"/>
              <a:cs typeface="Calibri"/>
            </a:endParaRPr>
          </a:p>
        </p:txBody>
      </p:sp>
      <p:sp>
        <p:nvSpPr>
          <p:cNvPr id="55" name="Shape 1">
            <a:extLst>
              <a:ext uri="{FF2B5EF4-FFF2-40B4-BE49-F238E27FC236}">
                <a16:creationId xmlns:a16="http://schemas.microsoft.com/office/drawing/2014/main" id="{780283A7-9A20-6F3C-E35B-AFAAD252FDBE}"/>
              </a:ext>
            </a:extLst>
          </p:cNvPr>
          <p:cNvSpPr/>
          <p:nvPr/>
        </p:nvSpPr>
        <p:spPr>
          <a:xfrm>
            <a:off x="777240" y="1737360"/>
            <a:ext cx="457200" cy="45720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7" name="Text 2">
            <a:extLst>
              <a:ext uri="{FF2B5EF4-FFF2-40B4-BE49-F238E27FC236}">
                <a16:creationId xmlns:a16="http://schemas.microsoft.com/office/drawing/2014/main" id="{3007802D-43AC-24C1-CA6C-C1B3D6C66892}"/>
              </a:ext>
            </a:extLst>
          </p:cNvPr>
          <p:cNvSpPr/>
          <p:nvPr/>
        </p:nvSpPr>
        <p:spPr>
          <a:xfrm>
            <a:off x="779245" y="1739365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/>
          </a:p>
        </p:txBody>
      </p:sp>
      <p:sp>
        <p:nvSpPr>
          <p:cNvPr id="59" name="Text 3">
            <a:extLst>
              <a:ext uri="{FF2B5EF4-FFF2-40B4-BE49-F238E27FC236}">
                <a16:creationId xmlns:a16="http://schemas.microsoft.com/office/drawing/2014/main" id="{0D58D98E-2AC9-E5D0-635E-76931A1E9B1B}"/>
              </a:ext>
            </a:extLst>
          </p:cNvPr>
          <p:cNvSpPr/>
          <p:nvPr/>
        </p:nvSpPr>
        <p:spPr>
          <a:xfrm>
            <a:off x="1463040" y="1664208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600">
                <a:latin typeface="Calibri"/>
                <a:ea typeface="Calibri"/>
                <a:cs typeface="Calibri"/>
              </a:rPr>
              <a:t>A growing £4.5–5.7bn UK market with rising demand for ethical, sustainable </a:t>
            </a:r>
            <a:r>
              <a:rPr lang="en-US" sz="1600" err="1">
                <a:latin typeface="Calibri"/>
                <a:ea typeface="Calibri"/>
                <a:cs typeface="Calibri"/>
              </a:rPr>
              <a:t>jewellery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61" name="Shape 4">
            <a:extLst>
              <a:ext uri="{FF2B5EF4-FFF2-40B4-BE49-F238E27FC236}">
                <a16:creationId xmlns:a16="http://schemas.microsoft.com/office/drawing/2014/main" id="{220C74B4-CC2F-2999-4BD2-86296E6586D2}"/>
              </a:ext>
            </a:extLst>
          </p:cNvPr>
          <p:cNvSpPr/>
          <p:nvPr/>
        </p:nvSpPr>
        <p:spPr>
          <a:xfrm>
            <a:off x="777240" y="2743200"/>
            <a:ext cx="457200" cy="45720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3" name="Text 5">
            <a:extLst>
              <a:ext uri="{FF2B5EF4-FFF2-40B4-BE49-F238E27FC236}">
                <a16:creationId xmlns:a16="http://schemas.microsoft.com/office/drawing/2014/main" id="{84A5AC6A-D6ED-86A4-6042-EF96F2F51DD8}"/>
              </a:ext>
            </a:extLst>
          </p:cNvPr>
          <p:cNvSpPr/>
          <p:nvPr/>
        </p:nvSpPr>
        <p:spPr>
          <a:xfrm>
            <a:off x="779245" y="2745205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/>
          </a:p>
        </p:txBody>
      </p:sp>
      <p:sp>
        <p:nvSpPr>
          <p:cNvPr id="65" name="Text 6">
            <a:extLst>
              <a:ext uri="{FF2B5EF4-FFF2-40B4-BE49-F238E27FC236}">
                <a16:creationId xmlns:a16="http://schemas.microsoft.com/office/drawing/2014/main" id="{CED6ABE8-139C-B21A-CC09-E8230A9CA638}"/>
              </a:ext>
            </a:extLst>
          </p:cNvPr>
          <p:cNvSpPr/>
          <p:nvPr/>
        </p:nvSpPr>
        <p:spPr>
          <a:xfrm>
            <a:off x="1463040" y="2651760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30000"/>
              </a:lnSpc>
            </a:pPr>
            <a:r>
              <a:rPr lang="en-GB" sz="1600"/>
              <a:t>A clear point of difference: recycled metals and lab-grown stones as standard, combined with a social enterprise partnership</a:t>
            </a:r>
            <a:endParaRPr lang="en-US" sz="1600">
              <a:ea typeface="Calibri"/>
              <a:cs typeface="Calibri"/>
            </a:endParaRPr>
          </a:p>
        </p:txBody>
      </p:sp>
      <p:sp>
        <p:nvSpPr>
          <p:cNvPr id="67" name="Shape 7">
            <a:extLst>
              <a:ext uri="{FF2B5EF4-FFF2-40B4-BE49-F238E27FC236}">
                <a16:creationId xmlns:a16="http://schemas.microsoft.com/office/drawing/2014/main" id="{621D0FF5-4A07-34ED-91DF-4E11FEAC4CCF}"/>
              </a:ext>
            </a:extLst>
          </p:cNvPr>
          <p:cNvSpPr/>
          <p:nvPr/>
        </p:nvSpPr>
        <p:spPr>
          <a:xfrm>
            <a:off x="777240" y="3749040"/>
            <a:ext cx="457200" cy="45720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9" name="Text 8">
            <a:extLst>
              <a:ext uri="{FF2B5EF4-FFF2-40B4-BE49-F238E27FC236}">
                <a16:creationId xmlns:a16="http://schemas.microsoft.com/office/drawing/2014/main" id="{1537FC6D-A124-6CB5-A7EC-E9F0C0FBFCE0}"/>
              </a:ext>
            </a:extLst>
          </p:cNvPr>
          <p:cNvSpPr/>
          <p:nvPr/>
        </p:nvSpPr>
        <p:spPr>
          <a:xfrm>
            <a:off x="779245" y="3751045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/>
          </a:p>
        </p:txBody>
      </p:sp>
      <p:sp>
        <p:nvSpPr>
          <p:cNvPr id="71" name="Text 9">
            <a:extLst>
              <a:ext uri="{FF2B5EF4-FFF2-40B4-BE49-F238E27FC236}">
                <a16:creationId xmlns:a16="http://schemas.microsoft.com/office/drawing/2014/main" id="{EF01EDBA-0782-C3CD-53FC-265CBCC0F8B6}"/>
              </a:ext>
            </a:extLst>
          </p:cNvPr>
          <p:cNvSpPr/>
          <p:nvPr/>
        </p:nvSpPr>
        <p:spPr>
          <a:xfrm>
            <a:off x="1463040" y="3675888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 lean, low-risk launch — breakeven by month two, low fixed costs, full founder control</a:t>
            </a:r>
          </a:p>
        </p:txBody>
      </p:sp>
      <p:sp>
        <p:nvSpPr>
          <p:cNvPr id="73" name="Shape 10">
            <a:extLst>
              <a:ext uri="{FF2B5EF4-FFF2-40B4-BE49-F238E27FC236}">
                <a16:creationId xmlns:a16="http://schemas.microsoft.com/office/drawing/2014/main" id="{D4C34954-C51C-3CED-1167-0C4508CC10A0}"/>
              </a:ext>
            </a:extLst>
          </p:cNvPr>
          <p:cNvSpPr/>
          <p:nvPr/>
        </p:nvSpPr>
        <p:spPr>
          <a:xfrm>
            <a:off x="777240" y="4754880"/>
            <a:ext cx="457200" cy="457200"/>
          </a:xfrm>
          <a:prstGeom prst="ellipse">
            <a:avLst/>
          </a:prstGeom>
          <a:solidFill>
            <a:srgbClr val="C9A6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5" name="Text 11">
            <a:extLst>
              <a:ext uri="{FF2B5EF4-FFF2-40B4-BE49-F238E27FC236}">
                <a16:creationId xmlns:a16="http://schemas.microsoft.com/office/drawing/2014/main" id="{8A6E1274-DBE7-4FAD-1C6F-3CFA402FC082}"/>
              </a:ext>
            </a:extLst>
          </p:cNvPr>
          <p:cNvSpPr/>
          <p:nvPr/>
        </p:nvSpPr>
        <p:spPr>
          <a:xfrm>
            <a:off x="779246" y="4756885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1F3B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/>
          </a:p>
        </p:txBody>
      </p:sp>
      <p:sp>
        <p:nvSpPr>
          <p:cNvPr id="77" name="Text 12">
            <a:extLst>
              <a:ext uri="{FF2B5EF4-FFF2-40B4-BE49-F238E27FC236}">
                <a16:creationId xmlns:a16="http://schemas.microsoft.com/office/drawing/2014/main" id="{05D8730B-3DC8-075D-0280-B6BDC538F769}"/>
              </a:ext>
            </a:extLst>
          </p:cNvPr>
          <p:cNvSpPr/>
          <p:nvPr/>
        </p:nvSpPr>
        <p:spPr>
          <a:xfrm>
            <a:off x="1383527" y="4754880"/>
            <a:ext cx="9875520" cy="7772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600">
                <a:latin typeface="Calibri"/>
                <a:ea typeface="Calibri"/>
                <a:cs typeface="Calibri"/>
              </a:rPr>
              <a:t>Seeking £8,140 to bring Second Nature to market</a:t>
            </a:r>
          </a:p>
        </p:txBody>
      </p:sp>
      <p:sp>
        <p:nvSpPr>
          <p:cNvPr id="79" name="Text 13">
            <a:extLst>
              <a:ext uri="{FF2B5EF4-FFF2-40B4-BE49-F238E27FC236}">
                <a16:creationId xmlns:a16="http://schemas.microsoft.com/office/drawing/2014/main" id="{AE3A973B-C269-5CE9-373D-222A7C88D1D4}"/>
              </a:ext>
            </a:extLst>
          </p:cNvPr>
          <p:cNvSpPr/>
          <p:nvPr/>
        </p:nvSpPr>
        <p:spPr>
          <a:xfrm>
            <a:off x="11765280" y="66446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213551667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F3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31520" y="2468880"/>
            <a:ext cx="10698480" cy="9144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4800" b="1">
                <a:solidFill>
                  <a:srgbClr val="F7F4EC"/>
                </a:solidFill>
                <a:latin typeface="Cambria"/>
                <a:ea typeface="Cambria"/>
                <a:cs typeface="Cambria" pitchFamily="34" charset="-120"/>
              </a:rPr>
              <a:t>Thank You for listening</a:t>
            </a:r>
            <a:endParaRPr lang="en-US" sz="4800"/>
          </a:p>
        </p:txBody>
      </p:sp>
      <p:sp>
        <p:nvSpPr>
          <p:cNvPr id="4" name="Text 1"/>
          <p:cNvSpPr/>
          <p:nvPr/>
        </p:nvSpPr>
        <p:spPr>
          <a:xfrm>
            <a:off x="777240" y="333756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>
                <a:solidFill>
                  <a:srgbClr val="C9A6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Questions?</a:t>
            </a:r>
            <a:endParaRPr lang="en-US" sz="2000"/>
          </a:p>
        </p:txBody>
      </p:sp>
      <p:sp>
        <p:nvSpPr>
          <p:cNvPr id="5" name="Shape 2"/>
          <p:cNvSpPr/>
          <p:nvPr/>
        </p:nvSpPr>
        <p:spPr>
          <a:xfrm>
            <a:off x="777240" y="4069080"/>
            <a:ext cx="2011680" cy="0"/>
          </a:xfrm>
          <a:prstGeom prst="line">
            <a:avLst/>
          </a:prstGeom>
          <a:noFill/>
          <a:ln w="25400">
            <a:solidFill>
              <a:srgbClr val="C9A6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632556" y="4300188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>
                <a:solidFill>
                  <a:srgbClr val="9CAF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NATURE  —  A Sustainable, Ethically-Sourced Jewellery Brand</a:t>
            </a:r>
            <a:endParaRPr lang="en-US" sz="1300"/>
          </a:p>
        </p:txBody>
      </p:sp>
    </p:spTree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269829c5745b1ed117aa0a568bdcbb03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298654f109d209d4227863c9e1edb120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677D1EA-E7DC-428B-A52E-7CFDDDCB441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E5915C-7DD9-4F71-BDB0-B0025C1CF9F2}">
  <ds:schemaRefs>
    <ds:schemaRef ds:uri="716bca3a-9bc9-4129-a185-7ea87f9d73c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1FB71E9-BAB7-442B-B9A8-5D9325AFA8F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12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revision>1</cp:revision>
  <dcterms:created xsi:type="dcterms:W3CDTF">2026-08-04T20:22:42Z</dcterms:created>
  <dcterms:modified xsi:type="dcterms:W3CDTF">2026-08-06T21:06:17Z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