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78" r:id="rId5"/>
    <p:sldMasterId id="2147483684" r:id="rId6"/>
    <p:sldMasterId id="2147483692" r:id="rId7"/>
    <p:sldMasterId id="2147483695" r:id="rId8"/>
    <p:sldMasterId id="2147483699" r:id="rId9"/>
    <p:sldMasterId id="2147483703" r:id="rId10"/>
  </p:sldMasterIdLst>
  <p:notesMasterIdLst>
    <p:notesMasterId r:id="rId50"/>
  </p:notesMasterIdLst>
  <p:sldIdLst>
    <p:sldId id="256" r:id="rId11"/>
    <p:sldId id="260" r:id="rId12"/>
    <p:sldId id="261" r:id="rId13"/>
    <p:sldId id="283" r:id="rId14"/>
    <p:sldId id="281" r:id="rId15"/>
    <p:sldId id="292" r:id="rId16"/>
    <p:sldId id="309" r:id="rId17"/>
    <p:sldId id="293" r:id="rId18"/>
    <p:sldId id="308" r:id="rId19"/>
    <p:sldId id="303" r:id="rId20"/>
    <p:sldId id="322" r:id="rId21"/>
    <p:sldId id="268" r:id="rId22"/>
    <p:sldId id="285" r:id="rId23"/>
    <p:sldId id="288" r:id="rId24"/>
    <p:sldId id="289" r:id="rId25"/>
    <p:sldId id="290" r:id="rId26"/>
    <p:sldId id="310" r:id="rId27"/>
    <p:sldId id="266" r:id="rId28"/>
    <p:sldId id="304" r:id="rId29"/>
    <p:sldId id="320" r:id="rId30"/>
    <p:sldId id="321" r:id="rId31"/>
    <p:sldId id="282" r:id="rId32"/>
    <p:sldId id="306" r:id="rId33"/>
    <p:sldId id="307" r:id="rId34"/>
    <p:sldId id="312" r:id="rId35"/>
    <p:sldId id="317" r:id="rId36"/>
    <p:sldId id="294" r:id="rId37"/>
    <p:sldId id="286" r:id="rId38"/>
    <p:sldId id="296" r:id="rId39"/>
    <p:sldId id="318" r:id="rId40"/>
    <p:sldId id="271" r:id="rId41"/>
    <p:sldId id="270" r:id="rId42"/>
    <p:sldId id="311" r:id="rId43"/>
    <p:sldId id="319" r:id="rId44"/>
    <p:sldId id="313" r:id="rId45"/>
    <p:sldId id="314" r:id="rId46"/>
    <p:sldId id="315" r:id="rId47"/>
    <p:sldId id="265" r:id="rId48"/>
    <p:sldId id="305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EC2DEA1-C5F4-33D9-E466-C81F6F3759BD}" name="Alison Murphy" initials="AM" userId="S::a.murphy@uwtsd.ac.uk::9ba79fcb-d62b-4ed0-b66e-b4415e918fe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1E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511FC8-A662-4130-8D15-F0A6949FC090}" v="5" dt="2024-10-01T13:48:53.9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94660"/>
  </p:normalViewPr>
  <p:slideViewPr>
    <p:cSldViewPr snapToGrid="0">
      <p:cViewPr varScale="1">
        <p:scale>
          <a:sx n="88" d="100"/>
          <a:sy n="88" d="100"/>
        </p:scale>
        <p:origin x="597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microsoft.com/office/2018/10/relationships/authors" Target="author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B5511FC8-A662-4130-8D15-F0A6949FC090}"/>
    <pc:docChg chg="undo custSel modSld modMainMaster">
      <pc:chgData name="Alison Murphy" userId="9ba79fcb-d62b-4ed0-b66e-b4415e918fea" providerId="ADAL" clId="{B5511FC8-A662-4130-8D15-F0A6949FC090}" dt="2024-10-01T14:24:46.607" v="229" actId="113"/>
      <pc:docMkLst>
        <pc:docMk/>
      </pc:docMkLst>
      <pc:sldChg chg="modSp mod">
        <pc:chgData name="Alison Murphy" userId="9ba79fcb-d62b-4ed0-b66e-b4415e918fea" providerId="ADAL" clId="{B5511FC8-A662-4130-8D15-F0A6949FC090}" dt="2024-10-01T13:43:34.145" v="38" actId="113"/>
        <pc:sldMkLst>
          <pc:docMk/>
          <pc:sldMk cId="2172982530" sldId="256"/>
        </pc:sldMkLst>
        <pc:spChg chg="mod">
          <ac:chgData name="Alison Murphy" userId="9ba79fcb-d62b-4ed0-b66e-b4415e918fea" providerId="ADAL" clId="{B5511FC8-A662-4130-8D15-F0A6949FC090}" dt="2024-10-01T13:43:34.145" v="38" actId="113"/>
          <ac:spMkLst>
            <pc:docMk/>
            <pc:sldMk cId="2172982530" sldId="256"/>
            <ac:spMk id="2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3:44:36.451" v="45" actId="113"/>
        <pc:sldMkLst>
          <pc:docMk/>
          <pc:sldMk cId="1810534540" sldId="260"/>
        </pc:sldMkLst>
        <pc:spChg chg="mod">
          <ac:chgData name="Alison Murphy" userId="9ba79fcb-d62b-4ed0-b66e-b4415e918fea" providerId="ADAL" clId="{B5511FC8-A662-4130-8D15-F0A6949FC090}" dt="2024-10-01T13:44:36.451" v="45" actId="113"/>
          <ac:spMkLst>
            <pc:docMk/>
            <pc:sldMk cId="1810534540" sldId="260"/>
            <ac:spMk id="4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3:55.623" v="40" actId="2711"/>
          <ac:spMkLst>
            <pc:docMk/>
            <pc:sldMk cId="1810534540" sldId="260"/>
            <ac:spMk id="5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4:18.199" v="43" actId="114"/>
          <ac:spMkLst>
            <pc:docMk/>
            <pc:sldMk cId="1810534540" sldId="260"/>
            <ac:spMk id="6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3:45:11.375" v="48" actId="1076"/>
        <pc:sldMkLst>
          <pc:docMk/>
          <pc:sldMk cId="2715255789" sldId="261"/>
        </pc:sldMkLst>
        <pc:spChg chg="mod">
          <ac:chgData name="Alison Murphy" userId="9ba79fcb-d62b-4ed0-b66e-b4415e918fea" providerId="ADAL" clId="{B5511FC8-A662-4130-8D15-F0A6949FC090}" dt="2024-10-01T13:45:05.687" v="47" actId="113"/>
          <ac:spMkLst>
            <pc:docMk/>
            <pc:sldMk cId="2715255789" sldId="261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2715255789" sldId="261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4:56.795" v="46" actId="114"/>
          <ac:spMkLst>
            <pc:docMk/>
            <pc:sldMk cId="2715255789" sldId="261"/>
            <ac:spMk id="4" creationId="{00000000-0000-0000-0000-000000000000}"/>
          </ac:spMkLst>
        </pc:spChg>
        <pc:picChg chg="mod">
          <ac:chgData name="Alison Murphy" userId="9ba79fcb-d62b-4ed0-b66e-b4415e918fea" providerId="ADAL" clId="{B5511FC8-A662-4130-8D15-F0A6949FC090}" dt="2024-10-01T13:45:11.375" v="48" actId="1076"/>
          <ac:picMkLst>
            <pc:docMk/>
            <pc:sldMk cId="2715255789" sldId="261"/>
            <ac:picMk id="2050" creationId="{00000000-0000-0000-0000-000000000000}"/>
          </ac:picMkLst>
        </pc:picChg>
      </pc:sldChg>
      <pc:sldChg chg="modSp">
        <pc:chgData name="Alison Murphy" userId="9ba79fcb-d62b-4ed0-b66e-b4415e918fea" providerId="ADAL" clId="{B5511FC8-A662-4130-8D15-F0A6949FC090}" dt="2024-10-01T13:40:55.679" v="37"/>
        <pc:sldMkLst>
          <pc:docMk/>
          <pc:sldMk cId="2780781143" sldId="265"/>
        </pc:sldMkLst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2780781143" sldId="265"/>
            <ac:spMk id="5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2780781143" sldId="265"/>
            <ac:spMk id="6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07:40.849" v="133" actId="27636"/>
        <pc:sldMkLst>
          <pc:docMk/>
          <pc:sldMk cId="0" sldId="266"/>
        </pc:sldMkLst>
        <pc:spChg chg="mod">
          <ac:chgData name="Alison Murphy" userId="9ba79fcb-d62b-4ed0-b66e-b4415e918fea" providerId="ADAL" clId="{B5511FC8-A662-4130-8D15-F0A6949FC090}" dt="2024-10-01T14:07:30.706" v="130" actId="20577"/>
          <ac:spMkLst>
            <pc:docMk/>
            <pc:sldMk cId="0" sldId="266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7:40.849" v="133" actId="27636"/>
          <ac:spMkLst>
            <pc:docMk/>
            <pc:sldMk cId="0" sldId="266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0" sldId="266"/>
            <ac:spMk id="4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7:40.839" v="132" actId="27636"/>
          <ac:spMkLst>
            <pc:docMk/>
            <pc:sldMk cId="0" sldId="266"/>
            <ac:spMk id="5" creationId="{799228E7-0715-4BDE-8489-988BEFB311B6}"/>
          </ac:spMkLst>
        </pc:spChg>
      </pc:sldChg>
      <pc:sldChg chg="modSp mod">
        <pc:chgData name="Alison Murphy" userId="9ba79fcb-d62b-4ed0-b66e-b4415e918fea" providerId="ADAL" clId="{B5511FC8-A662-4130-8D15-F0A6949FC090}" dt="2024-10-01T14:03:05.216" v="111" actId="114"/>
        <pc:sldMkLst>
          <pc:docMk/>
          <pc:sldMk cId="2985821588" sldId="268"/>
        </pc:sldMkLst>
        <pc:spChg chg="mod">
          <ac:chgData name="Alison Murphy" userId="9ba79fcb-d62b-4ed0-b66e-b4415e918fea" providerId="ADAL" clId="{B5511FC8-A662-4130-8D15-F0A6949FC090}" dt="2024-10-01T13:59:27.195" v="110" actId="113"/>
          <ac:spMkLst>
            <pc:docMk/>
            <pc:sldMk cId="2985821588" sldId="268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59:17.601" v="108" actId="27636"/>
          <ac:spMkLst>
            <pc:docMk/>
            <pc:sldMk cId="2985821588" sldId="268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3:05.216" v="111" actId="114"/>
          <ac:spMkLst>
            <pc:docMk/>
            <pc:sldMk cId="2985821588" sldId="268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23:52.190" v="224" actId="27636"/>
        <pc:sldMkLst>
          <pc:docMk/>
          <pc:sldMk cId="1773242567" sldId="270"/>
        </pc:sldMkLst>
        <pc:spChg chg="mod">
          <ac:chgData name="Alison Murphy" userId="9ba79fcb-d62b-4ed0-b66e-b4415e918fea" providerId="ADAL" clId="{B5511FC8-A662-4130-8D15-F0A6949FC090}" dt="2024-10-01T14:23:52.190" v="224" actId="27636"/>
          <ac:spMkLst>
            <pc:docMk/>
            <pc:sldMk cId="1773242567" sldId="270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23:43.642" v="221" actId="113"/>
          <ac:spMkLst>
            <pc:docMk/>
            <pc:sldMk cId="1773242567" sldId="270"/>
            <ac:spMk id="1024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23:52.175" v="223" actId="27636"/>
          <ac:spMkLst>
            <pc:docMk/>
            <pc:sldMk cId="1773242567" sldId="270"/>
            <ac:spMk id="39939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23:24.085" v="220" actId="113"/>
        <pc:sldMkLst>
          <pc:docMk/>
          <pc:sldMk cId="3152795370" sldId="271"/>
        </pc:sldMkLst>
        <pc:spChg chg="mod">
          <ac:chgData name="Alison Murphy" userId="9ba79fcb-d62b-4ed0-b66e-b4415e918fea" providerId="ADAL" clId="{B5511FC8-A662-4130-8D15-F0A6949FC090}" dt="2024-10-01T14:23:24.085" v="220" actId="113"/>
          <ac:spMkLst>
            <pc:docMk/>
            <pc:sldMk cId="3152795370" sldId="271"/>
            <ac:spMk id="7170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152795370" sldId="271"/>
            <ac:spMk id="7171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23:16.945" v="219" actId="14100"/>
          <ac:spMkLst>
            <pc:docMk/>
            <pc:sldMk cId="3152795370" sldId="271"/>
            <ac:spMk id="7172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3:52:30.778" v="74" actId="27636"/>
        <pc:sldMkLst>
          <pc:docMk/>
          <pc:sldMk cId="2442096112" sldId="281"/>
        </pc:sldMkLst>
        <pc:spChg chg="mod">
          <ac:chgData name="Alison Murphy" userId="9ba79fcb-d62b-4ed0-b66e-b4415e918fea" providerId="ADAL" clId="{B5511FC8-A662-4130-8D15-F0A6949FC090}" dt="2024-10-01T13:52:21.530" v="71" actId="20577"/>
          <ac:spMkLst>
            <pc:docMk/>
            <pc:sldMk cId="2442096112" sldId="281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52:30.778" v="74" actId="27636"/>
          <ac:spMkLst>
            <pc:docMk/>
            <pc:sldMk cId="2442096112" sldId="281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52:30.770" v="73" actId="27636"/>
          <ac:spMkLst>
            <pc:docMk/>
            <pc:sldMk cId="2442096112" sldId="281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10:41.280" v="147" actId="14100"/>
        <pc:sldMkLst>
          <pc:docMk/>
          <pc:sldMk cId="0" sldId="282"/>
        </pc:sldMkLst>
        <pc:spChg chg="mod">
          <ac:chgData name="Alison Murphy" userId="9ba79fcb-d62b-4ed0-b66e-b4415e918fea" providerId="ADAL" clId="{B5511FC8-A662-4130-8D15-F0A6949FC090}" dt="2024-10-01T14:10:41.280" v="147" actId="14100"/>
          <ac:spMkLst>
            <pc:docMk/>
            <pc:sldMk cId="0" sldId="282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9:59.567" v="144" actId="14100"/>
          <ac:spMkLst>
            <pc:docMk/>
            <pc:sldMk cId="0" sldId="282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0" sldId="282"/>
            <ac:spMk id="4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10:27.246" v="146" actId="14100"/>
          <ac:spMkLst>
            <pc:docMk/>
            <pc:sldMk cId="0" sldId="282"/>
            <ac:spMk id="5" creationId="{F35B60A4-7759-49D3-B05A-DF9A17298DF5}"/>
          </ac:spMkLst>
        </pc:spChg>
      </pc:sldChg>
      <pc:sldChg chg="modSp mod">
        <pc:chgData name="Alison Murphy" userId="9ba79fcb-d62b-4ed0-b66e-b4415e918fea" providerId="ADAL" clId="{B5511FC8-A662-4130-8D15-F0A6949FC090}" dt="2024-10-01T13:51:15.816" v="69" actId="113"/>
        <pc:sldMkLst>
          <pc:docMk/>
          <pc:sldMk cId="2208339956" sldId="283"/>
        </pc:sldMkLst>
        <pc:spChg chg="mod">
          <ac:chgData name="Alison Murphy" userId="9ba79fcb-d62b-4ed0-b66e-b4415e918fea" providerId="ADAL" clId="{B5511FC8-A662-4130-8D15-F0A6949FC090}" dt="2024-10-01T13:49:32.460" v="60" actId="14100"/>
          <ac:spMkLst>
            <pc:docMk/>
            <pc:sldMk cId="2208339956" sldId="283"/>
            <ac:spMk id="9218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50:25.702" v="68" actId="14100"/>
          <ac:spMkLst>
            <pc:docMk/>
            <pc:sldMk cId="2208339956" sldId="283"/>
            <ac:spMk id="9219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51:15.816" v="69" actId="113"/>
          <ac:spMkLst>
            <pc:docMk/>
            <pc:sldMk cId="2208339956" sldId="283"/>
            <ac:spMk id="51202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03:42.059" v="114" actId="114"/>
        <pc:sldMkLst>
          <pc:docMk/>
          <pc:sldMk cId="1253181176" sldId="285"/>
        </pc:sldMkLst>
        <pc:spChg chg="mod">
          <ac:chgData name="Alison Murphy" userId="9ba79fcb-d62b-4ed0-b66e-b4415e918fea" providerId="ADAL" clId="{B5511FC8-A662-4130-8D15-F0A6949FC090}" dt="2024-10-01T14:03:33.209" v="113" actId="121"/>
          <ac:spMkLst>
            <pc:docMk/>
            <pc:sldMk cId="1253181176" sldId="285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253181176" sldId="285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3:42.059" v="114" actId="114"/>
          <ac:spMkLst>
            <pc:docMk/>
            <pc:sldMk cId="1253181176" sldId="285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17:15.561" v="209" actId="113"/>
        <pc:sldMkLst>
          <pc:docMk/>
          <pc:sldMk cId="1503285619" sldId="286"/>
        </pc:sldMkLst>
        <pc:spChg chg="mod">
          <ac:chgData name="Alison Murphy" userId="9ba79fcb-d62b-4ed0-b66e-b4415e918fea" providerId="ADAL" clId="{B5511FC8-A662-4130-8D15-F0A6949FC090}" dt="2024-10-01T14:17:15.561" v="209" actId="113"/>
          <ac:spMkLst>
            <pc:docMk/>
            <pc:sldMk cId="1503285619" sldId="286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503285619" sldId="286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17:10.571" v="208" actId="114"/>
          <ac:spMkLst>
            <pc:docMk/>
            <pc:sldMk cId="1503285619" sldId="286"/>
            <ac:spMk id="4" creationId="{00000000-0000-0000-0000-000000000000}"/>
          </ac:spMkLst>
        </pc:spChg>
        <pc:picChg chg="mod">
          <ac:chgData name="Alison Murphy" userId="9ba79fcb-d62b-4ed0-b66e-b4415e918fea" providerId="ADAL" clId="{B5511FC8-A662-4130-8D15-F0A6949FC090}" dt="2024-10-01T14:17:05.068" v="207" actId="1076"/>
          <ac:picMkLst>
            <pc:docMk/>
            <pc:sldMk cId="1503285619" sldId="286"/>
            <ac:picMk id="5" creationId="{00000000-0000-0000-0000-000000000000}"/>
          </ac:picMkLst>
        </pc:picChg>
      </pc:sldChg>
      <pc:sldChg chg="modSp mod">
        <pc:chgData name="Alison Murphy" userId="9ba79fcb-d62b-4ed0-b66e-b4415e918fea" providerId="ADAL" clId="{B5511FC8-A662-4130-8D15-F0A6949FC090}" dt="2024-10-01T14:03:59.333" v="117" actId="114"/>
        <pc:sldMkLst>
          <pc:docMk/>
          <pc:sldMk cId="1356767472" sldId="288"/>
        </pc:sldMkLst>
        <pc:spChg chg="mod">
          <ac:chgData name="Alison Murphy" userId="9ba79fcb-d62b-4ed0-b66e-b4415e918fea" providerId="ADAL" clId="{B5511FC8-A662-4130-8D15-F0A6949FC090}" dt="2024-10-01T14:03:53.595" v="116" actId="121"/>
          <ac:spMkLst>
            <pc:docMk/>
            <pc:sldMk cId="1356767472" sldId="288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356767472" sldId="288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3:59.333" v="117" actId="114"/>
          <ac:spMkLst>
            <pc:docMk/>
            <pc:sldMk cId="1356767472" sldId="288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06:20.060" v="119" actId="113"/>
        <pc:sldMkLst>
          <pc:docMk/>
          <pc:sldMk cId="3470492525" sldId="289"/>
        </pc:sldMkLst>
        <pc:spChg chg="mod">
          <ac:chgData name="Alison Murphy" userId="9ba79fcb-d62b-4ed0-b66e-b4415e918fea" providerId="ADAL" clId="{B5511FC8-A662-4130-8D15-F0A6949FC090}" dt="2024-10-01T14:06:20.060" v="119" actId="113"/>
          <ac:spMkLst>
            <pc:docMk/>
            <pc:sldMk cId="3470492525" sldId="289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470492525" sldId="289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6:08.993" v="118" actId="114"/>
          <ac:spMkLst>
            <pc:docMk/>
            <pc:sldMk cId="3470492525" sldId="289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06:52.158" v="124" actId="113"/>
        <pc:sldMkLst>
          <pc:docMk/>
          <pc:sldMk cId="4132860820" sldId="290"/>
        </pc:sldMkLst>
        <pc:spChg chg="mod">
          <ac:chgData name="Alison Murphy" userId="9ba79fcb-d62b-4ed0-b66e-b4415e918fea" providerId="ADAL" clId="{B5511FC8-A662-4130-8D15-F0A6949FC090}" dt="2024-10-01T14:06:52.158" v="124" actId="113"/>
          <ac:spMkLst>
            <pc:docMk/>
            <pc:sldMk cId="4132860820" sldId="290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6:31.911" v="122" actId="27636"/>
          <ac:spMkLst>
            <pc:docMk/>
            <pc:sldMk cId="4132860820" sldId="290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6:39.948" v="123" actId="114"/>
          <ac:spMkLst>
            <pc:docMk/>
            <pc:sldMk cId="4132860820" sldId="290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3:53:00.825" v="78" actId="114"/>
        <pc:sldMkLst>
          <pc:docMk/>
          <pc:sldMk cId="2954166335" sldId="292"/>
        </pc:sldMkLst>
        <pc:spChg chg="mod">
          <ac:chgData name="Alison Murphy" userId="9ba79fcb-d62b-4ed0-b66e-b4415e918fea" providerId="ADAL" clId="{B5511FC8-A662-4130-8D15-F0A6949FC090}" dt="2024-10-01T13:52:50.197" v="77" actId="113"/>
          <ac:spMkLst>
            <pc:docMk/>
            <pc:sldMk cId="2954166335" sldId="292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2954166335" sldId="292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53:00.825" v="78" actId="114"/>
          <ac:spMkLst>
            <pc:docMk/>
            <pc:sldMk cId="2954166335" sldId="292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3:54:33.768" v="92" actId="114"/>
        <pc:sldMkLst>
          <pc:docMk/>
          <pc:sldMk cId="214517136" sldId="293"/>
        </pc:sldMkLst>
        <pc:spChg chg="mod">
          <ac:chgData name="Alison Murphy" userId="9ba79fcb-d62b-4ed0-b66e-b4415e918fea" providerId="ADAL" clId="{B5511FC8-A662-4130-8D15-F0A6949FC090}" dt="2024-10-01T13:54:14.513" v="88" actId="14100"/>
          <ac:spMkLst>
            <pc:docMk/>
            <pc:sldMk cId="214517136" sldId="293"/>
            <ac:spMk id="34818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54:33.768" v="92" actId="114"/>
          <ac:spMkLst>
            <pc:docMk/>
            <pc:sldMk cId="214517136" sldId="293"/>
            <ac:spMk id="34819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16:50.829" v="206" actId="5793"/>
        <pc:sldMkLst>
          <pc:docMk/>
          <pc:sldMk cId="1616350842" sldId="294"/>
        </pc:sldMkLst>
        <pc:spChg chg="mod">
          <ac:chgData name="Alison Murphy" userId="9ba79fcb-d62b-4ed0-b66e-b4415e918fea" providerId="ADAL" clId="{B5511FC8-A662-4130-8D15-F0A6949FC090}" dt="2024-10-01T14:16:47.179" v="204" actId="113"/>
          <ac:spMkLst>
            <pc:docMk/>
            <pc:sldMk cId="1616350842" sldId="294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616350842" sldId="294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16:50.829" v="206" actId="5793"/>
          <ac:spMkLst>
            <pc:docMk/>
            <pc:sldMk cId="1616350842" sldId="294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22:30.858" v="214" actId="14100"/>
        <pc:sldMkLst>
          <pc:docMk/>
          <pc:sldMk cId="4176811201" sldId="296"/>
        </pc:sldMkLst>
        <pc:spChg chg="mod">
          <ac:chgData name="Alison Murphy" userId="9ba79fcb-d62b-4ed0-b66e-b4415e918fea" providerId="ADAL" clId="{B5511FC8-A662-4130-8D15-F0A6949FC090}" dt="2024-10-01T14:22:18.588" v="211" actId="14100"/>
          <ac:spMkLst>
            <pc:docMk/>
            <pc:sldMk cId="4176811201" sldId="296"/>
            <ac:spMk id="12290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4176811201" sldId="296"/>
            <ac:spMk id="12291" creationId="{00000000-0000-0000-0000-000000000000}"/>
          </ac:spMkLst>
        </pc:spChg>
        <pc:graphicFrameChg chg="mod modGraphic">
          <ac:chgData name="Alison Murphy" userId="9ba79fcb-d62b-4ed0-b66e-b4415e918fea" providerId="ADAL" clId="{B5511FC8-A662-4130-8D15-F0A6949FC090}" dt="2024-10-01T14:22:30.858" v="214" actId="14100"/>
          <ac:graphicFrameMkLst>
            <pc:docMk/>
            <pc:sldMk cId="4176811201" sldId="296"/>
            <ac:graphicFrameMk id="4" creationId="{00000000-0000-0000-0000-000000000000}"/>
          </ac:graphicFrameMkLst>
        </pc:graphicFrameChg>
      </pc:sldChg>
      <pc:sldChg chg="modSp mod">
        <pc:chgData name="Alison Murphy" userId="9ba79fcb-d62b-4ed0-b66e-b4415e918fea" providerId="ADAL" clId="{B5511FC8-A662-4130-8D15-F0A6949FC090}" dt="2024-10-01T13:58:11.493" v="103" actId="113"/>
        <pc:sldMkLst>
          <pc:docMk/>
          <pc:sldMk cId="3772665303" sldId="303"/>
        </pc:sldMkLst>
        <pc:spChg chg="mod">
          <ac:chgData name="Alison Murphy" userId="9ba79fcb-d62b-4ed0-b66e-b4415e918fea" providerId="ADAL" clId="{B5511FC8-A662-4130-8D15-F0A6949FC090}" dt="2024-10-01T13:58:11.493" v="103" actId="113"/>
          <ac:spMkLst>
            <pc:docMk/>
            <pc:sldMk cId="3772665303" sldId="303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772665303" sldId="303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58:04.762" v="102" actId="114"/>
          <ac:spMkLst>
            <pc:docMk/>
            <pc:sldMk cId="3772665303" sldId="303"/>
            <ac:spMk id="4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08:28.478" v="135" actId="113"/>
        <pc:sldMkLst>
          <pc:docMk/>
          <pc:sldMk cId="1931594301" sldId="304"/>
        </pc:sldMkLst>
        <pc:spChg chg="mod">
          <ac:chgData name="Alison Murphy" userId="9ba79fcb-d62b-4ed0-b66e-b4415e918fea" providerId="ADAL" clId="{B5511FC8-A662-4130-8D15-F0A6949FC090}" dt="2024-10-01T14:08:28.478" v="135" actId="113"/>
          <ac:spMkLst>
            <pc:docMk/>
            <pc:sldMk cId="1931594301" sldId="304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08:20.157" v="134" actId="114"/>
          <ac:spMkLst>
            <pc:docMk/>
            <pc:sldMk cId="1931594301" sldId="304"/>
            <ac:spMk id="4" creationId="{00000000-0000-0000-0000-000000000000}"/>
          </ac:spMkLst>
        </pc:spChg>
      </pc:sldChg>
      <pc:sldChg chg="modSp">
        <pc:chgData name="Alison Murphy" userId="9ba79fcb-d62b-4ed0-b66e-b4415e918fea" providerId="ADAL" clId="{B5511FC8-A662-4130-8D15-F0A6949FC090}" dt="2024-10-01T13:40:55.679" v="37"/>
        <pc:sldMkLst>
          <pc:docMk/>
          <pc:sldMk cId="3353653002" sldId="305"/>
        </pc:sldMkLst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353653002" sldId="305"/>
            <ac:spMk id="1024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353653002" sldId="305"/>
            <ac:spMk id="21506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15:16.045" v="191" actId="12"/>
        <pc:sldMkLst>
          <pc:docMk/>
          <pc:sldMk cId="2668083805" sldId="306"/>
        </pc:sldMkLst>
        <pc:spChg chg="mod">
          <ac:chgData name="Alison Murphy" userId="9ba79fcb-d62b-4ed0-b66e-b4415e918fea" providerId="ADAL" clId="{B5511FC8-A662-4130-8D15-F0A6949FC090}" dt="2024-10-01T14:12:16.159" v="149" actId="14100"/>
          <ac:spMkLst>
            <pc:docMk/>
            <pc:sldMk cId="2668083805" sldId="306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13:06.774" v="162" actId="27636"/>
          <ac:spMkLst>
            <pc:docMk/>
            <pc:sldMk cId="2668083805" sldId="306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13:06.780" v="163" actId="27636"/>
          <ac:spMkLst>
            <pc:docMk/>
            <pc:sldMk cId="2668083805" sldId="306"/>
            <ac:spMk id="5" creationId="{708A3AC9-6285-4342-8499-DFB129CC33DB}"/>
          </ac:spMkLst>
        </pc:spChg>
        <pc:spChg chg="mod">
          <ac:chgData name="Alison Murphy" userId="9ba79fcb-d62b-4ed0-b66e-b4415e918fea" providerId="ADAL" clId="{B5511FC8-A662-4130-8D15-F0A6949FC090}" dt="2024-10-01T14:15:16.045" v="191" actId="12"/>
          <ac:spMkLst>
            <pc:docMk/>
            <pc:sldMk cId="2668083805" sldId="306"/>
            <ac:spMk id="7" creationId="{D6E29F4A-BC3F-45D6-A9D6-66E21FE24BDE}"/>
          </ac:spMkLst>
        </pc:spChg>
      </pc:sldChg>
      <pc:sldChg chg="modSp mod">
        <pc:chgData name="Alison Murphy" userId="9ba79fcb-d62b-4ed0-b66e-b4415e918fea" providerId="ADAL" clId="{B5511FC8-A662-4130-8D15-F0A6949FC090}" dt="2024-10-01T14:16:15.394" v="202" actId="27636"/>
        <pc:sldMkLst>
          <pc:docMk/>
          <pc:sldMk cId="0" sldId="307"/>
        </pc:sldMkLst>
        <pc:spChg chg="mod">
          <ac:chgData name="Alison Murphy" userId="9ba79fcb-d62b-4ed0-b66e-b4415e918fea" providerId="ADAL" clId="{B5511FC8-A662-4130-8D15-F0A6949FC090}" dt="2024-10-01T14:15:43.497" v="195" actId="14100"/>
          <ac:spMkLst>
            <pc:docMk/>
            <pc:sldMk cId="0" sldId="307"/>
            <ac:spMk id="3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4:16:15.394" v="202" actId="27636"/>
          <ac:spMkLst>
            <pc:docMk/>
            <pc:sldMk cId="0" sldId="307"/>
            <ac:spMk id="5" creationId="{65E3D686-BA6F-45A0-AB8F-EAD9DA50F0B2}"/>
          </ac:spMkLst>
        </pc:spChg>
      </pc:sldChg>
      <pc:sldChg chg="modSp mod">
        <pc:chgData name="Alison Murphy" userId="9ba79fcb-d62b-4ed0-b66e-b4415e918fea" providerId="ADAL" clId="{B5511FC8-A662-4130-8D15-F0A6949FC090}" dt="2024-10-01T13:57:37.915" v="100" actId="114"/>
        <pc:sldMkLst>
          <pc:docMk/>
          <pc:sldMk cId="3742274292" sldId="308"/>
        </pc:sldMkLst>
        <pc:spChg chg="mod">
          <ac:chgData name="Alison Murphy" userId="9ba79fcb-d62b-4ed0-b66e-b4415e918fea" providerId="ADAL" clId="{B5511FC8-A662-4130-8D15-F0A6949FC090}" dt="2024-10-01T13:57:37.915" v="100" actId="114"/>
          <ac:spMkLst>
            <pc:docMk/>
            <pc:sldMk cId="3742274292" sldId="308"/>
            <ac:spMk id="2" creationId="{E5757A1F-F23E-4E84-A6CA-F4EBCA297CD3}"/>
          </ac:spMkLst>
        </pc:spChg>
        <pc:spChg chg="mod">
          <ac:chgData name="Alison Murphy" userId="9ba79fcb-d62b-4ed0-b66e-b4415e918fea" providerId="ADAL" clId="{B5511FC8-A662-4130-8D15-F0A6949FC090}" dt="2024-10-01T13:57:24.252" v="98" actId="255"/>
          <ac:spMkLst>
            <pc:docMk/>
            <pc:sldMk cId="3742274292" sldId="308"/>
            <ac:spMk id="3" creationId="{CD2F4591-8F5A-4413-BFF1-1705373DB084}"/>
          </ac:spMkLst>
        </pc:spChg>
        <pc:spChg chg="mod">
          <ac:chgData name="Alison Murphy" userId="9ba79fcb-d62b-4ed0-b66e-b4415e918fea" providerId="ADAL" clId="{B5511FC8-A662-4130-8D15-F0A6949FC090}" dt="2024-10-01T13:54:51.528" v="95" actId="27636"/>
          <ac:spMkLst>
            <pc:docMk/>
            <pc:sldMk cId="3742274292" sldId="308"/>
            <ac:spMk id="4" creationId="{7D2B4BAC-5BFD-4D19-BD48-B343760412DF}"/>
          </ac:spMkLst>
        </pc:spChg>
      </pc:sldChg>
      <pc:sldChg chg="modSp mod">
        <pc:chgData name="Alison Murphy" userId="9ba79fcb-d62b-4ed0-b66e-b4415e918fea" providerId="ADAL" clId="{B5511FC8-A662-4130-8D15-F0A6949FC090}" dt="2024-10-01T13:53:44.318" v="86" actId="255"/>
        <pc:sldMkLst>
          <pc:docMk/>
          <pc:sldMk cId="2189005390" sldId="309"/>
        </pc:sldMkLst>
        <pc:spChg chg="mod">
          <ac:chgData name="Alison Murphy" userId="9ba79fcb-d62b-4ed0-b66e-b4415e918fea" providerId="ADAL" clId="{B5511FC8-A662-4130-8D15-F0A6949FC090}" dt="2024-10-01T13:53:14.205" v="79" actId="113"/>
          <ac:spMkLst>
            <pc:docMk/>
            <pc:sldMk cId="2189005390" sldId="309"/>
            <ac:spMk id="2" creationId="{1820862E-F4F5-4B8E-A638-970D4B5AE3E0}"/>
          </ac:spMkLst>
        </pc:spChg>
        <pc:spChg chg="mod">
          <ac:chgData name="Alison Murphy" userId="9ba79fcb-d62b-4ed0-b66e-b4415e918fea" providerId="ADAL" clId="{B5511FC8-A662-4130-8D15-F0A6949FC090}" dt="2024-10-01T13:53:20.547" v="83" actId="6549"/>
          <ac:spMkLst>
            <pc:docMk/>
            <pc:sldMk cId="2189005390" sldId="309"/>
            <ac:spMk id="3" creationId="{06D45D3F-AAA4-44D8-AB0B-5A899572E4D4}"/>
          </ac:spMkLst>
        </pc:spChg>
        <pc:spChg chg="mod">
          <ac:chgData name="Alison Murphy" userId="9ba79fcb-d62b-4ed0-b66e-b4415e918fea" providerId="ADAL" clId="{B5511FC8-A662-4130-8D15-F0A6949FC090}" dt="2024-10-01T13:53:44.318" v="86" actId="255"/>
          <ac:spMkLst>
            <pc:docMk/>
            <pc:sldMk cId="2189005390" sldId="309"/>
            <ac:spMk id="4" creationId="{9A034ABE-0E37-4895-9045-2005321134FE}"/>
          </ac:spMkLst>
        </pc:spChg>
      </pc:sldChg>
      <pc:sldChg chg="modSp mod">
        <pc:chgData name="Alison Murphy" userId="9ba79fcb-d62b-4ed0-b66e-b4415e918fea" providerId="ADAL" clId="{B5511FC8-A662-4130-8D15-F0A6949FC090}" dt="2024-10-01T14:07:02.852" v="125" actId="113"/>
        <pc:sldMkLst>
          <pc:docMk/>
          <pc:sldMk cId="0" sldId="310"/>
        </pc:sldMkLst>
        <pc:spChg chg="mod">
          <ac:chgData name="Alison Murphy" userId="9ba79fcb-d62b-4ed0-b66e-b4415e918fea" providerId="ADAL" clId="{B5511FC8-A662-4130-8D15-F0A6949FC090}" dt="2024-10-01T14:07:02.852" v="125" actId="113"/>
          <ac:spMkLst>
            <pc:docMk/>
            <pc:sldMk cId="0" sldId="310"/>
            <ac:spMk id="2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0" sldId="310"/>
            <ac:spMk id="3" creationId="{00000000-0000-0000-0000-000000000000}"/>
          </ac:spMkLst>
        </pc:spChg>
      </pc:sldChg>
      <pc:sldChg chg="modSp mod">
        <pc:chgData name="Alison Murphy" userId="9ba79fcb-d62b-4ed0-b66e-b4415e918fea" providerId="ADAL" clId="{B5511FC8-A662-4130-8D15-F0A6949FC090}" dt="2024-10-01T14:24:03.744" v="225" actId="113"/>
        <pc:sldMkLst>
          <pc:docMk/>
          <pc:sldMk cId="3265464825" sldId="311"/>
        </pc:sldMkLst>
        <pc:spChg chg="mod">
          <ac:chgData name="Alison Murphy" userId="9ba79fcb-d62b-4ed0-b66e-b4415e918fea" providerId="ADAL" clId="{B5511FC8-A662-4130-8D15-F0A6949FC090}" dt="2024-10-01T14:24:03.744" v="225" actId="113"/>
          <ac:spMkLst>
            <pc:docMk/>
            <pc:sldMk cId="3265464825" sldId="311"/>
            <ac:spMk id="2" creationId="{ACF48E79-BD4B-4238-BD7E-80081E975763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265464825" sldId="311"/>
            <ac:spMk id="3" creationId="{35AB481F-B274-46CB-A3C8-CDDDD2731349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265464825" sldId="311"/>
            <ac:spMk id="4" creationId="{93C202CA-5F27-49F3-9A80-FADB0BCD2761}"/>
          </ac:spMkLst>
        </pc:spChg>
      </pc:sldChg>
      <pc:sldChg chg="modSp mod">
        <pc:chgData name="Alison Murphy" userId="9ba79fcb-d62b-4ed0-b66e-b4415e918fea" providerId="ADAL" clId="{B5511FC8-A662-4130-8D15-F0A6949FC090}" dt="2024-10-01T13:40:55.679" v="37"/>
        <pc:sldMkLst>
          <pc:docMk/>
          <pc:sldMk cId="3386928141" sldId="312"/>
        </pc:sldMkLst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386928141" sldId="312"/>
            <ac:spMk id="5" creationId="{30D07695-0326-4249-957F-267575731F9F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386928141" sldId="312"/>
            <ac:spMk id="6" creationId="{5F0B5CFA-9BAF-4C12-9A43-ED8750325910}"/>
          </ac:spMkLst>
        </pc:spChg>
      </pc:sldChg>
      <pc:sldChg chg="modSp mod">
        <pc:chgData name="Alison Murphy" userId="9ba79fcb-d62b-4ed0-b66e-b4415e918fea" providerId="ADAL" clId="{B5511FC8-A662-4130-8D15-F0A6949FC090}" dt="2024-10-01T14:24:27.070" v="227" actId="113"/>
        <pc:sldMkLst>
          <pc:docMk/>
          <pc:sldMk cId="3573826273" sldId="313"/>
        </pc:sldMkLst>
        <pc:spChg chg="mod">
          <ac:chgData name="Alison Murphy" userId="9ba79fcb-d62b-4ed0-b66e-b4415e918fea" providerId="ADAL" clId="{B5511FC8-A662-4130-8D15-F0A6949FC090}" dt="2024-10-01T14:24:27.070" v="227" actId="113"/>
          <ac:spMkLst>
            <pc:docMk/>
            <pc:sldMk cId="3573826273" sldId="313"/>
            <ac:spMk id="2" creationId="{8C224180-53C6-4BCF-AFB7-7A82DD3CF1E6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573826273" sldId="313"/>
            <ac:spMk id="3" creationId="{4D445A18-7AC2-487A-897A-ED673D5E3887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573826273" sldId="313"/>
            <ac:spMk id="4" creationId="{D2341ACF-A9FE-472F-BEDA-B88366AFED33}"/>
          </ac:spMkLst>
        </pc:spChg>
      </pc:sldChg>
      <pc:sldChg chg="modSp mod">
        <pc:chgData name="Alison Murphy" userId="9ba79fcb-d62b-4ed0-b66e-b4415e918fea" providerId="ADAL" clId="{B5511FC8-A662-4130-8D15-F0A6949FC090}" dt="2024-10-01T14:24:37.926" v="228" actId="113"/>
        <pc:sldMkLst>
          <pc:docMk/>
          <pc:sldMk cId="1891936192" sldId="314"/>
        </pc:sldMkLst>
        <pc:spChg chg="mod">
          <ac:chgData name="Alison Murphy" userId="9ba79fcb-d62b-4ed0-b66e-b4415e918fea" providerId="ADAL" clId="{B5511FC8-A662-4130-8D15-F0A6949FC090}" dt="2024-10-01T14:24:37.926" v="228" actId="113"/>
          <ac:spMkLst>
            <pc:docMk/>
            <pc:sldMk cId="1891936192" sldId="314"/>
            <ac:spMk id="2" creationId="{20623AC2-6497-4FB2-B0E1-A9754B71C9D4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891936192" sldId="314"/>
            <ac:spMk id="3" creationId="{9BE58F52-5BAA-4A4C-AA33-B76B203F84D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891936192" sldId="314"/>
            <ac:spMk id="4" creationId="{E17D7BEB-4AF1-4D6B-B720-AE221A7F9399}"/>
          </ac:spMkLst>
        </pc:spChg>
      </pc:sldChg>
      <pc:sldChg chg="modSp mod">
        <pc:chgData name="Alison Murphy" userId="9ba79fcb-d62b-4ed0-b66e-b4415e918fea" providerId="ADAL" clId="{B5511FC8-A662-4130-8D15-F0A6949FC090}" dt="2024-10-01T14:24:46.607" v="229" actId="113"/>
        <pc:sldMkLst>
          <pc:docMk/>
          <pc:sldMk cId="2129398118" sldId="315"/>
        </pc:sldMkLst>
        <pc:spChg chg="mod">
          <ac:chgData name="Alison Murphy" userId="9ba79fcb-d62b-4ed0-b66e-b4415e918fea" providerId="ADAL" clId="{B5511FC8-A662-4130-8D15-F0A6949FC090}" dt="2024-10-01T14:24:46.607" v="229" actId="113"/>
          <ac:spMkLst>
            <pc:docMk/>
            <pc:sldMk cId="2129398118" sldId="315"/>
            <ac:spMk id="2" creationId="{7ACAC39F-ACA9-4A65-8214-A73E1B89E493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2129398118" sldId="315"/>
            <ac:spMk id="3" creationId="{D17FB42C-47BB-4331-8E06-B189BF597B46}"/>
          </ac:spMkLst>
        </pc:spChg>
      </pc:sldChg>
      <pc:sldChg chg="modSp mod">
        <pc:chgData name="Alison Murphy" userId="9ba79fcb-d62b-4ed0-b66e-b4415e918fea" providerId="ADAL" clId="{B5511FC8-A662-4130-8D15-F0A6949FC090}" dt="2024-10-01T13:40:55.679" v="37"/>
        <pc:sldMkLst>
          <pc:docMk/>
          <pc:sldMk cId="54852277" sldId="317"/>
        </pc:sldMkLst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54852277" sldId="317"/>
            <ac:spMk id="5" creationId="{30D07695-0326-4249-957F-267575731F9F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54852277" sldId="317"/>
            <ac:spMk id="6" creationId="{5F0B5CFA-9BAF-4C12-9A43-ED8750325910}"/>
          </ac:spMkLst>
        </pc:spChg>
      </pc:sldChg>
      <pc:sldChg chg="modSp mod">
        <pc:chgData name="Alison Murphy" userId="9ba79fcb-d62b-4ed0-b66e-b4415e918fea" providerId="ADAL" clId="{B5511FC8-A662-4130-8D15-F0A6949FC090}" dt="2024-10-01T14:22:55.398" v="218" actId="14100"/>
        <pc:sldMkLst>
          <pc:docMk/>
          <pc:sldMk cId="1613347518" sldId="318"/>
        </pc:sldMkLst>
        <pc:spChg chg="mod">
          <ac:chgData name="Alison Murphy" userId="9ba79fcb-d62b-4ed0-b66e-b4415e918fea" providerId="ADAL" clId="{B5511FC8-A662-4130-8D15-F0A6949FC090}" dt="2024-10-01T14:22:46.410" v="216" actId="14100"/>
          <ac:spMkLst>
            <pc:docMk/>
            <pc:sldMk cId="1613347518" sldId="318"/>
            <ac:spMk id="12290" creationId="{00000000-0000-0000-0000-000000000000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613347518" sldId="318"/>
            <ac:spMk id="12291" creationId="{00000000-0000-0000-0000-000000000000}"/>
          </ac:spMkLst>
        </pc:spChg>
        <pc:graphicFrameChg chg="mod modGraphic">
          <ac:chgData name="Alison Murphy" userId="9ba79fcb-d62b-4ed0-b66e-b4415e918fea" providerId="ADAL" clId="{B5511FC8-A662-4130-8D15-F0A6949FC090}" dt="2024-10-01T14:22:55.398" v="218" actId="14100"/>
          <ac:graphicFrameMkLst>
            <pc:docMk/>
            <pc:sldMk cId="1613347518" sldId="318"/>
            <ac:graphicFrameMk id="4" creationId="{00000000-0000-0000-0000-000000000000}"/>
          </ac:graphicFrameMkLst>
        </pc:graphicFrameChg>
      </pc:sldChg>
      <pc:sldChg chg="modSp mod">
        <pc:chgData name="Alison Murphy" userId="9ba79fcb-d62b-4ed0-b66e-b4415e918fea" providerId="ADAL" clId="{B5511FC8-A662-4130-8D15-F0A6949FC090}" dt="2024-10-01T14:24:14.861" v="226" actId="113"/>
        <pc:sldMkLst>
          <pc:docMk/>
          <pc:sldMk cId="3655702563" sldId="319"/>
        </pc:sldMkLst>
        <pc:spChg chg="mod">
          <ac:chgData name="Alison Murphy" userId="9ba79fcb-d62b-4ed0-b66e-b4415e918fea" providerId="ADAL" clId="{B5511FC8-A662-4130-8D15-F0A6949FC090}" dt="2024-10-01T14:24:14.861" v="226" actId="113"/>
          <ac:spMkLst>
            <pc:docMk/>
            <pc:sldMk cId="3655702563" sldId="319"/>
            <ac:spMk id="2" creationId="{ACF48E79-BD4B-4238-BD7E-80081E975763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655702563" sldId="319"/>
            <ac:spMk id="3" creationId="{35AB481F-B274-46CB-A3C8-CDDDD2731349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655702563" sldId="319"/>
            <ac:spMk id="4" creationId="{93C202CA-5F27-49F3-9A80-FADB0BCD2761}"/>
          </ac:spMkLst>
        </pc:spChg>
      </pc:sldChg>
      <pc:sldChg chg="modSp mod">
        <pc:chgData name="Alison Murphy" userId="9ba79fcb-d62b-4ed0-b66e-b4415e918fea" providerId="ADAL" clId="{B5511FC8-A662-4130-8D15-F0A6949FC090}" dt="2024-10-01T14:08:53.712" v="136" actId="113"/>
        <pc:sldMkLst>
          <pc:docMk/>
          <pc:sldMk cId="3534239888" sldId="320"/>
        </pc:sldMkLst>
        <pc:spChg chg="mod">
          <ac:chgData name="Alison Murphy" userId="9ba79fcb-d62b-4ed0-b66e-b4415e918fea" providerId="ADAL" clId="{B5511FC8-A662-4130-8D15-F0A6949FC090}" dt="2024-10-01T14:08:53.712" v="136" actId="113"/>
          <ac:spMkLst>
            <pc:docMk/>
            <pc:sldMk cId="3534239888" sldId="320"/>
            <ac:spMk id="2" creationId="{1314627A-4268-4669-840A-12E756DB9D44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534239888" sldId="320"/>
            <ac:spMk id="3" creationId="{C8DFA528-4D2B-4B8E-AC59-534897F74188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3534239888" sldId="320"/>
            <ac:spMk id="4" creationId="{D6743674-6FDF-454C-BBC7-A215D2070149}"/>
          </ac:spMkLst>
        </pc:spChg>
      </pc:sldChg>
      <pc:sldChg chg="modSp mod">
        <pc:chgData name="Alison Murphy" userId="9ba79fcb-d62b-4ed0-b66e-b4415e918fea" providerId="ADAL" clId="{B5511FC8-A662-4130-8D15-F0A6949FC090}" dt="2024-10-01T14:09:02.093" v="137" actId="113"/>
        <pc:sldMkLst>
          <pc:docMk/>
          <pc:sldMk cId="1446764506" sldId="321"/>
        </pc:sldMkLst>
        <pc:spChg chg="mod">
          <ac:chgData name="Alison Murphy" userId="9ba79fcb-d62b-4ed0-b66e-b4415e918fea" providerId="ADAL" clId="{B5511FC8-A662-4130-8D15-F0A6949FC090}" dt="2024-10-01T14:09:02.093" v="137" actId="113"/>
          <ac:spMkLst>
            <pc:docMk/>
            <pc:sldMk cId="1446764506" sldId="321"/>
            <ac:spMk id="2" creationId="{4A80E94E-DF02-4CFB-87E0-7F33C14FE231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446764506" sldId="321"/>
            <ac:spMk id="3" creationId="{F048B7AF-9F75-485C-9BC9-13EC8A9487A4}"/>
          </ac:spMkLst>
        </pc:spChg>
        <pc:spChg chg="mod">
          <ac:chgData name="Alison Murphy" userId="9ba79fcb-d62b-4ed0-b66e-b4415e918fea" providerId="ADAL" clId="{B5511FC8-A662-4130-8D15-F0A6949FC090}" dt="2024-10-01T13:40:55.679" v="37"/>
          <ac:spMkLst>
            <pc:docMk/>
            <pc:sldMk cId="1446764506" sldId="321"/>
            <ac:spMk id="4" creationId="{7E713F13-5733-4445-B517-09805861D810}"/>
          </ac:spMkLst>
        </pc:spChg>
      </pc:sldChg>
      <pc:sldChg chg="modSp mod">
        <pc:chgData name="Alison Murphy" userId="9ba79fcb-d62b-4ed0-b66e-b4415e918fea" providerId="ADAL" clId="{B5511FC8-A662-4130-8D15-F0A6949FC090}" dt="2024-10-01T13:59:00.955" v="106" actId="113"/>
        <pc:sldMkLst>
          <pc:docMk/>
          <pc:sldMk cId="3260809274" sldId="322"/>
        </pc:sldMkLst>
        <pc:spChg chg="mod">
          <ac:chgData name="Alison Murphy" userId="9ba79fcb-d62b-4ed0-b66e-b4415e918fea" providerId="ADAL" clId="{B5511FC8-A662-4130-8D15-F0A6949FC090}" dt="2024-10-01T13:59:00.955" v="106" actId="113"/>
          <ac:spMkLst>
            <pc:docMk/>
            <pc:sldMk cId="3260809274" sldId="322"/>
            <ac:spMk id="2" creationId="{8440E0AC-241C-4318-9F1B-3EF5B3178DB5}"/>
          </ac:spMkLst>
        </pc:spChg>
        <pc:spChg chg="mod">
          <ac:chgData name="Alison Murphy" userId="9ba79fcb-d62b-4ed0-b66e-b4415e918fea" providerId="ADAL" clId="{B5511FC8-A662-4130-8D15-F0A6949FC090}" dt="2024-10-01T13:58:29.685" v="104" actId="2711"/>
          <ac:spMkLst>
            <pc:docMk/>
            <pc:sldMk cId="3260809274" sldId="322"/>
            <ac:spMk id="3" creationId="{D2C5AD68-7C93-46E6-B08F-5C03B8918A32}"/>
          </ac:spMkLst>
        </pc:spChg>
        <pc:spChg chg="mod">
          <ac:chgData name="Alison Murphy" userId="9ba79fcb-d62b-4ed0-b66e-b4415e918fea" providerId="ADAL" clId="{B5511FC8-A662-4130-8D15-F0A6949FC090}" dt="2024-10-01T13:58:52.247" v="105" actId="2711"/>
          <ac:spMkLst>
            <pc:docMk/>
            <pc:sldMk cId="3260809274" sldId="322"/>
            <ac:spMk id="4" creationId="{E39ECBDB-D511-4F16-ABF5-7083A6F27CAE}"/>
          </ac:spMkLst>
        </pc:spChg>
      </pc:sldChg>
      <pc:sldMasterChg chg="modSldLayout">
        <pc:chgData name="Alison Murphy" userId="9ba79fcb-d62b-4ed0-b66e-b4415e918fea" providerId="ADAL" clId="{B5511FC8-A662-4130-8D15-F0A6949FC090}" dt="2024-10-01T13:40:49.918" v="0"/>
        <pc:sldMasterMkLst>
          <pc:docMk/>
          <pc:sldMasterMk cId="3898220288" sldId="2147483672"/>
        </pc:sldMasterMkLst>
        <pc:sldLayoutChg chg="delSp">
          <pc:chgData name="Alison Murphy" userId="9ba79fcb-d62b-4ed0-b66e-b4415e918fea" providerId="ADAL" clId="{B5511FC8-A662-4130-8D15-F0A6949FC090}" dt="2024-10-01T13:40:49.918" v="0"/>
          <pc:sldLayoutMkLst>
            <pc:docMk/>
            <pc:sldMasterMk cId="3898220288" sldId="2147483672"/>
            <pc:sldLayoutMk cId="3386783282" sldId="2147483674"/>
          </pc:sldLayoutMkLst>
          <pc:spChg chg="del">
            <ac:chgData name="Alison Murphy" userId="9ba79fcb-d62b-4ed0-b66e-b4415e918fea" providerId="ADAL" clId="{B5511FC8-A662-4130-8D15-F0A6949FC090}" dt="2024-10-01T13:40:49.918" v="0"/>
            <ac:spMkLst>
              <pc:docMk/>
              <pc:sldMasterMk cId="3898220288" sldId="2147483672"/>
              <pc:sldLayoutMk cId="3386783282" sldId="2147483674"/>
              <ac:spMk id="7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9BEB25-C662-47C8-A378-B05392F4A86A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71F487-E7B4-4DAF-9DA6-E49F40DBDE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967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71F487-E7B4-4DAF-9DA6-E49F40DBDE1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688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board’s duties to:</a:t>
            </a:r>
          </a:p>
          <a:p>
            <a:r>
              <a:rPr lang="en-GB" dirty="0"/>
              <a:t>provide support and advice to safeguarding boards with a view to ensuring that they are effective</a:t>
            </a:r>
          </a:p>
          <a:p>
            <a:r>
              <a:rPr lang="en-GB" dirty="0"/>
              <a:t>report on the adequacy and effectiveness of arrangements to safeguard children and adults in Wales</a:t>
            </a:r>
          </a:p>
          <a:p>
            <a:r>
              <a:rPr lang="en-GB" dirty="0"/>
              <a:t>make recommendations to the Welsh Ministers as to how those arrangements could be improved.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71F487-E7B4-4DAF-9DA6-E49F40DBDE1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224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4C5EB54-924E-498C-AF22-D9E65906734E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29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541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4C5EB54-924E-498C-AF22-D9E65906734E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30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522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71F487-E7B4-4DAF-9DA6-E49F40DBDE1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729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A880040-FB11-4CA9-A3D4-895E25626F62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39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531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16438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783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356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73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44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18560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903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8903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02640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4527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6880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723837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187240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68477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0255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629574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098608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5284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2444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94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5820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946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871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7652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1612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36366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5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5691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9051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3809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1949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4496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7400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4670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5524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09783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968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20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5" Type="http://schemas.openxmlformats.org/officeDocument/2006/relationships/slideLayout" Target="../slideLayouts/slideLayout34.xml"/><Relationship Id="rId4" Type="http://schemas.openxmlformats.org/officeDocument/2006/relationships/slideLayout" Target="../slideLayouts/slideLayout33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874FCA-FF65-42A5-A078-5B401C920FCD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220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159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414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240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712" r:id="rId3"/>
    <p:sldLayoutId id="2147483713" r:id="rId4"/>
    <p:sldLayoutId id="2147483714" r:id="rId5"/>
    <p:sldLayoutId id="2147483715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140095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727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52809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diogelu.cymru/cy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hyperlink" Target="https://www.safeguarding.wales/en/" TargetMode="External"/><Relationship Id="rId1" Type="http://schemas.openxmlformats.org/officeDocument/2006/relationships/slideLayout" Target="../slideLayouts/slideLayout2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scot/publications/national-guidance-child-protection-scotland-2021/documents/" TargetMode="External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89917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ECES6019</a:t>
            </a:r>
            <a:br>
              <a:rPr lang="en-GB" b="1" dirty="0"/>
            </a:br>
            <a:r>
              <a:rPr lang="cy-GB" b="1" dirty="0"/>
              <a:t>Gwneud Gwahaniaeth Gyda’n Gilydd</a:t>
            </a:r>
            <a:br>
              <a:rPr lang="en-GB" b="1" dirty="0"/>
            </a:br>
            <a:r>
              <a:rPr lang="en-GB" b="1" dirty="0"/>
              <a:t>Making a Difference Together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0544" y="2675466"/>
            <a:ext cx="8062912" cy="1327413"/>
          </a:xfrm>
        </p:spPr>
        <p:txBody>
          <a:bodyPr/>
          <a:lstStyle/>
          <a:p>
            <a:r>
              <a:rPr lang="cy-GB" dirty="0"/>
              <a:t>Sesiwn</a:t>
            </a:r>
            <a:r>
              <a:rPr lang="en-GB" dirty="0"/>
              <a:t>/Session 1b</a:t>
            </a:r>
          </a:p>
        </p:txBody>
      </p:sp>
    </p:spTree>
    <p:extLst>
      <p:ext uri="{BB962C8B-B14F-4D97-AF65-F5344CB8AC3E}">
        <p14:creationId xmlns:p14="http://schemas.microsoft.com/office/powerpoint/2010/main" val="2172982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cs typeface="Arial" panose="020B0604020202020204" pitchFamily="34" charset="0"/>
              </a:rPr>
              <a:t>Trosolwg</a:t>
            </a:r>
            <a:r>
              <a:rPr lang="en-GB" b="1" dirty="0">
                <a:cs typeface="Arial" panose="020B0604020202020204" pitchFamily="34" charset="0"/>
              </a:rPr>
              <a:t> /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76655" y="2514600"/>
            <a:ext cx="3822192" cy="2715986"/>
          </a:xfrm>
          <a:prstGeom prst="rect">
            <a:avLst/>
          </a:prstGeom>
        </p:spPr>
        <p:txBody>
          <a:bodyPr/>
          <a:lstStyle/>
          <a:p>
            <a:r>
              <a:rPr lang="cy-GB" sz="2800" dirty="0">
                <a:cs typeface="Arial" panose="020B0604020202020204" pitchFamily="34" charset="0"/>
              </a:rPr>
              <a:t>Deddfwriaeth, polisi a modelau </a:t>
            </a:r>
            <a:r>
              <a:rPr lang="cy-GB" sz="2800" dirty="0" err="1">
                <a:cs typeface="Arial" panose="020B0604020202020204" pitchFamily="34" charset="0"/>
              </a:rPr>
              <a:t>tanategol</a:t>
            </a:r>
            <a:r>
              <a:rPr lang="cy-GB" sz="2800" dirty="0">
                <a:cs typeface="Arial" panose="020B0604020202020204" pitchFamily="34" charset="0"/>
              </a:rPr>
              <a:t> o weithio’n </a:t>
            </a:r>
            <a:r>
              <a:rPr lang="cy-GB" sz="2800" dirty="0" err="1">
                <a:cs typeface="Arial" panose="020B0604020202020204" pitchFamily="34" charset="0"/>
              </a:rPr>
              <a:t>amlasiantaethol</a:t>
            </a:r>
            <a:endParaRPr lang="cy-GB" sz="28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343400" y="2514600"/>
            <a:ext cx="4123944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dirty="0">
                <a:cs typeface="Arial" panose="020B0604020202020204" pitchFamily="34" charset="0"/>
              </a:rPr>
              <a:t>Legislation, policy and underpinning models of multi-agency working  </a:t>
            </a:r>
          </a:p>
        </p:txBody>
      </p:sp>
    </p:spTree>
    <p:extLst>
      <p:ext uri="{BB962C8B-B14F-4D97-AF65-F5344CB8AC3E}">
        <p14:creationId xmlns:p14="http://schemas.microsoft.com/office/powerpoint/2010/main" val="1810534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Deddfwriaeth</a:t>
            </a:r>
            <a:r>
              <a:rPr lang="en-GB" b="1" dirty="0"/>
              <a:t> / Legislation: </a:t>
            </a:r>
            <a:br>
              <a:rPr lang="en-GB" b="1" dirty="0"/>
            </a:br>
            <a:r>
              <a:rPr lang="cy-GB" b="1" dirty="0"/>
              <a:t>Tasg</a:t>
            </a:r>
            <a:r>
              <a:rPr lang="en-GB" b="1" dirty="0"/>
              <a:t> 1/Task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Mewn parau</a:t>
            </a:r>
          </a:p>
          <a:p>
            <a:r>
              <a:rPr lang="cy-GB" dirty="0"/>
              <a:t>Beth ydych chi’n ei wybod?</a:t>
            </a:r>
          </a:p>
          <a:p>
            <a:r>
              <a:rPr lang="cy-GB" dirty="0"/>
              <a:t>Beth ydych chi eisiau ei wybod?</a:t>
            </a:r>
          </a:p>
          <a:p>
            <a:r>
              <a:rPr lang="cy-GB" dirty="0"/>
              <a:t>Adborth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pairs</a:t>
            </a:r>
          </a:p>
          <a:p>
            <a:r>
              <a:rPr lang="en-GB" dirty="0"/>
              <a:t>What do you know ?</a:t>
            </a:r>
          </a:p>
          <a:p>
            <a:r>
              <a:rPr lang="en-GB" dirty="0"/>
              <a:t>What do you want to know?</a:t>
            </a:r>
          </a:p>
          <a:p>
            <a:r>
              <a:rPr lang="en-GB" dirty="0"/>
              <a:t>Feedback</a:t>
            </a:r>
          </a:p>
        </p:txBody>
      </p:sp>
      <p:pic>
        <p:nvPicPr>
          <p:cNvPr id="2050" name="Picture 2" descr="C:\Users\l.roberts\AppData\Local\Microsoft\Windows\Temporary Internet Files\Content.IE5\VGH11Z05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029" y="4599214"/>
            <a:ext cx="1888236" cy="116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255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560614" y="1534887"/>
            <a:ext cx="4245429" cy="4035652"/>
          </a:xfrm>
        </p:spPr>
        <p:txBody>
          <a:bodyPr vert="horz" lIns="91440" tIns="45720" rIns="91440" bIns="45720" anchor="t">
            <a:normAutofit/>
          </a:bodyPr>
          <a:lstStyle/>
          <a:p>
            <a:pPr marL="447675" indent="-383540" eaLnBrk="1" hangingPunct="1">
              <a:buFont typeface="Wingdings" pitchFamily="2" charset="2"/>
              <a:buChar char="§"/>
            </a:pPr>
            <a:r>
              <a:rPr lang="cy-GB" altLang="en-US" sz="2000" dirty="0">
                <a:ea typeface="ＭＳ Ｐゴシック"/>
              </a:rPr>
              <a:t>Yn 1945, mabwysiadodd y Cenhedloedd Unedig, y Datganiad Cyffredinol o Hawliau Dynol</a:t>
            </a:r>
            <a:endParaRPr lang="cy-GB" altLang="en-US" sz="2000" dirty="0">
              <a:ea typeface="ＭＳ Ｐゴシック"/>
              <a:cs typeface="Arial"/>
            </a:endParaRPr>
          </a:p>
          <a:p>
            <a:pPr marL="447675" indent="-383540" eaLnBrk="1" hangingPunct="1">
              <a:buFont typeface="Wingdings" pitchFamily="2" charset="2"/>
              <a:buChar char="§"/>
            </a:pPr>
            <a:r>
              <a:rPr lang="cy-GB" altLang="en-US" sz="2000" dirty="0">
                <a:ea typeface="ＭＳ Ｐゴシック"/>
              </a:rPr>
              <a:t>Mae hawliau dynol yn</a:t>
            </a:r>
            <a:endParaRPr lang="cy-GB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cy-GB" altLang="en-US" sz="2000" dirty="0">
                <a:ea typeface="ＭＳ Ｐゴシック"/>
              </a:rPr>
              <a:t>Fyd–eang (perthnasol i bawb)</a:t>
            </a:r>
            <a:endParaRPr lang="cy-GB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cy-GB" altLang="en-US" sz="2000" dirty="0">
                <a:ea typeface="ＭＳ Ｐゴシック"/>
              </a:rPr>
              <a:t>Anwahanadwy (wedi eu cysylltu â’i gilydd)</a:t>
            </a:r>
            <a:endParaRPr lang="cy-GB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cy-GB" altLang="en-US" sz="2000" dirty="0">
                <a:ea typeface="ＭＳ Ｐゴシック"/>
              </a:rPr>
              <a:t>Anaralladwy (ni ellir eu gwerthu na’u rhoi i ffwrdd)</a:t>
            </a:r>
          </a:p>
          <a:p>
            <a:pPr lvl="1">
              <a:buFont typeface="Wingdings" pitchFamily="2" charset="2"/>
              <a:buChar char="§"/>
            </a:pPr>
            <a:r>
              <a:rPr lang="cy-GB" altLang="en-US" sz="2000" dirty="0">
                <a:ea typeface="ＭＳ Ｐゴシック"/>
              </a:rPr>
              <a:t>Diamodol (ddim yn ddarostyngedig i ymddygiad) </a:t>
            </a:r>
            <a:endParaRPr lang="cy-GB" altLang="en-US" sz="2000" dirty="0">
              <a:ea typeface="ＭＳ Ｐゴシック" pitchFamily="34" charset="-128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endParaRPr lang="en-US" altLang="en-US" sz="2000" dirty="0">
              <a:ea typeface="ＭＳ Ｐゴシック" pitchFamily="34" charset="-128"/>
            </a:endParaRPr>
          </a:p>
        </p:txBody>
      </p:sp>
      <p:sp>
        <p:nvSpPr>
          <p:cNvPr id="9219" name="Content Placeholder 6"/>
          <p:cNvSpPr>
            <a:spLocks noGrp="1"/>
          </p:cNvSpPr>
          <p:nvPr>
            <p:ph sz="half" idx="4294967295"/>
          </p:nvPr>
        </p:nvSpPr>
        <p:spPr>
          <a:xfrm>
            <a:off x="4844143" y="1481138"/>
            <a:ext cx="4005943" cy="395083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In 1945 the United Nations adopted the </a:t>
            </a:r>
            <a:r>
              <a:rPr lang="en-GB" altLang="en-US" sz="2000" dirty="0">
                <a:ea typeface="ＭＳ Ｐゴシック" pitchFamily="34" charset="-128"/>
                <a:hlinkClick r:id="rId2"/>
              </a:rPr>
              <a:t>Universal Declaration of Human Rights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Human rights are: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Universal (apply to everyone)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Indivisible (are interlinked)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Inalienable (cannot be sold or given away)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Unconditional	(not subject to behaviour)</a:t>
            </a:r>
          </a:p>
          <a:p>
            <a:pPr eaLnBrk="1" hangingPunct="1"/>
            <a:endParaRPr lang="en-GB" altLang="en-US" sz="1200" i="1" dirty="0">
              <a:ea typeface="ＭＳ Ｐゴシック" pitchFamily="34" charset="-128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dirty="0">
                <a:ea typeface="+mj-ea"/>
                <a:cs typeface="+mj-cs"/>
              </a:rPr>
              <a:t>                 </a:t>
            </a:r>
            <a:r>
              <a:rPr lang="cy-GB" b="1" dirty="0">
                <a:ea typeface="+mj-ea"/>
                <a:cs typeface="+mj-cs"/>
              </a:rPr>
              <a:t>Hawliau Dynol</a:t>
            </a:r>
            <a:br>
              <a:rPr lang="en-GB" b="1" dirty="0">
                <a:ea typeface="+mj-ea"/>
                <a:cs typeface="+mj-cs"/>
              </a:rPr>
            </a:br>
            <a:r>
              <a:rPr lang="en-GB" b="1" i="1" dirty="0">
                <a:ea typeface="+mj-ea"/>
                <a:cs typeface="+mj-cs"/>
              </a:rPr>
              <a:t>Human Rights</a:t>
            </a:r>
          </a:p>
        </p:txBody>
      </p:sp>
      <p:pic>
        <p:nvPicPr>
          <p:cNvPr id="9221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5791201"/>
            <a:ext cx="2174875" cy="87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6" y="116320"/>
            <a:ext cx="1272654" cy="1080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8339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ea typeface="+mj-ea"/>
                <a:cs typeface="+mj-cs"/>
              </a:rPr>
              <a:t>Hawliau Dynol</a:t>
            </a:r>
            <a:br>
              <a:rPr lang="en-GB" b="1" dirty="0">
                <a:ea typeface="+mj-ea"/>
                <a:cs typeface="+mj-cs"/>
              </a:rPr>
            </a:br>
            <a:r>
              <a:rPr lang="en-GB" b="1" i="1" dirty="0">
                <a:ea typeface="+mj-ea"/>
                <a:cs typeface="+mj-cs"/>
              </a:rPr>
              <a:t>Human Rights</a:t>
            </a:r>
            <a:endParaRPr lang="cy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038600" cy="3921806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r>
              <a:rPr lang="cy-GB" sz="2800" dirty="0">
                <a:solidFill>
                  <a:srgbClr val="000000"/>
                </a:solidFill>
                <a:ea typeface="DengXian" panose="02010600030101010101" pitchFamily="2" charset="-122"/>
              </a:rPr>
              <a:t>Cyhoeddwyd y Confensiwn Ewropeaidd ar Hawliau Dynol (ECHR) yn 1949. Y Deyrnas Unedig oedd y wlad gyntaf i gadarnhau'r confensiwn ym mis Mawrth 1951. </a:t>
            </a:r>
            <a:endParaRPr lang="cy-GB" sz="2800" dirty="0">
              <a:solidFill>
                <a:srgbClr val="000000"/>
              </a:solidFill>
              <a:effectLst/>
              <a:ea typeface="DengXian" panose="02010600030101010101" pitchFamily="2" charset="-122"/>
            </a:endParaRPr>
          </a:p>
          <a:p>
            <a:r>
              <a:rPr lang="cy-GB" sz="2800" dirty="0">
                <a:solidFill>
                  <a:srgbClr val="000000"/>
                </a:solidFill>
                <a:ea typeface="DengXian" panose="02010600030101010101" pitchFamily="2" charset="-122"/>
              </a:rPr>
              <a:t>Fodd bynnag, cymerodd tan 1998 i'r DU ymgorffori'r hawliau hyn yn ei chyfraith ddomestig. Cyn y cyfnod hwn, roedd y DU wedi ei rhwymo i gytundebau hawliau dynol eraill, er na ddiogelid hawliau dynol gan ddeddfwriaeth.  
</a:t>
            </a:r>
            <a:r>
              <a:rPr lang="cy-GB" sz="2800" dirty="0">
                <a:ea typeface="DengXian" panose="02010600030101010101" pitchFamily="2" charset="-122"/>
              </a:rPr>
              <a:t>Yn y DU, daeth y Ddeddf Hawliau Dynol (HRA 1998) yn gyfraith wlad yn y DU ac mae wedi bod yn weithredol er 2000</a:t>
            </a:r>
            <a:endParaRPr lang="cy-GB" sz="2800" i="1" dirty="0"/>
          </a:p>
          <a:p>
            <a:pPr marL="447675" indent="-383540"/>
            <a:endParaRPr lang="en-GB" dirty="0">
              <a:cs typeface="Arial"/>
            </a:endParaRPr>
          </a:p>
          <a:p>
            <a:pPr marL="64008" indent="0">
              <a:buNone/>
            </a:pPr>
            <a:endParaRPr lang="en-GB" dirty="0"/>
          </a:p>
          <a:p>
            <a:endParaRPr lang="en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900" dirty="0">
                <a:solidFill>
                  <a:srgbClr val="000000"/>
                </a:solidFill>
                <a:effectLst/>
                <a:ea typeface="DengXian" panose="02010600030101010101" pitchFamily="2" charset="-122"/>
              </a:rPr>
              <a:t>The European Convention on Human Rights (ECHR) was 1949. The United Kingdom was the first nation to ratify the convention in March of 1951. </a:t>
            </a:r>
          </a:p>
          <a:p>
            <a:r>
              <a:rPr lang="en-GB" sz="2900" dirty="0">
                <a:solidFill>
                  <a:srgbClr val="000000"/>
                </a:solidFill>
                <a:effectLst/>
                <a:ea typeface="DengXian" panose="02010600030101010101" pitchFamily="2" charset="-122"/>
              </a:rPr>
              <a:t>However, it took until 1998 for the UK to enshrine these rights into domestic law. </a:t>
            </a:r>
            <a:r>
              <a:rPr lang="en-GB" sz="2900" dirty="0">
                <a:effectLst/>
                <a:ea typeface="DengXian" panose="02010600030101010101" pitchFamily="2" charset="-122"/>
              </a:rPr>
              <a:t>Prior to this time the UK was signed up to other human rights treaties, even though human rights were not protected by legislation. </a:t>
            </a:r>
            <a:r>
              <a:rPr lang="en-GB" sz="2900" dirty="0">
                <a:solidFill>
                  <a:srgbClr val="000000"/>
                </a:solidFill>
                <a:effectLst/>
                <a:ea typeface="DengXian" panose="02010600030101010101" pitchFamily="2" charset="-122"/>
              </a:rPr>
              <a:t> </a:t>
            </a:r>
          </a:p>
          <a:p>
            <a:r>
              <a:rPr lang="en-GB" sz="2900" dirty="0">
                <a:effectLst/>
                <a:ea typeface="DengXian" panose="02010600030101010101" pitchFamily="2" charset="-122"/>
              </a:rPr>
              <a:t>In the UK, the Human Rights Act (HRA 1998) became law in the UK and has been operational since 2000</a:t>
            </a:r>
            <a:endParaRPr lang="en-GB" sz="2900" i="1" dirty="0"/>
          </a:p>
          <a:p>
            <a:pPr marL="64008" indent="0">
              <a:buNone/>
            </a:pPr>
            <a:endParaRPr lang="en-GB" sz="2900" dirty="0"/>
          </a:p>
          <a:p>
            <a:endParaRPr lang="en-GB" sz="2400" dirty="0"/>
          </a:p>
        </p:txBody>
      </p:sp>
      <p:pic>
        <p:nvPicPr>
          <p:cNvPr id="6" name="Graphic 5" descr="Group brainstorm with solid fill">
            <a:extLst>
              <a:ext uri="{FF2B5EF4-FFF2-40B4-BE49-F238E27FC236}">
                <a16:creationId xmlns:a16="http://schemas.microsoft.com/office/drawing/2014/main" id="{AE28988A-14D7-4C67-A2BF-0C09C2FCEA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36872" y="4354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096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b="1" dirty="0"/>
              <a:t>Hawliau Plant</a:t>
            </a:r>
            <a:br>
              <a:rPr lang="cy-GB" b="1" dirty="0"/>
            </a:br>
            <a:r>
              <a:rPr lang="cy-GB" b="1" dirty="0" err="1"/>
              <a:t>Children’s</a:t>
            </a:r>
            <a:r>
              <a:rPr lang="cy-GB" b="1" dirty="0"/>
              <a:t> </a:t>
            </a:r>
            <a:r>
              <a:rPr lang="cy-GB" b="1" dirty="0" err="1"/>
              <a:t>Rights</a:t>
            </a:r>
            <a:endParaRPr lang="cy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cy-GB" dirty="0"/>
              <a:t>Confensiwn y Cenhedloedd Unedig ar Hawliau’r Plentyn 1989</a:t>
            </a:r>
          </a:p>
          <a:p>
            <a:pPr marL="565150" indent="-457200">
              <a:buFont typeface="Wingdings" pitchFamily="2" charset="2"/>
              <a:buChar char="Ø"/>
            </a:pPr>
            <a:r>
              <a:rPr lang="cy-GB" altLang="en-US" sz="2400" dirty="0">
                <a:ea typeface="ＭＳ Ｐゴシック"/>
              </a:rPr>
              <a:t>Mae’r CCUHP yn cynnwys 54 adran neu ‘erthygl’</a:t>
            </a:r>
            <a:endParaRPr lang="cy-GB" altLang="en-US" sz="2400" dirty="0">
              <a:ea typeface="ＭＳ Ｐゴシック"/>
              <a:cs typeface="Arial"/>
            </a:endParaRPr>
          </a:p>
          <a:p>
            <a:pPr marL="565150" indent="-457200">
              <a:buFont typeface="Wingdings" pitchFamily="2" charset="2"/>
              <a:buChar char="Ø"/>
            </a:pPr>
            <a:r>
              <a:rPr lang="cy-GB" altLang="en-US" sz="2400" dirty="0">
                <a:ea typeface="ＭＳ Ｐゴシック"/>
              </a:rPr>
              <a:t>Rhydd yr Erthyglau fframwaith llawn o safonau, egwyddorion ac arweiniad ar weithredu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United Nations Convention on the Rights of the Child 1989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The UNCRC contains 54 sections or 'Articles' 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The Articles provide a complete framework of standards, principles and implementation guidance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54166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0862E-F4F5-4B8E-A638-970D4B5AE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r>
              <a:rPr lang="cy-GB" sz="3600" b="1" dirty="0"/>
              <a:t>Darpariaeth, Diogelwch a Chyfranogiad</a:t>
            </a:r>
            <a:br>
              <a:rPr lang="en-GB" b="1" dirty="0"/>
            </a:br>
            <a:r>
              <a:rPr lang="en-GB" b="1" dirty="0"/>
              <a:t>The three P’s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45D3F-AAA4-44D8-AB0B-5A899572E4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dirty="0">
                <a:cs typeface="Arial"/>
              </a:rPr>
              <a:t>Darpariaeth</a:t>
            </a:r>
          </a:p>
          <a:p>
            <a:pPr marL="447675" indent="-383540"/>
            <a:r>
              <a:rPr lang="cy-GB" dirty="0">
                <a:cs typeface="Arial"/>
              </a:rPr>
              <a:t>Diogelwch</a:t>
            </a:r>
          </a:p>
          <a:p>
            <a:pPr marL="447675" indent="-383540"/>
            <a:r>
              <a:rPr lang="cy-GB" dirty="0">
                <a:cs typeface="Arial"/>
              </a:rPr>
              <a:t>Cyfranogiad</a:t>
            </a:r>
          </a:p>
          <a:p>
            <a:pPr marL="64135" indent="0">
              <a:buNone/>
            </a:pPr>
            <a:r>
              <a:rPr lang="cy-GB" dirty="0">
                <a:cs typeface="Arial"/>
              </a:rPr>
              <a:t>Beth a olygwn wrth y termau hyn wrth ystyried hawliau plant?</a:t>
            </a:r>
          </a:p>
          <a:p>
            <a:pPr marL="63500" indent="0">
              <a:buNone/>
            </a:pPr>
            <a:r>
              <a:rPr lang="cy-GB" sz="1600" dirty="0">
                <a:ea typeface="+mn-lt"/>
                <a:cs typeface="+mn-lt"/>
              </a:rPr>
              <a:t>Darllen Pellach:</a:t>
            </a:r>
          </a:p>
          <a:p>
            <a:pPr marL="63500" indent="0">
              <a:buNone/>
            </a:pPr>
            <a:r>
              <a:rPr lang="en-GB" sz="1600" dirty="0">
                <a:ea typeface="+mn-lt"/>
                <a:cs typeface="+mn-lt"/>
              </a:rPr>
              <a:t>Alderson, P. (2008) </a:t>
            </a:r>
            <a:r>
              <a:rPr lang="en-GB" sz="1600" i="1" dirty="0">
                <a:ea typeface="+mn-lt"/>
                <a:cs typeface="+mn-lt"/>
              </a:rPr>
              <a:t>Young Children's Rights: Exploring Beliefs, Principles and Practice</a:t>
            </a:r>
            <a:r>
              <a:rPr lang="en-GB" sz="1600" dirty="0">
                <a:ea typeface="+mn-lt"/>
                <a:cs typeface="+mn-lt"/>
              </a:rPr>
              <a:t>. London: Jessica Kingsley</a:t>
            </a:r>
            <a:endParaRPr lang="en-GB" sz="16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34ABE-0E37-4895-9045-2005321134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Provision</a:t>
            </a:r>
          </a:p>
          <a:p>
            <a:r>
              <a:rPr lang="en-GB" dirty="0"/>
              <a:t>Protection</a:t>
            </a:r>
          </a:p>
          <a:p>
            <a:r>
              <a:rPr lang="en-GB" dirty="0"/>
              <a:t>Participation</a:t>
            </a:r>
          </a:p>
          <a:p>
            <a:pPr marL="64008" indent="0">
              <a:buNone/>
            </a:pPr>
            <a:r>
              <a:rPr lang="en-GB" dirty="0"/>
              <a:t>What do we mean by these terms when considering children’s rights?</a:t>
            </a:r>
          </a:p>
          <a:p>
            <a:pPr marL="64008" indent="0">
              <a:buNone/>
            </a:pPr>
            <a:r>
              <a:rPr lang="en-GB" sz="1600" dirty="0"/>
              <a:t>Further reading:</a:t>
            </a:r>
          </a:p>
          <a:p>
            <a:pPr marL="64008" indent="0">
              <a:buNone/>
            </a:pPr>
            <a:r>
              <a:rPr lang="en-GB" sz="1600" dirty="0"/>
              <a:t>Alderson, P. (2008) </a:t>
            </a:r>
            <a:r>
              <a:rPr lang="en-GB" sz="1600" i="1" dirty="0"/>
              <a:t>Young Children's Rights: Exploring Beliefs, Principles and Practice</a:t>
            </a:r>
            <a:r>
              <a:rPr lang="en-GB" sz="1600" dirty="0"/>
              <a:t>. London: Jessica Kingsley</a:t>
            </a:r>
          </a:p>
          <a:p>
            <a:pPr marL="6400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005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26570" y="1727200"/>
            <a:ext cx="3960812" cy="4525963"/>
          </a:xfrm>
        </p:spPr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cy-GB" altLang="en-US" sz="2800" dirty="0">
                <a:ea typeface="ＭＳ Ｐゴシック"/>
              </a:rPr>
              <a:t>Mabwysiadodd Cymru y CCUHP fel sail i bob penderfyniad ar bolisi ar gyfer plant a phobl ifanc</a:t>
            </a:r>
            <a:endParaRPr lang="cy-GB" altLang="en-US" sz="2800" dirty="0">
              <a:ea typeface="ＭＳ Ｐゴシック"/>
              <a:cs typeface="Arial"/>
            </a:endParaRPr>
          </a:p>
          <a:p>
            <a:pPr marL="447675" indent="-383540" eaLnBrk="1" hangingPunct="1"/>
            <a:r>
              <a:rPr lang="cy-GB" altLang="en-US" sz="2800" dirty="0">
                <a:ea typeface="ＭＳ Ｐゴシック"/>
              </a:rPr>
              <a:t>Mynegir yr hawliau yma drwy’r </a:t>
            </a:r>
            <a:r>
              <a:rPr lang="cy-GB" altLang="en-US" sz="2800" b="1" dirty="0">
                <a:solidFill>
                  <a:srgbClr val="FF0000"/>
                </a:solidFill>
                <a:ea typeface="ＭＳ Ｐゴシック"/>
              </a:rPr>
              <a:t>saith nod craidd</a:t>
            </a:r>
            <a:endParaRPr lang="cy-GB" altLang="en-US" sz="2800" b="1" dirty="0">
              <a:solidFill>
                <a:srgbClr val="FF0000"/>
              </a:solidFill>
              <a:ea typeface="ＭＳ Ｐゴシック"/>
              <a:cs typeface="Arial"/>
            </a:endParaRPr>
          </a:p>
          <a:p>
            <a:pPr marL="447675" indent="-383540" eaLnBrk="1" hangingPunct="1"/>
            <a:r>
              <a:rPr lang="cy-GB" altLang="en-US" sz="2800" dirty="0">
                <a:ea typeface="ＭＳ Ｐゴシック"/>
              </a:rPr>
              <a:t>Sef…</a:t>
            </a:r>
            <a:r>
              <a:rPr lang="en-GB" altLang="en-US" sz="2800" dirty="0">
                <a:ea typeface="ＭＳ Ｐゴシック"/>
              </a:rPr>
              <a:t>.</a:t>
            </a:r>
            <a:endParaRPr lang="en-GB" altLang="en-US" sz="2800" dirty="0">
              <a:ea typeface="ＭＳ Ｐゴシック"/>
              <a:cs typeface="Arial"/>
            </a:endParaRPr>
          </a:p>
        </p:txBody>
      </p:sp>
      <p:sp>
        <p:nvSpPr>
          <p:cNvPr id="34819" name="Content Placeholder 3"/>
          <p:cNvSpPr>
            <a:spLocks noGrp="1"/>
          </p:cNvSpPr>
          <p:nvPr>
            <p:ph sz="half" idx="4294967295"/>
          </p:nvPr>
        </p:nvSpPr>
        <p:spPr>
          <a:xfrm>
            <a:off x="4953000" y="1747838"/>
            <a:ext cx="3864430" cy="3967162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Wales adopted the UNCRC as the basis of all policy-making for children and young people. 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These rights are articulated through the </a:t>
            </a:r>
            <a:r>
              <a:rPr lang="en-GB" altLang="en-US" sz="2800" b="1" dirty="0">
                <a:solidFill>
                  <a:srgbClr val="FF0000"/>
                </a:solidFill>
                <a:ea typeface="ＭＳ Ｐゴシック" pitchFamily="34" charset="-128"/>
              </a:rPr>
              <a:t>seven core aims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These are…..</a:t>
            </a:r>
          </a:p>
          <a:p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i="1" dirty="0">
                <a:effectLst/>
                <a:ea typeface="+mj-ea"/>
                <a:cs typeface="+mj-cs"/>
              </a:rPr>
              <a:t>                                   </a:t>
            </a:r>
            <a:endParaRPr lang="en-GB" sz="4900" i="1" dirty="0">
              <a:effectLst/>
              <a:ea typeface="+mj-ea"/>
              <a:cs typeface="+mj-cs"/>
            </a:endParaRPr>
          </a:p>
        </p:txBody>
      </p:sp>
      <p:pic>
        <p:nvPicPr>
          <p:cNvPr id="3482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252359"/>
            <a:ext cx="2619375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517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57A1F-F23E-4E84-A6CA-F4EBCA297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r>
              <a:rPr lang="cy-GB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cs typeface="Arial"/>
              </a:rPr>
              <a:t>Saith nod craidd</a:t>
            </a:r>
            <a:br>
              <a:rPr lang="en-GB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cs typeface="Arial"/>
              </a:rPr>
            </a:br>
            <a:r>
              <a:rPr lang="en-GB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ea typeface="+mj-lt"/>
                <a:cs typeface="+mj-lt"/>
              </a:rPr>
              <a:t>Seven core aims</a:t>
            </a:r>
            <a:endParaRPr lang="en-GB" dirty="0">
              <a:ln w="6350">
                <a:solidFill>
                  <a:srgbClr val="4F81BD">
                    <a:shade val="43000"/>
                  </a:srgbClr>
                </a:solidFill>
              </a:ln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F4591-8F5A-4413-BFF1-1705373DB0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683" y="1722437"/>
            <a:ext cx="4564117" cy="3878263"/>
          </a:xfrm>
        </p:spPr>
        <p:txBody>
          <a:bodyPr vert="horz" lIns="91440" tIns="45720" rIns="91440" bIns="45720" anchor="t">
            <a:noAutofit/>
          </a:bodyPr>
          <a:lstStyle/>
          <a:p>
            <a:pPr marL="447675" indent="-383540"/>
            <a:r>
              <a:rPr lang="cy-GB" sz="1600" dirty="0">
                <a:ea typeface="+mn-lt"/>
                <a:cs typeface="+mn-lt"/>
              </a:rPr>
              <a:t>Cael dechrau da mewn bywyd</a:t>
            </a:r>
            <a:endParaRPr lang="cy-GB" sz="1600" dirty="0">
              <a:cs typeface="Arial"/>
            </a:endParaRPr>
          </a:p>
          <a:p>
            <a:pPr marL="447675" indent="-383540"/>
            <a:r>
              <a:rPr lang="cy-GB" sz="1600" dirty="0">
                <a:ea typeface="+mn-lt"/>
                <a:cs typeface="+mn-lt"/>
              </a:rPr>
              <a:t>Cael ystod gynhwysfawr o gyfleoedd addysg a dysgu</a:t>
            </a:r>
            <a:endParaRPr lang="cy-GB" sz="1600" dirty="0">
              <a:cs typeface="Arial"/>
            </a:endParaRPr>
          </a:p>
          <a:p>
            <a:pPr marL="447675" indent="-383540"/>
            <a:r>
              <a:rPr lang="cy-GB" sz="1600" dirty="0">
                <a:ea typeface="+mn-lt"/>
                <a:cs typeface="+mn-lt"/>
              </a:rPr>
              <a:t>Mwynhau yr iechyd gorau posibl a bod yn rhydd o gamdriniaeth, erledigaeth a </a:t>
            </a:r>
            <a:r>
              <a:rPr lang="cy-GB" sz="1600" dirty="0" err="1">
                <a:ea typeface="+mn-lt"/>
                <a:cs typeface="+mn-lt"/>
              </a:rPr>
              <a:t>chamfanteisio</a:t>
            </a:r>
            <a:endParaRPr lang="cy-GB" sz="1600" dirty="0">
              <a:cs typeface="Arial"/>
            </a:endParaRPr>
          </a:p>
          <a:p>
            <a:pPr marL="447675" indent="-383540"/>
            <a:r>
              <a:rPr lang="cy-GB" sz="1600" dirty="0">
                <a:ea typeface="+mn-lt"/>
                <a:cs typeface="+mn-lt"/>
              </a:rPr>
              <a:t>Cael mynediad i weithgareddau chwarae, hamdden, chwaraeon a diwylliannol;</a:t>
            </a:r>
            <a:endParaRPr lang="cy-GB" sz="1600" dirty="0">
              <a:cs typeface="Arial"/>
            </a:endParaRPr>
          </a:p>
          <a:p>
            <a:pPr marL="447675" indent="-383540"/>
            <a:r>
              <a:rPr lang="cy-GB" sz="1600" dirty="0">
                <a:ea typeface="+mn-lt"/>
                <a:cs typeface="+mn-lt"/>
              </a:rPr>
              <a:t>Yn cael gwrandawiad, yn cael eu trin â pharch, a bod eu hil a'u hunaniaeth ddiwylliannol yn cael eu cydnabod</a:t>
            </a:r>
            <a:endParaRPr lang="cy-GB" sz="1600" dirty="0">
              <a:cs typeface="Arial"/>
            </a:endParaRPr>
          </a:p>
          <a:p>
            <a:pPr marL="447675" indent="-383540"/>
            <a:r>
              <a:rPr lang="cy-GB" sz="1600" dirty="0">
                <a:ea typeface="+mn-lt"/>
                <a:cs typeface="+mn-lt"/>
              </a:rPr>
              <a:t>Cael cartref diogel a chymuned sy'n cefnogi lles corfforol ac emosiynol</a:t>
            </a:r>
            <a:endParaRPr lang="cy-GB" sz="1600" dirty="0">
              <a:cs typeface="Arial"/>
            </a:endParaRPr>
          </a:p>
          <a:p>
            <a:pPr marL="447675" indent="-383540"/>
            <a:r>
              <a:rPr lang="cy-GB" sz="1600" dirty="0">
                <a:ea typeface="+mn-lt"/>
                <a:cs typeface="+mn-lt"/>
              </a:rPr>
              <a:t>Heb fod o dan anfantais oherwydd tlodi.</a:t>
            </a:r>
            <a:endParaRPr lang="cy-GB" sz="1600" dirty="0">
              <a:cs typeface="Arial"/>
            </a:endParaRPr>
          </a:p>
          <a:p>
            <a:pPr marL="447675" indent="-383540"/>
            <a:endParaRPr lang="en-GB" sz="1200" dirty="0">
              <a:cs typeface="Arial"/>
            </a:endParaRPr>
          </a:p>
          <a:p>
            <a:pPr marL="447675" indent="-383540"/>
            <a:endParaRPr lang="en-GB" sz="14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2B4BAC-5BFD-4D19-BD48-B343760412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205013" cy="3910011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pPr marL="447675" indent="-383540"/>
            <a:r>
              <a:rPr lang="en-GB" dirty="0"/>
              <a:t>Have a flying start in life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 comprehensive range of education and learning opportunities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Enjoy the best possible health and are free from abuse, victimisation and exploitation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access to play, leisure, sporting and cultural activities;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Are listened to, treated with respect, and have their race and cultural identity recognised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 safe home and a community which supports physical and emotional   wellbeing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Are not disadvantaged by poverty.</a:t>
            </a:r>
            <a:endParaRPr lang="en-GB" dirty="0">
              <a:cs typeface="Arial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2274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Tasg</a:t>
            </a:r>
            <a:r>
              <a:rPr lang="en-GB" b="1" dirty="0"/>
              <a:t> 2 / Task 2</a:t>
            </a:r>
            <a:endParaRPr lang="cy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Pam mae angen hawliau ‘ychwanegol’ ar blant?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Why do children need ‘additional’ rights?</a:t>
            </a:r>
          </a:p>
          <a:p>
            <a:endParaRPr lang="cy-GB" i="1" dirty="0"/>
          </a:p>
        </p:txBody>
      </p:sp>
      <p:pic>
        <p:nvPicPr>
          <p:cNvPr id="3074" name="Picture 2" descr="C:\Users\l.roberts\AppData\Local\Microsoft\Windows\Temporary Internet Files\Content.IE5\FDGQFACQ\MP900439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667000"/>
            <a:ext cx="22860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665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0E0AC-241C-4318-9F1B-3EF5B3178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161"/>
            <a:ext cx="8229600" cy="1399032"/>
          </a:xfrm>
        </p:spPr>
        <p:txBody>
          <a:bodyPr/>
          <a:lstStyle/>
          <a:p>
            <a:r>
              <a:rPr lang="cy-GB" b="1" dirty="0"/>
              <a:t>Beth yw diogelu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What is safeguarding?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5AD68-7C93-46E6-B08F-5C03B8918A3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rgbClr val="37394B"/>
                </a:solidFill>
              </a:rPr>
              <a:t>Mae diogelu yn golygu atal ac amddiffyn plant ac oedolion sydd mewn perygl rhag camdriniaeth neu esgeulustod ac addysgu'r rhai o'u cwmpas i adnabod yr arwyddion a'r peryglon. (Gweithdrefnau Diogelu Cymru, 2021, Geirfa)</a:t>
            </a:r>
            <a:r>
              <a:rPr lang="en-GB" dirty="0">
                <a:solidFill>
                  <a:srgbClr val="37394B"/>
                </a:solidFill>
                <a:latin typeface="Helvetica" panose="020B0604020202020204" pitchFamily="34" charset="0"/>
              </a:rPr>
              <a:t>
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ECBDB-D511-4F16-ABF5-7083A6F27C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7394B"/>
                </a:solidFill>
                <a:effectLst/>
              </a:rPr>
              <a:t>Safeguarding means preventing and protecting children and adults at risk from abuse or neglect and educating those around them to recognise the signs and dangers. (Wales Safeguarding Procedures, 2021, Glossary)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809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algn="r"/>
            <a:r>
              <a:rPr lang="cy-GB" b="1" dirty="0"/>
              <a:t>Hanes Deddfwriaethol </a:t>
            </a:r>
            <a:r>
              <a:rPr lang="en-GB" b="1" dirty="0"/>
              <a:t>y DU / </a:t>
            </a:r>
            <a:br>
              <a:rPr lang="en-GB" b="1" dirty="0"/>
            </a:br>
            <a:r>
              <a:rPr lang="en-GB" b="1" dirty="0"/>
              <a:t>UK Legislative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16eg – 20fed ganrif- cyfres o Ddeddfau Tlodi - darpariaeth ar gyfer plant amddifad</a:t>
            </a:r>
          </a:p>
          <a:p>
            <a:r>
              <a:rPr lang="cy-GB" dirty="0"/>
              <a:t>1857- Deddf Achosion Priodasol – </a:t>
            </a:r>
            <a:r>
              <a:rPr lang="cy-GB" dirty="0" err="1"/>
              <a:t>cystodaeth</a:t>
            </a:r>
            <a:endParaRPr lang="cy-GB" dirty="0"/>
          </a:p>
          <a:p>
            <a:r>
              <a:rPr lang="cy-GB" dirty="0"/>
              <a:t>1889 - Atal Creulondeb i ac Amddiffyn Plant</a:t>
            </a:r>
          </a:p>
          <a:p>
            <a:r>
              <a:rPr lang="cy-GB" dirty="0"/>
              <a:t>1933 - Deddf Plant a Phobl Ifanc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8"/>
            <a:ext cx="4038600" cy="39109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 – 20</a:t>
            </a:r>
            <a:r>
              <a:rPr lang="en-GB" baseline="30000" dirty="0"/>
              <a:t>th</a:t>
            </a:r>
            <a:r>
              <a:rPr lang="en-GB" dirty="0"/>
              <a:t> century – a series of Poor Laws – provision for destitute children</a:t>
            </a:r>
          </a:p>
          <a:p>
            <a:r>
              <a:rPr lang="en-GB" dirty="0"/>
              <a:t>1857- Matrimonial Causes Act – custody</a:t>
            </a:r>
          </a:p>
          <a:p>
            <a:r>
              <a:rPr lang="en-GB" dirty="0"/>
              <a:t>1889 </a:t>
            </a:r>
            <a:r>
              <a:rPr lang="cy-GB" dirty="0"/>
              <a:t>- </a:t>
            </a:r>
            <a:r>
              <a:rPr lang="en-GB" dirty="0"/>
              <a:t>The Prevention of Cruelty to, and Protection of Children Act</a:t>
            </a:r>
          </a:p>
          <a:p>
            <a:r>
              <a:rPr lang="en-GB" dirty="0"/>
              <a:t>1933 - Children and Young Persons Act</a:t>
            </a:r>
          </a:p>
          <a:p>
            <a:r>
              <a:rPr lang="en-GB" sz="1600" dirty="0"/>
              <a:t>( </a:t>
            </a:r>
            <a:r>
              <a:rPr lang="en-GB" sz="1600" dirty="0" err="1"/>
              <a:t>Cosstick</a:t>
            </a:r>
            <a:r>
              <a:rPr lang="en-GB" sz="1600" dirty="0"/>
              <a:t> , n.d.)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985821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b="1" dirty="0"/>
              <a:t>Hanes Deddfwriaethol </a:t>
            </a:r>
            <a:r>
              <a:rPr lang="en-GB" b="1" dirty="0"/>
              <a:t>y DU / </a:t>
            </a:r>
            <a:br>
              <a:rPr lang="en-GB" b="1" dirty="0"/>
            </a:br>
            <a:r>
              <a:rPr lang="en-GB" b="1" dirty="0"/>
              <a:t>UK Legislative History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1948 - Deddf Plant – cyfrifoldeb awdurdodau lleol</a:t>
            </a:r>
          </a:p>
          <a:p>
            <a:r>
              <a:rPr lang="cy-GB" dirty="0"/>
              <a:t>1969 - Deddf Plant a Phobl Ifanc - hawliau rhiant llywodraeth leol</a:t>
            </a:r>
          </a:p>
          <a:p>
            <a:r>
              <a:rPr lang="cy-GB" dirty="0"/>
              <a:t>1998 - Deddf Trosedd ac Anrhefn - effaith ar Wasanaethau Cyfiawnder Ieuenctid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1948 – Children Act – local authority responsibility</a:t>
            </a:r>
          </a:p>
          <a:p>
            <a:r>
              <a:rPr lang="en-GB" dirty="0"/>
              <a:t>1969 -The Children and Young Persons Act – local authority parental rights</a:t>
            </a:r>
          </a:p>
          <a:p>
            <a:r>
              <a:rPr lang="en-GB" dirty="0"/>
              <a:t>1998- Crime and Disorder Act – impact on Youth Justice Services</a:t>
            </a:r>
          </a:p>
          <a:p>
            <a:pPr marL="64008" indent="0">
              <a:buNone/>
            </a:pPr>
            <a:r>
              <a:rPr lang="en-GB" sz="1600" dirty="0"/>
              <a:t>( </a:t>
            </a:r>
            <a:r>
              <a:rPr lang="en-GB" sz="1600" dirty="0" err="1"/>
              <a:t>Cosstick</a:t>
            </a:r>
            <a:r>
              <a:rPr lang="en-GB" sz="1600" dirty="0"/>
              <a:t>, n.d.)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2531811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b="1" dirty="0"/>
              <a:t>Hanes Deddfwriaethol </a:t>
            </a:r>
            <a:r>
              <a:rPr lang="en-GB" b="1" dirty="0"/>
              <a:t>y DU / </a:t>
            </a:r>
            <a:br>
              <a:rPr lang="en-GB" b="1" dirty="0"/>
            </a:br>
            <a:r>
              <a:rPr lang="en-GB" b="1" dirty="0"/>
              <a:t>UK Legislative History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1989 - Deddf Plant - cefnogaeth drawsbleidiol</a:t>
            </a:r>
          </a:p>
          <a:p>
            <a:r>
              <a:rPr lang="cy-GB" dirty="0"/>
              <a:t>Wedi deillio o fethiannau a welwyd</a:t>
            </a:r>
          </a:p>
          <a:p>
            <a:r>
              <a:rPr lang="en-GB" dirty="0"/>
              <a:t>Jasmine Beckford 1985</a:t>
            </a:r>
          </a:p>
          <a:p>
            <a:r>
              <a:rPr lang="en-GB" dirty="0"/>
              <a:t>Kimberley </a:t>
            </a:r>
            <a:r>
              <a:rPr lang="en-GB" dirty="0" err="1"/>
              <a:t>Carlile</a:t>
            </a:r>
            <a:r>
              <a:rPr lang="en-GB" dirty="0"/>
              <a:t> 1987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1989 – Children Act – all party support</a:t>
            </a:r>
          </a:p>
          <a:p>
            <a:r>
              <a:rPr lang="en-GB" dirty="0"/>
              <a:t>Arose from perceived failings</a:t>
            </a:r>
          </a:p>
          <a:p>
            <a:r>
              <a:rPr lang="en-GB" dirty="0"/>
              <a:t>Jasmine Beckford 1985</a:t>
            </a:r>
          </a:p>
          <a:p>
            <a:r>
              <a:rPr lang="en-GB" dirty="0"/>
              <a:t>Kimberley </a:t>
            </a:r>
            <a:r>
              <a:rPr lang="en-GB" dirty="0" err="1"/>
              <a:t>Carlile</a:t>
            </a:r>
            <a:r>
              <a:rPr lang="en-GB" dirty="0"/>
              <a:t> 1987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6767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 b="1" dirty="0"/>
              <a:t>Egwyddorion Deddf Plant </a:t>
            </a:r>
            <a:r>
              <a:rPr lang="en-GB" b="1" dirty="0"/>
              <a:t>1989/ Principles of 1989 Children Act</a:t>
            </a:r>
            <a:endParaRPr lang="cy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Lles y plentyn sydd bwysicaf</a:t>
            </a:r>
          </a:p>
          <a:p>
            <a:r>
              <a:rPr lang="cy-GB" dirty="0"/>
              <a:t>Isafswm o ymyrraeth</a:t>
            </a:r>
          </a:p>
          <a:p>
            <a:r>
              <a:rPr lang="cy-GB" dirty="0"/>
              <a:t>Gwneud penderfyniadau cyflym</a:t>
            </a:r>
          </a:p>
          <a:p>
            <a:r>
              <a:rPr lang="cy-GB" dirty="0"/>
              <a:t>Rhestr wirio lles</a:t>
            </a:r>
          </a:p>
          <a:p>
            <a:r>
              <a:rPr lang="cy-GB" dirty="0"/>
              <a:t>Partneriaeth gyda rhieni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Child’s interests are paramount</a:t>
            </a:r>
          </a:p>
          <a:p>
            <a:r>
              <a:rPr lang="en-GB" dirty="0"/>
              <a:t>Minimum intervention</a:t>
            </a:r>
          </a:p>
          <a:p>
            <a:r>
              <a:rPr lang="en-GB" dirty="0"/>
              <a:t>Speedy decision making</a:t>
            </a:r>
          </a:p>
          <a:p>
            <a:r>
              <a:rPr lang="en-GB" dirty="0"/>
              <a:t>Welfare checklist </a:t>
            </a:r>
          </a:p>
          <a:p>
            <a:r>
              <a:rPr lang="en-GB" dirty="0"/>
              <a:t>Partnership with parents</a:t>
            </a:r>
          </a:p>
          <a:p>
            <a:pPr marL="64008" indent="0">
              <a:buNone/>
            </a:pPr>
            <a:r>
              <a:rPr lang="en-GB" sz="1700" dirty="0"/>
              <a:t>Brotherton, Davies,  &amp; McGillivray (2010)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70492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b="1" dirty="0"/>
              <a:t>Egwyddorion </a:t>
            </a:r>
            <a:r>
              <a:rPr lang="en-GB" b="1" dirty="0"/>
              <a:t>1989/</a:t>
            </a:r>
            <a:br>
              <a:rPr lang="en-GB" b="1" dirty="0"/>
            </a:br>
            <a:r>
              <a:rPr lang="en-GB" b="1" dirty="0"/>
              <a:t>1989 Principles</a:t>
            </a:r>
            <a:endParaRPr lang="cy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038600" cy="3976234"/>
          </a:xfrm>
        </p:spPr>
        <p:txBody>
          <a:bodyPr vert="horz" lIns="91440" tIns="45720" rIns="91440" bIns="45720" anchor="t">
            <a:normAutofit fontScale="92500" lnSpcReduction="20000"/>
          </a:bodyPr>
          <a:lstStyle/>
          <a:p>
            <a:pPr marL="447675" indent="-383540"/>
            <a:r>
              <a:rPr lang="cy-GB" dirty="0"/>
              <a:t>Bod yn rhagweithiol ynglŷn ag amddiffyn plant (yn hytrach nag adweithiol) </a:t>
            </a:r>
            <a:endParaRPr lang="cy-GB" dirty="0">
              <a:cs typeface="Arial"/>
            </a:endParaRPr>
          </a:p>
          <a:p>
            <a:pPr marL="447675" indent="-383540"/>
            <a:r>
              <a:rPr lang="cy-GB" dirty="0"/>
              <a:t>Symudiad o amddiffyn plant i ddiogelu pob plentyn</a:t>
            </a:r>
            <a:endParaRPr lang="cy-GB" dirty="0">
              <a:cs typeface="Arial"/>
            </a:endParaRPr>
          </a:p>
          <a:p>
            <a:pPr marL="447675" indent="-383540"/>
            <a:r>
              <a:rPr lang="cy-GB" dirty="0"/>
              <a:t>Symudiad clir tuag at weithio’n </a:t>
            </a:r>
            <a:r>
              <a:rPr lang="cy-GB" dirty="0" err="1"/>
              <a:t>amlasiantaethol</a:t>
            </a:r>
            <a:endParaRPr lang="cy-GB" dirty="0">
              <a:cs typeface="Arial"/>
            </a:endParaRPr>
          </a:p>
          <a:p>
            <a:pPr marL="447675" indent="-383540"/>
            <a:r>
              <a:rPr lang="cy-GB" dirty="0"/>
              <a:t>Lloegr - Gwasanaethau Plant – cyfuno Gwasanaethau Addysg a Chymdeithasol</a:t>
            </a:r>
            <a:endParaRPr lang="cy-GB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Proactivity regarding child protection (instead of reactivity)</a:t>
            </a:r>
          </a:p>
          <a:p>
            <a:r>
              <a:rPr lang="en-GB" dirty="0"/>
              <a:t>A shift from child protection to safeguarding all children</a:t>
            </a:r>
          </a:p>
          <a:p>
            <a:r>
              <a:rPr lang="en-GB" dirty="0"/>
              <a:t>A clear move in the direction of multi-agency working</a:t>
            </a:r>
          </a:p>
          <a:p>
            <a:r>
              <a:rPr lang="en-GB" dirty="0"/>
              <a:t>England – Children’s Services – Education &amp; Social Services combined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32860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Victoria </a:t>
            </a:r>
            <a:r>
              <a:rPr lang="en-GB" b="1" dirty="0" err="1"/>
              <a:t>Climbe</a:t>
            </a:r>
            <a:endParaRPr lang="en-GB" b="1" dirty="0"/>
          </a:p>
        </p:txBody>
      </p:sp>
      <p:pic>
        <p:nvPicPr>
          <p:cNvPr id="5" name="Content Placeholder 4" descr="o-VICTORIA-CLIMBIE-570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55310" y="2264229"/>
            <a:ext cx="2589870" cy="2589870"/>
          </a:xfrm>
        </p:spPr>
      </p:pic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17B8575D-90F8-4F2E-9A76-A6665BEB7C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4443" y="1540329"/>
            <a:ext cx="5474839" cy="4103914"/>
          </a:xfr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Adroddiad</a:t>
            </a:r>
            <a:r>
              <a:rPr lang="en-GB" b="1" dirty="0"/>
              <a:t> Laming (2003)</a:t>
            </a:r>
            <a:br>
              <a:rPr lang="en-GB" b="1" dirty="0"/>
            </a:br>
            <a:r>
              <a:rPr lang="en-GB" b="1" dirty="0"/>
              <a:t>Laming Report (2003)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398167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y-GB" dirty="0"/>
              <a:t>Ymchwiliad i farwolaeth </a:t>
            </a:r>
            <a:r>
              <a:rPr lang="en-GB" dirty="0"/>
              <a:t>Victoria </a:t>
            </a:r>
            <a:r>
              <a:rPr lang="en-GB" dirty="0" err="1"/>
              <a:t>Climbe</a:t>
            </a:r>
            <a:r>
              <a:rPr lang="en-GB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y-GB" dirty="0"/>
              <a:t>Canfu Adroddiad </a:t>
            </a:r>
            <a:r>
              <a:rPr lang="cy-GB" dirty="0" err="1"/>
              <a:t>Laming</a:t>
            </a:r>
            <a:r>
              <a:rPr lang="cy-GB" dirty="0"/>
              <a:t> fod y gwasanaeth iechyd, yr heddlu a’r gwasanaethau cymdeithasol wedi colli 12 cyfle i atal ei marwolaeth.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y-GB" dirty="0"/>
              <a:t>Roedd yr argymhellion yn cynnwys: gweinidog dros blant; asiantaeth genedlaethol ar gyfer plant a theuluoedd; pwyllgorau lleol a byrddau rheoli i oruchwylio gwasanaethau plant; cronfa ddata genedlaethol ar gyfer plant; a llinell gymorth 24 awr i'r cyhoedd roi gwybod am bryderon am blant.</a:t>
            </a:r>
          </a:p>
          <a:p>
            <a:r>
              <a:rPr lang="cy-GB" dirty="0"/>
              <a:t>Cyhoeddwyd yr adroddiad </a:t>
            </a:r>
            <a:r>
              <a:rPr lang="cy-GB" dirty="0" err="1"/>
              <a:t>Every</a:t>
            </a:r>
            <a:r>
              <a:rPr lang="cy-GB" dirty="0"/>
              <a:t> </a:t>
            </a:r>
            <a:r>
              <a:rPr lang="cy-GB" dirty="0" err="1"/>
              <a:t>Child</a:t>
            </a:r>
            <a:r>
              <a:rPr lang="cy-GB" dirty="0"/>
              <a:t> </a:t>
            </a:r>
            <a:r>
              <a:rPr lang="cy-GB" dirty="0" err="1"/>
              <a:t>Matters</a:t>
            </a:r>
            <a:r>
              <a:rPr lang="cy-GB" dirty="0"/>
              <a:t> ym mis Medi </a:t>
            </a:r>
            <a:r>
              <a:rPr lang="en-GB" dirty="0"/>
              <a:t>2003.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9228E7-0715-4BDE-8489-988BEFB311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/>
              <a:t>An inquiry into the death of Victoria </a:t>
            </a:r>
            <a:r>
              <a:rPr lang="en-GB" dirty="0" err="1"/>
              <a:t>Climbe</a:t>
            </a:r>
            <a:r>
              <a:rPr lang="en-GB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The Laming Report found that health, police and social services missed 12 opportunities to prevent her death.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Recommendations included: </a:t>
            </a:r>
            <a:r>
              <a:rPr lang="en-US" dirty="0"/>
              <a:t>a minister for children; a national agency for children and families; local committees and management boards to oversee children's services; a national child database; and a 24-hour helpline for the public to report concerns about children.</a:t>
            </a:r>
            <a:endParaRPr lang="en-GB" dirty="0"/>
          </a:p>
          <a:p>
            <a:r>
              <a:rPr lang="en-GB" dirty="0"/>
              <a:t>Every Child Matters published in September 2003.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2/10/17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b="1" dirty="0"/>
              <a:t>Deddf Plant 2004</a:t>
            </a:r>
            <a:br>
              <a:rPr lang="cy-GB" b="1" dirty="0"/>
            </a:br>
            <a:r>
              <a:rPr lang="cy-GB" b="1" dirty="0" err="1"/>
              <a:t>Children</a:t>
            </a:r>
            <a:r>
              <a:rPr lang="cy-GB" b="1" dirty="0"/>
              <a:t> Act 2004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9828" y="2438400"/>
            <a:ext cx="4038600" cy="4525963"/>
          </a:xfrm>
        </p:spPr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dirty="0"/>
              <a:t>2000 - </a:t>
            </a:r>
            <a:r>
              <a:rPr lang="cy-GB" dirty="0"/>
              <a:t>marwolaeth</a:t>
            </a:r>
            <a:r>
              <a:rPr lang="en-GB" dirty="0"/>
              <a:t> Victoria Climbié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2004 - </a:t>
            </a:r>
            <a:r>
              <a:rPr lang="cy-GB" dirty="0"/>
              <a:t>Deddf </a:t>
            </a:r>
            <a:r>
              <a:rPr lang="cy-GB" b="1" i="1" dirty="0"/>
              <a:t>Plant</a:t>
            </a:r>
            <a:endParaRPr lang="cy-GB" b="1" i="1" dirty="0">
              <a:cs typeface="Arial"/>
            </a:endParaRPr>
          </a:p>
          <a:p>
            <a:pPr marL="447675" indent="-383540"/>
            <a:r>
              <a:rPr lang="cy-GB" dirty="0"/>
              <a:t>Lloegr</a:t>
            </a:r>
            <a:r>
              <a:rPr lang="en-GB" dirty="0"/>
              <a:t> - Every Child Matters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Cymru - 7 nod </a:t>
            </a:r>
            <a:r>
              <a:rPr lang="cy-GB" dirty="0"/>
              <a:t>craidd</a:t>
            </a:r>
            <a:r>
              <a:rPr lang="en-GB" dirty="0"/>
              <a:t> </a:t>
            </a:r>
            <a:endParaRPr lang="en-GB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4384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/>
              <a:t>2000 - Victoria Climbié’s death</a:t>
            </a:r>
          </a:p>
          <a:p>
            <a:r>
              <a:rPr lang="en-GB" dirty="0"/>
              <a:t>2004 - </a:t>
            </a:r>
            <a:r>
              <a:rPr lang="en-GB" b="1" dirty="0"/>
              <a:t>Children</a:t>
            </a:r>
            <a:r>
              <a:rPr lang="en-GB" dirty="0"/>
              <a:t> Act</a:t>
            </a:r>
          </a:p>
          <a:p>
            <a:r>
              <a:rPr lang="en-GB" dirty="0"/>
              <a:t>England - Every Child Matters</a:t>
            </a:r>
          </a:p>
          <a:p>
            <a:r>
              <a:rPr lang="en-GB" dirty="0"/>
              <a:t>Wales - 7 core aims </a:t>
            </a:r>
          </a:p>
        </p:txBody>
      </p:sp>
    </p:spTree>
    <p:extLst>
      <p:ext uri="{BB962C8B-B14F-4D97-AF65-F5344CB8AC3E}">
        <p14:creationId xmlns:p14="http://schemas.microsoft.com/office/powerpoint/2010/main" val="19315943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4627A-4268-4669-840A-12E756DB9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Deddf Plant 2004</a:t>
            </a:r>
            <a:br>
              <a:rPr lang="cy-GB" b="1" dirty="0"/>
            </a:br>
            <a:r>
              <a:rPr lang="cy-GB" b="1" dirty="0" err="1"/>
              <a:t>Children</a:t>
            </a:r>
            <a:r>
              <a:rPr lang="cy-GB" b="1" dirty="0"/>
              <a:t> Act 2004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FA528-4D2B-4B8E-AC59-534897F741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Ymyrraeth gynnar – cronfa ddata ledled y wlad
Atebolrwydd a chydlynu</a:t>
            </a:r>
          </a:p>
          <a:p>
            <a:r>
              <a:rPr lang="cy-GB" dirty="0"/>
              <a:t>Cefnogi rhieni a gofalwyr
Strategaeth y gweithlu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43674-6FDF-454C-BBC7-A215D20701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Early intervention – nationwide database</a:t>
            </a:r>
          </a:p>
          <a:p>
            <a:r>
              <a:rPr lang="en-GB" dirty="0"/>
              <a:t>Accountability and coordination</a:t>
            </a:r>
          </a:p>
          <a:p>
            <a:r>
              <a:rPr lang="en-GB" dirty="0"/>
              <a:t>Supporting parents and carers</a:t>
            </a:r>
          </a:p>
          <a:p>
            <a:r>
              <a:rPr lang="en-GB" dirty="0"/>
              <a:t>Workforce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2398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0E94E-DF02-4CFB-87E0-7F33C14FE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Beirniadu Deddf Plant 2004</a:t>
            </a:r>
            <a:br>
              <a:rPr lang="en-GB" b="1" dirty="0"/>
            </a:br>
            <a:r>
              <a:rPr lang="en-GB" b="1" dirty="0"/>
              <a:t>Criticisms of the Children Act 2004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8B7AF-9F75-485C-9BC9-13EC8A9487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Wedi caniatáu smacio’n ysgafn. Wedi gwahardd unrhyw gosb gorfforol a achosai gleisiau gweladwy neu niwed meddyliol.</a:t>
            </a:r>
          </a:p>
          <a:p>
            <a:r>
              <a:rPr lang="cy-GB" dirty="0"/>
              <a:t>Heb gryfhau rôl y comisiynydd plant
Cronfa ddata- hawl i breifatrwydd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13F13-5733-4445-B517-09805861D8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Allowed mild smacking. Barred any physical punishment which caused visible bruising or mental harm.</a:t>
            </a:r>
          </a:p>
          <a:p>
            <a:r>
              <a:rPr lang="en-GB" dirty="0"/>
              <a:t>Failed to strengthen the role of the children’s commissioner</a:t>
            </a:r>
          </a:p>
          <a:p>
            <a:r>
              <a:rPr lang="en-GB" dirty="0"/>
              <a:t>Database- right to privacy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64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270" y="477701"/>
            <a:ext cx="8746357" cy="1155156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cy-GB" sz="3200" b="1" dirty="0"/>
              <a:t>Deddf Gwasanaethau Cymdeithasol a Llesiant </a:t>
            </a:r>
            <a:r>
              <a:rPr lang="en-US" sz="3200" b="1" dirty="0"/>
              <a:t>(Cymru) 2014</a:t>
            </a:r>
            <a:br>
              <a:rPr lang="en-US" sz="3200" b="1" dirty="0"/>
            </a:br>
            <a:r>
              <a:rPr lang="en-US" sz="3200" b="1" dirty="0"/>
              <a:t>Social Services and Well-being (Wales) Act  (2014)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9545" y="1876733"/>
            <a:ext cx="4038600" cy="3723967"/>
          </a:xfrm>
        </p:spPr>
        <p:txBody>
          <a:bodyPr vert="horz" lIns="91440" tIns="45720" rIns="91440" bIns="45720" anchor="t">
            <a:normAutofit fontScale="55000" lnSpcReduction="20000"/>
          </a:bodyPr>
          <a:lstStyle/>
          <a:p>
            <a:pPr marL="447675" indent="-383540"/>
            <a:r>
              <a:rPr lang="cy-GB" sz="3600" dirty="0">
                <a:ea typeface="+mn-lt"/>
                <a:cs typeface="+mn-lt"/>
              </a:rPr>
              <a:t>Mae'r Ddeddf yn cynnwys mesurau ar gyfer cryfhau'r gweithdrefnau diogelu ar gyfer plant ac oedolion.</a:t>
            </a:r>
            <a:endParaRPr lang="cy-GB" sz="3600" dirty="0">
              <a:cs typeface="Arial"/>
            </a:endParaRPr>
          </a:p>
          <a:p>
            <a:pPr marL="447675" indent="-383540"/>
            <a:r>
              <a:rPr lang="cy-GB" sz="3600" dirty="0">
                <a:ea typeface="+mn-lt"/>
                <a:cs typeface="+mn-lt"/>
              </a:rPr>
              <a:t>Rhan 7 o'r Ddeddf yn ymwneud â diogelu.</a:t>
            </a:r>
            <a:endParaRPr lang="cy-GB" dirty="0"/>
          </a:p>
          <a:p>
            <a:pPr marL="447675" indent="-383540"/>
            <a:r>
              <a:rPr lang="cy-GB" sz="3600" dirty="0">
                <a:ea typeface="+mn-lt"/>
                <a:cs typeface="+mn-lt"/>
              </a:rPr>
              <a:t>Yn atgyfnerthu'r trefniadau diogelu oedd yn bresennol ar gyfer plant drwy gyflwyno dyletswydd newydd i roi gwybod i'r awdurdod lleol am unrhyw blentyn yr amheuir ei fod mewn perygl o gael neu yn cael ei gam-drin neu ei esgeuluso.</a:t>
            </a:r>
            <a:endParaRPr lang="cy-GB" sz="3600" dirty="0">
              <a:cs typeface="Arial"/>
            </a:endParaRPr>
          </a:p>
          <a:p>
            <a:pPr marL="447675" indent="-383540"/>
            <a:endParaRPr lang="en-GB" dirty="0"/>
          </a:p>
          <a:p>
            <a:pPr marL="447675" indent="-383540"/>
            <a:endParaRPr lang="en-GB" sz="3600" dirty="0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5B60A4-7759-49D3-B05A-DF9A17298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90701"/>
            <a:ext cx="4260056" cy="3940630"/>
          </a:xfrm>
        </p:spPr>
        <p:txBody>
          <a:bodyPr vert="horz" lIns="91440" tIns="45720" rIns="91440" bIns="45720" anchor="t">
            <a:noAutofit/>
          </a:bodyPr>
          <a:lstStyle/>
          <a:p>
            <a:pPr marL="447675" indent="-383540"/>
            <a:r>
              <a:rPr lang="en-GB" sz="2000" dirty="0">
                <a:ea typeface="+mn-lt"/>
                <a:cs typeface="+mn-lt"/>
              </a:rPr>
              <a:t>The Act contains measures for strengthening the safeguarding procedures for both children and adults.</a:t>
            </a:r>
            <a:endParaRPr lang="en-US" sz="2000" dirty="0">
              <a:ea typeface="+mn-lt"/>
              <a:cs typeface="+mn-lt"/>
            </a:endParaRPr>
          </a:p>
          <a:p>
            <a:pPr marL="447675" indent="-383540"/>
            <a:r>
              <a:rPr lang="en-US" sz="2000" dirty="0">
                <a:ea typeface="+mn-lt"/>
                <a:cs typeface="+mn-lt"/>
              </a:rPr>
              <a:t>Part 7 of the Act relates to safeguarding. </a:t>
            </a:r>
          </a:p>
          <a:p>
            <a:pPr marL="447675" indent="-383540"/>
            <a:r>
              <a:rPr lang="en-US" sz="2000" dirty="0">
                <a:ea typeface="+mn-lt"/>
                <a:cs typeface="+mn-lt"/>
              </a:rPr>
              <a:t>Reinforces existing safeguarding arrangements for children through the introduction of a new duty to report to the local authority any child suspected of being at risk of, or experiencing, abuse or neglect.</a:t>
            </a:r>
            <a:endParaRPr lang="en-US" sz="2000" dirty="0">
              <a:cs typeface="Arial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649" y="179614"/>
            <a:ext cx="8798909" cy="1442357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cy-GB" sz="3200" b="1" dirty="0">
                <a:ea typeface="+mj-lt"/>
                <a:cs typeface="+mj-lt"/>
              </a:rPr>
              <a:t>Deddf Gwasanaethau Cymdeithasol a </a:t>
            </a:r>
            <a:br>
              <a:rPr lang="cy-GB" sz="3200" b="1" dirty="0">
                <a:ea typeface="+mj-lt"/>
                <a:cs typeface="+mj-lt"/>
              </a:rPr>
            </a:br>
            <a:r>
              <a:rPr lang="cy-GB" sz="3200" b="1" dirty="0">
                <a:ea typeface="+mj-lt"/>
                <a:cs typeface="+mj-lt"/>
              </a:rPr>
              <a:t>Llesiant </a:t>
            </a:r>
            <a:r>
              <a:rPr lang="en-US" sz="3200" b="1" dirty="0">
                <a:ea typeface="+mj-lt"/>
                <a:cs typeface="+mj-lt"/>
              </a:rPr>
              <a:t>(Cymru) 2014</a:t>
            </a:r>
            <a:br>
              <a:rPr lang="en-US" sz="3200" b="1" dirty="0">
                <a:ea typeface="+mj-lt"/>
                <a:cs typeface="+mj-lt"/>
              </a:rPr>
            </a:br>
            <a:r>
              <a:rPr lang="en-US" sz="3200" b="1" dirty="0"/>
              <a:t>Social Services and Well-being (Wales) Act  (2014)</a:t>
            </a:r>
            <a:endParaRPr lang="en-GB" sz="3200" dirty="0">
              <a:ln w="6350">
                <a:solidFill>
                  <a:srgbClr val="4F81BD">
                    <a:shade val="43000"/>
                  </a:srgbClr>
                </a:solidFill>
              </a:ln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 lnSpcReduction="10000"/>
          </a:bodyPr>
          <a:lstStyle/>
          <a:p>
            <a:pPr marL="447675" indent="-383540">
              <a:buNone/>
            </a:pPr>
            <a:r>
              <a:rPr lang="en-GB" b="1" dirty="0"/>
              <a:t>    </a:t>
            </a:r>
            <a:r>
              <a:rPr lang="en-GB" b="1" dirty="0">
                <a:cs typeface="Arial"/>
              </a:rPr>
              <a:t> </a:t>
            </a:r>
            <a:endParaRPr lang="en-GB" b="1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8A3AC9-6285-4342-8499-DFB129CC33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22438"/>
            <a:ext cx="4196255" cy="4025220"/>
          </a:xfrm>
        </p:spPr>
        <p:txBody>
          <a:bodyPr vert="horz" lIns="91440" tIns="45720" rIns="91440" bIns="45720" anchor="t">
            <a:normAutofit lnSpcReduction="10000"/>
          </a:bodyPr>
          <a:lstStyle/>
          <a:p>
            <a:pPr marL="64135" indent="0">
              <a:buNone/>
            </a:pPr>
            <a:r>
              <a:rPr lang="en-GB" sz="1800" b="1" dirty="0">
                <a:ea typeface="+mn-lt"/>
                <a:cs typeface="+mn-lt"/>
              </a:rPr>
              <a:t>Safeguarding - protecting children and adults from abuse or neglect and educating those around them to recognise the signs and dangers.</a:t>
            </a:r>
            <a:endParaRPr lang="en-US" sz="1800" dirty="0">
              <a:ea typeface="+mn-lt"/>
              <a:cs typeface="+mn-lt"/>
            </a:endParaRPr>
          </a:p>
          <a:p>
            <a:pPr marL="447675" indent="-383540"/>
            <a:r>
              <a:rPr lang="en-GB" sz="1800" dirty="0">
                <a:ea typeface="+mn-lt"/>
                <a:cs typeface="+mn-lt"/>
              </a:rPr>
              <a:t>‘Everyone’s responsibility’. Each professional and organisation must do everything they can, to ensure that children and adults at risk are protected from abuse.</a:t>
            </a:r>
            <a:endParaRPr lang="en-US" sz="1800" dirty="0">
              <a:ea typeface="+mn-lt"/>
              <a:cs typeface="+mn-lt"/>
            </a:endParaRPr>
          </a:p>
          <a:p>
            <a:pPr marL="447675" indent="-383540"/>
            <a:endParaRPr lang="en-GB" sz="1800" dirty="0">
              <a:ea typeface="+mn-lt"/>
              <a:cs typeface="+mn-lt"/>
            </a:endParaRPr>
          </a:p>
          <a:p>
            <a:pPr marL="64135" indent="0">
              <a:buNone/>
            </a:pPr>
            <a:r>
              <a:rPr lang="en-GB" sz="1800" b="1" dirty="0">
                <a:ea typeface="+mn-lt"/>
                <a:cs typeface="+mn-lt"/>
              </a:rPr>
              <a:t>National Independent Safeguarding Board</a:t>
            </a:r>
            <a:endParaRPr lang="en-US" sz="1800" dirty="0">
              <a:ea typeface="+mn-lt"/>
              <a:cs typeface="+mn-lt"/>
            </a:endParaRPr>
          </a:p>
          <a:p>
            <a:pPr marL="447675" indent="-383540"/>
            <a:r>
              <a:rPr lang="en-GB" sz="1800" dirty="0">
                <a:ea typeface="+mn-lt"/>
                <a:cs typeface="+mn-lt"/>
              </a:rPr>
              <a:t>A new board to work with the safeguarding adults boards and safeguarding children boards across Wales.</a:t>
            </a:r>
            <a:endParaRPr lang="en-US" sz="1800" dirty="0">
              <a:ea typeface="+mn-lt"/>
              <a:cs typeface="+mn-lt"/>
            </a:endParaRPr>
          </a:p>
          <a:p>
            <a:pPr marL="447675" indent="-383540"/>
            <a:endParaRPr lang="en-GB" sz="1800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D6E29F4A-BC3F-45D6-A9D6-66E21FE24BDE}"/>
              </a:ext>
            </a:extLst>
          </p:cNvPr>
          <p:cNvSpPr txBox="1">
            <a:spLocks/>
          </p:cNvSpPr>
          <p:nvPr/>
        </p:nvSpPr>
        <p:spPr>
          <a:xfrm>
            <a:off x="303923" y="1621971"/>
            <a:ext cx="4345151" cy="5379669"/>
          </a:xfrm>
          <a:prstGeom prst="rect">
            <a:avLst/>
          </a:prstGeom>
        </p:spPr>
        <p:txBody>
          <a:bodyPr vert="horz" lIns="91440" tIns="45720" rIns="91440" bIns="45720" anchor="t">
            <a:no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4135" indent="0">
              <a:buNone/>
            </a:pPr>
            <a:r>
              <a:rPr lang="cy-GB" sz="1800" b="1" dirty="0">
                <a:ea typeface="+mn-lt"/>
                <a:cs typeface="+mn-lt"/>
              </a:rPr>
              <a:t>Diogelu - amddiffyn plant ac oedolion rhag cael eu cam-drin neu eu hesgeuluso ac addysgu'r rhai o'u cwmpas i nodi’r arwyddion a'r peryglon.</a:t>
            </a:r>
          </a:p>
          <a:p>
            <a:pPr marL="349885" indent="-285750">
              <a:buFont typeface="Arial" panose="020B0604020202020204" pitchFamily="34" charset="0"/>
              <a:buChar char="•"/>
            </a:pPr>
            <a:r>
              <a:rPr lang="cy-GB" sz="1800" dirty="0">
                <a:ea typeface="+mn-lt"/>
                <a:cs typeface="+mn-lt"/>
              </a:rPr>
              <a:t>'Cyfrifoldeb pawb'. Rhaid i bob gweithiwr proffesiynol a sefydliad wneud popeth yn eu gallu, er mwyn sicrhau bod plant ac oedolion sydd mewn perygl yn cael eu hamddiffyn rhag camdriniaeth.</a:t>
            </a:r>
          </a:p>
          <a:p>
            <a:pPr marL="64135" indent="0">
              <a:buNone/>
            </a:pPr>
            <a:r>
              <a:rPr lang="cy-GB" sz="1800" b="1" dirty="0">
                <a:ea typeface="+mn-lt"/>
                <a:cs typeface="+mn-lt"/>
              </a:rPr>
              <a:t>Bwrdd Diogelu Annibynnol Cenedlaethol</a:t>
            </a:r>
            <a:endParaRPr lang="cy-GB" sz="1800" b="1" dirty="0">
              <a:cs typeface="Arial"/>
            </a:endParaRPr>
          </a:p>
          <a:p>
            <a:pPr marL="349885" indent="-285750">
              <a:buFont typeface="Arial" panose="020B0604020202020204" pitchFamily="34" charset="0"/>
              <a:buChar char="•"/>
            </a:pPr>
            <a:r>
              <a:rPr lang="cy-GB" sz="1800" dirty="0">
                <a:ea typeface="+mn-lt"/>
                <a:cs typeface="+mn-lt"/>
              </a:rPr>
              <a:t>Bwrdd newydd i weithio gyda'r byrddau diogelu oedolion a byrddau diogelu plant ledled Cymru.</a:t>
            </a:r>
          </a:p>
          <a:p>
            <a:pPr marL="64135" indent="0">
              <a:buNone/>
            </a:pPr>
            <a:endParaRPr lang="en-GB" sz="1600" dirty="0">
              <a:cs typeface="Arial"/>
            </a:endParaRPr>
          </a:p>
          <a:p>
            <a:pPr marL="64135" indent="0">
              <a:buNone/>
            </a:pPr>
            <a:endParaRPr lang="en-GB" sz="1600" b="1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80838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42" y="425149"/>
            <a:ext cx="8816427" cy="1399032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cy-GB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Deddf Gwasanaethau Cymdeithasol a </a:t>
            </a:r>
            <a:br>
              <a:rPr lang="cy-GB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</a:br>
            <a:r>
              <a:rPr lang="cy-GB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Llesiant 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(Cymru) 2014</a:t>
            </a:r>
            <a:b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</a:b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Social Services and Well-being (Wales) 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ea typeface="+mj-lt"/>
                <a:cs typeface="+mj-lt"/>
              </a:rPr>
              <a:t>Act  (2014)</a:t>
            </a:r>
            <a:endParaRPr lang="en-US" sz="3200" dirty="0">
              <a:ln w="6350">
                <a:solidFill>
                  <a:srgbClr val="4F81BD">
                    <a:shade val="43000"/>
                  </a:srgbClr>
                </a:solidFill>
              </a:ln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441" y="1888672"/>
            <a:ext cx="4406462" cy="3793672"/>
          </a:xfrm>
        </p:spPr>
        <p:txBody>
          <a:bodyPr vert="horz" lIns="91440" tIns="45720" rIns="91440" bIns="45720" anchor="t">
            <a:noAutofit/>
          </a:bodyPr>
          <a:lstStyle/>
          <a:p>
            <a:pPr marL="64135" indent="0">
              <a:buNone/>
            </a:pPr>
            <a:r>
              <a:rPr lang="cy-GB" sz="1700" dirty="0">
                <a:ea typeface="+mn-lt"/>
                <a:cs typeface="+mn-lt"/>
              </a:rPr>
              <a:t>Cefnogir partneriaid diogelu gan arweinyddiaeth fwy cadarn a chydweithredu </a:t>
            </a:r>
            <a:r>
              <a:rPr lang="cy-GB" sz="1700" dirty="0" err="1">
                <a:ea typeface="+mn-lt"/>
                <a:cs typeface="+mn-lt"/>
              </a:rPr>
              <a:t>amlasiantaethol</a:t>
            </a:r>
            <a:r>
              <a:rPr lang="cy-GB" sz="1700" dirty="0">
                <a:ea typeface="+mn-lt"/>
                <a:cs typeface="+mn-lt"/>
              </a:rPr>
              <a:t> cryfach a mwy effeithiol.</a:t>
            </a:r>
            <a:endParaRPr lang="cy-GB" sz="1700" dirty="0">
              <a:cs typeface="Arial"/>
            </a:endParaRPr>
          </a:p>
          <a:p>
            <a:pPr marL="64135" indent="0">
              <a:buNone/>
            </a:pPr>
            <a:r>
              <a:rPr lang="cy-GB" sz="1700" b="1" dirty="0">
                <a:ea typeface="+mn-lt"/>
                <a:cs typeface="+mn-lt"/>
              </a:rPr>
              <a:t>Cynllun gweithredu cenedlaethol i atal ac amddiffyn plant a phobl ifanc rhag </a:t>
            </a:r>
            <a:r>
              <a:rPr lang="cy-GB" sz="1700" b="1" dirty="0" err="1">
                <a:ea typeface="+mn-lt"/>
                <a:cs typeface="+mn-lt"/>
              </a:rPr>
              <a:t>camfanteisio</a:t>
            </a:r>
            <a:r>
              <a:rPr lang="cy-GB" sz="1700" b="1" dirty="0">
                <a:ea typeface="+mn-lt"/>
                <a:cs typeface="+mn-lt"/>
              </a:rPr>
              <a:t> rhywiol</a:t>
            </a:r>
            <a:endParaRPr lang="cy-GB" sz="1700" b="1" dirty="0">
              <a:cs typeface="Arial"/>
            </a:endParaRPr>
          </a:p>
          <a:p>
            <a:pPr marL="447675" indent="-383540"/>
            <a:r>
              <a:rPr lang="cy-GB" sz="1700" dirty="0">
                <a:ea typeface="+mn-lt"/>
                <a:cs typeface="+mn-lt"/>
              </a:rPr>
              <a:t>atal ac amddiffyn plant a phobl ifanc rhag </a:t>
            </a:r>
            <a:r>
              <a:rPr lang="cy-GB" sz="1700" dirty="0" err="1">
                <a:ea typeface="+mn-lt"/>
                <a:cs typeface="+mn-lt"/>
              </a:rPr>
              <a:t>camfanteisio</a:t>
            </a:r>
            <a:r>
              <a:rPr lang="cy-GB" sz="1700" dirty="0">
                <a:ea typeface="+mn-lt"/>
                <a:cs typeface="+mn-lt"/>
              </a:rPr>
              <a:t> rhywiol</a:t>
            </a:r>
            <a:endParaRPr lang="cy-GB" sz="1700" dirty="0">
              <a:cs typeface="Arial"/>
            </a:endParaRPr>
          </a:p>
          <a:p>
            <a:pPr marL="447675" indent="-383540"/>
            <a:r>
              <a:rPr lang="cy-GB" sz="1700" dirty="0">
                <a:ea typeface="+mn-lt"/>
                <a:cs typeface="+mn-lt"/>
              </a:rPr>
              <a:t>darparu cymorth ymatebol, priodol a chyson i'r rhai y nodwyd eu bod yn dioddef oherwydd </a:t>
            </a:r>
            <a:r>
              <a:rPr lang="cy-GB" sz="1700" dirty="0" err="1">
                <a:ea typeface="+mn-lt"/>
                <a:cs typeface="+mn-lt"/>
              </a:rPr>
              <a:t>camfanteisio</a:t>
            </a:r>
            <a:r>
              <a:rPr lang="cy-GB" sz="1700" dirty="0">
                <a:ea typeface="+mn-lt"/>
                <a:cs typeface="+mn-lt"/>
              </a:rPr>
              <a:t> rhywiol neu sydd mewn perygl o hynny</a:t>
            </a:r>
            <a:endParaRPr lang="cy-GB" sz="1700" dirty="0">
              <a:cs typeface="Arial"/>
            </a:endParaRPr>
          </a:p>
          <a:p>
            <a:pPr marL="447675" indent="-383540"/>
            <a:r>
              <a:rPr lang="cy-GB" sz="1700" dirty="0">
                <a:ea typeface="+mn-lt"/>
                <a:cs typeface="+mn-lt"/>
              </a:rPr>
              <a:t>cyfrannu i nodi, tarfu ac erlyn troseddwyr.</a:t>
            </a:r>
            <a:endParaRPr lang="cy-GB" sz="1700" dirty="0">
              <a:cs typeface="Arial"/>
            </a:endParaRPr>
          </a:p>
          <a:p>
            <a:pPr marL="447675" indent="-383540"/>
            <a:endParaRPr lang="en-US" dirty="0"/>
          </a:p>
          <a:p>
            <a:pPr marL="447675" indent="-383540"/>
            <a:endParaRPr lang="en-US" sz="2800" dirty="0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E3D686-BA6F-45A0-AB8F-EAD9DA50F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339" y="1888673"/>
            <a:ext cx="4178737" cy="3739241"/>
          </a:xfrm>
        </p:spPr>
        <p:txBody>
          <a:bodyPr vert="horz" lIns="91440" tIns="45720" rIns="91440" bIns="45720" anchor="t">
            <a:normAutofit fontScale="77500" lnSpcReduction="20000"/>
          </a:bodyPr>
          <a:lstStyle/>
          <a:p>
            <a:pPr marL="64135" indent="0">
              <a:buNone/>
            </a:pPr>
            <a:r>
              <a:rPr lang="en-US" sz="2200" dirty="0">
                <a:ea typeface="+mn-lt"/>
                <a:cs typeface="+mn-lt"/>
              </a:rPr>
              <a:t>Safeguarding partners are supported by more robust leadership and stronger, more effective multi-agency co-operation. </a:t>
            </a:r>
          </a:p>
          <a:p>
            <a:pPr marL="64135" indent="0">
              <a:buNone/>
            </a:pPr>
            <a:r>
              <a:rPr lang="en-GB" sz="2200" b="1" dirty="0">
                <a:ea typeface="+mn-lt"/>
                <a:cs typeface="+mn-lt"/>
              </a:rPr>
              <a:t>National action plan to prevent and protect children and young people from sexual exploitation</a:t>
            </a:r>
            <a:endParaRPr lang="en-US" sz="2200" dirty="0">
              <a:ea typeface="+mn-lt"/>
              <a:cs typeface="+mn-lt"/>
            </a:endParaRPr>
          </a:p>
          <a:p>
            <a:pPr marL="447675" indent="-383540"/>
            <a:r>
              <a:rPr lang="en-GB" sz="2200" dirty="0">
                <a:ea typeface="+mn-lt"/>
                <a:cs typeface="+mn-lt"/>
              </a:rPr>
              <a:t>prevent and protect children and young people from sexual exploitation</a:t>
            </a:r>
            <a:endParaRPr lang="en-US" sz="2200" dirty="0">
              <a:ea typeface="+mn-lt"/>
              <a:cs typeface="+mn-lt"/>
            </a:endParaRPr>
          </a:p>
          <a:p>
            <a:pPr marL="447675" indent="-383540"/>
            <a:r>
              <a:rPr lang="en-GB" sz="2200" dirty="0">
                <a:ea typeface="+mn-lt"/>
                <a:cs typeface="+mn-lt"/>
              </a:rPr>
              <a:t>provide responsive, appropriate and consistent support to those identified as being subject to or at risk of sexual exploitation</a:t>
            </a:r>
            <a:endParaRPr lang="en-US" sz="2200" dirty="0">
              <a:ea typeface="+mn-lt"/>
              <a:cs typeface="+mn-lt"/>
            </a:endParaRPr>
          </a:p>
          <a:p>
            <a:pPr marL="447675" indent="-383540"/>
            <a:r>
              <a:rPr lang="en-GB" sz="2200" dirty="0">
                <a:ea typeface="+mn-lt"/>
                <a:cs typeface="+mn-lt"/>
              </a:rPr>
              <a:t>contribute to the identification, disruption and prosecution of perpetrators.</a:t>
            </a:r>
            <a:endParaRPr lang="en-US" sz="2200" dirty="0">
              <a:ea typeface="+mn-lt"/>
              <a:cs typeface="+mn-lt"/>
            </a:endParaRPr>
          </a:p>
          <a:p>
            <a:pPr marL="447675" indent="-383540"/>
            <a:endParaRPr lang="en-GB" sz="2200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D07695-0326-4249-957F-267575731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>
                <a:solidFill>
                  <a:schemeClr val="tx2"/>
                </a:solidFill>
                <a:effectLst/>
                <a:latin typeface="NSPCC-Regular"/>
              </a:rPr>
              <a:t>Deddf Plant (Diddymu Amddiffyniad Cosb Resymol) </a:t>
            </a:r>
            <a:r>
              <a:rPr lang="en-GB" b="1" dirty="0">
                <a:solidFill>
                  <a:schemeClr val="tx2"/>
                </a:solidFill>
                <a:effectLst/>
                <a:latin typeface="NSPCC-Regular"/>
              </a:rPr>
              <a:t>(Cymru)) </a:t>
            </a:r>
            <a:r>
              <a:rPr lang="en-GB" b="1" i="0" u="none" strike="noStrike" dirty="0">
                <a:solidFill>
                  <a:schemeClr val="tx2"/>
                </a:solidFill>
                <a:effectLst/>
                <a:latin typeface="NSPCC-Regular"/>
              </a:rPr>
              <a:t>(2020)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0B5CFA-9BAF-4C12-9A43-ED8750325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rgbClr val="000000"/>
                </a:solidFill>
                <a:latin typeface="NSPCC-Regular"/>
              </a:rPr>
              <a:t>Cyflwynodd </a:t>
            </a:r>
            <a:r>
              <a:rPr lang="cy-GB" b="1" dirty="0">
                <a:solidFill>
                  <a:srgbClr val="000000"/>
                </a:solidFill>
                <a:latin typeface="NSPCC-Regular"/>
              </a:rPr>
              <a:t>Llywodraeth Cymru </a:t>
            </a:r>
            <a:r>
              <a:rPr lang="cy-GB" dirty="0">
                <a:solidFill>
                  <a:srgbClr val="000000"/>
                </a:solidFill>
                <a:latin typeface="NSPCC-Regular"/>
              </a:rPr>
              <a:t>Ddeddf Plant (Diddymu Amddiffyniad Cosb Resymol) (Cymru), a ddiddymodd yr amddiffyniad o gosb resymol o 2022 ymlaen.</a:t>
            </a:r>
            <a:endParaRPr lang="cy-GB" b="0" i="0" dirty="0">
              <a:solidFill>
                <a:srgbClr val="000000"/>
              </a:solidFill>
              <a:effectLst/>
              <a:latin typeface="NSPCC-Regular"/>
            </a:endParaRPr>
          </a:p>
          <a:p>
            <a:r>
              <a:rPr lang="cy-GB" dirty="0">
                <a:solidFill>
                  <a:srgbClr val="000000"/>
                </a:solidFill>
                <a:latin typeface="NSPCC-Regular"/>
              </a:rPr>
              <a:t>Beth mae'r term cosb resymol yn ei olygu? (Cyfeiriwyd ati yn Neddf Plant 2004)</a:t>
            </a:r>
          </a:p>
          <a:p>
            <a:endParaRPr lang="cy-GB" dirty="0">
              <a:solidFill>
                <a:srgbClr val="000000"/>
              </a:solidFill>
              <a:latin typeface="NSPCC-Regular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9281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D07695-0326-4249-957F-267575731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u="none" strike="noStrike" dirty="0">
                <a:solidFill>
                  <a:schemeClr val="tx2"/>
                </a:solidFill>
                <a:effectLst/>
                <a:latin typeface="NSPCC-Regular"/>
              </a:rPr>
              <a:t>Children (Abolition of Defence of Reasonable Punishment) (Wales) Act) (2020)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0B5CFA-9BAF-4C12-9A43-ED8750325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NSPCC-Regular"/>
              </a:rPr>
              <a:t>The </a:t>
            </a:r>
            <a:r>
              <a:rPr lang="en-GB" b="1" i="0" dirty="0">
                <a:solidFill>
                  <a:srgbClr val="000000"/>
                </a:solidFill>
                <a:effectLst/>
                <a:latin typeface="NSPCC-Semibold"/>
              </a:rPr>
              <a:t>Welsh Government</a:t>
            </a:r>
            <a:r>
              <a:rPr lang="en-GB" b="0" i="0" dirty="0">
                <a:solidFill>
                  <a:srgbClr val="000000"/>
                </a:solidFill>
                <a:effectLst/>
                <a:latin typeface="NSPCC-Regular"/>
              </a:rPr>
              <a:t> introduced the </a:t>
            </a:r>
            <a:r>
              <a:rPr lang="en-GB" b="0" i="0" u="none" strike="noStrike" dirty="0">
                <a:solidFill>
                  <a:srgbClr val="108633"/>
                </a:solidFill>
                <a:effectLst/>
                <a:latin typeface="NSPCC-Regular"/>
                <a:hlinkClick r:id="rId2" tooltip="Children (Abolition of Defence of Reasonable Punishment) (Wales) Act 2020"/>
              </a:rPr>
              <a:t>Children (Abolition of Defence of Reasonable Punishment) (Wales) Act)</a:t>
            </a:r>
            <a:r>
              <a:rPr lang="en-GB" b="0" i="0" dirty="0">
                <a:solidFill>
                  <a:srgbClr val="000000"/>
                </a:solidFill>
                <a:effectLst/>
                <a:latin typeface="NSPCC-Regular"/>
              </a:rPr>
              <a:t>, which abolished the defence of reasonable punishment from 2022.</a:t>
            </a:r>
          </a:p>
          <a:p>
            <a:r>
              <a:rPr lang="en-GB" dirty="0">
                <a:solidFill>
                  <a:srgbClr val="000000"/>
                </a:solidFill>
                <a:latin typeface="NSPCC-Regular"/>
              </a:rPr>
              <a:t>What does the term reasonable punishment mean? (Signposted in Children Act 2004)</a:t>
            </a:r>
          </a:p>
          <a:p>
            <a:endParaRPr lang="en-GB" dirty="0">
              <a:solidFill>
                <a:srgbClr val="000000"/>
              </a:solidFill>
              <a:latin typeface="NSPCC-Regular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522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Tasg</a:t>
            </a:r>
            <a:r>
              <a:rPr lang="en-GB" b="1" dirty="0"/>
              <a:t> 3 / Task 3</a:t>
            </a:r>
            <a:endParaRPr lang="cy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Trafodaeth grŵp</a:t>
            </a:r>
          </a:p>
          <a:p>
            <a:r>
              <a:rPr lang="cy-GB" dirty="0"/>
              <a:t>Pam ydych chi’n credu fod strategaethau ymyrryd yn gynnar mewn bywydau plant yn cael eu hystyried yn ffordd o wella eu cyfleoedd bywyd?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Group discussion</a:t>
            </a:r>
          </a:p>
          <a:p>
            <a:r>
              <a:rPr lang="en-GB" dirty="0"/>
              <a:t>Why do you think early intervention strategies in children’s lives are deemed to improve their life chances?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099" name="Picture 3" descr="C:\Users\l.roberts\AppData\Local\Microsoft\Windows\Temporary Internet Files\Content.IE5\VGH11Z05\MC9000890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4799"/>
            <a:ext cx="12954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3508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b="1" dirty="0"/>
              <a:t>Deddfwriaeth</a:t>
            </a:r>
            <a:br>
              <a:rPr lang="en-GB" b="1" dirty="0"/>
            </a:br>
            <a:r>
              <a:rPr lang="en-GB" b="1" dirty="0"/>
              <a:t>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Cymru / Lloegr / Yr Alban / Iwerddon  </a:t>
            </a:r>
          </a:p>
          <a:p>
            <a:r>
              <a:rPr lang="cy-GB" dirty="0"/>
              <a:t>Hawliau deddfwriaethol</a:t>
            </a:r>
          </a:p>
          <a:p>
            <a:r>
              <a:rPr lang="cy-GB" dirty="0"/>
              <a:t>e.e. Comisiynydd Plan</a:t>
            </a:r>
            <a:r>
              <a:rPr lang="en-GB" dirty="0"/>
              <a:t>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Wales /England /Scotland / Ireland</a:t>
            </a:r>
          </a:p>
          <a:p>
            <a:r>
              <a:rPr lang="en-GB" dirty="0"/>
              <a:t>Legislative powers</a:t>
            </a:r>
          </a:p>
          <a:p>
            <a:r>
              <a:rPr lang="en-GB" dirty="0"/>
              <a:t>e.g. Children’s Commissioner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747" y="4109357"/>
            <a:ext cx="3562106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2856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62592"/>
          </a:xfrm>
        </p:spPr>
        <p:txBody>
          <a:bodyPr/>
          <a:lstStyle/>
          <a:p>
            <a:pPr algn="r"/>
            <a:r>
              <a:rPr lang="cy-GB" altLang="en-US" b="1" dirty="0"/>
              <a:t>Comisiynwyr Plant</a:t>
            </a:r>
            <a:br>
              <a:rPr lang="en-GB" altLang="en-US" dirty="0"/>
            </a:br>
            <a:endParaRPr lang="en-GB" altLang="en-US" sz="2400" dirty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4083384"/>
              </p:ext>
            </p:extLst>
          </p:nvPr>
        </p:nvGraphicFramePr>
        <p:xfrm>
          <a:off x="381000" y="1017816"/>
          <a:ext cx="8294689" cy="46590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8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6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73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7948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31817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Annibyniaeth y Comisiynydd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Cymru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Gogledd Iwerddon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Yr Alban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Lloegr
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1817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Gall yr Ysgrifennydd Gwladol gyfarwyddo'r Comisiynydd i gynnal ymholiad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cy-GB" sz="1800" noProof="0" dirty="0"/>
                        <a:t>NA ALL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 ALL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 ALL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GALL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817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Rhaid i'r Comisiynydd ymgynghori â'r Ysgrifennydd Gwladol cyn cynnal ymholiad annibynnol 
</a:t>
                      </a:r>
                      <a:endParaRPr lang="cy-GB" sz="1800" noProof="0" dirty="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cy-GB" sz="1800" noProof="0" dirty="0"/>
                        <a:t>NAC OES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OES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OES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OES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1817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Adroddiad blynyddol y Comisiynydd yn mynd yn uniongyrchol i'r Senedd/Cynulliad 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cy-GB" sz="1800" noProof="0" dirty="0"/>
                        <a:t>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YDY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1817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Deddfwriaeth yn rhwymo’r Comisiynydd wrth bolisi'r llywodraeth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cy-GB" sz="1800" noProof="0" dirty="0"/>
                        <a:t>NAC 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YDY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68112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57149"/>
          </a:xfrm>
        </p:spPr>
        <p:txBody>
          <a:bodyPr/>
          <a:lstStyle/>
          <a:p>
            <a:pPr algn="r" eaLnBrk="1" hangingPunct="1"/>
            <a:r>
              <a:rPr lang="en-GB" altLang="en-US" b="1" dirty="0"/>
              <a:t>Children’s Commissioners</a:t>
            </a:r>
            <a:br>
              <a:rPr lang="en-GB" altLang="en-US" dirty="0"/>
            </a:br>
            <a:endParaRPr lang="en-GB" altLang="en-US" sz="2400" dirty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433359"/>
              </p:ext>
            </p:extLst>
          </p:nvPr>
        </p:nvGraphicFramePr>
        <p:xfrm>
          <a:off x="395288" y="1224644"/>
          <a:ext cx="8280401" cy="44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24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6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83920">
                <a:tc>
                  <a:txBody>
                    <a:bodyPr/>
                    <a:lstStyle/>
                    <a:p>
                      <a:r>
                        <a:rPr lang="en-GB" sz="1400"/>
                        <a:t>Commissioner Independence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Wales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Northern Ireland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Scotland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England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3920">
                <a:tc>
                  <a:txBody>
                    <a:bodyPr/>
                    <a:lstStyle/>
                    <a:p>
                      <a:r>
                        <a:rPr lang="en-GB" sz="1400"/>
                        <a:t>Secretary of</a:t>
                      </a:r>
                      <a:r>
                        <a:rPr lang="en-GB" sz="1400" baseline="0"/>
                        <a:t> State can direct Commissioner to carry out an enquiry</a:t>
                      </a:r>
                      <a:endParaRPr lang="en-GB" sz="14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3920">
                <a:tc>
                  <a:txBody>
                    <a:bodyPr/>
                    <a:lstStyle/>
                    <a:p>
                      <a:r>
                        <a:rPr lang="en-GB" sz="1400"/>
                        <a:t>Commissioner</a:t>
                      </a:r>
                      <a:r>
                        <a:rPr lang="en-GB" sz="1400" baseline="0"/>
                        <a:t> must consult the Secretary of State before holding an independent enquiry</a:t>
                      </a:r>
                      <a:r>
                        <a:rPr lang="en-GB" sz="1800" baseline="0"/>
                        <a:t> </a:t>
                      </a:r>
                      <a:endParaRPr lang="en-GB" sz="18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3920">
                <a:tc>
                  <a:txBody>
                    <a:bodyPr/>
                    <a:lstStyle/>
                    <a:p>
                      <a:r>
                        <a:rPr lang="en-GB" sz="1400"/>
                        <a:t>Commissioner’s annual</a:t>
                      </a:r>
                      <a:r>
                        <a:rPr lang="en-GB" sz="1400" baseline="0"/>
                        <a:t> report goes directly to Parliament/Assembly</a:t>
                      </a:r>
                      <a:r>
                        <a:rPr lang="en-GB" sz="1400"/>
                        <a:t> 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83920">
                <a:tc>
                  <a:txBody>
                    <a:bodyPr/>
                    <a:lstStyle/>
                    <a:p>
                      <a:r>
                        <a:rPr lang="en-GB" sz="1400"/>
                        <a:t>Legislation ties Commissioner</a:t>
                      </a:r>
                      <a:r>
                        <a:rPr lang="en-GB" sz="1400" baseline="0"/>
                        <a:t> to government policy</a:t>
                      </a:r>
                      <a:endParaRPr lang="en-GB" sz="14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33475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 eaLnBrk="1" hangingPunct="1"/>
            <a:r>
              <a:rPr lang="cy-GB" altLang="en-US" b="1" dirty="0"/>
              <a:t>Deddfwriaeth</a:t>
            </a:r>
            <a:r>
              <a:rPr lang="en-GB" altLang="en-US" b="1" dirty="0"/>
              <a:t> / Polisi</a:t>
            </a:r>
            <a:br>
              <a:rPr lang="en-GB" altLang="en-US" b="1" dirty="0"/>
            </a:br>
            <a:r>
              <a:rPr lang="en-GB" altLang="en-US" b="1" dirty="0"/>
              <a:t>Legislation / Policy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en-US" sz="2400" dirty="0"/>
              <a:t>Nid cyfraith mo polisi ond gall fod â chysylltiadau cryf â deddfwriaeth benodol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 dirty="0"/>
              <a:t>Mae polisïau’n nodi nodau a gweithgareddau a gynlluniwyd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 dirty="0"/>
              <a:t>Gellir ystyried mai proses yw polisi, ac o’r herwydd ei fod yn barhaus ac yn ben-agored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 dirty="0"/>
              <a:t>Gallai polisi fod yn ymhlyg yn ogystal â bod yn eglur</a:t>
            </a:r>
          </a:p>
          <a:p>
            <a:pPr eaLnBrk="1" hangingPunct="1">
              <a:lnSpc>
                <a:spcPct val="80000"/>
              </a:lnSpc>
            </a:pPr>
            <a:endParaRPr lang="en-US" altLang="en-US" sz="3200" dirty="0"/>
          </a:p>
        </p:txBody>
      </p:sp>
      <p:sp>
        <p:nvSpPr>
          <p:cNvPr id="7172" name="Content Placeholder 2"/>
          <p:cNvSpPr>
            <a:spLocks noGrp="1"/>
          </p:cNvSpPr>
          <p:nvPr>
            <p:ph sz="half" idx="2"/>
          </p:nvPr>
        </p:nvSpPr>
        <p:spPr>
          <a:xfrm>
            <a:off x="4495800" y="1722438"/>
            <a:ext cx="4081463" cy="4983162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Policy is not law but can be strongly linked to specific legislation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b="0" dirty="0">
                <a:effectLst/>
                <a:highlight>
                  <a:srgbClr val="FFFFFF"/>
                </a:highlight>
              </a:rPr>
              <a:t>Policies set out goals and planned activities</a:t>
            </a:r>
            <a:endParaRPr lang="en-US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Policy can be regarded as a process, and as such is ongoing and open- ended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Policy may be implicit as well as explicit</a:t>
            </a:r>
          </a:p>
          <a:p>
            <a:pPr marL="64008" indent="0" eaLnBrk="1" hangingPunct="1">
              <a:lnSpc>
                <a:spcPct val="80000"/>
              </a:lnSpc>
              <a:buNone/>
            </a:pPr>
            <a:endParaRPr lang="en-US" altLang="en-US" sz="2800" dirty="0"/>
          </a:p>
          <a:p>
            <a:pPr eaLnBrk="1" hangingPunct="1">
              <a:lnSpc>
                <a:spcPct val="80000"/>
              </a:lnSpc>
            </a:pPr>
            <a:endParaRPr lang="en-US" altLang="en-US" sz="2800" dirty="0"/>
          </a:p>
          <a:p>
            <a:pPr>
              <a:lnSpc>
                <a:spcPct val="80000"/>
              </a:lnSpc>
            </a:pPr>
            <a:endParaRPr lang="en-US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527953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 eaLnBrk="1" hangingPunct="1"/>
            <a:r>
              <a:rPr lang="cy-GB" altLang="en-US" sz="2400" b="1" dirty="0"/>
              <a:t>Gwerthoedd Allweddol mewn Polisi Cymdeithasol</a:t>
            </a:r>
            <a:br>
              <a:rPr lang="en-US" altLang="en-US" sz="2400" b="1" dirty="0"/>
            </a:br>
            <a:r>
              <a:rPr lang="en-US" altLang="en-US" sz="2400" b="1" dirty="0"/>
              <a:t>Key Values in Social Policy</a:t>
            </a:r>
            <a:endParaRPr lang="en-GB" altLang="en-US" sz="2400" b="1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9600" y="1628775"/>
            <a:ext cx="3581400" cy="4848225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y-GB" sz="2400" dirty="0"/>
              <a:t>Wedi eu hymgorffori yn y meysydd canlynol:</a:t>
            </a:r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cy-GB" sz="2400" dirty="0"/>
              <a:t>Diffiniad o angen, cyfranogiad a hyrwyddo lles</a:t>
            </a:r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cy-GB" sz="2400" dirty="0"/>
              <a:t>Perthnasau cymdeithasol; dyletswyddau moesol, cyd-gyfrifoldeb, rhyddid a hawliau …</a:t>
            </a:r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cy-GB" sz="2400" dirty="0"/>
              <a:t>Egwyddorion sydd yn arwain cydraddoldeb a chyfiawnder cymdeithasol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3962400" cy="44196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400" dirty="0"/>
              <a:t>Embedded within the following areas: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dirty="0"/>
              <a:t>Definition of need, participation and  promotion of wellbeing 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dirty="0"/>
              <a:t>Social relationships; moral duties, mutual responsibility, freedom and rights…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dirty="0"/>
              <a:t>Principles guiding equality and social justice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400" dirty="0"/>
              <a:t> </a:t>
            </a:r>
            <a:r>
              <a:rPr lang="en-US" sz="1600" dirty="0" err="1"/>
              <a:t>Spicker</a:t>
            </a:r>
            <a:r>
              <a:rPr lang="en-US" sz="1600" dirty="0"/>
              <a:t> 2008: 86</a:t>
            </a:r>
          </a:p>
          <a:p>
            <a:pPr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32425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48E79-BD4B-4238-BD7E-80081E975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Polisïau allweddol ynghylch diogel</a:t>
            </a:r>
            <a:r>
              <a:rPr lang="cy-GB" dirty="0"/>
              <a:t>u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B481F-B274-46CB-A3C8-CDDDD27313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hlinkClick r:id="rId3"/>
              </a:rPr>
              <a:t>Gweithdrefnau Diogelu Cymru (2023)</a:t>
            </a:r>
            <a:endParaRPr lang="cy-GB" dirty="0"/>
          </a:p>
          <a:p>
            <a:r>
              <a:rPr lang="cy-GB" dirty="0"/>
              <a:t>Cyflwynwyd y gweithdrefnau hyn yn 2019 a'u diweddaru yn 2023.</a:t>
            </a:r>
          </a:p>
          <a:p>
            <a:r>
              <a:rPr lang="cy-GB" dirty="0"/>
              <a:t>Gwnaethant ddisodli'r gweithdrefnau blaenorol a amlinellwyd yn yr AWCPP(2008)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202CA-5F27-49F3-9A80-FADB0BCD27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dirty="0"/>
              <a:t>Diben - Mae'r Gweithdrefnau yn helpu ymarferwyr i gymhwyso'r ddeddfwriaeth </a:t>
            </a:r>
            <a:r>
              <a:rPr lang="cy-GB" u="sng" dirty="0">
                <a:solidFill>
                  <a:srgbClr val="191E7D"/>
                </a:solidFill>
                <a:latin typeface="Helvetica" panose="020B0604020202020204" pitchFamily="34" charset="0"/>
              </a:rPr>
              <a:t>Deddf Gwasanaethau Cymdeithasol a Llesiant (Cymru) 2014 </a:t>
            </a:r>
            <a:r>
              <a:rPr lang="cy-GB" dirty="0">
                <a:solidFill>
                  <a:srgbClr val="37394B"/>
                </a:solidFill>
                <a:latin typeface="Helvetica" panose="020B0604020202020204" pitchFamily="34" charset="0"/>
              </a:rPr>
              <a:t>a chanllawiau diogelu statudol </a:t>
            </a:r>
            <a:r>
              <a:rPr lang="cy-GB" u="sng" dirty="0">
                <a:solidFill>
                  <a:srgbClr val="191E7D"/>
                </a:solidFill>
                <a:latin typeface="Helvetica" panose="020B0604020202020204" pitchFamily="34" charset="0"/>
              </a:rPr>
              <a:t>Gweithio Gyda'n Gilydd i Ddiogelu Pobl</a:t>
            </a:r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4648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48E79-BD4B-4238-BD7E-80081E975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policies around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B481F-B274-46CB-A3C8-CDDDD27313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37394C"/>
                </a:solidFill>
                <a:effectLst/>
                <a:latin typeface="canada-type-gibson"/>
                <a:hlinkClick r:id="rId2"/>
              </a:rPr>
              <a:t>Wales Safeguarding Procedures (2023)</a:t>
            </a:r>
            <a:endParaRPr lang="en-GB" dirty="0"/>
          </a:p>
          <a:p>
            <a:r>
              <a:rPr lang="en-GB" dirty="0"/>
              <a:t>These procedures were introduced in 2019 and updated in 2020 and 2023.</a:t>
            </a:r>
          </a:p>
          <a:p>
            <a:r>
              <a:rPr lang="en-GB" dirty="0"/>
              <a:t>They replaced the previous procedures outlined in the AWCPP(2008)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202CA-5F27-49F3-9A80-FADB0BCD27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Purpose - </a:t>
            </a:r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The Procedures helps practitioners apply the legislation </a:t>
            </a:r>
            <a:r>
              <a:rPr lang="en-GB" b="0" i="0" dirty="0">
                <a:solidFill>
                  <a:srgbClr val="11846A"/>
                </a:solidFill>
                <a:effectLst/>
                <a:latin typeface="Helvetica" panose="020B0604020202020204" pitchFamily="34" charset="0"/>
                <a:hlinkClick r:id="rId3"/>
              </a:rPr>
              <a:t>Social Services and Wellbeing (Wales) Act 2014</a:t>
            </a:r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 and statutory safeguarding guidance </a:t>
            </a:r>
            <a:r>
              <a:rPr lang="en-GB" b="0" i="0" dirty="0">
                <a:solidFill>
                  <a:srgbClr val="11846A"/>
                </a:solidFill>
                <a:effectLst/>
                <a:latin typeface="Helvetica" panose="020B0604020202020204" pitchFamily="34" charset="0"/>
                <a:hlinkClick r:id="rId3"/>
              </a:rPr>
              <a:t>Working Together to Safeguard People</a:t>
            </a:r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7025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24180-53C6-4BCF-AFB7-7A82DD3CF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Polisïau allweddol ynghylch diogelu</a:t>
            </a:r>
            <a:br>
              <a:rPr lang="en-GB" b="1" dirty="0"/>
            </a:br>
            <a:r>
              <a:rPr lang="en-GB" b="1" dirty="0"/>
              <a:t>Key policies around safeguarding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45A18-7AC2-487A-897A-ED673D5E38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Lloegr</a:t>
            </a:r>
            <a:r>
              <a:rPr lang="en-GB" dirty="0"/>
              <a:t>/England</a:t>
            </a:r>
          </a:p>
          <a:p>
            <a:r>
              <a:rPr lang="en-GB" dirty="0">
                <a:hlinkClick r:id="rId2"/>
              </a:rPr>
              <a:t>Working together to safeguard children (2018)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341ACF-A9FE-472F-BEDA-B88366AFED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Yr Alban/Scotland</a:t>
            </a:r>
          </a:p>
          <a:p>
            <a:r>
              <a:rPr lang="en-GB" i="0" dirty="0">
                <a:solidFill>
                  <a:srgbClr val="333333"/>
                </a:solidFill>
                <a:effectLst/>
                <a:latin typeface="Roboto" panose="02000000000000000000" pitchFamily="2" charset="0"/>
                <a:hlinkClick r:id="rId3"/>
              </a:rPr>
              <a:t>National guidance for child protection in Scotland (2021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8262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23AC2-6497-4FB2-B0E1-A9754B71C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Tasg</a:t>
            </a:r>
            <a:r>
              <a:rPr lang="en-GB" b="1" dirty="0"/>
              <a:t> /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58F52-5BAA-4A4C-AA33-B76B203F84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Cymerwch ychydig o amser i edrych ar y polisïau yng Nghymru, Lloegr a'r Alban</a:t>
            </a:r>
            <a:r>
              <a:rPr lang="en-GB" dirty="0"/>
              <a:t>
Take some time to look at the policies in Wales, England and Scotland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7D7BEB-4AF1-4D6B-B720-AE221A7F93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Nodwch y pethau sy’n debyg 
Oes unrhyw wahaniaethau</a:t>
            </a:r>
            <a:r>
              <a:rPr lang="en-GB" dirty="0"/>
              <a:t>?</a:t>
            </a:r>
          </a:p>
          <a:p>
            <a:r>
              <a:rPr lang="en-GB" dirty="0"/>
              <a:t>Identify similarities </a:t>
            </a:r>
          </a:p>
          <a:p>
            <a:r>
              <a:rPr lang="en-GB" dirty="0"/>
              <a:t>Are there any differences?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9361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AC39F-ACA9-4A65-8214-A73E1B89E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Arfer diogelu</a:t>
            </a:r>
            <a:r>
              <a:rPr lang="en-GB" b="1" dirty="0"/>
              <a:t>/ Safeguarding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FB42C-47BB-4331-8E06-B189BF597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Byddwn yn ystyried sut mae polisi'n troi'n ymarfer yn ddiweddarach yn y modwl.</a:t>
            </a:r>
          </a:p>
          <a:p>
            <a:r>
              <a:rPr lang="en-GB" dirty="0"/>
              <a:t>We will be considering how policy translates into practice later in the module.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3981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cy-GB" dirty="0"/>
              <a:t>Cyfeiriadau</a:t>
            </a:r>
            <a:r>
              <a:rPr lang="en-GB" dirty="0"/>
              <a:t>/References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Alderson, P. (2008) </a:t>
            </a:r>
            <a:r>
              <a:rPr lang="en-GB" sz="1800" i="1" dirty="0"/>
              <a:t>Young Children's Rights: Exploring Beliefs, Principles and Practice</a:t>
            </a:r>
            <a:r>
              <a:rPr lang="en-GB" sz="1800" dirty="0"/>
              <a:t>. London: Jessica Kingsley</a:t>
            </a:r>
          </a:p>
          <a:p>
            <a:r>
              <a:rPr lang="en-GB" sz="1800" dirty="0"/>
              <a:t>Brotherton, G., Davies, H. &amp; McGillivray, G. (2010) </a:t>
            </a:r>
            <a:r>
              <a:rPr lang="en-GB" sz="1800" i="1" dirty="0"/>
              <a:t>Working with Children, Young People and Families, </a:t>
            </a:r>
            <a:r>
              <a:rPr lang="en-GB" sz="1800" dirty="0"/>
              <a:t>London: Sage.</a:t>
            </a:r>
          </a:p>
          <a:p>
            <a:r>
              <a:rPr lang="en-GB" sz="1800" b="0" i="0" dirty="0">
                <a:solidFill>
                  <a:srgbClr val="3A3A3A"/>
                </a:solidFill>
                <a:effectLst/>
              </a:rPr>
              <a:t>Hodgson, D.S.M. and Irving, D.Z. (2007) </a:t>
            </a:r>
            <a:r>
              <a:rPr lang="en-GB" sz="1800" b="0" i="1" dirty="0">
                <a:solidFill>
                  <a:srgbClr val="3A3A3A"/>
                </a:solidFill>
                <a:effectLst/>
              </a:rPr>
              <a:t>Policy Reconsidered Meanings, Politics and Practices</a:t>
            </a:r>
            <a:r>
              <a:rPr lang="en-GB" sz="1800" b="0" i="0" dirty="0">
                <a:solidFill>
                  <a:srgbClr val="3A3A3A"/>
                </a:solidFill>
                <a:effectLst/>
              </a:rPr>
              <a:t>. Bristol, U.K: Policy Press.</a:t>
            </a:r>
            <a:endParaRPr lang="en-GB" sz="1800" dirty="0"/>
          </a:p>
          <a:p>
            <a:r>
              <a:rPr lang="en-US" altLang="en-US" sz="1800" dirty="0" err="1"/>
              <a:t>Spicker</a:t>
            </a:r>
            <a:r>
              <a:rPr lang="en-US" altLang="en-US" sz="1800" dirty="0"/>
              <a:t>, P. (2008) </a:t>
            </a:r>
            <a:r>
              <a:rPr lang="en-US" altLang="en-US" sz="1800" i="1" dirty="0"/>
              <a:t>Social Policy: Themes and Approaches, </a:t>
            </a:r>
            <a:r>
              <a:rPr lang="en-US" altLang="en-US" sz="1800" dirty="0"/>
              <a:t>Bristol: The Policy Press,  </a:t>
            </a:r>
          </a:p>
          <a:p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27807811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cy-GB" altLang="en-US" dirty="0"/>
              <a:t>Llyfryddiaeth</a:t>
            </a:r>
            <a:r>
              <a:rPr lang="en-GB" altLang="en-US" dirty="0"/>
              <a:t> / Bibliography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en-GB" dirty="0"/>
          </a:p>
          <a:p>
            <a:pPr marL="365760" indent="-256032">
              <a:lnSpc>
                <a:spcPct val="90000"/>
              </a:lnSpc>
              <a:buClr>
                <a:schemeClr val="accent3"/>
              </a:buClr>
              <a:buNone/>
              <a:defRPr/>
            </a:pPr>
            <a:r>
              <a:rPr lang="cy-GB" sz="1800" dirty="0"/>
              <a:t>Delwedd o adeilad Llywodraeth Cymru </a:t>
            </a:r>
            <a:r>
              <a:rPr lang="en-GB" sz="1800" dirty="0"/>
              <a:t>/ Image of Welsh Government building. </a:t>
            </a:r>
            <a:r>
              <a:rPr lang="cy-GB" sz="1800" dirty="0"/>
              <a:t>Ar gael yn </a:t>
            </a:r>
            <a:r>
              <a:rPr lang="en-GB" sz="1800" dirty="0"/>
              <a:t>/ Available at </a:t>
            </a:r>
            <a:r>
              <a:rPr lang="en-GB" sz="1800" dirty="0">
                <a:hlinkClick r:id="rId3"/>
              </a:rPr>
              <a:t>http://www.thirdsector.co.uk/welsh-government-publishes-updated-third-sector-scheme/fundraising/article/1230967</a:t>
            </a:r>
            <a:r>
              <a:rPr lang="en-GB" sz="1800" dirty="0"/>
              <a:t> [ </a:t>
            </a:r>
            <a:r>
              <a:rPr lang="cy-GB" sz="1800" dirty="0"/>
              <a:t>Darllenwyd</a:t>
            </a:r>
            <a:r>
              <a:rPr lang="en-GB" sz="1800" dirty="0"/>
              <a:t> / Accessed 11.09.14]</a:t>
            </a:r>
          </a:p>
          <a:p>
            <a:pPr marL="365760" indent="-256032">
              <a:lnSpc>
                <a:spcPct val="90000"/>
              </a:lnSpc>
              <a:buClr>
                <a:schemeClr val="accent3"/>
              </a:buClr>
              <a:buNone/>
              <a:defRPr/>
            </a:pPr>
            <a:r>
              <a:rPr lang="en-GB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365300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2" ma:contentTypeDescription="Create a new document." ma:contentTypeScope="" ma:versionID="ecc340f5c58a6f1ce9451955456970a7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ece09fc101d81398e5073abfb0c63ec6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C6A271-6685-4B64-AEC3-B278252259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E0C05A-540D-4821-9EA3-7AE44630E0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2B219B-461F-4C76-8032-80E5E65EA70F}">
  <ds:schemaRefs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1f9d1f62-2b66-4e13-be38-f795d411800a"/>
    <ds:schemaRef ds:uri="5e4866c9-5473-4b36-a248-8ce6a7a4bde8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 (2)</Template>
  <TotalTime>802</TotalTime>
  <Words>3018</Words>
  <Application>Microsoft Office PowerPoint</Application>
  <PresentationFormat>On-screen Show (4:3)</PresentationFormat>
  <Paragraphs>332</Paragraphs>
  <Slides>39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39</vt:i4>
      </vt:variant>
    </vt:vector>
  </HeadingPairs>
  <TitlesOfParts>
    <vt:vector size="59" baseType="lpstr">
      <vt:lpstr>canada-type-gibson</vt:lpstr>
      <vt:lpstr>DengXian</vt:lpstr>
      <vt:lpstr>ＭＳ Ｐゴシック</vt:lpstr>
      <vt:lpstr>NSPCC-Regular</vt:lpstr>
      <vt:lpstr>NSPCC-Semibold</vt:lpstr>
      <vt:lpstr>Arial</vt:lpstr>
      <vt:lpstr>Calibri</vt:lpstr>
      <vt:lpstr>Calibri Light</vt:lpstr>
      <vt:lpstr>Courier New</vt:lpstr>
      <vt:lpstr>Georgia</vt:lpstr>
      <vt:lpstr>Helvetica</vt:lpstr>
      <vt:lpstr>Roboto</vt:lpstr>
      <vt:lpstr>Wingdings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  ECES6019 Gwneud Gwahaniaeth Gyda’n Gilydd Making a Difference Together</vt:lpstr>
      <vt:lpstr>Trosolwg / Overview</vt:lpstr>
      <vt:lpstr>Deddfwriaeth / Legislation:  Tasg 1/Task 1</vt:lpstr>
      <vt:lpstr>                 Hawliau Dynol Human Rights</vt:lpstr>
      <vt:lpstr>Hawliau Dynol Human Rights</vt:lpstr>
      <vt:lpstr>Hawliau Plant Children’s Rights</vt:lpstr>
      <vt:lpstr>Darpariaeth, Diogelwch a Chyfranogiad The three P’s</vt:lpstr>
      <vt:lpstr>                                   </vt:lpstr>
      <vt:lpstr>Saith nod craidd Seven core aims</vt:lpstr>
      <vt:lpstr>Tasg 2 / Task 2</vt:lpstr>
      <vt:lpstr>Beth yw diogelu? What is safeguarding?</vt:lpstr>
      <vt:lpstr>Hanes Deddfwriaethol y DU /  UK Legislative History</vt:lpstr>
      <vt:lpstr>Hanes Deddfwriaethol y DU /  UK Legislative History</vt:lpstr>
      <vt:lpstr>Hanes Deddfwriaethol y DU /  UK Legislative History</vt:lpstr>
      <vt:lpstr>Egwyddorion Deddf Plant 1989/ Principles of 1989 Children Act</vt:lpstr>
      <vt:lpstr>Egwyddorion 1989/ 1989 Principles</vt:lpstr>
      <vt:lpstr>Victoria Climbe</vt:lpstr>
      <vt:lpstr>Adroddiad Laming (2003) Laming Report (2003)</vt:lpstr>
      <vt:lpstr>Deddf Plant 2004 Children Act 2004</vt:lpstr>
      <vt:lpstr>Deddf Plant 2004 Children Act 2004</vt:lpstr>
      <vt:lpstr>Beirniadu Deddf Plant 2004 Criticisms of the Children Act 2004</vt:lpstr>
      <vt:lpstr>Deddf Gwasanaethau Cymdeithasol a Llesiant (Cymru) 2014 Social Services and Well-being (Wales) Act  (2014)</vt:lpstr>
      <vt:lpstr>Deddf Gwasanaethau Cymdeithasol a  Llesiant (Cymru) 2014 Social Services and Well-being (Wales) Act  (2014)</vt:lpstr>
      <vt:lpstr>Deddf Gwasanaethau Cymdeithasol a  Llesiant (Cymru) 2014 Social Services and Well-being (Wales) Act  (2014)</vt:lpstr>
      <vt:lpstr>Deddf Plant (Diddymu Amddiffyniad Cosb Resymol) (Cymru)) (2020)</vt:lpstr>
      <vt:lpstr>Children (Abolition of Defence of Reasonable Punishment) (Wales) Act) (2020)</vt:lpstr>
      <vt:lpstr>Tasg 3 / Task 3</vt:lpstr>
      <vt:lpstr>Deddfwriaeth Legislation</vt:lpstr>
      <vt:lpstr>Comisiynwyr Plant </vt:lpstr>
      <vt:lpstr>Children’s Commissioners </vt:lpstr>
      <vt:lpstr>Deddfwriaeth / Polisi Legislation / Policy</vt:lpstr>
      <vt:lpstr>Gwerthoedd Allweddol mewn Polisi Cymdeithasol Key Values in Social Policy</vt:lpstr>
      <vt:lpstr>Polisïau allweddol ynghylch diogelu
</vt:lpstr>
      <vt:lpstr>Key policies around safeguarding</vt:lpstr>
      <vt:lpstr>Polisïau allweddol ynghylch diogelu Key policies around safeguarding
</vt:lpstr>
      <vt:lpstr>Tasg / Task</vt:lpstr>
      <vt:lpstr>Arfer diogelu/ Safeguarding practice </vt:lpstr>
      <vt:lpstr>Cyfeiriadau/References</vt:lpstr>
      <vt:lpstr>Llyfryddiaeth /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Alison Murphy</cp:lastModifiedBy>
  <cp:revision>154</cp:revision>
  <dcterms:created xsi:type="dcterms:W3CDTF">2014-08-18T13:08:20Z</dcterms:created>
  <dcterms:modified xsi:type="dcterms:W3CDTF">2024-10-01T14:24:55Z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