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5"/>
  </p:notesMasterIdLst>
  <p:sldIdLst>
    <p:sldId id="719" r:id="rId7"/>
    <p:sldId id="301" r:id="rId8"/>
    <p:sldId id="726" r:id="rId9"/>
    <p:sldId id="844" r:id="rId10"/>
    <p:sldId id="845" r:id="rId11"/>
    <p:sldId id="803" r:id="rId12"/>
    <p:sldId id="846" r:id="rId13"/>
    <p:sldId id="806" r:id="rId14"/>
    <p:sldId id="847" r:id="rId15"/>
    <p:sldId id="808" r:id="rId16"/>
    <p:sldId id="848" r:id="rId17"/>
    <p:sldId id="809" r:id="rId18"/>
    <p:sldId id="850" r:id="rId19"/>
    <p:sldId id="831" r:id="rId20"/>
    <p:sldId id="838" r:id="rId21"/>
    <p:sldId id="851" r:id="rId22"/>
    <p:sldId id="836" r:id="rId23"/>
    <p:sldId id="854" r:id="rId24"/>
    <p:sldId id="849" r:id="rId25"/>
    <p:sldId id="840" r:id="rId26"/>
    <p:sldId id="842" r:id="rId27"/>
    <p:sldId id="852" r:id="rId28"/>
    <p:sldId id="841" r:id="rId29"/>
    <p:sldId id="853" r:id="rId30"/>
    <p:sldId id="835" r:id="rId31"/>
    <p:sldId id="837" r:id="rId32"/>
    <p:sldId id="855" r:id="rId33"/>
    <p:sldId id="72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A0356F-50E4-43F0-B507-020407CEBD16}" v="117" dt="2026-03-16T15:42:38.126"/>
    <p1510:client id="{81199114-C915-457B-8ABF-79365D86AE23}" v="1" dt="2026-03-15T22:51:02.767"/>
    <p1510:client id="{816C9537-A488-47E6-B142-15AC39505446}" v="1" dt="2026-03-16T16:36:30.2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5" d="100"/>
          <a:sy n="75" d="100"/>
        </p:scale>
        <p:origin x="1037" y="2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">
      <pc:chgData name="Stalin Jacob Wilson Packia Dhas" userId="050d7d71-3621-4503-95e8-1c9a9d962492" providerId="ADAL" clId="{3FBC77E1-FE42-4F9E-B4B2-3759F3328945}" dt="2026-03-16T16:37:29.622" v="153" actId="6549"/>
      <pc:docMkLst>
        <pc:docMk/>
      </pc:docMkLst>
      <pc:sldChg chg="modSp mod">
        <pc:chgData name="Stalin Jacob Wilson Packia Dhas" userId="050d7d71-3621-4503-95e8-1c9a9d962492" providerId="ADAL" clId="{3FBC77E1-FE42-4F9E-B4B2-3759F3328945}" dt="2026-03-16T10:04:57.720" v="101" actId="14100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3FBC77E1-FE42-4F9E-B4B2-3759F3328945}" dt="2026-03-15T22:50:14.761" v="2" actId="404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3-16T10:04:57.720" v="101" actId="14100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16T07:15:22.894" v="7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3-16T07:15:22.894" v="7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16T07:16:24.983" v="10"/>
        <pc:sldMkLst>
          <pc:docMk/>
          <pc:sldMk cId="848171928" sldId="726"/>
        </pc:sldMkLst>
        <pc:spChg chg="mod">
          <ac:chgData name="Stalin Jacob Wilson Packia Dhas" userId="050d7d71-3621-4503-95e8-1c9a9d962492" providerId="ADAL" clId="{3FBC77E1-FE42-4F9E-B4B2-3759F3328945}" dt="2026-03-16T07:15:28.318" v="9" actId="20577"/>
          <ac:spMkLst>
            <pc:docMk/>
            <pc:sldMk cId="848171928" sldId="726"/>
            <ac:spMk id="2" creationId="{64D15C1D-B3FB-7E45-91B9-C5396669B446}"/>
          </ac:spMkLst>
        </pc:spChg>
        <pc:spChg chg="mod">
          <ac:chgData name="Stalin Jacob Wilson Packia Dhas" userId="050d7d71-3621-4503-95e8-1c9a9d962492" providerId="ADAL" clId="{3FBC77E1-FE42-4F9E-B4B2-3759F3328945}" dt="2026-03-16T07:16:24.983" v="10"/>
          <ac:spMkLst>
            <pc:docMk/>
            <pc:sldMk cId="848171928" sldId="726"/>
            <ac:spMk id="5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3-16T16:36:43.393" v="148" actId="6549"/>
        <pc:sldMkLst>
          <pc:docMk/>
          <pc:sldMk cId="3881274198" sldId="806"/>
        </pc:sldMkLst>
        <pc:spChg chg="mod">
          <ac:chgData name="Stalin Jacob Wilson Packia Dhas" userId="050d7d71-3621-4503-95e8-1c9a9d962492" providerId="ADAL" clId="{3FBC77E1-FE42-4F9E-B4B2-3759F3328945}" dt="2026-03-16T07:37:36.488" v="16" actId="113"/>
          <ac:spMkLst>
            <pc:docMk/>
            <pc:sldMk cId="3881274198" sldId="806"/>
            <ac:spMk id="3" creationId="{00000000-0000-0000-0000-000000000000}"/>
          </ac:spMkLst>
        </pc:spChg>
      </pc:sldChg>
      <pc:sldChg chg="modSp modNotesTx">
        <pc:chgData name="Stalin Jacob Wilson Packia Dhas" userId="050d7d71-3621-4503-95e8-1c9a9d962492" providerId="ADAL" clId="{3FBC77E1-FE42-4F9E-B4B2-3759F3328945}" dt="2026-03-16T16:36:57.381" v="150" actId="6549"/>
        <pc:sldMkLst>
          <pc:docMk/>
          <pc:sldMk cId="979996152" sldId="831"/>
        </pc:sldMkLst>
        <pc:spChg chg="mod">
          <ac:chgData name="Stalin Jacob Wilson Packia Dhas" userId="050d7d71-3621-4503-95e8-1c9a9d962492" providerId="ADAL" clId="{3FBC77E1-FE42-4F9E-B4B2-3759F3328945}" dt="2026-03-16T07:51:02.293" v="96" actId="20577"/>
          <ac:spMkLst>
            <pc:docMk/>
            <pc:sldMk cId="979996152" sldId="83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15T23:03:05.589" v="5" actId="404"/>
        <pc:sldMkLst>
          <pc:docMk/>
          <pc:sldMk cId="285006069" sldId="835"/>
        </pc:sldMkLst>
        <pc:spChg chg="mod">
          <ac:chgData name="Stalin Jacob Wilson Packia Dhas" userId="050d7d71-3621-4503-95e8-1c9a9d962492" providerId="ADAL" clId="{3FBC77E1-FE42-4F9E-B4B2-3759F3328945}" dt="2026-03-15T23:03:05.589" v="5" actId="404"/>
          <ac:spMkLst>
            <pc:docMk/>
            <pc:sldMk cId="285006069" sldId="835"/>
            <ac:spMk id="3" creationId="{00000000-0000-0000-0000-000000000000}"/>
          </ac:spMkLst>
        </pc:spChg>
      </pc:sldChg>
      <pc:sldChg chg="modSp">
        <pc:chgData name="Stalin Jacob Wilson Packia Dhas" userId="050d7d71-3621-4503-95e8-1c9a9d962492" providerId="ADAL" clId="{3FBC77E1-FE42-4F9E-B4B2-3759F3328945}" dt="2026-03-15T22:51:02.767" v="3" actId="404"/>
        <pc:sldMkLst>
          <pc:docMk/>
          <pc:sldMk cId="4010431548" sldId="837"/>
        </pc:sldMkLst>
        <pc:spChg chg="mod">
          <ac:chgData name="Stalin Jacob Wilson Packia Dhas" userId="050d7d71-3621-4503-95e8-1c9a9d962492" providerId="ADAL" clId="{3FBC77E1-FE42-4F9E-B4B2-3759F3328945}" dt="2026-03-15T22:51:02.767" v="3" actId="404"/>
          <ac:spMkLst>
            <pc:docMk/>
            <pc:sldMk cId="4010431548" sldId="837"/>
            <ac:spMk id="3" creationId="{00000000-0000-0000-0000-000000000000}"/>
          </ac:spMkLst>
        </pc:spChg>
      </pc:sldChg>
      <pc:sldChg chg="modSp modNotesTx">
        <pc:chgData name="Stalin Jacob Wilson Packia Dhas" userId="050d7d71-3621-4503-95e8-1c9a9d962492" providerId="ADAL" clId="{3FBC77E1-FE42-4F9E-B4B2-3759F3328945}" dt="2026-03-16T16:37:04.231" v="151" actId="6549"/>
        <pc:sldMkLst>
          <pc:docMk/>
          <pc:sldMk cId="3926796084" sldId="838"/>
        </pc:sldMkLst>
        <pc:spChg chg="mod">
          <ac:chgData name="Stalin Jacob Wilson Packia Dhas" userId="050d7d71-3621-4503-95e8-1c9a9d962492" providerId="ADAL" clId="{3FBC77E1-FE42-4F9E-B4B2-3759F3328945}" dt="2026-03-16T07:58:18.447" v="99" actId="20577"/>
          <ac:spMkLst>
            <pc:docMk/>
            <pc:sldMk cId="3926796084" sldId="838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3-16T16:37:29.622" v="153" actId="6549"/>
        <pc:sldMkLst>
          <pc:docMk/>
          <pc:sldMk cId="659666466" sldId="840"/>
        </pc:sldMkLst>
      </pc:sldChg>
      <pc:sldChg chg="addSp delSp modSp mod">
        <pc:chgData name="Stalin Jacob Wilson Packia Dhas" userId="050d7d71-3621-4503-95e8-1c9a9d962492" providerId="ADAL" clId="{3FBC77E1-FE42-4F9E-B4B2-3759F3328945}" dt="2026-03-16T13:41:34.190" v="128" actId="20577"/>
        <pc:sldMkLst>
          <pc:docMk/>
          <pc:sldMk cId="515578709" sldId="842"/>
        </pc:sldMkLst>
        <pc:spChg chg="mod">
          <ac:chgData name="Stalin Jacob Wilson Packia Dhas" userId="050d7d71-3621-4503-95e8-1c9a9d962492" providerId="ADAL" clId="{3FBC77E1-FE42-4F9E-B4B2-3759F3328945}" dt="2026-03-16T13:41:34.190" v="128" actId="20577"/>
          <ac:spMkLst>
            <pc:docMk/>
            <pc:sldMk cId="515578709" sldId="842"/>
            <ac:spMk id="3" creationId="{00000000-0000-0000-0000-000000000000}"/>
          </ac:spMkLst>
        </pc:spChg>
        <pc:spChg chg="add del">
          <ac:chgData name="Stalin Jacob Wilson Packia Dhas" userId="050d7d71-3621-4503-95e8-1c9a9d962492" providerId="ADAL" clId="{3FBC77E1-FE42-4F9E-B4B2-3759F3328945}" dt="2026-03-16T13:40:45.191" v="109" actId="22"/>
          <ac:spMkLst>
            <pc:docMk/>
            <pc:sldMk cId="515578709" sldId="842"/>
            <ac:spMk id="7" creationId="{043F4073-18F7-1981-8F99-1CC7BEF7F4B0}"/>
          </ac:spMkLst>
        </pc:spChg>
        <pc:spChg chg="mod">
          <ac:chgData name="Stalin Jacob Wilson Packia Dhas" userId="050d7d71-3621-4503-95e8-1c9a9d962492" providerId="ADAL" clId="{3FBC77E1-FE42-4F9E-B4B2-3759F3328945}" dt="2026-03-16T13:41:25.663" v="121" actId="14100"/>
          <ac:spMkLst>
            <pc:docMk/>
            <pc:sldMk cId="515578709" sldId="842"/>
            <ac:spMk id="8" creationId="{BB235AA6-90A3-225B-2EAF-D9671CB72CE9}"/>
          </ac:spMkLst>
        </pc:spChg>
        <pc:picChg chg="mod">
          <ac:chgData name="Stalin Jacob Wilson Packia Dhas" userId="050d7d71-3621-4503-95e8-1c9a9d962492" providerId="ADAL" clId="{3FBC77E1-FE42-4F9E-B4B2-3759F3328945}" dt="2026-03-16T13:41:02.517" v="113" actId="1076"/>
          <ac:picMkLst>
            <pc:docMk/>
            <pc:sldMk cId="515578709" sldId="842"/>
            <ac:picMk id="10" creationId="{64FEA581-DF7E-D03E-2B0D-1D5B0A39B35C}"/>
          </ac:picMkLst>
        </pc:picChg>
      </pc:sldChg>
      <pc:sldChg chg="modSp del mod">
        <pc:chgData name="Stalin Jacob Wilson Packia Dhas" userId="050d7d71-3621-4503-95e8-1c9a9d962492" providerId="ADAL" clId="{3FBC77E1-FE42-4F9E-B4B2-3759F3328945}" dt="2026-03-16T13:41:40.980" v="129" actId="47"/>
        <pc:sldMkLst>
          <pc:docMk/>
          <pc:sldMk cId="3422972989" sldId="843"/>
        </pc:sldMkLst>
        <pc:spChg chg="mod">
          <ac:chgData name="Stalin Jacob Wilson Packia Dhas" userId="050d7d71-3621-4503-95e8-1c9a9d962492" providerId="ADAL" clId="{3FBC77E1-FE42-4F9E-B4B2-3759F3328945}" dt="2026-03-16T13:40:36.728" v="107" actId="21"/>
          <ac:spMkLst>
            <pc:docMk/>
            <pc:sldMk cId="3422972989" sldId="84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16T07:17:04.721" v="12" actId="27636"/>
        <pc:sldMkLst>
          <pc:docMk/>
          <pc:sldMk cId="3649581245" sldId="845"/>
        </pc:sldMkLst>
        <pc:spChg chg="mod">
          <ac:chgData name="Stalin Jacob Wilson Packia Dhas" userId="050d7d71-3621-4503-95e8-1c9a9d962492" providerId="ADAL" clId="{3FBC77E1-FE42-4F9E-B4B2-3759F3328945}" dt="2026-03-16T07:17:04.721" v="12" actId="27636"/>
          <ac:spMkLst>
            <pc:docMk/>
            <pc:sldMk cId="3649581245" sldId="845"/>
            <ac:spMk id="3" creationId="{45E738E9-468D-1A6F-A400-6ED9F1230F3E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3-16T16:36:35.876" v="147" actId="6549"/>
        <pc:sldMkLst>
          <pc:docMk/>
          <pc:sldMk cId="1717638576" sldId="846"/>
        </pc:sldMkLst>
      </pc:sldChg>
      <pc:sldChg chg="addSp delSp modSp mod modNotesTx">
        <pc:chgData name="Stalin Jacob Wilson Packia Dhas" userId="050d7d71-3621-4503-95e8-1c9a9d962492" providerId="ADAL" clId="{3FBC77E1-FE42-4F9E-B4B2-3759F3328945}" dt="2026-03-16T16:36:48.567" v="149" actId="6549"/>
        <pc:sldMkLst>
          <pc:docMk/>
          <pc:sldMk cId="985807709" sldId="847"/>
        </pc:sldMkLst>
        <pc:spChg chg="mod">
          <ac:chgData name="Stalin Jacob Wilson Packia Dhas" userId="050d7d71-3621-4503-95e8-1c9a9d962492" providerId="ADAL" clId="{3FBC77E1-FE42-4F9E-B4B2-3759F3328945}" dt="2026-03-16T07:41:56.970" v="23" actId="20577"/>
          <ac:spMkLst>
            <pc:docMk/>
            <pc:sldMk cId="985807709" sldId="847"/>
            <ac:spMk id="3" creationId="{CE61F5F1-995E-9BDD-B79C-F25EA5328CA7}"/>
          </ac:spMkLst>
        </pc:spChg>
        <pc:picChg chg="add del">
          <ac:chgData name="Stalin Jacob Wilson Packia Dhas" userId="050d7d71-3621-4503-95e8-1c9a9d962492" providerId="ADAL" clId="{3FBC77E1-FE42-4F9E-B4B2-3759F3328945}" dt="2026-03-16T16:31:08.181" v="146" actId="478"/>
          <ac:picMkLst>
            <pc:docMk/>
            <pc:sldMk cId="985807709" sldId="847"/>
            <ac:picMk id="8" creationId="{AE8F18A3-4A2E-4A3E-5CEF-D20ADE94E3E3}"/>
          </ac:picMkLst>
        </pc:picChg>
      </pc:sldChg>
      <pc:sldChg chg="modSp mod">
        <pc:chgData name="Stalin Jacob Wilson Packia Dhas" userId="050d7d71-3621-4503-95e8-1c9a9d962492" providerId="ADAL" clId="{3FBC77E1-FE42-4F9E-B4B2-3759F3328945}" dt="2026-03-16T07:45:06.540" v="26" actId="6549"/>
        <pc:sldMkLst>
          <pc:docMk/>
          <pc:sldMk cId="473532055" sldId="850"/>
        </pc:sldMkLst>
        <pc:spChg chg="mod">
          <ac:chgData name="Stalin Jacob Wilson Packia Dhas" userId="050d7d71-3621-4503-95e8-1c9a9d962492" providerId="ADAL" clId="{3FBC77E1-FE42-4F9E-B4B2-3759F3328945}" dt="2026-03-16T07:45:06.540" v="26" actId="6549"/>
          <ac:spMkLst>
            <pc:docMk/>
            <pc:sldMk cId="473532055" sldId="850"/>
            <ac:spMk id="3" creationId="{868CE2FD-E595-0CDC-74DB-13E42B498CBF}"/>
          </ac:spMkLst>
        </pc:spChg>
      </pc:sldChg>
      <pc:sldChg chg="modSp modNotesTx">
        <pc:chgData name="Stalin Jacob Wilson Packia Dhas" userId="050d7d71-3621-4503-95e8-1c9a9d962492" providerId="ADAL" clId="{3FBC77E1-FE42-4F9E-B4B2-3759F3328945}" dt="2026-03-16T16:37:12.133" v="152" actId="6549"/>
        <pc:sldMkLst>
          <pc:docMk/>
          <pc:sldMk cId="2438986093" sldId="851"/>
        </pc:sldMkLst>
        <pc:spChg chg="mod">
          <ac:chgData name="Stalin Jacob Wilson Packia Dhas" userId="050d7d71-3621-4503-95e8-1c9a9d962492" providerId="ADAL" clId="{3FBC77E1-FE42-4F9E-B4B2-3759F3328945}" dt="2026-03-16T08:00:15.073" v="100"/>
          <ac:spMkLst>
            <pc:docMk/>
            <pc:sldMk cId="2438986093" sldId="851"/>
            <ac:spMk id="3" creationId="{04FA83BD-8CCC-B21F-8B14-4B838D22D202}"/>
          </ac:spMkLst>
        </pc:spChg>
      </pc:sldChg>
      <pc:sldChg chg="new del">
        <pc:chgData name="Stalin Jacob Wilson Packia Dhas" userId="050d7d71-3621-4503-95e8-1c9a9d962492" providerId="ADAL" clId="{3FBC77E1-FE42-4F9E-B4B2-3759F3328945}" dt="2026-03-16T07:40:37.810" v="18" actId="680"/>
        <pc:sldMkLst>
          <pc:docMk/>
          <pc:sldMk cId="3981240000" sldId="8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98C9C-AE06-E683-77AF-608F2B38C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8B4D6B-B416-CB72-4337-D9B7D78C8E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77DD6B4C-2145-662F-CA1B-E62A827F8EFA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77DD6B4C-2145-662F-CA1B-E62A827F8EFA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0" i="0">
                    <a:latin typeface="Cambria Math" panose="02040503050406030204" pitchFamily="18" charset="0"/>
                  </a:rPr>
                  <a:t>𝑉_𝐿=𝑉_𝐶</a:t>
                </a:r>
                <a:r>
                  <a:rPr lang="en-GB" i="1" dirty="0"/>
                  <a:t> (180</a:t>
                </a:r>
                <a:r>
                  <a:rPr lang="en-GB" i="1" baseline="0" dirty="0"/>
                  <a:t> degree out of phase)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3FEDDEB-B0B7-F7C4-7287-624398AB06FB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560B2-975B-76BB-F70A-80B594343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0EE23-A0C9-2B54-2C81-D6FC75BA5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983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9247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BD84D-E38C-DC2A-EFBC-015AA09C6C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7ED335-D42A-7503-D710-05E8936AFA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614879-C79B-03E9-A455-9AFBC862A5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11F9AF7-F40E-E9F3-7755-B5A99665971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34C57-790A-E9F3-B265-A5971597E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326F8-1C74-5211-BD2E-3DDAB5DAD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485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1361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6180A9-D439-2B85-9D67-C99190FA8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CE4C2C-033C-1558-1337-4D4D178A6D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A1F9077C-7528-52C0-36FE-67703F83275E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A1F9077C-7528-52C0-36FE-67703F83275E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1" dirty="0"/>
                  <a:t>Voltage magnification</a:t>
                </a:r>
              </a:p>
              <a:p>
                <a:r>
                  <a:rPr lang="en-GB" dirty="0"/>
                  <a:t>This is mainly associated with a </a:t>
                </a:r>
                <a:r>
                  <a:rPr lang="en-GB" b="1" dirty="0"/>
                  <a:t>series resonant circuit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At series resonance:, the circuit current is maximum the voltage across the inductor or capacitor can be much larger than the supply voltage</a:t>
                </a:r>
              </a:p>
              <a:p>
                <a:r>
                  <a:rPr lang="en-GB" dirty="0"/>
                  <a:t>Why?</a:t>
                </a:r>
                <a:br>
                  <a:rPr lang="en-GB" dirty="0"/>
                </a:br>
                <a:r>
                  <a:rPr lang="en-GB" dirty="0"/>
                  <a:t>Because at resonance the current is large, and:</a:t>
                </a:r>
              </a:p>
              <a:p>
                <a:pPr/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𝑉_𝐿=𝐼𝑋_𝐿, 𝑉_𝐶=𝐼𝑋_𝐶</a:t>
                </a:r>
                <a:r>
                  <a:rPr lang="en-GB" dirty="0"/>
                  <a:t> </a:t>
                </a:r>
                <a:endParaRPr lang="ar-AE" dirty="0"/>
              </a:p>
              <a:p>
                <a:r>
                  <a:rPr lang="en-GB" dirty="0"/>
                  <a:t>Since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𝑋_𝐿</a:t>
                </a:r>
                <a:r>
                  <a:rPr lang="en-GB" dirty="0"/>
                  <a:t>and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𝑋_𝐶</a:t>
                </a:r>
                <a:r>
                  <a:rPr lang="en-GB" dirty="0"/>
                  <a:t>can be high, the voltages across </a:t>
                </a:r>
                <a:r>
                  <a:rPr lang="en-GB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𝐿</a:t>
                </a:r>
                <a:r>
                  <a:rPr lang="en-GB" dirty="0"/>
                  <a:t>and </a:t>
                </a:r>
                <a:r>
                  <a:rPr lang="en-GB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𝐶</a:t>
                </a:r>
                <a:r>
                  <a:rPr lang="en-GB" dirty="0"/>
                  <a:t>become large, even though they cancel each other in the total series circuit.</a:t>
                </a:r>
              </a:p>
              <a:p>
                <a:r>
                  <a:rPr lang="en-GB" dirty="0"/>
                  <a:t>So the voltage across each reactive component can be much larger than the applied voltage. This is called </a:t>
                </a:r>
                <a:r>
                  <a:rPr lang="en-GB" b="1" dirty="0"/>
                  <a:t>voltage magnification</a:t>
                </a:r>
                <a:r>
                  <a:rPr lang="en-GB" dirty="0"/>
                  <a:t>.</a:t>
                </a:r>
              </a:p>
              <a:p>
                <a:pPr/>
                <a:r>
                  <a:rPr lang="en-GB" b="0" i="0">
                    <a:latin typeface="Cambria Math" panose="02040503050406030204" pitchFamily="18" charset="0"/>
                  </a:rPr>
                  <a:t>"Voltage magnification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"=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(𝑉_𝐿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or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𝑉_𝐶)/𝑉</a:t>
                </a:r>
                <a:r>
                  <a:rPr lang="en-IN" dirty="0"/>
                  <a:t> </a:t>
                </a:r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817A390-1A4D-404E-61AF-E2811B8F97B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9D4A5-AB75-E21B-249A-6373EBC5C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F1DA8F-C87D-CEF3-BEF6-9E41C4BE3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4515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970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C1858-A2EF-D0B2-A14C-A40766F3B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561A5F-19A4-C8FD-27B0-33AE5EDCFA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F5F8EE-3432-714D-2CB3-EC1CCD2F10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E2F4AAC-DBA5-7E08-CA75-A6D369E4CA3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75CC2-0C83-D30F-5052-A97560A9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7C261-AD62-E59E-72EF-DB4B6529B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1106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7569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2C3C7-84F9-00AE-D970-429D590AE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41BA35-975F-CD82-5626-210759003C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28178C-042A-E002-926B-7309FB08C5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621AF00-8E7B-A858-3FC5-5FDA9694A58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AF07F-BAD9-BB2E-6C17-4B1F368CE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BF6FA-44DB-11FE-F585-6184BD254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3718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IL​=XL​V​ 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𝐼_𝐶=𝑉/𝑋_𝐶 </a:t>
                </a:r>
                <a:r>
                  <a:rPr lang="en-GB" dirty="0"/>
                  <a:t> </a:t>
                </a:r>
                <a:endParaRPr lang="ar-AE" dirty="0"/>
              </a:p>
              <a:p>
                <a:r>
                  <a:rPr lang="en-GB" dirty="0"/>
                  <a:t>At resonance: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𝑋_𝐿=𝑋_𝐶</a:t>
                </a:r>
                <a:r>
                  <a:rPr lang="en-GB" dirty="0"/>
                  <a:t> </a:t>
                </a:r>
                <a:endParaRPr lang="ar-AE" dirty="0"/>
              </a:p>
              <a:p>
                <a:r>
                  <a:rPr lang="en-GB" dirty="0"/>
                  <a:t>So,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𝑉/𝑋_𝐿 =𝑉/𝑋_𝐶 </a:t>
                </a:r>
                <a:r>
                  <a:rPr lang="en-GB" dirty="0"/>
                  <a:t> </a:t>
                </a:r>
                <a:endParaRPr lang="ar-AE" dirty="0"/>
              </a:p>
              <a:p>
                <a:r>
                  <a:rPr lang="en-GB" dirty="0"/>
                  <a:t>therefore,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𝐼_𝐿=𝐼_𝐶</a:t>
                </a:r>
                <a:r>
                  <a:rPr lang="en-GB" dirty="0"/>
                  <a:t> </a:t>
                </a:r>
                <a:endParaRPr lang="ar-AE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9221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2514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E9D10-785A-BA21-AA38-525FBD2BD2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1B2050-F9C1-4D30-126D-D0E8990A68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D2F803-3F2B-05FA-3DEE-95891CCBF9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718A562-69A3-7598-E952-55188816EDE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A66B7-CBAD-39EC-0927-0EE4804CE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002B9-9C49-C6B8-5453-B69A58A74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9052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9163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00BD-A586-7947-B328-A6FDE1C090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4D4C45-9FFE-42AD-1982-BF118922C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D5C063-AD98-6E8E-0BAF-E78F922D9E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481CFFB-32AA-C874-4565-4E9397A9422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ADD38-126D-DA47-847A-4346FD05E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0D140-BB4F-7C6B-CFF1-E9B669983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2979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209A7-1FE5-E76A-7894-8A05DB7D6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1E3012-20F8-0F92-30D0-408E38E355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09C6F-AF27-618D-F99D-360248971E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29644DD-75E3-31EC-7367-8F542D8F86E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473F9-7CC4-6B7A-7BF2-42DA17127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52949-6443-14D0-E216-295955A19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9706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In a </a:t>
                </a:r>
                <a:r>
                  <a:rPr lang="en-GB" b="1" dirty="0"/>
                  <a:t>parallel RLC circuit</a:t>
                </a:r>
                <a:r>
                  <a:rPr lang="en-GB" dirty="0"/>
                  <a:t> at resonance:</a:t>
                </a:r>
              </a:p>
              <a:p>
                <a:r>
                  <a:rPr lang="en-GB" dirty="0"/>
                  <a:t>the circuit impedance is maximum, so the source current is minimum</a:t>
                </a:r>
              </a:p>
              <a:p>
                <a:r>
                  <a:rPr lang="en-GB" dirty="0"/>
                  <a:t>But inside the circuit:</a:t>
                </a:r>
                <a:r>
                  <a:rPr lang="en-GB" baseline="0" dirty="0"/>
                  <a:t> </a:t>
                </a:r>
                <a:r>
                  <a:rPr lang="en-GB" dirty="0"/>
                  <a:t>the inductor branch current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  </a:t>
                </a:r>
                <a:r>
                  <a:rPr lang="en-GB" dirty="0"/>
                  <a:t>and capacitor branch current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𝐼_𝐶</a:t>
                </a:r>
                <a:endParaRPr lang="ar-AE" dirty="0"/>
              </a:p>
              <a:p>
                <a:r>
                  <a:rPr lang="en-GB" dirty="0"/>
                  <a:t>can both be large.</a:t>
                </a:r>
              </a:p>
              <a:p>
                <a:r>
                  <a:rPr lang="en-GB" dirty="0"/>
                  <a:t>At resonance:</a:t>
                </a:r>
                <a:r>
                  <a:rPr lang="en-GB" baseline="0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𝑋_𝐿=𝑋_𝐶</a:t>
                </a:r>
                <a:r>
                  <a:rPr lang="en-GB" dirty="0"/>
                  <a:t>, so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𝐼_𝐿=𝑉/𝑋_𝐿 , 𝐼_𝐶=𝑉/𝑋_𝐶 </a:t>
                </a:r>
                <a:r>
                  <a:rPr lang="en-GB" dirty="0"/>
                  <a:t> </a:t>
                </a:r>
              </a:p>
              <a:p>
                <a:r>
                  <a:rPr lang="en-GB" dirty="0"/>
                  <a:t>Their magnitudes are equal, and they are opposite in phase, so they cancel as far as the supply is concerned. That is why the source current is small.</a:t>
                </a:r>
              </a:p>
              <a:p>
                <a:r>
                  <a:rPr lang="en-GB" dirty="0"/>
                  <a:t>However, large current still circulates back and forth between the inductor and capacitor. This is called </a:t>
                </a:r>
                <a:r>
                  <a:rPr lang="en-GB" b="1" dirty="0"/>
                  <a:t>current magnification</a:t>
                </a:r>
                <a:r>
                  <a:rPr lang="en-GB" dirty="0"/>
                  <a:t>.</a:t>
                </a:r>
              </a:p>
              <a:p>
                <a:endParaRPr lang="ar-AE" dirty="0"/>
              </a:p>
              <a:p>
                <a:r>
                  <a:rPr lang="en-GB" dirty="0"/>
                  <a:t>In </a:t>
                </a:r>
                <a:r>
                  <a:rPr lang="en-GB" b="1" dirty="0"/>
                  <a:t>series resonance</a:t>
                </a:r>
                <a:r>
                  <a:rPr lang="en-GB" dirty="0"/>
                  <a:t>, this leads to </a:t>
                </a:r>
                <a:r>
                  <a:rPr lang="en-GB" b="1" dirty="0"/>
                  <a:t>large current</a:t>
                </a:r>
                <a:r>
                  <a:rPr lang="en-GB" dirty="0"/>
                  <a:t>, so the individual voltages across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𝐿</a:t>
                </a:r>
                <a:r>
                  <a:rPr lang="en-GB" dirty="0"/>
                  <a:t>and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𝐶</a:t>
                </a:r>
                <a:r>
                  <a:rPr lang="en-GB" dirty="0"/>
                  <a:t>become large → </a:t>
                </a:r>
                <a:r>
                  <a:rPr lang="en-GB" b="1" dirty="0"/>
                  <a:t>voltage magnification</a:t>
                </a:r>
                <a:endParaRPr lang="en-GB" dirty="0"/>
              </a:p>
              <a:p>
                <a:r>
                  <a:rPr lang="en-GB" dirty="0"/>
                  <a:t>In </a:t>
                </a:r>
                <a:r>
                  <a:rPr lang="en-GB" b="1" dirty="0"/>
                  <a:t>parallel resonance</a:t>
                </a:r>
                <a:r>
                  <a:rPr lang="en-GB" dirty="0"/>
                  <a:t>, this leads to </a:t>
                </a:r>
                <a:r>
                  <a:rPr lang="en-GB" b="1" dirty="0"/>
                  <a:t>large branch currents</a:t>
                </a:r>
                <a:r>
                  <a:rPr lang="en-GB" dirty="0"/>
                  <a:t>, while the source current stays small → </a:t>
                </a:r>
                <a:r>
                  <a:rPr lang="en-GB" b="1" dirty="0"/>
                  <a:t>current magnification</a:t>
                </a:r>
                <a:endParaRPr lang="en-GB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576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1569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DB62F2-BF44-D5C2-CC75-CF206D10E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D6587E-4DE0-8512-533D-2C46707891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2CE029-F896-AAD0-5A94-D3D4CCD465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BCA5C5E-F101-BCCE-4BE8-3C5ECE77641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20792-1B36-9F35-3952-B20E56437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EA9FE-66D6-E41C-E4B9-10885E70D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0636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2308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0FBD47-8E0A-44A1-D942-EE18AD2E66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A40272-D382-D231-D026-DFABA4F55B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C8819C-0800-9FDD-ADA7-DBCB2A6053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BDF4B99-B46D-5188-56EC-F4CBC036E8B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08EB98-BD3E-F268-CC1B-9C750CC7D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D707D-2792-E090-553D-4CB3B2E0B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8562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65763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8741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DBFE70-3E14-2225-9CA8-1817781F6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4FBC6E-C394-F2C0-001B-401C474AD4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DA5B92-C16F-54D1-D737-D7FD4AF9B7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BF7BFC8-3F16-23CD-0DFD-D24B856645F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5CD6C-6FFD-98FB-3C83-EBC4D87B3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B496F-EA32-4197-99EC-6A8E6F4DE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49597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4A80-D03F-47F4-B158-E2C7970ADA61}" type="datetime1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</a:t>
            </a:r>
          </a:p>
          <a:p>
            <a:r>
              <a:rPr lang="en-GB" sz="4800" dirty="0"/>
              <a:t>and Electronic 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 b="1" dirty="0"/>
              <a:t>Tuned Circuit </a:t>
            </a:r>
          </a:p>
          <a:p>
            <a:pPr marL="536575" indent="-536575" algn="just"/>
            <a:r>
              <a:rPr lang="en-IN" sz="3200" b="1" dirty="0"/>
              <a:t>Resonance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5480" y="6461781"/>
            <a:ext cx="4831107" cy="365125"/>
          </a:xfrm>
        </p:spPr>
        <p:txBody>
          <a:bodyPr/>
          <a:lstStyle/>
          <a:p>
            <a:r>
              <a:rPr lang="en-GB" dirty="0"/>
              <a:t>Lecture – 10 /Electrical and Electronic Principles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353095" y="0"/>
            <a:ext cx="684170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Tuned Circuits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57476"/>
          </a:xfrm>
        </p:spPr>
        <p:txBody>
          <a:bodyPr>
            <a:normAutofit/>
          </a:bodyPr>
          <a:lstStyle/>
          <a:p>
            <a:r>
              <a:rPr lang="en-GB" dirty="0"/>
              <a:t>A tuned circuit - </a:t>
            </a:r>
            <a:r>
              <a:rPr lang="en-GB" b="1" dirty="0"/>
              <a:t>resonant circuit or LC circuit.</a:t>
            </a:r>
          </a:p>
          <a:p>
            <a:r>
              <a:rPr lang="en-GB" b="1" dirty="0"/>
              <a:t>Inductor (L) and a capacitor (C) connected in series or parallel.</a:t>
            </a:r>
          </a:p>
          <a:p>
            <a:r>
              <a:rPr lang="en-GB" dirty="0"/>
              <a:t>The tuned circuit resonates at a specific frequency called the </a:t>
            </a:r>
            <a:r>
              <a:rPr lang="en-GB" b="1" dirty="0"/>
              <a:t>resonant frequency, at which the inductive reactance and capacitive reactance are equal in magnitude. </a:t>
            </a:r>
          </a:p>
          <a:p>
            <a:r>
              <a:rPr lang="en-GB" b="1" dirty="0"/>
              <a:t>Select</a:t>
            </a:r>
            <a:r>
              <a:rPr lang="en-GB" dirty="0"/>
              <a:t> </a:t>
            </a:r>
            <a:r>
              <a:rPr lang="en-GB" b="1" dirty="0"/>
              <a:t>specific frequencies from a complex signal</a:t>
            </a:r>
            <a:r>
              <a:rPr lang="en-GB" dirty="0"/>
              <a:t> or to </a:t>
            </a:r>
            <a:r>
              <a:rPr lang="en-GB" b="1" dirty="0"/>
              <a:t>generate a particular frequency.</a:t>
            </a:r>
          </a:p>
          <a:p>
            <a:r>
              <a:rPr lang="en-GB" dirty="0"/>
              <a:t>Any </a:t>
            </a:r>
            <a:r>
              <a:rPr lang="en-GB" b="1" dirty="0"/>
              <a:t>filter circuit </a:t>
            </a:r>
            <a:r>
              <a:rPr lang="en-GB" dirty="0"/>
              <a:t>(Low pass, High pass, Band pass, band stop) is a </a:t>
            </a:r>
            <a:r>
              <a:rPr lang="en-GB" b="1" dirty="0"/>
              <a:t>frequency selective circuit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4D15C1D-B3FB-7E45-91B9-C5396669B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723053" cy="365125"/>
          </a:xfrm>
        </p:spPr>
        <p:txBody>
          <a:bodyPr/>
          <a:lstStyle/>
          <a:p>
            <a:r>
              <a:rPr lang="en-GB" dirty="0"/>
              <a:t>Lecture – 10 /Electrical and Electronic Principles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61A543-0C15-AA31-955C-2F94B063D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71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252D19-F7AC-8DFA-3977-FC3D8C2F3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CF5E36-1016-A6E1-68A6-E16B63A57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6031" y="-58070"/>
            <a:ext cx="6841709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Tuned Circuits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8D67ED-82CE-09AB-EB2C-743FDC9A6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574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Tuned Circuits are used in</a:t>
            </a:r>
          </a:p>
          <a:p>
            <a:r>
              <a:rPr lang="en-GB" dirty="0"/>
              <a:t>radio receivers, </a:t>
            </a:r>
          </a:p>
          <a:p>
            <a:r>
              <a:rPr lang="en-GB" dirty="0"/>
              <a:t>transmitters, </a:t>
            </a:r>
          </a:p>
          <a:p>
            <a:r>
              <a:rPr lang="en-GB" dirty="0"/>
              <a:t>filters, </a:t>
            </a:r>
          </a:p>
          <a:p>
            <a:r>
              <a:rPr lang="en-GB" dirty="0"/>
              <a:t>oscillators</a:t>
            </a:r>
          </a:p>
          <a:p>
            <a:r>
              <a:rPr lang="en-GB" dirty="0"/>
              <a:t>various other communication devices. </a:t>
            </a:r>
          </a:p>
          <a:p>
            <a:pPr marL="0" indent="0">
              <a:buNone/>
            </a:pPr>
            <a:r>
              <a:rPr lang="en-GB" dirty="0"/>
              <a:t>They are critical in </a:t>
            </a:r>
            <a:r>
              <a:rPr lang="en-GB" b="1" dirty="0"/>
              <a:t>selecting or rejecting certain frequencies, making them essential for signal tuning</a:t>
            </a:r>
            <a:r>
              <a:rPr lang="en-GB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5BD3AB-FE14-259F-96EA-C96391EB8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723053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D9E420-4B70-0E1C-BA2A-B0DF984F3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197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40949B-5745-3857-EC24-2362E417F9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1F06C-EACD-E3AE-FA0C-44B2819D3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5E738E9-468D-1A6F-A400-6ED9F1230F3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Resonance is a phenomenon in which a system </a:t>
                </a:r>
                <a:r>
                  <a:rPr lang="en-GB" b="1" dirty="0"/>
                  <a:t>oscillates with maximum amplitude at a particular frequency</a:t>
                </a:r>
                <a:r>
                  <a:rPr lang="en-GB" dirty="0"/>
                  <a:t>, known as the resonant frequency</a:t>
                </a:r>
              </a:p>
              <a:p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and the current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are in phase. This effect is called </a:t>
                </a:r>
                <a:r>
                  <a:rPr lang="en-GB" b="1" dirty="0"/>
                  <a:t>series resonance.</a:t>
                </a:r>
              </a:p>
              <a:p>
                <a:pPr marL="0" indent="0">
                  <a:buNone/>
                </a:pPr>
                <a:r>
                  <a:rPr lang="en-GB" b="1" dirty="0"/>
                  <a:t>At series Resonance,</a:t>
                </a:r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i="1" dirty="0"/>
                  <a:t> (the </a:t>
                </a:r>
                <a:r>
                  <a:rPr lang="en-GB" dirty="0"/>
                  <a:t>minimum circuit impedance possible in an L–C–R circuit)</a:t>
                </a:r>
                <a:endParaRPr lang="en-GB" b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i="1" dirty="0"/>
                  <a:t> (equal in magnitude and opposite in phase)</a:t>
                </a:r>
              </a:p>
              <a:p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(i.e. the maximum current possible in an L–C–R circuit)</a:t>
                </a:r>
                <a:endParaRPr lang="en-GB" b="1" dirty="0"/>
              </a:p>
              <a:p>
                <a:r>
                  <a:rPr lang="en-GB" dirty="0"/>
                  <a:t>Since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then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l-GR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𝑅𝑒𝑠𝑜𝑛𝑎𝑛𝑐𝑒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𝑓𝑟𝑒𝑞𝑢𝑒𝑛𝑐𝑦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5E738E9-468D-1A6F-A400-6ED9F1230F3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965" t="-3562" r="-3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5DD2ED-1F8B-28E9-D82A-9F30A4B60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98460-0A05-96F9-5CB9-8FD55849D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581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The series resonant circuit is described as an </a:t>
            </a:r>
            <a:r>
              <a:rPr lang="en-GB" b="1" dirty="0"/>
              <a:t>acceptor circuit</a:t>
            </a:r>
            <a:r>
              <a:rPr lang="en-GB" dirty="0"/>
              <a:t>, since it has minimum impedance, and thus </a:t>
            </a:r>
            <a:r>
              <a:rPr lang="en-GB" b="1" dirty="0"/>
              <a:t>maximum current in the circuit, at the resonant </a:t>
            </a:r>
            <a:r>
              <a:rPr lang="en-GB" dirty="0"/>
              <a:t>frequency.</a:t>
            </a:r>
          </a:p>
          <a:p>
            <a:r>
              <a:rPr lang="en-GB" dirty="0"/>
              <a:t>Typical graphs of current (I) and impedance (Z) against frequency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D19CB8-28FF-6A6C-C198-3B5B32609D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1895" y="3368984"/>
            <a:ext cx="3787037" cy="2874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95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806AA-D348-4AB8-E900-8AF4962FA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7D951-EE33-4F26-F2CA-F8C5B0C5F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69EBAC-3BBD-AF43-72E1-B89B5153F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C25BF5-3C61-1396-F3CC-131FA963F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26" name="Picture 2" descr="Series resonant frequency. | Download Scientific Diagram">
            <a:extLst>
              <a:ext uri="{FF2B5EF4-FFF2-40B4-BE49-F238E27FC236}">
                <a16:creationId xmlns:a16="http://schemas.microsoft.com/office/drawing/2014/main" id="{247DD307-8209-E909-31B9-BECC3D8C88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919" y="1600200"/>
            <a:ext cx="5980287" cy="445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638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33411" y="1355105"/>
                <a:ext cx="6978093" cy="50504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Q- Factor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Q factor</a:t>
                </a:r>
                <a:r>
                  <a:rPr lang="en-GB" dirty="0"/>
                  <a:t> or </a:t>
                </a:r>
                <a:r>
                  <a:rPr lang="en-GB" b="1" dirty="0"/>
                  <a:t>quality factor</a:t>
                </a:r>
                <a:r>
                  <a:rPr lang="en-GB" dirty="0"/>
                  <a:t> is a measure of how </a:t>
                </a:r>
                <a:r>
                  <a:rPr lang="en-GB" b="1" dirty="0"/>
                  <a:t>sharp or selective the resonance</a:t>
                </a:r>
                <a:r>
                  <a:rPr lang="en-GB" dirty="0"/>
                  <a:t> of a circuit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high Q-factor </a:t>
                </a:r>
                <a:r>
                  <a:rPr lang="en-GB" dirty="0"/>
                  <a:t>means the circuit has a </a:t>
                </a:r>
                <a:r>
                  <a:rPr lang="en-GB" b="1" dirty="0"/>
                  <a:t>narrow bandwidth </a:t>
                </a:r>
                <a:r>
                  <a:rPr lang="en-GB" dirty="0"/>
                  <a:t>and is </a:t>
                </a:r>
                <a:r>
                  <a:rPr lang="en-GB" b="1" dirty="0"/>
                  <a:t>highly selective of frequencies around the resonant frequency.</a:t>
                </a:r>
              </a:p>
              <a:p>
                <a:r>
                  <a:rPr lang="en-GB" dirty="0"/>
                  <a:t>At resonance, if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𝑹</m:t>
                    </m:r>
                  </m:oMath>
                </a14:m>
                <a:r>
                  <a:rPr lang="en-GB" b="1" dirty="0"/>
                  <a:t> is small compared with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it is possible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b="1" dirty="0"/>
                  <a:t> to have voltages many times greater than the supply voltage.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33411" y="1355105"/>
                <a:ext cx="6978093" cy="5050408"/>
              </a:xfrm>
              <a:blipFill>
                <a:blip r:embed="rId3"/>
                <a:stretch>
                  <a:fillRect l="-1747" t="-1930" r="-29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2050" name="Picture 2" descr="How does Quality Factor or Q-Factor Impact the Performance of an Inductor">
            <a:extLst>
              <a:ext uri="{FF2B5EF4-FFF2-40B4-BE49-F238E27FC236}">
                <a16:creationId xmlns:a16="http://schemas.microsoft.com/office/drawing/2014/main" id="{3172ECF9-9CBA-E806-8BB5-622771495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810" y="2055043"/>
            <a:ext cx="4575778" cy="327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1274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FB78B-B97D-98D8-2C01-2BC9CF38EB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6F6BD-84B8-5EB1-46F1-25E326AA0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E61F5F1-995E-9BDD-B79C-F25EA5328CA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Voltage Magnification at resonance (Q-Factor)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𝐹𝑎𝑐𝑡𝑜𝑟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𝐼𝑅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b="0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We know,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𝐹𝑎𝑐𝑡𝑜𝑟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  <m:rad>
                          <m:radPr>
                            <m:degHide m:val="on"/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den>
                        </m:f>
                      </m:e>
                    </m:d>
                  </m:oMath>
                </a14:m>
                <a:r>
                  <a:rPr lang="en-GB" b="0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Q-Factor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ad>
                      <m:radPr>
                        <m:degHide m:val="on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den>
                        </m:f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E61F5F1-995E-9BDD-B79C-F25EA5328CA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4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EFFFF-3178-1452-FA88-7DBBF5B68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902517-3B4A-3300-AF51-C2E7A13BD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E8F18A3-4A2E-4A3E-5CEF-D20ADE94E3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4607" y="2621377"/>
            <a:ext cx="3855265" cy="323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807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12897" y="1517148"/>
                <a:ext cx="11366204" cy="5242808"/>
              </a:xfrm>
            </p:spPr>
            <p:txBody>
              <a:bodyPr>
                <a:normAutofit/>
              </a:bodyPr>
              <a:lstStyle/>
              <a:p>
                <a:r>
                  <a:rPr lang="en-GB" sz="3200" b="1" dirty="0"/>
                  <a:t>Bandwidth</a:t>
                </a:r>
                <a:r>
                  <a:rPr lang="en-GB" sz="3200" dirty="0"/>
                  <a:t> is the range of frequencies over which a circuit or system operates effectively.</a:t>
                </a:r>
              </a:p>
              <a:p>
                <a:r>
                  <a:rPr lang="en-GB" sz="3200" dirty="0"/>
                  <a:t>In a resonant circuit, bandwidth is the frequency range </a:t>
                </a:r>
                <a:r>
                  <a:rPr lang="en-GB" sz="3200" b="1" dirty="0"/>
                  <a:t>between the upper cutoff frequency </a:t>
                </a:r>
                <a14:m>
                  <m:oMath xmlns:m="http://schemas.openxmlformats.org/officeDocument/2006/math"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3200" b="1" dirty="0"/>
                  <a:t> and the lower cutoff frequency </a:t>
                </a:r>
                <a14:m>
                  <m:oMath xmlns:m="http://schemas.openxmlformats.org/officeDocument/2006/math">
                    <m:r>
                      <a:rPr lang="en-GB" sz="3200" b="1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3200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3200" dirty="0"/>
                  <a:t>, where the </a:t>
                </a:r>
                <a:r>
                  <a:rPr lang="en-GB" sz="3200" b="1" dirty="0"/>
                  <a:t>power drops to half of its maximum value </a:t>
                </a:r>
                <a:r>
                  <a:rPr lang="en-GB" sz="3200" dirty="0"/>
                  <a:t>(or the amplitude drops to 70.7% of its maximum value, which is the -3 dB point).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𝐵𝑊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𝒇</m:t>
                          </m:r>
                        </m:e>
                        <m:sub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sz="3200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32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𝒇</m:t>
                          </m:r>
                        </m:e>
                        <m:sub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en-GB" sz="32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2897" y="1517148"/>
                <a:ext cx="11366204" cy="5242808"/>
              </a:xfrm>
              <a:blipFill>
                <a:blip r:embed="rId3"/>
                <a:stretch>
                  <a:fillRect l="-1234" t="-2442" r="-11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154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91B0D-750F-29B9-6D3B-72B7F1887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50E74-4246-6482-C63F-5BE81BCCC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C84FDA-43AD-952F-A093-A465074DCE7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 graph shows, how current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varies with frequency in an R–L–C series circuit. At the resonant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current is a maximum value, shown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C84FDA-43AD-952F-A093-A465074DCE7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366BE0-675E-725B-472C-D2C0D421A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67C9-FB94-6D9C-F823-D333035C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B16F08-DADA-B144-C6A5-859D6D20EE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4242" y="2695123"/>
            <a:ext cx="389572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410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points A and B where the current is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𝟕𝟎𝟕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𝟕𝟎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𝟕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%) </m:t>
                    </m:r>
                  </m:oMath>
                </a14:m>
                <a:r>
                  <a:rPr lang="en-GB" b="1" dirty="0"/>
                  <a:t>of the maximum value at frequencies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dirty="0"/>
                  <a:t>. </a:t>
                </a:r>
              </a:p>
              <a:p>
                <a:r>
                  <a:rPr lang="en-GB" dirty="0"/>
                  <a:t>If the power delivered to the circuit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At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dirty="0" smtClean="0">
                        <a:latin typeface="Cambria Math" panose="02040503050406030204" pitchFamily="18" charset="0"/>
                      </a:rPr>
                      <m:t>I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0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707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, the power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dirty="0"/>
                          <m:t>(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707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𝟓</m:t>
                    </m:r>
                    <m:sSubSup>
                      <m:sSubSup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  <m: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𝑹</m:t>
                    </m:r>
                  </m:oMath>
                </a14:m>
                <a:r>
                  <a:rPr lang="en-GB" dirty="0"/>
                  <a:t>, (power at these points is half of the maximum power at resonance).</a:t>
                </a:r>
                <a:endParaRPr lang="en-GB" b="1" dirty="0"/>
              </a:p>
              <a:p>
                <a:r>
                  <a:rPr lang="en-GB" dirty="0"/>
                  <a:t>The points corresponding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are called the half-power points. </a:t>
                </a:r>
              </a:p>
              <a:p>
                <a:r>
                  <a:rPr lang="en-GB" dirty="0"/>
                  <a:t>The distance between these points,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is called the bandwidth.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𝐵𝑊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96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858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8CD95-E51C-DE0A-170E-90A44A1AF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BE4A2-4802-BF10-AF5B-34014D49C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CE2FD-E595-0CDC-74DB-13E42B498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sz="3200" b="1" dirty="0"/>
              <a:t>Selectivity</a:t>
            </a:r>
            <a:r>
              <a:rPr lang="en-GB" sz="3200" dirty="0"/>
              <a:t> is the ability of a resonant circuit or filter to </a:t>
            </a:r>
            <a:r>
              <a:rPr lang="en-GB" sz="3200" b="1" dirty="0"/>
              <a:t>select the desired frequency and reject other unwanted frequencies</a:t>
            </a:r>
            <a:r>
              <a:rPr lang="en-GB" sz="3200" dirty="0"/>
              <a:t>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B9DF9C-B05A-FE75-BC72-38BDA8227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E8B6FD-682C-BEB2-FC7E-92695386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532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374905"/>
                <a:ext cx="7698528" cy="4905124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Resonance occurs in the two-branch network containing capacitance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𝐶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in parallel with inductance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 smtClean="0"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</m:d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dirty="0"/>
                  <a:t> It occurs when the </a:t>
                </a:r>
                <a:r>
                  <a:rPr lang="en-GB" b="1" dirty="0"/>
                  <a:t>inductive reactance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and capacitive reactance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are equal in magnitude.</a:t>
                </a:r>
              </a:p>
              <a:p>
                <a:r>
                  <a:rPr lang="en-GB" dirty="0"/>
                  <a:t>At resonance,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the </a:t>
                </a:r>
                <a:r>
                  <a:rPr lang="en-GB" b="1" dirty="0"/>
                  <a:t>inductive and capacitive currents are equal and opposite, and therefore cancel each other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At this point, the current (I) is in phase with the supply voltage (𝑉), and the circuit behaves as if it has a high impedance.</a:t>
                </a:r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374905"/>
                <a:ext cx="7698528" cy="4905124"/>
              </a:xfrm>
              <a:blipFill>
                <a:blip r:embed="rId3"/>
                <a:stretch>
                  <a:fillRect l="-1425" t="-21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44FF1B-96E9-5DB0-C1C7-6D6D523954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9704" y="2512244"/>
            <a:ext cx="3848287" cy="2951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996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4" y="1452567"/>
                <a:ext cx="10884786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Rejector Circuit:</a:t>
                </a:r>
              </a:p>
              <a:p>
                <a:r>
                  <a:rPr lang="en-GB" dirty="0"/>
                  <a:t>A parallel resonant circuit is often described as a rejector circuit, since it presents maximum impedance at the resonant frequency and the resultant supply current is minimum.</a:t>
                </a:r>
              </a:p>
              <a:p>
                <a:r>
                  <a:rPr lang="en-IN" dirty="0"/>
                  <a:t>At Resonance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The parallel Resonance Frequency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𝑟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endParaRPr lang="en-GB" dirty="0"/>
              </a:p>
              <a:p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4" y="1452567"/>
                <a:ext cx="10884786" cy="4905124"/>
              </a:xfrm>
              <a:blipFill>
                <a:blip r:embed="rId3"/>
                <a:stretch>
                  <a:fillRect l="-1120" t="-1988" r="-7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796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C1232-6343-EC3E-409E-54AC0D0BE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89B0E-CCD6-2026-5426-1F2606D20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A83BD-8CCC-B21F-8B14-4B838D22D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214" y="1452567"/>
            <a:ext cx="11469248" cy="4905124"/>
          </a:xfrm>
        </p:spPr>
        <p:txBody>
          <a:bodyPr>
            <a:normAutofit/>
          </a:bodyPr>
          <a:lstStyle/>
          <a:p>
            <a:r>
              <a:rPr lang="en-GB" b="1" dirty="0"/>
              <a:t>The high impedance at resonance minimises the source current but maximises the circulating current.</a:t>
            </a:r>
            <a:endParaRPr lang="en-GB" dirty="0"/>
          </a:p>
          <a:p>
            <a:r>
              <a:rPr lang="en-GB" b="1" dirty="0"/>
              <a:t>The voltage across a parallel resonant circuit will have approximately the same shape as the impedance curve.</a:t>
            </a:r>
            <a:endParaRPr lang="en-GB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A4906C-A7F4-D7D5-064B-8F9E43D2F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3C412-3299-D832-0CF9-7714B89B1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13FE42-F715-C014-D2BB-E586AD7F76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313" y="3460695"/>
            <a:ext cx="4234053" cy="305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986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Bandwidth &amp; Selectivity of a Parallel Resonance Circuit:</a:t>
                </a:r>
              </a:p>
              <a:p>
                <a:pPr algn="l"/>
                <a:r>
                  <a:rPr lang="en-GB" b="0" i="0" dirty="0">
                    <a:effectLst/>
                  </a:rPr>
                  <a:t>The bandwidth of a parallel resonance circuit is defined in the same way as for the series resonance circuit.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𝑎𝑛𝑑</m:t>
                    </m:r>
                    <m:sSub>
                      <m:sSubPr>
                        <m:ctrlP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respectively denote the half-power frequencies where the power dissipated in the circuit is half of the full power dissipated at the resonant frequency </a:t>
                </a:r>
                <a14:m>
                  <m:oMath xmlns:m="http://schemas.openxmlformats.org/officeDocument/2006/math">
                    <m:r>
                      <a:rPr lang="en-GB" b="0" i="0" u="none" strike="noStrike" dirty="0" smtClean="0">
                        <a:effectLst/>
                        <a:latin typeface="Cambria Math" panose="02040503050406030204" pitchFamily="18" charset="0"/>
                      </a:rPr>
                      <m:t>0</m:t>
                    </m:r>
                    <m:r>
                      <a:rPr lang="en-GB" b="0" i="0" u="none" strike="noStrike" dirty="0" smtClean="0">
                        <a:effectLst/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0" i="0" u="none" strike="noStrike" dirty="0" smtClean="0">
                        <a:effectLst/>
                        <a:latin typeface="Cambria Math" panose="02040503050406030204" pitchFamily="18" charset="0"/>
                      </a:rPr>
                      <m:t>5</m:t>
                    </m:r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( </m:t>
                    </m:r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u="none" strike="noStrike" baseline="30000" dirty="0">
                        <a:effectLst/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b="0" i="1" u="none" strike="noStrike" dirty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u="none" strike="noStrike" dirty="0">
                        <a:effectLst/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b="0" i="1" u="none" strike="noStrike" dirty="0">
                        <a:effectLst/>
                        <a:latin typeface="Cambria Math" panose="02040503050406030204" pitchFamily="18" charset="0"/>
                      </a:rPr>
                      <m:t> ) </m:t>
                    </m:r>
                  </m:oMath>
                </a14:m>
                <a:r>
                  <a:rPr lang="en-GB" b="0" i="0" dirty="0">
                    <a:effectLst/>
                  </a:rPr>
                  <a:t>which gives us the same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3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𝑑𝐵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points at a current value that is equal to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70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7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%</m:t>
                    </m:r>
                  </m:oMath>
                </a14:m>
                <a:r>
                  <a:rPr lang="en-GB" b="0" i="0" dirty="0">
                    <a:effectLst/>
                  </a:rPr>
                  <a:t> of its maximum resonant value, 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707</m:t>
                        </m:r>
                        <m:r>
                          <a:rPr lang="en-GB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𝐼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u="none" strike="noStrike" dirty="0">
                        <a:effectLst/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endParaRPr lang="en-GB" b="0" i="0" dirty="0">
                  <a:effectLst/>
                </a:endParaRPr>
              </a:p>
              <a:p>
                <a:pPr algn="l"/>
                <a:endParaRPr lang="en-GB" b="0" i="0" dirty="0">
                  <a:effectLst/>
                </a:endParaRP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  <a:blipFill>
                <a:blip r:embed="rId3"/>
                <a:stretch>
                  <a:fillRect l="-1076" t="-2048" r="-12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3536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501822-04D6-8980-F085-DA0D50962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8450A-4F7D-DD9F-8870-9FE918449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5DACF8-9A53-E4BF-88B8-454C75C9E1C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Bandwidth &amp; Selectivity of a Parallel Resonance Circuit:</a:t>
                </a:r>
              </a:p>
              <a:p>
                <a:pPr marL="0" indent="0" algn="l">
                  <a:buNone/>
                </a:pPr>
                <a:r>
                  <a:rPr lang="en-GB" b="0" i="0" dirty="0">
                    <a:effectLst/>
                  </a:rPr>
                  <a:t>The half-power is considered as -3db as</a:t>
                </a:r>
              </a:p>
              <a:p>
                <a:pPr marL="0" indent="0" algn="l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10</m:t>
                      </m:r>
                      <m:func>
                        <m:funcPr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effectLst/>
                              <a:latin typeface="Cambria Math" panose="02040503050406030204" pitchFamily="18" charset="0"/>
                            </a:rPr>
                            <m:t>log</m:t>
                          </m:r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𝑃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𝑜𝑢𝑡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𝑃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𝑖𝑛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b="0" i="0" dirty="0">
                  <a:effectLst/>
                </a:endParaRPr>
              </a:p>
              <a:p>
                <a:pPr marL="0" indent="0" algn="l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10</m:t>
                      </m:r>
                      <m:func>
                        <m:funcPr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effectLst/>
                              <a:latin typeface="Cambria Math" panose="02040503050406030204" pitchFamily="18" charset="0"/>
                            </a:rPr>
                            <m:t>log</m:t>
                          </m:r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  <m: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b="0" i="0" dirty="0">
                  <a:effectLst/>
                  <a:latin typeface="Lato" panose="020F0502020204030203" pitchFamily="34" charset="0"/>
                </a:endParaRPr>
              </a:p>
              <a:p>
                <a:pPr marL="0" indent="0" algn="l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Also, 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𝑑𝑏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20</m:t>
                    </m:r>
                    <m:func>
                      <m:func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effectLst/>
                            <a:latin typeface="Cambria Math" panose="02040503050406030204" pitchFamily="18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b="0" i="1" smtClean="0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𝑜𝑢𝑡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𝑖𝑛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  <m:r>
                          <a:rPr lang="en-GB" i="1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20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.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707</m:t>
                                    </m:r>
                                    <m:sSub>
                                      <m:sSubPr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𝑉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𝑚𝑎𝑥</m:t>
                                        </m:r>
                                      </m:sub>
                                    </m:sSub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𝑉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𝑚𝑎𝑥</m:t>
                                        </m:r>
                                      </m:sub>
                                    </m:sSub>
                                  </m:den>
                                </m:f>
                              </m:e>
                            </m:d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𝑑𝑏</m:t>
                            </m:r>
                          </m:e>
                        </m:func>
                      </m:e>
                    </m:func>
                  </m:oMath>
                </a14:m>
                <a:endParaRPr lang="en-GB" b="0" i="0" dirty="0">
                  <a:effectLst/>
                </a:endParaRPr>
              </a:p>
              <a:p>
                <a:pPr marL="0" indent="0" algn="l">
                  <a:lnSpc>
                    <a:spcPct val="150000"/>
                  </a:lnSpc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5DACF8-9A53-E4BF-88B8-454C75C9E1C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  <a:blipFill>
                <a:blip r:embed="rId3"/>
                <a:stretch>
                  <a:fillRect l="-1076" t="-20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7645F3-0686-DD09-D289-39BF32614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4ACD24-EFB9-7F3A-71BD-64D33F710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4092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F3C159-2C28-C002-152C-51609D269E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83322-9610-5C93-5615-8BC50E0CB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BA019B0-31F8-6DD3-1DC3-9B321D8F858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en-GB" sz="3200" dirty="0"/>
                  <a:t>I</a:t>
                </a:r>
                <a:r>
                  <a:rPr lang="en-GB" sz="3200" b="0" i="0" dirty="0">
                    <a:effectLst/>
                  </a:rPr>
                  <a:t>f the </a:t>
                </a:r>
                <a:r>
                  <a:rPr lang="en-GB" sz="3200" b="1" i="0" dirty="0">
                    <a:effectLst/>
                  </a:rPr>
                  <a:t>resonant frequency remains constant</a:t>
                </a:r>
                <a:r>
                  <a:rPr lang="en-GB" sz="3200" b="0" i="0" dirty="0">
                    <a:effectLst/>
                  </a:rPr>
                  <a:t>, an </a:t>
                </a:r>
                <a:r>
                  <a:rPr lang="en-GB" sz="3200" b="1" i="0" dirty="0">
                    <a:effectLst/>
                  </a:rPr>
                  <a:t>increase in the quality factor Q will cause a decrease in the bandwidth</a:t>
                </a:r>
                <a:r>
                  <a:rPr lang="en-GB" sz="3200" b="0" i="0" dirty="0">
                    <a:effectLst/>
                  </a:rPr>
                  <a:t> and likewise, a </a:t>
                </a:r>
                <a:r>
                  <a:rPr lang="en-GB" sz="3200" b="1" i="0" dirty="0">
                    <a:effectLst/>
                  </a:rPr>
                  <a:t>decrease in the quality factor will cause an increase in the bandwidth </a:t>
                </a:r>
                <a:r>
                  <a:rPr lang="en-GB" sz="3200" i="0" dirty="0">
                    <a:effectLst/>
                  </a:rPr>
                  <a:t>as defined</a:t>
                </a:r>
                <a:r>
                  <a:rPr lang="en-GB" sz="3200" b="1" i="0" dirty="0">
                    <a:effectLst/>
                  </a:rPr>
                  <a:t> </a:t>
                </a:r>
                <a:r>
                  <a:rPr lang="en-GB" sz="3200" b="0" i="0" dirty="0">
                    <a:effectLst/>
                  </a:rPr>
                  <a:t>by: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dirty="0" smtClean="0"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𝐵𝑊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= </m:t>
                      </m:r>
                      <m:r>
                        <m:rPr>
                          <m:sty m:val="p"/>
                        </m:rPr>
                        <a:rPr kumimoji="0" lang="en-US" sz="320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itchFamily="34" charset="0"/>
                        </a:rPr>
                        <m:t>Δ</m:t>
                      </m:r>
                      <m:r>
                        <a:rPr kumimoji="0" lang="en-US" sz="320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itchFamily="34" charset="0"/>
                        </a:rPr>
                        <m:t>𝑓</m:t>
                      </m:r>
                      <m:r>
                        <a:rPr kumimoji="0" lang="en-US" sz="320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itchFamily="34" charset="0"/>
                        </a:rPr>
                        <m:t> 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200" b="0" i="1" u="none" strike="noStrike" dirty="0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u="none" strike="noStrike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3200" b="0" i="1" u="none" strike="noStrike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𝑄</m:t>
                          </m:r>
                        </m:den>
                      </m:f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b="0" i="1" dirty="0" smtClean="0"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b="0" i="1" dirty="0" smtClean="0">
                          <a:effectLst/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sz="3200" b="0" i="1" dirty="0" smtClean="0">
                          <a:effectLst/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𝐵𝑊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 =</m:t>
                      </m:r>
                      <m:sSub>
                        <m:sSubPr>
                          <m:ctrlP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b="0" i="0" dirty="0">
                  <a:effectLst/>
                </a:endParaRP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BA019B0-31F8-6DD3-1DC3-9B321D8F858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  <a:blipFill>
                <a:blip r:embed="rId3"/>
                <a:stretch>
                  <a:fillRect l="-1237" t="-2530" r="-15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73D254-7F04-5C6D-6FD0-D79027AD8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88FCD1-431C-D5F9-E72E-48DACAC50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972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64066" y="1297244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Q-Factor </a:t>
                </a:r>
              </a:p>
              <a:p>
                <a:pPr marL="0" indent="0">
                  <a:buNone/>
                </a:pPr>
                <a:r>
                  <a:rPr lang="en-GB" dirty="0"/>
                  <a:t>The Q-factor of a parallel LC resonant circuit is the ratio of the current circulating in the parallel branches of the circuit.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𝑓𝑎𝑐𝑡𝑜𝑟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𝑎𝑡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𝑟𝑒𝑠𝑜𝑛𝑎𝑛𝑐𝑒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𝑐𝑢𝑟𝑟𝑒𝑛𝑡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𝑚𝑎𝑔𝑛𝑖𝑓𝑖𝑐𝑎𝑡𝑖𝑜𝑛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8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𝑄</m:t>
                    </m:r>
                    <m:r>
                      <a:rPr lang="en-GB" sz="28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  <m:r>
                      <a:rPr lang="en-GB" sz="2800" b="1" i="0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sz="2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𝑅</m:t>
                    </m:r>
                    <m:rad>
                      <m:radPr>
                        <m:degHide m:val="on"/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den>
                        </m:f>
                      </m:e>
                    </m:rad>
                  </m:oMath>
                </a14:m>
                <a:r>
                  <a:rPr lang="en-IN" sz="2800" b="1" dirty="0"/>
                  <a:t> 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IN" sz="2800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4066" y="1297244"/>
                <a:ext cx="11328339" cy="4905124"/>
              </a:xfrm>
              <a:blipFill>
                <a:blip r:embed="rId3"/>
                <a:stretch>
                  <a:fillRect l="-1130" t="-21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6664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70886" y="1348868"/>
                <a:ext cx="6053716" cy="4905124"/>
              </a:xfrm>
            </p:spPr>
            <p:txBody>
              <a:bodyPr>
                <a:normAutofit/>
              </a:bodyPr>
              <a:lstStyle/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dirty="0">
                    <a:cs typeface="Arial" pitchFamily="34" charset="0"/>
                  </a:rPr>
                  <a:t>In the diagram, the 100%  is 50.</a:t>
                </a:r>
              </a:p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dirty="0">
                    <a:cs typeface="Arial" pitchFamily="34" charset="0"/>
                  </a:rPr>
                  <a:t>The 70.7% level is 0.707 of 50=35.4.</a:t>
                </a:r>
              </a:p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dirty="0">
                    <a:cs typeface="Arial" pitchFamily="34" charset="0"/>
                  </a:rPr>
                  <a:t>The upper and lower band edges read from the curve are 291 Hz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>
                    <a:cs typeface="Arial" pitchFamily="34" charset="0"/>
                  </a:rPr>
                  <a:t> and 355 Hz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US" dirty="0">
                    <a:cs typeface="Arial" pitchFamily="34" charset="0"/>
                  </a:rPr>
                  <a:t>.</a:t>
                </a:r>
              </a:p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dirty="0">
                    <a:cs typeface="Arial" pitchFamily="34" charset="0"/>
                  </a:rPr>
                  <a:t>The bandwidth is 64 Hz, </a:t>
                </a:r>
              </a:p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dirty="0">
                    <a:cs typeface="Arial" pitchFamily="34" charset="0"/>
                  </a:rPr>
                  <a:t>The half power points are ± 32 Hz of the center resonant frequency:</a:t>
                </a: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0886" y="1348868"/>
                <a:ext cx="6053716" cy="4905124"/>
              </a:xfrm>
              <a:blipFill>
                <a:blip r:embed="rId3"/>
                <a:stretch>
                  <a:fillRect l="-1811" t="-1118" r="-6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235AA6-90A3-225B-2EAF-D9671CB72CE9}"/>
              </a:ext>
            </a:extLst>
          </p:cNvPr>
          <p:cNvSpPr txBox="1"/>
          <p:nvPr/>
        </p:nvSpPr>
        <p:spPr>
          <a:xfrm>
            <a:off x="335280" y="5480378"/>
            <a:ext cx="553212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Note: </a:t>
            </a:r>
            <a:r>
              <a:rPr lang="en-GB" sz="2800" dirty="0" err="1"/>
              <a:t>f</a:t>
            </a:r>
            <a:r>
              <a:rPr lang="en-GB" sz="2800" baseline="-25000" dirty="0" err="1"/>
              <a:t>r</a:t>
            </a:r>
            <a:r>
              <a:rPr lang="en-GB" sz="2800" baseline="-25000" dirty="0"/>
              <a:t> </a:t>
            </a:r>
            <a:r>
              <a:rPr lang="en-GB" sz="2800" dirty="0"/>
              <a:t> is often represented as f</a:t>
            </a:r>
            <a:r>
              <a:rPr lang="en-GB" sz="2800" baseline="-25000" dirty="0"/>
              <a:t>c, </a:t>
            </a:r>
            <a:r>
              <a:rPr lang="en-GB" sz="2800" dirty="0"/>
              <a:t>the Centre frequency.</a:t>
            </a:r>
            <a:endParaRPr lang="en-GB" sz="2800" baseline="-25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4FEA581-DF7E-D03E-2B0D-1D5B0A39B3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0297" y="1164236"/>
            <a:ext cx="5711703" cy="5083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5787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D4A87C-F4BB-4809-2DBE-E80E5E29D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CC7EB-2391-0462-47A9-B9DF9D920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1B2204F-8C46-2626-732D-9887EC7BE32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𝐵𝑊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 </m:t>
                    </m:r>
                    <m:r>
                      <m:rPr>
                        <m:sty m:val="p"/>
                      </m:rPr>
                      <a:rPr kumimoji="0" lang="en-US" sz="2800" i="0" u="none" strike="noStrike" cap="none" normalizeH="0" baseline="0" dirty="0" err="1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Δ</m:t>
                    </m:r>
                    <m:r>
                      <a:rPr kumimoji="0" lang="en-US" sz="2800" i="1" u="none" strike="noStrike" cap="none" normalizeH="0" baseline="0" dirty="0" err="1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𝑓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=</a:t>
                </a:r>
                <a:r>
                  <a:rPr kumimoji="0" lang="en-US" sz="280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kumimoji="0" lang="en-GB" sz="28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355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291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64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𝐻𝑧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cs typeface="Arial" pitchFamily="34" charset="0"/>
                  </a:rPr>
                  <a:t>,</a:t>
                </a:r>
                <a:endParaRPr lang="en-GB" i="1" dirty="0">
                  <a:latin typeface="Cambria Math" panose="02040503050406030204" pitchFamily="18" charset="0"/>
                  <a:cs typeface="Arial" pitchFamily="34" charset="0"/>
                </a:endParaRP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𝑟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f>
                      <m:f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∆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num>
                      <m:den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den>
                    </m:f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323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32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291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cs typeface="Arial" pitchFamily="34" charset="0"/>
                  </a:rPr>
                  <a:t>,</a:t>
                </a: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</a:t>
                </a: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𝑟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+</m:t>
                    </m:r>
                    <m:f>
                      <m:f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∆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num>
                      <m:den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den>
                    </m:f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323</m:t>
                    </m:r>
                    <m:r>
                      <a: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+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32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</m:t>
                    </m:r>
                    <m:r>
                      <a: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355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cs typeface="Arial" pitchFamily="34" charset="0"/>
                  </a:rPr>
                  <a:t>,</a:t>
                </a:r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Since </a:t>
                </a:r>
                <a14:m>
                  <m:oMath xmlns:m="http://schemas.openxmlformats.org/officeDocument/2006/math"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𝐵𝑊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</m:t>
                    </m:r>
                    <m:r>
                      <a:rPr lang="en-US" i="1" dirty="0" smtClean="0">
                        <a:latin typeface="Cambria Math" panose="02040503050406030204" pitchFamily="18" charset="0"/>
                        <a:cs typeface="Arial" pitchFamily="34" charset="0"/>
                      </a:rPr>
                      <m:t>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  <m:t>𝑟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𝑄</m:t>
                        </m:r>
                      </m:den>
                    </m:f>
                  </m:oMath>
                </a14:m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cs typeface="Arial" pitchFamily="34" charset="0"/>
                      </a:rPr>
                      <m:t>𝑄</m:t>
                    </m:r>
                    <m:r>
                      <a:rPr lang="en-GB" b="0" i="1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  <m:t>𝑟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𝐵𝑊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323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64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  <a:cs typeface="Arial" pitchFamily="34" charset="0"/>
                      </a:rPr>
                      <m:t>5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</a:t>
                </a: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1B2204F-8C46-2626-732D-9887EC7BE32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D70FC2-B7B3-86D4-6DED-1E8BC0D59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964DA-F668-EB95-B27C-E3F24E435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5047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14AD663B-2949-E575-88E0-B90458198B4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Attenuation</a:t>
                </a:r>
              </a:p>
              <a:p>
                <a:pPr marL="0" indent="0">
                  <a:buNone/>
                </a:pPr>
                <a:r>
                  <a:rPr lang="en-GB" dirty="0"/>
                  <a:t>Attenuation in an RLC circuit refers to the </a:t>
                </a:r>
                <a:r>
                  <a:rPr lang="en-GB" b="1" dirty="0"/>
                  <a:t>reduction of the amplitude of the signal as it passes through the circuit</a:t>
                </a:r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Use the measured input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and output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𝑜𝑢𝑡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to calculate the attenuation at each frequency using the formula: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=20</m:t>
                      </m:r>
                      <m:sSub>
                        <m:sSub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𝑙𝑜𝑔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𝑜𝑢𝑡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𝑖𝑛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en-GB" b="0" i="0" dirty="0">
                    <a:effectLst/>
                  </a:rPr>
                  <a:t>Attenuation is expressed in decibels (dB).</a:t>
                </a:r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14AD663B-2949-E575-88E0-B90458198B4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89322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E8820-2C89-1ED0-24DF-A2AB2403DB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7DEE4-DEC0-7181-F1E9-819291F76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AD12A0-10DB-71FE-094E-F98653C66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C0A93-64AE-061E-7AB3-DE4E4DC05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EE0D9CF-8430-FE4C-0820-F6A648512E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</a:t>
            </a:r>
            <a:r>
              <a:rPr lang="en-GB" b="0" i="0" dirty="0">
                <a:effectLst/>
              </a:rPr>
              <a:t>n attenuation of -3 dB corresponds to a reduction in amplitude by half.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6E6E1D-0F91-6C2B-21B2-DBBD3ACF2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0658" y="2553191"/>
            <a:ext cx="3295650" cy="348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0160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Application:</a:t>
            </a:r>
          </a:p>
          <a:p>
            <a:r>
              <a:rPr lang="en-GB" sz="3200" dirty="0"/>
              <a:t>Tuned Radio circuits</a:t>
            </a:r>
          </a:p>
          <a:p>
            <a:r>
              <a:rPr lang="en-GB" sz="3200" dirty="0"/>
              <a:t>Oscillators</a:t>
            </a:r>
          </a:p>
          <a:p>
            <a:r>
              <a:rPr lang="en-GB" sz="3200" dirty="0"/>
              <a:t>Filters</a:t>
            </a:r>
          </a:p>
          <a:p>
            <a:r>
              <a:rPr lang="en-GB" sz="3200" dirty="0"/>
              <a:t>Impedance Matching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060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2400" b="1" dirty="0"/>
                  <a:t>A coil having a resistance of </a:t>
                </a: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𝟏𝟎</m:t>
                    </m:r>
                    <m:r>
                      <m:rPr>
                        <m:nor/>
                      </m:rPr>
                      <a:rPr lang="el-GR" sz="2400" b="1" dirty="0"/>
                      <m:t>Ω</m:t>
                    </m:r>
                  </m:oMath>
                </a14:m>
                <a:r>
                  <a:rPr lang="en-IN" sz="2400" b="1" dirty="0"/>
                  <a:t> and an inductance of </a:t>
                </a: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𝟏𝟐𝟓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𝒎𝑯</m:t>
                    </m:r>
                  </m:oMath>
                </a14:m>
                <a:r>
                  <a:rPr lang="en-IN" sz="2400" b="1" dirty="0"/>
                  <a:t> is connected in series with a </a:t>
                </a: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𝟔𝟎</m:t>
                    </m:r>
                    <m:r>
                      <a:rPr lang="en-GB" sz="2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𝝁</m:t>
                    </m:r>
                    <m:r>
                      <a:rPr lang="en-GB" sz="2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𝑭</m:t>
                    </m:r>
                  </m:oMath>
                </a14:m>
                <a:r>
                  <a:rPr lang="en-IN" sz="2400" b="1" dirty="0"/>
                  <a:t> capacitor across a 120V supply. At what frequency does resonance occurs? Find the current flowing at the resonance frequency.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807" t="-1739" r="-6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4315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AF2E9D-3E95-DCB7-497F-77818D0C8C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59B98-E00B-D39D-2E4D-E589BE991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459AF-C5CF-A5A3-8FD1-510166833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Reference: </a:t>
            </a:r>
          </a:p>
          <a:p>
            <a:r>
              <a:rPr lang="en-GB" dirty="0">
                <a:effectLst/>
                <a:ea typeface="Calibri" panose="020F0502020204030204" pitchFamily="34" charset="0"/>
              </a:rPr>
              <a:t>Bird, J. (2010) </a:t>
            </a:r>
            <a:r>
              <a:rPr lang="en-GB" i="1" dirty="0">
                <a:effectLst/>
                <a:ea typeface="Calibri" panose="020F0502020204030204" pitchFamily="34" charset="0"/>
              </a:rPr>
              <a:t>Electrical Circuit Theory and Technology, </a:t>
            </a:r>
            <a:r>
              <a:rPr lang="en-GB" dirty="0">
                <a:effectLst/>
                <a:ea typeface="Calibri" panose="020F0502020204030204" pitchFamily="34" charset="0"/>
              </a:rPr>
              <a:t>4</a:t>
            </a:r>
            <a:r>
              <a:rPr lang="en-GB" baseline="30000" dirty="0">
                <a:effectLst/>
                <a:ea typeface="Calibri" panose="020F0502020204030204" pitchFamily="34" charset="0"/>
              </a:rPr>
              <a:t>th</a:t>
            </a:r>
            <a:r>
              <a:rPr lang="en-GB" dirty="0">
                <a:effectLst/>
                <a:ea typeface="Calibri" panose="020F0502020204030204" pitchFamily="34" charset="0"/>
              </a:rPr>
              <a:t> Ed,  Oxford: </a:t>
            </a:r>
            <a:r>
              <a:rPr lang="en-GB" dirty="0" err="1">
                <a:effectLst/>
                <a:ea typeface="Calibri" panose="020F0502020204030204" pitchFamily="34" charset="0"/>
              </a:rPr>
              <a:t>Newnes</a:t>
            </a:r>
            <a:r>
              <a:rPr lang="en-GB" dirty="0">
                <a:effectLst/>
                <a:ea typeface="Calibri" panose="020F0502020204030204" pitchFamily="34" charset="0"/>
              </a:rPr>
              <a:t> (2010)</a:t>
            </a:r>
            <a:endParaRPr lang="en-GB" dirty="0">
              <a:ea typeface="Calibri" panose="020F0502020204030204" pitchFamily="34" charset="0"/>
            </a:endParaRPr>
          </a:p>
          <a:p>
            <a:r>
              <a:rPr lang="en-IN" dirty="0"/>
              <a:t>James W Nilsson, Susan A Riedel, Electric Circuits, 9</a:t>
            </a:r>
            <a:r>
              <a:rPr lang="en-IN" baseline="30000" dirty="0"/>
              <a:t>th</a:t>
            </a:r>
            <a:r>
              <a:rPr lang="en-IN" dirty="0"/>
              <a:t> edition, prentice Hall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EDD3BA-306A-136C-2E74-19ED09650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FB2B61-D63D-5605-EDD6-FA42F7698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3266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10 /Electrical and Electronic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schemas.microsoft.com/office/infopath/2007/PartnerControls"/>
    <ds:schemaRef ds:uri="http://purl.org/dc/dcmitype/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678</TotalTime>
  <Words>1658</Words>
  <Application>Microsoft Office PowerPoint</Application>
  <PresentationFormat>Widescreen</PresentationFormat>
  <Paragraphs>209</Paragraphs>
  <Slides>28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Calibri Light</vt:lpstr>
      <vt:lpstr>Cambria Math</vt:lpstr>
      <vt:lpstr>Lato</vt:lpstr>
      <vt:lpstr>UWTSD 200_Title Page</vt:lpstr>
      <vt:lpstr>UWTSD 200_Title Page 2</vt:lpstr>
      <vt:lpstr>UWTSD 200_Text 4</vt:lpstr>
      <vt:lpstr>PowerPoint Presentation</vt:lpstr>
      <vt:lpstr>Content</vt:lpstr>
      <vt:lpstr>Tuned Circuits</vt:lpstr>
      <vt:lpstr>Tuned Circuits</vt:lpstr>
      <vt:lpstr>Series Resonance</vt:lpstr>
      <vt:lpstr>Series Resonance</vt:lpstr>
      <vt:lpstr>Series Resonance</vt:lpstr>
      <vt:lpstr>Series Resonance</vt:lpstr>
      <vt:lpstr>Series Resonance</vt:lpstr>
      <vt:lpstr>Bandwidth and Selectivity</vt:lpstr>
      <vt:lpstr>Bandwidth and Selectivity</vt:lpstr>
      <vt:lpstr>Bandwidth and Selectivity</vt:lpstr>
      <vt:lpstr>Bandwidth and Selectivity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154</cp:revision>
  <dcterms:created xsi:type="dcterms:W3CDTF">2021-03-09T15:35:42Z</dcterms:created>
  <dcterms:modified xsi:type="dcterms:W3CDTF">2026-03-16T16:37:39Z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