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58" r:id="rId6"/>
    <p:sldId id="260" r:id="rId7"/>
    <p:sldId id="259" r:id="rId8"/>
    <p:sldId id="262" r:id="rId9"/>
    <p:sldId id="263" r:id="rId10"/>
    <p:sldId id="264" r:id="rId11"/>
    <p:sldId id="265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>
        <p:scale>
          <a:sx n="76" d="100"/>
          <a:sy n="76" d="100"/>
        </p:scale>
        <p:origin x="660" y="3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65721382-5802-42D2-97E8-F1FF91614303}"/>
    <pc:docChg chg="custSel addSld modSld">
      <pc:chgData name="Marion Phillips" userId="ceb937aa-b9c3-4941-91d8-fdd18470a62e" providerId="ADAL" clId="{65721382-5802-42D2-97E8-F1FF91614303}" dt="2024-09-12T14:08:12.144" v="787" actId="207"/>
      <pc:docMkLst>
        <pc:docMk/>
      </pc:docMkLst>
      <pc:sldChg chg="modSp mod">
        <pc:chgData name="Marion Phillips" userId="ceb937aa-b9c3-4941-91d8-fdd18470a62e" providerId="ADAL" clId="{65721382-5802-42D2-97E8-F1FF91614303}" dt="2024-09-12T13:36:20.444" v="2" actId="20577"/>
        <pc:sldMkLst>
          <pc:docMk/>
          <pc:sldMk cId="2688241321" sldId="257"/>
        </pc:sldMkLst>
        <pc:spChg chg="mod">
          <ac:chgData name="Marion Phillips" userId="ceb937aa-b9c3-4941-91d8-fdd18470a62e" providerId="ADAL" clId="{65721382-5802-42D2-97E8-F1FF91614303}" dt="2024-09-12T13:36:20.444" v="2" actId="20577"/>
          <ac:spMkLst>
            <pc:docMk/>
            <pc:sldMk cId="2688241321" sldId="257"/>
            <ac:spMk id="3" creationId="{8439B90D-CEAD-BB4B-A716-B84FB09ACD31}"/>
          </ac:spMkLst>
        </pc:spChg>
      </pc:sldChg>
      <pc:sldChg chg="modSp mod">
        <pc:chgData name="Marion Phillips" userId="ceb937aa-b9c3-4941-91d8-fdd18470a62e" providerId="ADAL" clId="{65721382-5802-42D2-97E8-F1FF91614303}" dt="2024-09-12T13:38:25.816" v="126" actId="404"/>
        <pc:sldMkLst>
          <pc:docMk/>
          <pc:sldMk cId="143668811" sldId="258"/>
        </pc:sldMkLst>
        <pc:spChg chg="mod">
          <ac:chgData name="Marion Phillips" userId="ceb937aa-b9c3-4941-91d8-fdd18470a62e" providerId="ADAL" clId="{65721382-5802-42D2-97E8-F1FF91614303}" dt="2024-09-12T13:38:25.816" v="126" actId="404"/>
          <ac:spMkLst>
            <pc:docMk/>
            <pc:sldMk cId="143668811" sldId="258"/>
            <ac:spMk id="5" creationId="{D6E1619A-C948-0707-8633-E850B0C36244}"/>
          </ac:spMkLst>
        </pc:spChg>
      </pc:sldChg>
      <pc:sldChg chg="modSp mod">
        <pc:chgData name="Marion Phillips" userId="ceb937aa-b9c3-4941-91d8-fdd18470a62e" providerId="ADAL" clId="{65721382-5802-42D2-97E8-F1FF91614303}" dt="2024-09-12T13:42:37.249" v="226" actId="207"/>
        <pc:sldMkLst>
          <pc:docMk/>
          <pc:sldMk cId="1243626058" sldId="260"/>
        </pc:sldMkLst>
        <pc:spChg chg="mod">
          <ac:chgData name="Marion Phillips" userId="ceb937aa-b9c3-4941-91d8-fdd18470a62e" providerId="ADAL" clId="{65721382-5802-42D2-97E8-F1FF91614303}" dt="2024-09-12T13:42:14.921" v="221" actId="207"/>
          <ac:spMkLst>
            <pc:docMk/>
            <pc:sldMk cId="1243626058" sldId="260"/>
            <ac:spMk id="2" creationId="{5C860CE7-C9D2-7147-EE86-CC09735F0953}"/>
          </ac:spMkLst>
        </pc:spChg>
        <pc:spChg chg="mod">
          <ac:chgData name="Marion Phillips" userId="ceb937aa-b9c3-4941-91d8-fdd18470a62e" providerId="ADAL" clId="{65721382-5802-42D2-97E8-F1FF91614303}" dt="2024-09-12T13:42:37.249" v="226" actId="207"/>
          <ac:spMkLst>
            <pc:docMk/>
            <pc:sldMk cId="1243626058" sldId="260"/>
            <ac:spMk id="3" creationId="{45E8A933-064F-0A97-2577-C9347EA3E9B3}"/>
          </ac:spMkLst>
        </pc:spChg>
      </pc:sldChg>
      <pc:sldChg chg="modSp mod">
        <pc:chgData name="Marion Phillips" userId="ceb937aa-b9c3-4941-91d8-fdd18470a62e" providerId="ADAL" clId="{65721382-5802-42D2-97E8-F1FF91614303}" dt="2024-09-12T13:51:32.353" v="665" actId="207"/>
        <pc:sldMkLst>
          <pc:docMk/>
          <pc:sldMk cId="2336568986" sldId="261"/>
        </pc:sldMkLst>
        <pc:spChg chg="mod">
          <ac:chgData name="Marion Phillips" userId="ceb937aa-b9c3-4941-91d8-fdd18470a62e" providerId="ADAL" clId="{65721382-5802-42D2-97E8-F1FF91614303}" dt="2024-09-12T13:51:32.353" v="665" actId="207"/>
          <ac:spMkLst>
            <pc:docMk/>
            <pc:sldMk cId="2336568986" sldId="261"/>
            <ac:spMk id="3" creationId="{05E502BF-DFF5-19B1-53FF-0A6853DC965D}"/>
          </ac:spMkLst>
        </pc:spChg>
      </pc:sldChg>
      <pc:sldChg chg="modSp mod">
        <pc:chgData name="Marion Phillips" userId="ceb937aa-b9c3-4941-91d8-fdd18470a62e" providerId="ADAL" clId="{65721382-5802-42D2-97E8-F1FF91614303}" dt="2024-09-12T13:47:12.059" v="269" actId="20577"/>
        <pc:sldMkLst>
          <pc:docMk/>
          <pc:sldMk cId="3127874595" sldId="262"/>
        </pc:sldMkLst>
        <pc:spChg chg="mod">
          <ac:chgData name="Marion Phillips" userId="ceb937aa-b9c3-4941-91d8-fdd18470a62e" providerId="ADAL" clId="{65721382-5802-42D2-97E8-F1FF91614303}" dt="2024-09-12T13:47:12.059" v="269" actId="20577"/>
          <ac:spMkLst>
            <pc:docMk/>
            <pc:sldMk cId="3127874595" sldId="262"/>
            <ac:spMk id="3" creationId="{9DA93363-F68F-47C7-9AE7-51F0DF1FDB48}"/>
          </ac:spMkLst>
        </pc:spChg>
      </pc:sldChg>
      <pc:sldChg chg="modSp mod">
        <pc:chgData name="Marion Phillips" userId="ceb937aa-b9c3-4941-91d8-fdd18470a62e" providerId="ADAL" clId="{65721382-5802-42D2-97E8-F1FF91614303}" dt="2024-09-12T13:49:13.071" v="396" actId="20577"/>
        <pc:sldMkLst>
          <pc:docMk/>
          <pc:sldMk cId="4003501702" sldId="263"/>
        </pc:sldMkLst>
        <pc:spChg chg="mod">
          <ac:chgData name="Marion Phillips" userId="ceb937aa-b9c3-4941-91d8-fdd18470a62e" providerId="ADAL" clId="{65721382-5802-42D2-97E8-F1FF91614303}" dt="2024-09-12T13:49:13.071" v="396" actId="20577"/>
          <ac:spMkLst>
            <pc:docMk/>
            <pc:sldMk cId="4003501702" sldId="263"/>
            <ac:spMk id="3" creationId="{0DE8364C-BCB1-E62B-1540-624BAC0B2DA9}"/>
          </ac:spMkLst>
        </pc:spChg>
      </pc:sldChg>
      <pc:sldChg chg="modSp mod">
        <pc:chgData name="Marion Phillips" userId="ceb937aa-b9c3-4941-91d8-fdd18470a62e" providerId="ADAL" clId="{65721382-5802-42D2-97E8-F1FF91614303}" dt="2024-09-12T13:50:50.256" v="660" actId="207"/>
        <pc:sldMkLst>
          <pc:docMk/>
          <pc:sldMk cId="267366339" sldId="264"/>
        </pc:sldMkLst>
        <pc:spChg chg="mod">
          <ac:chgData name="Marion Phillips" userId="ceb937aa-b9c3-4941-91d8-fdd18470a62e" providerId="ADAL" clId="{65721382-5802-42D2-97E8-F1FF91614303}" dt="2024-09-12T13:49:31.359" v="413" actId="20577"/>
          <ac:spMkLst>
            <pc:docMk/>
            <pc:sldMk cId="267366339" sldId="264"/>
            <ac:spMk id="2" creationId="{0C764E9F-2EAB-244D-5DE5-5F2DFDDB4ED2}"/>
          </ac:spMkLst>
        </pc:spChg>
        <pc:spChg chg="mod">
          <ac:chgData name="Marion Phillips" userId="ceb937aa-b9c3-4941-91d8-fdd18470a62e" providerId="ADAL" clId="{65721382-5802-42D2-97E8-F1FF91614303}" dt="2024-09-12T13:50:50.256" v="660" actId="207"/>
          <ac:spMkLst>
            <pc:docMk/>
            <pc:sldMk cId="267366339" sldId="264"/>
            <ac:spMk id="3" creationId="{0C7AD611-BFD5-DBF3-EA12-E871843CE364}"/>
          </ac:spMkLst>
        </pc:spChg>
      </pc:sldChg>
      <pc:sldChg chg="modSp mod">
        <pc:chgData name="Marion Phillips" userId="ceb937aa-b9c3-4941-91d8-fdd18470a62e" providerId="ADAL" clId="{65721382-5802-42D2-97E8-F1FF91614303}" dt="2024-09-12T13:53:37.111" v="783" actId="20577"/>
        <pc:sldMkLst>
          <pc:docMk/>
          <pc:sldMk cId="4211370951" sldId="265"/>
        </pc:sldMkLst>
        <pc:spChg chg="mod">
          <ac:chgData name="Marion Phillips" userId="ceb937aa-b9c3-4941-91d8-fdd18470a62e" providerId="ADAL" clId="{65721382-5802-42D2-97E8-F1FF91614303}" dt="2024-09-12T13:53:37.111" v="783" actId="20577"/>
          <ac:spMkLst>
            <pc:docMk/>
            <pc:sldMk cId="4211370951" sldId="265"/>
            <ac:spMk id="3" creationId="{1B60DB79-46EC-361A-DD3F-013B77DECAC7}"/>
          </ac:spMkLst>
        </pc:spChg>
      </pc:sldChg>
      <pc:sldChg chg="modSp mod">
        <pc:chgData name="Marion Phillips" userId="ceb937aa-b9c3-4941-91d8-fdd18470a62e" providerId="ADAL" clId="{65721382-5802-42D2-97E8-F1FF91614303}" dt="2024-09-12T13:36:42.554" v="5" actId="6549"/>
        <pc:sldMkLst>
          <pc:docMk/>
          <pc:sldMk cId="279598009" sldId="266"/>
        </pc:sldMkLst>
        <pc:spChg chg="mod">
          <ac:chgData name="Marion Phillips" userId="ceb937aa-b9c3-4941-91d8-fdd18470a62e" providerId="ADAL" clId="{65721382-5802-42D2-97E8-F1FF91614303}" dt="2024-09-12T13:36:42.554" v="5" actId="6549"/>
          <ac:spMkLst>
            <pc:docMk/>
            <pc:sldMk cId="279598009" sldId="266"/>
            <ac:spMk id="3" creationId="{858DD489-34B1-08A7-5B94-AE5B3F622AD7}"/>
          </ac:spMkLst>
        </pc:spChg>
      </pc:sldChg>
      <pc:sldChg chg="modSp new mod">
        <pc:chgData name="Marion Phillips" userId="ceb937aa-b9c3-4941-91d8-fdd18470a62e" providerId="ADAL" clId="{65721382-5802-42D2-97E8-F1FF91614303}" dt="2024-09-12T14:08:12.144" v="787" actId="207"/>
        <pc:sldMkLst>
          <pc:docMk/>
          <pc:sldMk cId="4057457685" sldId="268"/>
        </pc:sldMkLst>
        <pc:spChg chg="mod">
          <ac:chgData name="Marion Phillips" userId="ceb937aa-b9c3-4941-91d8-fdd18470a62e" providerId="ADAL" clId="{65721382-5802-42D2-97E8-F1FF91614303}" dt="2024-09-12T14:08:12.144" v="787" actId="207"/>
          <ac:spMkLst>
            <pc:docMk/>
            <pc:sldMk cId="4057457685" sldId="268"/>
            <ac:spMk id="3" creationId="{D68BA6BB-23D5-1BC7-6283-94399465538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05FC2-6162-C4D7-D0FF-974E5A2A19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B0A4E9-E8B6-681E-8AF0-A1C77EDE8B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CB8A-A90C-FEE0-BA89-440948013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D28BB-A677-0393-39DC-3C303226B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02414-6969-5860-3748-7266A16B0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983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1BF6A-A455-CF3B-6BC2-D7DCE3C6C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CC416-03AB-DE8D-BD3B-6F3EBF5A6F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57B465-2DC6-FC01-218E-3B6CF3E4C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0FCD4A-066D-CFE5-5E70-B30580068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AF45A-C48E-4C9E-83D0-7CCA62AA2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846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546FD-32EA-0B79-1F31-574260F18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2D556A-9513-FC4C-3669-840D085FC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D1420-5C8D-1F11-3A33-0F013B23D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1E3A78-9031-8D21-4E5B-D1E6A2777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84124-7017-FD15-251A-3B0617B7C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496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AA08F-A8C9-C836-FE3E-B64846CA9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58DE4-5489-E0FF-BAF7-679B08C85A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F16C2D-59B7-98FF-D5DD-907603C115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87A57-FA8D-AA22-03C9-05447D13D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4D13D2-1E76-0AD2-242B-E7CC594DF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6F6E31-F31A-75B3-D728-C4BA1085C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6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6FAD3-A6F1-D705-2579-61C4CF7A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D1EE09-5822-6D40-8C8D-72EAC3DDB4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3DA00A-A0C5-C859-FDE9-F2743F59B8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99C5CD-3270-3D6B-07A8-2C02D13F73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D64738-B0E3-6425-BC9A-49C7150283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DEA5DD-233C-A705-0282-2FB29D54A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F82321-FD56-9884-3EA4-67A3B92D7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150819-C987-CC1A-28A7-F52A6B8BA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402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44AB-852D-3BDD-8B06-B2DF29451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EEEEE4-2C8D-4900-7D34-8F4C699F5C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86740D-8F1F-B8BC-1F64-9CDFA968C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020203-2779-92CF-85B9-8BFD8597A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456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52C542-1CC6-19EE-18FA-B5A414BBE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E51674-EE08-CA2B-BC67-412D64AA7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4E5E07-2495-C8D1-DC10-58EBFED11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615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61906-393E-CAD5-C57B-EC5883D01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98168-8F0A-5722-CFC9-E2948132E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F604A9-589E-632E-3FAA-6FD7BBFEFE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1DDEA-2065-729D-CA1D-3DD3497AA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0F31B1-5F07-4CE0-192D-7F66157D9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E17F26-5883-DAD3-FEB3-F04157A65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737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7309A-3E4E-C1DE-0717-0A5F2925E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644CD0-7F2F-7B1C-DDBA-E04FF0CFA6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CCE126-68AC-B04E-5122-1AE01C0D26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DF0199-9380-A28A-4163-C0C610E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D8004E-A8E4-ADE7-E38F-E3A1AA655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1F287E-4E2E-F1A2-95A8-FA1E7D906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982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D9D94-90A9-D18B-C9EB-585C051ED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67FA78-DB71-191A-E0B0-97A62C4FD0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F0E4E-A856-52CD-7487-8D6989E51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9FCC93-0D6B-8252-A71B-7F16D98B9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C9AEF-C314-6136-4CB7-B47FF2006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796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6C89B4-6491-05E7-D1BE-16724B1447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D6E5CC-C5F1-F894-2B02-D3E6E83BE3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9BF09F-6C72-69DF-F65B-1DC0AB46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BDA35-BEDD-E70D-8043-D9B54D0EA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8F6CD-F0BA-A156-EFE3-8F0DCF65D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34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E29D7F-2E70-41DF-9610-F5161F045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61EC8-7FE5-4423-D1BA-FCBD3EF31E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ED5C4-6F6C-52EE-20A4-68A64947B5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5F4CD4-5F36-4076-AA55-67706BC28971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5DD8B-B8CF-90C0-75D3-0F920FADE3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CAB28-E664-E584-9251-7601CF7CFD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4F3C04-6969-475F-8F2A-54A5888BD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194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9856B5-473C-38D3-94DD-D882AA56FD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9420" y="1261800"/>
            <a:ext cx="10252580" cy="5596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B154BE-88EC-4BAE-898E-39C771737D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80160" y="-151349"/>
            <a:ext cx="9192348" cy="1667323"/>
          </a:xfrm>
        </p:spPr>
        <p:txBody>
          <a:bodyPr>
            <a:normAutofit/>
          </a:bodyPr>
          <a:lstStyle/>
          <a:p>
            <a:r>
              <a:rPr lang="en-GB" sz="7200" b="1" dirty="0"/>
              <a:t>Action Planning</a:t>
            </a:r>
          </a:p>
        </p:txBody>
      </p:sp>
    </p:spTree>
    <p:extLst>
      <p:ext uri="{BB962C8B-B14F-4D97-AF65-F5344CB8AC3E}">
        <p14:creationId xmlns:p14="http://schemas.microsoft.com/office/powerpoint/2010/main" val="3934789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3E489-FE15-1A62-A27C-1E416FBEB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What is an action plan?</a:t>
            </a:r>
            <a:b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9B90D-CEAD-BB4B-A716-B84FB09AC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An action plan is a document that lays out the tasks you need to complete in order to accomplish your goal.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It also breaks up the process into actionable </a:t>
            </a:r>
            <a:r>
              <a:rPr lang="en-GB" dirty="0">
                <a:solidFill>
                  <a:srgbClr val="2D2D2D"/>
                </a:solidFill>
                <a:latin typeface="Indeed Sans"/>
              </a:rPr>
              <a:t>tasks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 based on a timeline.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A good action plan will also establish a start and end date for every step in the process.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Depending on your needs and preferences, you can use this document to set single or multiple goals.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F5D88E-EA9C-308F-5FBB-59DBC06B8DAF}"/>
              </a:ext>
            </a:extLst>
          </p:cNvPr>
          <p:cNvSpPr txBox="1"/>
          <p:nvPr/>
        </p:nvSpPr>
        <p:spPr>
          <a:xfrm>
            <a:off x="10525059" y="6287288"/>
            <a:ext cx="145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Indeed.com</a:t>
            </a:r>
          </a:p>
        </p:txBody>
      </p:sp>
    </p:spTree>
    <p:extLst>
      <p:ext uri="{BB962C8B-B14F-4D97-AF65-F5344CB8AC3E}">
        <p14:creationId xmlns:p14="http://schemas.microsoft.com/office/powerpoint/2010/main" val="2688241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4D6FA-FD0B-D599-5CCE-B5594AEA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Why is an action plan useful?</a:t>
            </a:r>
            <a:b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DD489-34B1-08A7-5B94-AE5B3F622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It can help you identify a plan to reach your goal, as well as make it easier to stay motivated and monitor your progress.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3E3496-A781-B039-64AB-DAFDB6C58AAE}"/>
              </a:ext>
            </a:extLst>
          </p:cNvPr>
          <p:cNvSpPr txBox="1"/>
          <p:nvPr/>
        </p:nvSpPr>
        <p:spPr>
          <a:xfrm>
            <a:off x="10525059" y="6287288"/>
            <a:ext cx="145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Indeed.com</a:t>
            </a:r>
          </a:p>
        </p:txBody>
      </p:sp>
    </p:spTree>
    <p:extLst>
      <p:ext uri="{BB962C8B-B14F-4D97-AF65-F5344CB8AC3E}">
        <p14:creationId xmlns:p14="http://schemas.microsoft.com/office/powerpoint/2010/main" val="27959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C4175-A960-EF41-EE86-343302271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What's the timeline for an action plan?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9917E-09AC-9251-09A2-F2D10DE7FE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The timeline for your action plan often depends on the goals you have.</a:t>
            </a:r>
          </a:p>
          <a:p>
            <a:r>
              <a:rPr lang="en-GB" dirty="0">
                <a:solidFill>
                  <a:srgbClr val="2D2D2D"/>
                </a:solidFill>
                <a:latin typeface="Indeed Sans"/>
              </a:rPr>
              <a:t>It is a good idea to consider whether your goal is a short-term, medium-term or long-term goal. Including a mix will help to keep you motivated.</a:t>
            </a: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For example, you may set a short-term goal to improve your time-management skills within two months.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For broader goals related to a </a:t>
            </a:r>
            <a:r>
              <a:rPr lang="en-GB" dirty="0">
                <a:solidFill>
                  <a:srgbClr val="2D2D2D"/>
                </a:solidFill>
                <a:latin typeface="Indeed Sans"/>
              </a:rPr>
              <a:t>long-term qualification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, you may have a longer timeline for an action plan, such as six months to one year.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F37751-1047-7978-5BA1-44EC715DD519}"/>
              </a:ext>
            </a:extLst>
          </p:cNvPr>
          <p:cNvSpPr txBox="1"/>
          <p:nvPr/>
        </p:nvSpPr>
        <p:spPr>
          <a:xfrm>
            <a:off x="10525059" y="6287288"/>
            <a:ext cx="145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Indeed.com</a:t>
            </a:r>
          </a:p>
        </p:txBody>
      </p:sp>
    </p:spTree>
    <p:extLst>
      <p:ext uri="{BB962C8B-B14F-4D97-AF65-F5344CB8AC3E}">
        <p14:creationId xmlns:p14="http://schemas.microsoft.com/office/powerpoint/2010/main" val="1693430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B284E-40E2-1F46-1194-065C87CED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How to write an action plan in 5 easy steps</a:t>
            </a:r>
            <a:b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6E1619A-C948-0707-8633-E850B0C362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While action plans may differ in terms of tasks and timelines, they generally conform to the following 5 steps:</a:t>
            </a:r>
          </a:p>
          <a:p>
            <a:pPr marL="0" indent="0">
              <a:buNone/>
            </a:pPr>
            <a:endParaRPr lang="en-GB" sz="1050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2D2D2D"/>
                </a:solidFill>
                <a:latin typeface="Indeed Sans"/>
              </a:rPr>
              <a:t>Set SMART goals or targets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2D2D2D"/>
                </a:solidFill>
                <a:latin typeface="Indeed Sans"/>
              </a:rPr>
              <a:t>Create a list of actions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2D2D2D"/>
                </a:solidFill>
                <a:latin typeface="Indeed Sans"/>
              </a:rPr>
              <a:t>Set a timeline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2D2D2D"/>
                </a:solidFill>
                <a:latin typeface="Indeed Sans"/>
              </a:rPr>
              <a:t>Designate resources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2D2D2D"/>
                </a:solidFill>
                <a:latin typeface="Indeed Sans"/>
              </a:rPr>
              <a:t>Monitor your progress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2D2D2D"/>
              </a:solidFill>
              <a:latin typeface="Indeed Sans"/>
            </a:endParaRP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2D2D2D"/>
              </a:solidFill>
              <a:latin typeface="Indeed Sans"/>
            </a:endParaRP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23EA75-B700-F5ED-30BF-3F67CF3AC142}"/>
              </a:ext>
            </a:extLst>
          </p:cNvPr>
          <p:cNvSpPr txBox="1"/>
          <p:nvPr/>
        </p:nvSpPr>
        <p:spPr>
          <a:xfrm>
            <a:off x="10525059" y="6287288"/>
            <a:ext cx="145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Indeed.com</a:t>
            </a:r>
          </a:p>
        </p:txBody>
      </p:sp>
    </p:spTree>
    <p:extLst>
      <p:ext uri="{BB962C8B-B14F-4D97-AF65-F5344CB8AC3E}">
        <p14:creationId xmlns:p14="http://schemas.microsoft.com/office/powerpoint/2010/main" val="14366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60CE7-C9D2-7147-EE86-CC09735F0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Before you start writing your action plan, consider using the </a:t>
            </a:r>
            <a:r>
              <a:rPr lang="en-GB" b="1" i="0" dirty="0">
                <a:solidFill>
                  <a:srgbClr val="FF0000"/>
                </a:solidFill>
                <a:effectLst/>
                <a:latin typeface="Indeed Sans"/>
              </a:rPr>
              <a:t>SMART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 method. Your goal should be: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8A933-064F-0A97-2577-C9347EA3E9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i="0" dirty="0">
                <a:solidFill>
                  <a:srgbClr val="FF0000"/>
                </a:solidFill>
                <a:effectLst/>
                <a:latin typeface="Indeed Sans"/>
              </a:rPr>
              <a:t>S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pecific 		Make your goals specific and narrow for more 				effective planning.</a:t>
            </a:r>
          </a:p>
          <a:p>
            <a:r>
              <a:rPr lang="en-GB" b="1" i="0" dirty="0">
                <a:solidFill>
                  <a:srgbClr val="FF0000"/>
                </a:solidFill>
                <a:effectLst/>
                <a:latin typeface="Indeed Sans"/>
              </a:rPr>
              <a:t>M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easurable  	Define what evidence will prove you're making 				progress and reevaluate when necessary.</a:t>
            </a:r>
          </a:p>
          <a:p>
            <a:r>
              <a:rPr lang="en-GB" b="1" dirty="0">
                <a:solidFill>
                  <a:srgbClr val="FF0000"/>
                </a:solidFill>
                <a:latin typeface="Indeed Sans"/>
              </a:rPr>
              <a:t>A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ttainable  	Make sure you can reasonably accomplish your goal 			within a certain timeframe.</a:t>
            </a:r>
          </a:p>
          <a:p>
            <a:r>
              <a:rPr lang="en-GB" b="1" i="0" dirty="0">
                <a:solidFill>
                  <a:srgbClr val="FF0000"/>
                </a:solidFill>
                <a:effectLst/>
                <a:latin typeface="Indeed Sans"/>
              </a:rPr>
              <a:t>R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elevant  		Your goals should align with your values and long-				term objectives.</a:t>
            </a:r>
          </a:p>
          <a:p>
            <a:r>
              <a:rPr lang="en-GB" b="1" i="0" dirty="0">
                <a:solidFill>
                  <a:srgbClr val="FF0000"/>
                </a:solidFill>
                <a:effectLst/>
                <a:latin typeface="Indeed Sans"/>
              </a:rPr>
              <a:t>T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ime-based 	Set a realistic, ambitious end-date for task 					prioritization and motivation.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4B97EE-2ED1-A507-556E-D9EA02A99B0E}"/>
              </a:ext>
            </a:extLst>
          </p:cNvPr>
          <p:cNvSpPr txBox="1"/>
          <p:nvPr/>
        </p:nvSpPr>
        <p:spPr>
          <a:xfrm>
            <a:off x="10525059" y="6287288"/>
            <a:ext cx="145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Indeed.com</a:t>
            </a:r>
          </a:p>
        </p:txBody>
      </p:sp>
    </p:spTree>
    <p:extLst>
      <p:ext uri="{BB962C8B-B14F-4D97-AF65-F5344CB8AC3E}">
        <p14:creationId xmlns:p14="http://schemas.microsoft.com/office/powerpoint/2010/main" val="124362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9F747-BA12-E90D-CDDF-A0391C207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1. Set SMART goals or targets</a:t>
            </a:r>
            <a:b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24E2F1-2BD7-9BCD-3AF3-BB84815144CA}"/>
              </a:ext>
            </a:extLst>
          </p:cNvPr>
          <p:cNvSpPr txBox="1"/>
          <p:nvPr/>
        </p:nvSpPr>
        <p:spPr>
          <a:xfrm>
            <a:off x="626852" y="1874807"/>
            <a:ext cx="11421374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S</a:t>
            </a:r>
            <a:r>
              <a:rPr lang="en-GB" sz="2400" dirty="0"/>
              <a:t>pecific</a:t>
            </a:r>
            <a:r>
              <a:rPr lang="en-GB" dirty="0"/>
              <a:t>		</a:t>
            </a:r>
            <a:r>
              <a:rPr lang="en-GB" sz="2000" dirty="0"/>
              <a:t>Be explicit and precise, don’t leave yourself any wiggle room.</a:t>
            </a:r>
          </a:p>
          <a:p>
            <a:endParaRPr lang="en-GB" dirty="0"/>
          </a:p>
          <a:p>
            <a:r>
              <a:rPr lang="en-GB" sz="3200" b="1" dirty="0">
                <a:solidFill>
                  <a:srgbClr val="FF0000"/>
                </a:solidFill>
              </a:rPr>
              <a:t>M</a:t>
            </a:r>
            <a:r>
              <a:rPr lang="en-GB" sz="2400" dirty="0"/>
              <a:t>easurable</a:t>
            </a:r>
            <a:r>
              <a:rPr lang="en-GB" dirty="0"/>
              <a:t>		</a:t>
            </a:r>
            <a:r>
              <a:rPr lang="en-GB" sz="2000" dirty="0"/>
              <a:t>You should be able to measure your progress at any point along the way.</a:t>
            </a:r>
          </a:p>
          <a:p>
            <a:endParaRPr lang="en-GB" dirty="0"/>
          </a:p>
          <a:p>
            <a:r>
              <a:rPr lang="en-GB" sz="3200" b="1" dirty="0">
                <a:solidFill>
                  <a:srgbClr val="FF0000"/>
                </a:solidFill>
              </a:rPr>
              <a:t>A</a:t>
            </a:r>
            <a:r>
              <a:rPr lang="en-GB" sz="2400" dirty="0"/>
              <a:t>ttainable	</a:t>
            </a:r>
            <a:r>
              <a:rPr lang="en-GB" dirty="0"/>
              <a:t>	</a:t>
            </a:r>
            <a:r>
              <a:rPr lang="en-GB" sz="2000" dirty="0"/>
              <a:t>Setting unrealistic goals demotivates. Make sure it is realistic.</a:t>
            </a:r>
          </a:p>
          <a:p>
            <a:endParaRPr lang="en-GB" dirty="0"/>
          </a:p>
          <a:p>
            <a:r>
              <a:rPr lang="en-GB" sz="3200" b="1" dirty="0">
                <a:solidFill>
                  <a:srgbClr val="FF0000"/>
                </a:solidFill>
              </a:rPr>
              <a:t>R</a:t>
            </a:r>
            <a:r>
              <a:rPr lang="en-GB" sz="2400" dirty="0"/>
              <a:t>elevant</a:t>
            </a:r>
            <a:r>
              <a:rPr lang="en-GB" dirty="0"/>
              <a:t>		</a:t>
            </a:r>
            <a:r>
              <a:rPr lang="en-GB" sz="2000" dirty="0"/>
              <a:t>If your goal doesn’t matter, you’ll quickly abandon it.</a:t>
            </a:r>
          </a:p>
          <a:p>
            <a:endParaRPr lang="en-GB" dirty="0"/>
          </a:p>
          <a:p>
            <a:r>
              <a:rPr lang="en-GB" sz="3200" b="1" dirty="0">
                <a:solidFill>
                  <a:srgbClr val="FF0000"/>
                </a:solidFill>
              </a:rPr>
              <a:t>T</a:t>
            </a:r>
            <a:r>
              <a:rPr lang="en-GB" sz="2400" dirty="0"/>
              <a:t>ime-based</a:t>
            </a:r>
            <a:r>
              <a:rPr lang="en-GB" dirty="0"/>
              <a:t>		</a:t>
            </a:r>
            <a:r>
              <a:rPr lang="en-GB" sz="2000" dirty="0"/>
              <a:t>Set a deadline and prioritise – so you can stay focused and motivated.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90E345-6A8B-15DB-FE51-D931F0C3D05C}"/>
              </a:ext>
            </a:extLst>
          </p:cNvPr>
          <p:cNvSpPr txBox="1"/>
          <p:nvPr/>
        </p:nvSpPr>
        <p:spPr>
          <a:xfrm>
            <a:off x="10525059" y="6287288"/>
            <a:ext cx="145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Indeed.com</a:t>
            </a:r>
          </a:p>
        </p:txBody>
      </p:sp>
    </p:spTree>
    <p:extLst>
      <p:ext uri="{BB962C8B-B14F-4D97-AF65-F5344CB8AC3E}">
        <p14:creationId xmlns:p14="http://schemas.microsoft.com/office/powerpoint/2010/main" val="3976947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0A120-2403-808E-4E76-670555E66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2. Create a list of actions</a:t>
            </a:r>
            <a:b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93363-F68F-47C7-9AE7-51F0DF1FD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Next, create a list of tasks you need to complete to reach your goal.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This process entails dividing your main goal into smaller objectives.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By doing so, you can make the final goal seem less overwhelming and you can move forward in an organized manner.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Learning a new skill is one task that will likely need to be broken up into smaller, well-defined steps.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Clearly describe each task to create a plan that will lead you to your ultimate goal.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3B409E-BC58-0E5F-701B-AE78C0E53BAC}"/>
              </a:ext>
            </a:extLst>
          </p:cNvPr>
          <p:cNvSpPr txBox="1"/>
          <p:nvPr/>
        </p:nvSpPr>
        <p:spPr>
          <a:xfrm>
            <a:off x="10525059" y="6287288"/>
            <a:ext cx="145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Indeed.com</a:t>
            </a:r>
          </a:p>
        </p:txBody>
      </p:sp>
    </p:spTree>
    <p:extLst>
      <p:ext uri="{BB962C8B-B14F-4D97-AF65-F5344CB8AC3E}">
        <p14:creationId xmlns:p14="http://schemas.microsoft.com/office/powerpoint/2010/main" val="3127874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9B301-D37B-786F-D54B-43B623956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3. Set a timeline</a:t>
            </a:r>
            <a:b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8364C-BCB1-E62B-1540-624BAC0B2D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Besides setting a deadline for your main goal, you should also establish a timeframe for completing each task.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It's essential to create a timeline you can reasonably follow so you can maintain consistent progress toward your goal.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Assess the requirements and consider the amount of time you need to complete each item on your list.</a:t>
            </a:r>
          </a:p>
          <a:p>
            <a:r>
              <a:rPr lang="en-GB" dirty="0">
                <a:solidFill>
                  <a:srgbClr val="2D2D2D"/>
                </a:solidFill>
                <a:latin typeface="Indeed Sans"/>
              </a:rPr>
              <a:t>Setting short (within 30 days), Medium (within 60 days) and Long-term (60 plus) deadlines are useful to aid with this.</a:t>
            </a: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ECD297-1957-8820-1903-269B384F7D08}"/>
              </a:ext>
            </a:extLst>
          </p:cNvPr>
          <p:cNvSpPr txBox="1"/>
          <p:nvPr/>
        </p:nvSpPr>
        <p:spPr>
          <a:xfrm>
            <a:off x="10525059" y="6287288"/>
            <a:ext cx="145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Indeed.com</a:t>
            </a:r>
          </a:p>
        </p:txBody>
      </p:sp>
    </p:spTree>
    <p:extLst>
      <p:ext uri="{BB962C8B-B14F-4D97-AF65-F5344CB8AC3E}">
        <p14:creationId xmlns:p14="http://schemas.microsoft.com/office/powerpoint/2010/main" val="4003501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64E9F-2EAB-244D-5DE5-5F2DFDDB4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4. </a:t>
            </a:r>
            <a:r>
              <a:rPr lang="en-GB" b="1" dirty="0">
                <a:solidFill>
                  <a:srgbClr val="2D2D2D"/>
                </a:solidFill>
                <a:latin typeface="Indeed Sans"/>
              </a:rPr>
              <a:t>Consider</a:t>
            </a: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 resources</a:t>
            </a:r>
            <a:b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AD611-BFD5-DBF3-EA12-E871843CE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2D2D2D"/>
                </a:solidFill>
                <a:latin typeface="Indeed Sans"/>
              </a:rPr>
              <a:t>W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rite down any resources needed to complete each task, such as equipment etc.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4CEFB-5978-5F2B-AA0A-3ACFF1D88402}"/>
              </a:ext>
            </a:extLst>
          </p:cNvPr>
          <p:cNvSpPr txBox="1"/>
          <p:nvPr/>
        </p:nvSpPr>
        <p:spPr>
          <a:xfrm>
            <a:off x="10525059" y="6287288"/>
            <a:ext cx="145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Indeed.com</a:t>
            </a:r>
          </a:p>
        </p:txBody>
      </p:sp>
    </p:spTree>
    <p:extLst>
      <p:ext uri="{BB962C8B-B14F-4D97-AF65-F5344CB8AC3E}">
        <p14:creationId xmlns:p14="http://schemas.microsoft.com/office/powerpoint/2010/main" val="267366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0DC12-660A-1033-28CD-B17B22BFF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5. Monitor your progress</a:t>
            </a:r>
            <a:b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0DB79-46EC-361A-DD3F-013B77DECA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Finally, consider how you will ensure each task in your action plan is completed on time, such as reviewing date.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By doing so, you will have a better idea of the progress you are making toward your goal. </a:t>
            </a:r>
          </a:p>
          <a:p>
            <a:r>
              <a:rPr lang="en-GB" dirty="0">
                <a:solidFill>
                  <a:srgbClr val="2D2D2D"/>
                </a:solidFill>
                <a:latin typeface="Indeed Sans"/>
              </a:rPr>
              <a:t>Consider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 the measures you will be using to monitor the plan’s progress.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1F256E-30A7-A93F-73B0-0ABCD139EA37}"/>
              </a:ext>
            </a:extLst>
          </p:cNvPr>
          <p:cNvSpPr txBox="1"/>
          <p:nvPr/>
        </p:nvSpPr>
        <p:spPr>
          <a:xfrm>
            <a:off x="10525059" y="6287288"/>
            <a:ext cx="145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Indeed.com</a:t>
            </a:r>
          </a:p>
        </p:txBody>
      </p:sp>
    </p:spTree>
    <p:extLst>
      <p:ext uri="{BB962C8B-B14F-4D97-AF65-F5344CB8AC3E}">
        <p14:creationId xmlns:p14="http://schemas.microsoft.com/office/powerpoint/2010/main" val="4211370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502BF-DFF5-19B1-53FF-0A6853DC9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491884"/>
            <a:ext cx="10834589" cy="6489087"/>
          </a:xfrm>
        </p:spPr>
        <p:txBody>
          <a:bodyPr>
            <a:normAutofit fontScale="85000" lnSpcReduction="20000"/>
          </a:bodyPr>
          <a:lstStyle/>
          <a:p>
            <a:pPr marL="0" indent="0" algn="l">
              <a:buNone/>
              <a:tabLst>
                <a:tab pos="1793875" algn="l"/>
                <a:tab pos="1973263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Complete Assignments One Day Before the Deadline</a:t>
            </a:r>
          </a:p>
          <a:p>
            <a:pPr marL="0" indent="0" algn="l">
              <a:buNone/>
              <a:tabLst>
                <a:tab pos="1793875" algn="l"/>
                <a:tab pos="1973263" algn="l"/>
              </a:tabLst>
            </a:pPr>
            <a:r>
              <a:rPr lang="en-GB" i="0" dirty="0">
                <a:solidFill>
                  <a:srgbClr val="2D2D2D"/>
                </a:solidFill>
                <a:effectLst/>
                <a:latin typeface="Indeed Sans"/>
              </a:rPr>
              <a:t>I will complete all of my assignments this year at least one day before they’re due to avoid rushing through any work. To do this, I will list all of my assignments in order of their due date and work through them accordingly. I will spend 30 minutes every Sunday night determining which projects need attention during the week ahead.</a:t>
            </a:r>
          </a:p>
          <a:p>
            <a:pPr marL="0" indent="0" algn="l">
              <a:buNone/>
              <a:tabLst>
                <a:tab pos="1793875" algn="l"/>
                <a:tab pos="1973263" algn="l"/>
              </a:tabLst>
            </a:pPr>
            <a:endParaRPr lang="en-GB" b="1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0700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Specific: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</a:t>
            </a:r>
            <a:r>
              <a:rPr lang="en-GB" dirty="0">
                <a:solidFill>
                  <a:srgbClr val="2D2D2D"/>
                </a:solidFill>
                <a:latin typeface="Indeed Sans"/>
              </a:rPr>
              <a:t>		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The specific goal is to complete all assignments one day 				before they’re due.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Measurable:</a:t>
            </a:r>
            <a:r>
              <a:rPr lang="en-GB" dirty="0">
                <a:solidFill>
                  <a:srgbClr val="2D2D2D"/>
                </a:solidFill>
                <a:latin typeface="Indeed Sans"/>
              </a:rPr>
              <a:t>	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The goal setter will know their progress with the passing of 			each assignment deadline.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 defTabSz="896938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Attainable: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		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By being organised with a list of assignments and a schedule 			for completion, the goal setter has made an achievable goal.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	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  <a:tab pos="1881188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Relevant: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		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Being organised avoids submitting hurried work.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Time-based: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The deadline for this goal has three parts, one day prior to 				submission, every Sunday night and the end of the academic 			year.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359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502BF-DFF5-19B1-53FF-0A6853DC9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91884"/>
            <a:ext cx="10515600" cy="6135939"/>
          </a:xfrm>
        </p:spPr>
        <p:txBody>
          <a:bodyPr>
            <a:normAutofit fontScale="77500" lnSpcReduction="20000"/>
          </a:bodyPr>
          <a:lstStyle/>
          <a:p>
            <a:pPr marL="0" indent="0" algn="l">
              <a:buNone/>
              <a:tabLst>
                <a:tab pos="1793875" algn="l"/>
                <a:tab pos="1973263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Receive a Job Offer</a:t>
            </a:r>
          </a:p>
          <a:p>
            <a:pPr marL="0" indent="0" algn="l">
              <a:buNone/>
              <a:tabLst>
                <a:tab pos="1793875" algn="l"/>
                <a:tab pos="1973263" algn="l"/>
              </a:tabLst>
            </a:pPr>
            <a:r>
              <a:rPr lang="en-GB" i="0" dirty="0">
                <a:solidFill>
                  <a:srgbClr val="2D2D2D"/>
                </a:solidFill>
                <a:effectLst/>
                <a:latin typeface="Indeed Sans"/>
              </a:rPr>
              <a:t>I will receive a job offer in my field of study by [set date] to make a seamless transition from college to working in the professional world. To do this, I will complete a minimum of two applications a week within my field of interest. I will attend personal development sessions to develop my interview skills and purchase an appropriate outfit to attend an interview.</a:t>
            </a:r>
          </a:p>
          <a:p>
            <a:pPr marL="0" indent="0" algn="l">
              <a:buNone/>
              <a:tabLst>
                <a:tab pos="1793875" algn="l"/>
                <a:tab pos="1973263" algn="l"/>
              </a:tabLst>
            </a:pPr>
            <a:endParaRPr lang="en-GB" b="1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0700" algn="l"/>
              </a:tabLst>
            </a:pPr>
            <a:r>
              <a:rPr lang="en-GB" sz="3100" b="1" i="0" dirty="0">
                <a:solidFill>
                  <a:srgbClr val="2D2D2D"/>
                </a:solidFill>
                <a:effectLst/>
                <a:latin typeface="Indeed Sans"/>
              </a:rPr>
              <a:t>Specific:</a:t>
            </a:r>
            <a:r>
              <a:rPr lang="en-GB" sz="3100" b="0" i="0" dirty="0">
                <a:solidFill>
                  <a:srgbClr val="2D2D2D"/>
                </a:solidFill>
                <a:effectLst/>
                <a:latin typeface="Indeed Sans"/>
              </a:rPr>
              <a:t> </a:t>
            </a:r>
            <a:r>
              <a:rPr lang="en-GB" sz="3100" dirty="0">
                <a:solidFill>
                  <a:srgbClr val="2D2D2D"/>
                </a:solidFill>
                <a:latin typeface="Indeed Sans"/>
              </a:rPr>
              <a:t>			</a:t>
            </a:r>
            <a:r>
              <a:rPr lang="en-GB" sz="3100" dirty="0">
                <a:solidFill>
                  <a:srgbClr val="FF0000"/>
                </a:solidFill>
                <a:latin typeface="Indeed Sans"/>
              </a:rPr>
              <a:t>This learner wants to accept a job offer before graduating.</a:t>
            </a:r>
            <a:br>
              <a:rPr lang="en-GB" sz="3100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sz="3100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sz="3100" b="1" i="0" dirty="0">
                <a:solidFill>
                  <a:srgbClr val="2D2D2D"/>
                </a:solidFill>
                <a:effectLst/>
                <a:latin typeface="Indeed Sans"/>
              </a:rPr>
              <a:t>Measurable:</a:t>
            </a:r>
            <a:r>
              <a:rPr lang="en-GB" sz="3100" dirty="0">
                <a:solidFill>
                  <a:srgbClr val="2D2D2D"/>
                </a:solidFill>
                <a:latin typeface="Indeed Sans"/>
              </a:rPr>
              <a:t>		</a:t>
            </a:r>
            <a:r>
              <a:rPr lang="en-GB" sz="3100" b="0" i="0" dirty="0">
                <a:solidFill>
                  <a:srgbClr val="FF0000"/>
                </a:solidFill>
                <a:effectLst/>
                <a:latin typeface="Indeed Sans"/>
              </a:rPr>
              <a:t>Each job application and interview this learner completes will 			show measurable progress towards their goal.</a:t>
            </a:r>
            <a:br>
              <a:rPr lang="en-GB" sz="3100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sz="3100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 defTabSz="896938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sz="3100" b="1" i="0" dirty="0">
                <a:solidFill>
                  <a:srgbClr val="2D2D2D"/>
                </a:solidFill>
                <a:effectLst/>
                <a:latin typeface="Indeed Sans"/>
              </a:rPr>
              <a:t>Attainable:</a:t>
            </a:r>
            <a:r>
              <a:rPr lang="en-GB" sz="3100" b="0" i="0" dirty="0">
                <a:solidFill>
                  <a:srgbClr val="2D2D2D"/>
                </a:solidFill>
                <a:effectLst/>
                <a:latin typeface="Indeed Sans"/>
              </a:rPr>
              <a:t> 			</a:t>
            </a:r>
            <a:r>
              <a:rPr lang="en-GB" sz="3100" b="0" i="0" dirty="0">
                <a:solidFill>
                  <a:srgbClr val="FF0000"/>
                </a:solidFill>
                <a:effectLst/>
                <a:latin typeface="Indeed Sans"/>
              </a:rPr>
              <a:t>Because this person is graduating with a degree in the field in 			which they are job searching, this is an achievable goal.</a:t>
            </a:r>
            <a:r>
              <a:rPr lang="en-GB" sz="3100" b="0" i="0" dirty="0">
                <a:solidFill>
                  <a:srgbClr val="2D2D2D"/>
                </a:solidFill>
                <a:effectLst/>
                <a:latin typeface="Indeed Sans"/>
              </a:rPr>
              <a:t>	</a:t>
            </a:r>
            <a:br>
              <a:rPr lang="en-GB" sz="3100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sz="3100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  <a:tab pos="1881188" algn="l"/>
              </a:tabLst>
            </a:pPr>
            <a:r>
              <a:rPr lang="en-GB" sz="3100" b="1" i="0" dirty="0">
                <a:solidFill>
                  <a:srgbClr val="2D2D2D"/>
                </a:solidFill>
                <a:effectLst/>
                <a:latin typeface="Indeed Sans"/>
              </a:rPr>
              <a:t>Relevant:</a:t>
            </a:r>
            <a:r>
              <a:rPr lang="en-GB" sz="3100" b="0" i="0" dirty="0">
                <a:solidFill>
                  <a:srgbClr val="2D2D2D"/>
                </a:solidFill>
                <a:effectLst/>
                <a:latin typeface="Indeed Sans"/>
              </a:rPr>
              <a:t> 			</a:t>
            </a:r>
            <a:r>
              <a:rPr lang="en-GB" sz="3100" b="0" i="0" dirty="0">
                <a:solidFill>
                  <a:srgbClr val="FF0000"/>
                </a:solidFill>
                <a:effectLst/>
                <a:latin typeface="Indeed Sans"/>
              </a:rPr>
              <a:t>Job searching is relevant to those nearing graduation.</a:t>
            </a:r>
            <a:br>
              <a:rPr lang="en-GB" sz="3100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sz="3100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sz="3100" b="1" i="0" dirty="0">
                <a:solidFill>
                  <a:srgbClr val="2D2D2D"/>
                </a:solidFill>
                <a:effectLst/>
                <a:latin typeface="Indeed Sans"/>
              </a:rPr>
              <a:t>Time-based:</a:t>
            </a:r>
            <a:r>
              <a:rPr lang="en-GB" sz="3100" b="0" i="0" dirty="0">
                <a:solidFill>
                  <a:srgbClr val="2D2D2D"/>
                </a:solidFill>
                <a:effectLst/>
                <a:latin typeface="Indeed Sans"/>
              </a:rPr>
              <a:t> 	</a:t>
            </a:r>
            <a:r>
              <a:rPr lang="en-GB" sz="3100" b="0" i="0" dirty="0">
                <a:solidFill>
                  <a:srgbClr val="FF0000"/>
                </a:solidFill>
                <a:effectLst/>
                <a:latin typeface="Indeed Sans"/>
              </a:rPr>
              <a:t>The deadline for this goal is [set date].</a:t>
            </a:r>
            <a:endParaRPr lang="en-GB" sz="3100" dirty="0"/>
          </a:p>
        </p:txBody>
      </p:sp>
    </p:spTree>
    <p:extLst>
      <p:ext uri="{BB962C8B-B14F-4D97-AF65-F5344CB8AC3E}">
        <p14:creationId xmlns:p14="http://schemas.microsoft.com/office/powerpoint/2010/main" val="130438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502BF-DFF5-19B1-53FF-0A6853DC9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91884"/>
            <a:ext cx="10515600" cy="6135939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None/>
              <a:tabLst>
                <a:tab pos="1793875" algn="l"/>
                <a:tab pos="1973263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Attend my Classes on Time</a:t>
            </a:r>
          </a:p>
          <a:p>
            <a:pPr marL="0" indent="0" algn="l">
              <a:buNone/>
              <a:tabLst>
                <a:tab pos="1793875" algn="l"/>
                <a:tab pos="1973263" algn="l"/>
              </a:tabLst>
            </a:pPr>
            <a:r>
              <a:rPr lang="en-GB" i="0" dirty="0">
                <a:solidFill>
                  <a:srgbClr val="2D2D2D"/>
                </a:solidFill>
                <a:effectLst/>
                <a:latin typeface="Indeed Sans"/>
              </a:rPr>
              <a:t>I will not be late to any classes this semester, nor will I have an unexcused absence. I will make sure I am on time by getting up 15 minutes earlier every morning and preparing my outfit, lunch and bag the night before.</a:t>
            </a:r>
          </a:p>
          <a:p>
            <a:pPr marL="0" indent="0" algn="l">
              <a:buNone/>
              <a:tabLst>
                <a:tab pos="1793875" algn="l"/>
                <a:tab pos="1973263" algn="l"/>
              </a:tabLst>
            </a:pPr>
            <a:endParaRPr lang="en-GB" b="1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0700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Specific: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</a:t>
            </a:r>
            <a:r>
              <a:rPr lang="en-GB" dirty="0">
                <a:solidFill>
                  <a:srgbClr val="2D2D2D"/>
                </a:solidFill>
                <a:latin typeface="Indeed Sans"/>
              </a:rPr>
              <a:t>			</a:t>
            </a:r>
            <a:r>
              <a:rPr lang="en-GB" dirty="0">
                <a:solidFill>
                  <a:srgbClr val="FF0000"/>
                </a:solidFill>
                <a:latin typeface="Indeed Sans"/>
              </a:rPr>
              <a:t>The goal is to show up to class on time.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Measurable:</a:t>
            </a:r>
            <a:r>
              <a:rPr lang="en-GB" dirty="0">
                <a:solidFill>
                  <a:srgbClr val="2D2D2D"/>
                </a:solidFill>
                <a:latin typeface="Indeed Sans"/>
              </a:rPr>
              <a:t>	</a:t>
            </a:r>
            <a:r>
              <a:rPr lang="en-GB" dirty="0">
                <a:solidFill>
                  <a:srgbClr val="FF0000"/>
                </a:solidFill>
                <a:latin typeface="Indeed Sans"/>
              </a:rPr>
              <a:t>The goal is measured by the number of times the 				learner is late or absent from class.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 defTabSz="896938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Attainable: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Fifteen minutes is a reasonable time to add to the 				morning to ensure timeliness.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	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  <a:tab pos="1881188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Relevant: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		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Leaving early is relevant to showing up on time.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Time-based: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The deadline for this goal is every day.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616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502BF-DFF5-19B1-53FF-0A6853DC9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91884"/>
            <a:ext cx="10515600" cy="6135939"/>
          </a:xfrm>
        </p:spPr>
        <p:txBody>
          <a:bodyPr>
            <a:normAutofit fontScale="92500" lnSpcReduction="20000"/>
          </a:bodyPr>
          <a:lstStyle/>
          <a:p>
            <a:pPr marL="0" indent="0" algn="l">
              <a:buNone/>
              <a:tabLst>
                <a:tab pos="1793875" algn="l"/>
                <a:tab pos="1973263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Read at Least 400 Pages Every Month.</a:t>
            </a:r>
          </a:p>
          <a:p>
            <a:pPr marL="0" indent="0" algn="l">
              <a:buNone/>
              <a:tabLst>
                <a:tab pos="1793875" algn="l"/>
                <a:tab pos="1973263" algn="l"/>
              </a:tabLst>
            </a:pPr>
            <a:r>
              <a:rPr lang="en-GB" i="0" dirty="0">
                <a:solidFill>
                  <a:srgbClr val="2D2D2D"/>
                </a:solidFill>
                <a:effectLst/>
                <a:latin typeface="Indeed Sans"/>
              </a:rPr>
              <a:t>To expand my knowledge base, I will read at least 400 pages every month of material that is not assigned in class. I will do this by reading for two hours on the weekends and 30 minutes daily Monday through to Thursday.</a:t>
            </a:r>
          </a:p>
          <a:p>
            <a:pPr marL="0" indent="0" algn="l">
              <a:buNone/>
              <a:tabLst>
                <a:tab pos="1793875" algn="l"/>
                <a:tab pos="1973263" algn="l"/>
              </a:tabLst>
            </a:pPr>
            <a:endParaRPr lang="en-GB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0700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Specific: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</a:t>
            </a:r>
            <a:r>
              <a:rPr lang="en-GB" dirty="0">
                <a:solidFill>
                  <a:srgbClr val="2D2D2D"/>
                </a:solidFill>
                <a:latin typeface="Indeed Sans"/>
              </a:rPr>
              <a:t>		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The learner wants to read to support their course 				development to learn more outside of the classroom.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Measurable:</a:t>
            </a:r>
            <a:r>
              <a:rPr lang="en-GB" dirty="0">
                <a:solidFill>
                  <a:srgbClr val="2D2D2D"/>
                </a:solidFill>
                <a:latin typeface="Indeed Sans"/>
              </a:rPr>
              <a:t>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The number of pages read per month and the time 				spent reading are both measurable.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 defTabSz="896938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Attainable: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The amount of reading desired to be completed is 				achievable.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  <a:tab pos="1881188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Relevant: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		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Reading more is a relevant goal for any student who is 				trying to grow their knowledge.</a:t>
            </a:r>
            <a:b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algn="l">
              <a:buFont typeface="Arial" panose="020B0604020202020204" pitchFamily="34" charset="0"/>
              <a:buChar char="•"/>
              <a:tabLst>
                <a:tab pos="1793875" algn="l"/>
              </a:tabLst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Time-based: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 	</a:t>
            </a:r>
            <a:r>
              <a:rPr lang="en-GB" b="0" i="0" dirty="0">
                <a:solidFill>
                  <a:srgbClr val="FF0000"/>
                </a:solidFill>
                <a:effectLst/>
                <a:latin typeface="Indeed Sans"/>
              </a:rPr>
              <a:t>There is a monthly reading benchmark of 400 pages.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625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CFB124C-4B0C-4A81-8633-17257B151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2006" y="569844"/>
            <a:ext cx="8427988" cy="5649981"/>
          </a:xfrm>
          <a:prstGeom prst="rect">
            <a:avLst/>
          </a:prstGeom>
          <a:ln>
            <a:noFill/>
          </a:ln>
          <a:effectLst>
            <a:outerShdw blurRad="317500" dist="317500" dir="7140000" sx="95000" sy="95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D7ACBF-C6AC-3C38-00A8-A200EFDA7B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" b="6493"/>
          <a:stretch/>
        </p:blipFill>
        <p:spPr>
          <a:xfrm>
            <a:off x="1308142" y="380657"/>
            <a:ext cx="9292592" cy="621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5047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igh speed training personal plan development template">
            <a:extLst>
              <a:ext uri="{FF2B5EF4-FFF2-40B4-BE49-F238E27FC236}">
                <a16:creationId xmlns:a16="http://schemas.microsoft.com/office/drawing/2014/main" id="{CCCEF6F9-93A6-704A-A975-FE5A00A0386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4743" y="536011"/>
            <a:ext cx="8555974" cy="578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6836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personal-development-plan-template-in-ms-word">
            <a:extLst>
              <a:ext uri="{FF2B5EF4-FFF2-40B4-BE49-F238E27FC236}">
                <a16:creationId xmlns:a16="http://schemas.microsoft.com/office/drawing/2014/main" id="{E9C67D52-FF87-1C69-2E64-1663B09890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385" y="295963"/>
            <a:ext cx="8497230" cy="656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39726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E879A-7A0B-E5B8-A997-CBB906DD3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2C8AC-F55F-5081-F2AA-59FEDC1DF7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Indeed (2024): </a:t>
            </a:r>
            <a:r>
              <a:rPr lang="en-GB" i="1" dirty="0"/>
              <a:t>What is an action plan and how to make one </a:t>
            </a:r>
            <a:r>
              <a:rPr lang="en-GB" dirty="0"/>
              <a:t>Available at: https://www.indeed.com/career-advice/career-development/what-is-an-action-plan (Accessed 17 February 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72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1488</Words>
  <Application>Microsoft Office PowerPoint</Application>
  <PresentationFormat>Widescreen</PresentationFormat>
  <Paragraphs>99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Indeed Sans</vt:lpstr>
      <vt:lpstr>Aptos</vt:lpstr>
      <vt:lpstr>Aptos Display</vt:lpstr>
      <vt:lpstr>Arial</vt:lpstr>
      <vt:lpstr>Office Theme</vt:lpstr>
      <vt:lpstr>Action Planning</vt:lpstr>
      <vt:lpstr>What is an action plan? </vt:lpstr>
      <vt:lpstr>Why is an action plan useful? </vt:lpstr>
      <vt:lpstr>What's the timeline for an action plan?</vt:lpstr>
      <vt:lpstr>How to write an action plan in 5 easy steps </vt:lpstr>
      <vt:lpstr>Before you start writing your action plan, consider using the SMART method. Your goal should be:</vt:lpstr>
      <vt:lpstr>1. Set SMART goals or targets </vt:lpstr>
      <vt:lpstr>2. Create a list of actions </vt:lpstr>
      <vt:lpstr>3. Set a timeline </vt:lpstr>
      <vt:lpstr>4. Consider resources </vt:lpstr>
      <vt:lpstr>5. Monitor your progress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Marion Phillips</dc:creator>
  <cp:lastModifiedBy>Marion Phillips</cp:lastModifiedBy>
  <cp:revision>14</cp:revision>
  <dcterms:created xsi:type="dcterms:W3CDTF">2024-09-12T13:24:30Z</dcterms:created>
  <dcterms:modified xsi:type="dcterms:W3CDTF">2024-09-18T08:31:04Z</dcterms:modified>
</cp:coreProperties>
</file>