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3BB4B97-FB5D-4F30-8334-4239488A4827}" type="datetimeFigureOut">
              <a:rPr lang="en-US" smtClean="0"/>
              <a:pPr/>
              <a:t>5/11/2020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B33B7D9-D457-4364-9BE5-2DD06BA42E8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sz="1200" i="1" u="sng" kern="1200" dirty="0">
                <a:solidFill>
                  <a:schemeClr val="tx1"/>
                </a:solidFill>
                <a:latin typeface="+mn-lt"/>
                <a:ea typeface="+mn-ea"/>
                <a:cs typeface="+mn-cs"/>
              </a:rPr>
              <a:t>Forming</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Forming is when the team members meet each other and understand each other. This is a very essential factor in Tesla because there has to be a strong bond since all the departments in the company are dependent on each other. Group discussions take place so that there is a decision which can be taken.</a:t>
            </a:r>
            <a:endParaRPr lang="en-US" sz="1200" kern="1200" dirty="0">
              <a:solidFill>
                <a:schemeClr val="tx1"/>
              </a:solidFill>
              <a:latin typeface="+mn-lt"/>
              <a:ea typeface="+mn-ea"/>
              <a:cs typeface="+mn-cs"/>
            </a:endParaRPr>
          </a:p>
          <a:p>
            <a:pPr lvl="0"/>
            <a:r>
              <a:rPr lang="en-GB" sz="1200" i="1" u="sng" kern="1200" dirty="0">
                <a:solidFill>
                  <a:schemeClr val="tx1"/>
                </a:solidFill>
                <a:latin typeface="+mn-lt"/>
                <a:ea typeface="+mn-ea"/>
                <a:cs typeface="+mn-cs"/>
              </a:rPr>
              <a:t>Storming</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This stage gets in a lot of conflicts in the functioning of the organization which needs to be maintained by the leaders and managers so that the productivity in the organization is not affected. There has to be good listening and understanding all the points of the workforce so that the decision making is better and the company will be able to have a better result in the end.</a:t>
            </a:r>
            <a:endParaRPr lang="en-US" sz="1200" kern="1200" dirty="0">
              <a:solidFill>
                <a:schemeClr val="tx1"/>
              </a:solidFill>
              <a:latin typeface="+mn-lt"/>
              <a:ea typeface="+mn-ea"/>
              <a:cs typeface="+mn-cs"/>
            </a:endParaRPr>
          </a:p>
          <a:p>
            <a:pPr lvl="0"/>
            <a:r>
              <a:rPr lang="en-GB" sz="1200" i="1" u="sng" kern="1200" dirty="0">
                <a:solidFill>
                  <a:schemeClr val="tx1"/>
                </a:solidFill>
                <a:latin typeface="+mn-lt"/>
                <a:ea typeface="+mn-ea"/>
                <a:cs typeface="+mn-cs"/>
              </a:rPr>
              <a:t>Norming</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conflicts will start to reduce in this stage and the company will be able to get back to normal. It is very essential for Tesla to meet the demands of the customers so that they can have a better functioning for themselves which is going to help the company to have a better functioning. </a:t>
            </a:r>
            <a:endParaRPr lang="en-US" sz="1200" kern="1200" dirty="0">
              <a:solidFill>
                <a:schemeClr val="tx1"/>
              </a:solidFill>
              <a:latin typeface="+mn-lt"/>
              <a:ea typeface="+mn-ea"/>
              <a:cs typeface="+mn-cs"/>
            </a:endParaRPr>
          </a:p>
          <a:p>
            <a:pPr lvl="0"/>
            <a:r>
              <a:rPr lang="en-GB" sz="1200" i="1" u="sng" kern="1200" dirty="0">
                <a:solidFill>
                  <a:schemeClr val="tx1"/>
                </a:solidFill>
                <a:latin typeface="+mn-lt"/>
                <a:ea typeface="+mn-ea"/>
                <a:cs typeface="+mn-cs"/>
              </a:rPr>
              <a:t>Performing</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In this stage the changes are implemented permanently so that the company can benefit from it and the organization will be able to overcome the competition in this industry. The acceptance level is high in the company which is why the company is having smooth functioning in the market which is a great factor for the organization.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B33B7D9-D457-4364-9BE5-2DD06BA42E8A}" type="slidenum">
              <a:rPr lang="en-US" smtClean="0"/>
              <a:pPr/>
              <a:t>6</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sz="1200" i="1" u="sng" kern="1200" dirty="0">
                <a:solidFill>
                  <a:schemeClr val="tx1"/>
                </a:solidFill>
                <a:latin typeface="+mn-lt"/>
                <a:ea typeface="+mn-ea"/>
                <a:cs typeface="+mn-cs"/>
              </a:rPr>
              <a:t>Hygiene Factor</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Hygiene factor includes job security, interpersonal relations, status, physical working, etc in the organization which is required by the employees of the company. Tesla is providing the workforce with these factors so that they can give their personal best in the organization which is going to make the organization have an effective functioning and meet the demands of the customers on time.</a:t>
            </a:r>
            <a:endParaRPr lang="en-US" sz="1200" kern="1200" dirty="0">
              <a:solidFill>
                <a:schemeClr val="tx1"/>
              </a:solidFill>
              <a:latin typeface="+mn-lt"/>
              <a:ea typeface="+mn-ea"/>
              <a:cs typeface="+mn-cs"/>
            </a:endParaRPr>
          </a:p>
          <a:p>
            <a:pPr lvl="0"/>
            <a:r>
              <a:rPr lang="en-GB" sz="1200" i="1" u="sng" kern="1200" dirty="0">
                <a:solidFill>
                  <a:schemeClr val="tx1"/>
                </a:solidFill>
                <a:latin typeface="+mn-lt"/>
                <a:ea typeface="+mn-ea"/>
                <a:cs typeface="+mn-cs"/>
              </a:rPr>
              <a:t>Motivational Factor</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Motivational Factors include recognition, growth and promotions, responsibility, sense of achievement, etc. This is very important for the workforce to be provided with that factor by Tesla so that they know that they have achieved something in the organization and the company is appreciating the hard work which has been put in by the employees so that the organization can have a better reputation in the market.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B33B7D9-D457-4364-9BE5-2DD06BA42E8A}" type="slidenum">
              <a:rPr lang="en-US" smtClean="0"/>
              <a:pPr/>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5B6A5BA0-8D2C-4415-81A9-DECDA48AEEB1}" type="datetimeFigureOut">
              <a:rPr lang="en-US" smtClean="0"/>
              <a:pPr/>
              <a:t>5/11/2020</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647841A-525B-4571-A020-7983672F159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B6A5BA0-8D2C-4415-81A9-DECDA48AEEB1}" type="datetimeFigureOut">
              <a:rPr lang="en-US" smtClean="0"/>
              <a:pPr/>
              <a:t>5/11/2020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47841A-525B-4571-A020-7983672F1591}"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B6A5BA0-8D2C-4415-81A9-DECDA48AEEB1}" type="datetimeFigureOut">
              <a:rPr lang="en-US" smtClean="0"/>
              <a:pPr/>
              <a:t>5/11/2020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47841A-525B-4571-A020-7983672F1591}"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B6A5BA0-8D2C-4415-81A9-DECDA48AEEB1}" type="datetimeFigureOut">
              <a:rPr lang="en-US" smtClean="0"/>
              <a:pPr/>
              <a:t>5/11/2020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47841A-525B-4571-A020-7983672F1591}"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B6A5BA0-8D2C-4415-81A9-DECDA48AEEB1}" type="datetimeFigureOut">
              <a:rPr lang="en-US" smtClean="0"/>
              <a:pPr/>
              <a:t>5/11/2020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647841A-525B-4571-A020-7983672F159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B6A5BA0-8D2C-4415-81A9-DECDA48AEEB1}" type="datetimeFigureOut">
              <a:rPr lang="en-US" smtClean="0"/>
              <a:pPr/>
              <a:t>5/11/2020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647841A-525B-4571-A020-7983672F1591}"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6A5BA0-8D2C-4415-81A9-DECDA48AEEB1}" type="datetimeFigureOut">
              <a:rPr lang="en-US" smtClean="0"/>
              <a:pPr/>
              <a:t>5/11/2020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647841A-525B-4571-A020-7983672F159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5B6A5BA0-8D2C-4415-81A9-DECDA48AEEB1}" type="datetimeFigureOut">
              <a:rPr lang="en-US" smtClean="0"/>
              <a:pPr/>
              <a:t>5/11/2020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47841A-525B-4571-A020-7983672F159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5B6A5BA0-8D2C-4415-81A9-DECDA48AEEB1}" type="datetimeFigureOut">
              <a:rPr lang="en-US" smtClean="0"/>
              <a:pPr/>
              <a:t>5/11/2020</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647841A-525B-4571-A020-7983672F1591}"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B6A5BA0-8D2C-4415-81A9-DECDA48AEEB1}" type="datetimeFigureOut">
              <a:rPr lang="en-US" smtClean="0"/>
              <a:pPr/>
              <a:t>5/11/2020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47841A-525B-4571-A020-7983672F159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B6A5BA0-8D2C-4415-81A9-DECDA48AEEB1}" type="datetimeFigureOut">
              <a:rPr lang="en-US" smtClean="0"/>
              <a:pPr/>
              <a:t>5/11/2020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47841A-525B-4571-A020-7983672F159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5B6A5BA0-8D2C-4415-81A9-DECDA48AEEB1}" type="datetimeFigureOut">
              <a:rPr lang="en-US" smtClean="0"/>
              <a:pPr/>
              <a:t>5/11/2020</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647841A-525B-4571-A020-7983672F159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04800"/>
            <a:ext cx="7772400" cy="1829761"/>
          </a:xfrm>
        </p:spPr>
        <p:txBody>
          <a:bodyPr>
            <a:normAutofit fontScale="90000"/>
          </a:bodyPr>
          <a:lstStyle/>
          <a:p>
            <a:pPr algn="ctr"/>
            <a:r>
              <a:rPr lang="en-US" dirty="0">
                <a:solidFill>
                  <a:schemeClr val="tx1"/>
                </a:solidFill>
              </a:rPr>
              <a:t>LEADERSHIP AND MANAGEMENT BEHAVIOUR</a:t>
            </a:r>
          </a:p>
        </p:txBody>
      </p:sp>
      <p:pic>
        <p:nvPicPr>
          <p:cNvPr id="25602" name="Picture 2" descr="https://tse4.mm.bing.net/th?id=OIP.VKVycxmvnSOFH236O-JGQwHaLF&amp;pid=Api&amp;P=0&amp;w=300&amp;h=300"/>
          <p:cNvPicPr>
            <a:picLocks noChangeAspect="1" noChangeArrowheads="1"/>
          </p:cNvPicPr>
          <p:nvPr/>
        </p:nvPicPr>
        <p:blipFill>
          <a:blip r:embed="rId2" cstate="print"/>
          <a:srcRect/>
          <a:stretch>
            <a:fillRect/>
          </a:stretch>
        </p:blipFill>
        <p:spPr bwMode="auto">
          <a:xfrm>
            <a:off x="3800475" y="2286000"/>
            <a:ext cx="1914525" cy="2857500"/>
          </a:xfrm>
          <a:prstGeom prst="rect">
            <a:avLst/>
          </a:prstGeom>
          <a:noFill/>
        </p:spPr>
      </p:pic>
      <p:sp>
        <p:nvSpPr>
          <p:cNvPr id="3" name="TextBox 2">
            <a:extLst>
              <a:ext uri="{FF2B5EF4-FFF2-40B4-BE49-F238E27FC236}">
                <a16:creationId xmlns:a16="http://schemas.microsoft.com/office/drawing/2014/main" id="{01D870F0-7C7E-4820-ADF9-5B090863A03F}"/>
              </a:ext>
            </a:extLst>
          </p:cNvPr>
          <p:cNvSpPr txBox="1"/>
          <p:nvPr/>
        </p:nvSpPr>
        <p:spPr>
          <a:xfrm>
            <a:off x="0" y="2590800"/>
            <a:ext cx="4419600" cy="1200329"/>
          </a:xfrm>
          <a:prstGeom prst="rect">
            <a:avLst/>
          </a:prstGeom>
          <a:noFill/>
        </p:spPr>
        <p:txBody>
          <a:bodyPr wrap="square" rtlCol="0">
            <a:spAutoFit/>
          </a:bodyPr>
          <a:lstStyle/>
          <a:p>
            <a:r>
              <a:rPr lang="en-GB" dirty="0"/>
              <a:t>Student Name: </a:t>
            </a:r>
            <a:r>
              <a:rPr lang="en-GB" dirty="0" err="1"/>
              <a:t>Vasilka</a:t>
            </a:r>
            <a:r>
              <a:rPr lang="en-GB" dirty="0"/>
              <a:t> </a:t>
            </a:r>
            <a:r>
              <a:rPr lang="en-GB" dirty="0" err="1"/>
              <a:t>Nenovska</a:t>
            </a:r>
            <a:endParaRPr lang="en-GB" dirty="0"/>
          </a:p>
          <a:p>
            <a:r>
              <a:rPr lang="en-GB" dirty="0"/>
              <a:t>Student ID Number: 1909487</a:t>
            </a:r>
          </a:p>
          <a:p>
            <a:r>
              <a:rPr lang="en-GB" dirty="0"/>
              <a:t>University of Wales Trinity Saint David</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lnSpc>
                <a:spcPct val="150000"/>
              </a:lnSpc>
            </a:pPr>
            <a:r>
              <a:rPr lang="en-US" sz="2000" b="1" dirty="0"/>
              <a:t>INTRODUCTION</a:t>
            </a:r>
          </a:p>
          <a:p>
            <a:pPr algn="just">
              <a:lnSpc>
                <a:spcPct val="150000"/>
              </a:lnSpc>
            </a:pPr>
            <a:r>
              <a:rPr lang="en-GB" sz="2000" b="1" dirty="0"/>
              <a:t>LEADERSHIP AND MANAGEMENT BEHAVIOURS</a:t>
            </a:r>
            <a:endParaRPr lang="en-US" sz="2000" b="1" dirty="0"/>
          </a:p>
          <a:p>
            <a:pPr algn="just">
              <a:lnSpc>
                <a:spcPct val="150000"/>
              </a:lnSpc>
            </a:pPr>
            <a:r>
              <a:rPr lang="en-US" sz="2000" b="1" dirty="0"/>
              <a:t>CONCLUSION</a:t>
            </a:r>
          </a:p>
        </p:txBody>
      </p:sp>
      <p:sp>
        <p:nvSpPr>
          <p:cNvPr id="2" name="Title 1"/>
          <p:cNvSpPr>
            <a:spLocks noGrp="1"/>
          </p:cNvSpPr>
          <p:nvPr>
            <p:ph type="title"/>
          </p:nvPr>
        </p:nvSpPr>
        <p:spPr/>
        <p:txBody>
          <a:bodyPr>
            <a:normAutofit/>
          </a:bodyPr>
          <a:lstStyle/>
          <a:p>
            <a:pPr algn="just"/>
            <a:r>
              <a:rPr lang="en-US" sz="3000" dirty="0">
                <a:solidFill>
                  <a:schemeClr val="tx1"/>
                </a:solidFill>
              </a:rPr>
              <a:t>TABLE OF CONTENT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143001"/>
            <a:ext cx="8839200" cy="3810000"/>
          </a:xfrm>
        </p:spPr>
        <p:txBody>
          <a:bodyPr>
            <a:normAutofit/>
          </a:bodyPr>
          <a:lstStyle/>
          <a:p>
            <a:pPr algn="just">
              <a:lnSpc>
                <a:spcPct val="150000"/>
              </a:lnSpc>
            </a:pPr>
            <a:r>
              <a:rPr lang="en-GB" sz="2000" dirty="0"/>
              <a:t>There are four essential factors in an organization which are leadership/ management, goals, team behaviour and motivation which can make the organization have a strong place for themselves in the competitive market. </a:t>
            </a:r>
          </a:p>
          <a:p>
            <a:pPr algn="just">
              <a:lnSpc>
                <a:spcPct val="150000"/>
              </a:lnSpc>
            </a:pPr>
            <a:r>
              <a:rPr lang="en-GB" sz="2000" dirty="0"/>
              <a:t>These factors have to be planned and organized in a way which is going to make the processing of the company effective. </a:t>
            </a:r>
          </a:p>
          <a:p>
            <a:pPr algn="just">
              <a:lnSpc>
                <a:spcPct val="150000"/>
              </a:lnSpc>
            </a:pPr>
            <a:r>
              <a:rPr lang="en-GB" sz="2000" dirty="0"/>
              <a:t>Tesla is having a strong workforce because they are focusing on the internal working in the organization so that there is a high quality and services which can be given to the customers.</a:t>
            </a:r>
            <a:endParaRPr lang="en-US" sz="2000" dirty="0"/>
          </a:p>
        </p:txBody>
      </p:sp>
      <p:sp>
        <p:nvSpPr>
          <p:cNvPr id="2" name="Title 1"/>
          <p:cNvSpPr>
            <a:spLocks noGrp="1"/>
          </p:cNvSpPr>
          <p:nvPr>
            <p:ph type="title"/>
          </p:nvPr>
        </p:nvSpPr>
        <p:spPr>
          <a:xfrm>
            <a:off x="228600" y="152400"/>
            <a:ext cx="8001000" cy="990600"/>
          </a:xfrm>
        </p:spPr>
        <p:txBody>
          <a:bodyPr>
            <a:normAutofit/>
          </a:bodyPr>
          <a:lstStyle/>
          <a:p>
            <a:r>
              <a:rPr lang="en-US" sz="3000" dirty="0">
                <a:solidFill>
                  <a:schemeClr val="tx1"/>
                </a:solidFill>
              </a:rPr>
              <a:t>INTRODUCTION</a:t>
            </a:r>
          </a:p>
        </p:txBody>
      </p:sp>
      <p:pic>
        <p:nvPicPr>
          <p:cNvPr id="23554" name="Picture 2" descr="https://tse2.mm.bing.net/th?id=OIP.7XEV5eqzteO2aI6Y5IU42AHaEK&amp;pid=Api&amp;P=0&amp;w=306&amp;h=173"/>
          <p:cNvPicPr>
            <a:picLocks noChangeAspect="1" noChangeArrowheads="1"/>
          </p:cNvPicPr>
          <p:nvPr/>
        </p:nvPicPr>
        <p:blipFill>
          <a:blip r:embed="rId2" cstate="print"/>
          <a:srcRect/>
          <a:stretch>
            <a:fillRect/>
          </a:stretch>
        </p:blipFill>
        <p:spPr bwMode="auto">
          <a:xfrm>
            <a:off x="5486400" y="5029200"/>
            <a:ext cx="3448050" cy="16383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1"/>
            <a:ext cx="8839200" cy="3886199"/>
          </a:xfrm>
        </p:spPr>
        <p:txBody>
          <a:bodyPr>
            <a:normAutofit/>
          </a:bodyPr>
          <a:lstStyle/>
          <a:p>
            <a:pPr algn="just">
              <a:lnSpc>
                <a:spcPct val="150000"/>
              </a:lnSpc>
            </a:pPr>
            <a:r>
              <a:rPr lang="en-GB" sz="1800" dirty="0"/>
              <a:t>Tesla is in the market so that they can make the customers get a long term comfort and automobiles which are friendly for environment which is a great factor for the company. </a:t>
            </a:r>
          </a:p>
          <a:p>
            <a:pPr algn="just">
              <a:lnSpc>
                <a:spcPct val="150000"/>
              </a:lnSpc>
            </a:pPr>
            <a:r>
              <a:rPr lang="en-GB" sz="1800" dirty="0"/>
              <a:t>Tesla is working on the quality and having skilled and experienced employees in the organization so that they can provide the best to the customers. The demands of customers are not being met from time to time but the quality of products is high which keeps the customers loyal. </a:t>
            </a:r>
          </a:p>
          <a:p>
            <a:pPr algn="just">
              <a:lnSpc>
                <a:spcPct val="150000"/>
              </a:lnSpc>
            </a:pPr>
            <a:r>
              <a:rPr lang="en-GB" sz="1800" dirty="0"/>
              <a:t>There are a lot of changes which come in Tesla according to the customers and the trends which are changing in the market which is why there has to be a strong internal environment in the organization so that there is a better functioning.</a:t>
            </a:r>
            <a:endParaRPr lang="en-US" sz="1800" dirty="0"/>
          </a:p>
        </p:txBody>
      </p:sp>
      <p:sp>
        <p:nvSpPr>
          <p:cNvPr id="2" name="Title 1"/>
          <p:cNvSpPr>
            <a:spLocks noGrp="1"/>
          </p:cNvSpPr>
          <p:nvPr>
            <p:ph type="title"/>
          </p:nvPr>
        </p:nvSpPr>
        <p:spPr>
          <a:xfrm>
            <a:off x="152400" y="152400"/>
            <a:ext cx="8077200" cy="990600"/>
          </a:xfrm>
        </p:spPr>
        <p:txBody>
          <a:bodyPr>
            <a:normAutofit fontScale="90000"/>
          </a:bodyPr>
          <a:lstStyle/>
          <a:p>
            <a:pPr algn="just"/>
            <a:r>
              <a:rPr lang="en-US" sz="3000" dirty="0">
                <a:solidFill>
                  <a:schemeClr val="tx1"/>
                </a:solidFill>
              </a:rPr>
              <a:t>LEADERSHIP AND MANAGEMENT BEHAVIOUR</a:t>
            </a:r>
          </a:p>
        </p:txBody>
      </p:sp>
      <p:pic>
        <p:nvPicPr>
          <p:cNvPr id="22530" name="Picture 2" descr="https://tse3.mm.bing.net/th?id=OIP.6WYtcL0NQ6Xs92BtaFA0VwHaEK&amp;pid=Api&amp;P=0&amp;w=278&amp;h=157"/>
          <p:cNvPicPr>
            <a:picLocks noChangeAspect="1" noChangeArrowheads="1"/>
          </p:cNvPicPr>
          <p:nvPr/>
        </p:nvPicPr>
        <p:blipFill>
          <a:blip r:embed="rId2" cstate="print"/>
          <a:srcRect/>
          <a:stretch>
            <a:fillRect/>
          </a:stretch>
        </p:blipFill>
        <p:spPr bwMode="auto">
          <a:xfrm>
            <a:off x="5791200" y="4953000"/>
            <a:ext cx="3048000" cy="19050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066800"/>
            <a:ext cx="8839200" cy="5105400"/>
          </a:xfrm>
        </p:spPr>
        <p:txBody>
          <a:bodyPr>
            <a:normAutofit lnSpcReduction="10000"/>
          </a:bodyPr>
          <a:lstStyle/>
          <a:p>
            <a:pPr algn="just">
              <a:lnSpc>
                <a:spcPct val="150000"/>
              </a:lnSpc>
            </a:pPr>
            <a:r>
              <a:rPr lang="en-GB" sz="2000" dirty="0"/>
              <a:t>It is very important for Tesla to get in the right leaders in the organization so that the employees in the organization can develop themselves. There is a requirement for a certain kind of behaviour which is required in the leaders so that there is a better functioning. </a:t>
            </a:r>
          </a:p>
          <a:p>
            <a:pPr algn="just">
              <a:lnSpc>
                <a:spcPct val="150000"/>
              </a:lnSpc>
            </a:pPr>
            <a:r>
              <a:rPr lang="en-GB" sz="2000" dirty="0"/>
              <a:t>There is a use of contingency theory which the leaders of Tesla are using which is using the right style in the right situation for it. There are a lot of conflicts which Tesla has in the internal factors of the company because there are a lot of ideas which are generating in the company which needs a common solution. </a:t>
            </a:r>
          </a:p>
          <a:p>
            <a:pPr algn="just">
              <a:lnSpc>
                <a:spcPct val="150000"/>
              </a:lnSpc>
            </a:pPr>
            <a:r>
              <a:rPr lang="en-GB" sz="2000" dirty="0"/>
              <a:t>The leaders and the management of the company will have the right to make decisions in the company but it is very important that the company makes decisions which are in favour of everyone. </a:t>
            </a:r>
            <a:endParaRPr lang="en-US" sz="2000" dirty="0"/>
          </a:p>
        </p:txBody>
      </p:sp>
      <p:sp>
        <p:nvSpPr>
          <p:cNvPr id="2" name="Title 1"/>
          <p:cNvSpPr>
            <a:spLocks noGrp="1"/>
          </p:cNvSpPr>
          <p:nvPr>
            <p:ph type="title"/>
          </p:nvPr>
        </p:nvSpPr>
        <p:spPr>
          <a:xfrm>
            <a:off x="228600" y="228600"/>
            <a:ext cx="8915400" cy="914400"/>
          </a:xfrm>
        </p:spPr>
        <p:txBody>
          <a:bodyPr>
            <a:normAutofit/>
          </a:bodyPr>
          <a:lstStyle/>
          <a:p>
            <a:pPr algn="just"/>
            <a:r>
              <a:rPr lang="en-US" sz="2800" dirty="0">
                <a:solidFill>
                  <a:schemeClr val="tx1"/>
                </a:solidFill>
              </a:rPr>
              <a:t>CONTINUE…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143001"/>
            <a:ext cx="8839200" cy="3657599"/>
          </a:xfrm>
        </p:spPr>
        <p:txBody>
          <a:bodyPr>
            <a:normAutofit fontScale="92500" lnSpcReduction="10000"/>
          </a:bodyPr>
          <a:lstStyle/>
          <a:p>
            <a:pPr algn="just">
              <a:lnSpc>
                <a:spcPct val="150000"/>
              </a:lnSpc>
            </a:pPr>
            <a:r>
              <a:rPr lang="en-GB" sz="2000" dirty="0"/>
              <a:t>Tesla is having a lot of changes in the model which are electrical which has to match the standards of the customers. </a:t>
            </a:r>
          </a:p>
          <a:p>
            <a:pPr algn="just">
              <a:lnSpc>
                <a:spcPct val="150000"/>
              </a:lnSpc>
            </a:pPr>
            <a:r>
              <a:rPr lang="en-GB" sz="2000" dirty="0"/>
              <a:t>This is why it is very important that Tesla finds ways so that they can have a style or theory which the company can use so that the productivity can be maintained. </a:t>
            </a:r>
          </a:p>
          <a:p>
            <a:pPr algn="just">
              <a:lnSpc>
                <a:spcPct val="150000"/>
              </a:lnSpc>
            </a:pPr>
            <a:r>
              <a:rPr lang="en-GB" sz="2000" dirty="0"/>
              <a:t>The customers want luxury and comfortable and for the youth speed in the electrical vehicles but these factors were missing in the products of Tesla. </a:t>
            </a:r>
          </a:p>
          <a:p>
            <a:pPr algn="just">
              <a:lnSpc>
                <a:spcPct val="150000"/>
              </a:lnSpc>
            </a:pPr>
            <a:r>
              <a:rPr lang="en-GB" sz="2000" dirty="0"/>
              <a:t>Tesla is using teamwork theory by Bruce Tuckman which is having four stages in which there are forming, storming, norming and performing.</a:t>
            </a:r>
            <a:endParaRPr lang="en-US" sz="2000" dirty="0"/>
          </a:p>
          <a:p>
            <a:pPr algn="just">
              <a:lnSpc>
                <a:spcPct val="150000"/>
              </a:lnSpc>
            </a:pPr>
            <a:endParaRPr lang="en-US" sz="2000" dirty="0"/>
          </a:p>
        </p:txBody>
      </p:sp>
      <p:sp>
        <p:nvSpPr>
          <p:cNvPr id="2" name="Title 1"/>
          <p:cNvSpPr>
            <a:spLocks noGrp="1"/>
          </p:cNvSpPr>
          <p:nvPr>
            <p:ph type="title"/>
          </p:nvPr>
        </p:nvSpPr>
        <p:spPr>
          <a:xfrm>
            <a:off x="152400" y="152400"/>
            <a:ext cx="8077200" cy="990600"/>
          </a:xfrm>
        </p:spPr>
        <p:txBody>
          <a:bodyPr>
            <a:normAutofit/>
          </a:bodyPr>
          <a:lstStyle/>
          <a:p>
            <a:pPr algn="just"/>
            <a:r>
              <a:rPr lang="en-US" sz="3000" dirty="0">
                <a:solidFill>
                  <a:schemeClr val="tx1"/>
                </a:solidFill>
              </a:rPr>
              <a:t>CONTINUE…</a:t>
            </a:r>
          </a:p>
        </p:txBody>
      </p:sp>
      <p:pic>
        <p:nvPicPr>
          <p:cNvPr id="20482" name="Picture 2" descr="https://tse3.mm.bing.net/th?id=OIP.zWnW7FTsJNhivKPcWhVMwgHaES&amp;pid=Api&amp;P=0&amp;w=266&amp;h=155"/>
          <p:cNvPicPr>
            <a:picLocks noChangeAspect="1" noChangeArrowheads="1"/>
          </p:cNvPicPr>
          <p:nvPr/>
        </p:nvPicPr>
        <p:blipFill>
          <a:blip r:embed="rId3" cstate="print"/>
          <a:srcRect/>
          <a:stretch>
            <a:fillRect/>
          </a:stretch>
        </p:blipFill>
        <p:spPr bwMode="auto">
          <a:xfrm>
            <a:off x="5257800" y="4800600"/>
            <a:ext cx="3676650" cy="1847851"/>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219201"/>
            <a:ext cx="8839200" cy="3429000"/>
          </a:xfrm>
        </p:spPr>
        <p:txBody>
          <a:bodyPr>
            <a:normAutofit/>
          </a:bodyPr>
          <a:lstStyle/>
          <a:p>
            <a:pPr algn="just">
              <a:lnSpc>
                <a:spcPct val="150000"/>
              </a:lnSpc>
            </a:pPr>
            <a:r>
              <a:rPr lang="en-GB" sz="2000" dirty="0"/>
              <a:t>Motivation for the young employees in the company is not just that they are being paid well by the organization but also they are getting a lot of experience and skilled. </a:t>
            </a:r>
          </a:p>
          <a:p>
            <a:pPr algn="just">
              <a:lnSpc>
                <a:spcPct val="150000"/>
              </a:lnSpc>
            </a:pPr>
            <a:r>
              <a:rPr lang="en-GB" sz="2000" dirty="0"/>
              <a:t>Tesla is a huge organization which is providing the employees with personal but professional growth as well in the industry. </a:t>
            </a:r>
          </a:p>
          <a:p>
            <a:pPr algn="just">
              <a:lnSpc>
                <a:spcPct val="150000"/>
              </a:lnSpc>
            </a:pPr>
            <a:r>
              <a:rPr lang="en-GB" sz="2000" dirty="0"/>
              <a:t>The motivation factor which Tesla is using is Hertzberg’s two factor theories which are motivator and hygiene.</a:t>
            </a:r>
            <a:endParaRPr lang="en-US" sz="2000" dirty="0"/>
          </a:p>
          <a:p>
            <a:pPr algn="just">
              <a:lnSpc>
                <a:spcPct val="150000"/>
              </a:lnSpc>
            </a:pPr>
            <a:endParaRPr lang="en-US" sz="2000" dirty="0"/>
          </a:p>
        </p:txBody>
      </p:sp>
      <p:sp>
        <p:nvSpPr>
          <p:cNvPr id="2" name="Title 1"/>
          <p:cNvSpPr>
            <a:spLocks noGrp="1"/>
          </p:cNvSpPr>
          <p:nvPr>
            <p:ph type="title"/>
          </p:nvPr>
        </p:nvSpPr>
        <p:spPr>
          <a:xfrm>
            <a:off x="152400" y="152400"/>
            <a:ext cx="8077200" cy="990600"/>
          </a:xfrm>
        </p:spPr>
        <p:txBody>
          <a:bodyPr>
            <a:normAutofit/>
          </a:bodyPr>
          <a:lstStyle/>
          <a:p>
            <a:pPr algn="just"/>
            <a:r>
              <a:rPr lang="en-US" sz="3000" dirty="0">
                <a:solidFill>
                  <a:schemeClr val="tx1"/>
                </a:solidFill>
              </a:rPr>
              <a:t>CONTINUE…</a:t>
            </a:r>
          </a:p>
        </p:txBody>
      </p:sp>
      <p:pic>
        <p:nvPicPr>
          <p:cNvPr id="19458" name="Picture 2" descr="https://tse2.mm.bing.net/th?id=OIP.fSNWa1hYCb_z2LJGyUL09QHaEW&amp;pid=Api&amp;P=0&amp;w=306&amp;h=181"/>
          <p:cNvPicPr>
            <a:picLocks noChangeAspect="1" noChangeArrowheads="1"/>
          </p:cNvPicPr>
          <p:nvPr/>
        </p:nvPicPr>
        <p:blipFill>
          <a:blip r:embed="rId3" cstate="print"/>
          <a:srcRect/>
          <a:stretch>
            <a:fillRect/>
          </a:stretch>
        </p:blipFill>
        <p:spPr bwMode="auto">
          <a:xfrm>
            <a:off x="5105400" y="4648200"/>
            <a:ext cx="3829050" cy="20574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1143000"/>
            <a:ext cx="8839200" cy="2633472"/>
          </a:xfrm>
        </p:spPr>
        <p:txBody>
          <a:bodyPr>
            <a:normAutofit/>
          </a:bodyPr>
          <a:lstStyle/>
          <a:p>
            <a:pPr algn="just">
              <a:lnSpc>
                <a:spcPct val="150000"/>
              </a:lnSpc>
            </a:pPr>
            <a:r>
              <a:rPr lang="en-GB" sz="2000" dirty="0"/>
              <a:t>From the above presentation it can be concluded that there is a need of having a strong internal environment and skilled employees in the organization so that the best can be taken out by the organization. </a:t>
            </a:r>
          </a:p>
          <a:p>
            <a:pPr algn="just">
              <a:lnSpc>
                <a:spcPct val="150000"/>
              </a:lnSpc>
            </a:pPr>
            <a:r>
              <a:rPr lang="en-GB" sz="2000" dirty="0"/>
              <a:t>It is very important to serve the best and of good quality which is going to help the organization as well to have a strong reputation in the market.</a:t>
            </a:r>
            <a:endParaRPr lang="en-US" sz="2000" dirty="0"/>
          </a:p>
        </p:txBody>
      </p:sp>
      <p:sp>
        <p:nvSpPr>
          <p:cNvPr id="2" name="Title 1"/>
          <p:cNvSpPr>
            <a:spLocks noGrp="1"/>
          </p:cNvSpPr>
          <p:nvPr>
            <p:ph type="title"/>
          </p:nvPr>
        </p:nvSpPr>
        <p:spPr>
          <a:xfrm>
            <a:off x="152400" y="152400"/>
            <a:ext cx="8077200" cy="990600"/>
          </a:xfrm>
        </p:spPr>
        <p:txBody>
          <a:bodyPr>
            <a:normAutofit/>
          </a:bodyPr>
          <a:lstStyle/>
          <a:p>
            <a:pPr algn="just"/>
            <a:r>
              <a:rPr lang="en-US" sz="3000" dirty="0">
                <a:solidFill>
                  <a:schemeClr val="tx1"/>
                </a:solidFill>
              </a:rPr>
              <a:t>CONCLUSION</a:t>
            </a:r>
          </a:p>
        </p:txBody>
      </p:sp>
      <p:pic>
        <p:nvPicPr>
          <p:cNvPr id="18434" name="Picture 2" descr="https://tse4.mm.bing.net/th?id=OIP.xvRqjKCYfsL5lNcB1sT4pgHaEK&amp;pid=Api&amp;P=0&amp;w=345&amp;h=195"/>
          <p:cNvPicPr>
            <a:picLocks noChangeAspect="1" noChangeArrowheads="1"/>
          </p:cNvPicPr>
          <p:nvPr/>
        </p:nvPicPr>
        <p:blipFill>
          <a:blip r:embed="rId2" cstate="print"/>
          <a:srcRect/>
          <a:stretch>
            <a:fillRect/>
          </a:stretch>
        </p:blipFill>
        <p:spPr bwMode="auto">
          <a:xfrm>
            <a:off x="5105400" y="3886200"/>
            <a:ext cx="3819525" cy="2762251"/>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0" y="1143000"/>
            <a:ext cx="8839200" cy="4864291"/>
          </a:xfrm>
        </p:spPr>
        <p:txBody>
          <a:bodyPr>
            <a:noAutofit/>
          </a:bodyPr>
          <a:lstStyle/>
          <a:p>
            <a:pPr algn="just"/>
            <a:r>
              <a:rPr lang="en-US" sz="2000" dirty="0"/>
              <a:t>Abu </a:t>
            </a:r>
            <a:r>
              <a:rPr lang="en-US" sz="2000" dirty="0" err="1"/>
              <a:t>Daabes</a:t>
            </a:r>
            <a:r>
              <a:rPr lang="en-US" sz="2000" dirty="0"/>
              <a:t>, A and et.al., 2018. </a:t>
            </a:r>
            <a:r>
              <a:rPr lang="en-US" sz="2000" i="1" dirty="0"/>
              <a:t>Creativity and Innovation in the Workplace</a:t>
            </a:r>
            <a:r>
              <a:rPr lang="en-US" sz="2000" dirty="0"/>
              <a:t> (No. 7508642). International Institute of Social and Economic Sciences.</a:t>
            </a:r>
          </a:p>
          <a:p>
            <a:pPr algn="just"/>
            <a:r>
              <a:rPr lang="en-US" sz="2000" dirty="0" err="1"/>
              <a:t>Gorblyansky</a:t>
            </a:r>
            <a:r>
              <a:rPr lang="en-US" sz="2000" dirty="0"/>
              <a:t>, Y.Y and et.al., 2019, June. Assessment and Management of Psychosocial Risks at Workplace. In </a:t>
            </a:r>
            <a:r>
              <a:rPr lang="en-US" sz="2000" i="1" dirty="0"/>
              <a:t>II International Scientific-Practical Conference" Psychology of Extreme Professions"(ISPCPEP 2019)</a:t>
            </a:r>
            <a:r>
              <a:rPr lang="en-US" sz="2000" dirty="0"/>
              <a:t>. Atlantis Press.</a:t>
            </a:r>
          </a:p>
          <a:p>
            <a:pPr algn="just"/>
            <a:r>
              <a:rPr lang="en-US" sz="2000" dirty="0" err="1"/>
              <a:t>Ivancevic</a:t>
            </a:r>
            <a:r>
              <a:rPr lang="en-US" sz="2000" dirty="0"/>
              <a:t>, S. and </a:t>
            </a:r>
            <a:r>
              <a:rPr lang="en-US" sz="2000" dirty="0" err="1"/>
              <a:t>Ratkovic</a:t>
            </a:r>
            <a:r>
              <a:rPr lang="en-US" sz="2000" dirty="0"/>
              <a:t>, T., 2016. </a:t>
            </a:r>
            <a:r>
              <a:rPr lang="en-US" sz="2000" dirty="0" err="1"/>
              <a:t>Millennials</a:t>
            </a:r>
            <a:r>
              <a:rPr lang="en-US" sz="2000" dirty="0"/>
              <a:t> in the Workplace. In </a:t>
            </a:r>
            <a:r>
              <a:rPr lang="en-US" sz="2000" i="1" dirty="0"/>
              <a:t>Proceedings of XV International </a:t>
            </a:r>
            <a:r>
              <a:rPr lang="en-US" sz="2000" i="1" dirty="0" err="1"/>
              <a:t>Symposium,“Reshaping</a:t>
            </a:r>
            <a:r>
              <a:rPr lang="en-US" sz="2000" i="1" dirty="0"/>
              <a:t> the Future through Sustainable Business Development and Entrepreneurship”, </a:t>
            </a:r>
            <a:r>
              <a:rPr lang="en-US" sz="2000" i="1" dirty="0" err="1"/>
              <a:t>SymOrg</a:t>
            </a:r>
            <a:r>
              <a:rPr lang="en-US" sz="2000" dirty="0"/>
              <a:t> (pp. 733-736).</a:t>
            </a:r>
          </a:p>
          <a:p>
            <a:pPr algn="just"/>
            <a:r>
              <a:rPr lang="en-US" sz="2000" dirty="0"/>
              <a:t>KAAKANDIKAR, D.R. and ANKITARANGADE, M., 2020. Importance of Training Staff in Modern Workplace Era. </a:t>
            </a:r>
            <a:r>
              <a:rPr lang="en-US" sz="2000" i="1" dirty="0"/>
              <a:t>Studies in Indian Place Names</a:t>
            </a:r>
            <a:r>
              <a:rPr lang="en-US" sz="2000" dirty="0"/>
              <a:t>. 40(70). pp.4381-4396.</a:t>
            </a:r>
          </a:p>
        </p:txBody>
      </p:sp>
      <p:sp>
        <p:nvSpPr>
          <p:cNvPr id="3" name="Title 2"/>
          <p:cNvSpPr>
            <a:spLocks noGrp="1"/>
          </p:cNvSpPr>
          <p:nvPr>
            <p:ph type="title"/>
          </p:nvPr>
        </p:nvSpPr>
        <p:spPr>
          <a:xfrm>
            <a:off x="152400" y="152400"/>
            <a:ext cx="8077200" cy="990600"/>
          </a:xfrm>
        </p:spPr>
        <p:txBody>
          <a:bodyPr>
            <a:normAutofit/>
          </a:bodyPr>
          <a:lstStyle/>
          <a:p>
            <a:pPr algn="just"/>
            <a:r>
              <a:rPr lang="en-US" sz="3000" dirty="0">
                <a:solidFill>
                  <a:schemeClr val="tx1"/>
                </a:solidFill>
              </a:rPr>
              <a:t>REFERENCES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3400" y="2362200"/>
            <a:ext cx="8229600" cy="1554162"/>
          </a:xfrm>
        </p:spPr>
        <p:txBody>
          <a:bodyPr>
            <a:noAutofit/>
          </a:bodyPr>
          <a:lstStyle/>
          <a:p>
            <a:pPr algn="ctr"/>
            <a:r>
              <a:rPr lang="en-US" sz="8900" b="0" dirty="0">
                <a:solidFill>
                  <a:schemeClr val="tx1"/>
                </a:solidFill>
                <a:latin typeface="Algerian" pitchFamily="82" charset="0"/>
              </a:rPr>
              <a:t>THANK YOU</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ustom 3">
      <a:majorFont>
        <a:latin typeface="Times New Roman"/>
        <a:ea typeface=""/>
        <a:cs typeface=""/>
      </a:majorFont>
      <a:minorFont>
        <a:latin typeface="Times New Roman"/>
        <a:ea typeface=""/>
        <a:cs typeface=""/>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29</TotalTime>
  <Words>1197</Words>
  <Application>Microsoft Office PowerPoint</Application>
  <PresentationFormat>On-screen Show (4:3)</PresentationFormat>
  <Paragraphs>52</Paragraphs>
  <Slides>10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Algerian</vt:lpstr>
      <vt:lpstr>Calibri</vt:lpstr>
      <vt:lpstr>Times New Roman</vt:lpstr>
      <vt:lpstr>Verdana</vt:lpstr>
      <vt:lpstr>Wingdings 2</vt:lpstr>
      <vt:lpstr>Wingdings 3</vt:lpstr>
      <vt:lpstr>Concourse</vt:lpstr>
      <vt:lpstr>LEADERSHIP AND MANAGEMENT BEHAVIOUR</vt:lpstr>
      <vt:lpstr>TABLE OF CONTENT</vt:lpstr>
      <vt:lpstr>INTRODUCTION</vt:lpstr>
      <vt:lpstr>LEADERSHIP AND MANAGEMENT BEHAVIOUR</vt:lpstr>
      <vt:lpstr>CONTINUE…</vt:lpstr>
      <vt:lpstr>CONTINUE…</vt:lpstr>
      <vt:lpstr>CONTINUE…</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THE MODERN WORKPLACE</dc:title>
  <dc:creator>admin</dc:creator>
  <cp:lastModifiedBy>Ilia Nenovski</cp:lastModifiedBy>
  <cp:revision>5</cp:revision>
  <dcterms:created xsi:type="dcterms:W3CDTF">2020-05-07T07:22:06Z</dcterms:created>
  <dcterms:modified xsi:type="dcterms:W3CDTF">2020-05-11T13:30:50Z</dcterms:modified>
</cp:coreProperties>
</file>