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283" r:id="rId3"/>
    <p:sldId id="314" r:id="rId4"/>
    <p:sldId id="425" r:id="rId5"/>
    <p:sldId id="426" r:id="rId6"/>
    <p:sldId id="427" r:id="rId7"/>
    <p:sldId id="428" r:id="rId8"/>
    <p:sldId id="429" r:id="rId9"/>
    <p:sldId id="430" r:id="rId10"/>
    <p:sldId id="434" r:id="rId11"/>
    <p:sldId id="435" r:id="rId12"/>
    <p:sldId id="436" r:id="rId13"/>
    <p:sldId id="432" r:id="rId14"/>
    <p:sldId id="437" r:id="rId15"/>
    <p:sldId id="433"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3409" autoAdjust="0"/>
  </p:normalViewPr>
  <p:slideViewPr>
    <p:cSldViewPr>
      <p:cViewPr varScale="1">
        <p:scale>
          <a:sx n="82" d="100"/>
          <a:sy n="82" d="100"/>
        </p:scale>
        <p:origin x="1137" y="5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D30841-4933-46CC-92C2-280E86A67F48}"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21B85BA-3D7C-451F-88B2-A07A1F776983}">
      <dgm:prSet phldrT="[Text]"/>
      <dgm:spPr/>
      <dgm:t>
        <a:bodyPr/>
        <a:lstStyle/>
        <a:p>
          <a:r>
            <a:rPr lang="en-US" dirty="0"/>
            <a:t>Quantitative</a:t>
          </a:r>
          <a:endParaRPr lang="en-GB" dirty="0"/>
        </a:p>
      </dgm:t>
    </dgm:pt>
    <dgm:pt modelId="{3F95C12A-7C8E-4FD9-B14C-B6D75EB3AF1D}" type="parTrans" cxnId="{7877929E-BCB7-495E-B8E2-E4F1C591C42B}">
      <dgm:prSet/>
      <dgm:spPr/>
      <dgm:t>
        <a:bodyPr/>
        <a:lstStyle/>
        <a:p>
          <a:endParaRPr lang="en-GB"/>
        </a:p>
      </dgm:t>
    </dgm:pt>
    <dgm:pt modelId="{8AB6CBA5-6F7B-44DE-95C9-B2CC5AE4F5CC}" type="sibTrans" cxnId="{7877929E-BCB7-495E-B8E2-E4F1C591C42B}">
      <dgm:prSet/>
      <dgm:spPr/>
      <dgm:t>
        <a:bodyPr/>
        <a:lstStyle/>
        <a:p>
          <a:endParaRPr lang="en-GB"/>
        </a:p>
      </dgm:t>
    </dgm:pt>
    <dgm:pt modelId="{8FBA2B8F-B048-4D04-B481-FFA7C8B897CB}">
      <dgm:prSet phldrT="[Text]"/>
      <dgm:spPr/>
      <dgm:t>
        <a:bodyPr/>
        <a:lstStyle/>
        <a:p>
          <a:r>
            <a:rPr lang="en-US" dirty="0"/>
            <a:t>RQs stated to measure outcomes or consequences, or to statistically compare relationships between variables.</a:t>
          </a:r>
          <a:endParaRPr lang="en-GB" dirty="0"/>
        </a:p>
      </dgm:t>
    </dgm:pt>
    <dgm:pt modelId="{80B63B3D-31D1-4356-944C-8095CAE857C9}" type="parTrans" cxnId="{FAD243E5-73B0-4106-AC1C-324D6228E8EC}">
      <dgm:prSet/>
      <dgm:spPr/>
      <dgm:t>
        <a:bodyPr/>
        <a:lstStyle/>
        <a:p>
          <a:endParaRPr lang="en-GB"/>
        </a:p>
      </dgm:t>
    </dgm:pt>
    <dgm:pt modelId="{E627F620-DC8F-43A3-BEED-D887602541CC}" type="sibTrans" cxnId="{FAD243E5-73B0-4106-AC1C-324D6228E8EC}">
      <dgm:prSet/>
      <dgm:spPr/>
      <dgm:t>
        <a:bodyPr/>
        <a:lstStyle/>
        <a:p>
          <a:endParaRPr lang="en-GB"/>
        </a:p>
      </dgm:t>
    </dgm:pt>
    <dgm:pt modelId="{27F61D45-4197-4641-B245-7BC1F32167C6}">
      <dgm:prSet phldrT="[Text]"/>
      <dgm:spPr/>
      <dgm:t>
        <a:bodyPr/>
        <a:lstStyle/>
        <a:p>
          <a:r>
            <a:rPr lang="en-US" dirty="0"/>
            <a:t>Systematic literature review using very precise RQs and clear inclusion criteria.</a:t>
          </a:r>
          <a:endParaRPr lang="en-GB" dirty="0"/>
        </a:p>
      </dgm:t>
    </dgm:pt>
    <dgm:pt modelId="{F3B8D30A-854D-4BAD-A5D4-DEBF2615EF89}" type="parTrans" cxnId="{9B7035E6-4B91-4CC9-A609-0C97841F90DC}">
      <dgm:prSet/>
      <dgm:spPr/>
      <dgm:t>
        <a:bodyPr/>
        <a:lstStyle/>
        <a:p>
          <a:endParaRPr lang="en-GB"/>
        </a:p>
      </dgm:t>
    </dgm:pt>
    <dgm:pt modelId="{C2D418BC-5CC7-42F6-B95D-29A86AF40D7A}" type="sibTrans" cxnId="{9B7035E6-4B91-4CC9-A609-0C97841F90DC}">
      <dgm:prSet/>
      <dgm:spPr/>
      <dgm:t>
        <a:bodyPr/>
        <a:lstStyle/>
        <a:p>
          <a:endParaRPr lang="en-GB"/>
        </a:p>
      </dgm:t>
    </dgm:pt>
    <dgm:pt modelId="{8FA4CA2F-659F-434D-94B6-367394D17C93}">
      <dgm:prSet phldrT="[Text]"/>
      <dgm:spPr/>
      <dgm:t>
        <a:bodyPr/>
        <a:lstStyle/>
        <a:p>
          <a:r>
            <a:rPr lang="en-US" dirty="0"/>
            <a:t>Qualitative</a:t>
          </a:r>
          <a:endParaRPr lang="en-GB" dirty="0"/>
        </a:p>
      </dgm:t>
    </dgm:pt>
    <dgm:pt modelId="{0491EB19-0907-49E2-A0FB-679348988E4A}" type="parTrans" cxnId="{233F3008-1B97-4798-A27A-33B0A9841ED5}">
      <dgm:prSet/>
      <dgm:spPr/>
      <dgm:t>
        <a:bodyPr/>
        <a:lstStyle/>
        <a:p>
          <a:endParaRPr lang="en-GB"/>
        </a:p>
      </dgm:t>
    </dgm:pt>
    <dgm:pt modelId="{8BB88854-1260-479C-9B9B-F6F1FE0E8B41}" type="sibTrans" cxnId="{233F3008-1B97-4798-A27A-33B0A9841ED5}">
      <dgm:prSet/>
      <dgm:spPr/>
      <dgm:t>
        <a:bodyPr/>
        <a:lstStyle/>
        <a:p>
          <a:endParaRPr lang="en-GB"/>
        </a:p>
      </dgm:t>
    </dgm:pt>
    <dgm:pt modelId="{B37AA095-2FD6-4586-B8BE-A6937EF57DCC}">
      <dgm:prSet phldrT="[Text]"/>
      <dgm:spPr/>
      <dgm:t>
        <a:bodyPr/>
        <a:lstStyle/>
        <a:p>
          <a:r>
            <a:rPr lang="en-US" dirty="0"/>
            <a:t>RQs to explore processes and how they are experienced, often using open-ended questions such as How and What. </a:t>
          </a:r>
          <a:endParaRPr lang="en-GB" dirty="0"/>
        </a:p>
      </dgm:t>
    </dgm:pt>
    <dgm:pt modelId="{02B6FDCC-E1B8-4D95-BEC0-09C6CED01D7B}" type="parTrans" cxnId="{99204E40-5F47-4B12-AF9B-AB279781C4F3}">
      <dgm:prSet/>
      <dgm:spPr/>
      <dgm:t>
        <a:bodyPr/>
        <a:lstStyle/>
        <a:p>
          <a:endParaRPr lang="en-GB"/>
        </a:p>
      </dgm:t>
    </dgm:pt>
    <dgm:pt modelId="{3A8F6D89-C915-4C34-A6FA-6818682EAFF6}" type="sibTrans" cxnId="{99204E40-5F47-4B12-AF9B-AB279781C4F3}">
      <dgm:prSet/>
      <dgm:spPr/>
      <dgm:t>
        <a:bodyPr/>
        <a:lstStyle/>
        <a:p>
          <a:endParaRPr lang="en-GB"/>
        </a:p>
      </dgm:t>
    </dgm:pt>
    <dgm:pt modelId="{ACEA8E06-3845-468A-97BD-CC6514638F72}">
      <dgm:prSet phldrT="[Text]"/>
      <dgm:spPr/>
      <dgm:t>
        <a:bodyPr/>
        <a:lstStyle/>
        <a:p>
          <a:r>
            <a:rPr lang="en-US" dirty="0"/>
            <a:t>Traditional narrative literature review which may refine the RQs further as the literature exploration develops. A Hermeneutic literature review may be best if a very exploratory approach is being taken to examine concepts or perceptions.</a:t>
          </a:r>
          <a:endParaRPr lang="en-GB" dirty="0"/>
        </a:p>
      </dgm:t>
    </dgm:pt>
    <dgm:pt modelId="{713708BA-BBDE-4BDE-903D-D0611C5EC8CD}" type="parTrans" cxnId="{8B665CD4-27C7-4CCE-BC0F-B347D408A355}">
      <dgm:prSet/>
      <dgm:spPr/>
      <dgm:t>
        <a:bodyPr/>
        <a:lstStyle/>
        <a:p>
          <a:endParaRPr lang="en-GB"/>
        </a:p>
      </dgm:t>
    </dgm:pt>
    <dgm:pt modelId="{46FE19C0-FC79-4956-903B-A9771AB3A8A4}" type="sibTrans" cxnId="{8B665CD4-27C7-4CCE-BC0F-B347D408A355}">
      <dgm:prSet/>
      <dgm:spPr/>
      <dgm:t>
        <a:bodyPr/>
        <a:lstStyle/>
        <a:p>
          <a:endParaRPr lang="en-GB"/>
        </a:p>
      </dgm:t>
    </dgm:pt>
    <dgm:pt modelId="{451039A3-817B-4F17-AD56-010E70916CA9}">
      <dgm:prSet phldrT="[Text]"/>
      <dgm:spPr/>
      <dgm:t>
        <a:bodyPr/>
        <a:lstStyle/>
        <a:p>
          <a:r>
            <a:rPr lang="en-US" dirty="0"/>
            <a:t>Mixed methods</a:t>
          </a:r>
          <a:endParaRPr lang="en-GB" dirty="0"/>
        </a:p>
      </dgm:t>
    </dgm:pt>
    <dgm:pt modelId="{304DF73B-9809-4ACE-8B49-7B995585ABB9}" type="parTrans" cxnId="{8F3348B7-0CD8-4CDA-9033-2B960B11B625}">
      <dgm:prSet/>
      <dgm:spPr/>
      <dgm:t>
        <a:bodyPr/>
        <a:lstStyle/>
        <a:p>
          <a:endParaRPr lang="en-GB"/>
        </a:p>
      </dgm:t>
    </dgm:pt>
    <dgm:pt modelId="{3F4AE975-4B57-46B2-8636-F37AA394FB1B}" type="sibTrans" cxnId="{8F3348B7-0CD8-4CDA-9033-2B960B11B625}">
      <dgm:prSet/>
      <dgm:spPr/>
      <dgm:t>
        <a:bodyPr/>
        <a:lstStyle/>
        <a:p>
          <a:endParaRPr lang="en-GB"/>
        </a:p>
      </dgm:t>
    </dgm:pt>
    <dgm:pt modelId="{FFF6D425-D400-4C43-87E1-98571F0A3C6B}">
      <dgm:prSet phldrT="[Text]"/>
      <dgm:spPr/>
      <dgm:t>
        <a:bodyPr/>
        <a:lstStyle/>
        <a:p>
          <a:r>
            <a:rPr lang="en-US" dirty="0"/>
            <a:t>RQs worded to incorporate different aspects such as measuring an outcome and also examining how it is experienced. </a:t>
          </a:r>
          <a:endParaRPr lang="en-GB" dirty="0"/>
        </a:p>
      </dgm:t>
    </dgm:pt>
    <dgm:pt modelId="{E7C317B1-2DFE-4D49-89FF-DB46E66148BF}" type="parTrans" cxnId="{856BD22C-2F35-4302-9DF8-3C31D18BAC9D}">
      <dgm:prSet/>
      <dgm:spPr/>
      <dgm:t>
        <a:bodyPr/>
        <a:lstStyle/>
        <a:p>
          <a:endParaRPr lang="en-GB"/>
        </a:p>
      </dgm:t>
    </dgm:pt>
    <dgm:pt modelId="{7246360E-DAE2-46D6-A6FC-B49A63FC91FD}" type="sibTrans" cxnId="{856BD22C-2F35-4302-9DF8-3C31D18BAC9D}">
      <dgm:prSet/>
      <dgm:spPr/>
      <dgm:t>
        <a:bodyPr/>
        <a:lstStyle/>
        <a:p>
          <a:endParaRPr lang="en-GB"/>
        </a:p>
      </dgm:t>
    </dgm:pt>
    <dgm:pt modelId="{CBDB46B6-B727-4C5B-983E-ADAFDDA16C18}">
      <dgm:prSet phldrT="[Text]"/>
      <dgm:spPr/>
      <dgm:t>
        <a:bodyPr/>
        <a:lstStyle/>
        <a:p>
          <a:r>
            <a:rPr lang="en-US" dirty="0"/>
            <a:t>Traditional narrative literature review which may impact and refine the RQs as it develops.</a:t>
          </a:r>
          <a:endParaRPr lang="en-GB" dirty="0"/>
        </a:p>
      </dgm:t>
    </dgm:pt>
    <dgm:pt modelId="{B796916B-F88D-42F7-8954-2E3FD28CB77D}" type="parTrans" cxnId="{0471FD06-0F74-4FAA-9E5F-3B854663E382}">
      <dgm:prSet/>
      <dgm:spPr/>
      <dgm:t>
        <a:bodyPr/>
        <a:lstStyle/>
        <a:p>
          <a:endParaRPr lang="en-GB"/>
        </a:p>
      </dgm:t>
    </dgm:pt>
    <dgm:pt modelId="{6BCEAAB4-4D45-4089-938D-46C24FBA7900}" type="sibTrans" cxnId="{0471FD06-0F74-4FAA-9E5F-3B854663E382}">
      <dgm:prSet/>
      <dgm:spPr/>
      <dgm:t>
        <a:bodyPr/>
        <a:lstStyle/>
        <a:p>
          <a:endParaRPr lang="en-GB"/>
        </a:p>
      </dgm:t>
    </dgm:pt>
    <dgm:pt modelId="{132235B1-D4B6-4229-A93B-E5D25F08819A}" type="pres">
      <dgm:prSet presAssocID="{07D30841-4933-46CC-92C2-280E86A67F48}" presName="Name0" presStyleCnt="0">
        <dgm:presLayoutVars>
          <dgm:dir/>
          <dgm:animLvl val="lvl"/>
          <dgm:resizeHandles val="exact"/>
        </dgm:presLayoutVars>
      </dgm:prSet>
      <dgm:spPr/>
    </dgm:pt>
    <dgm:pt modelId="{18000858-D7F1-4568-AE6B-DD58BD21391E}" type="pres">
      <dgm:prSet presAssocID="{921B85BA-3D7C-451F-88B2-A07A1F776983}" presName="linNode" presStyleCnt="0"/>
      <dgm:spPr/>
    </dgm:pt>
    <dgm:pt modelId="{3CA5B885-B305-45C4-B34B-3C6E447A0302}" type="pres">
      <dgm:prSet presAssocID="{921B85BA-3D7C-451F-88B2-A07A1F776983}" presName="parentText" presStyleLbl="node1" presStyleIdx="0" presStyleCnt="3" custLinFactNeighborY="1809">
        <dgm:presLayoutVars>
          <dgm:chMax val="1"/>
          <dgm:bulletEnabled val="1"/>
        </dgm:presLayoutVars>
      </dgm:prSet>
      <dgm:spPr/>
    </dgm:pt>
    <dgm:pt modelId="{AAB4E972-9510-4B39-A1D8-342FD02E1A69}" type="pres">
      <dgm:prSet presAssocID="{921B85BA-3D7C-451F-88B2-A07A1F776983}" presName="descendantText" presStyleLbl="alignAccFollowNode1" presStyleIdx="0" presStyleCnt="3">
        <dgm:presLayoutVars>
          <dgm:bulletEnabled val="1"/>
        </dgm:presLayoutVars>
      </dgm:prSet>
      <dgm:spPr/>
    </dgm:pt>
    <dgm:pt modelId="{AEA4E4EA-BC63-4724-AAB1-24174B681D4E}" type="pres">
      <dgm:prSet presAssocID="{8AB6CBA5-6F7B-44DE-95C9-B2CC5AE4F5CC}" presName="sp" presStyleCnt="0"/>
      <dgm:spPr/>
    </dgm:pt>
    <dgm:pt modelId="{3504A840-31CF-4E23-83AC-9CCEB9B3E4EE}" type="pres">
      <dgm:prSet presAssocID="{8FA4CA2F-659F-434D-94B6-367394D17C93}" presName="linNode" presStyleCnt="0"/>
      <dgm:spPr/>
    </dgm:pt>
    <dgm:pt modelId="{5B2C7F35-1E35-40BA-AE4D-B069FBCB6932}" type="pres">
      <dgm:prSet presAssocID="{8FA4CA2F-659F-434D-94B6-367394D17C93}" presName="parentText" presStyleLbl="node1" presStyleIdx="1" presStyleCnt="3">
        <dgm:presLayoutVars>
          <dgm:chMax val="1"/>
          <dgm:bulletEnabled val="1"/>
        </dgm:presLayoutVars>
      </dgm:prSet>
      <dgm:spPr/>
    </dgm:pt>
    <dgm:pt modelId="{AB05D988-E910-4BDA-B8AB-47B3E58BCBCA}" type="pres">
      <dgm:prSet presAssocID="{8FA4CA2F-659F-434D-94B6-367394D17C93}" presName="descendantText" presStyleLbl="alignAccFollowNode1" presStyleIdx="1" presStyleCnt="3" custScaleY="123058">
        <dgm:presLayoutVars>
          <dgm:bulletEnabled val="1"/>
        </dgm:presLayoutVars>
      </dgm:prSet>
      <dgm:spPr/>
    </dgm:pt>
    <dgm:pt modelId="{FA9CC039-922C-4416-9B9F-09C5B4797F05}" type="pres">
      <dgm:prSet presAssocID="{8BB88854-1260-479C-9B9B-F6F1FE0E8B41}" presName="sp" presStyleCnt="0"/>
      <dgm:spPr/>
    </dgm:pt>
    <dgm:pt modelId="{3A9551BE-0B30-4EC0-BCE9-9D72689B4CD2}" type="pres">
      <dgm:prSet presAssocID="{451039A3-817B-4F17-AD56-010E70916CA9}" presName="linNode" presStyleCnt="0"/>
      <dgm:spPr/>
    </dgm:pt>
    <dgm:pt modelId="{ADBCC7AF-1589-4035-8A76-6F8716829262}" type="pres">
      <dgm:prSet presAssocID="{451039A3-817B-4F17-AD56-010E70916CA9}" presName="parentText" presStyleLbl="node1" presStyleIdx="2" presStyleCnt="3">
        <dgm:presLayoutVars>
          <dgm:chMax val="1"/>
          <dgm:bulletEnabled val="1"/>
        </dgm:presLayoutVars>
      </dgm:prSet>
      <dgm:spPr/>
    </dgm:pt>
    <dgm:pt modelId="{777D993E-31DB-43AE-B590-D21DC73E483F}" type="pres">
      <dgm:prSet presAssocID="{451039A3-817B-4F17-AD56-010E70916CA9}" presName="descendantText" presStyleLbl="alignAccFollowNode1" presStyleIdx="2" presStyleCnt="3">
        <dgm:presLayoutVars>
          <dgm:bulletEnabled val="1"/>
        </dgm:presLayoutVars>
      </dgm:prSet>
      <dgm:spPr/>
    </dgm:pt>
  </dgm:ptLst>
  <dgm:cxnLst>
    <dgm:cxn modelId="{0471FD06-0F74-4FAA-9E5F-3B854663E382}" srcId="{451039A3-817B-4F17-AD56-010E70916CA9}" destId="{CBDB46B6-B727-4C5B-983E-ADAFDDA16C18}" srcOrd="1" destOrd="0" parTransId="{B796916B-F88D-42F7-8954-2E3FD28CB77D}" sibTransId="{6BCEAAB4-4D45-4089-938D-46C24FBA7900}"/>
    <dgm:cxn modelId="{233F3008-1B97-4798-A27A-33B0A9841ED5}" srcId="{07D30841-4933-46CC-92C2-280E86A67F48}" destId="{8FA4CA2F-659F-434D-94B6-367394D17C93}" srcOrd="1" destOrd="0" parTransId="{0491EB19-0907-49E2-A0FB-679348988E4A}" sibTransId="{8BB88854-1260-479C-9B9B-F6F1FE0E8B41}"/>
    <dgm:cxn modelId="{856BD22C-2F35-4302-9DF8-3C31D18BAC9D}" srcId="{451039A3-817B-4F17-AD56-010E70916CA9}" destId="{FFF6D425-D400-4C43-87E1-98571F0A3C6B}" srcOrd="0" destOrd="0" parTransId="{E7C317B1-2DFE-4D49-89FF-DB46E66148BF}" sibTransId="{7246360E-DAE2-46D6-A6FC-B49A63FC91FD}"/>
    <dgm:cxn modelId="{E8D0CC37-56DF-4970-A10B-C2DC7B542BD8}" type="presOf" srcId="{CBDB46B6-B727-4C5B-983E-ADAFDDA16C18}" destId="{777D993E-31DB-43AE-B590-D21DC73E483F}" srcOrd="0" destOrd="1" presId="urn:microsoft.com/office/officeart/2005/8/layout/vList5"/>
    <dgm:cxn modelId="{99204E40-5F47-4B12-AF9B-AB279781C4F3}" srcId="{8FA4CA2F-659F-434D-94B6-367394D17C93}" destId="{B37AA095-2FD6-4586-B8BE-A6937EF57DCC}" srcOrd="0" destOrd="0" parTransId="{02B6FDCC-E1B8-4D95-BEC0-09C6CED01D7B}" sibTransId="{3A8F6D89-C915-4C34-A6FA-6818682EAFF6}"/>
    <dgm:cxn modelId="{0BD5515E-AEF5-43A7-A8BA-3D8FCA17236E}" type="presOf" srcId="{ACEA8E06-3845-468A-97BD-CC6514638F72}" destId="{AB05D988-E910-4BDA-B8AB-47B3E58BCBCA}" srcOrd="0" destOrd="1" presId="urn:microsoft.com/office/officeart/2005/8/layout/vList5"/>
    <dgm:cxn modelId="{5A12C344-0D92-4E74-A918-D498624D1B59}" type="presOf" srcId="{07D30841-4933-46CC-92C2-280E86A67F48}" destId="{132235B1-D4B6-4229-A93B-E5D25F08819A}" srcOrd="0" destOrd="0" presId="urn:microsoft.com/office/officeart/2005/8/layout/vList5"/>
    <dgm:cxn modelId="{AFF1B66E-711F-493B-8E73-8CF188B21C86}" type="presOf" srcId="{27F61D45-4197-4641-B245-7BC1F32167C6}" destId="{AAB4E972-9510-4B39-A1D8-342FD02E1A69}" srcOrd="0" destOrd="1" presId="urn:microsoft.com/office/officeart/2005/8/layout/vList5"/>
    <dgm:cxn modelId="{DE41B86E-EEE0-4578-860A-FBC8940AEA4C}" type="presOf" srcId="{FFF6D425-D400-4C43-87E1-98571F0A3C6B}" destId="{777D993E-31DB-43AE-B590-D21DC73E483F}" srcOrd="0" destOrd="0" presId="urn:microsoft.com/office/officeart/2005/8/layout/vList5"/>
    <dgm:cxn modelId="{883FAD85-3725-42A9-840D-26A2AB3FA081}" type="presOf" srcId="{B37AA095-2FD6-4586-B8BE-A6937EF57DCC}" destId="{AB05D988-E910-4BDA-B8AB-47B3E58BCBCA}" srcOrd="0" destOrd="0" presId="urn:microsoft.com/office/officeart/2005/8/layout/vList5"/>
    <dgm:cxn modelId="{7877929E-BCB7-495E-B8E2-E4F1C591C42B}" srcId="{07D30841-4933-46CC-92C2-280E86A67F48}" destId="{921B85BA-3D7C-451F-88B2-A07A1F776983}" srcOrd="0" destOrd="0" parTransId="{3F95C12A-7C8E-4FD9-B14C-B6D75EB3AF1D}" sibTransId="{8AB6CBA5-6F7B-44DE-95C9-B2CC5AE4F5CC}"/>
    <dgm:cxn modelId="{8F3348B7-0CD8-4CDA-9033-2B960B11B625}" srcId="{07D30841-4933-46CC-92C2-280E86A67F48}" destId="{451039A3-817B-4F17-AD56-010E70916CA9}" srcOrd="2" destOrd="0" parTransId="{304DF73B-9809-4ACE-8B49-7B995585ABB9}" sibTransId="{3F4AE975-4B57-46B2-8636-F37AA394FB1B}"/>
    <dgm:cxn modelId="{27866EBA-BAFD-4C54-B52F-B61AB0A6434F}" type="presOf" srcId="{8FA4CA2F-659F-434D-94B6-367394D17C93}" destId="{5B2C7F35-1E35-40BA-AE4D-B069FBCB6932}" srcOrd="0" destOrd="0" presId="urn:microsoft.com/office/officeart/2005/8/layout/vList5"/>
    <dgm:cxn modelId="{8B665CD4-27C7-4CCE-BC0F-B347D408A355}" srcId="{8FA4CA2F-659F-434D-94B6-367394D17C93}" destId="{ACEA8E06-3845-468A-97BD-CC6514638F72}" srcOrd="1" destOrd="0" parTransId="{713708BA-BBDE-4BDE-903D-D0611C5EC8CD}" sibTransId="{46FE19C0-FC79-4956-903B-A9771AB3A8A4}"/>
    <dgm:cxn modelId="{ABF086E0-2940-40FC-9B56-7317FFACAEA0}" type="presOf" srcId="{921B85BA-3D7C-451F-88B2-A07A1F776983}" destId="{3CA5B885-B305-45C4-B34B-3C6E447A0302}" srcOrd="0" destOrd="0" presId="urn:microsoft.com/office/officeart/2005/8/layout/vList5"/>
    <dgm:cxn modelId="{FAD243E5-73B0-4106-AC1C-324D6228E8EC}" srcId="{921B85BA-3D7C-451F-88B2-A07A1F776983}" destId="{8FBA2B8F-B048-4D04-B481-FFA7C8B897CB}" srcOrd="0" destOrd="0" parTransId="{80B63B3D-31D1-4356-944C-8095CAE857C9}" sibTransId="{E627F620-DC8F-43A3-BEED-D887602541CC}"/>
    <dgm:cxn modelId="{9B7035E6-4B91-4CC9-A609-0C97841F90DC}" srcId="{921B85BA-3D7C-451F-88B2-A07A1F776983}" destId="{27F61D45-4197-4641-B245-7BC1F32167C6}" srcOrd="1" destOrd="0" parTransId="{F3B8D30A-854D-4BAD-A5D4-DEBF2615EF89}" sibTransId="{C2D418BC-5CC7-42F6-B95D-29A86AF40D7A}"/>
    <dgm:cxn modelId="{06EC3EEF-BEB9-49F4-AB56-EA605DA3AD36}" type="presOf" srcId="{451039A3-817B-4F17-AD56-010E70916CA9}" destId="{ADBCC7AF-1589-4035-8A76-6F8716829262}" srcOrd="0" destOrd="0" presId="urn:microsoft.com/office/officeart/2005/8/layout/vList5"/>
    <dgm:cxn modelId="{0FB844F0-7762-4182-8C85-DB504B8C849E}" type="presOf" srcId="{8FBA2B8F-B048-4D04-B481-FFA7C8B897CB}" destId="{AAB4E972-9510-4B39-A1D8-342FD02E1A69}" srcOrd="0" destOrd="0" presId="urn:microsoft.com/office/officeart/2005/8/layout/vList5"/>
    <dgm:cxn modelId="{14B9D78C-5C69-4C99-BA37-4C229FADA085}" type="presParOf" srcId="{132235B1-D4B6-4229-A93B-E5D25F08819A}" destId="{18000858-D7F1-4568-AE6B-DD58BD21391E}" srcOrd="0" destOrd="0" presId="urn:microsoft.com/office/officeart/2005/8/layout/vList5"/>
    <dgm:cxn modelId="{3ED89E6B-29B0-48F1-825C-098C5DD160CF}" type="presParOf" srcId="{18000858-D7F1-4568-AE6B-DD58BD21391E}" destId="{3CA5B885-B305-45C4-B34B-3C6E447A0302}" srcOrd="0" destOrd="0" presId="urn:microsoft.com/office/officeart/2005/8/layout/vList5"/>
    <dgm:cxn modelId="{DCAAC165-1D8C-4F48-9C01-62FAB154CE3C}" type="presParOf" srcId="{18000858-D7F1-4568-AE6B-DD58BD21391E}" destId="{AAB4E972-9510-4B39-A1D8-342FD02E1A69}" srcOrd="1" destOrd="0" presId="urn:microsoft.com/office/officeart/2005/8/layout/vList5"/>
    <dgm:cxn modelId="{E42BD9B1-326A-4B1E-B06A-3D24AA09B1EA}" type="presParOf" srcId="{132235B1-D4B6-4229-A93B-E5D25F08819A}" destId="{AEA4E4EA-BC63-4724-AAB1-24174B681D4E}" srcOrd="1" destOrd="0" presId="urn:microsoft.com/office/officeart/2005/8/layout/vList5"/>
    <dgm:cxn modelId="{32E47A02-2247-4B72-A2A0-17D79D953103}" type="presParOf" srcId="{132235B1-D4B6-4229-A93B-E5D25F08819A}" destId="{3504A840-31CF-4E23-83AC-9CCEB9B3E4EE}" srcOrd="2" destOrd="0" presId="urn:microsoft.com/office/officeart/2005/8/layout/vList5"/>
    <dgm:cxn modelId="{E3AF75A8-624F-436E-9E63-61C61B2EC920}" type="presParOf" srcId="{3504A840-31CF-4E23-83AC-9CCEB9B3E4EE}" destId="{5B2C7F35-1E35-40BA-AE4D-B069FBCB6932}" srcOrd="0" destOrd="0" presId="urn:microsoft.com/office/officeart/2005/8/layout/vList5"/>
    <dgm:cxn modelId="{2F3DD4A6-1615-47A2-9368-E28715F824C2}" type="presParOf" srcId="{3504A840-31CF-4E23-83AC-9CCEB9B3E4EE}" destId="{AB05D988-E910-4BDA-B8AB-47B3E58BCBCA}" srcOrd="1" destOrd="0" presId="urn:microsoft.com/office/officeart/2005/8/layout/vList5"/>
    <dgm:cxn modelId="{57998D2A-21CA-4E04-9B0B-201447431A7E}" type="presParOf" srcId="{132235B1-D4B6-4229-A93B-E5D25F08819A}" destId="{FA9CC039-922C-4416-9B9F-09C5B4797F05}" srcOrd="3" destOrd="0" presId="urn:microsoft.com/office/officeart/2005/8/layout/vList5"/>
    <dgm:cxn modelId="{BA8CADEA-08E0-4638-BDBF-C9C56660F155}" type="presParOf" srcId="{132235B1-D4B6-4229-A93B-E5D25F08819A}" destId="{3A9551BE-0B30-4EC0-BCE9-9D72689B4CD2}" srcOrd="4" destOrd="0" presId="urn:microsoft.com/office/officeart/2005/8/layout/vList5"/>
    <dgm:cxn modelId="{ADD9A631-4E77-49A5-A73D-7CDD98603B98}" type="presParOf" srcId="{3A9551BE-0B30-4EC0-BCE9-9D72689B4CD2}" destId="{ADBCC7AF-1589-4035-8A76-6F8716829262}" srcOrd="0" destOrd="0" presId="urn:microsoft.com/office/officeart/2005/8/layout/vList5"/>
    <dgm:cxn modelId="{11BBD202-249E-4882-8B4C-A8F737A9CA88}" type="presParOf" srcId="{3A9551BE-0B30-4EC0-BCE9-9D72689B4CD2}" destId="{777D993E-31DB-43AE-B590-D21DC73E483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4E972-9510-4B39-A1D8-342FD02E1A69}">
      <dsp:nvSpPr>
        <dsp:cNvPr id="0" name=""/>
        <dsp:cNvSpPr/>
      </dsp:nvSpPr>
      <dsp:spPr>
        <a:xfrm rot="5400000">
          <a:off x="5158559" y="-2084853"/>
          <a:ext cx="875137"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RQs stated to measure outcomes or consequences, or to statistically compare relationships between variables.</a:t>
          </a:r>
          <a:endParaRPr lang="en-GB" sz="1100" kern="1200" dirty="0"/>
        </a:p>
        <a:p>
          <a:pPr marL="57150" lvl="1" indent="-57150" algn="l" defTabSz="488950">
            <a:lnSpc>
              <a:spcPct val="90000"/>
            </a:lnSpc>
            <a:spcBef>
              <a:spcPct val="0"/>
            </a:spcBef>
            <a:spcAft>
              <a:spcPct val="15000"/>
            </a:spcAft>
            <a:buChar char="•"/>
          </a:pPr>
          <a:r>
            <a:rPr lang="en-US" sz="1100" kern="1200" dirty="0"/>
            <a:t>Systematic literature review using very precise RQs and clear inclusion criteria.</a:t>
          </a:r>
          <a:endParaRPr lang="en-GB" sz="1100" kern="1200" dirty="0"/>
        </a:p>
      </dsp:txBody>
      <dsp:txXfrm rot="-5400000">
        <a:off x="2962656" y="153771"/>
        <a:ext cx="5224223" cy="789695"/>
      </dsp:txXfrm>
    </dsp:sp>
    <dsp:sp modelId="{3CA5B885-B305-45C4-B34B-3C6E447A0302}">
      <dsp:nvSpPr>
        <dsp:cNvPr id="0" name=""/>
        <dsp:cNvSpPr/>
      </dsp:nvSpPr>
      <dsp:spPr>
        <a:xfrm>
          <a:off x="0" y="21446"/>
          <a:ext cx="2962656" cy="10939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Quantitative</a:t>
          </a:r>
          <a:endParaRPr lang="en-GB" sz="3000" kern="1200" dirty="0"/>
        </a:p>
      </dsp:txBody>
      <dsp:txXfrm>
        <a:off x="53401" y="74847"/>
        <a:ext cx="2855854" cy="987119"/>
      </dsp:txXfrm>
    </dsp:sp>
    <dsp:sp modelId="{AB05D988-E910-4BDA-B8AB-47B3E58BCBCA}">
      <dsp:nvSpPr>
        <dsp:cNvPr id="0" name=""/>
        <dsp:cNvSpPr/>
      </dsp:nvSpPr>
      <dsp:spPr>
        <a:xfrm rot="5400000">
          <a:off x="5057664" y="-936236"/>
          <a:ext cx="1076926"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RQs to explore processes and how they are experienced, often using open-ended questions such as How and What. </a:t>
          </a:r>
          <a:endParaRPr lang="en-GB" sz="1100" kern="1200" dirty="0"/>
        </a:p>
        <a:p>
          <a:pPr marL="57150" lvl="1" indent="-57150" algn="l" defTabSz="488950">
            <a:lnSpc>
              <a:spcPct val="90000"/>
            </a:lnSpc>
            <a:spcBef>
              <a:spcPct val="0"/>
            </a:spcBef>
            <a:spcAft>
              <a:spcPct val="15000"/>
            </a:spcAft>
            <a:buChar char="•"/>
          </a:pPr>
          <a:r>
            <a:rPr lang="en-US" sz="1100" kern="1200" dirty="0"/>
            <a:t>Traditional narrative literature review which may refine the RQs further as the literature exploration develops. A Hermeneutic literature review may be best if a very exploratory approach is being taken to examine concepts or perceptions.</a:t>
          </a:r>
          <a:endParaRPr lang="en-GB" sz="1100" kern="1200" dirty="0"/>
        </a:p>
      </dsp:txBody>
      <dsp:txXfrm rot="-5400000">
        <a:off x="2962656" y="1211343"/>
        <a:ext cx="5214373" cy="971784"/>
      </dsp:txXfrm>
    </dsp:sp>
    <dsp:sp modelId="{5B2C7F35-1E35-40BA-AE4D-B069FBCB6932}">
      <dsp:nvSpPr>
        <dsp:cNvPr id="0" name=""/>
        <dsp:cNvSpPr/>
      </dsp:nvSpPr>
      <dsp:spPr>
        <a:xfrm>
          <a:off x="0" y="1150275"/>
          <a:ext cx="2962656" cy="10939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Qualitative</a:t>
          </a:r>
          <a:endParaRPr lang="en-GB" sz="3000" kern="1200" dirty="0"/>
        </a:p>
      </dsp:txBody>
      <dsp:txXfrm>
        <a:off x="53401" y="1203676"/>
        <a:ext cx="2855854" cy="987119"/>
      </dsp:txXfrm>
    </dsp:sp>
    <dsp:sp modelId="{777D993E-31DB-43AE-B590-D21DC73E483F}">
      <dsp:nvSpPr>
        <dsp:cNvPr id="0" name=""/>
        <dsp:cNvSpPr/>
      </dsp:nvSpPr>
      <dsp:spPr>
        <a:xfrm rot="5400000">
          <a:off x="5158559" y="212381"/>
          <a:ext cx="875137"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RQs worded to incorporate different aspects such as measuring an outcome and also examining how it is experienced. </a:t>
          </a:r>
          <a:endParaRPr lang="en-GB" sz="1100" kern="1200" dirty="0"/>
        </a:p>
        <a:p>
          <a:pPr marL="57150" lvl="1" indent="-57150" algn="l" defTabSz="488950">
            <a:lnSpc>
              <a:spcPct val="90000"/>
            </a:lnSpc>
            <a:spcBef>
              <a:spcPct val="0"/>
            </a:spcBef>
            <a:spcAft>
              <a:spcPct val="15000"/>
            </a:spcAft>
            <a:buChar char="•"/>
          </a:pPr>
          <a:r>
            <a:rPr lang="en-US" sz="1100" kern="1200" dirty="0"/>
            <a:t>Traditional narrative literature review which may impact and refine the RQs as it develops.</a:t>
          </a:r>
          <a:endParaRPr lang="en-GB" sz="1100" kern="1200" dirty="0"/>
        </a:p>
      </dsp:txBody>
      <dsp:txXfrm rot="-5400000">
        <a:off x="2962656" y="2451006"/>
        <a:ext cx="5224223" cy="789695"/>
      </dsp:txXfrm>
    </dsp:sp>
    <dsp:sp modelId="{ADBCC7AF-1589-4035-8A76-6F8716829262}">
      <dsp:nvSpPr>
        <dsp:cNvPr id="0" name=""/>
        <dsp:cNvSpPr/>
      </dsp:nvSpPr>
      <dsp:spPr>
        <a:xfrm>
          <a:off x="0" y="2298892"/>
          <a:ext cx="2962656" cy="10939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Mixed methods</a:t>
          </a:r>
          <a:endParaRPr lang="en-GB" sz="3000" kern="1200" dirty="0"/>
        </a:p>
      </dsp:txBody>
      <dsp:txXfrm>
        <a:off x="53401" y="2352293"/>
        <a:ext cx="2855854" cy="98711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15/10/2024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15/10/2024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15/10/2024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15/10/2024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15/10/2024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15/10/2024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15/10/2024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15/10/2024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15/10/2024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15/10/2024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15/10/2024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15/10/2024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1080/14703297.2014.98184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837133" y="336545"/>
            <a:ext cx="7772400" cy="1235066"/>
          </a:xfrm>
        </p:spPr>
        <p:txBody>
          <a:bodyPr/>
          <a:lstStyle/>
          <a:p>
            <a:pPr eaLnBrk="1" hangingPunct="1"/>
            <a:r>
              <a:rPr lang="en-GB" altLang="en-US" b="1" dirty="0">
                <a:solidFill>
                  <a:schemeClr val="accent2"/>
                </a:solidFill>
              </a:rPr>
              <a:t>LCDB7009</a:t>
            </a:r>
          </a:p>
        </p:txBody>
      </p:sp>
      <p:sp>
        <p:nvSpPr>
          <p:cNvPr id="6147" name="Subtitle 4"/>
          <p:cNvSpPr>
            <a:spLocks noGrp="1"/>
          </p:cNvSpPr>
          <p:nvPr>
            <p:ph type="subTitle" idx="1"/>
          </p:nvPr>
        </p:nvSpPr>
        <p:spPr>
          <a:xfrm>
            <a:off x="971600" y="1412776"/>
            <a:ext cx="7786742" cy="4536504"/>
          </a:xfrm>
        </p:spPr>
        <p:txBody>
          <a:bodyPr/>
          <a:lstStyle/>
          <a:p>
            <a:r>
              <a:rPr lang="en-GB" sz="3600" b="1" dirty="0">
                <a:solidFill>
                  <a:srgbClr val="FFFF00"/>
                </a:solidFill>
              </a:rPr>
              <a:t>Critical Literature Reviews for Doctoral Research</a:t>
            </a:r>
          </a:p>
          <a:p>
            <a:endParaRPr lang="en-GB" sz="3600" dirty="0">
              <a:solidFill>
                <a:schemeClr val="bg1"/>
              </a:solidFill>
            </a:endParaRPr>
          </a:p>
          <a:p>
            <a:r>
              <a:rPr lang="en-GB" sz="3600" b="1" dirty="0">
                <a:solidFill>
                  <a:srgbClr val="FF0000"/>
                </a:solidFill>
              </a:rPr>
              <a:t>Module Introduction and Lecture</a:t>
            </a:r>
          </a:p>
          <a:p>
            <a:r>
              <a:rPr lang="en-GB" sz="3600" b="1" dirty="0">
                <a:solidFill>
                  <a:srgbClr val="FFFF00"/>
                </a:solidFill>
              </a:rPr>
              <a:t>Week 1</a:t>
            </a:r>
          </a:p>
          <a:p>
            <a:endParaRPr lang="en-GB" sz="3600" dirty="0">
              <a:solidFill>
                <a:schemeClr val="bg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Module Learning Outcomes</a:t>
            </a:r>
          </a:p>
        </p:txBody>
      </p:sp>
      <p:sp>
        <p:nvSpPr>
          <p:cNvPr id="4" name="Content Placeholder 3"/>
          <p:cNvSpPr>
            <a:spLocks noGrp="1"/>
          </p:cNvSpPr>
          <p:nvPr>
            <p:ph idx="1"/>
          </p:nvPr>
        </p:nvSpPr>
        <p:spPr>
          <a:xfrm>
            <a:off x="845586" y="2057401"/>
            <a:ext cx="7560840" cy="3315815"/>
          </a:xfrm>
        </p:spPr>
        <p:txBody>
          <a:bodyPr>
            <a:normAutofit/>
          </a:bodyPr>
          <a:lstStyle/>
          <a:p>
            <a:pPr marL="0" indent="0" algn="just">
              <a:buNone/>
            </a:pPr>
            <a:r>
              <a:rPr lang="en-GB" sz="1350" dirty="0">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the student should be able to:</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257175" indent="-257175" algn="just">
              <a:buFont typeface="Symbol" panose="05050102010706020507" pitchFamily="18" charset="2"/>
              <a:buChar char=""/>
            </a:pPr>
            <a:r>
              <a:rPr lang="en-GB" sz="1350" dirty="0">
                <a:latin typeface="Arial" panose="020B0604020202020204" pitchFamily="34" charset="0"/>
                <a:ea typeface="Times New Roman" panose="02020603050405020304" pitchFamily="18" charset="0"/>
                <a:cs typeface="Times New Roman" panose="02020603050405020304" pitchFamily="18" charset="0"/>
              </a:rPr>
              <a:t>Undertake an advanced and systematic search and review of literature on a specific topic in business, administration and management studies;</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257175" indent="-257175" algn="just">
              <a:buFont typeface="Symbol" panose="05050102010706020507" pitchFamily="18" charset="2"/>
              <a:buChar char=""/>
            </a:pPr>
            <a:r>
              <a:rPr lang="en-GB" sz="1350" dirty="0">
                <a:latin typeface="Arial" panose="020B0604020202020204" pitchFamily="34" charset="0"/>
                <a:ea typeface="Times New Roman" panose="02020603050405020304" pitchFamily="18" charset="0"/>
                <a:cs typeface="Times New Roman" panose="02020603050405020304" pitchFamily="18" charset="0"/>
              </a:rPr>
              <a:t>Engage in comprehensive critiques and understanding of trends in the analysis of literature related to your research; </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257175" indent="-257175" algn="just">
              <a:buFont typeface="Symbol" panose="05050102010706020507" pitchFamily="18" charset="2"/>
              <a:buChar char=""/>
            </a:pPr>
            <a:r>
              <a:rPr lang="en-GB" sz="1350" dirty="0">
                <a:latin typeface="Arial" panose="020B0604020202020204" pitchFamily="34" charset="0"/>
                <a:ea typeface="Times New Roman" panose="02020603050405020304" pitchFamily="18" charset="0"/>
                <a:cs typeface="Times New Roman" panose="02020603050405020304" pitchFamily="18" charset="0"/>
              </a:rPr>
              <a:t>Critically engage in current debates relates to business, administration and management theory; </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257175" indent="-257175" algn="just">
              <a:buFont typeface="Symbol" panose="05050102010706020507" pitchFamily="18" charset="2"/>
              <a:buChar char=""/>
            </a:pPr>
            <a:r>
              <a:rPr lang="en-GB" sz="1350" dirty="0">
                <a:latin typeface="Arial" panose="020B0604020202020204" pitchFamily="34" charset="0"/>
                <a:ea typeface="Times New Roman" panose="02020603050405020304" pitchFamily="18" charset="0"/>
                <a:cs typeface="Times New Roman" panose="02020603050405020304" pitchFamily="18" charset="0"/>
              </a:rPr>
              <a:t>Synthesise extant literature to form conclusions about the current state of knowledge and research in a field; Identifying gaps in knowledge and using this to generate and hone your own research aims and objectives. </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579177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7123CC-8FC0-4E65-B40C-D9883A2A52B8}"/>
              </a:ext>
            </a:extLst>
          </p:cNvPr>
          <p:cNvSpPr>
            <a:spLocks noGrp="1"/>
          </p:cNvSpPr>
          <p:nvPr>
            <p:ph idx="1"/>
          </p:nvPr>
        </p:nvSpPr>
        <p:spPr>
          <a:xfrm>
            <a:off x="359532" y="2186863"/>
            <a:ext cx="8229600" cy="3394472"/>
          </a:xfrm>
        </p:spPr>
        <p:txBody>
          <a:bodyPr>
            <a:noAutofit/>
          </a:bodyPr>
          <a:lstStyle/>
          <a:p>
            <a:pPr fontAlgn="base"/>
            <a:r>
              <a:rPr lang="en-GB" sz="135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Part 1- 1,500 words</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35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Explore critically the purpose, content and format of a Critical Literature Review for Doctoral Research. </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fontAlgn="base"/>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fontAlgn="base"/>
            <a:r>
              <a:rPr lang="en-GB" sz="135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Part 2- 2,500 words</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35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Present an annotated bibliography between 75 and 100 relevant sources with some brief comments on the usefulness and key points of each. The majority of these should be recent journal articles but some will be from classic sources that explore seminal concepts within your field. Ideally, this should be a real, live working document and can be presented in the actual format you will use for your notes.</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350" dirty="0">
                <a:latin typeface="Arial" panose="020B0604020202020204" pitchFamily="34" charset="0"/>
                <a:ea typeface="Times New Roman" panose="02020603050405020304" pitchFamily="18" charset="0"/>
                <a:cs typeface="Times New Roman" panose="02020603050405020304" pitchFamily="18" charset="0"/>
              </a:rPr>
              <a:t> </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fontAlgn="base"/>
            <a:r>
              <a:rPr lang="en-GB" sz="135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Part 3- 3,500 words</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350" dirty="0">
                <a:latin typeface="Arial" panose="020B0604020202020204" pitchFamily="34" charset="0"/>
                <a:ea typeface="Times New Roman" panose="02020603050405020304" pitchFamily="18" charset="0"/>
                <a:cs typeface="Times New Roman" panose="02020603050405020304" pitchFamily="18" charset="0"/>
              </a:rPr>
              <a:t>Write a preliminary literature review on your chosen research topic. This should begin with a broad overview of the relevant field and close examination of key concepts and end with some tentative indications of the gaps in the field and some draft research questions. You will still need a List of References for this part of the actual sources cited.</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endParaRPr lang="en-GB" sz="1350" dirty="0"/>
          </a:p>
        </p:txBody>
      </p:sp>
      <p:sp>
        <p:nvSpPr>
          <p:cNvPr id="4" name="Title 1">
            <a:extLst>
              <a:ext uri="{FF2B5EF4-FFF2-40B4-BE49-F238E27FC236}">
                <a16:creationId xmlns:a16="http://schemas.microsoft.com/office/drawing/2014/main" id="{EB4E8D6F-073E-4FCF-9A28-7EF54042BAA6}"/>
              </a:ext>
            </a:extLst>
          </p:cNvPr>
          <p:cNvSpPr txBox="1">
            <a:spLocks/>
          </p:cNvSpPr>
          <p:nvPr/>
        </p:nvSpPr>
        <p:spPr>
          <a:xfrm>
            <a:off x="0" y="85725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700" b="1" dirty="0">
                <a:solidFill>
                  <a:schemeClr val="bg1"/>
                </a:solidFill>
                <a:latin typeface="Arial" panose="020B0604020202020204" pitchFamily="34" charset="0"/>
              </a:rPr>
              <a:t>Assessment Report -  Date to be confirmed</a:t>
            </a:r>
            <a:r>
              <a:rPr lang="en-GB" sz="2700" b="1" dirty="0">
                <a:solidFill>
                  <a:schemeClr val="bg1"/>
                </a:solidFill>
                <a:latin typeface="Arial" panose="020B0604020202020204" pitchFamily="34" charset="0"/>
              </a:rPr>
              <a:t> 2022</a:t>
            </a:r>
            <a:endParaRPr lang="en-GB" sz="2700" dirty="0">
              <a:solidFill>
                <a:schemeClr val="bg1"/>
              </a:solidFill>
            </a:endParaRPr>
          </a:p>
        </p:txBody>
      </p:sp>
    </p:spTree>
    <p:extLst>
      <p:ext uri="{BB962C8B-B14F-4D97-AF65-F5344CB8AC3E}">
        <p14:creationId xmlns:p14="http://schemas.microsoft.com/office/powerpoint/2010/main" val="38922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25113-1D6C-4543-90B4-5D19EA3D7FE4}"/>
              </a:ext>
            </a:extLst>
          </p:cNvPr>
          <p:cNvSpPr>
            <a:spLocks noGrp="1"/>
          </p:cNvSpPr>
          <p:nvPr>
            <p:ph type="title"/>
          </p:nvPr>
        </p:nvSpPr>
        <p:spPr>
          <a:xfrm>
            <a:off x="0" y="857250"/>
            <a:ext cx="9144000" cy="1167594"/>
          </a:xfrm>
          <a:solidFill>
            <a:schemeClr val="tx2"/>
          </a:solidFill>
        </p:spPr>
        <p:txBody>
          <a:bodyPr/>
          <a:lstStyle/>
          <a:p>
            <a:r>
              <a:rPr lang="en-US" dirty="0">
                <a:solidFill>
                  <a:schemeClr val="bg1"/>
                </a:solidFill>
              </a:rPr>
              <a:t>The many purposes of a Literature Review</a:t>
            </a:r>
            <a:endParaRPr lang="en-GB" dirty="0">
              <a:solidFill>
                <a:schemeClr val="bg1"/>
              </a:solidFill>
            </a:endParaRPr>
          </a:p>
        </p:txBody>
      </p:sp>
      <p:sp>
        <p:nvSpPr>
          <p:cNvPr id="3" name="Content Placeholder 2">
            <a:extLst>
              <a:ext uri="{FF2B5EF4-FFF2-40B4-BE49-F238E27FC236}">
                <a16:creationId xmlns:a16="http://schemas.microsoft.com/office/drawing/2014/main" id="{36EA615E-1336-4DD3-9894-5B98DA08676C}"/>
              </a:ext>
            </a:extLst>
          </p:cNvPr>
          <p:cNvSpPr>
            <a:spLocks noGrp="1"/>
          </p:cNvSpPr>
          <p:nvPr>
            <p:ph idx="1"/>
          </p:nvPr>
        </p:nvSpPr>
        <p:spPr>
          <a:xfrm>
            <a:off x="457200" y="2456893"/>
            <a:ext cx="8229600" cy="3394472"/>
          </a:xfrm>
        </p:spPr>
        <p:txBody>
          <a:bodyPr>
            <a:normAutofit fontScale="92500"/>
          </a:bodyPr>
          <a:lstStyle/>
          <a:p>
            <a:pPr marL="0" indent="0">
              <a:buNone/>
            </a:pPr>
            <a:r>
              <a:rPr lang="en-US" sz="1650" b="1" dirty="0">
                <a:solidFill>
                  <a:srgbClr val="555555"/>
                </a:solidFill>
                <a:latin typeface="robotoregular"/>
              </a:rPr>
              <a:t>Purposes That Set the Context for the Study </a:t>
            </a:r>
          </a:p>
          <a:p>
            <a:pPr fontAlgn="base"/>
            <a:r>
              <a:rPr lang="en-US" sz="1650" dirty="0">
                <a:solidFill>
                  <a:srgbClr val="555555"/>
                </a:solidFill>
                <a:latin typeface="robotoregular"/>
              </a:rPr>
              <a:t>Clarify and define terms and key concepts used in the context of your study. </a:t>
            </a:r>
          </a:p>
          <a:p>
            <a:pPr fontAlgn="base"/>
            <a:r>
              <a:rPr lang="en-US" sz="1650" dirty="0">
                <a:solidFill>
                  <a:srgbClr val="555555"/>
                </a:solidFill>
                <a:latin typeface="robotoregular"/>
              </a:rPr>
              <a:t>Situate the topic within the historical background of your research area. XX Set up a theoretical framework for your study and contrast perspectives, ideas, and approaches. </a:t>
            </a:r>
          </a:p>
          <a:p>
            <a:pPr fontAlgn="base"/>
            <a:r>
              <a:rPr lang="en-US" sz="1650" dirty="0">
                <a:solidFill>
                  <a:srgbClr val="555555"/>
                </a:solidFill>
                <a:latin typeface="robotoregular"/>
              </a:rPr>
              <a:t>Recognize influential researchers and scholars and seminal studies that have shaped your field of study. </a:t>
            </a:r>
          </a:p>
          <a:p>
            <a:pPr fontAlgn="base"/>
            <a:r>
              <a:rPr lang="en-US" sz="1650" dirty="0">
                <a:solidFill>
                  <a:srgbClr val="555555"/>
                </a:solidFill>
                <a:latin typeface="robotoregular"/>
              </a:rPr>
              <a:t>Place the topic within a contemporary context and demonstrate knowledge of state-of-the-art developments. </a:t>
            </a:r>
          </a:p>
          <a:p>
            <a:pPr fontAlgn="base"/>
            <a:r>
              <a:rPr lang="en-US" sz="1650" dirty="0">
                <a:solidFill>
                  <a:srgbClr val="555555"/>
                </a:solidFill>
                <a:latin typeface="robotoregular"/>
              </a:rPr>
              <a:t>Discuss current debates, controversies, and questions. </a:t>
            </a:r>
          </a:p>
          <a:p>
            <a:pPr fontAlgn="base"/>
            <a:r>
              <a:rPr lang="en-US" sz="1650" dirty="0">
                <a:solidFill>
                  <a:srgbClr val="555555"/>
                </a:solidFill>
                <a:latin typeface="robotoregular"/>
              </a:rPr>
              <a:t>Identify relationships between ideas and theories and their practical implications.</a:t>
            </a:r>
            <a:br>
              <a:rPr lang="en-US" sz="1350" dirty="0"/>
            </a:br>
            <a:endParaRPr lang="en-US" sz="1350" dirty="0"/>
          </a:p>
          <a:p>
            <a:pPr marL="0" indent="0">
              <a:buNone/>
            </a:pPr>
            <a:r>
              <a:rPr lang="en-US" sz="1350" dirty="0" err="1">
                <a:solidFill>
                  <a:srgbClr val="555555"/>
                </a:solidFill>
                <a:latin typeface="robotoregular"/>
              </a:rPr>
              <a:t>Efron</a:t>
            </a:r>
            <a:r>
              <a:rPr lang="en-US" sz="1350" dirty="0">
                <a:solidFill>
                  <a:srgbClr val="555555"/>
                </a:solidFill>
                <a:latin typeface="robotoregular"/>
              </a:rPr>
              <a:t>, Sara Efrat, and Ruth </a:t>
            </a:r>
            <a:r>
              <a:rPr lang="en-US" sz="1350" dirty="0" err="1">
                <a:solidFill>
                  <a:srgbClr val="555555"/>
                </a:solidFill>
                <a:latin typeface="robotoregular"/>
              </a:rPr>
              <a:t>Ravid</a:t>
            </a:r>
            <a:r>
              <a:rPr lang="en-US" sz="1350" dirty="0">
                <a:solidFill>
                  <a:srgbClr val="555555"/>
                </a:solidFill>
                <a:latin typeface="robotoregular"/>
              </a:rPr>
              <a:t>. </a:t>
            </a:r>
            <a:r>
              <a:rPr lang="en-US" sz="1350" i="1" dirty="0">
                <a:solidFill>
                  <a:srgbClr val="555555"/>
                </a:solidFill>
                <a:latin typeface="robotoregular"/>
              </a:rPr>
              <a:t>Writing the Literature Review : A Practical Guide</a:t>
            </a:r>
            <a:r>
              <a:rPr lang="en-US" sz="1350" dirty="0">
                <a:solidFill>
                  <a:srgbClr val="555555"/>
                </a:solidFill>
                <a:latin typeface="robotoregular"/>
              </a:rPr>
              <a:t>, Guilford Publications, 2018.</a:t>
            </a:r>
            <a:r>
              <a:rPr lang="en-US" sz="1350" i="1" dirty="0">
                <a:solidFill>
                  <a:srgbClr val="555555"/>
                </a:solidFill>
                <a:latin typeface="robotoregular"/>
              </a:rPr>
              <a:t> ProQuest </a:t>
            </a:r>
            <a:r>
              <a:rPr lang="en-US" sz="1350" i="1" dirty="0" err="1">
                <a:solidFill>
                  <a:srgbClr val="555555"/>
                </a:solidFill>
                <a:latin typeface="robotoregular"/>
              </a:rPr>
              <a:t>Ebook</a:t>
            </a:r>
            <a:r>
              <a:rPr lang="en-US" sz="1350" i="1" dirty="0">
                <a:solidFill>
                  <a:srgbClr val="555555"/>
                </a:solidFill>
                <a:latin typeface="robotoregular"/>
              </a:rPr>
              <a:t> Central</a:t>
            </a:r>
            <a:r>
              <a:rPr lang="en-US" sz="1350" dirty="0">
                <a:solidFill>
                  <a:srgbClr val="555555"/>
                </a:solidFill>
                <a:latin typeface="robotoregular"/>
              </a:rPr>
              <a:t>, </a:t>
            </a:r>
            <a:r>
              <a:rPr lang="en-US" sz="1350" dirty="0">
                <a:solidFill>
                  <a:srgbClr val="555555"/>
                </a:solidFill>
                <a:latin typeface="robotoregular"/>
                <a:hlinkClick r:id="rId2"/>
              </a:rPr>
              <a:t>http://ebookcentral.proquest.com/lib/trinity/detail.action?docID=5522670</a:t>
            </a:r>
            <a:endParaRPr lang="en-US" sz="1350" dirty="0">
              <a:solidFill>
                <a:srgbClr val="555555"/>
              </a:solidFill>
              <a:latin typeface="robotoregular"/>
            </a:endParaRPr>
          </a:p>
        </p:txBody>
      </p:sp>
    </p:spTree>
    <p:extLst>
      <p:ext uri="{BB962C8B-B14F-4D97-AF65-F5344CB8AC3E}">
        <p14:creationId xmlns:p14="http://schemas.microsoft.com/office/powerpoint/2010/main" val="2359334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F3C15B-6621-416A-B639-0D3C96231FA0}"/>
              </a:ext>
            </a:extLst>
          </p:cNvPr>
          <p:cNvSpPr>
            <a:spLocks noGrp="1"/>
          </p:cNvSpPr>
          <p:nvPr>
            <p:ph idx="1"/>
          </p:nvPr>
        </p:nvSpPr>
        <p:spPr>
          <a:xfrm>
            <a:off x="359532" y="2212555"/>
            <a:ext cx="8229600" cy="3394472"/>
          </a:xfrm>
        </p:spPr>
        <p:txBody>
          <a:bodyPr>
            <a:normAutofit fontScale="40000" lnSpcReduction="20000"/>
          </a:bodyPr>
          <a:lstStyle/>
          <a:p>
            <a:pPr marL="0" indent="0">
              <a:buNone/>
            </a:pPr>
            <a:r>
              <a:rPr lang="en-US" sz="2700" b="1" dirty="0">
                <a:solidFill>
                  <a:srgbClr val="555555"/>
                </a:solidFill>
                <a:latin typeface="robotoregular"/>
              </a:rPr>
              <a:t>Purposes That Inform the Research Design and Methodology </a:t>
            </a:r>
          </a:p>
          <a:p>
            <a:endParaRPr lang="en-US" b="0" i="0" dirty="0">
              <a:solidFill>
                <a:srgbClr val="555555"/>
              </a:solidFill>
              <a:effectLst/>
              <a:latin typeface="robotoregular"/>
            </a:endParaRPr>
          </a:p>
          <a:p>
            <a:r>
              <a:rPr lang="en-US" b="0" i="0" dirty="0">
                <a:solidFill>
                  <a:srgbClr val="555555"/>
                </a:solidFill>
                <a:effectLst/>
                <a:latin typeface="robotoregular"/>
              </a:rPr>
              <a:t>Narrow the research problem to make it feasible and doable within your context and constraints. </a:t>
            </a:r>
          </a:p>
          <a:p>
            <a:r>
              <a:rPr lang="en-US" b="0" i="0" dirty="0">
                <a:solidFill>
                  <a:srgbClr val="555555"/>
                </a:solidFill>
                <a:effectLst/>
                <a:latin typeface="robotoregular"/>
              </a:rPr>
              <a:t>Refine the focus of your study or even modify the topic of your research. </a:t>
            </a:r>
            <a:endParaRPr lang="en-US" dirty="0">
              <a:solidFill>
                <a:srgbClr val="555555"/>
              </a:solidFill>
              <a:latin typeface="robotoregular"/>
            </a:endParaRPr>
          </a:p>
          <a:p>
            <a:r>
              <a:rPr lang="en-US" b="0" i="0" dirty="0">
                <a:solidFill>
                  <a:srgbClr val="555555"/>
                </a:solidFill>
                <a:effectLst/>
                <a:latin typeface="robotoregular"/>
              </a:rPr>
              <a:t>Identify and critique methodological assumptions and research techniques employed in previous studies. </a:t>
            </a:r>
            <a:endParaRPr lang="en-US" dirty="0">
              <a:solidFill>
                <a:srgbClr val="555555"/>
              </a:solidFill>
              <a:latin typeface="robotoregular"/>
            </a:endParaRPr>
          </a:p>
          <a:p>
            <a:r>
              <a:rPr lang="en-US" b="0" i="0" dirty="0">
                <a:solidFill>
                  <a:srgbClr val="555555"/>
                </a:solidFill>
                <a:effectLst/>
                <a:latin typeface="robotoregular"/>
              </a:rPr>
              <a:t>Uncover methodologies and instrumentation that may help you design your own study and develop your data collection and analysis strategies. </a:t>
            </a:r>
            <a:endParaRPr lang="en-US" dirty="0">
              <a:solidFill>
                <a:srgbClr val="555555"/>
              </a:solidFill>
              <a:latin typeface="robotoregular"/>
            </a:endParaRPr>
          </a:p>
          <a:p>
            <a:r>
              <a:rPr lang="en-US" b="0" i="0" dirty="0">
                <a:solidFill>
                  <a:srgbClr val="555555"/>
                </a:solidFill>
                <a:effectLst/>
                <a:latin typeface="robotoregular"/>
              </a:rPr>
              <a:t>Highlight deficiencies in previous research that may help you avoid similar flaws and errors.  Prevent unintentional duplication of previously conducted studies or, alternatively, extend existing research to new methodology, settings, and participants. </a:t>
            </a:r>
            <a:endParaRPr lang="en-US" dirty="0">
              <a:solidFill>
                <a:srgbClr val="555555"/>
              </a:solidFill>
              <a:latin typeface="robotoregular"/>
            </a:endParaRPr>
          </a:p>
          <a:p>
            <a:r>
              <a:rPr lang="en-US" b="0" i="0" dirty="0">
                <a:solidFill>
                  <a:srgbClr val="555555"/>
                </a:solidFill>
                <a:effectLst/>
                <a:latin typeface="robotoregular"/>
              </a:rPr>
              <a:t>Confirm the “</a:t>
            </a:r>
            <a:r>
              <a:rPr lang="en-US" b="0" i="0" dirty="0" err="1">
                <a:solidFill>
                  <a:srgbClr val="555555"/>
                </a:solidFill>
                <a:effectLst/>
                <a:latin typeface="robotoregular"/>
              </a:rPr>
              <a:t>researchability</a:t>
            </a:r>
            <a:r>
              <a:rPr lang="en-US" b="0" i="0" dirty="0">
                <a:solidFill>
                  <a:srgbClr val="555555"/>
                </a:solidFill>
                <a:effectLst/>
                <a:latin typeface="robotoregular"/>
              </a:rPr>
              <a:t>” (Hart, 1998) of the research question. </a:t>
            </a:r>
          </a:p>
          <a:p>
            <a:r>
              <a:rPr lang="en-US" b="0" i="0" dirty="0">
                <a:solidFill>
                  <a:srgbClr val="555555"/>
                </a:solidFill>
                <a:effectLst/>
                <a:latin typeface="robotoregular"/>
              </a:rPr>
              <a:t>Ensure avoidance of insignificant or trivial research. </a:t>
            </a:r>
          </a:p>
          <a:p>
            <a:pPr marL="0" indent="0">
              <a:buNone/>
            </a:pPr>
            <a:br>
              <a:rPr lang="en-US" dirty="0"/>
            </a:br>
            <a:r>
              <a:rPr lang="en-US" b="0" i="0" dirty="0" err="1">
                <a:solidFill>
                  <a:srgbClr val="555555"/>
                </a:solidFill>
                <a:effectLst/>
                <a:latin typeface="robotoregular"/>
              </a:rPr>
              <a:t>Efron</a:t>
            </a:r>
            <a:r>
              <a:rPr lang="en-US" b="0" i="0" dirty="0">
                <a:solidFill>
                  <a:srgbClr val="555555"/>
                </a:solidFill>
                <a:effectLst/>
                <a:latin typeface="robotoregular"/>
              </a:rPr>
              <a:t>, Sara Efrat, and Ruth </a:t>
            </a:r>
            <a:r>
              <a:rPr lang="en-US" b="0" i="0" dirty="0" err="1">
                <a:solidFill>
                  <a:srgbClr val="555555"/>
                </a:solidFill>
                <a:effectLst/>
                <a:latin typeface="robotoregular"/>
              </a:rPr>
              <a:t>Ravid</a:t>
            </a:r>
            <a:r>
              <a:rPr lang="en-US" b="0" i="0" dirty="0">
                <a:solidFill>
                  <a:srgbClr val="555555"/>
                </a:solidFill>
                <a:effectLst/>
                <a:latin typeface="robotoregular"/>
              </a:rPr>
              <a:t>. </a:t>
            </a:r>
            <a:r>
              <a:rPr lang="en-US" b="0" i="1" dirty="0">
                <a:solidFill>
                  <a:srgbClr val="555555"/>
                </a:solidFill>
                <a:effectLst/>
                <a:latin typeface="robotoregular"/>
              </a:rPr>
              <a:t>Writing the Literature Review : A Practical Guide</a:t>
            </a:r>
            <a:r>
              <a:rPr lang="en-US" b="0" i="0" dirty="0">
                <a:solidFill>
                  <a:srgbClr val="555555"/>
                </a:solidFill>
                <a:effectLst/>
                <a:latin typeface="robotoregular"/>
              </a:rPr>
              <a:t>, Guilford Publications, 2018.</a:t>
            </a:r>
            <a:r>
              <a:rPr lang="en-US" b="0" i="1" dirty="0">
                <a:solidFill>
                  <a:srgbClr val="555555"/>
                </a:solidFill>
                <a:effectLst/>
                <a:latin typeface="robotoregular"/>
              </a:rPr>
              <a:t> ProQuest </a:t>
            </a:r>
            <a:r>
              <a:rPr lang="en-US" b="0" i="1" dirty="0" err="1">
                <a:solidFill>
                  <a:srgbClr val="555555"/>
                </a:solidFill>
                <a:effectLst/>
                <a:latin typeface="robotoregular"/>
              </a:rPr>
              <a:t>Ebook</a:t>
            </a:r>
            <a:r>
              <a:rPr lang="en-US" b="0" i="1" dirty="0">
                <a:solidFill>
                  <a:srgbClr val="555555"/>
                </a:solidFill>
                <a:effectLst/>
                <a:latin typeface="robotoregular"/>
              </a:rPr>
              <a:t> Central</a:t>
            </a:r>
            <a:r>
              <a:rPr lang="en-US" b="0" i="0" dirty="0">
                <a:solidFill>
                  <a:srgbClr val="555555"/>
                </a:solidFill>
                <a:effectLst/>
                <a:latin typeface="robotoregular"/>
              </a:rPr>
              <a:t>, </a:t>
            </a:r>
            <a:r>
              <a:rPr lang="en-US" b="0" i="0" dirty="0">
                <a:solidFill>
                  <a:srgbClr val="555555"/>
                </a:solidFill>
                <a:effectLst/>
                <a:latin typeface="robotoregular"/>
                <a:hlinkClick r:id="rId2"/>
              </a:rPr>
              <a:t>http://ebookcentral.proquest.com/lib/trinity/detail.action?docID=5522670</a:t>
            </a:r>
            <a:r>
              <a:rPr lang="en-US" b="0" i="0" dirty="0">
                <a:solidFill>
                  <a:srgbClr val="555555"/>
                </a:solidFill>
                <a:effectLst/>
                <a:latin typeface="robotoregular"/>
              </a:rPr>
              <a:t>.</a:t>
            </a:r>
          </a:p>
          <a:p>
            <a:pPr marL="0" indent="0">
              <a:buNone/>
            </a:pPr>
            <a:endParaRPr lang="en-US" b="0" i="0" dirty="0">
              <a:solidFill>
                <a:srgbClr val="555555"/>
              </a:solidFill>
              <a:effectLst/>
              <a:latin typeface="robotoregular"/>
            </a:endParaRPr>
          </a:p>
          <a:p>
            <a:pPr marL="0" indent="0">
              <a:buNone/>
            </a:pPr>
            <a:endParaRPr lang="en-GB" dirty="0"/>
          </a:p>
        </p:txBody>
      </p:sp>
      <p:sp>
        <p:nvSpPr>
          <p:cNvPr id="5" name="Title 4">
            <a:extLst>
              <a:ext uri="{FF2B5EF4-FFF2-40B4-BE49-F238E27FC236}">
                <a16:creationId xmlns:a16="http://schemas.microsoft.com/office/drawing/2014/main" id="{7A818209-64D7-4CE6-A77B-F0AECF9C05BC}"/>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AAD2AB78-C3F9-4556-AEB2-0A1936FDAD83}"/>
              </a:ext>
            </a:extLst>
          </p:cNvPr>
          <p:cNvSpPr txBox="1">
            <a:spLocks/>
          </p:cNvSpPr>
          <p:nvPr/>
        </p:nvSpPr>
        <p:spPr>
          <a:xfrm>
            <a:off x="0" y="85725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a:solidFill>
                  <a:schemeClr val="bg1"/>
                </a:solidFill>
              </a:rPr>
              <a:t>The many purposes of a Literature Review</a:t>
            </a:r>
            <a:endParaRPr lang="en-GB" sz="3300" dirty="0">
              <a:solidFill>
                <a:schemeClr val="bg1"/>
              </a:solidFill>
            </a:endParaRPr>
          </a:p>
        </p:txBody>
      </p:sp>
    </p:spTree>
    <p:extLst>
      <p:ext uri="{BB962C8B-B14F-4D97-AF65-F5344CB8AC3E}">
        <p14:creationId xmlns:p14="http://schemas.microsoft.com/office/powerpoint/2010/main" val="3573765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950B84-513C-40EB-92A6-76603E8C5A24}"/>
              </a:ext>
            </a:extLst>
          </p:cNvPr>
          <p:cNvSpPr>
            <a:spLocks noGrp="1"/>
          </p:cNvSpPr>
          <p:nvPr>
            <p:ph idx="1"/>
          </p:nvPr>
        </p:nvSpPr>
        <p:spPr>
          <a:xfrm>
            <a:off x="359532" y="2230823"/>
            <a:ext cx="8229600" cy="3394472"/>
          </a:xfrm>
        </p:spPr>
        <p:txBody>
          <a:bodyPr>
            <a:normAutofit/>
          </a:bodyPr>
          <a:lstStyle/>
          <a:p>
            <a:pPr marL="0" indent="0">
              <a:buNone/>
            </a:pPr>
            <a:r>
              <a:rPr lang="en-US" sz="1350" b="1" dirty="0">
                <a:solidFill>
                  <a:srgbClr val="555555"/>
                </a:solidFill>
                <a:latin typeface="robotoregular"/>
              </a:rPr>
              <a:t>Purposes That Identify Areas for Advancing the Scholarship in the Field</a:t>
            </a:r>
          </a:p>
          <a:p>
            <a:pPr marL="0" indent="0">
              <a:buNone/>
            </a:pPr>
            <a:endParaRPr lang="en-US" sz="1350" dirty="0">
              <a:solidFill>
                <a:srgbClr val="555555"/>
              </a:solidFill>
              <a:latin typeface="robotoregular"/>
            </a:endParaRPr>
          </a:p>
          <a:p>
            <a:r>
              <a:rPr lang="en-US" sz="1350" dirty="0">
                <a:solidFill>
                  <a:srgbClr val="555555"/>
                </a:solidFill>
                <a:latin typeface="robotoregular"/>
              </a:rPr>
              <a:t>Summarize existing research in ways that allow new perspectives or interpretations to emerge. </a:t>
            </a:r>
          </a:p>
          <a:p>
            <a:r>
              <a:rPr lang="en-US" sz="1350" dirty="0">
                <a:solidFill>
                  <a:srgbClr val="555555"/>
                </a:solidFill>
                <a:latin typeface="robotoregular"/>
              </a:rPr>
              <a:t>Justify the significance of your investigation by establishing the importance of the issue your research is addressing. </a:t>
            </a:r>
          </a:p>
          <a:p>
            <a:r>
              <a:rPr lang="en-US" sz="1350" dirty="0">
                <a:solidFill>
                  <a:srgbClr val="555555"/>
                </a:solidFill>
                <a:latin typeface="robotoregular"/>
              </a:rPr>
              <a:t>Point out gaps in existing research and illustrate areas of concern or omissions that still need to be explored. </a:t>
            </a:r>
          </a:p>
          <a:p>
            <a:r>
              <a:rPr lang="en-US" sz="1350" dirty="0">
                <a:solidFill>
                  <a:srgbClr val="555555"/>
                </a:solidFill>
                <a:latin typeface="robotoregular"/>
              </a:rPr>
              <a:t>Demonstrate how your research is linked to the studies reviewed and the existing body of knowledge. </a:t>
            </a:r>
          </a:p>
          <a:p>
            <a:r>
              <a:rPr lang="en-US" sz="1350" dirty="0">
                <a:solidFill>
                  <a:srgbClr val="555555"/>
                </a:solidFill>
                <a:latin typeface="robotoregular"/>
              </a:rPr>
              <a:t>Indicate how your research revises, extends, or refines the understanding and knowledge of the topic.</a:t>
            </a:r>
            <a:br>
              <a:rPr lang="en-US" sz="1350" dirty="0"/>
            </a:br>
            <a:endParaRPr lang="en-US" sz="1350" dirty="0"/>
          </a:p>
          <a:p>
            <a:pPr marL="0" indent="0">
              <a:buNone/>
            </a:pPr>
            <a:r>
              <a:rPr lang="en-US" sz="1350" dirty="0" err="1">
                <a:solidFill>
                  <a:srgbClr val="555555"/>
                </a:solidFill>
                <a:latin typeface="robotoregular"/>
              </a:rPr>
              <a:t>Efron</a:t>
            </a:r>
            <a:r>
              <a:rPr lang="en-US" sz="1350" dirty="0">
                <a:solidFill>
                  <a:srgbClr val="555555"/>
                </a:solidFill>
                <a:latin typeface="robotoregular"/>
              </a:rPr>
              <a:t>, Sara Efrat, and Ruth </a:t>
            </a:r>
            <a:r>
              <a:rPr lang="en-US" sz="1350" dirty="0" err="1">
                <a:solidFill>
                  <a:srgbClr val="555555"/>
                </a:solidFill>
                <a:latin typeface="robotoregular"/>
              </a:rPr>
              <a:t>Ravid</a:t>
            </a:r>
            <a:r>
              <a:rPr lang="en-US" sz="1350" dirty="0">
                <a:solidFill>
                  <a:srgbClr val="555555"/>
                </a:solidFill>
                <a:latin typeface="robotoregular"/>
              </a:rPr>
              <a:t>. </a:t>
            </a:r>
            <a:r>
              <a:rPr lang="en-US" sz="1350" i="1" dirty="0">
                <a:solidFill>
                  <a:srgbClr val="555555"/>
                </a:solidFill>
                <a:latin typeface="robotoregular"/>
              </a:rPr>
              <a:t>Writing the Literature Review : A Practical Guide</a:t>
            </a:r>
            <a:r>
              <a:rPr lang="en-US" sz="1350" dirty="0">
                <a:solidFill>
                  <a:srgbClr val="555555"/>
                </a:solidFill>
                <a:latin typeface="robotoregular"/>
              </a:rPr>
              <a:t>, Guilford Publications, 2018.</a:t>
            </a:r>
            <a:r>
              <a:rPr lang="en-US" sz="1350" i="1" dirty="0">
                <a:solidFill>
                  <a:srgbClr val="555555"/>
                </a:solidFill>
                <a:latin typeface="robotoregular"/>
              </a:rPr>
              <a:t> ProQuest </a:t>
            </a:r>
            <a:r>
              <a:rPr lang="en-US" sz="1350" i="1" dirty="0" err="1">
                <a:solidFill>
                  <a:srgbClr val="555555"/>
                </a:solidFill>
                <a:latin typeface="robotoregular"/>
              </a:rPr>
              <a:t>Ebook</a:t>
            </a:r>
            <a:r>
              <a:rPr lang="en-US" sz="1350" i="1" dirty="0">
                <a:solidFill>
                  <a:srgbClr val="555555"/>
                </a:solidFill>
                <a:latin typeface="robotoregular"/>
              </a:rPr>
              <a:t> Central</a:t>
            </a:r>
            <a:r>
              <a:rPr lang="en-US" sz="1350" dirty="0">
                <a:solidFill>
                  <a:srgbClr val="555555"/>
                </a:solidFill>
                <a:latin typeface="robotoregular"/>
              </a:rPr>
              <a:t>, </a:t>
            </a:r>
            <a:r>
              <a:rPr lang="en-US" sz="1350" dirty="0">
                <a:solidFill>
                  <a:srgbClr val="555555"/>
                </a:solidFill>
                <a:latin typeface="robotoregular"/>
                <a:hlinkClick r:id="rId2"/>
              </a:rPr>
              <a:t>http://ebookcentral.proquest.com/lib/trinity/detail.action?docID=5522670</a:t>
            </a:r>
            <a:r>
              <a:rPr lang="en-US" sz="1350" dirty="0">
                <a:solidFill>
                  <a:srgbClr val="555555"/>
                </a:solidFill>
                <a:latin typeface="robotoregular"/>
              </a:rPr>
              <a:t>.</a:t>
            </a:r>
          </a:p>
          <a:p>
            <a:pPr marL="0" indent="0">
              <a:buNone/>
            </a:pPr>
            <a:endParaRPr lang="en-GB" sz="1350" dirty="0"/>
          </a:p>
        </p:txBody>
      </p:sp>
      <p:sp>
        <p:nvSpPr>
          <p:cNvPr id="5" name="Title 4">
            <a:extLst>
              <a:ext uri="{FF2B5EF4-FFF2-40B4-BE49-F238E27FC236}">
                <a16:creationId xmlns:a16="http://schemas.microsoft.com/office/drawing/2014/main" id="{47CA5FCF-42E5-4191-9838-701A42AE30A2}"/>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34E91815-81B8-4354-A4F0-E0DA82E3910A}"/>
              </a:ext>
            </a:extLst>
          </p:cNvPr>
          <p:cNvSpPr txBox="1">
            <a:spLocks/>
          </p:cNvSpPr>
          <p:nvPr/>
        </p:nvSpPr>
        <p:spPr>
          <a:xfrm>
            <a:off x="0" y="85725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a:solidFill>
                  <a:schemeClr val="bg1"/>
                </a:solidFill>
              </a:rPr>
              <a:t>The many purposes of a Literature Review</a:t>
            </a:r>
            <a:endParaRPr lang="en-GB" sz="3300" dirty="0">
              <a:solidFill>
                <a:schemeClr val="bg1"/>
              </a:solidFill>
            </a:endParaRPr>
          </a:p>
        </p:txBody>
      </p:sp>
    </p:spTree>
    <p:extLst>
      <p:ext uri="{BB962C8B-B14F-4D97-AF65-F5344CB8AC3E}">
        <p14:creationId xmlns:p14="http://schemas.microsoft.com/office/powerpoint/2010/main" val="276737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8AB84-416C-4399-ABC4-2623ADF89ED8}"/>
              </a:ext>
            </a:extLst>
          </p:cNvPr>
          <p:cNvSpPr>
            <a:spLocks noGrp="1"/>
          </p:cNvSpPr>
          <p:nvPr>
            <p:ph type="title"/>
          </p:nvPr>
        </p:nvSpPr>
        <p:spPr>
          <a:xfrm>
            <a:off x="0" y="857250"/>
            <a:ext cx="9144000" cy="1200151"/>
          </a:xfrm>
          <a:solidFill>
            <a:schemeClr val="tx2"/>
          </a:solidFill>
        </p:spPr>
        <p:txBody>
          <a:bodyPr>
            <a:normAutofit fontScale="90000"/>
          </a:bodyPr>
          <a:lstStyle/>
          <a:p>
            <a:r>
              <a:rPr lang="en-US" dirty="0">
                <a:solidFill>
                  <a:schemeClr val="bg1"/>
                </a:solidFill>
              </a:rPr>
              <a:t>The epistemological influence on Literature Reviews</a:t>
            </a:r>
            <a:endParaRPr lang="en-GB" dirty="0">
              <a:solidFill>
                <a:schemeClr val="bg1"/>
              </a:solidFill>
            </a:endParaRPr>
          </a:p>
        </p:txBody>
      </p:sp>
      <p:sp>
        <p:nvSpPr>
          <p:cNvPr id="3" name="Content Placeholder 2">
            <a:extLst>
              <a:ext uri="{FF2B5EF4-FFF2-40B4-BE49-F238E27FC236}">
                <a16:creationId xmlns:a16="http://schemas.microsoft.com/office/drawing/2014/main" id="{0A595E42-9936-45CF-B919-4607C5D3E619}"/>
              </a:ext>
            </a:extLst>
          </p:cNvPr>
          <p:cNvSpPr>
            <a:spLocks noGrp="1"/>
          </p:cNvSpPr>
          <p:nvPr>
            <p:ph idx="1"/>
          </p:nvPr>
        </p:nvSpPr>
        <p:spPr>
          <a:xfrm>
            <a:off x="457200" y="2294874"/>
            <a:ext cx="8229600" cy="3319017"/>
          </a:xfrm>
        </p:spPr>
        <p:txBody>
          <a:bodyPr>
            <a:normAutofit fontScale="77500" lnSpcReduction="20000"/>
          </a:bodyPr>
          <a:lstStyle/>
          <a:p>
            <a:pPr marL="300038" lvl="1" indent="0">
              <a:buNone/>
            </a:pPr>
            <a:r>
              <a:rPr lang="en-US" b="0" i="1" dirty="0">
                <a:solidFill>
                  <a:srgbClr val="555555"/>
                </a:solidFill>
                <a:effectLst/>
                <a:latin typeface="robotoregular"/>
              </a:rPr>
              <a:t>“a literature review is a form of research (­ </a:t>
            </a:r>
            <a:r>
              <a:rPr lang="en-US" b="0" i="1" dirty="0" err="1">
                <a:solidFill>
                  <a:srgbClr val="555555"/>
                </a:solidFill>
                <a:effectLst/>
                <a:latin typeface="robotoregular"/>
              </a:rPr>
              <a:t>Jesson</a:t>
            </a:r>
            <a:r>
              <a:rPr lang="en-US" b="0" i="1" dirty="0">
                <a:solidFill>
                  <a:srgbClr val="555555"/>
                </a:solidFill>
                <a:effectLst/>
                <a:latin typeface="robotoregular"/>
              </a:rPr>
              <a:t>, Matheson, &amp; Lacey, 2011). Therefore, like any research, it is influenced by the researchers’ perspectives and their beliefs and assumptions about knowledge and how it is acquired (</a:t>
            </a:r>
            <a:r>
              <a:rPr lang="en-US" b="0" i="1" dirty="0" err="1">
                <a:solidFill>
                  <a:srgbClr val="555555"/>
                </a:solidFill>
                <a:effectLst/>
                <a:latin typeface="robotoregular"/>
              </a:rPr>
              <a:t>Lukenchuk</a:t>
            </a:r>
            <a:r>
              <a:rPr lang="en-US" b="0" i="1" dirty="0">
                <a:solidFill>
                  <a:srgbClr val="555555"/>
                </a:solidFill>
                <a:effectLst/>
                <a:latin typeface="robotoregular"/>
              </a:rPr>
              <a:t>, 2013; Maxwell, 2013). Writing a literature review, asserts Hart (1998), means selecting documents “which contain information, ideas, data, and evidence written from a particular standpoint to fulfill certain aims or express certain views on the nature of the topic” (p. 13).”</a:t>
            </a:r>
          </a:p>
          <a:p>
            <a:pPr marL="0" indent="0">
              <a:buNone/>
            </a:pPr>
            <a:br>
              <a:rPr lang="en-US" dirty="0"/>
            </a:br>
            <a:r>
              <a:rPr lang="en-US" sz="1650" dirty="0" err="1">
                <a:solidFill>
                  <a:srgbClr val="555555"/>
                </a:solidFill>
                <a:latin typeface="robotoregular"/>
              </a:rPr>
              <a:t>Efron</a:t>
            </a:r>
            <a:r>
              <a:rPr lang="en-US" sz="1650" dirty="0">
                <a:solidFill>
                  <a:srgbClr val="555555"/>
                </a:solidFill>
                <a:latin typeface="robotoregular"/>
              </a:rPr>
              <a:t>, Sara Efrat, and Ruth </a:t>
            </a:r>
            <a:r>
              <a:rPr lang="en-US" sz="1650" dirty="0" err="1">
                <a:solidFill>
                  <a:srgbClr val="555555"/>
                </a:solidFill>
                <a:latin typeface="robotoregular"/>
              </a:rPr>
              <a:t>Ravid</a:t>
            </a:r>
            <a:r>
              <a:rPr lang="en-US" sz="1650" dirty="0">
                <a:solidFill>
                  <a:srgbClr val="555555"/>
                </a:solidFill>
                <a:latin typeface="robotoregular"/>
              </a:rPr>
              <a:t>. </a:t>
            </a:r>
            <a:r>
              <a:rPr lang="en-US" sz="1650" i="1" dirty="0">
                <a:solidFill>
                  <a:srgbClr val="555555"/>
                </a:solidFill>
                <a:latin typeface="robotoregular"/>
              </a:rPr>
              <a:t>Writing the Literature Review : A Practical Guide</a:t>
            </a:r>
            <a:r>
              <a:rPr lang="en-US" sz="1650" dirty="0">
                <a:solidFill>
                  <a:srgbClr val="555555"/>
                </a:solidFill>
                <a:latin typeface="robotoregular"/>
              </a:rPr>
              <a:t>, Guilford Publications, 2018.</a:t>
            </a:r>
            <a:r>
              <a:rPr lang="en-US" sz="1650" i="1" dirty="0">
                <a:solidFill>
                  <a:srgbClr val="555555"/>
                </a:solidFill>
                <a:latin typeface="robotoregular"/>
              </a:rPr>
              <a:t> ProQuest </a:t>
            </a:r>
            <a:r>
              <a:rPr lang="en-US" sz="1650" i="1" dirty="0" err="1">
                <a:solidFill>
                  <a:srgbClr val="555555"/>
                </a:solidFill>
                <a:latin typeface="robotoregular"/>
              </a:rPr>
              <a:t>Ebook</a:t>
            </a:r>
            <a:r>
              <a:rPr lang="en-US" sz="1650" i="1" dirty="0">
                <a:solidFill>
                  <a:srgbClr val="555555"/>
                </a:solidFill>
                <a:latin typeface="robotoregular"/>
              </a:rPr>
              <a:t> Central</a:t>
            </a:r>
            <a:r>
              <a:rPr lang="en-US" sz="1650" dirty="0">
                <a:solidFill>
                  <a:srgbClr val="555555"/>
                </a:solidFill>
                <a:latin typeface="robotoregular"/>
              </a:rPr>
              <a:t>, </a:t>
            </a:r>
            <a:r>
              <a:rPr lang="en-US" sz="1650" dirty="0">
                <a:solidFill>
                  <a:srgbClr val="555555"/>
                </a:solidFill>
                <a:latin typeface="robotoregular"/>
                <a:hlinkClick r:id="rId2"/>
              </a:rPr>
              <a:t>http://ebookcentral.proquest.com/lib/trinity/detail.action?docID=5522670</a:t>
            </a:r>
            <a:r>
              <a:rPr lang="en-US" sz="1650" dirty="0">
                <a:solidFill>
                  <a:srgbClr val="555555"/>
                </a:solidFill>
                <a:latin typeface="robotoregular"/>
              </a:rPr>
              <a:t>.</a:t>
            </a:r>
          </a:p>
          <a:p>
            <a:pPr marL="0" indent="0">
              <a:buNone/>
            </a:pPr>
            <a:endParaRPr lang="en-GB" dirty="0"/>
          </a:p>
        </p:txBody>
      </p:sp>
    </p:spTree>
    <p:extLst>
      <p:ext uri="{BB962C8B-B14F-4D97-AF65-F5344CB8AC3E}">
        <p14:creationId xmlns:p14="http://schemas.microsoft.com/office/powerpoint/2010/main" val="1097004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D6F167-F70A-472D-8E0A-57C68B2049C1}"/>
              </a:ext>
            </a:extLst>
          </p:cNvPr>
          <p:cNvSpPr/>
          <p:nvPr/>
        </p:nvSpPr>
        <p:spPr>
          <a:xfrm>
            <a:off x="251520" y="1851614"/>
            <a:ext cx="2538282" cy="7560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Scientific- Quantitative Framework</a:t>
            </a:r>
            <a:endParaRPr lang="en-GB" dirty="0"/>
          </a:p>
        </p:txBody>
      </p:sp>
      <p:sp>
        <p:nvSpPr>
          <p:cNvPr id="6" name="Rectangle 5">
            <a:extLst>
              <a:ext uri="{FF2B5EF4-FFF2-40B4-BE49-F238E27FC236}">
                <a16:creationId xmlns:a16="http://schemas.microsoft.com/office/drawing/2014/main" id="{84ABADDE-E9DF-40A5-B5B1-BAF3C4B9B770}"/>
              </a:ext>
            </a:extLst>
          </p:cNvPr>
          <p:cNvSpPr/>
          <p:nvPr/>
        </p:nvSpPr>
        <p:spPr>
          <a:xfrm>
            <a:off x="6462211" y="1851614"/>
            <a:ext cx="2412224" cy="7560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Interpretive-Qualitative Framework</a:t>
            </a:r>
            <a:endParaRPr lang="en-GB" dirty="0"/>
          </a:p>
        </p:txBody>
      </p:sp>
      <p:sp>
        <p:nvSpPr>
          <p:cNvPr id="8" name="Arrow: Left-Right 7">
            <a:extLst>
              <a:ext uri="{FF2B5EF4-FFF2-40B4-BE49-F238E27FC236}">
                <a16:creationId xmlns:a16="http://schemas.microsoft.com/office/drawing/2014/main" id="{2662C62F-A8B7-43E7-AC51-05C5AFA10922}"/>
              </a:ext>
            </a:extLst>
          </p:cNvPr>
          <p:cNvSpPr/>
          <p:nvPr/>
        </p:nvSpPr>
        <p:spPr>
          <a:xfrm>
            <a:off x="413538" y="2769716"/>
            <a:ext cx="8370930" cy="27003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itle 1">
            <a:extLst>
              <a:ext uri="{FF2B5EF4-FFF2-40B4-BE49-F238E27FC236}">
                <a16:creationId xmlns:a16="http://schemas.microsoft.com/office/drawing/2014/main" id="{8E3DA517-04B7-4A71-800C-A3C202AC10D9}"/>
              </a:ext>
            </a:extLst>
          </p:cNvPr>
          <p:cNvSpPr txBox="1">
            <a:spLocks/>
          </p:cNvSpPr>
          <p:nvPr/>
        </p:nvSpPr>
        <p:spPr>
          <a:xfrm>
            <a:off x="-9023" y="-15207"/>
            <a:ext cx="9144000" cy="1063229"/>
          </a:xfrm>
          <a:prstGeom prst="rect">
            <a:avLst/>
          </a:prstGeom>
          <a:solidFill>
            <a:schemeClr val="tx2"/>
          </a:solidFill>
        </p:spPr>
        <p:txBody>
          <a:bodyPr vert="horz" lIns="68580" tIns="34290" rIns="68580" bIns="3429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The epistemological influence on Literature Reviews</a:t>
            </a:r>
            <a:endParaRPr lang="en-GB" sz="3300" dirty="0">
              <a:solidFill>
                <a:schemeClr val="bg1"/>
              </a:solidFill>
            </a:endParaRPr>
          </a:p>
        </p:txBody>
      </p:sp>
      <p:sp>
        <p:nvSpPr>
          <p:cNvPr id="12" name="Scroll: Vertical 11">
            <a:extLst>
              <a:ext uri="{FF2B5EF4-FFF2-40B4-BE49-F238E27FC236}">
                <a16:creationId xmlns:a16="http://schemas.microsoft.com/office/drawing/2014/main" id="{59A4BF06-DF85-4C3D-AA6F-48FC3DDC0F7E}"/>
              </a:ext>
            </a:extLst>
          </p:cNvPr>
          <p:cNvSpPr/>
          <p:nvPr/>
        </p:nvSpPr>
        <p:spPr>
          <a:xfrm>
            <a:off x="251520" y="3356992"/>
            <a:ext cx="1998222" cy="1663694"/>
          </a:xfrm>
          <a:prstGeom prst="verticalScroll">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Systematic Literature Review</a:t>
            </a:r>
            <a:endParaRPr lang="en-GB" dirty="0">
              <a:solidFill>
                <a:schemeClr val="tx1"/>
              </a:solidFill>
            </a:endParaRPr>
          </a:p>
        </p:txBody>
      </p:sp>
      <p:sp>
        <p:nvSpPr>
          <p:cNvPr id="13" name="Scroll: Vertical 12">
            <a:extLst>
              <a:ext uri="{FF2B5EF4-FFF2-40B4-BE49-F238E27FC236}">
                <a16:creationId xmlns:a16="http://schemas.microsoft.com/office/drawing/2014/main" id="{69D2AD6F-075D-47BF-83B6-A7F68E12D681}"/>
              </a:ext>
            </a:extLst>
          </p:cNvPr>
          <p:cNvSpPr/>
          <p:nvPr/>
        </p:nvSpPr>
        <p:spPr>
          <a:xfrm>
            <a:off x="6968541" y="3417788"/>
            <a:ext cx="1998222" cy="1663694"/>
          </a:xfrm>
          <a:prstGeom prst="verticalScroll">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Hermeneutic- Phenomenological Literature Review</a:t>
            </a:r>
            <a:endParaRPr lang="en-GB" dirty="0">
              <a:solidFill>
                <a:schemeClr val="tx1"/>
              </a:solidFill>
            </a:endParaRPr>
          </a:p>
        </p:txBody>
      </p:sp>
      <p:sp>
        <p:nvSpPr>
          <p:cNvPr id="14" name="Scroll: Vertical 13">
            <a:extLst>
              <a:ext uri="{FF2B5EF4-FFF2-40B4-BE49-F238E27FC236}">
                <a16:creationId xmlns:a16="http://schemas.microsoft.com/office/drawing/2014/main" id="{52F1498C-9CAD-45C3-A358-7435B61F30DD}"/>
              </a:ext>
            </a:extLst>
          </p:cNvPr>
          <p:cNvSpPr/>
          <p:nvPr/>
        </p:nvSpPr>
        <p:spPr>
          <a:xfrm>
            <a:off x="3563866" y="3421490"/>
            <a:ext cx="1998222" cy="1663694"/>
          </a:xfrm>
          <a:prstGeom prst="verticalScroll">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Traditional – Narrative</a:t>
            </a:r>
          </a:p>
          <a:p>
            <a:pPr algn="ctr"/>
            <a:r>
              <a:rPr lang="en-US" dirty="0">
                <a:solidFill>
                  <a:schemeClr val="tx1"/>
                </a:solidFill>
              </a:rPr>
              <a:t> Literature Review</a:t>
            </a:r>
            <a:endParaRPr lang="en-GB" dirty="0">
              <a:solidFill>
                <a:schemeClr val="tx1"/>
              </a:solidFill>
            </a:endParaRPr>
          </a:p>
        </p:txBody>
      </p:sp>
      <p:sp>
        <p:nvSpPr>
          <p:cNvPr id="15" name="Rectangle 14">
            <a:extLst>
              <a:ext uri="{FF2B5EF4-FFF2-40B4-BE49-F238E27FC236}">
                <a16:creationId xmlns:a16="http://schemas.microsoft.com/office/drawing/2014/main" id="{106C0847-AE12-4D21-9B88-A8F296224F8C}"/>
              </a:ext>
            </a:extLst>
          </p:cNvPr>
          <p:cNvSpPr/>
          <p:nvPr/>
        </p:nvSpPr>
        <p:spPr>
          <a:xfrm>
            <a:off x="3293836" y="1850479"/>
            <a:ext cx="2538282" cy="7560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Mixed Methods </a:t>
            </a:r>
          </a:p>
          <a:p>
            <a:pPr algn="ctr"/>
            <a:r>
              <a:rPr lang="en-US" dirty="0"/>
              <a:t>Framework</a:t>
            </a:r>
            <a:endParaRPr lang="en-GB" dirty="0"/>
          </a:p>
        </p:txBody>
      </p:sp>
    </p:spTree>
    <p:extLst>
      <p:ext uri="{BB962C8B-B14F-4D97-AF65-F5344CB8AC3E}">
        <p14:creationId xmlns:p14="http://schemas.microsoft.com/office/powerpoint/2010/main" val="589107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0019DE-FA4F-430B-A288-0F7B8988E2F7}"/>
              </a:ext>
            </a:extLst>
          </p:cNvPr>
          <p:cNvSpPr>
            <a:spLocks noGrp="1"/>
          </p:cNvSpPr>
          <p:nvPr>
            <p:ph idx="1"/>
          </p:nvPr>
        </p:nvSpPr>
        <p:spPr>
          <a:xfrm>
            <a:off x="179512" y="1628800"/>
            <a:ext cx="8229600" cy="3394472"/>
          </a:xfrm>
        </p:spPr>
        <p:txBody>
          <a:bodyPr>
            <a:normAutofit fontScale="55000" lnSpcReduction="20000"/>
          </a:bodyPr>
          <a:lstStyle/>
          <a:p>
            <a:pPr marL="300038" lvl="1" indent="0">
              <a:buNone/>
            </a:pPr>
            <a:r>
              <a:rPr lang="en-US" sz="3375" i="1" dirty="0">
                <a:solidFill>
                  <a:srgbClr val="555555"/>
                </a:solidFill>
                <a:latin typeface="robotoregular"/>
              </a:rPr>
              <a:t>Traditional narrative review draws from a variety of academic disciplines and includes diverse research methods, qualitative, quantitative, and theoretical studies. </a:t>
            </a:r>
            <a:r>
              <a:rPr lang="en-US" b="0" i="1" dirty="0">
                <a:solidFill>
                  <a:srgbClr val="555555"/>
                </a:solidFill>
                <a:effectLst/>
                <a:latin typeface="robotoregular"/>
              </a:rPr>
              <a:t>This type of review surveys the state of knowledge in a specific subject area and offers a comprehensive background for understanding that particular topic. It critically summarizes theories, examines studies, and investigates methods used in existing research. The reviewer gathers a broad spectrum of the literature written about the topic and synthesizes it into a coherent interpretation that highlights the main issues, trends, complexities, and controversies that are at the center of it (</a:t>
            </a:r>
            <a:r>
              <a:rPr lang="en-US" b="0" i="1" dirty="0" err="1">
                <a:solidFill>
                  <a:srgbClr val="555555"/>
                </a:solidFill>
                <a:effectLst/>
                <a:latin typeface="robotoregular"/>
              </a:rPr>
              <a:t>Jesson</a:t>
            </a:r>
            <a:r>
              <a:rPr lang="en-US" b="0" i="1" dirty="0">
                <a:solidFill>
                  <a:srgbClr val="555555"/>
                </a:solidFill>
                <a:effectLst/>
                <a:latin typeface="robotoregular"/>
              </a:rPr>
              <a:t> et al., 2011).”  p.21</a:t>
            </a:r>
            <a:br>
              <a:rPr lang="en-US" dirty="0"/>
            </a:br>
            <a:endParaRPr lang="en-US" dirty="0"/>
          </a:p>
          <a:p>
            <a:pPr marL="0" indent="0">
              <a:buNone/>
            </a:pPr>
            <a:r>
              <a:rPr lang="en-US" b="0" i="0" dirty="0" err="1">
                <a:solidFill>
                  <a:srgbClr val="555555"/>
                </a:solidFill>
                <a:effectLst/>
                <a:latin typeface="robotoregular"/>
              </a:rPr>
              <a:t>Efron</a:t>
            </a:r>
            <a:r>
              <a:rPr lang="en-US" b="0" i="0" dirty="0">
                <a:solidFill>
                  <a:srgbClr val="555555"/>
                </a:solidFill>
                <a:effectLst/>
                <a:latin typeface="robotoregular"/>
              </a:rPr>
              <a:t>, Sara Efrat, and Ruth </a:t>
            </a:r>
            <a:r>
              <a:rPr lang="en-US" b="0" i="0" dirty="0" err="1">
                <a:solidFill>
                  <a:srgbClr val="555555"/>
                </a:solidFill>
                <a:effectLst/>
                <a:latin typeface="robotoregular"/>
              </a:rPr>
              <a:t>Ravid</a:t>
            </a:r>
            <a:r>
              <a:rPr lang="en-US" b="0" i="0" dirty="0">
                <a:solidFill>
                  <a:srgbClr val="555555"/>
                </a:solidFill>
                <a:effectLst/>
                <a:latin typeface="robotoregular"/>
              </a:rPr>
              <a:t>. </a:t>
            </a:r>
            <a:r>
              <a:rPr lang="en-US" b="0" i="1" dirty="0">
                <a:solidFill>
                  <a:srgbClr val="555555"/>
                </a:solidFill>
                <a:effectLst/>
                <a:latin typeface="robotoregular"/>
              </a:rPr>
              <a:t>Writing the Literature Review : A Practical Guide</a:t>
            </a:r>
            <a:r>
              <a:rPr lang="en-US" b="0" i="0" dirty="0">
                <a:solidFill>
                  <a:srgbClr val="555555"/>
                </a:solidFill>
                <a:effectLst/>
                <a:latin typeface="robotoregular"/>
              </a:rPr>
              <a:t>, Guilford Publications, 2018.</a:t>
            </a:r>
            <a:r>
              <a:rPr lang="en-US" b="0" i="1" dirty="0">
                <a:solidFill>
                  <a:srgbClr val="555555"/>
                </a:solidFill>
                <a:effectLst/>
                <a:latin typeface="robotoregular"/>
              </a:rPr>
              <a:t> ProQuest </a:t>
            </a:r>
            <a:r>
              <a:rPr lang="en-US" b="0" i="1" dirty="0" err="1">
                <a:solidFill>
                  <a:srgbClr val="555555"/>
                </a:solidFill>
                <a:effectLst/>
                <a:latin typeface="robotoregular"/>
              </a:rPr>
              <a:t>Ebook</a:t>
            </a:r>
            <a:r>
              <a:rPr lang="en-US" b="0" i="1" dirty="0">
                <a:solidFill>
                  <a:srgbClr val="555555"/>
                </a:solidFill>
                <a:effectLst/>
                <a:latin typeface="robotoregular"/>
              </a:rPr>
              <a:t> Central</a:t>
            </a:r>
            <a:r>
              <a:rPr lang="en-US" b="0" i="0" dirty="0">
                <a:solidFill>
                  <a:srgbClr val="555555"/>
                </a:solidFill>
                <a:effectLst/>
                <a:latin typeface="robotoregular"/>
              </a:rPr>
              <a:t>, </a:t>
            </a:r>
            <a:r>
              <a:rPr lang="en-US" b="0" i="0" dirty="0">
                <a:solidFill>
                  <a:srgbClr val="555555"/>
                </a:solidFill>
                <a:effectLst/>
                <a:latin typeface="robotoregular"/>
                <a:hlinkClick r:id="rId2"/>
              </a:rPr>
              <a:t>http://ebookcentral.proquest.com/lib/trinity/detail.action?docID=5522670</a:t>
            </a:r>
            <a:endParaRPr lang="en-US" b="0" i="0" dirty="0">
              <a:solidFill>
                <a:srgbClr val="555555"/>
              </a:solidFill>
              <a:effectLst/>
              <a:latin typeface="robotoregular"/>
            </a:endParaRPr>
          </a:p>
          <a:p>
            <a:endParaRPr lang="en-GB" dirty="0"/>
          </a:p>
        </p:txBody>
      </p:sp>
      <p:sp>
        <p:nvSpPr>
          <p:cNvPr id="6" name="Title 1">
            <a:extLst>
              <a:ext uri="{FF2B5EF4-FFF2-40B4-BE49-F238E27FC236}">
                <a16:creationId xmlns:a16="http://schemas.microsoft.com/office/drawing/2014/main" id="{9C1D8929-AC4A-4744-B139-8C43D74B6A80}"/>
              </a:ext>
            </a:extLst>
          </p:cNvPr>
          <p:cNvSpPr txBox="1">
            <a:spLocks/>
          </p:cNvSpPr>
          <p:nvPr/>
        </p:nvSpPr>
        <p:spPr>
          <a:xfrm>
            <a:off x="0" y="-27384"/>
            <a:ext cx="9144000" cy="1329613"/>
          </a:xfrm>
          <a:prstGeom prst="rect">
            <a:avLst/>
          </a:prstGeom>
          <a:solidFill>
            <a:schemeClr val="tx2"/>
          </a:solidFill>
        </p:spPr>
        <p:txBody>
          <a:bodyPr vert="horz" lIns="68580" tIns="34290" rIns="68580" bIns="3429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The Traditional-Narrative Literature Review remains the most common method in social sciences</a:t>
            </a:r>
            <a:endParaRPr lang="en-GB" sz="3300" dirty="0">
              <a:solidFill>
                <a:schemeClr val="bg1"/>
              </a:solidFill>
            </a:endParaRPr>
          </a:p>
        </p:txBody>
      </p:sp>
    </p:spTree>
    <p:extLst>
      <p:ext uri="{BB962C8B-B14F-4D97-AF65-F5344CB8AC3E}">
        <p14:creationId xmlns:p14="http://schemas.microsoft.com/office/powerpoint/2010/main" val="677555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C50EE-84EE-48E6-809E-5AB880579CFE}"/>
              </a:ext>
            </a:extLst>
          </p:cNvPr>
          <p:cNvSpPr>
            <a:spLocks noGrp="1"/>
          </p:cNvSpPr>
          <p:nvPr>
            <p:ph type="title"/>
          </p:nvPr>
        </p:nvSpPr>
        <p:spPr/>
        <p:txBody>
          <a:bodyPr>
            <a:normAutofit fontScale="90000"/>
          </a:bodyPr>
          <a:lstStyle/>
          <a:p>
            <a:r>
              <a:rPr lang="en-US" dirty="0"/>
              <a:t>Alignment of RQs, Methods and Lit Review</a:t>
            </a:r>
            <a:endParaRPr lang="en-GB" dirty="0"/>
          </a:p>
        </p:txBody>
      </p:sp>
      <p:graphicFrame>
        <p:nvGraphicFramePr>
          <p:cNvPr id="4" name="Content Placeholder 3">
            <a:extLst>
              <a:ext uri="{FF2B5EF4-FFF2-40B4-BE49-F238E27FC236}">
                <a16:creationId xmlns:a16="http://schemas.microsoft.com/office/drawing/2014/main" id="{3D3C9B0F-25DD-4ECF-ACD5-0D2D7FE741AD}"/>
              </a:ext>
            </a:extLst>
          </p:cNvPr>
          <p:cNvGraphicFramePr>
            <a:graphicFrameLocks noGrp="1"/>
          </p:cNvGraphicFramePr>
          <p:nvPr>
            <p:ph idx="1"/>
            <p:extLst>
              <p:ext uri="{D42A27DB-BD31-4B8C-83A1-F6EECF244321}">
                <p14:modId xmlns:p14="http://schemas.microsoft.com/office/powerpoint/2010/main" val="2534364668"/>
              </p:ext>
            </p:extLst>
          </p:nvPr>
        </p:nvGraphicFramePr>
        <p:xfrm>
          <a:off x="457200" y="1628800"/>
          <a:ext cx="8229600" cy="33944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273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861E0-2607-4058-A7B3-EF9C8B26B8E2}"/>
              </a:ext>
            </a:extLst>
          </p:cNvPr>
          <p:cNvSpPr>
            <a:spLocks noGrp="1"/>
          </p:cNvSpPr>
          <p:nvPr>
            <p:ph type="title"/>
          </p:nvPr>
        </p:nvSpPr>
        <p:spPr/>
        <p:txBody>
          <a:bodyPr/>
          <a:lstStyle/>
          <a:p>
            <a:r>
              <a:rPr lang="en-US" dirty="0"/>
              <a:t>Criteria for Traditional- Narrative review</a:t>
            </a:r>
            <a:endParaRPr lang="en-GB" dirty="0"/>
          </a:p>
        </p:txBody>
      </p:sp>
      <p:sp>
        <p:nvSpPr>
          <p:cNvPr id="3" name="Content Placeholder 2">
            <a:extLst>
              <a:ext uri="{FF2B5EF4-FFF2-40B4-BE49-F238E27FC236}">
                <a16:creationId xmlns:a16="http://schemas.microsoft.com/office/drawing/2014/main" id="{9F4D96A5-AFD1-415E-ACD8-896875157A25}"/>
              </a:ext>
            </a:extLst>
          </p:cNvPr>
          <p:cNvSpPr>
            <a:spLocks noGrp="1"/>
          </p:cNvSpPr>
          <p:nvPr>
            <p:ph idx="1"/>
          </p:nvPr>
        </p:nvSpPr>
        <p:spPr>
          <a:xfrm>
            <a:off x="457200" y="2057401"/>
            <a:ext cx="3304710" cy="3394472"/>
          </a:xfrm>
        </p:spPr>
        <p:txBody>
          <a:bodyPr/>
          <a:lstStyle/>
          <a:p>
            <a:r>
              <a:rPr lang="en-US" sz="2400" dirty="0"/>
              <a:t>Articulating the explicit and precise search criteria is expected and needed within this type of literature review.</a:t>
            </a:r>
          </a:p>
          <a:p>
            <a:r>
              <a:rPr lang="en-US" sz="2400" dirty="0"/>
              <a:t>You might also develop a protocol.</a:t>
            </a:r>
            <a:endParaRPr lang="en-GB" sz="2400" dirty="0"/>
          </a:p>
        </p:txBody>
      </p:sp>
      <p:sp>
        <p:nvSpPr>
          <p:cNvPr id="6" name="Title 1">
            <a:extLst>
              <a:ext uri="{FF2B5EF4-FFF2-40B4-BE49-F238E27FC236}">
                <a16:creationId xmlns:a16="http://schemas.microsoft.com/office/drawing/2014/main" id="{A3DDD357-B4C5-4CFE-84DC-2AE05A9A740F}"/>
              </a:ext>
            </a:extLst>
          </p:cNvPr>
          <p:cNvSpPr txBox="1">
            <a:spLocks/>
          </p:cNvSpPr>
          <p:nvPr/>
        </p:nvSpPr>
        <p:spPr>
          <a:xfrm>
            <a:off x="0" y="857250"/>
            <a:ext cx="9144000" cy="1167595"/>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Criteria for selection in a Systematic Literature Review</a:t>
            </a:r>
            <a:endParaRPr lang="en-GB" sz="3300" dirty="0">
              <a:solidFill>
                <a:schemeClr val="bg1"/>
              </a:solidFill>
            </a:endParaRPr>
          </a:p>
        </p:txBody>
      </p:sp>
      <p:pic>
        <p:nvPicPr>
          <p:cNvPr id="10" name="Picture 9">
            <a:extLst>
              <a:ext uri="{FF2B5EF4-FFF2-40B4-BE49-F238E27FC236}">
                <a16:creationId xmlns:a16="http://schemas.microsoft.com/office/drawing/2014/main" id="{BA9A4AF8-4815-4A4F-BFDD-D035688AE6B8}"/>
              </a:ext>
            </a:extLst>
          </p:cNvPr>
          <p:cNvPicPr>
            <a:picLocks noChangeAspect="1"/>
          </p:cNvPicPr>
          <p:nvPr/>
        </p:nvPicPr>
        <p:blipFill rotWithShape="1">
          <a:blip r:embed="rId2"/>
          <a:srcRect l="42912" t="22700" r="6885" b="6950"/>
          <a:stretch/>
        </p:blipFill>
        <p:spPr>
          <a:xfrm>
            <a:off x="3923928" y="2024844"/>
            <a:ext cx="4590510" cy="3618402"/>
          </a:xfrm>
          <a:prstGeom prst="rect">
            <a:avLst/>
          </a:prstGeom>
        </p:spPr>
      </p:pic>
    </p:spTree>
    <p:extLst>
      <p:ext uri="{BB962C8B-B14F-4D97-AF65-F5344CB8AC3E}">
        <p14:creationId xmlns:p14="http://schemas.microsoft.com/office/powerpoint/2010/main" val="3237021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861E0-2607-4058-A7B3-EF9C8B26B8E2}"/>
              </a:ext>
            </a:extLst>
          </p:cNvPr>
          <p:cNvSpPr>
            <a:spLocks noGrp="1"/>
          </p:cNvSpPr>
          <p:nvPr>
            <p:ph type="title"/>
          </p:nvPr>
        </p:nvSpPr>
        <p:spPr/>
        <p:txBody>
          <a:bodyPr/>
          <a:lstStyle/>
          <a:p>
            <a:r>
              <a:rPr lang="en-US" dirty="0"/>
              <a:t>Criteria for Traditional- Narrative review</a:t>
            </a:r>
            <a:endParaRPr lang="en-GB" dirty="0"/>
          </a:p>
        </p:txBody>
      </p:sp>
      <p:sp>
        <p:nvSpPr>
          <p:cNvPr id="3" name="Content Placeholder 2">
            <a:extLst>
              <a:ext uri="{FF2B5EF4-FFF2-40B4-BE49-F238E27FC236}">
                <a16:creationId xmlns:a16="http://schemas.microsoft.com/office/drawing/2014/main" id="{9F4D96A5-AFD1-415E-ACD8-896875157A25}"/>
              </a:ext>
            </a:extLst>
          </p:cNvPr>
          <p:cNvSpPr>
            <a:spLocks noGrp="1"/>
          </p:cNvSpPr>
          <p:nvPr>
            <p:ph idx="1"/>
          </p:nvPr>
        </p:nvSpPr>
        <p:spPr>
          <a:xfrm>
            <a:off x="457200" y="2057401"/>
            <a:ext cx="3304710" cy="3394472"/>
          </a:xfrm>
        </p:spPr>
        <p:txBody>
          <a:bodyPr/>
          <a:lstStyle/>
          <a:p>
            <a:r>
              <a:rPr lang="en-US" dirty="0"/>
              <a:t>Articulating the search criteria in NOT usually needed within this type of literature review.</a:t>
            </a:r>
          </a:p>
          <a:p>
            <a:r>
              <a:rPr lang="en-US" dirty="0"/>
              <a:t>But it is helpful process.</a:t>
            </a:r>
            <a:endParaRPr lang="en-GB" dirty="0"/>
          </a:p>
        </p:txBody>
      </p:sp>
      <p:pic>
        <p:nvPicPr>
          <p:cNvPr id="5" name="Picture 4">
            <a:extLst>
              <a:ext uri="{FF2B5EF4-FFF2-40B4-BE49-F238E27FC236}">
                <a16:creationId xmlns:a16="http://schemas.microsoft.com/office/drawing/2014/main" id="{C53DE665-48FE-4BBC-8432-B6E90F042519}"/>
              </a:ext>
            </a:extLst>
          </p:cNvPr>
          <p:cNvPicPr>
            <a:picLocks noChangeAspect="1"/>
          </p:cNvPicPr>
          <p:nvPr/>
        </p:nvPicPr>
        <p:blipFill rotWithShape="1">
          <a:blip r:embed="rId2"/>
          <a:srcRect l="41141" t="22700" r="3931" b="10100"/>
          <a:stretch/>
        </p:blipFill>
        <p:spPr>
          <a:xfrm>
            <a:off x="3761910" y="2024844"/>
            <a:ext cx="5022558" cy="3456384"/>
          </a:xfrm>
          <a:prstGeom prst="rect">
            <a:avLst/>
          </a:prstGeom>
        </p:spPr>
      </p:pic>
      <p:sp>
        <p:nvSpPr>
          <p:cNvPr id="6" name="Title 1">
            <a:extLst>
              <a:ext uri="{FF2B5EF4-FFF2-40B4-BE49-F238E27FC236}">
                <a16:creationId xmlns:a16="http://schemas.microsoft.com/office/drawing/2014/main" id="{A3DDD357-B4C5-4CFE-84DC-2AE05A9A740F}"/>
              </a:ext>
            </a:extLst>
          </p:cNvPr>
          <p:cNvSpPr txBox="1">
            <a:spLocks/>
          </p:cNvSpPr>
          <p:nvPr/>
        </p:nvSpPr>
        <p:spPr>
          <a:xfrm>
            <a:off x="0" y="857250"/>
            <a:ext cx="9144000" cy="1167595"/>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Criteria for selection in a Traditional-Narrative Literature Review</a:t>
            </a:r>
            <a:endParaRPr lang="en-GB" sz="3300" dirty="0">
              <a:solidFill>
                <a:schemeClr val="bg1"/>
              </a:solidFill>
            </a:endParaRPr>
          </a:p>
        </p:txBody>
      </p:sp>
    </p:spTree>
    <p:extLst>
      <p:ext uri="{BB962C8B-B14F-4D97-AF65-F5344CB8AC3E}">
        <p14:creationId xmlns:p14="http://schemas.microsoft.com/office/powerpoint/2010/main" val="1343996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5813552E-1715-4B54-82DE-11EE1F4BB5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1910" y="1556792"/>
            <a:ext cx="5382090" cy="403656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811C4291-BC61-460D-9BB7-0560F1292FE8}"/>
              </a:ext>
            </a:extLst>
          </p:cNvPr>
          <p:cNvSpPr>
            <a:spLocks noGrp="1"/>
          </p:cNvSpPr>
          <p:nvPr>
            <p:ph idx="1"/>
          </p:nvPr>
        </p:nvSpPr>
        <p:spPr>
          <a:xfrm>
            <a:off x="251520" y="2114855"/>
            <a:ext cx="3618402" cy="3186353"/>
          </a:xfrm>
        </p:spPr>
        <p:txBody>
          <a:bodyPr>
            <a:normAutofit/>
          </a:bodyPr>
          <a:lstStyle/>
          <a:p>
            <a:pPr marL="0" indent="0">
              <a:buNone/>
            </a:pPr>
            <a:r>
              <a:rPr lang="en-US" u="sng" dirty="0"/>
              <a:t>Each week</a:t>
            </a:r>
          </a:p>
          <a:p>
            <a:pPr marL="0" indent="0">
              <a:buNone/>
            </a:pPr>
            <a:endParaRPr lang="en-US" sz="1800" dirty="0"/>
          </a:p>
          <a:p>
            <a:pPr marL="0" indent="0">
              <a:buNone/>
            </a:pPr>
            <a:r>
              <a:rPr lang="en-US" sz="1800" dirty="0"/>
              <a:t>I suggest we have some focused space for writing together and sharing.</a:t>
            </a:r>
          </a:p>
          <a:p>
            <a:r>
              <a:rPr lang="en-US" sz="1800" dirty="0"/>
              <a:t>Goals</a:t>
            </a:r>
          </a:p>
          <a:p>
            <a:r>
              <a:rPr lang="en-US" sz="1800" dirty="0"/>
              <a:t>Silence</a:t>
            </a:r>
          </a:p>
          <a:p>
            <a:r>
              <a:rPr lang="en-US" sz="1800" dirty="0"/>
              <a:t>Sharing of achievement.</a:t>
            </a:r>
            <a:endParaRPr lang="en-GB" sz="1800" dirty="0"/>
          </a:p>
        </p:txBody>
      </p:sp>
      <p:sp>
        <p:nvSpPr>
          <p:cNvPr id="5" name="Title 1">
            <a:extLst>
              <a:ext uri="{FF2B5EF4-FFF2-40B4-BE49-F238E27FC236}">
                <a16:creationId xmlns:a16="http://schemas.microsoft.com/office/drawing/2014/main" id="{9ADA66AA-110B-4A9C-811E-C6A6CAA22788}"/>
              </a:ext>
            </a:extLst>
          </p:cNvPr>
          <p:cNvSpPr txBox="1">
            <a:spLocks/>
          </p:cNvSpPr>
          <p:nvPr/>
        </p:nvSpPr>
        <p:spPr>
          <a:xfrm>
            <a:off x="-25935" y="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Individual writing activity-</a:t>
            </a:r>
          </a:p>
          <a:p>
            <a:r>
              <a:rPr lang="en-US" sz="2100" dirty="0">
                <a:solidFill>
                  <a:schemeClr val="bg1"/>
                </a:solidFill>
              </a:rPr>
              <a:t>This does not have to be complete sentences- uses bullet points and notes.</a:t>
            </a:r>
            <a:endParaRPr lang="en-GB" sz="2100" dirty="0">
              <a:solidFill>
                <a:schemeClr val="bg1"/>
              </a:solidFill>
            </a:endParaRPr>
          </a:p>
        </p:txBody>
      </p:sp>
    </p:spTree>
    <p:extLst>
      <p:ext uri="{BB962C8B-B14F-4D97-AF65-F5344CB8AC3E}">
        <p14:creationId xmlns:p14="http://schemas.microsoft.com/office/powerpoint/2010/main" val="12420087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5813552E-1715-4B54-82DE-11EE1F4BB5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888" y="1340768"/>
            <a:ext cx="5382090" cy="403656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811C4291-BC61-460D-9BB7-0560F1292FE8}"/>
              </a:ext>
            </a:extLst>
          </p:cNvPr>
          <p:cNvSpPr>
            <a:spLocks noGrp="1"/>
          </p:cNvSpPr>
          <p:nvPr>
            <p:ph idx="1"/>
          </p:nvPr>
        </p:nvSpPr>
        <p:spPr>
          <a:xfrm>
            <a:off x="69444" y="1585244"/>
            <a:ext cx="3618402" cy="3615685"/>
          </a:xfrm>
        </p:spPr>
        <p:txBody>
          <a:bodyPr>
            <a:normAutofit/>
          </a:bodyPr>
          <a:lstStyle/>
          <a:p>
            <a:pPr marL="0" indent="0">
              <a:buNone/>
            </a:pPr>
            <a:r>
              <a:rPr lang="en-US" u="sng" dirty="0"/>
              <a:t>Goals</a:t>
            </a:r>
          </a:p>
          <a:p>
            <a:r>
              <a:rPr lang="en-US" sz="1800" dirty="0"/>
              <a:t>Review the assignment task</a:t>
            </a:r>
          </a:p>
          <a:p>
            <a:r>
              <a:rPr lang="en-US" sz="1800" dirty="0"/>
              <a:t>Identify which type of literature review you would like to write</a:t>
            </a:r>
          </a:p>
          <a:p>
            <a:r>
              <a:rPr lang="en-US" sz="1800" dirty="0"/>
              <a:t>Justify your approach with reference to your epistemological position</a:t>
            </a:r>
          </a:p>
          <a:p>
            <a:r>
              <a:rPr lang="en-US" sz="1800" dirty="0"/>
              <a:t>Explain how this will affect your research methods.</a:t>
            </a:r>
            <a:endParaRPr lang="en-GB" sz="1800" dirty="0"/>
          </a:p>
        </p:txBody>
      </p:sp>
      <p:sp>
        <p:nvSpPr>
          <p:cNvPr id="5" name="Title 1">
            <a:extLst>
              <a:ext uri="{FF2B5EF4-FFF2-40B4-BE49-F238E27FC236}">
                <a16:creationId xmlns:a16="http://schemas.microsoft.com/office/drawing/2014/main" id="{9ADA66AA-110B-4A9C-811E-C6A6CAA22788}"/>
              </a:ext>
            </a:extLst>
          </p:cNvPr>
          <p:cNvSpPr txBox="1">
            <a:spLocks/>
          </p:cNvSpPr>
          <p:nvPr/>
        </p:nvSpPr>
        <p:spPr>
          <a:xfrm>
            <a:off x="0" y="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Individual writing activity-</a:t>
            </a:r>
          </a:p>
          <a:p>
            <a:r>
              <a:rPr lang="en-US" sz="2100" dirty="0">
                <a:solidFill>
                  <a:schemeClr val="bg1"/>
                </a:solidFill>
              </a:rPr>
              <a:t>This does not have to be complete sentences- uses bullet points and notes.</a:t>
            </a:r>
            <a:endParaRPr lang="en-GB" sz="2100" dirty="0">
              <a:solidFill>
                <a:schemeClr val="bg1"/>
              </a:solidFill>
            </a:endParaRPr>
          </a:p>
        </p:txBody>
      </p:sp>
      <p:pic>
        <p:nvPicPr>
          <p:cNvPr id="1028" name="Picture 4" descr="See the source image">
            <a:extLst>
              <a:ext uri="{FF2B5EF4-FFF2-40B4-BE49-F238E27FC236}">
                <a16:creationId xmlns:a16="http://schemas.microsoft.com/office/drawing/2014/main" id="{F571B6EF-AD3F-4BD8-BD32-28B87BBB247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80312" y="3777694"/>
            <a:ext cx="1599642" cy="1599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851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73BFC7-C062-4196-B0ED-7457015F2761}"/>
              </a:ext>
            </a:extLst>
          </p:cNvPr>
          <p:cNvSpPr>
            <a:spLocks noGrp="1"/>
          </p:cNvSpPr>
          <p:nvPr>
            <p:ph idx="1"/>
          </p:nvPr>
        </p:nvSpPr>
        <p:spPr>
          <a:xfrm>
            <a:off x="251520" y="1556792"/>
            <a:ext cx="8229600" cy="2670945"/>
          </a:xfrm>
        </p:spPr>
        <p:txBody>
          <a:bodyPr/>
          <a:lstStyle/>
          <a:p>
            <a:pPr marL="0" indent="0">
              <a:buNone/>
            </a:pPr>
            <a:r>
              <a:rPr lang="en-US" dirty="0"/>
              <a:t>Please read the following article</a:t>
            </a:r>
          </a:p>
          <a:p>
            <a:endParaRPr lang="en-US" dirty="0"/>
          </a:p>
          <a:p>
            <a:pPr marL="0" indent="0">
              <a:buNone/>
            </a:pPr>
            <a:r>
              <a:rPr lang="en-US" sz="1500" dirty="0" err="1">
                <a:solidFill>
                  <a:srgbClr val="3A3A3A"/>
                </a:solidFill>
                <a:latin typeface="Source Sans Pro" panose="020B0503030403020204" pitchFamily="34" charset="0"/>
              </a:rPr>
              <a:t>Wisker</a:t>
            </a:r>
            <a:r>
              <a:rPr lang="en-US" sz="1500" dirty="0">
                <a:solidFill>
                  <a:srgbClr val="3A3A3A"/>
                </a:solidFill>
                <a:latin typeface="Source Sans Pro" panose="020B0503030403020204" pitchFamily="34" charset="0"/>
              </a:rPr>
              <a:t>. (2015). Developing doctoral authors: engaging with theoretical perspectives through the literature review. </a:t>
            </a:r>
            <a:r>
              <a:rPr lang="en-US" sz="1500" i="1" dirty="0">
                <a:solidFill>
                  <a:srgbClr val="3A3A3A"/>
                </a:solidFill>
                <a:latin typeface="Source Sans Pro" panose="020B0503030403020204" pitchFamily="34" charset="0"/>
              </a:rPr>
              <a:t>Innovations in Education and Teaching International</a:t>
            </a:r>
            <a:r>
              <a:rPr lang="en-US" sz="1500" dirty="0">
                <a:solidFill>
                  <a:srgbClr val="3A3A3A"/>
                </a:solidFill>
                <a:latin typeface="Source Sans Pro" panose="020B0503030403020204" pitchFamily="34" charset="0"/>
              </a:rPr>
              <a:t>, </a:t>
            </a:r>
            <a:r>
              <a:rPr lang="en-US" sz="1500" i="1" dirty="0">
                <a:solidFill>
                  <a:srgbClr val="3A3A3A"/>
                </a:solidFill>
                <a:latin typeface="Source Sans Pro" panose="020B0503030403020204" pitchFamily="34" charset="0"/>
              </a:rPr>
              <a:t>52</a:t>
            </a:r>
            <a:r>
              <a:rPr lang="en-US" sz="1500" dirty="0">
                <a:solidFill>
                  <a:srgbClr val="3A3A3A"/>
                </a:solidFill>
                <a:latin typeface="Source Sans Pro" panose="020B0503030403020204" pitchFamily="34" charset="0"/>
              </a:rPr>
              <a:t>(1), 64–74. </a:t>
            </a:r>
            <a:r>
              <a:rPr lang="en-US" sz="1500" dirty="0">
                <a:solidFill>
                  <a:srgbClr val="3A3A3A"/>
                </a:solidFill>
                <a:latin typeface="Source Sans Pro" panose="020B0503030403020204" pitchFamily="34" charset="0"/>
                <a:hlinkClick r:id="rId2"/>
              </a:rPr>
              <a:t>https://doi.org/10.1080/14703297.2014.981841</a:t>
            </a:r>
            <a:endParaRPr lang="en-US" sz="1500" dirty="0">
              <a:solidFill>
                <a:srgbClr val="3A3A3A"/>
              </a:solidFill>
              <a:latin typeface="Source Sans Pro" panose="020B0503030403020204" pitchFamily="34" charset="0"/>
            </a:endParaRPr>
          </a:p>
          <a:p>
            <a:pPr marL="0" indent="0">
              <a:buNone/>
            </a:pPr>
            <a:endParaRPr lang="en-GB" dirty="0"/>
          </a:p>
        </p:txBody>
      </p:sp>
      <p:sp>
        <p:nvSpPr>
          <p:cNvPr id="4" name="Title 1">
            <a:extLst>
              <a:ext uri="{FF2B5EF4-FFF2-40B4-BE49-F238E27FC236}">
                <a16:creationId xmlns:a16="http://schemas.microsoft.com/office/drawing/2014/main" id="{0224BC4C-7040-4BDD-8846-1D7A8D14C07F}"/>
              </a:ext>
            </a:extLst>
          </p:cNvPr>
          <p:cNvSpPr txBox="1">
            <a:spLocks/>
          </p:cNvSpPr>
          <p:nvPr/>
        </p:nvSpPr>
        <p:spPr>
          <a:xfrm>
            <a:off x="-8991" y="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For next week…</a:t>
            </a:r>
          </a:p>
        </p:txBody>
      </p:sp>
    </p:spTree>
    <p:extLst>
      <p:ext uri="{BB962C8B-B14F-4D97-AF65-F5344CB8AC3E}">
        <p14:creationId xmlns:p14="http://schemas.microsoft.com/office/powerpoint/2010/main" val="30893822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15</TotalTime>
  <Words>1490</Words>
  <Application>Microsoft Office PowerPoint</Application>
  <PresentationFormat>On-screen Show (4:3)</PresentationFormat>
  <Paragraphs>103</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Myriad Pro</vt:lpstr>
      <vt:lpstr>robotoregular</vt:lpstr>
      <vt:lpstr>Source Sans Pro</vt:lpstr>
      <vt:lpstr>Symbol</vt:lpstr>
      <vt:lpstr>Verdana</vt:lpstr>
      <vt:lpstr>20140311PresentationUWTSDTemplate</vt:lpstr>
      <vt:lpstr>LCDB7009</vt:lpstr>
      <vt:lpstr>Module Learning Outcomes</vt:lpstr>
      <vt:lpstr>PowerPoint Presentation</vt:lpstr>
      <vt:lpstr>The many purposes of a Literature Review</vt:lpstr>
      <vt:lpstr>PowerPoint Presentation</vt:lpstr>
      <vt:lpstr>PowerPoint Presentation</vt:lpstr>
      <vt:lpstr>The epistemological influence on Literature Reviews</vt:lpstr>
      <vt:lpstr>PowerPoint Presentation</vt:lpstr>
      <vt:lpstr>PowerPoint Presentation</vt:lpstr>
      <vt:lpstr>Alignment of RQs, Methods and Lit Review</vt:lpstr>
      <vt:lpstr>Criteria for Traditional- Narrative review</vt:lpstr>
      <vt:lpstr>Criteria for Traditional- Narrative review</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149</cp:revision>
  <cp:lastPrinted>2018-07-09T15:27:01Z</cp:lastPrinted>
  <dcterms:created xsi:type="dcterms:W3CDTF">2002-10-07T19:43:58Z</dcterms:created>
  <dcterms:modified xsi:type="dcterms:W3CDTF">2024-10-15T00:20:24Z</dcterms:modified>
</cp:coreProperties>
</file>