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embeddedFontLst>
    <p:embeddedFont>
      <p:font typeface="Century Gothic" panose="020B0502020202020204" pitchFamily="34" charset="0"/>
      <p:regular r:id="rId18"/>
      <p:bold r:id="rId19"/>
      <p:italic r:id="rId20"/>
      <p:boldItalic r:id="rId21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69BD526F-AA0F-4571-B8AA-0A8D10298AD3}">
  <a:tblStyle styleId="{69BD526F-AA0F-4571-B8AA-0A8D10298AD3}" styleName="Table_0">
    <a:wholeTbl>
      <a:tcTxStyle b="off" i="off">
        <a:font>
          <a:latin typeface="Century Gothic"/>
          <a:ea typeface="Century Gothic"/>
          <a:cs typeface="Century Gothic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  <a:fill>
          <a:solidFill>
            <a:srgbClr val="F1F9E7"/>
          </a:solidFill>
        </a:fill>
      </a:tcStyle>
    </a:wholeTbl>
    <a:band1H>
      <a:tcTxStyle/>
      <a:tcStyle>
        <a:tcBdr/>
        <a:fill>
          <a:solidFill>
            <a:srgbClr val="E1F3CB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E1F3CB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707115663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32546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83355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Shape 13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746394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Shape 14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" name="Shape 14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480288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" name="Shape 15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2492333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hape 15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Shape 15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10239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Shape 16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8274565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6" name="Shape 16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922618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Shape 17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1" name="Shape 17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036534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Shape 17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7" name="Shape 17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31720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2" name="Shape 18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206478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Shape 1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Shape 18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311338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Shape 19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3" name="Shape 19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32634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Shape 19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Shape 198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11101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Shape 2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3" name="Shape 20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1281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802686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945992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2314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611324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90100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594026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4390371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603256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181771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81423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5900351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9987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615376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8882025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139762984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579449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04058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84019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ctrTitle"/>
          </p:nvPr>
        </p:nvSpPr>
        <p:spPr>
          <a:xfrm>
            <a:off x="1748605" y="917369"/>
            <a:ext cx="8676222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Century Gothic"/>
              <a:buNone/>
            </a:pPr>
            <a:r>
              <a:rPr lang="en-GB" sz="4800" b="0" i="0" u="none" strike="noStrike" cap="none" dirty="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BA DANCE HEALTH AND WELLBEING</a:t>
            </a:r>
            <a:br>
              <a:rPr lang="en-GB" sz="4800" b="0" i="0" u="none" strike="noStrike" cap="none" dirty="0">
                <a:solidFill>
                  <a:schemeClr val="accent1"/>
                </a:solidFill>
                <a:latin typeface="Century Gothic"/>
                <a:ea typeface="Century Gothic"/>
                <a:cs typeface="Century Gothic"/>
                <a:sym typeface="Century Gothic"/>
              </a:rPr>
            </a:br>
            <a:endParaRPr sz="4800" b="0" i="0" u="none" strike="noStrike" cap="none" dirty="0">
              <a:solidFill>
                <a:schemeClr val="accen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9" name="Shape 129"/>
          <p:cNvSpPr txBox="1">
            <a:spLocks noGrp="1"/>
          </p:cNvSpPr>
          <p:nvPr>
            <p:ph type="subTitle" idx="1"/>
          </p:nvPr>
        </p:nvSpPr>
        <p:spPr>
          <a:xfrm>
            <a:off x="1632258" y="4117769"/>
            <a:ext cx="8676222" cy="190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Arial"/>
              <a:buNone/>
            </a:pPr>
            <a:r>
              <a:rPr lang="en-GB" sz="2400" b="1" i="0" u="none" strike="noStrike" cap="small" dirty="0" smtClean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MACRONUTRIENTS </a:t>
            </a:r>
            <a:r>
              <a:rPr lang="en-GB" sz="2400" b="1" i="0" u="none" strike="noStrike" cap="small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– </a:t>
            </a:r>
            <a:r>
              <a:rPr lang="en-GB" sz="2400" b="1" i="0" u="none" strike="noStrike" cap="small" dirty="0" smtClean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</a:t>
            </a:r>
            <a:endParaRPr sz="2400" b="1" i="0" u="none" strike="noStrike" cap="small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 txBox="1"/>
          <p:nvPr/>
        </p:nvSpPr>
        <p:spPr>
          <a:xfrm>
            <a:off x="990600" y="685800"/>
            <a:ext cx="10393422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– An Overview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are often seen as a food to be avoided.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fact fat is an essential nutrient for the body.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provide support for many major organs.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form an essential part of cell membranes and nerve fibres.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provide up to 70% of energy requirements at rest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 txBox="1"/>
          <p:nvPr/>
        </p:nvSpPr>
        <p:spPr>
          <a:xfrm>
            <a:off x="1052648" y="533400"/>
            <a:ext cx="10018856" cy="54476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helps to preserve muscle heat.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provides our body with its shape.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produces the steroid hormone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1g of fat provides 9kcals of energy.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Together with carbohydrates they constitute the body’s main source of energy.  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Shape 144"/>
          <p:cNvSpPr txBox="1"/>
          <p:nvPr/>
        </p:nvSpPr>
        <p:spPr>
          <a:xfrm>
            <a:off x="1219198" y="609600"/>
            <a:ext cx="9848563" cy="575542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– The Function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Formation of cell membranes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Formation of myelin sheath that coats nerves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Protection of internal organs (brain, kidneys, liver)</a:t>
            </a: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Production of hormones (oestrogen and testosterone)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Transport and storage of vitamins ADEK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Constant source and store of energy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Produces Heat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Shape 153"/>
          <p:cNvSpPr txBox="1"/>
          <p:nvPr/>
        </p:nvSpPr>
        <p:spPr>
          <a:xfrm>
            <a:off x="835841" y="1524990"/>
            <a:ext cx="10637738" cy="44442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 are fats broken down and stored by the body?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body breaks down and stores fat as </a:t>
            </a: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triglycerides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Each triglyceride is made up of a </a:t>
            </a: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glycerol 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molecule with three fatty acids attached.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Triglycerides are broken into glycerol and fatty acids during digestion and then absorbed by the body.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Glycerol is actually a carbohydrate and is used for energy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Shape 158"/>
          <p:cNvSpPr txBox="1"/>
          <p:nvPr/>
        </p:nvSpPr>
        <p:spPr>
          <a:xfrm>
            <a:off x="588995" y="1855520"/>
            <a:ext cx="11201400" cy="397031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fatty acids can be divided into three types: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Saturated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Monounsaturated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Polyunsaturated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 txBox="1"/>
          <p:nvPr/>
        </p:nvSpPr>
        <p:spPr>
          <a:xfrm>
            <a:off x="519062" y="1495111"/>
            <a:ext cx="11201400" cy="403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Saturated Fats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Saturated fatty acids are solid at room temperature and found primarily in animal food products such as meat, eggs and dairy food.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Only 5-10% of the daily consumed calories should come from saturated fats. 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Shape 168"/>
          <p:cNvSpPr txBox="1"/>
          <p:nvPr/>
        </p:nvSpPr>
        <p:spPr>
          <a:xfrm>
            <a:off x="1488743" y="609600"/>
            <a:ext cx="9372600" cy="56938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Unsaturated Fats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Unsaturated fats are mainly found in plant foods.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There are two varieties, monounsaturated and polyunsaturated.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Both unsaturated fats are liquid at room temperature, however monounsaturated may solidify in cold temperatures.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Monounsaturated fats are thought to have greatest health benefits. </a:t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Shape 173"/>
          <p:cNvSpPr txBox="1"/>
          <p:nvPr/>
        </p:nvSpPr>
        <p:spPr>
          <a:xfrm>
            <a:off x="1338618" y="1138166"/>
            <a:ext cx="95250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Sources and types of fat in the average diet</a:t>
            </a:r>
            <a:endParaRPr dirty="0"/>
          </a:p>
        </p:txBody>
      </p:sp>
      <p:graphicFrame>
        <p:nvGraphicFramePr>
          <p:cNvPr id="174" name="Shape 174"/>
          <p:cNvGraphicFramePr/>
          <p:nvPr>
            <p:extLst>
              <p:ext uri="{D42A27DB-BD31-4B8C-83A1-F6EECF244321}">
                <p14:modId xmlns:p14="http://schemas.microsoft.com/office/powerpoint/2010/main" val="818631715"/>
              </p:ext>
            </p:extLst>
          </p:nvPr>
        </p:nvGraphicFramePr>
        <p:xfrm>
          <a:off x="1986318" y="2082435"/>
          <a:ext cx="8229600" cy="4354525"/>
        </p:xfrm>
        <a:graphic>
          <a:graphicData uri="http://schemas.openxmlformats.org/drawingml/2006/table">
            <a:tbl>
              <a:tblPr firstRow="1" bandRow="1">
                <a:noFill/>
                <a:tableStyleId>{69BD526F-AA0F-4571-B8AA-0A8D10298AD3}</a:tableStyleId>
              </a:tblPr>
              <a:tblGrid>
                <a:gridCol w="2743200"/>
                <a:gridCol w="2743200"/>
                <a:gridCol w="2743200"/>
              </a:tblGrid>
              <a:tr h="7592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 dirty="0">
                        <a:solidFill>
                          <a:srgbClr val="191919"/>
                        </a:solidFill>
                      </a:endParaRP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 dirty="0">
                          <a:solidFill>
                            <a:srgbClr val="191919"/>
                          </a:solidFill>
                        </a:rPr>
                        <a:t>Saturated</a:t>
                      </a:r>
                      <a:endParaRPr sz="1800" u="none" strike="noStrike" cap="none" dirty="0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 dirty="0">
                        <a:solidFill>
                          <a:srgbClr val="191919"/>
                        </a:solidFill>
                      </a:endParaRP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 dirty="0">
                          <a:solidFill>
                            <a:srgbClr val="191919"/>
                          </a:solidFill>
                        </a:rPr>
                        <a:t>Monounsaturated</a:t>
                      </a:r>
                      <a:endParaRPr sz="1800" u="none" strike="noStrike" cap="none" dirty="0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>
                        <a:solidFill>
                          <a:srgbClr val="191919"/>
                        </a:solidFill>
                      </a:endParaRP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191919"/>
                          </a:solidFill>
                        </a:rPr>
                        <a:t>Polyunsaturated</a:t>
                      </a:r>
                      <a:endParaRPr sz="1800" u="none" strike="noStrike" cap="none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3595250"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endParaRPr sz="1800" b="0" i="0" u="none" strike="noStrike" cap="none">
                        <a:solidFill>
                          <a:srgbClr val="191919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91919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0" i="0" u="none" strike="noStrike" cap="none">
                          <a:solidFill>
                            <a:srgbClr val="191919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Full fat dairy products, butter, hard margarine, lard, dripping, suet, fatty meat, meat pie, pate, cream cakes, biscuits, chocolate, coconut, coconut oil.</a:t>
                      </a:r>
                      <a:endParaRPr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lt1"/>
                        </a:buClr>
                        <a:buSzPts val="1800"/>
                        <a:buFont typeface="Century Gothic"/>
                        <a:buNone/>
                      </a:pPr>
                      <a:endParaRPr sz="1800" b="0" i="0" u="none" strike="noStrike" cap="none">
                        <a:solidFill>
                          <a:srgbClr val="191919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91919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0" i="0" u="none" strike="noStrike" cap="none">
                          <a:solidFill>
                            <a:srgbClr val="191919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Olive oil, olive oil </a:t>
                      </a:r>
                      <a:endParaRPr/>
                    </a:p>
                    <a:p>
                      <a:pPr marL="0" marR="0" lvl="0" indent="0" algn="ctr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191919"/>
                        </a:buClr>
                        <a:buSzPts val="1800"/>
                        <a:buFont typeface="Arial"/>
                        <a:buNone/>
                      </a:pPr>
                      <a:r>
                        <a:rPr lang="en-GB" sz="1800" b="0" i="0" u="none" strike="noStrike" cap="none">
                          <a:solidFill>
                            <a:srgbClr val="191919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spread, rapeseed oil, corn oil, peanuts, peanut butter, peanut oil.</a:t>
                      </a:r>
                      <a:endParaRPr/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b="0" i="0" u="none" strike="noStrike" cap="none" dirty="0">
                        <a:solidFill>
                          <a:srgbClr val="191919"/>
                        </a:solidFill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0" i="0" u="none" strike="noStrike" cap="none" dirty="0">
                          <a:solidFill>
                            <a:srgbClr val="191919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Soft margarine, low-fat spreads labelled high in polyunsaturated fats, sunflower oil, safflower oil, soya oil, oily fish, nuts</a:t>
                      </a:r>
                      <a:endParaRPr sz="1800" u="none" strike="noStrike" cap="none" dirty="0">
                        <a:solidFill>
                          <a:srgbClr val="191919"/>
                        </a:solidFill>
                      </a:endParaRPr>
                    </a:p>
                  </a:txBody>
                  <a:tcPr marL="91425" marR="91425" marT="45725" marB="45725"/>
                </a:tc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Shape 179"/>
          <p:cNvSpPr txBox="1"/>
          <p:nvPr/>
        </p:nvSpPr>
        <p:spPr>
          <a:xfrm>
            <a:off x="418389" y="942109"/>
            <a:ext cx="11430000" cy="55584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 Fatty Acids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 fatty acids are made when polyunsaturated oils are heated and hydrogenated in order to harden them to be used in food manufacturing.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This alters the chemical structure of the fat.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Trans fatty acids behave in the body in a similar way to saturated fats but can damage fat cells and stop positive reactions from occurring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 txBox="1"/>
          <p:nvPr/>
        </p:nvSpPr>
        <p:spPr>
          <a:xfrm>
            <a:off x="709551" y="1132115"/>
            <a:ext cx="10807262" cy="495520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High intakes of trans fatty acids are thought to increase the risk of heart disease.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Dept</a:t>
            </a: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of Health guidelines recommend an intake of no more than 2% of total energy intake from trans fatty acids (5g per day).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main sources of trans fatty acids in the UK are margarines, pastries, biscuits and cakes.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 txBox="1"/>
          <p:nvPr/>
        </p:nvSpPr>
        <p:spPr>
          <a:xfrm>
            <a:off x="6095999" y="1219200"/>
            <a:ext cx="184731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Century Gothic"/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0" name="Shape 190"/>
          <p:cNvSpPr txBox="1"/>
          <p:nvPr/>
        </p:nvSpPr>
        <p:spPr>
          <a:xfrm>
            <a:off x="190498" y="1219200"/>
            <a:ext cx="11811001" cy="48320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Essential Fatty Acids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Most fatty acids can be made in the body except for two – these are the essential fatty acids that the body needs for health.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must be provided by the diet: </a:t>
            </a: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omega 3 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and </a:t>
            </a: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omega 6. 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fatty acids assist in the production of hormones and the regulation of the immune function and blood pressure.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Also, these essential fatty acids appear to offer protection from cardiovascular disease.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Shape 195"/>
          <p:cNvSpPr/>
          <p:nvPr/>
        </p:nvSpPr>
        <p:spPr>
          <a:xfrm>
            <a:off x="369125" y="1051956"/>
            <a:ext cx="11353800" cy="5090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and Health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Eating naturally occurring unsaturated fat like olive oil is thought to help to have beneficial health effects.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reduce cholesterol levels. 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 circulation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Improve health of hair, skin and nails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</a:t>
            </a:r>
            <a:r>
              <a:rPr lang="en-GB" sz="2800" b="0" i="0" u="none" strike="noStrike" cap="none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Dept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of Health recommends that a person should have a </a:t>
            </a: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maximum 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of 12% of daily calories from  monounsaturated fat.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</a:t>
            </a:r>
            <a:r>
              <a:rPr lang="en-GB" sz="2800" b="0" i="0" u="none" strike="noStrike" cap="none" dirty="0" err="1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Dept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of Health recommends that a person should have a maximum of 10% of daily calories from saturated and  polyunsaturated fat.</a:t>
            </a: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Shape 200"/>
          <p:cNvSpPr txBox="1"/>
          <p:nvPr/>
        </p:nvSpPr>
        <p:spPr>
          <a:xfrm>
            <a:off x="453655" y="659081"/>
            <a:ext cx="11228144" cy="578004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 Requirements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National diet and nutrition surveys have shown that the average diet in the UK contains around 40% of calories from fat.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Nutrition experts say this is too high.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To promote good health it is recommended that fat intake is reduced to 30% of total calorie intake.  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This equates to around 70 g per day for the average male.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Of this only 6-10% should be derived from saturated fats.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Government guidelines recommend 70 g of fat per day for the average female and 90 g per day for the average male.</a:t>
            </a:r>
            <a:endParaRPr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Shape 205"/>
          <p:cNvSpPr/>
          <p:nvPr/>
        </p:nvSpPr>
        <p:spPr>
          <a:xfrm>
            <a:off x="662050" y="989611"/>
            <a:ext cx="10896600" cy="5583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Fats are primarily used when the body performs low intensity muscular work, thus sparing the source of carbohydrate. 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fitter the individual the greater the carbohydrate sparing.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If the body starts to run low on carbohydrate it will increase its use of fat. 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body’s stored fat can provide energy for continuous exercise lasting for several days, unlike the carbohydrate stores that only last 90 minutes. </a:t>
            </a:r>
            <a:endParaRPr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865</Words>
  <Application>Microsoft Office PowerPoint</Application>
  <PresentationFormat>Widescreen</PresentationFormat>
  <Paragraphs>135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Century Gothic</vt:lpstr>
      <vt:lpstr>Arial</vt:lpstr>
      <vt:lpstr>Vapor Trail</vt:lpstr>
      <vt:lpstr>BA DANCE HEALTH AND WELLBEING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DANCE HEALTH AND WELLBEING </dc:title>
  <dc:creator>Christy Anson-Harries</dc:creator>
  <cp:lastModifiedBy>Christy Anson-Harries</cp:lastModifiedBy>
  <cp:revision>1</cp:revision>
  <dcterms:modified xsi:type="dcterms:W3CDTF">2018-01-15T17:01:57Z</dcterms:modified>
</cp:coreProperties>
</file>