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674" r:id="rId5"/>
    <p:sldMasterId id="2147483681" r:id="rId6"/>
  </p:sldMasterIdLst>
  <p:notesMasterIdLst>
    <p:notesMasterId r:id="rId78"/>
  </p:notesMasterIdLst>
  <p:handoutMasterIdLst>
    <p:handoutMasterId r:id="rId79"/>
  </p:handoutMasterIdLst>
  <p:sldIdLst>
    <p:sldId id="335" r:id="rId7"/>
    <p:sldId id="358" r:id="rId8"/>
    <p:sldId id="347" r:id="rId9"/>
    <p:sldId id="353" r:id="rId10"/>
    <p:sldId id="385" r:id="rId11"/>
    <p:sldId id="363" r:id="rId12"/>
    <p:sldId id="303" r:id="rId13"/>
    <p:sldId id="386" r:id="rId14"/>
    <p:sldId id="387" r:id="rId15"/>
    <p:sldId id="259" r:id="rId16"/>
    <p:sldId id="304" r:id="rId17"/>
    <p:sldId id="388" r:id="rId18"/>
    <p:sldId id="392" r:id="rId19"/>
    <p:sldId id="389" r:id="rId20"/>
    <p:sldId id="390" r:id="rId21"/>
    <p:sldId id="391" r:id="rId22"/>
    <p:sldId id="261" r:id="rId23"/>
    <p:sldId id="315" r:id="rId24"/>
    <p:sldId id="316" r:id="rId25"/>
    <p:sldId id="364" r:id="rId26"/>
    <p:sldId id="354" r:id="rId27"/>
    <p:sldId id="336" r:id="rId28"/>
    <p:sldId id="305" r:id="rId29"/>
    <p:sldId id="306" r:id="rId30"/>
    <p:sldId id="367" r:id="rId31"/>
    <p:sldId id="314" r:id="rId32"/>
    <p:sldId id="356" r:id="rId33"/>
    <p:sldId id="393" r:id="rId34"/>
    <p:sldId id="394" r:id="rId35"/>
    <p:sldId id="341" r:id="rId36"/>
    <p:sldId id="342" r:id="rId37"/>
    <p:sldId id="398" r:id="rId38"/>
    <p:sldId id="311" r:id="rId39"/>
    <p:sldId id="401" r:id="rId40"/>
    <p:sldId id="359" r:id="rId41"/>
    <p:sldId id="264" r:id="rId42"/>
    <p:sldId id="368" r:id="rId43"/>
    <p:sldId id="381" r:id="rId44"/>
    <p:sldId id="382" r:id="rId45"/>
    <p:sldId id="318" r:id="rId46"/>
    <p:sldId id="319" r:id="rId47"/>
    <p:sldId id="320" r:id="rId48"/>
    <p:sldId id="370" r:id="rId49"/>
    <p:sldId id="360" r:id="rId50"/>
    <p:sldId id="321" r:id="rId51"/>
    <p:sldId id="371" r:id="rId52"/>
    <p:sldId id="322" r:id="rId53"/>
    <p:sldId id="372" r:id="rId54"/>
    <p:sldId id="323" r:id="rId55"/>
    <p:sldId id="373" r:id="rId56"/>
    <p:sldId id="324" r:id="rId57"/>
    <p:sldId id="374" r:id="rId58"/>
    <p:sldId id="326" r:id="rId59"/>
    <p:sldId id="375" r:id="rId60"/>
    <p:sldId id="383" r:id="rId61"/>
    <p:sldId id="384" r:id="rId62"/>
    <p:sldId id="327" r:id="rId63"/>
    <p:sldId id="376" r:id="rId64"/>
    <p:sldId id="328" r:id="rId65"/>
    <p:sldId id="377" r:id="rId66"/>
    <p:sldId id="338" r:id="rId67"/>
    <p:sldId id="379" r:id="rId68"/>
    <p:sldId id="380" r:id="rId69"/>
    <p:sldId id="355" r:id="rId70"/>
    <p:sldId id="399" r:id="rId71"/>
    <p:sldId id="400" r:id="rId72"/>
    <p:sldId id="330" r:id="rId73"/>
    <p:sldId id="378" r:id="rId74"/>
    <p:sldId id="331" r:id="rId75"/>
    <p:sldId id="337" r:id="rId76"/>
    <p:sldId id="332" r:id="rId7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83A0F-8928-4AF3-AB06-5249C1706F88}" v="18" dt="2024-11-12T19:23:13.6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343" autoAdjust="0"/>
  </p:normalViewPr>
  <p:slideViewPr>
    <p:cSldViewPr>
      <p:cViewPr varScale="1">
        <p:scale>
          <a:sx n="112" d="100"/>
          <a:sy n="112" d="100"/>
        </p:scale>
        <p:origin x="159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84" Type="http://schemas.microsoft.com/office/2016/11/relationships/changesInfo" Target="changesInfos/changesInfo1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openxmlformats.org/officeDocument/2006/relationships/slide" Target="slides/slide7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80" Type="http://schemas.openxmlformats.org/officeDocument/2006/relationships/presProps" Target="presProps.xml"/><Relationship Id="rId85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83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notesMaster" Target="notesMasters/notesMaster1.xml"/><Relationship Id="rId8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Relationship Id="rId61" Type="http://schemas.openxmlformats.org/officeDocument/2006/relationships/slide" Target="slides/slide55.xml"/><Relationship Id="rId8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05983A0F-8928-4AF3-AB06-5249C1706F88}"/>
    <pc:docChg chg="custSel modSld">
      <pc:chgData name="Nichola Welton" userId="33867cc6-3c98-481e-a066-a55221f849bb" providerId="ADAL" clId="{05983A0F-8928-4AF3-AB06-5249C1706F88}" dt="2024-11-12T19:26:41.483" v="54" actId="20577"/>
      <pc:docMkLst>
        <pc:docMk/>
      </pc:docMkLst>
      <pc:sldChg chg="modSp mod">
        <pc:chgData name="Nichola Welton" userId="33867cc6-3c98-481e-a066-a55221f849bb" providerId="ADAL" clId="{05983A0F-8928-4AF3-AB06-5249C1706F88}" dt="2024-11-12T19:22:39.264" v="13" actId="20577"/>
        <pc:sldMkLst>
          <pc:docMk/>
          <pc:sldMk cId="2111064181" sldId="370"/>
        </pc:sldMkLst>
        <pc:spChg chg="mod">
          <ac:chgData name="Nichola Welton" userId="33867cc6-3c98-481e-a066-a55221f849bb" providerId="ADAL" clId="{05983A0F-8928-4AF3-AB06-5249C1706F88}" dt="2024-11-12T19:22:39.264" v="13" actId="20577"/>
          <ac:spMkLst>
            <pc:docMk/>
            <pc:sldMk cId="2111064181" sldId="370"/>
            <ac:spMk id="7" creationId="{00000000-0000-0000-0000-000000000000}"/>
          </ac:spMkLst>
        </pc:spChg>
      </pc:sldChg>
      <pc:sldChg chg="modSp">
        <pc:chgData name="Nichola Welton" userId="33867cc6-3c98-481e-a066-a55221f849bb" providerId="ADAL" clId="{05983A0F-8928-4AF3-AB06-5249C1706F88}" dt="2024-11-12T19:23:13.692" v="31" actId="20577"/>
        <pc:sldMkLst>
          <pc:docMk/>
          <pc:sldMk cId="2248038724" sldId="371"/>
        </pc:sldMkLst>
        <pc:graphicFrameChg chg="mod">
          <ac:chgData name="Nichola Welton" userId="33867cc6-3c98-481e-a066-a55221f849bb" providerId="ADAL" clId="{05983A0F-8928-4AF3-AB06-5249C1706F88}" dt="2024-11-12T19:23:13.692" v="31" actId="20577"/>
          <ac:graphicFrameMkLst>
            <pc:docMk/>
            <pc:sldMk cId="2248038724" sldId="371"/>
            <ac:graphicFrameMk id="4" creationId="{2BBF0E4D-D003-4B41-841C-84E8BA94849D}"/>
          </ac:graphicFrameMkLst>
        </pc:graphicFrameChg>
      </pc:sldChg>
      <pc:sldChg chg="modSp mod">
        <pc:chgData name="Nichola Welton" userId="33867cc6-3c98-481e-a066-a55221f849bb" providerId="ADAL" clId="{05983A0F-8928-4AF3-AB06-5249C1706F88}" dt="2024-11-12T19:26:41.483" v="54" actId="20577"/>
        <pc:sldMkLst>
          <pc:docMk/>
          <pc:sldMk cId="479855407" sldId="384"/>
        </pc:sldMkLst>
        <pc:spChg chg="mod">
          <ac:chgData name="Nichola Welton" userId="33867cc6-3c98-481e-a066-a55221f849bb" providerId="ADAL" clId="{05983A0F-8928-4AF3-AB06-5249C1706F88}" dt="2024-11-12T19:26:41.483" v="54" actId="20577"/>
          <ac:spMkLst>
            <pc:docMk/>
            <pc:sldMk cId="479855407" sldId="384"/>
            <ac:spMk id="2" creationId="{6C596F75-81CC-61BA-A72F-911F52D56C52}"/>
          </ac:spMkLst>
        </pc:spChg>
      </pc:sldChg>
    </pc:docChg>
  </pc:docChgLst>
</pc:chgInfo>
</file>

<file path=ppt/diagrams/_rels/data12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12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EFA038-02E0-4FEC-B3CA-3DABA45E38A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C4FA3B-1B6F-46EB-BABE-D1695D068668}">
      <dgm:prSet/>
      <dgm:spPr/>
      <dgm:t>
        <a:bodyPr/>
        <a:lstStyle/>
        <a:p>
          <a:r>
            <a:rPr lang="nn-NO" dirty="0"/>
            <a:t>Beth sydd angen i chi ei wybod ??</a:t>
          </a:r>
        </a:p>
        <a:p>
          <a:r>
            <a:rPr lang="en-GB" dirty="0"/>
            <a:t>What do you need to know ?? </a:t>
          </a:r>
        </a:p>
      </dgm:t>
    </dgm:pt>
    <dgm:pt modelId="{829E5D34-4789-4114-9B23-ECB82F368ECE}" type="parTrans" cxnId="{F0885B45-63B0-4865-8DA3-4DEEC5E96632}">
      <dgm:prSet/>
      <dgm:spPr/>
      <dgm:t>
        <a:bodyPr/>
        <a:lstStyle/>
        <a:p>
          <a:endParaRPr lang="en-GB"/>
        </a:p>
      </dgm:t>
    </dgm:pt>
    <dgm:pt modelId="{D9367DA3-1B59-42C8-8683-27F643C18738}" type="sibTrans" cxnId="{F0885B45-63B0-4865-8DA3-4DEEC5E96632}">
      <dgm:prSet/>
      <dgm:spPr/>
      <dgm:t>
        <a:bodyPr/>
        <a:lstStyle/>
        <a:p>
          <a:endParaRPr lang="en-GB"/>
        </a:p>
      </dgm:t>
    </dgm:pt>
    <dgm:pt modelId="{9B925506-1CAC-41CB-844D-01E7E0A4F09D}" type="pres">
      <dgm:prSet presAssocID="{3FEFA038-02E0-4FEC-B3CA-3DABA45E38AD}" presName="linear" presStyleCnt="0">
        <dgm:presLayoutVars>
          <dgm:animLvl val="lvl"/>
          <dgm:resizeHandles val="exact"/>
        </dgm:presLayoutVars>
      </dgm:prSet>
      <dgm:spPr/>
    </dgm:pt>
    <dgm:pt modelId="{4419633B-0334-4AD1-83DB-C8C918A96C50}" type="pres">
      <dgm:prSet presAssocID="{7DC4FA3B-1B6F-46EB-BABE-D1695D068668}" presName="parentText" presStyleLbl="node1" presStyleIdx="0" presStyleCnt="1" custLinFactNeighborX="139" custLinFactNeighborY="-37304">
        <dgm:presLayoutVars>
          <dgm:chMax val="0"/>
          <dgm:bulletEnabled val="1"/>
        </dgm:presLayoutVars>
      </dgm:prSet>
      <dgm:spPr/>
    </dgm:pt>
  </dgm:ptLst>
  <dgm:cxnLst>
    <dgm:cxn modelId="{1C9C7B34-BA34-41CF-94DE-30BC698F4B4D}" type="presOf" srcId="{7DC4FA3B-1B6F-46EB-BABE-D1695D068668}" destId="{4419633B-0334-4AD1-83DB-C8C918A96C50}" srcOrd="0" destOrd="0" presId="urn:microsoft.com/office/officeart/2005/8/layout/vList2"/>
    <dgm:cxn modelId="{F0885B45-63B0-4865-8DA3-4DEEC5E96632}" srcId="{3FEFA038-02E0-4FEC-B3CA-3DABA45E38AD}" destId="{7DC4FA3B-1B6F-46EB-BABE-D1695D068668}" srcOrd="0" destOrd="0" parTransId="{829E5D34-4789-4114-9B23-ECB82F368ECE}" sibTransId="{D9367DA3-1B59-42C8-8683-27F643C18738}"/>
    <dgm:cxn modelId="{9963AAA5-3A02-4188-BD71-B7CCCFAFFB9F}" type="presOf" srcId="{3FEFA038-02E0-4FEC-B3CA-3DABA45E38AD}" destId="{9B925506-1CAC-41CB-844D-01E7E0A4F09D}" srcOrd="0" destOrd="0" presId="urn:microsoft.com/office/officeart/2005/8/layout/vList2"/>
    <dgm:cxn modelId="{621E400E-BCE1-4603-8749-E1175358402B}" type="presParOf" srcId="{9B925506-1CAC-41CB-844D-01E7E0A4F09D}" destId="{4419633B-0334-4AD1-83DB-C8C918A96C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en-GB" dirty="0"/>
            <a:t>Mae </a:t>
          </a:r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broses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ogystal</a:t>
          </a:r>
          <a:r>
            <a:rPr lang="en-GB" dirty="0"/>
            <a:t> â </a:t>
          </a:r>
          <a:r>
            <a:rPr lang="en-GB" dirty="0" err="1"/>
            <a:t>chanlyniad</a:t>
          </a:r>
          <a:r>
            <a:rPr lang="en-GB" dirty="0"/>
            <a:t>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canlyniad</a:t>
          </a:r>
          <a:r>
            <a:rPr lang="en-GB" dirty="0"/>
            <a:t>: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65CC1D8E-341F-4660-9D71-D5BE4462594D}">
      <dgm:prSet/>
      <dgm:spPr/>
      <dgm:t>
        <a:bodyPr/>
        <a:lstStyle/>
        <a:p>
          <a:pPr rtl="0"/>
          <a:r>
            <a:rPr lang="en-GB" dirty="0"/>
            <a:t>Ymddangos fel pennod yn eich traethawd hir</a:t>
          </a:r>
        </a:p>
      </dgm:t>
    </dgm:pt>
    <dgm:pt modelId="{CF3E261F-CD05-4AEE-ACBC-868B9F309D98}" type="parTrans" cxnId="{359C9F48-ED6A-4FFA-A568-897E9AC01AC6}">
      <dgm:prSet/>
      <dgm:spPr/>
      <dgm:t>
        <a:bodyPr/>
        <a:lstStyle/>
        <a:p>
          <a:endParaRPr lang="en-GB"/>
        </a:p>
      </dgm:t>
    </dgm:pt>
    <dgm:pt modelId="{4C8B5867-3C8A-4B1E-8FE5-672CA9EE1584}" type="sibTrans" cxnId="{359C9F48-ED6A-4FFA-A568-897E9AC01AC6}">
      <dgm:prSet/>
      <dgm:spPr/>
      <dgm:t>
        <a:bodyPr/>
        <a:lstStyle/>
        <a:p>
          <a:endParaRPr lang="en-GB"/>
        </a:p>
      </dgm:t>
    </dgm:pt>
    <dgm:pt modelId="{ACFA3FB6-57D2-4938-989B-73ECCD547714}">
      <dgm:prSet/>
      <dgm:spPr/>
      <dgm:t>
        <a:bodyPr/>
        <a:lstStyle/>
        <a:p>
          <a:pPr rtl="0"/>
          <a:r>
            <a:rPr lang="en-GB" dirty="0"/>
            <a:t>Neu yn ffurfio eich traethawd hir</a:t>
          </a:r>
        </a:p>
      </dgm:t>
    </dgm:pt>
    <dgm:pt modelId="{C68FFB22-1B44-4066-930E-0B752DB84F4B}" type="parTrans" cxnId="{ADFD055C-B524-45F1-90F5-4D2EE38F093D}">
      <dgm:prSet/>
      <dgm:spPr/>
      <dgm:t>
        <a:bodyPr/>
        <a:lstStyle/>
        <a:p>
          <a:endParaRPr lang="en-GB"/>
        </a:p>
      </dgm:t>
    </dgm:pt>
    <dgm:pt modelId="{A4770B43-4B92-43FD-BC26-5E97C12A5563}" type="sibTrans" cxnId="{ADFD055C-B524-45F1-90F5-4D2EE38F093D}">
      <dgm:prSet/>
      <dgm:spPr/>
      <dgm:t>
        <a:bodyPr/>
        <a:lstStyle/>
        <a:p>
          <a:endParaRPr lang="en-GB"/>
        </a:p>
      </dgm:t>
    </dgm:pt>
    <dgm:pt modelId="{F318559D-851A-45AD-8346-5F01EBF35405}">
      <dgm:prSet/>
      <dgm:spPr/>
      <dgm:t>
        <a:bodyPr/>
        <a:lstStyle/>
        <a:p>
          <a:pPr rtl="0"/>
          <a:r>
            <a:rPr lang="en-GB" dirty="0" err="1"/>
            <a:t>Adolygiad</a:t>
          </a:r>
          <a:r>
            <a:rPr lang="en-GB" dirty="0"/>
            <a:t> llenyddiaeth fel proses:</a:t>
          </a:r>
        </a:p>
      </dgm:t>
    </dgm:pt>
    <dgm:pt modelId="{B76D8D79-C09D-4945-8E9F-06DF6D455EAF}" type="parTrans" cxnId="{8ECED1D2-F3CC-4F87-8D5D-594C22E7330D}">
      <dgm:prSet/>
      <dgm:spPr/>
      <dgm:t>
        <a:bodyPr/>
        <a:lstStyle/>
        <a:p>
          <a:endParaRPr lang="en-GB"/>
        </a:p>
      </dgm:t>
    </dgm:pt>
    <dgm:pt modelId="{22B5BB8B-FA11-4762-8EFE-6783CEECC076}" type="sibTrans" cxnId="{8ECED1D2-F3CC-4F87-8D5D-594C22E7330D}">
      <dgm:prSet/>
      <dgm:spPr/>
      <dgm:t>
        <a:bodyPr/>
        <a:lstStyle/>
        <a:p>
          <a:endParaRPr lang="en-GB"/>
        </a:p>
      </dgm:t>
    </dgm:pt>
    <dgm:pt modelId="{33C64718-308B-4365-8B32-188E4CADE15C}">
      <dgm:prSet/>
      <dgm:spPr/>
      <dgm:t>
        <a:bodyPr/>
        <a:lstStyle/>
        <a:p>
          <a:pPr rtl="0"/>
          <a:r>
            <a:rPr lang="en-GB" dirty="0"/>
            <a:t>ymgysylltu beirniadol (meddwl, darllen ac ysgrifennu) ag ymchwil berthnasol ar eich pwnc. Mae'n gam hanfodol a ffurfiannol o'ch taith ymchwil.</a:t>
          </a:r>
        </a:p>
      </dgm:t>
    </dgm:pt>
    <dgm:pt modelId="{3F8A0BCE-5E68-4429-BB82-EA076215927D}" type="parTrans" cxnId="{DD1BD5EF-0C28-4BDD-80E9-26D867A46549}">
      <dgm:prSet/>
      <dgm:spPr/>
      <dgm:t>
        <a:bodyPr/>
        <a:lstStyle/>
        <a:p>
          <a:endParaRPr lang="en-GB"/>
        </a:p>
      </dgm:t>
    </dgm:pt>
    <dgm:pt modelId="{BC679608-8324-4829-A903-02D0DF0B2627}" type="sibTrans" cxnId="{DD1BD5EF-0C28-4BDD-80E9-26D867A46549}">
      <dgm:prSet/>
      <dgm:spPr/>
      <dgm:t>
        <a:bodyPr/>
        <a:lstStyle/>
        <a:p>
          <a:endParaRPr lang="en-GB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9AE9C83B-336C-4D89-8316-A0D32B7DFD79}" type="presOf" srcId="{65CC1D8E-341F-4660-9D71-D5BE4462594D}" destId="{3942FFAF-EE28-4438-AE41-9AF747745B72}" srcOrd="0" destOrd="1" presId="urn:microsoft.com/office/officeart/2005/8/layout/vList5"/>
    <dgm:cxn modelId="{ADFD055C-B524-45F1-90F5-4D2EE38F093D}" srcId="{5F73EFED-56BA-40B9-8D54-D869C7F42091}" destId="{ACFA3FB6-57D2-4938-989B-73ECCD547714}" srcOrd="1" destOrd="0" parTransId="{C68FFB22-1B44-4066-930E-0B752DB84F4B}" sibTransId="{A4770B43-4B92-43FD-BC26-5E97C12A5563}"/>
    <dgm:cxn modelId="{359C9F48-ED6A-4FFA-A568-897E9AC01AC6}" srcId="{5F73EFED-56BA-40B9-8D54-D869C7F42091}" destId="{65CC1D8E-341F-4660-9D71-D5BE4462594D}" srcOrd="0" destOrd="0" parTransId="{CF3E261F-CD05-4AEE-ACBC-868B9F309D98}" sibTransId="{4C8B5867-3C8A-4B1E-8FE5-672CA9EE1584}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ECED1D2-F3CC-4F87-8D5D-594C22E7330D}" srcId="{07BFF1D3-590A-4DEB-96F7-4DAD4C6B6603}" destId="{F318559D-851A-45AD-8346-5F01EBF35405}" srcOrd="1" destOrd="0" parTransId="{B76D8D79-C09D-4945-8E9F-06DF6D455EAF}" sibTransId="{22B5BB8B-FA11-4762-8EFE-6783CEECC076}"/>
    <dgm:cxn modelId="{259A1ED3-2395-4ED6-94D6-2F7EB5D76D33}" type="presOf" srcId="{33C64718-308B-4365-8B32-188E4CADE15C}" destId="{3942FFAF-EE28-4438-AE41-9AF747745B72}" srcOrd="0" destOrd="4" presId="urn:microsoft.com/office/officeart/2005/8/layout/vList5"/>
    <dgm:cxn modelId="{DD1BD5EF-0C28-4BDD-80E9-26D867A46549}" srcId="{F318559D-851A-45AD-8346-5F01EBF35405}" destId="{33C64718-308B-4365-8B32-188E4CADE15C}" srcOrd="0" destOrd="0" parTransId="{3F8A0BCE-5E68-4429-BB82-EA076215927D}" sibTransId="{BC679608-8324-4829-A903-02D0DF0B2627}"/>
    <dgm:cxn modelId="{53ACB1F7-7854-46D2-8DC7-D4C9C5481C7D}" type="presOf" srcId="{ACFA3FB6-57D2-4938-989B-73ECCD547714}" destId="{3942FFAF-EE28-4438-AE41-9AF747745B72}" srcOrd="0" destOrd="2" presId="urn:microsoft.com/office/officeart/2005/8/layout/vList5"/>
    <dgm:cxn modelId="{A79E04F8-22A3-4FF6-85B8-40870668FF9E}" type="presOf" srcId="{F318559D-851A-45AD-8346-5F01EBF35405}" destId="{3942FFAF-EE28-4438-AE41-9AF747745B72}" srcOrd="0" destOrd="3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en-GB" dirty="0"/>
            <a:t>A literature review is a process as well as an outcome!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en-GB" b="1"/>
            <a:t>Literature review as an outcome</a:t>
          </a:r>
          <a:r>
            <a:rPr lang="en-GB"/>
            <a:t>: 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7BD6B4A6-5B58-4954-A06C-60F8B8439E9B}">
      <dgm:prSet/>
      <dgm:spPr/>
      <dgm:t>
        <a:bodyPr/>
        <a:lstStyle/>
        <a:p>
          <a:pPr rtl="0"/>
          <a:r>
            <a:rPr lang="en-GB" dirty="0"/>
            <a:t>Appears as a chapter in  your dissertation /thesis </a:t>
          </a:r>
        </a:p>
      </dgm:t>
    </dgm:pt>
    <dgm:pt modelId="{83E1FEBC-76CE-497A-AE2B-5AACC88E5543}" type="parTrans" cxnId="{C5390723-CF61-4405-B7C1-3586BB866746}">
      <dgm:prSet/>
      <dgm:spPr/>
      <dgm:t>
        <a:bodyPr/>
        <a:lstStyle/>
        <a:p>
          <a:endParaRPr lang="en-US"/>
        </a:p>
      </dgm:t>
    </dgm:pt>
    <dgm:pt modelId="{986D7B94-AC6C-40CF-9BE7-F410733ED5E5}" type="sibTrans" cxnId="{C5390723-CF61-4405-B7C1-3586BB866746}">
      <dgm:prSet/>
      <dgm:spPr/>
      <dgm:t>
        <a:bodyPr/>
        <a:lstStyle/>
        <a:p>
          <a:endParaRPr lang="en-US"/>
        </a:p>
      </dgm:t>
    </dgm:pt>
    <dgm:pt modelId="{4A519846-CA39-4CA8-816D-D33BC0B51C97}">
      <dgm:prSet/>
      <dgm:spPr/>
      <dgm:t>
        <a:bodyPr/>
        <a:lstStyle/>
        <a:p>
          <a:pPr rtl="0"/>
          <a:r>
            <a:rPr lang="en-GB" dirty="0"/>
            <a:t>Or forms your dissertation /thesis</a:t>
          </a:r>
        </a:p>
      </dgm:t>
    </dgm:pt>
    <dgm:pt modelId="{7AC321CE-3A56-4843-8BC3-2FDC98C77415}" type="parTrans" cxnId="{7B721CAE-F0AF-4083-8C78-9E0CBAE10A17}">
      <dgm:prSet/>
      <dgm:spPr/>
      <dgm:t>
        <a:bodyPr/>
        <a:lstStyle/>
        <a:p>
          <a:endParaRPr lang="en-US"/>
        </a:p>
      </dgm:t>
    </dgm:pt>
    <dgm:pt modelId="{B0CF2FE1-513D-4239-82FE-A6854B2CFE6B}" type="sibTrans" cxnId="{7B721CAE-F0AF-4083-8C78-9E0CBAE10A17}">
      <dgm:prSet/>
      <dgm:spPr/>
      <dgm:t>
        <a:bodyPr/>
        <a:lstStyle/>
        <a:p>
          <a:endParaRPr lang="en-US"/>
        </a:p>
      </dgm:t>
    </dgm:pt>
    <dgm:pt modelId="{31F18261-3C57-4D04-8835-8E5E755875EF}">
      <dgm:prSet/>
      <dgm:spPr/>
      <dgm:t>
        <a:bodyPr/>
        <a:lstStyle/>
        <a:p>
          <a:pPr rtl="0"/>
          <a:r>
            <a:rPr lang="en-GB" b="1" dirty="0"/>
            <a:t>Literature review as a process</a:t>
          </a:r>
          <a:r>
            <a:rPr lang="en-GB" dirty="0"/>
            <a:t>: </a:t>
          </a:r>
        </a:p>
      </dgm:t>
    </dgm:pt>
    <dgm:pt modelId="{98DED7B8-1A67-432B-8A0A-147CD56AA627}" type="parTrans" cxnId="{0CB32554-2629-4185-9E9F-52733B29B645}">
      <dgm:prSet/>
      <dgm:spPr/>
      <dgm:t>
        <a:bodyPr/>
        <a:lstStyle/>
        <a:p>
          <a:endParaRPr lang="en-US"/>
        </a:p>
      </dgm:t>
    </dgm:pt>
    <dgm:pt modelId="{D8890417-CD05-4BBA-AB4A-A14015A709ED}" type="sibTrans" cxnId="{0CB32554-2629-4185-9E9F-52733B29B645}">
      <dgm:prSet/>
      <dgm:spPr/>
      <dgm:t>
        <a:bodyPr/>
        <a:lstStyle/>
        <a:p>
          <a:endParaRPr lang="en-US"/>
        </a:p>
      </dgm:t>
    </dgm:pt>
    <dgm:pt modelId="{FC2D7389-CEBC-4D1C-B67D-AFA34A0E0918}">
      <dgm:prSet/>
      <dgm:spPr/>
      <dgm:t>
        <a:bodyPr/>
        <a:lstStyle/>
        <a:p>
          <a:pPr rtl="0"/>
          <a:r>
            <a:rPr lang="en-GB"/>
            <a:t>critical engagement (thinking, reading and writing) with relevant research on your topic. It is a crucial and formative stage of your research  journey.</a:t>
          </a:r>
        </a:p>
      </dgm:t>
    </dgm:pt>
    <dgm:pt modelId="{6519FF5C-726D-4E60-B034-34E8530E2E74}" type="parTrans" cxnId="{E30D0B08-0066-46F5-BEFB-8AE979628E62}">
      <dgm:prSet/>
      <dgm:spPr/>
      <dgm:t>
        <a:bodyPr/>
        <a:lstStyle/>
        <a:p>
          <a:endParaRPr lang="en-US"/>
        </a:p>
      </dgm:t>
    </dgm:pt>
    <dgm:pt modelId="{FE05EB27-8BF7-4A74-9676-FAE16EC8F8CF}" type="sibTrans" cxnId="{E30D0B08-0066-46F5-BEFB-8AE979628E62}">
      <dgm:prSet/>
      <dgm:spPr/>
      <dgm:t>
        <a:bodyPr/>
        <a:lstStyle/>
        <a:p>
          <a:endParaRPr lang="en-US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30D0B08-0066-46F5-BEFB-8AE979628E62}" srcId="{31F18261-3C57-4D04-8835-8E5E755875EF}" destId="{FC2D7389-CEBC-4D1C-B67D-AFA34A0E0918}" srcOrd="0" destOrd="0" parTransId="{6519FF5C-726D-4E60-B034-34E8530E2E74}" sibTransId="{FE05EB27-8BF7-4A74-9676-FAE16EC8F8CF}"/>
    <dgm:cxn modelId="{C5390723-CF61-4405-B7C1-3586BB866746}" srcId="{5F73EFED-56BA-40B9-8D54-D869C7F42091}" destId="{7BD6B4A6-5B58-4954-A06C-60F8B8439E9B}" srcOrd="0" destOrd="0" parTransId="{83E1FEBC-76CE-497A-AE2B-5AACC88E5543}" sibTransId="{986D7B94-AC6C-40CF-9BE7-F410733ED5E5}"/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04B17B3A-CCF4-4844-A979-672C1A485B55}" type="presOf" srcId="{31F18261-3C57-4D04-8835-8E5E755875EF}" destId="{3942FFAF-EE28-4438-AE41-9AF747745B72}" srcOrd="0" destOrd="3" presId="urn:microsoft.com/office/officeart/2005/8/layout/vList5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0CB32554-2629-4185-9E9F-52733B29B645}" srcId="{07BFF1D3-590A-4DEB-96F7-4DAD4C6B6603}" destId="{31F18261-3C57-4D04-8835-8E5E755875EF}" srcOrd="1" destOrd="0" parTransId="{98DED7B8-1A67-432B-8A0A-147CD56AA627}" sibTransId="{D8890417-CD05-4BBA-AB4A-A14015A709ED}"/>
    <dgm:cxn modelId="{66E1BCAC-11F7-47E8-A7F9-B7938E4649B3}" type="presOf" srcId="{4A519846-CA39-4CA8-816D-D33BC0B51C97}" destId="{3942FFAF-EE28-4438-AE41-9AF747745B72}" srcOrd="0" destOrd="2" presId="urn:microsoft.com/office/officeart/2005/8/layout/vList5"/>
    <dgm:cxn modelId="{7B721CAE-F0AF-4083-8C78-9E0CBAE10A17}" srcId="{5F73EFED-56BA-40B9-8D54-D869C7F42091}" destId="{4A519846-CA39-4CA8-816D-D33BC0B51C97}" srcOrd="1" destOrd="0" parTransId="{7AC321CE-3A56-4843-8BC3-2FDC98C77415}" sibTransId="{B0CF2FE1-513D-4239-82FE-A6854B2CFE6B}"/>
    <dgm:cxn modelId="{48B156AF-4A9B-431C-9F7C-B1DC4A909FE1}" type="presOf" srcId="{7BD6B4A6-5B58-4954-A06C-60F8B8439E9B}" destId="{3942FFAF-EE28-4438-AE41-9AF747745B72}" srcOrd="0" destOrd="1" presId="urn:microsoft.com/office/officeart/2005/8/layout/vList5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041D8CD-78D4-43D2-BB96-46DBB46A4B81}" type="presOf" srcId="{FC2D7389-CEBC-4D1C-B67D-AFA34A0E0918}" destId="{3942FFAF-EE28-4438-AE41-9AF747745B72}" srcOrd="0" destOrd="4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CAC716-3529-444A-B8CC-59E28038640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43071F-FC6C-4C6C-A15F-7756F74216A2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Undergraduate level</a:t>
          </a:r>
          <a:r>
            <a:rPr lang="en-US" b="1" dirty="0"/>
            <a:t>: </a:t>
          </a:r>
          <a:r>
            <a:rPr lang="en-US" dirty="0"/>
            <a:t>backing your points up with  appropriate, authoritative sources</a:t>
          </a:r>
          <a:endParaRPr lang="en-GB" dirty="0"/>
        </a:p>
      </dgm:t>
    </dgm:pt>
    <dgm:pt modelId="{8D4C0544-088D-49A4-B13B-36EC0BD09125}" type="parTrans" cxnId="{1C2D6D81-02ED-467F-A8BD-3FE1BBED7D68}">
      <dgm:prSet/>
      <dgm:spPr/>
      <dgm:t>
        <a:bodyPr/>
        <a:lstStyle/>
        <a:p>
          <a:endParaRPr lang="en-US"/>
        </a:p>
      </dgm:t>
    </dgm:pt>
    <dgm:pt modelId="{E6EFAFD2-A17A-4F21-A2F8-B3AAED2B4E74}" type="sibTrans" cxnId="{1C2D6D81-02ED-467F-A8BD-3FE1BBED7D68}">
      <dgm:prSet/>
      <dgm:spPr/>
      <dgm:t>
        <a:bodyPr/>
        <a:lstStyle/>
        <a:p>
          <a:endParaRPr lang="en-US"/>
        </a:p>
      </dgm:t>
    </dgm:pt>
    <dgm:pt modelId="{5175C20F-21A3-449C-A2A1-FF35E8F994F3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Masters Level: </a:t>
          </a:r>
          <a:r>
            <a:rPr lang="en-US" dirty="0"/>
            <a:t>demonstrating that you understand how knowledge is created</a:t>
          </a:r>
          <a:endParaRPr lang="en-GB" dirty="0"/>
        </a:p>
      </dgm:t>
    </dgm:pt>
    <dgm:pt modelId="{4EB734E4-F2AB-4477-B43C-C7826AF59C08}" type="parTrans" cxnId="{178C59CE-21ED-4B21-8F93-2364510CD7EC}">
      <dgm:prSet/>
      <dgm:spPr/>
      <dgm:t>
        <a:bodyPr/>
        <a:lstStyle/>
        <a:p>
          <a:endParaRPr lang="en-US"/>
        </a:p>
      </dgm:t>
    </dgm:pt>
    <dgm:pt modelId="{98C2614D-33AA-4CC7-831B-05666334D8C7}" type="sibTrans" cxnId="{178C59CE-21ED-4B21-8F93-2364510CD7EC}">
      <dgm:prSet/>
      <dgm:spPr/>
      <dgm:t>
        <a:bodyPr/>
        <a:lstStyle/>
        <a:p>
          <a:endParaRPr lang="en-US"/>
        </a:p>
      </dgm:t>
    </dgm:pt>
    <dgm:pt modelId="{B8C3530F-6BB7-4723-8CB4-68636B8C8C25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PhD Level: </a:t>
          </a:r>
          <a:r>
            <a:rPr lang="en-US" dirty="0"/>
            <a:t>demonstrating that you can create new, original knowledge</a:t>
          </a:r>
          <a:endParaRPr lang="en-GB" dirty="0"/>
        </a:p>
      </dgm:t>
    </dgm:pt>
    <dgm:pt modelId="{B6940075-7943-4903-A5DC-684F65111B12}" type="parTrans" cxnId="{824F9184-B68B-46F2-8D67-5A5E1D8C1CDB}">
      <dgm:prSet/>
      <dgm:spPr/>
      <dgm:t>
        <a:bodyPr/>
        <a:lstStyle/>
        <a:p>
          <a:endParaRPr lang="en-US"/>
        </a:p>
      </dgm:t>
    </dgm:pt>
    <dgm:pt modelId="{727B80A0-C2F5-4CF8-8900-03178F1B3BF0}" type="sibTrans" cxnId="{824F9184-B68B-46F2-8D67-5A5E1D8C1CDB}">
      <dgm:prSet/>
      <dgm:spPr/>
      <dgm:t>
        <a:bodyPr/>
        <a:lstStyle/>
        <a:p>
          <a:endParaRPr lang="en-US"/>
        </a:p>
      </dgm:t>
    </dgm:pt>
    <dgm:pt modelId="{3EF8099D-0CD1-40B9-BC94-7636A50314EF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Professional academic: </a:t>
          </a:r>
          <a:r>
            <a:rPr lang="en-US" dirty="0"/>
            <a:t>peer review, building a coherent body of work of your own and assuring others’ work</a:t>
          </a:r>
          <a:endParaRPr lang="en-GB" dirty="0"/>
        </a:p>
      </dgm:t>
    </dgm:pt>
    <dgm:pt modelId="{973834CA-94BC-417E-846C-093876F4F929}" type="parTrans" cxnId="{8203471D-5F9C-4DAF-B063-E883AC0CEFE5}">
      <dgm:prSet/>
      <dgm:spPr/>
      <dgm:t>
        <a:bodyPr/>
        <a:lstStyle/>
        <a:p>
          <a:endParaRPr lang="en-US"/>
        </a:p>
      </dgm:t>
    </dgm:pt>
    <dgm:pt modelId="{14FD2AE4-E16A-4D01-8BA5-674FFC9E8E7F}" type="sibTrans" cxnId="{8203471D-5F9C-4DAF-B063-E883AC0CEFE5}">
      <dgm:prSet/>
      <dgm:spPr/>
      <dgm:t>
        <a:bodyPr/>
        <a:lstStyle/>
        <a:p>
          <a:endParaRPr lang="en-US"/>
        </a:p>
      </dgm:t>
    </dgm:pt>
    <dgm:pt modelId="{685D08D2-48BA-45C9-96CA-A0B712DAB514}" type="pres">
      <dgm:prSet presAssocID="{BECAC716-3529-444A-B8CC-59E280386405}" presName="CompostProcess" presStyleCnt="0">
        <dgm:presLayoutVars>
          <dgm:dir/>
          <dgm:resizeHandles val="exact"/>
        </dgm:presLayoutVars>
      </dgm:prSet>
      <dgm:spPr/>
    </dgm:pt>
    <dgm:pt modelId="{C936D9C3-9978-4235-90D9-2EB5A4E5CF1E}" type="pres">
      <dgm:prSet presAssocID="{BECAC716-3529-444A-B8CC-59E280386405}" presName="arrow" presStyleLbl="bgShp" presStyleIdx="0" presStyleCnt="1" custLinFactNeighborX="170"/>
      <dgm:spPr/>
    </dgm:pt>
    <dgm:pt modelId="{4539CB34-A478-4A0C-A722-5E14C5C9FCA2}" type="pres">
      <dgm:prSet presAssocID="{BECAC716-3529-444A-B8CC-59E280386405}" presName="linearProcess" presStyleCnt="0"/>
      <dgm:spPr/>
    </dgm:pt>
    <dgm:pt modelId="{DCCD56C8-9376-41B2-A86E-1C0976407C4C}" type="pres">
      <dgm:prSet presAssocID="{6843071F-FC6C-4C6C-A15F-7756F74216A2}" presName="textNode" presStyleLbl="node1" presStyleIdx="0" presStyleCnt="4">
        <dgm:presLayoutVars>
          <dgm:bulletEnabled val="1"/>
        </dgm:presLayoutVars>
      </dgm:prSet>
      <dgm:spPr/>
    </dgm:pt>
    <dgm:pt modelId="{C9C7BD25-A72C-4595-8374-660B42A524C9}" type="pres">
      <dgm:prSet presAssocID="{E6EFAFD2-A17A-4F21-A2F8-B3AAED2B4E74}" presName="sibTrans" presStyleCnt="0"/>
      <dgm:spPr/>
    </dgm:pt>
    <dgm:pt modelId="{9214D6A5-614C-41A4-BBA3-9CA03FD7EFE1}" type="pres">
      <dgm:prSet presAssocID="{5175C20F-21A3-449C-A2A1-FF35E8F994F3}" presName="textNode" presStyleLbl="node1" presStyleIdx="1" presStyleCnt="4">
        <dgm:presLayoutVars>
          <dgm:bulletEnabled val="1"/>
        </dgm:presLayoutVars>
      </dgm:prSet>
      <dgm:spPr/>
    </dgm:pt>
    <dgm:pt modelId="{C0E38A27-CFF3-4F2F-9860-8D3039978266}" type="pres">
      <dgm:prSet presAssocID="{98C2614D-33AA-4CC7-831B-05666334D8C7}" presName="sibTrans" presStyleCnt="0"/>
      <dgm:spPr/>
    </dgm:pt>
    <dgm:pt modelId="{6ED4ACAC-2AAF-4382-A7AD-3963DBAB857D}" type="pres">
      <dgm:prSet presAssocID="{B8C3530F-6BB7-4723-8CB4-68636B8C8C25}" presName="textNode" presStyleLbl="node1" presStyleIdx="2" presStyleCnt="4">
        <dgm:presLayoutVars>
          <dgm:bulletEnabled val="1"/>
        </dgm:presLayoutVars>
      </dgm:prSet>
      <dgm:spPr/>
    </dgm:pt>
    <dgm:pt modelId="{B75C611D-5DC3-4209-BEF6-7D74EF954DFF}" type="pres">
      <dgm:prSet presAssocID="{727B80A0-C2F5-4CF8-8900-03178F1B3BF0}" presName="sibTrans" presStyleCnt="0"/>
      <dgm:spPr/>
    </dgm:pt>
    <dgm:pt modelId="{D5C80EB4-4EAB-45CF-AAC4-1EF83B880254}" type="pres">
      <dgm:prSet presAssocID="{3EF8099D-0CD1-40B9-BC94-7636A50314E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203471D-5F9C-4DAF-B063-E883AC0CEFE5}" srcId="{BECAC716-3529-444A-B8CC-59E280386405}" destId="{3EF8099D-0CD1-40B9-BC94-7636A50314EF}" srcOrd="3" destOrd="0" parTransId="{973834CA-94BC-417E-846C-093876F4F929}" sibTransId="{14FD2AE4-E16A-4D01-8BA5-674FFC9E8E7F}"/>
    <dgm:cxn modelId="{98ABCB3E-C759-4176-A1A0-A277BF73B0FD}" type="presOf" srcId="{6843071F-FC6C-4C6C-A15F-7756F74216A2}" destId="{DCCD56C8-9376-41B2-A86E-1C0976407C4C}" srcOrd="0" destOrd="0" presId="urn:microsoft.com/office/officeart/2005/8/layout/hProcess9"/>
    <dgm:cxn modelId="{92D43462-1540-4430-857B-3982176E34AD}" type="presOf" srcId="{5175C20F-21A3-449C-A2A1-FF35E8F994F3}" destId="{9214D6A5-614C-41A4-BBA3-9CA03FD7EFE1}" srcOrd="0" destOrd="0" presId="urn:microsoft.com/office/officeart/2005/8/layout/hProcess9"/>
    <dgm:cxn modelId="{1C2D6D81-02ED-467F-A8BD-3FE1BBED7D68}" srcId="{BECAC716-3529-444A-B8CC-59E280386405}" destId="{6843071F-FC6C-4C6C-A15F-7756F74216A2}" srcOrd="0" destOrd="0" parTransId="{8D4C0544-088D-49A4-B13B-36EC0BD09125}" sibTransId="{E6EFAFD2-A17A-4F21-A2F8-B3AAED2B4E74}"/>
    <dgm:cxn modelId="{824F9184-B68B-46F2-8D67-5A5E1D8C1CDB}" srcId="{BECAC716-3529-444A-B8CC-59E280386405}" destId="{B8C3530F-6BB7-4723-8CB4-68636B8C8C25}" srcOrd="2" destOrd="0" parTransId="{B6940075-7943-4903-A5DC-684F65111B12}" sibTransId="{727B80A0-C2F5-4CF8-8900-03178F1B3BF0}"/>
    <dgm:cxn modelId="{6D7743A4-5E28-4570-82CF-B0BD7ADDEDA8}" type="presOf" srcId="{B8C3530F-6BB7-4723-8CB4-68636B8C8C25}" destId="{6ED4ACAC-2AAF-4382-A7AD-3963DBAB857D}" srcOrd="0" destOrd="0" presId="urn:microsoft.com/office/officeart/2005/8/layout/hProcess9"/>
    <dgm:cxn modelId="{A2E3B1A4-0E47-4720-92C6-528BACE93089}" type="presOf" srcId="{3EF8099D-0CD1-40B9-BC94-7636A50314EF}" destId="{D5C80EB4-4EAB-45CF-AAC4-1EF83B880254}" srcOrd="0" destOrd="0" presId="urn:microsoft.com/office/officeart/2005/8/layout/hProcess9"/>
    <dgm:cxn modelId="{8E17A0AC-C676-4759-A72B-8A5A13BDBCFD}" type="presOf" srcId="{BECAC716-3529-444A-B8CC-59E280386405}" destId="{685D08D2-48BA-45C9-96CA-A0B712DAB514}" srcOrd="0" destOrd="0" presId="urn:microsoft.com/office/officeart/2005/8/layout/hProcess9"/>
    <dgm:cxn modelId="{178C59CE-21ED-4B21-8F93-2364510CD7EC}" srcId="{BECAC716-3529-444A-B8CC-59E280386405}" destId="{5175C20F-21A3-449C-A2A1-FF35E8F994F3}" srcOrd="1" destOrd="0" parTransId="{4EB734E4-F2AB-4477-B43C-C7826AF59C08}" sibTransId="{98C2614D-33AA-4CC7-831B-05666334D8C7}"/>
    <dgm:cxn modelId="{3ED4A3B8-B977-459E-9C3D-8BD9C7342DD4}" type="presParOf" srcId="{685D08D2-48BA-45C9-96CA-A0B712DAB514}" destId="{C936D9C3-9978-4235-90D9-2EB5A4E5CF1E}" srcOrd="0" destOrd="0" presId="urn:microsoft.com/office/officeart/2005/8/layout/hProcess9"/>
    <dgm:cxn modelId="{B8A6A150-5C01-461A-B311-7EE5B16317EF}" type="presParOf" srcId="{685D08D2-48BA-45C9-96CA-A0B712DAB514}" destId="{4539CB34-A478-4A0C-A722-5E14C5C9FCA2}" srcOrd="1" destOrd="0" presId="urn:microsoft.com/office/officeart/2005/8/layout/hProcess9"/>
    <dgm:cxn modelId="{D881C960-E138-4609-8873-B058046DCE2E}" type="presParOf" srcId="{4539CB34-A478-4A0C-A722-5E14C5C9FCA2}" destId="{DCCD56C8-9376-41B2-A86E-1C0976407C4C}" srcOrd="0" destOrd="0" presId="urn:microsoft.com/office/officeart/2005/8/layout/hProcess9"/>
    <dgm:cxn modelId="{54156B8E-2289-4242-A51C-6DA33694A153}" type="presParOf" srcId="{4539CB34-A478-4A0C-A722-5E14C5C9FCA2}" destId="{C9C7BD25-A72C-4595-8374-660B42A524C9}" srcOrd="1" destOrd="0" presId="urn:microsoft.com/office/officeart/2005/8/layout/hProcess9"/>
    <dgm:cxn modelId="{8D569986-A298-4519-9BAE-335970C26327}" type="presParOf" srcId="{4539CB34-A478-4A0C-A722-5E14C5C9FCA2}" destId="{9214D6A5-614C-41A4-BBA3-9CA03FD7EFE1}" srcOrd="2" destOrd="0" presId="urn:microsoft.com/office/officeart/2005/8/layout/hProcess9"/>
    <dgm:cxn modelId="{98CC692D-3FFF-499A-992A-525074254FE9}" type="presParOf" srcId="{4539CB34-A478-4A0C-A722-5E14C5C9FCA2}" destId="{C0E38A27-CFF3-4F2F-9860-8D3039978266}" srcOrd="3" destOrd="0" presId="urn:microsoft.com/office/officeart/2005/8/layout/hProcess9"/>
    <dgm:cxn modelId="{80471AC5-BD52-404A-8659-D0B470F06D6D}" type="presParOf" srcId="{4539CB34-A478-4A0C-A722-5E14C5C9FCA2}" destId="{6ED4ACAC-2AAF-4382-A7AD-3963DBAB857D}" srcOrd="4" destOrd="0" presId="urn:microsoft.com/office/officeart/2005/8/layout/hProcess9"/>
    <dgm:cxn modelId="{5973F1E6-1A18-4A32-87F5-99FD73C94385}" type="presParOf" srcId="{4539CB34-A478-4A0C-A722-5E14C5C9FCA2}" destId="{B75C611D-5DC3-4209-BEF6-7D74EF954DFF}" srcOrd="5" destOrd="0" presId="urn:microsoft.com/office/officeart/2005/8/layout/hProcess9"/>
    <dgm:cxn modelId="{A2947D8F-6A25-46F1-99AA-BC3633F3CD82}" type="presParOf" srcId="{4539CB34-A478-4A0C-A722-5E14C5C9FCA2}" destId="{D5C80EB4-4EAB-45CF-AAC4-1EF83B88025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en-GB" dirty="0" err="1"/>
            <a:t>Mapiwch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stori</a:t>
          </a:r>
          <a:r>
            <a:rPr lang="en-GB" dirty="0"/>
            <a:t> (</a:t>
          </a:r>
          <a:r>
            <a:rPr lang="en-GB" dirty="0" err="1"/>
            <a:t>adolygiad</a:t>
          </a:r>
          <a:r>
            <a:rPr lang="en-GB" dirty="0"/>
            <a:t> o </a:t>
          </a:r>
          <a:r>
            <a:rPr lang="en-GB" dirty="0" err="1"/>
            <a:t>lenyddiaeth</a:t>
          </a:r>
          <a:r>
            <a:rPr lang="en-GB" dirty="0"/>
            <a:t>):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en-GB" dirty="0"/>
            <a:t>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pwnc</a:t>
          </a:r>
          <a:r>
            <a:rPr lang="en-GB" dirty="0"/>
            <a:t>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en-GB" dirty="0"/>
            <a:t>(DS: </a:t>
          </a:r>
          <a:r>
            <a:rPr lang="en-GB" dirty="0" err="1"/>
            <a:t>Os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allwch</a:t>
          </a:r>
          <a:r>
            <a:rPr lang="en-GB" dirty="0"/>
            <a:t> </a:t>
          </a:r>
          <a:r>
            <a:rPr lang="en-GB" dirty="0" err="1"/>
            <a:t>ateb</a:t>
          </a:r>
          <a:r>
            <a:rPr lang="en-GB" dirty="0"/>
            <a:t> </a:t>
          </a:r>
          <a:r>
            <a:rPr lang="en-GB" dirty="0" err="1"/>
            <a:t>rhai</a:t>
          </a:r>
          <a:r>
            <a:rPr lang="en-GB" dirty="0"/>
            <a:t> </a:t>
          </a:r>
          <a:r>
            <a:rPr lang="en-GB" dirty="0" err="1"/>
            <a:t>o’r</a:t>
          </a:r>
          <a:r>
            <a:rPr lang="en-GB" dirty="0"/>
            <a:t> </a:t>
          </a:r>
          <a:r>
            <a:rPr lang="en-GB" dirty="0" err="1"/>
            <a:t>cwestiynau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, </a:t>
          </a:r>
          <a:r>
            <a:rPr lang="en-GB" dirty="0" err="1"/>
            <a:t>gwnewch</a:t>
          </a:r>
          <a:r>
            <a:rPr lang="en-GB" dirty="0"/>
            <a:t> </a:t>
          </a:r>
          <a:r>
            <a:rPr lang="en-GB" dirty="0" err="1"/>
            <a:t>nodyn</a:t>
          </a:r>
          <a:r>
            <a:rPr lang="en-GB" dirty="0"/>
            <a:t> o </a:t>
          </a:r>
          <a:r>
            <a:rPr lang="en-GB" dirty="0" err="1"/>
            <a:t>hyn</a:t>
          </a:r>
          <a:r>
            <a:rPr lang="en-GB" dirty="0"/>
            <a:t>. </a:t>
          </a:r>
          <a:r>
            <a:rPr lang="en-GB" dirty="0" err="1"/>
            <a:t>Bydd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ddefnyddiol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nes</a:t>
          </a:r>
          <a:r>
            <a:rPr lang="en-GB" dirty="0"/>
            <a:t> </a:t>
          </a:r>
          <a:r>
            <a:rPr lang="en-GB" dirty="0" err="1"/>
            <a:t>ymlaen</a:t>
          </a:r>
          <a:r>
            <a:rPr lang="en-GB" dirty="0"/>
            <a:t>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BA6B3BF5-E254-4E70-9294-8E8CBA49C1CF}">
      <dgm:prSet/>
      <dgm:spPr/>
      <dgm:t>
        <a:bodyPr/>
        <a:lstStyle/>
        <a:p>
          <a:pPr rtl="0"/>
          <a:r>
            <a:rPr lang="en-GB" dirty="0"/>
            <a:t>Pwy yw'r bobl allweddol yn eich maes? Beth yw'r adnoddau allweddol?</a:t>
          </a:r>
        </a:p>
      </dgm:t>
    </dgm:pt>
    <dgm:pt modelId="{6BD7FB14-E716-426A-AD24-D6AEE64919E7}" type="parTrans" cxnId="{9C04EF48-CFCF-4672-B3A7-9F7A42C40709}">
      <dgm:prSet/>
      <dgm:spPr/>
      <dgm:t>
        <a:bodyPr/>
        <a:lstStyle/>
        <a:p>
          <a:endParaRPr lang="en-GB"/>
        </a:p>
      </dgm:t>
    </dgm:pt>
    <dgm:pt modelId="{1C636D4A-5BB8-41EB-8028-9C5DA2CFEC42}" type="sibTrans" cxnId="{9C04EF48-CFCF-4672-B3A7-9F7A42C40709}">
      <dgm:prSet/>
      <dgm:spPr/>
      <dgm:t>
        <a:bodyPr/>
        <a:lstStyle/>
        <a:p>
          <a:endParaRPr lang="en-GB"/>
        </a:p>
      </dgm:t>
    </dgm:pt>
    <dgm:pt modelId="{47EA9FDC-FC64-4A9A-90AD-35E6127DAF57}">
      <dgm:prSet/>
      <dgm:spPr/>
      <dgm:t>
        <a:bodyPr/>
        <a:lstStyle/>
        <a:p>
          <a:pPr rtl="0"/>
          <a:r>
            <a:rPr lang="en-GB" dirty="0"/>
            <a:t>Beth yw'r syniadau allweddol yn eich maes? Pa fethodolegau a ddefnyddiwyd?</a:t>
          </a:r>
        </a:p>
      </dgm:t>
    </dgm:pt>
    <dgm:pt modelId="{BB9F6C54-6F58-4FA5-BED4-425FB7BC87F5}" type="parTrans" cxnId="{DDDDBD17-7A24-4213-BAFE-A3946E348192}">
      <dgm:prSet/>
      <dgm:spPr/>
      <dgm:t>
        <a:bodyPr/>
        <a:lstStyle/>
        <a:p>
          <a:endParaRPr lang="en-GB"/>
        </a:p>
      </dgm:t>
    </dgm:pt>
    <dgm:pt modelId="{80BFB13B-771D-4F08-B88B-7766060C913E}" type="sibTrans" cxnId="{DDDDBD17-7A24-4213-BAFE-A3946E348192}">
      <dgm:prSet/>
      <dgm:spPr/>
      <dgm:t>
        <a:bodyPr/>
        <a:lstStyle/>
        <a:p>
          <a:endParaRPr lang="en-GB"/>
        </a:p>
      </dgm:t>
    </dgm:pt>
    <dgm:pt modelId="{27491ADC-9891-4470-A841-1BB87FD78F5B}">
      <dgm:prSet/>
      <dgm:spPr/>
      <dgm:t>
        <a:bodyPr/>
        <a:lstStyle/>
        <a:p>
          <a:pPr rtl="0"/>
          <a:r>
            <a:rPr lang="en-GB" dirty="0"/>
            <a:t>Beth yw rhai o gryfderau a gwendidau ymchwil sydd eisoes yn bodoli?</a:t>
          </a:r>
        </a:p>
      </dgm:t>
    </dgm:pt>
    <dgm:pt modelId="{E7E906F7-BA7A-411E-952F-452BF9A31162}" type="parTrans" cxnId="{3FDBF05E-D63F-4103-AAD2-BB11F82324B4}">
      <dgm:prSet/>
      <dgm:spPr/>
      <dgm:t>
        <a:bodyPr/>
        <a:lstStyle/>
        <a:p>
          <a:endParaRPr lang="en-GB"/>
        </a:p>
      </dgm:t>
    </dgm:pt>
    <dgm:pt modelId="{F1FE85FC-15A4-4F99-905D-6176ABBCEA10}" type="sibTrans" cxnId="{3FDBF05E-D63F-4103-AAD2-BB11F82324B4}">
      <dgm:prSet/>
      <dgm:spPr/>
      <dgm:t>
        <a:bodyPr/>
        <a:lstStyle/>
        <a:p>
          <a:endParaRPr lang="en-GB"/>
        </a:p>
      </dgm:t>
    </dgm:pt>
    <dgm:pt modelId="{DCCCD2E0-177D-454C-A916-6A927A68C548}">
      <dgm:prSet/>
      <dgm:spPr/>
      <dgm:t>
        <a:bodyPr/>
        <a:lstStyle/>
        <a:p>
          <a:pPr rtl="0"/>
          <a:r>
            <a:rPr lang="en-GB" dirty="0"/>
            <a:t>Beth fydd eich cyfraniad? Sut bydd yn wahanol?</a:t>
          </a:r>
        </a:p>
      </dgm:t>
    </dgm:pt>
    <dgm:pt modelId="{AA9C30DA-343E-4B8F-94AA-5037B6B3AECE}" type="parTrans" cxnId="{49438DC4-671F-4EBD-A239-494134608F3A}">
      <dgm:prSet/>
      <dgm:spPr/>
      <dgm:t>
        <a:bodyPr/>
        <a:lstStyle/>
        <a:p>
          <a:endParaRPr lang="en-GB"/>
        </a:p>
      </dgm:t>
    </dgm:pt>
    <dgm:pt modelId="{C8C5AE9B-A652-4000-9CE5-DE02F429CFBD}" type="sibTrans" cxnId="{49438DC4-671F-4EBD-A239-494134608F3A}">
      <dgm:prSet/>
      <dgm:spPr/>
      <dgm:t>
        <a:bodyPr/>
        <a:lstStyle/>
        <a:p>
          <a:endParaRPr lang="en-GB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 custLinFactNeighborX="-346" custLinFactNeighborY="-9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DDDDBD17-7A24-4213-BAFE-A3946E348192}" srcId="{66EBBC99-2317-40F0-BC5F-E3FA67CD935C}" destId="{47EA9FDC-FC64-4A9A-90AD-35E6127DAF57}" srcOrd="2" destOrd="0" parTransId="{BB9F6C54-6F58-4FA5-BED4-425FB7BC87F5}" sibTransId="{80BFB13B-771D-4F08-B88B-7766060C913E}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3FDBF05E-D63F-4103-AAD2-BB11F82324B4}" srcId="{66EBBC99-2317-40F0-BC5F-E3FA67CD935C}" destId="{27491ADC-9891-4470-A841-1BB87FD78F5B}" srcOrd="3" destOrd="0" parTransId="{E7E906F7-BA7A-411E-952F-452BF9A31162}" sibTransId="{F1FE85FC-15A4-4F99-905D-6176ABBCEA10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9C04EF48-CFCF-4672-B3A7-9F7A42C40709}" srcId="{66EBBC99-2317-40F0-BC5F-E3FA67CD935C}" destId="{BA6B3BF5-E254-4E70-9294-8E8CBA49C1CF}" srcOrd="1" destOrd="0" parTransId="{6BD7FB14-E716-426A-AD24-D6AEE64919E7}" sibTransId="{1C636D4A-5BB8-41EB-8028-9C5DA2CFEC42}"/>
    <dgm:cxn modelId="{B045784F-19E5-4A36-B6E5-BD7FC0112423}" type="presOf" srcId="{DCCCD2E0-177D-454C-A916-6A927A68C548}" destId="{BF1205F6-4BD2-4AF3-A910-29634D37462F}" srcOrd="0" destOrd="4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D58860A5-52A3-4AB4-95FA-7B3BC596D7B8}" type="presOf" srcId="{47EA9FDC-FC64-4A9A-90AD-35E6127DAF57}" destId="{BF1205F6-4BD2-4AF3-A910-29634D37462F}" srcOrd="0" destOrd="2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74579CB6-D412-4CC2-9D0A-0812ACADA491}" type="presOf" srcId="{27491ADC-9891-4470-A841-1BB87FD78F5B}" destId="{BF1205F6-4BD2-4AF3-A910-29634D37462F}" srcOrd="0" destOrd="3" presId="urn:microsoft.com/office/officeart/2005/8/layout/vList2"/>
    <dgm:cxn modelId="{9CB4FDBE-F315-44DB-BD0A-4C7394D035C2}" type="presOf" srcId="{BA6B3BF5-E254-4E70-9294-8E8CBA49C1CF}" destId="{BF1205F6-4BD2-4AF3-A910-29634D37462F}" srcOrd="0" destOrd="1" presId="urn:microsoft.com/office/officeart/2005/8/layout/vList2"/>
    <dgm:cxn modelId="{49438DC4-671F-4EBD-A239-494134608F3A}" srcId="{66EBBC99-2317-40F0-BC5F-E3FA67CD935C}" destId="{DCCCD2E0-177D-454C-A916-6A927A68C548}" srcOrd="4" destOrd="0" parTransId="{AA9C30DA-343E-4B8F-94AA-5037B6B3AECE}" sibTransId="{C8C5AE9B-A652-4000-9CE5-DE02F429CFBD}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en-GB" dirty="0"/>
            <a:t>Map your story (literature review): </a:t>
          </a:r>
          <a:r>
            <a:rPr lang="en-GB" b="1" dirty="0"/>
            <a:t>Note down some initial responses/ or what you need to find out about..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en-GB"/>
            <a:t>What is your topic?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06F3F310-DF5B-4442-956B-A6A26421A213}">
      <dgm:prSet/>
      <dgm:spPr/>
      <dgm:t>
        <a:bodyPr/>
        <a:lstStyle/>
        <a:p>
          <a:pPr rtl="0"/>
          <a:r>
            <a:rPr lang="en-GB" dirty="0"/>
            <a:t>Who are the key people in your field? What are the key resources?</a:t>
          </a:r>
        </a:p>
      </dgm:t>
    </dgm:pt>
    <dgm:pt modelId="{38E2C247-4632-4C56-A717-11E2FB98CF92}" type="parTrans" cxnId="{A8725677-E35D-4E02-9764-98BC4E911C6E}">
      <dgm:prSet/>
      <dgm:spPr/>
      <dgm:t>
        <a:bodyPr/>
        <a:lstStyle/>
        <a:p>
          <a:endParaRPr lang="en-US"/>
        </a:p>
      </dgm:t>
    </dgm:pt>
    <dgm:pt modelId="{A8494B05-144C-44E2-B1D8-30DA2CD56A23}" type="sibTrans" cxnId="{A8725677-E35D-4E02-9764-98BC4E911C6E}">
      <dgm:prSet/>
      <dgm:spPr/>
      <dgm:t>
        <a:bodyPr/>
        <a:lstStyle/>
        <a:p>
          <a:endParaRPr lang="en-US"/>
        </a:p>
      </dgm:t>
    </dgm:pt>
    <dgm:pt modelId="{6E44B0B2-80B6-4478-8307-C31C4D1E89DE}">
      <dgm:prSet/>
      <dgm:spPr/>
      <dgm:t>
        <a:bodyPr/>
        <a:lstStyle/>
        <a:p>
          <a:pPr rtl="0"/>
          <a:r>
            <a:rPr lang="en-GB"/>
            <a:t>What are the key ideas in your field? What methodologies have been used?</a:t>
          </a:r>
        </a:p>
      </dgm:t>
    </dgm:pt>
    <dgm:pt modelId="{CE72301C-69DF-4829-A536-E0A2D0E9A4E5}" type="parTrans" cxnId="{EA6D3A0E-3327-4EDF-B43E-8748133A7CA5}">
      <dgm:prSet/>
      <dgm:spPr/>
      <dgm:t>
        <a:bodyPr/>
        <a:lstStyle/>
        <a:p>
          <a:endParaRPr lang="en-US"/>
        </a:p>
      </dgm:t>
    </dgm:pt>
    <dgm:pt modelId="{254F3051-36A7-41F7-B414-C9004BC9C7E5}" type="sibTrans" cxnId="{EA6D3A0E-3327-4EDF-B43E-8748133A7CA5}">
      <dgm:prSet/>
      <dgm:spPr/>
      <dgm:t>
        <a:bodyPr/>
        <a:lstStyle/>
        <a:p>
          <a:endParaRPr lang="en-US"/>
        </a:p>
      </dgm:t>
    </dgm:pt>
    <dgm:pt modelId="{784B73A7-3774-495A-8922-F9938A5E0D8E}">
      <dgm:prSet/>
      <dgm:spPr/>
      <dgm:t>
        <a:bodyPr/>
        <a:lstStyle/>
        <a:p>
          <a:pPr rtl="0"/>
          <a:r>
            <a:rPr lang="en-GB"/>
            <a:t>What are some of the strengths and weaknesses of existing research?</a:t>
          </a:r>
        </a:p>
      </dgm:t>
    </dgm:pt>
    <dgm:pt modelId="{23E464A6-6D93-434E-A559-94E230419A16}" type="parTrans" cxnId="{C44FC73E-0921-40E3-A13B-92DEC72DD7DC}">
      <dgm:prSet/>
      <dgm:spPr/>
      <dgm:t>
        <a:bodyPr/>
        <a:lstStyle/>
        <a:p>
          <a:endParaRPr lang="en-US"/>
        </a:p>
      </dgm:t>
    </dgm:pt>
    <dgm:pt modelId="{212395C2-1D31-4138-804B-C2AEB3FC529C}" type="sibTrans" cxnId="{C44FC73E-0921-40E3-A13B-92DEC72DD7DC}">
      <dgm:prSet/>
      <dgm:spPr/>
      <dgm:t>
        <a:bodyPr/>
        <a:lstStyle/>
        <a:p>
          <a:endParaRPr lang="en-US"/>
        </a:p>
      </dgm:t>
    </dgm:pt>
    <dgm:pt modelId="{CABED657-EA18-4634-BA17-61F789CD4C7E}">
      <dgm:prSet/>
      <dgm:spPr/>
      <dgm:t>
        <a:bodyPr/>
        <a:lstStyle/>
        <a:p>
          <a:pPr rtl="0"/>
          <a:r>
            <a:rPr lang="en-GB"/>
            <a:t>What will your contribution be? How will it be different?</a:t>
          </a:r>
        </a:p>
      </dgm:t>
    </dgm:pt>
    <dgm:pt modelId="{4E2C3E6D-9367-4B29-84B8-CC57147567F1}" type="parTrans" cxnId="{501D6D9A-CF06-4F83-B399-27CA90E825A0}">
      <dgm:prSet/>
      <dgm:spPr/>
      <dgm:t>
        <a:bodyPr/>
        <a:lstStyle/>
        <a:p>
          <a:endParaRPr lang="en-US"/>
        </a:p>
      </dgm:t>
    </dgm:pt>
    <dgm:pt modelId="{9370676B-6876-4C81-B74E-1E88415FF69C}" type="sibTrans" cxnId="{501D6D9A-CF06-4F83-B399-27CA90E825A0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en-GB"/>
            <a:t>(NB: If you can’t answer some of these question, make a note of this. It will come in handy later!)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 custLinFactNeighborX="-1219" custLinFactNeighborY="-1710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EA6D3A0E-3327-4EDF-B43E-8748133A7CA5}" srcId="{66EBBC99-2317-40F0-BC5F-E3FA67CD935C}" destId="{6E44B0B2-80B6-4478-8307-C31C4D1E89DE}" srcOrd="2" destOrd="0" parTransId="{CE72301C-69DF-4829-A536-E0A2D0E9A4E5}" sibTransId="{254F3051-36A7-41F7-B414-C9004BC9C7E5}"/>
    <dgm:cxn modelId="{E983B018-D97F-4427-935B-B3647F904D85}" type="presOf" srcId="{6E44B0B2-80B6-4478-8307-C31C4D1E89DE}" destId="{BF1205F6-4BD2-4AF3-A910-29634D37462F}" srcOrd="0" destOrd="2" presId="urn:microsoft.com/office/officeart/2005/8/layout/vList2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BA86A63C-8AE8-451B-9FB2-FC6599D7CE23}" type="presOf" srcId="{784B73A7-3774-495A-8922-F9938A5E0D8E}" destId="{BF1205F6-4BD2-4AF3-A910-29634D37462F}" srcOrd="0" destOrd="3" presId="urn:microsoft.com/office/officeart/2005/8/layout/vList2"/>
    <dgm:cxn modelId="{C44FC73E-0921-40E3-A13B-92DEC72DD7DC}" srcId="{66EBBC99-2317-40F0-BC5F-E3FA67CD935C}" destId="{784B73A7-3774-495A-8922-F9938A5E0D8E}" srcOrd="3" destOrd="0" parTransId="{23E464A6-6D93-434E-A559-94E230419A16}" sibTransId="{212395C2-1D31-4138-804B-C2AEB3FC529C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A8725677-E35D-4E02-9764-98BC4E911C6E}" srcId="{66EBBC99-2317-40F0-BC5F-E3FA67CD935C}" destId="{06F3F310-DF5B-4442-956B-A6A26421A213}" srcOrd="1" destOrd="0" parTransId="{38E2C247-4632-4C56-A717-11E2FB98CF92}" sibTransId="{A8494B05-144C-44E2-B1D8-30DA2CD56A23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501D6D9A-CF06-4F83-B399-27CA90E825A0}" srcId="{66EBBC99-2317-40F0-BC5F-E3FA67CD935C}" destId="{CABED657-EA18-4634-BA17-61F789CD4C7E}" srcOrd="4" destOrd="0" parTransId="{4E2C3E6D-9367-4B29-84B8-CC57147567F1}" sibTransId="{9370676B-6876-4C81-B74E-1E88415FF69C}"/>
    <dgm:cxn modelId="{4C268D9B-B091-41E0-A5EB-E777376D6EF4}" type="presOf" srcId="{CABED657-EA18-4634-BA17-61F789CD4C7E}" destId="{BF1205F6-4BD2-4AF3-A910-29634D37462F}" srcOrd="0" destOrd="4" presId="urn:microsoft.com/office/officeart/2005/8/layout/vList2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A71A58EE-BB68-42EF-95E3-578592449C4C}" type="presOf" srcId="{06F3F310-DF5B-4442-956B-A6A26421A213}" destId="{BF1205F6-4BD2-4AF3-A910-29634D37462F}" srcOrd="0" destOrd="1" presId="urn:microsoft.com/office/officeart/2005/8/layout/vList2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CB4B51A-7A65-43F7-A46A-AE1A2D413AB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BEC6ACDC-C07F-4167-91BB-E8FFB14E3933}">
      <dgm:prSet/>
      <dgm:spPr/>
      <dgm:t>
        <a:bodyPr/>
        <a:lstStyle/>
        <a:p>
          <a:r>
            <a:rPr lang="en-GB" dirty="0"/>
            <a:t>Pam </a:t>
          </a:r>
          <a:r>
            <a:rPr lang="en-GB" dirty="0" err="1"/>
            <a:t>ei</a:t>
          </a:r>
          <a:r>
            <a:rPr lang="en-GB" dirty="0"/>
            <a:t> bod mor </a:t>
          </a:r>
          <a:r>
            <a:rPr lang="en-GB" dirty="0" err="1"/>
            <a:t>bwysig</a:t>
          </a:r>
          <a:r>
            <a:rPr lang="en-GB" dirty="0"/>
            <a:t> </a:t>
          </a:r>
          <a:r>
            <a:rPr lang="en-GB" dirty="0" err="1"/>
            <a:t>ysgrifennu'n</a:t>
          </a:r>
          <a:r>
            <a:rPr lang="en-GB" dirty="0"/>
            <a:t> </a:t>
          </a:r>
          <a:r>
            <a:rPr lang="en-GB" dirty="0" err="1"/>
            <a:t>feirniadol</a:t>
          </a:r>
          <a:r>
            <a:rPr lang="en-GB" dirty="0"/>
            <a:t>?!</a:t>
          </a:r>
        </a:p>
      </dgm:t>
    </dgm:pt>
    <dgm:pt modelId="{B00F4203-FF70-416A-9B39-8FF1DCE89447}" type="parTrans" cxnId="{AE4D1A2A-4C8B-4A23-BF47-B13B8DCC3398}">
      <dgm:prSet/>
      <dgm:spPr/>
      <dgm:t>
        <a:bodyPr/>
        <a:lstStyle/>
        <a:p>
          <a:endParaRPr lang="en-GB"/>
        </a:p>
      </dgm:t>
    </dgm:pt>
    <dgm:pt modelId="{C357ABB6-4AFE-45AC-946E-90C4D772DC65}" type="sibTrans" cxnId="{AE4D1A2A-4C8B-4A23-BF47-B13B8DCC3398}">
      <dgm:prSet/>
      <dgm:spPr/>
      <dgm:t>
        <a:bodyPr/>
        <a:lstStyle/>
        <a:p>
          <a:endParaRPr lang="en-GB"/>
        </a:p>
      </dgm:t>
    </dgm:pt>
    <dgm:pt modelId="{0672347F-7395-4A42-996A-FF86A687E289}" type="pres">
      <dgm:prSet presAssocID="{0CB4B51A-7A65-43F7-A46A-AE1A2D413ABE}" presName="linear" presStyleCnt="0">
        <dgm:presLayoutVars>
          <dgm:animLvl val="lvl"/>
          <dgm:resizeHandles val="exact"/>
        </dgm:presLayoutVars>
      </dgm:prSet>
      <dgm:spPr/>
    </dgm:pt>
    <dgm:pt modelId="{884A4D26-1972-4A5B-819E-8FB2CA2A9495}" type="pres">
      <dgm:prSet presAssocID="{BEC6ACDC-C07F-4167-91BB-E8FFB14E393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0A6D519-AD4F-4E80-9616-762EEC8A7224}" type="presOf" srcId="{0CB4B51A-7A65-43F7-A46A-AE1A2D413ABE}" destId="{0672347F-7395-4A42-996A-FF86A687E289}" srcOrd="0" destOrd="0" presId="urn:microsoft.com/office/officeart/2005/8/layout/vList2"/>
    <dgm:cxn modelId="{3D0D7C20-A189-46F0-AE48-2C609E8FDA91}" type="presOf" srcId="{BEC6ACDC-C07F-4167-91BB-E8FFB14E3933}" destId="{884A4D26-1972-4A5B-819E-8FB2CA2A9495}" srcOrd="0" destOrd="0" presId="urn:microsoft.com/office/officeart/2005/8/layout/vList2"/>
    <dgm:cxn modelId="{AE4D1A2A-4C8B-4A23-BF47-B13B8DCC3398}" srcId="{0CB4B51A-7A65-43F7-A46A-AE1A2D413ABE}" destId="{BEC6ACDC-C07F-4167-91BB-E8FFB14E3933}" srcOrd="0" destOrd="0" parTransId="{B00F4203-FF70-416A-9B39-8FF1DCE89447}" sibTransId="{C357ABB6-4AFE-45AC-946E-90C4D772DC65}"/>
    <dgm:cxn modelId="{249C9CF7-1CCD-4A3B-BCD9-F53F72A2DB3E}" type="presParOf" srcId="{0672347F-7395-4A42-996A-FF86A687E289}" destId="{884A4D26-1972-4A5B-819E-8FB2CA2A949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BA3C01A-4EEC-42CC-BC26-880F3E9F4B1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C29EB46-2F42-42DD-BBF7-825E84996814}">
      <dgm:prSet/>
      <dgm:spPr/>
      <dgm:t>
        <a:bodyPr/>
        <a:lstStyle/>
        <a:p>
          <a:r>
            <a:rPr lang="en-GB"/>
            <a:t>Why is it so important to write critically?! </a:t>
          </a:r>
        </a:p>
      </dgm:t>
    </dgm:pt>
    <dgm:pt modelId="{85F6FE8D-ACD7-4379-96CB-4EB697D6CAB3}" type="parTrans" cxnId="{BF000DA7-4337-4426-89B0-9731EA582E4D}">
      <dgm:prSet/>
      <dgm:spPr/>
      <dgm:t>
        <a:bodyPr/>
        <a:lstStyle/>
        <a:p>
          <a:endParaRPr lang="en-GB"/>
        </a:p>
      </dgm:t>
    </dgm:pt>
    <dgm:pt modelId="{B1455876-9CF7-4F28-AB0C-9343F04687AF}" type="sibTrans" cxnId="{BF000DA7-4337-4426-89B0-9731EA582E4D}">
      <dgm:prSet/>
      <dgm:spPr/>
      <dgm:t>
        <a:bodyPr/>
        <a:lstStyle/>
        <a:p>
          <a:endParaRPr lang="en-GB"/>
        </a:p>
      </dgm:t>
    </dgm:pt>
    <dgm:pt modelId="{E0060B56-A9D8-4C2B-AC75-358FA313A2D5}" type="pres">
      <dgm:prSet presAssocID="{FBA3C01A-4EEC-42CC-BC26-880F3E9F4B1D}" presName="linear" presStyleCnt="0">
        <dgm:presLayoutVars>
          <dgm:animLvl val="lvl"/>
          <dgm:resizeHandles val="exact"/>
        </dgm:presLayoutVars>
      </dgm:prSet>
      <dgm:spPr/>
    </dgm:pt>
    <dgm:pt modelId="{ED9BABFE-3919-4515-92AE-7210DBEB8B24}" type="pres">
      <dgm:prSet presAssocID="{7C29EB46-2F42-42DD-BBF7-825E8499681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7BADB875-7CF5-4B69-826F-3F97529A4346}" type="presOf" srcId="{7C29EB46-2F42-42DD-BBF7-825E84996814}" destId="{ED9BABFE-3919-4515-92AE-7210DBEB8B24}" srcOrd="0" destOrd="0" presId="urn:microsoft.com/office/officeart/2005/8/layout/vList2"/>
    <dgm:cxn modelId="{BF000DA7-4337-4426-89B0-9731EA582E4D}" srcId="{FBA3C01A-4EEC-42CC-BC26-880F3E9F4B1D}" destId="{7C29EB46-2F42-42DD-BBF7-825E84996814}" srcOrd="0" destOrd="0" parTransId="{85F6FE8D-ACD7-4379-96CB-4EB697D6CAB3}" sibTransId="{B1455876-9CF7-4F28-AB0C-9343F04687AF}"/>
    <dgm:cxn modelId="{10EEAEE5-DAFB-464F-B836-2AC7B5EE5ADE}" type="presOf" srcId="{FBA3C01A-4EEC-42CC-BC26-880F3E9F4B1D}" destId="{E0060B56-A9D8-4C2B-AC75-358FA313A2D5}" srcOrd="0" destOrd="0" presId="urn:microsoft.com/office/officeart/2005/8/layout/vList2"/>
    <dgm:cxn modelId="{F171593A-0209-4229-95B9-825A9DB1927E}" type="presParOf" srcId="{E0060B56-A9D8-4C2B-AC75-358FA313A2D5}" destId="{ED9BABFE-3919-4515-92AE-7210DBEB8B2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en-GB" dirty="0" err="1"/>
            <a:t>Wrth</a:t>
          </a:r>
          <a:r>
            <a:rPr lang="en-GB" dirty="0"/>
            <a:t> </a:t>
          </a:r>
          <a:r>
            <a:rPr lang="en-GB" dirty="0" err="1"/>
            <a:t>nodi'r</a:t>
          </a:r>
          <a:r>
            <a:rPr lang="en-GB" dirty="0"/>
            <a:t> </a:t>
          </a:r>
          <a:r>
            <a:rPr lang="en-GB" dirty="0" err="1"/>
            <a:t>syniadau</a:t>
          </a:r>
          <a:r>
            <a:rPr lang="en-GB" dirty="0"/>
            <a:t>, y </a:t>
          </a:r>
          <a:r>
            <a:rPr lang="en-GB" dirty="0" err="1"/>
            <a:t>themâu</a:t>
          </a:r>
          <a:r>
            <a:rPr lang="en-GB" dirty="0"/>
            <a:t> </a:t>
          </a:r>
          <a:r>
            <a:rPr lang="en-GB" dirty="0" err="1"/>
            <a:t>a'r</a:t>
          </a:r>
          <a:r>
            <a:rPr lang="en-GB" dirty="0"/>
            <a:t> </a:t>
          </a:r>
          <a:r>
            <a:rPr lang="en-GB" dirty="0" err="1"/>
            <a:t>methodolegau</a:t>
          </a:r>
          <a:r>
            <a:rPr lang="en-GB" dirty="0"/>
            <a:t> </a:t>
          </a:r>
          <a:r>
            <a:rPr lang="en-GB" dirty="0" err="1"/>
            <a:t>allweddol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r>
            <a:rPr lang="en-GB" dirty="0"/>
            <a:t>, </a:t>
          </a:r>
          <a:r>
            <a:rPr lang="en-GB" dirty="0" err="1"/>
            <a:t>mae'n</a:t>
          </a:r>
          <a:r>
            <a:rPr lang="en-GB" dirty="0"/>
            <a:t> </a:t>
          </a:r>
          <a:r>
            <a:rPr lang="en-GB" dirty="0" err="1"/>
            <a:t>bwysig</a:t>
          </a:r>
          <a:r>
            <a:rPr lang="en-GB" dirty="0"/>
            <a:t> </a:t>
          </a:r>
          <a:r>
            <a:rPr lang="en-GB" dirty="0" err="1"/>
            <a:t>meddwl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feirniadol</a:t>
          </a:r>
          <a:r>
            <a:rPr lang="en-GB" dirty="0"/>
            <a:t> </a:t>
          </a:r>
          <a:r>
            <a:rPr lang="en-GB" dirty="0" err="1"/>
            <a:t>amdanynt</a:t>
          </a:r>
          <a:endParaRPr lang="en-GB" dirty="0"/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en-GB" dirty="0" err="1"/>
            <a:t>Bydd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caniatáu</a:t>
          </a:r>
          <a:r>
            <a:rPr lang="en-GB" dirty="0"/>
            <a:t> </a:t>
          </a:r>
          <a:r>
            <a:rPr lang="en-GB" dirty="0" err="1"/>
            <a:t>ichi</a:t>
          </a:r>
          <a:r>
            <a:rPr lang="en-GB" dirty="0"/>
            <a:t> nodi ‘</a:t>
          </a:r>
          <a:r>
            <a:rPr lang="en-GB" dirty="0" err="1"/>
            <a:t>bwlch</a:t>
          </a:r>
          <a:r>
            <a:rPr lang="en-GB" dirty="0"/>
            <a:t>’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llenyddiaeth</a:t>
          </a:r>
          <a:endParaRPr lang="en-GB" dirty="0"/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en-GB" dirty="0" err="1"/>
            <a:t>Gofynnwch</a:t>
          </a:r>
          <a:r>
            <a:rPr lang="en-GB" dirty="0"/>
            <a:t> i </a:t>
          </a:r>
          <a:r>
            <a:rPr lang="en-GB" dirty="0" err="1"/>
            <a:t>chi'ch</a:t>
          </a:r>
          <a:r>
            <a:rPr lang="en-GB" dirty="0"/>
            <a:t> </a:t>
          </a:r>
          <a:r>
            <a:rPr lang="en-GB" dirty="0" err="1"/>
            <a:t>hun</a:t>
          </a:r>
          <a:r>
            <a:rPr lang="en-GB" dirty="0"/>
            <a:t>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cryfderau</a:t>
          </a:r>
          <a:r>
            <a:rPr lang="en-GB" dirty="0"/>
            <a:t> a </a:t>
          </a:r>
          <a:r>
            <a:rPr lang="en-GB" dirty="0" err="1"/>
            <a:t>gwendidau’r</a:t>
          </a:r>
          <a:r>
            <a:rPr lang="en-GB" dirty="0"/>
            <a:t> </a:t>
          </a:r>
          <a:r>
            <a:rPr lang="en-GB" dirty="0" err="1"/>
            <a:t>dadleuon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EFDF1D95-B3CA-4213-8CBD-3FD363777AEF}">
      <dgm:prSet/>
      <dgm:spPr/>
      <dgm:t>
        <a:bodyPr/>
        <a:lstStyle/>
        <a:p>
          <a:r>
            <a:rPr lang="en-GB" dirty="0"/>
            <a:t>Pa dystiolaeth sy'n ddiffygiol, yn amhendant neu'n gyfyngedig?</a:t>
          </a:r>
        </a:p>
      </dgm:t>
    </dgm:pt>
    <dgm:pt modelId="{C0ACCB09-3ABC-47FB-81F1-20BF3F0946FC}" type="parTrans" cxnId="{EA593D49-9C71-4F7B-BECE-70204D5FED5A}">
      <dgm:prSet/>
      <dgm:spPr/>
      <dgm:t>
        <a:bodyPr/>
        <a:lstStyle/>
        <a:p>
          <a:endParaRPr lang="en-GB"/>
        </a:p>
      </dgm:t>
    </dgm:pt>
    <dgm:pt modelId="{E0BDE451-2487-4833-BA22-A94C0D441AD7}" type="sibTrans" cxnId="{EA593D49-9C71-4F7B-BECE-70204D5FED5A}">
      <dgm:prSet/>
      <dgm:spPr/>
      <dgm:t>
        <a:bodyPr/>
        <a:lstStyle/>
        <a:p>
          <a:endParaRPr lang="en-GB"/>
        </a:p>
      </dgm:t>
    </dgm:pt>
    <dgm:pt modelId="{A88F1CA8-8059-4264-9729-CFD58BB185EA}">
      <dgm:prSet/>
      <dgm:spPr/>
      <dgm:t>
        <a:bodyPr/>
        <a:lstStyle/>
        <a:p>
          <a:r>
            <a:rPr lang="en-GB" dirty="0"/>
            <a:t>Beth fyddwch chi'n ei ychwanegu at y pwnc? Beth fyddwch chi'n ei wneud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wahanol</a:t>
          </a:r>
          <a:r>
            <a:rPr lang="en-GB" dirty="0"/>
            <a:t>? </a:t>
          </a:r>
        </a:p>
      </dgm:t>
    </dgm:pt>
    <dgm:pt modelId="{C59BD1EC-4DD8-4ACC-82AB-2C524F3DF91C}" type="parTrans" cxnId="{90573758-3A24-4DB6-86A5-ECA6D4E112A6}">
      <dgm:prSet/>
      <dgm:spPr/>
      <dgm:t>
        <a:bodyPr/>
        <a:lstStyle/>
        <a:p>
          <a:endParaRPr lang="en-GB"/>
        </a:p>
      </dgm:t>
    </dgm:pt>
    <dgm:pt modelId="{3C966181-1F28-4A45-AD20-11FB8DBE5C34}" type="sibTrans" cxnId="{90573758-3A24-4DB6-86A5-ECA6D4E112A6}">
      <dgm:prSet/>
      <dgm:spPr/>
      <dgm:t>
        <a:bodyPr/>
        <a:lstStyle/>
        <a:p>
          <a:endParaRPr lang="en-GB"/>
        </a:p>
      </dgm:t>
    </dgm:pt>
    <dgm:pt modelId="{6416C473-FDAD-455E-89C5-14C04388F064}" type="pres">
      <dgm:prSet presAssocID="{DA9BA698-7D52-44D0-A578-3C920842D7CF}" presName="linear" presStyleCnt="0">
        <dgm:presLayoutVars>
          <dgm:animLvl val="lvl"/>
          <dgm:resizeHandles val="exact"/>
        </dgm:presLayoutVars>
      </dgm:prSet>
      <dgm:spPr/>
    </dgm:pt>
    <dgm:pt modelId="{A6C4DD0E-CCAF-4C69-AEB8-4689BEE0BE88}" type="pres">
      <dgm:prSet presAssocID="{87B30A56-86B9-42D5-A5E5-06DB4B0F5F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AB3C02-6ABC-4ECB-BBBB-ABD237710815}" type="pres">
      <dgm:prSet presAssocID="{13F959B7-707E-40B8-8258-EC596152B050}" presName="spacer" presStyleCnt="0"/>
      <dgm:spPr/>
    </dgm:pt>
    <dgm:pt modelId="{6B2BCCE8-84ED-435D-9BDB-3890D8F9D770}" type="pres">
      <dgm:prSet presAssocID="{2D3F240F-6522-4E99-BF32-D1494BB6D9E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71E52A-BB52-4E53-B782-52BC6C55FF88}" type="pres">
      <dgm:prSet presAssocID="{F540ED30-E3B3-4E16-9BCE-6DB331C4E9AA}" presName="spacer" presStyleCnt="0"/>
      <dgm:spPr/>
    </dgm:pt>
    <dgm:pt modelId="{1143EB44-163F-4BD0-9E68-C26A34AA9BD0}" type="pres">
      <dgm:prSet presAssocID="{D6E817B0-390A-44AC-B845-1897CD8A49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B16901B-6DAE-40C7-BDB5-89CB990BB341}" type="pres">
      <dgm:prSet presAssocID="{D6E817B0-390A-44AC-B845-1897CD8A49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48EC139-906E-47D3-9639-F3BE5A1787EB}" type="presOf" srcId="{EFDF1D95-B3CA-4213-8CBD-3FD363777AEF}" destId="{EB16901B-6DAE-40C7-BDB5-89CB990BB341}" srcOrd="0" destOrd="1" presId="urn:microsoft.com/office/officeart/2005/8/layout/vList2"/>
    <dgm:cxn modelId="{EA593D49-9C71-4F7B-BECE-70204D5FED5A}" srcId="{D6E817B0-390A-44AC-B845-1897CD8A4934}" destId="{EFDF1D95-B3CA-4213-8CBD-3FD363777AEF}" srcOrd="1" destOrd="0" parTransId="{C0ACCB09-3ABC-47FB-81F1-20BF3F0946FC}" sibTransId="{E0BDE451-2487-4833-BA22-A94C0D441AD7}"/>
    <dgm:cxn modelId="{90573758-3A24-4DB6-86A5-ECA6D4E112A6}" srcId="{D6E817B0-390A-44AC-B845-1897CD8A4934}" destId="{A88F1CA8-8059-4264-9729-CFD58BB185EA}" srcOrd="2" destOrd="0" parTransId="{C59BD1EC-4DD8-4ACC-82AB-2C524F3DF91C}" sibTransId="{3C966181-1F28-4A45-AD20-11FB8DBE5C34}"/>
    <dgm:cxn modelId="{2C10A758-8116-42A8-800F-FF79067DAA4C}" type="presOf" srcId="{87B30A56-86B9-42D5-A5E5-06DB4B0F5FD9}" destId="{A6C4DD0E-CCAF-4C69-AEB8-4689BEE0BE88}" srcOrd="0" destOrd="0" presId="urn:microsoft.com/office/officeart/2005/8/layout/vList2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D5A91E99-40DC-49FD-AC47-D22614F36747}" type="presOf" srcId="{2D3F240F-6522-4E99-BF32-D1494BB6D9EF}" destId="{6B2BCCE8-84ED-435D-9BDB-3890D8F9D770}" srcOrd="0" destOrd="0" presId="urn:microsoft.com/office/officeart/2005/8/layout/vList2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CBD5FEA9-5CBA-4240-807D-5904C02CEA35}" type="presOf" srcId="{D6E817B0-390A-44AC-B845-1897CD8A4934}" destId="{1143EB44-163F-4BD0-9E68-C26A34AA9BD0}" srcOrd="0" destOrd="0" presId="urn:microsoft.com/office/officeart/2005/8/layout/vList2"/>
    <dgm:cxn modelId="{7E2C4BB2-0F8A-4E45-A92A-F4C5AD367667}" type="presOf" srcId="{CB91E1C7-5652-4822-9206-EF1139929DFD}" destId="{EB16901B-6DAE-40C7-BDB5-89CB990BB341}" srcOrd="0" destOrd="0" presId="urn:microsoft.com/office/officeart/2005/8/layout/vList2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344BB3C3-D069-4896-AC04-0F12A3DEED6B}" type="presOf" srcId="{A88F1CA8-8059-4264-9729-CFD58BB185EA}" destId="{EB16901B-6DAE-40C7-BDB5-89CB990BB341}" srcOrd="0" destOrd="2" presId="urn:microsoft.com/office/officeart/2005/8/layout/vList2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AA2F7AFE-D2F5-4F3A-A6D4-81D398B58888}" type="presOf" srcId="{DA9BA698-7D52-44D0-A578-3C920842D7CF}" destId="{6416C473-FDAD-455E-89C5-14C04388F064}" srcOrd="0" destOrd="0" presId="urn:microsoft.com/office/officeart/2005/8/layout/vList2"/>
    <dgm:cxn modelId="{9CA15C50-3B7B-45DC-BCE6-FCCCA1986BEB}" type="presParOf" srcId="{6416C473-FDAD-455E-89C5-14C04388F064}" destId="{A6C4DD0E-CCAF-4C69-AEB8-4689BEE0BE88}" srcOrd="0" destOrd="0" presId="urn:microsoft.com/office/officeart/2005/8/layout/vList2"/>
    <dgm:cxn modelId="{CD3C01BE-306D-404E-A067-8F07EBE220C4}" type="presParOf" srcId="{6416C473-FDAD-455E-89C5-14C04388F064}" destId="{DEAB3C02-6ABC-4ECB-BBBB-ABD237710815}" srcOrd="1" destOrd="0" presId="urn:microsoft.com/office/officeart/2005/8/layout/vList2"/>
    <dgm:cxn modelId="{61A9CAA0-C733-4F72-B734-FA12A215D194}" type="presParOf" srcId="{6416C473-FDAD-455E-89C5-14C04388F064}" destId="{6B2BCCE8-84ED-435D-9BDB-3890D8F9D770}" srcOrd="2" destOrd="0" presId="urn:microsoft.com/office/officeart/2005/8/layout/vList2"/>
    <dgm:cxn modelId="{5014E6F7-6CB2-42AB-9CD3-D300E7F4FC1D}" type="presParOf" srcId="{6416C473-FDAD-455E-89C5-14C04388F064}" destId="{3371E52A-BB52-4E53-B782-52BC6C55FF88}" srcOrd="3" destOrd="0" presId="urn:microsoft.com/office/officeart/2005/8/layout/vList2"/>
    <dgm:cxn modelId="{C264488A-0832-4755-A3AF-BF751E46F4C3}" type="presParOf" srcId="{6416C473-FDAD-455E-89C5-14C04388F064}" destId="{1143EB44-163F-4BD0-9E68-C26A34AA9BD0}" srcOrd="4" destOrd="0" presId="urn:microsoft.com/office/officeart/2005/8/layout/vList2"/>
    <dgm:cxn modelId="{F87CF6DA-D595-4D1B-A2D4-048B34A6420C}" type="presParOf" srcId="{6416C473-FDAD-455E-89C5-14C04388F064}" destId="{EB16901B-6DAE-40C7-BDB5-89CB990BB34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en-GB" dirty="0"/>
            <a:t>When identifying the key ideas, themes and methodologies in your field, it is important to think critically about them</a:t>
          </a:r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en-GB"/>
            <a:t>This will allow you to identify a ‘gap’ in the literature</a:t>
          </a:r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en-GB"/>
            <a:t>Ask yourself: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en-GB"/>
            <a:t>What  are the strengths and weaknesses of these debates?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4FE85AD3-A5D8-4C9D-ABBB-5E90B587E838}">
      <dgm:prSet/>
      <dgm:spPr/>
      <dgm:t>
        <a:bodyPr/>
        <a:lstStyle/>
        <a:p>
          <a:r>
            <a:rPr lang="en-GB"/>
            <a:t>What evidence is lacking, inconclusive or limited?</a:t>
          </a:r>
        </a:p>
      </dgm:t>
    </dgm:pt>
    <dgm:pt modelId="{4BFE04BC-AF2E-4295-B577-F7DBCAFAEFE3}" type="parTrans" cxnId="{AC3C1C19-D4E4-49B0-A384-964A88AF2319}">
      <dgm:prSet/>
      <dgm:spPr/>
      <dgm:t>
        <a:bodyPr/>
        <a:lstStyle/>
        <a:p>
          <a:endParaRPr lang="en-GB"/>
        </a:p>
      </dgm:t>
    </dgm:pt>
    <dgm:pt modelId="{D2D71C2A-81F0-42FB-B304-679301FA1FB9}" type="sibTrans" cxnId="{AC3C1C19-D4E4-49B0-A384-964A88AF2319}">
      <dgm:prSet/>
      <dgm:spPr/>
      <dgm:t>
        <a:bodyPr/>
        <a:lstStyle/>
        <a:p>
          <a:endParaRPr lang="en-GB"/>
        </a:p>
      </dgm:t>
    </dgm:pt>
    <dgm:pt modelId="{D5C31964-0681-4310-953A-5AF8F33E410A}">
      <dgm:prSet/>
      <dgm:spPr/>
      <dgm:t>
        <a:bodyPr/>
        <a:lstStyle/>
        <a:p>
          <a:r>
            <a:rPr lang="en-GB"/>
            <a:t>What will you add to the topic? What will you do differently?</a:t>
          </a:r>
        </a:p>
      </dgm:t>
    </dgm:pt>
    <dgm:pt modelId="{7A6F20FF-3C27-4EE7-B97D-BD5DF31159CE}" type="parTrans" cxnId="{AF3ED7D2-C335-4CA1-9864-C7791B3659E7}">
      <dgm:prSet/>
      <dgm:spPr/>
      <dgm:t>
        <a:bodyPr/>
        <a:lstStyle/>
        <a:p>
          <a:endParaRPr lang="en-GB"/>
        </a:p>
      </dgm:t>
    </dgm:pt>
    <dgm:pt modelId="{13314968-9545-4C0F-B02F-EEAC71360C45}" type="sibTrans" cxnId="{AF3ED7D2-C335-4CA1-9864-C7791B3659E7}">
      <dgm:prSet/>
      <dgm:spPr/>
      <dgm:t>
        <a:bodyPr/>
        <a:lstStyle/>
        <a:p>
          <a:endParaRPr lang="en-GB"/>
        </a:p>
      </dgm:t>
    </dgm:pt>
    <dgm:pt modelId="{6416C473-FDAD-455E-89C5-14C04388F064}" type="pres">
      <dgm:prSet presAssocID="{DA9BA698-7D52-44D0-A578-3C920842D7CF}" presName="linear" presStyleCnt="0">
        <dgm:presLayoutVars>
          <dgm:animLvl val="lvl"/>
          <dgm:resizeHandles val="exact"/>
        </dgm:presLayoutVars>
      </dgm:prSet>
      <dgm:spPr/>
    </dgm:pt>
    <dgm:pt modelId="{A6C4DD0E-CCAF-4C69-AEB8-4689BEE0BE88}" type="pres">
      <dgm:prSet presAssocID="{87B30A56-86B9-42D5-A5E5-06DB4B0F5F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AB3C02-6ABC-4ECB-BBBB-ABD237710815}" type="pres">
      <dgm:prSet presAssocID="{13F959B7-707E-40B8-8258-EC596152B050}" presName="spacer" presStyleCnt="0"/>
      <dgm:spPr/>
    </dgm:pt>
    <dgm:pt modelId="{6B2BCCE8-84ED-435D-9BDB-3890D8F9D770}" type="pres">
      <dgm:prSet presAssocID="{2D3F240F-6522-4E99-BF32-D1494BB6D9E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71E52A-BB52-4E53-B782-52BC6C55FF88}" type="pres">
      <dgm:prSet presAssocID="{F540ED30-E3B3-4E16-9BCE-6DB331C4E9AA}" presName="spacer" presStyleCnt="0"/>
      <dgm:spPr/>
    </dgm:pt>
    <dgm:pt modelId="{1143EB44-163F-4BD0-9E68-C26A34AA9BD0}" type="pres">
      <dgm:prSet presAssocID="{D6E817B0-390A-44AC-B845-1897CD8A49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B16901B-6DAE-40C7-BDB5-89CB990BB341}" type="pres">
      <dgm:prSet presAssocID="{D6E817B0-390A-44AC-B845-1897CD8A49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C3C1C19-D4E4-49B0-A384-964A88AF2319}" srcId="{D6E817B0-390A-44AC-B845-1897CD8A4934}" destId="{4FE85AD3-A5D8-4C9D-ABBB-5E90B587E838}" srcOrd="1" destOrd="0" parTransId="{4BFE04BC-AF2E-4295-B577-F7DBCAFAEFE3}" sibTransId="{D2D71C2A-81F0-42FB-B304-679301FA1FB9}"/>
    <dgm:cxn modelId="{2C10A758-8116-42A8-800F-FF79067DAA4C}" type="presOf" srcId="{87B30A56-86B9-42D5-A5E5-06DB4B0F5FD9}" destId="{A6C4DD0E-CCAF-4C69-AEB8-4689BEE0BE88}" srcOrd="0" destOrd="0" presId="urn:microsoft.com/office/officeart/2005/8/layout/vList2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D5A91E99-40DC-49FD-AC47-D22614F36747}" type="presOf" srcId="{2D3F240F-6522-4E99-BF32-D1494BB6D9EF}" destId="{6B2BCCE8-84ED-435D-9BDB-3890D8F9D770}" srcOrd="0" destOrd="0" presId="urn:microsoft.com/office/officeart/2005/8/layout/vList2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923C5FA2-2449-4BA6-974C-31086DB0BFC3}" type="presOf" srcId="{D5C31964-0681-4310-953A-5AF8F33E410A}" destId="{EB16901B-6DAE-40C7-BDB5-89CB990BB341}" srcOrd="0" destOrd="2" presId="urn:microsoft.com/office/officeart/2005/8/layout/vList2"/>
    <dgm:cxn modelId="{CBD5FEA9-5CBA-4240-807D-5904C02CEA35}" type="presOf" srcId="{D6E817B0-390A-44AC-B845-1897CD8A4934}" destId="{1143EB44-163F-4BD0-9E68-C26A34AA9BD0}" srcOrd="0" destOrd="0" presId="urn:microsoft.com/office/officeart/2005/8/layout/vList2"/>
    <dgm:cxn modelId="{7E2C4BB2-0F8A-4E45-A92A-F4C5AD367667}" type="presOf" srcId="{CB91E1C7-5652-4822-9206-EF1139929DFD}" destId="{EB16901B-6DAE-40C7-BDB5-89CB990BB341}" srcOrd="0" destOrd="0" presId="urn:microsoft.com/office/officeart/2005/8/layout/vList2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AF3ED7D2-C335-4CA1-9864-C7791B3659E7}" srcId="{D6E817B0-390A-44AC-B845-1897CD8A4934}" destId="{D5C31964-0681-4310-953A-5AF8F33E410A}" srcOrd="2" destOrd="0" parTransId="{7A6F20FF-3C27-4EE7-B97D-BD5DF31159CE}" sibTransId="{13314968-9545-4C0F-B02F-EEAC71360C45}"/>
    <dgm:cxn modelId="{A5EACEEA-A777-45EE-8462-2203317C4849}" type="presOf" srcId="{4FE85AD3-A5D8-4C9D-ABBB-5E90B587E838}" destId="{EB16901B-6DAE-40C7-BDB5-89CB990BB341}" srcOrd="0" destOrd="1" presId="urn:microsoft.com/office/officeart/2005/8/layout/vList2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AA2F7AFE-D2F5-4F3A-A6D4-81D398B58888}" type="presOf" srcId="{DA9BA698-7D52-44D0-A578-3C920842D7CF}" destId="{6416C473-FDAD-455E-89C5-14C04388F064}" srcOrd="0" destOrd="0" presId="urn:microsoft.com/office/officeart/2005/8/layout/vList2"/>
    <dgm:cxn modelId="{9CA15C50-3B7B-45DC-BCE6-FCCCA1986BEB}" type="presParOf" srcId="{6416C473-FDAD-455E-89C5-14C04388F064}" destId="{A6C4DD0E-CCAF-4C69-AEB8-4689BEE0BE88}" srcOrd="0" destOrd="0" presId="urn:microsoft.com/office/officeart/2005/8/layout/vList2"/>
    <dgm:cxn modelId="{CD3C01BE-306D-404E-A067-8F07EBE220C4}" type="presParOf" srcId="{6416C473-FDAD-455E-89C5-14C04388F064}" destId="{DEAB3C02-6ABC-4ECB-BBBB-ABD237710815}" srcOrd="1" destOrd="0" presId="urn:microsoft.com/office/officeart/2005/8/layout/vList2"/>
    <dgm:cxn modelId="{61A9CAA0-C733-4F72-B734-FA12A215D194}" type="presParOf" srcId="{6416C473-FDAD-455E-89C5-14C04388F064}" destId="{6B2BCCE8-84ED-435D-9BDB-3890D8F9D770}" srcOrd="2" destOrd="0" presId="urn:microsoft.com/office/officeart/2005/8/layout/vList2"/>
    <dgm:cxn modelId="{5014E6F7-6CB2-42AB-9CD3-D300E7F4FC1D}" type="presParOf" srcId="{6416C473-FDAD-455E-89C5-14C04388F064}" destId="{3371E52A-BB52-4E53-B782-52BC6C55FF88}" srcOrd="3" destOrd="0" presId="urn:microsoft.com/office/officeart/2005/8/layout/vList2"/>
    <dgm:cxn modelId="{C264488A-0832-4755-A3AF-BF751E46F4C3}" type="presParOf" srcId="{6416C473-FDAD-455E-89C5-14C04388F064}" destId="{1143EB44-163F-4BD0-9E68-C26A34AA9BD0}" srcOrd="4" destOrd="0" presId="urn:microsoft.com/office/officeart/2005/8/layout/vList2"/>
    <dgm:cxn modelId="{F87CF6DA-D595-4D1B-A2D4-048B34A6420C}" type="presParOf" srcId="{6416C473-FDAD-455E-89C5-14C04388F064}" destId="{EB16901B-6DAE-40C7-BDB5-89CB990BB34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/>
            <a:t>Highlight Research sources used, outline how many sources  used,</a:t>
          </a:r>
          <a:endParaRPr lang="en-GB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 dirty="0" err="1"/>
            <a:t>e.g</a:t>
          </a:r>
          <a:r>
            <a:rPr lang="en-GB" dirty="0"/>
            <a:t>: 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0DCCBD9F-5CF4-4175-BB50-5C0E7D6AA415}">
      <dgm:prSet/>
      <dgm:spPr/>
      <dgm:t>
        <a:bodyPr/>
        <a:lstStyle/>
        <a:p>
          <a:r>
            <a:rPr lang="en-GB" dirty="0"/>
            <a:t>Google Scholar</a:t>
          </a:r>
        </a:p>
      </dgm:t>
    </dgm:pt>
    <dgm:pt modelId="{B169F878-5F3B-4C8C-99FC-EA1D6128DB2B}" type="parTrans" cxnId="{9A0EDE7C-A180-4FC6-804C-7D9FD8D558D1}">
      <dgm:prSet/>
      <dgm:spPr/>
      <dgm:t>
        <a:bodyPr/>
        <a:lstStyle/>
        <a:p>
          <a:endParaRPr lang="en-GB"/>
        </a:p>
      </dgm:t>
    </dgm:pt>
    <dgm:pt modelId="{D0CAD96D-D0D3-4BFD-8ADC-571D4BDFD421}" type="sibTrans" cxnId="{9A0EDE7C-A180-4FC6-804C-7D9FD8D558D1}">
      <dgm:prSet/>
      <dgm:spPr/>
      <dgm:t>
        <a:bodyPr/>
        <a:lstStyle/>
        <a:p>
          <a:endParaRPr lang="en-GB"/>
        </a:p>
      </dgm:t>
    </dgm:pt>
    <dgm:pt modelId="{D48618FD-7A80-4B2F-A000-C96E6533D0B8}">
      <dgm:prSet/>
      <dgm:spPr/>
      <dgm:t>
        <a:bodyPr/>
        <a:lstStyle/>
        <a:p>
          <a:r>
            <a:rPr lang="en-GB"/>
            <a:t>Books</a:t>
          </a:r>
        </a:p>
      </dgm:t>
    </dgm:pt>
    <dgm:pt modelId="{699D6C18-CF22-45D7-AF02-52336FD9CC21}" type="parTrans" cxnId="{52E38206-4D19-4BB6-86B8-5B549DFD90A4}">
      <dgm:prSet/>
      <dgm:spPr/>
      <dgm:t>
        <a:bodyPr/>
        <a:lstStyle/>
        <a:p>
          <a:endParaRPr lang="en-GB"/>
        </a:p>
      </dgm:t>
    </dgm:pt>
    <dgm:pt modelId="{A8F47850-99ED-4866-A3DF-48A77C46D8EC}" type="sibTrans" cxnId="{52E38206-4D19-4BB6-86B8-5B549DFD90A4}">
      <dgm:prSet/>
      <dgm:spPr/>
      <dgm:t>
        <a:bodyPr/>
        <a:lstStyle/>
        <a:p>
          <a:endParaRPr lang="en-GB"/>
        </a:p>
      </dgm:t>
    </dgm:pt>
    <dgm:pt modelId="{F67885BF-6EC2-4C29-A82D-A71B3B15192F}">
      <dgm:prSet/>
      <dgm:spPr/>
      <dgm:t>
        <a:bodyPr/>
        <a:lstStyle/>
        <a:p>
          <a:r>
            <a:rPr lang="en-GB"/>
            <a:t>Journals</a:t>
          </a:r>
        </a:p>
      </dgm:t>
    </dgm:pt>
    <dgm:pt modelId="{70B96EDE-CF69-4B20-A60E-C0E450D940C6}" type="parTrans" cxnId="{2D87EEDF-E38D-4DA6-A96E-EF8DCE5C8C13}">
      <dgm:prSet/>
      <dgm:spPr/>
      <dgm:t>
        <a:bodyPr/>
        <a:lstStyle/>
        <a:p>
          <a:endParaRPr lang="en-GB"/>
        </a:p>
      </dgm:t>
    </dgm:pt>
    <dgm:pt modelId="{D8FFCFCB-1692-43B7-92D6-1473CD1A5F90}" type="sibTrans" cxnId="{2D87EEDF-E38D-4DA6-A96E-EF8DCE5C8C13}">
      <dgm:prSet/>
      <dgm:spPr/>
      <dgm:t>
        <a:bodyPr/>
        <a:lstStyle/>
        <a:p>
          <a:endParaRPr lang="en-GB"/>
        </a:p>
      </dgm:t>
    </dgm:pt>
    <dgm:pt modelId="{78186609-9B30-4893-B41E-0F6AE821F360}">
      <dgm:prSet/>
      <dgm:spPr/>
      <dgm:t>
        <a:bodyPr/>
        <a:lstStyle/>
        <a:p>
          <a:r>
            <a:rPr lang="en-GB" dirty="0"/>
            <a:t>Websites</a:t>
          </a:r>
        </a:p>
      </dgm:t>
    </dgm:pt>
    <dgm:pt modelId="{A3D3D333-0B17-418E-9218-93F9F9F9D133}" type="parTrans" cxnId="{C09B5639-294E-428A-9E12-727D40532EA7}">
      <dgm:prSet/>
      <dgm:spPr/>
      <dgm:t>
        <a:bodyPr/>
        <a:lstStyle/>
        <a:p>
          <a:endParaRPr lang="en-GB"/>
        </a:p>
      </dgm:t>
    </dgm:pt>
    <dgm:pt modelId="{10236B34-030B-4DB3-B1F0-F5F6282193C9}" type="sibTrans" cxnId="{C09B5639-294E-428A-9E12-727D40532EA7}">
      <dgm:prSet/>
      <dgm:spPr/>
      <dgm:t>
        <a:bodyPr/>
        <a:lstStyle/>
        <a:p>
          <a:endParaRPr lang="en-GB"/>
        </a:p>
      </dgm:t>
    </dgm:pt>
    <dgm:pt modelId="{8A96529D-252A-446F-A069-469D700A21D2}">
      <dgm:prSet/>
      <dgm:spPr/>
      <dgm:t>
        <a:bodyPr/>
        <a:lstStyle/>
        <a:p>
          <a:r>
            <a:rPr lang="en-GB"/>
            <a:t>Reports</a:t>
          </a:r>
        </a:p>
      </dgm:t>
    </dgm:pt>
    <dgm:pt modelId="{B04112EF-ABC2-4911-9428-8D3EFA8BFA6C}" type="parTrans" cxnId="{8551DB71-E63F-4D30-AF1E-22E12F712EBE}">
      <dgm:prSet/>
      <dgm:spPr/>
      <dgm:t>
        <a:bodyPr/>
        <a:lstStyle/>
        <a:p>
          <a:endParaRPr lang="en-GB"/>
        </a:p>
      </dgm:t>
    </dgm:pt>
    <dgm:pt modelId="{0D7C9DBB-B145-4D32-A0C2-174F69F61D67}" type="sibTrans" cxnId="{8551DB71-E63F-4D30-AF1E-22E12F712EBE}">
      <dgm:prSet/>
      <dgm:spPr/>
      <dgm:t>
        <a:bodyPr/>
        <a:lstStyle/>
        <a:p>
          <a:endParaRPr lang="en-GB"/>
        </a:p>
      </dgm:t>
    </dgm:pt>
    <dgm:pt modelId="{A13741BC-2557-4070-85BB-3DD29559E5CF}">
      <dgm:prSet/>
      <dgm:spPr/>
      <dgm:t>
        <a:bodyPr/>
        <a:lstStyle/>
        <a:p>
          <a:r>
            <a:rPr lang="en-GB"/>
            <a:t>Articles</a:t>
          </a:r>
        </a:p>
      </dgm:t>
    </dgm:pt>
    <dgm:pt modelId="{95F094A5-15D8-44BC-909B-816ECB7B9EE5}" type="parTrans" cxnId="{B66F1287-B697-49D1-8D04-B3B8B91A4286}">
      <dgm:prSet/>
      <dgm:spPr/>
      <dgm:t>
        <a:bodyPr/>
        <a:lstStyle/>
        <a:p>
          <a:endParaRPr lang="en-GB"/>
        </a:p>
      </dgm:t>
    </dgm:pt>
    <dgm:pt modelId="{0471FE08-3E98-483A-AEE8-8CBDE441F6ED}" type="sibTrans" cxnId="{B66F1287-B697-49D1-8D04-B3B8B91A4286}">
      <dgm:prSet/>
      <dgm:spPr/>
      <dgm:t>
        <a:bodyPr/>
        <a:lstStyle/>
        <a:p>
          <a:endParaRPr lang="en-GB"/>
        </a:p>
      </dgm:t>
    </dgm:pt>
    <dgm:pt modelId="{A228F38F-82B2-4F8B-BC48-3152A908480B}">
      <dgm:prSet/>
      <dgm:spPr/>
      <dgm:t>
        <a:bodyPr/>
        <a:lstStyle/>
        <a:p>
          <a:r>
            <a:rPr lang="en-GB"/>
            <a:t>Resources with the cap publicised age of 5 years, any older would be through relevance.</a:t>
          </a:r>
        </a:p>
      </dgm:t>
    </dgm:pt>
    <dgm:pt modelId="{4AF0AFA6-00CD-4FE6-A743-196E8FC54FEB}" type="parTrans" cxnId="{206FDCCE-582E-4C3B-98ED-9630D9210358}">
      <dgm:prSet/>
      <dgm:spPr/>
      <dgm:t>
        <a:bodyPr/>
        <a:lstStyle/>
        <a:p>
          <a:endParaRPr lang="en-GB"/>
        </a:p>
      </dgm:t>
    </dgm:pt>
    <dgm:pt modelId="{8C2F776C-1718-4A98-9DC8-3C931653FF0C}" type="sibTrans" cxnId="{206FDCCE-582E-4C3B-98ED-9630D9210358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/>
            <a:t>Search Strategy used</a:t>
          </a:r>
          <a:endParaRPr lang="en-GB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BC05F3E0-3181-4C12-BB4F-AA9B25B7390E}">
      <dgm:prSet/>
      <dgm:spPr/>
      <dgm:t>
        <a:bodyPr/>
        <a:lstStyle/>
        <a:p>
          <a:r>
            <a:rPr lang="en-GB" b="1"/>
            <a:t>e.g What were the boundaries of your research Topic </a:t>
          </a:r>
          <a:endParaRPr lang="en-GB"/>
        </a:p>
      </dgm:t>
    </dgm:pt>
    <dgm:pt modelId="{1B292AE3-0236-4122-9DC5-3EBA1F8E885C}" type="parTrans" cxnId="{E9397808-A5BD-49DF-A254-10174F616CF2}">
      <dgm:prSet/>
      <dgm:spPr/>
      <dgm:t>
        <a:bodyPr/>
        <a:lstStyle/>
        <a:p>
          <a:endParaRPr lang="en-GB"/>
        </a:p>
      </dgm:t>
    </dgm:pt>
    <dgm:pt modelId="{ADDD544A-3E4E-4F0D-A17A-DBD0CA333F6D}" type="sibTrans" cxnId="{E9397808-A5BD-49DF-A254-10174F616CF2}">
      <dgm:prSet/>
      <dgm:spPr/>
      <dgm:t>
        <a:bodyPr/>
        <a:lstStyle/>
        <a:p>
          <a:endParaRPr lang="en-GB"/>
        </a:p>
      </dgm:t>
    </dgm:pt>
    <dgm:pt modelId="{47FE2F46-A945-4D25-8164-15F89ABF6A57}">
      <dgm:prSet/>
      <dgm:spPr/>
      <dgm:t>
        <a:bodyPr/>
        <a:lstStyle/>
        <a:p>
          <a:r>
            <a:rPr lang="en-GB" b="1"/>
            <a:t>e.g Highlight key terms to search </a:t>
          </a:r>
          <a:endParaRPr lang="en-GB"/>
        </a:p>
      </dgm:t>
    </dgm:pt>
    <dgm:pt modelId="{62A400B9-DEA2-4C88-A457-646120AE9491}" type="parTrans" cxnId="{8FE00F8F-65B0-436B-BBA1-405716E2FC98}">
      <dgm:prSet/>
      <dgm:spPr/>
      <dgm:t>
        <a:bodyPr/>
        <a:lstStyle/>
        <a:p>
          <a:endParaRPr lang="en-GB"/>
        </a:p>
      </dgm:t>
    </dgm:pt>
    <dgm:pt modelId="{0B5C2C10-DA88-44F8-8B96-6236A6006B02}" type="sibTrans" cxnId="{8FE00F8F-65B0-436B-BBA1-405716E2FC98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/>
            <a:t>Step by step process methods </a:t>
          </a:r>
          <a:endParaRPr lang="en-GB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E320BD8-91BF-4863-89E8-EBDFDDDCE47F}">
      <dgm:prSet/>
      <dgm:spPr/>
      <dgm:t>
        <a:bodyPr/>
        <a:lstStyle/>
        <a:p>
          <a:r>
            <a:rPr lang="en-GB" b="1" dirty="0"/>
            <a:t>(e.g. see CASP)</a:t>
          </a:r>
          <a:endParaRPr lang="en-GB" dirty="0"/>
        </a:p>
      </dgm:t>
    </dgm:pt>
    <dgm:pt modelId="{0294051D-9BC0-4C5B-8784-D46874ADBDFC}" type="parTrans" cxnId="{D4D30437-F1F6-4433-891A-DDD13489983F}">
      <dgm:prSet/>
      <dgm:spPr/>
      <dgm:t>
        <a:bodyPr/>
        <a:lstStyle/>
        <a:p>
          <a:endParaRPr lang="en-GB"/>
        </a:p>
      </dgm:t>
    </dgm:pt>
    <dgm:pt modelId="{A5DBD243-684A-421E-B8E2-2F70847710C6}" type="sibTrans" cxnId="{D4D30437-F1F6-4433-891A-DDD13489983F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/>
            <a:t>Creation of themes</a:t>
          </a:r>
          <a:endParaRPr lang="en-GB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r>
            <a:rPr lang="en-GB" b="1" dirty="0"/>
            <a:t>E.g. how did you arrive at themes , what literature informed it? </a:t>
          </a:r>
          <a:endParaRPr lang="en-GB" dirty="0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 dirty="0"/>
            <a:t>Ethical considerations</a:t>
          </a:r>
          <a:endParaRPr lang="en-GB" dirty="0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r>
            <a:rPr lang="en-GB" b="1"/>
            <a:t>E.g are you reviewing sensitive data? </a:t>
          </a:r>
          <a:endParaRPr lang="en-GB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770F0C27-7CE8-4495-BFC4-4EFB8DD23320}">
      <dgm:prSet/>
      <dgm:spPr/>
      <dgm:t>
        <a:bodyPr/>
        <a:lstStyle/>
        <a:p>
          <a:r>
            <a:rPr lang="en-GB" dirty="0"/>
            <a:t>UWTSD library</a:t>
          </a:r>
        </a:p>
      </dgm:t>
    </dgm:pt>
    <dgm:pt modelId="{ABB09CCB-AE24-4E18-911E-769A294E6457}" type="parTrans" cxnId="{02483526-01DE-4FCA-B283-6C5D3314761E}">
      <dgm:prSet/>
      <dgm:spPr/>
      <dgm:t>
        <a:bodyPr/>
        <a:lstStyle/>
        <a:p>
          <a:endParaRPr lang="en-GB"/>
        </a:p>
      </dgm:t>
    </dgm:pt>
    <dgm:pt modelId="{D65B9A29-0DB2-44FE-BEA1-93C154941E7C}" type="sibTrans" cxnId="{02483526-01DE-4FCA-B283-6C5D3314761E}">
      <dgm:prSet/>
      <dgm:spPr/>
      <dgm:t>
        <a:bodyPr/>
        <a:lstStyle/>
        <a:p>
          <a:endParaRPr lang="en-GB"/>
        </a:p>
      </dgm:t>
    </dgm:pt>
    <dgm:pt modelId="{A8C09710-5C8A-4510-9AF1-10CFC9B79E15}" type="pres">
      <dgm:prSet presAssocID="{6ADF41DC-2187-4B2A-836E-F40514B2E33C}" presName="linear" presStyleCnt="0">
        <dgm:presLayoutVars>
          <dgm:animLvl val="lvl"/>
          <dgm:resizeHandles val="exact"/>
        </dgm:presLayoutVars>
      </dgm:prSet>
      <dgm:spPr/>
    </dgm:pt>
    <dgm:pt modelId="{EBF25A74-31CE-4B6E-995C-88B09F48BC9C}" type="pres">
      <dgm:prSet presAssocID="{0A44F9B3-6C08-4938-81EF-17F5196099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5CB026-7BD3-48A0-B232-2B649CDCFEB8}" type="pres">
      <dgm:prSet presAssocID="{0A44F9B3-6C08-4938-81EF-17F5196099FB}" presName="childText" presStyleLbl="revTx" presStyleIdx="0" presStyleCnt="5">
        <dgm:presLayoutVars>
          <dgm:bulletEnabled val="1"/>
        </dgm:presLayoutVars>
      </dgm:prSet>
      <dgm:spPr/>
    </dgm:pt>
    <dgm:pt modelId="{1EB87B37-D35C-4897-B561-801D8BAA8F02}" type="pres">
      <dgm:prSet presAssocID="{A25B7EFA-1309-4CCA-B9FE-3925AA9C692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5312A44-798E-4581-8C61-7F82DAE7649F}" type="pres">
      <dgm:prSet presAssocID="{A25B7EFA-1309-4CCA-B9FE-3925AA9C692E}" presName="childText" presStyleLbl="revTx" presStyleIdx="1" presStyleCnt="5">
        <dgm:presLayoutVars>
          <dgm:bulletEnabled val="1"/>
        </dgm:presLayoutVars>
      </dgm:prSet>
      <dgm:spPr/>
    </dgm:pt>
    <dgm:pt modelId="{3E279DCB-91D8-41F0-9778-D34F1D856B63}" type="pres">
      <dgm:prSet presAssocID="{3AFDFCE3-091C-4475-BB5F-52CEECF153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016833C-5E58-49A1-8D18-502B1DA6567D}" type="pres">
      <dgm:prSet presAssocID="{3AFDFCE3-091C-4475-BB5F-52CEECF153A0}" presName="childText" presStyleLbl="revTx" presStyleIdx="2" presStyleCnt="5">
        <dgm:presLayoutVars>
          <dgm:bulletEnabled val="1"/>
        </dgm:presLayoutVars>
      </dgm:prSet>
      <dgm:spPr/>
    </dgm:pt>
    <dgm:pt modelId="{F9884FF3-17D5-4DEF-B901-AA469E8A1A96}" type="pres">
      <dgm:prSet presAssocID="{876DBE81-BD64-4248-884B-88DD56DF5CB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08DF11E-EF9D-4004-A51F-48AB693D2163}" type="pres">
      <dgm:prSet presAssocID="{876DBE81-BD64-4248-884B-88DD56DF5CB8}" presName="childText" presStyleLbl="revTx" presStyleIdx="3" presStyleCnt="5">
        <dgm:presLayoutVars>
          <dgm:bulletEnabled val="1"/>
        </dgm:presLayoutVars>
      </dgm:prSet>
      <dgm:spPr/>
    </dgm:pt>
    <dgm:pt modelId="{F1C50EB5-BC54-47BA-A28C-2ADD7D4D2588}" type="pres">
      <dgm:prSet presAssocID="{F285E6AD-AC2E-4225-8859-C6338B41039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DF9D9B7-CD2B-4D4C-A687-86D4F6C526C9}" type="pres">
      <dgm:prSet presAssocID="{F285E6AD-AC2E-4225-8859-C6338B41039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52E38206-4D19-4BB6-86B8-5B549DFD90A4}" srcId="{770F0C27-7CE8-4495-BFC4-4EFB8DD23320}" destId="{D48618FD-7A80-4B2F-A000-C96E6533D0B8}" srcOrd="1" destOrd="0" parTransId="{699D6C18-CF22-45D7-AF02-52336FD9CC21}" sibTransId="{A8F47850-99ED-4866-A3DF-48A77C46D8EC}"/>
    <dgm:cxn modelId="{E9397808-A5BD-49DF-A254-10174F616CF2}" srcId="{A25B7EFA-1309-4CCA-B9FE-3925AA9C692E}" destId="{BC05F3E0-3181-4C12-BB4F-AA9B25B7390E}" srcOrd="0" destOrd="0" parTransId="{1B292AE3-0236-4122-9DC5-3EBA1F8E885C}" sibTransId="{ADDD544A-3E4E-4F0D-A17A-DBD0CA333F6D}"/>
    <dgm:cxn modelId="{EBDFA709-3311-45BF-88F9-F298BD2B8D4F}" type="presOf" srcId="{A228F38F-82B2-4F8B-BC48-3152A908480B}" destId="{775CB026-7BD3-48A0-B232-2B649CDCFEB8}" srcOrd="0" destOrd="8" presId="urn:microsoft.com/office/officeart/2005/8/layout/vList2"/>
    <dgm:cxn modelId="{EE175E0B-1D8D-4180-8651-956580F3EDC0}" type="presOf" srcId="{8E320BD8-91BF-4863-89E8-EBDFDDDCE47F}" destId="{E016833C-5E58-49A1-8D18-502B1DA6567D}" srcOrd="0" destOrd="0" presId="urn:microsoft.com/office/officeart/2005/8/layout/vList2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17613A18-6BB0-4816-B631-E02909ED9614}" type="presOf" srcId="{6ADF41DC-2187-4B2A-836E-F40514B2E33C}" destId="{A8C09710-5C8A-4510-9AF1-10CFC9B79E15}" srcOrd="0" destOrd="0" presId="urn:microsoft.com/office/officeart/2005/8/layout/vList2"/>
    <dgm:cxn modelId="{3F5ADB19-4CDE-4417-BB78-4C64D339B883}" type="presOf" srcId="{A13741BC-2557-4070-85BB-3DD29559E5CF}" destId="{775CB026-7BD3-48A0-B232-2B649CDCFEB8}" srcOrd="0" destOrd="7" presId="urn:microsoft.com/office/officeart/2005/8/layout/vList2"/>
    <dgm:cxn modelId="{DE3EEF1D-0DF6-48BF-AFD1-FC956F2B7F8D}" type="presOf" srcId="{F285E6AD-AC2E-4225-8859-C6338B410395}" destId="{F1C50EB5-BC54-47BA-A28C-2ADD7D4D2588}" srcOrd="0" destOrd="0" presId="urn:microsoft.com/office/officeart/2005/8/layout/vList2"/>
    <dgm:cxn modelId="{007C9023-65B5-4441-8317-70DA79797B08}" type="presOf" srcId="{BC05F3E0-3181-4C12-BB4F-AA9B25B7390E}" destId="{55312A44-798E-4581-8C61-7F82DAE7649F}" srcOrd="0" destOrd="0" presId="urn:microsoft.com/office/officeart/2005/8/layout/vList2"/>
    <dgm:cxn modelId="{02483526-01DE-4FCA-B283-6C5D3314761E}" srcId="{0A44F9B3-6C08-4938-81EF-17F5196099FB}" destId="{770F0C27-7CE8-4495-BFC4-4EFB8DD23320}" srcOrd="1" destOrd="0" parTransId="{ABB09CCB-AE24-4E18-911E-769A294E6457}" sibTransId="{D65B9A29-0DB2-44FE-BEA1-93C154941E7C}"/>
    <dgm:cxn modelId="{D4D30437-F1F6-4433-891A-DDD13489983F}" srcId="{3AFDFCE3-091C-4475-BB5F-52CEECF153A0}" destId="{8E320BD8-91BF-4863-89E8-EBDFDDDCE47F}" srcOrd="0" destOrd="0" parTransId="{0294051D-9BC0-4C5B-8784-D46874ADBDFC}" sibTransId="{A5DBD243-684A-421E-B8E2-2F70847710C6}"/>
    <dgm:cxn modelId="{C09B5639-294E-428A-9E12-727D40532EA7}" srcId="{770F0C27-7CE8-4495-BFC4-4EFB8DD23320}" destId="{78186609-9B30-4893-B41E-0F6AE821F360}" srcOrd="3" destOrd="0" parTransId="{A3D3D333-0B17-418E-9218-93F9F9F9D133}" sibTransId="{10236B34-030B-4DB3-B1F0-F5F6282193C9}"/>
    <dgm:cxn modelId="{282C863D-8C24-4405-9ABA-AD56868BF305}" type="presOf" srcId="{A25B7EFA-1309-4CCA-B9FE-3925AA9C692E}" destId="{1EB87B37-D35C-4897-B561-801D8BAA8F02}" srcOrd="0" destOrd="0" presId="urn:microsoft.com/office/officeart/2005/8/layout/vList2"/>
    <dgm:cxn modelId="{6F38243E-8C0B-41D5-8E50-771F5CF7EF12}" type="presOf" srcId="{D48618FD-7A80-4B2F-A000-C96E6533D0B8}" destId="{775CB026-7BD3-48A0-B232-2B649CDCFEB8}" srcOrd="0" destOrd="3" presId="urn:microsoft.com/office/officeart/2005/8/layout/vList2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8CF32063-1074-4203-AA06-E44551634F2E}" type="presOf" srcId="{BC0C881F-9459-4D8E-94C2-D3384218C39F}" destId="{775CB026-7BD3-48A0-B232-2B649CDCFEB8}" srcOrd="0" destOrd="0" presId="urn:microsoft.com/office/officeart/2005/8/layout/vList2"/>
    <dgm:cxn modelId="{30C7F044-7CE3-4928-8A2D-87EFD9DD0349}" type="presOf" srcId="{3AFDFCE3-091C-4475-BB5F-52CEECF153A0}" destId="{3E279DCB-91D8-41F0-9778-D34F1D856B63}" srcOrd="0" destOrd="0" presId="urn:microsoft.com/office/officeart/2005/8/layout/vList2"/>
    <dgm:cxn modelId="{0AF5B669-6F8C-4450-B936-3A3F921210CD}" type="presOf" srcId="{8A96529D-252A-446F-A069-469D700A21D2}" destId="{775CB026-7BD3-48A0-B232-2B649CDCFEB8}" srcOrd="0" destOrd="6" presId="urn:microsoft.com/office/officeart/2005/8/layout/vList2"/>
    <dgm:cxn modelId="{8551DB71-E63F-4D30-AF1E-22E12F712EBE}" srcId="{770F0C27-7CE8-4495-BFC4-4EFB8DD23320}" destId="{8A96529D-252A-446F-A069-469D700A21D2}" srcOrd="4" destOrd="0" parTransId="{B04112EF-ABC2-4911-9428-8D3EFA8BFA6C}" sibTransId="{0D7C9DBB-B145-4D32-A0C2-174F69F61D67}"/>
    <dgm:cxn modelId="{51218A74-0AF2-4BCF-BFFC-E0A6911316FB}" type="presOf" srcId="{2F2A43D3-E292-41A5-BB6F-DCCADDC02E7A}" destId="{5DF9D9B7-CD2B-4D4C-A687-86D4F6C526C9}" srcOrd="0" destOrd="0" presId="urn:microsoft.com/office/officeart/2005/8/layout/vList2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9A0EDE7C-A180-4FC6-804C-7D9FD8D558D1}" srcId="{770F0C27-7CE8-4495-BFC4-4EFB8DD23320}" destId="{0DCCBD9F-5CF4-4175-BB50-5C0E7D6AA415}" srcOrd="0" destOrd="0" parTransId="{B169F878-5F3B-4C8C-99FC-EA1D6128DB2B}" sibTransId="{D0CAD96D-D0D3-4BFD-8ADC-571D4BDFD421}"/>
    <dgm:cxn modelId="{B66F1287-B697-49D1-8D04-B3B8B91A4286}" srcId="{770F0C27-7CE8-4495-BFC4-4EFB8DD23320}" destId="{A13741BC-2557-4070-85BB-3DD29559E5CF}" srcOrd="5" destOrd="0" parTransId="{95F094A5-15D8-44BC-909B-816ECB7B9EE5}" sibTransId="{0471FE08-3E98-483A-AEE8-8CBDE441F6ED}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8FE00F8F-65B0-436B-BBA1-405716E2FC98}" srcId="{A25B7EFA-1309-4CCA-B9FE-3925AA9C692E}" destId="{47FE2F46-A945-4D25-8164-15F89ABF6A57}" srcOrd="1" destOrd="0" parTransId="{62A400B9-DEA2-4C88-A457-646120AE9491}" sibTransId="{0B5C2C10-DA88-44F8-8B96-6236A6006B02}"/>
    <dgm:cxn modelId="{34CFDC9B-A1D0-4B60-833E-0F04317F8725}" type="presOf" srcId="{0A44F9B3-6C08-4938-81EF-17F5196099FB}" destId="{EBF25A74-31CE-4B6E-995C-88B09F48BC9C}" srcOrd="0" destOrd="0" presId="urn:microsoft.com/office/officeart/2005/8/layout/vList2"/>
    <dgm:cxn modelId="{03937BB1-D448-4C92-B6C3-549DB63FE516}" type="presOf" srcId="{A9D6CDAF-F792-4193-BA41-0787AFE92EED}" destId="{308DF11E-EF9D-4004-A51F-48AB693D2163}" srcOrd="0" destOrd="0" presId="urn:microsoft.com/office/officeart/2005/8/layout/vList2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22462BCE-DF75-4163-A502-8368D087DC34}" type="presOf" srcId="{47FE2F46-A945-4D25-8164-15F89ABF6A57}" destId="{55312A44-798E-4581-8C61-7F82DAE7649F}" srcOrd="0" destOrd="1" presId="urn:microsoft.com/office/officeart/2005/8/layout/vList2"/>
    <dgm:cxn modelId="{206FDCCE-582E-4C3B-98ED-9630D9210358}" srcId="{770F0C27-7CE8-4495-BFC4-4EFB8DD23320}" destId="{A228F38F-82B2-4F8B-BC48-3152A908480B}" srcOrd="6" destOrd="0" parTransId="{4AF0AFA6-00CD-4FE6-A743-196E8FC54FEB}" sibTransId="{8C2F776C-1718-4A98-9DC8-3C931653FF0C}"/>
    <dgm:cxn modelId="{F1813ED4-34F3-45EF-A97B-46E355C923AC}" type="presOf" srcId="{F67885BF-6EC2-4C29-A82D-A71B3B15192F}" destId="{775CB026-7BD3-48A0-B232-2B649CDCFEB8}" srcOrd="0" destOrd="4" presId="urn:microsoft.com/office/officeart/2005/8/layout/vList2"/>
    <dgm:cxn modelId="{C96E12DC-6F35-4041-9DFE-B316758CBEA0}" type="presOf" srcId="{0DCCBD9F-5CF4-4175-BB50-5C0E7D6AA415}" destId="{775CB026-7BD3-48A0-B232-2B649CDCFEB8}" srcOrd="0" destOrd="2" presId="urn:microsoft.com/office/officeart/2005/8/layout/vList2"/>
    <dgm:cxn modelId="{2D87EEDF-E38D-4DA6-A96E-EF8DCE5C8C13}" srcId="{770F0C27-7CE8-4495-BFC4-4EFB8DD23320}" destId="{F67885BF-6EC2-4C29-A82D-A71B3B15192F}" srcOrd="2" destOrd="0" parTransId="{70B96EDE-CF69-4B20-A60E-C0E450D940C6}" sibTransId="{D8FFCFCB-1692-43B7-92D6-1473CD1A5F90}"/>
    <dgm:cxn modelId="{684925E8-4F40-4F8D-9DC0-6CE548450FC8}" type="presOf" srcId="{770F0C27-7CE8-4495-BFC4-4EFB8DD23320}" destId="{775CB026-7BD3-48A0-B232-2B649CDCFEB8}" srcOrd="0" destOrd="1" presId="urn:microsoft.com/office/officeart/2005/8/layout/vList2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FF7590F5-C4EE-4C27-8979-6290FC015116}" type="presOf" srcId="{78186609-9B30-4893-B41E-0F6AE821F360}" destId="{775CB026-7BD3-48A0-B232-2B649CDCFEB8}" srcOrd="0" destOrd="5" presId="urn:microsoft.com/office/officeart/2005/8/layout/vList2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521622FE-C53D-4B4E-897F-11796295B98A}" type="presOf" srcId="{876DBE81-BD64-4248-884B-88DD56DF5CB8}" destId="{F9884FF3-17D5-4DEF-B901-AA469E8A1A96}" srcOrd="0" destOrd="0" presId="urn:microsoft.com/office/officeart/2005/8/layout/vList2"/>
    <dgm:cxn modelId="{7766DEF1-63EE-4FE8-A718-DA034FCA7E72}" type="presParOf" srcId="{A8C09710-5C8A-4510-9AF1-10CFC9B79E15}" destId="{EBF25A74-31CE-4B6E-995C-88B09F48BC9C}" srcOrd="0" destOrd="0" presId="urn:microsoft.com/office/officeart/2005/8/layout/vList2"/>
    <dgm:cxn modelId="{6EFFC98F-AD72-426A-8800-B730B65B5C54}" type="presParOf" srcId="{A8C09710-5C8A-4510-9AF1-10CFC9B79E15}" destId="{775CB026-7BD3-48A0-B232-2B649CDCFEB8}" srcOrd="1" destOrd="0" presId="urn:microsoft.com/office/officeart/2005/8/layout/vList2"/>
    <dgm:cxn modelId="{3BC05919-6C87-4214-A33D-E9C119719C91}" type="presParOf" srcId="{A8C09710-5C8A-4510-9AF1-10CFC9B79E15}" destId="{1EB87B37-D35C-4897-B561-801D8BAA8F02}" srcOrd="2" destOrd="0" presId="urn:microsoft.com/office/officeart/2005/8/layout/vList2"/>
    <dgm:cxn modelId="{8C364559-CEC4-4283-BA37-040D5474DD40}" type="presParOf" srcId="{A8C09710-5C8A-4510-9AF1-10CFC9B79E15}" destId="{55312A44-798E-4581-8C61-7F82DAE7649F}" srcOrd="3" destOrd="0" presId="urn:microsoft.com/office/officeart/2005/8/layout/vList2"/>
    <dgm:cxn modelId="{851ECCBA-BC96-4423-8661-1C500B99CDEF}" type="presParOf" srcId="{A8C09710-5C8A-4510-9AF1-10CFC9B79E15}" destId="{3E279DCB-91D8-41F0-9778-D34F1D856B63}" srcOrd="4" destOrd="0" presId="urn:microsoft.com/office/officeart/2005/8/layout/vList2"/>
    <dgm:cxn modelId="{13B49B69-C3B9-4158-AAAC-43C69E9E3591}" type="presParOf" srcId="{A8C09710-5C8A-4510-9AF1-10CFC9B79E15}" destId="{E016833C-5E58-49A1-8D18-502B1DA6567D}" srcOrd="5" destOrd="0" presId="urn:microsoft.com/office/officeart/2005/8/layout/vList2"/>
    <dgm:cxn modelId="{F63E311F-36A1-44AD-83F9-31074EBC0331}" type="presParOf" srcId="{A8C09710-5C8A-4510-9AF1-10CFC9B79E15}" destId="{F9884FF3-17D5-4DEF-B901-AA469E8A1A96}" srcOrd="6" destOrd="0" presId="urn:microsoft.com/office/officeart/2005/8/layout/vList2"/>
    <dgm:cxn modelId="{BCAF6545-4B08-4EAF-823A-5D7B954CB69E}" type="presParOf" srcId="{A8C09710-5C8A-4510-9AF1-10CFC9B79E15}" destId="{308DF11E-EF9D-4004-A51F-48AB693D2163}" srcOrd="7" destOrd="0" presId="urn:microsoft.com/office/officeart/2005/8/layout/vList2"/>
    <dgm:cxn modelId="{A05712D1-906D-44D9-8206-A62EC6B8C77C}" type="presParOf" srcId="{A8C09710-5C8A-4510-9AF1-10CFC9B79E15}" destId="{F1C50EB5-BC54-47BA-A28C-2ADD7D4D2588}" srcOrd="8" destOrd="0" presId="urn:microsoft.com/office/officeart/2005/8/layout/vList2"/>
    <dgm:cxn modelId="{3D7D5C1D-D4BF-4495-8D65-9B401133F573}" type="presParOf" srcId="{A8C09710-5C8A-4510-9AF1-10CFC9B79E15}" destId="{5DF9D9B7-CD2B-4D4C-A687-86D4F6C526C9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B5D323D-A0EC-4D5B-95DE-88AAA751FC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45F1516-E035-4457-BB13-DBC49848A582}">
      <dgm:prSet/>
      <dgm:spPr/>
      <dgm:t>
        <a:bodyPr/>
        <a:lstStyle/>
        <a:p>
          <a:r>
            <a:rPr lang="en-GB"/>
            <a:t>There are some useful tools you can used as a systematic review methods see for example : </a:t>
          </a:r>
        </a:p>
      </dgm:t>
    </dgm:pt>
    <dgm:pt modelId="{9CC365BD-2CA1-4CF2-9C38-B87F33928FC2}" type="parTrans" cxnId="{AC0C320F-3931-44F2-8C77-AFD5B06BE771}">
      <dgm:prSet/>
      <dgm:spPr/>
      <dgm:t>
        <a:bodyPr/>
        <a:lstStyle/>
        <a:p>
          <a:endParaRPr lang="en-GB"/>
        </a:p>
      </dgm:t>
    </dgm:pt>
    <dgm:pt modelId="{DA217DFE-3881-4039-A335-704FC5980A46}" type="sibTrans" cxnId="{AC0C320F-3931-44F2-8C77-AFD5B06BE771}">
      <dgm:prSet/>
      <dgm:spPr/>
      <dgm:t>
        <a:bodyPr/>
        <a:lstStyle/>
        <a:p>
          <a:endParaRPr lang="en-GB"/>
        </a:p>
      </dgm:t>
    </dgm:pt>
    <dgm:pt modelId="{406729F9-107C-4981-AAEA-3DF92908E8A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dirty="0">
            <a:solidFill>
              <a:schemeClr val="tx1"/>
            </a:solidFill>
          </a:endParaRPr>
        </a:p>
      </dgm:t>
    </dgm:pt>
    <dgm:pt modelId="{5E2BFE40-E18C-4C27-AA54-88AFD2C5B6FB}" type="parTrans" cxnId="{5F4CAC8E-7C2C-46D3-BED2-94A1638E0D00}">
      <dgm:prSet/>
      <dgm:spPr/>
      <dgm:t>
        <a:bodyPr/>
        <a:lstStyle/>
        <a:p>
          <a:endParaRPr lang="en-GB"/>
        </a:p>
      </dgm:t>
    </dgm:pt>
    <dgm:pt modelId="{FFD1A828-E52B-4DDC-87BB-C975F81A2BC2}" type="sibTrans" cxnId="{5F4CAC8E-7C2C-46D3-BED2-94A1638E0D00}">
      <dgm:prSet/>
      <dgm:spPr/>
      <dgm:t>
        <a:bodyPr/>
        <a:lstStyle/>
        <a:p>
          <a:endParaRPr lang="en-GB"/>
        </a:p>
      </dgm:t>
    </dgm:pt>
    <dgm:pt modelId="{E65EC45F-0D12-4407-BE5D-B73FAB84A8FA}" type="pres">
      <dgm:prSet presAssocID="{BB5D323D-A0EC-4D5B-95DE-88AAA751FCFD}" presName="linear" presStyleCnt="0">
        <dgm:presLayoutVars>
          <dgm:animLvl val="lvl"/>
          <dgm:resizeHandles val="exact"/>
        </dgm:presLayoutVars>
      </dgm:prSet>
      <dgm:spPr/>
    </dgm:pt>
    <dgm:pt modelId="{D0DF1DEF-61F9-4307-9655-AD2E1A3C524A}" type="pres">
      <dgm:prSet presAssocID="{B45F1516-E035-4457-BB13-DBC49848A5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7F7045-ED7E-4F5F-B764-EA22F5E967A0}" type="pres">
      <dgm:prSet presAssocID="{DA217DFE-3881-4039-A335-704FC5980A46}" presName="spacer" presStyleCnt="0"/>
      <dgm:spPr/>
    </dgm:pt>
    <dgm:pt modelId="{9BE04693-B18D-4B3E-9D78-1B1A453FBC8E}" type="pres">
      <dgm:prSet presAssocID="{406729F9-107C-4981-AAEA-3DF92908E8A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C0C320F-3931-44F2-8C77-AFD5B06BE771}" srcId="{BB5D323D-A0EC-4D5B-95DE-88AAA751FCFD}" destId="{B45F1516-E035-4457-BB13-DBC49848A582}" srcOrd="0" destOrd="0" parTransId="{9CC365BD-2CA1-4CF2-9C38-B87F33928FC2}" sibTransId="{DA217DFE-3881-4039-A335-704FC5980A46}"/>
    <dgm:cxn modelId="{FA04012D-758E-4958-9F34-7781A7792F6F}" type="presOf" srcId="{BB5D323D-A0EC-4D5B-95DE-88AAA751FCFD}" destId="{E65EC45F-0D12-4407-BE5D-B73FAB84A8FA}" srcOrd="0" destOrd="0" presId="urn:microsoft.com/office/officeart/2005/8/layout/vList2"/>
    <dgm:cxn modelId="{50031F38-5961-4601-93EB-D65DF65F2B87}" type="presOf" srcId="{406729F9-107C-4981-AAEA-3DF92908E8A2}" destId="{9BE04693-B18D-4B3E-9D78-1B1A453FBC8E}" srcOrd="0" destOrd="0" presId="urn:microsoft.com/office/officeart/2005/8/layout/vList2"/>
    <dgm:cxn modelId="{5F4CAC8E-7C2C-46D3-BED2-94A1638E0D00}" srcId="{BB5D323D-A0EC-4D5B-95DE-88AAA751FCFD}" destId="{406729F9-107C-4981-AAEA-3DF92908E8A2}" srcOrd="1" destOrd="0" parTransId="{5E2BFE40-E18C-4C27-AA54-88AFD2C5B6FB}" sibTransId="{FFD1A828-E52B-4DDC-87BB-C975F81A2BC2}"/>
    <dgm:cxn modelId="{10C007C6-5A54-4C8A-846F-8FB5657B15D0}" type="presOf" srcId="{B45F1516-E035-4457-BB13-DBC49848A582}" destId="{D0DF1DEF-61F9-4307-9655-AD2E1A3C524A}" srcOrd="0" destOrd="0" presId="urn:microsoft.com/office/officeart/2005/8/layout/vList2"/>
    <dgm:cxn modelId="{E94CEA99-9887-459A-8EDB-64165329E93E}" type="presParOf" srcId="{E65EC45F-0D12-4407-BE5D-B73FAB84A8FA}" destId="{D0DF1DEF-61F9-4307-9655-AD2E1A3C524A}" srcOrd="0" destOrd="0" presId="urn:microsoft.com/office/officeart/2005/8/layout/vList2"/>
    <dgm:cxn modelId="{441E0449-20A9-421A-A2FE-51CBAEC5A475}" type="presParOf" srcId="{E65EC45F-0D12-4407-BE5D-B73FAB84A8FA}" destId="{017F7045-ED7E-4F5F-B764-EA22F5E967A0}" srcOrd="1" destOrd="0" presId="urn:microsoft.com/office/officeart/2005/8/layout/vList2"/>
    <dgm:cxn modelId="{1FB098D2-1CF0-410D-B237-C190380AAFA1}" type="presParOf" srcId="{E65EC45F-0D12-4407-BE5D-B73FAB84A8FA}" destId="{9BE04693-B18D-4B3E-9D78-1B1A453FBC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663478C-2CB4-4D6C-9F8E-1062831860E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ACC9DC2-6D30-4B3D-BF2A-956302856292}">
      <dgm:prSet/>
      <dgm:spPr/>
      <dgm:t>
        <a:bodyPr/>
        <a:lstStyle/>
        <a:p>
          <a:pPr rtl="0"/>
          <a:r>
            <a:rPr lang="en-GB"/>
            <a:t>You can:</a:t>
          </a:r>
        </a:p>
      </dgm:t>
    </dgm:pt>
    <dgm:pt modelId="{06AB43B8-F829-4072-8F6B-F1DE35096458}" type="parTrans" cxnId="{19DCD966-1A92-4356-982B-D5D5BD063AD2}">
      <dgm:prSet/>
      <dgm:spPr/>
      <dgm:t>
        <a:bodyPr/>
        <a:lstStyle/>
        <a:p>
          <a:endParaRPr lang="en-US"/>
        </a:p>
      </dgm:t>
    </dgm:pt>
    <dgm:pt modelId="{EA55C98F-E97A-48FB-9299-1FAD5A190293}" type="sibTrans" cxnId="{19DCD966-1A92-4356-982B-D5D5BD063AD2}">
      <dgm:prSet/>
      <dgm:spPr/>
      <dgm:t>
        <a:bodyPr/>
        <a:lstStyle/>
        <a:p>
          <a:endParaRPr lang="en-US"/>
        </a:p>
      </dgm:t>
    </dgm:pt>
    <dgm:pt modelId="{A78D12AA-4350-4A7A-87F3-699018261B4C}">
      <dgm:prSet/>
      <dgm:spPr/>
      <dgm:t>
        <a:bodyPr/>
        <a:lstStyle/>
        <a:p>
          <a:pPr rtl="0"/>
          <a:r>
            <a:rPr lang="en-GB"/>
            <a:t>Jot down ideas</a:t>
          </a:r>
        </a:p>
      </dgm:t>
    </dgm:pt>
    <dgm:pt modelId="{A3510079-8D08-4CFA-ACD2-E55BB40F3719}" type="parTrans" cxnId="{3D25999B-F80E-4E83-9C8D-15AD2138A5BD}">
      <dgm:prSet/>
      <dgm:spPr/>
      <dgm:t>
        <a:bodyPr/>
        <a:lstStyle/>
        <a:p>
          <a:endParaRPr lang="en-US"/>
        </a:p>
      </dgm:t>
    </dgm:pt>
    <dgm:pt modelId="{280EF2F6-0F50-4514-84B0-F6B74D20CECC}" type="sibTrans" cxnId="{3D25999B-F80E-4E83-9C8D-15AD2138A5BD}">
      <dgm:prSet/>
      <dgm:spPr/>
      <dgm:t>
        <a:bodyPr/>
        <a:lstStyle/>
        <a:p>
          <a:endParaRPr lang="en-US"/>
        </a:p>
      </dgm:t>
    </dgm:pt>
    <dgm:pt modelId="{6FE6589C-3BD1-415E-9FF7-4C0E1161F851}">
      <dgm:prSet/>
      <dgm:spPr/>
      <dgm:t>
        <a:bodyPr/>
        <a:lstStyle/>
        <a:p>
          <a:pPr rtl="0"/>
          <a:r>
            <a:rPr lang="en-GB"/>
            <a:t>Move them around</a:t>
          </a:r>
        </a:p>
      </dgm:t>
    </dgm:pt>
    <dgm:pt modelId="{A75D800E-D983-42F5-8BAA-C30C52DCBFDA}" type="parTrans" cxnId="{0594BD61-FF60-401D-84B0-4A2B6C018268}">
      <dgm:prSet/>
      <dgm:spPr/>
      <dgm:t>
        <a:bodyPr/>
        <a:lstStyle/>
        <a:p>
          <a:endParaRPr lang="en-US"/>
        </a:p>
      </dgm:t>
    </dgm:pt>
    <dgm:pt modelId="{7B663436-52F3-4228-B664-2D0A4846FC4B}" type="sibTrans" cxnId="{0594BD61-FF60-401D-84B0-4A2B6C018268}">
      <dgm:prSet/>
      <dgm:spPr/>
      <dgm:t>
        <a:bodyPr/>
        <a:lstStyle/>
        <a:p>
          <a:endParaRPr lang="en-US"/>
        </a:p>
      </dgm:t>
    </dgm:pt>
    <dgm:pt modelId="{AB494B60-BD20-4DF9-B1A6-CFFC7A7B6643}">
      <dgm:prSet/>
      <dgm:spPr/>
      <dgm:t>
        <a:bodyPr/>
        <a:lstStyle/>
        <a:p>
          <a:pPr rtl="0"/>
          <a:r>
            <a:rPr lang="en-GB"/>
            <a:t>Create links</a:t>
          </a:r>
        </a:p>
      </dgm:t>
    </dgm:pt>
    <dgm:pt modelId="{A35166FB-56C2-4602-8291-B30AA54AA21F}" type="parTrans" cxnId="{B0D9F2FA-897D-4436-92F5-61E3D3D14A96}">
      <dgm:prSet/>
      <dgm:spPr/>
      <dgm:t>
        <a:bodyPr/>
        <a:lstStyle/>
        <a:p>
          <a:endParaRPr lang="en-US"/>
        </a:p>
      </dgm:t>
    </dgm:pt>
    <dgm:pt modelId="{9853D51A-61B1-4FA4-A95F-64C725D32799}" type="sibTrans" cxnId="{B0D9F2FA-897D-4436-92F5-61E3D3D14A96}">
      <dgm:prSet/>
      <dgm:spPr/>
      <dgm:t>
        <a:bodyPr/>
        <a:lstStyle/>
        <a:p>
          <a:endParaRPr lang="en-US"/>
        </a:p>
      </dgm:t>
    </dgm:pt>
    <dgm:pt modelId="{8FE53FBC-C205-4404-94CF-24A6CB373192}">
      <dgm:prSet/>
      <dgm:spPr/>
      <dgm:t>
        <a:bodyPr/>
        <a:lstStyle/>
        <a:p>
          <a:pPr rtl="0"/>
          <a:r>
            <a:rPr lang="en-GB"/>
            <a:t>Put text on nodes</a:t>
          </a:r>
        </a:p>
      </dgm:t>
    </dgm:pt>
    <dgm:pt modelId="{9D962488-3013-4C9C-85A8-F5F5F55F352E}" type="parTrans" cxnId="{A2CA8510-8C89-4AF4-8307-DA5C19CF6D1F}">
      <dgm:prSet/>
      <dgm:spPr/>
      <dgm:t>
        <a:bodyPr/>
        <a:lstStyle/>
        <a:p>
          <a:endParaRPr lang="en-US"/>
        </a:p>
      </dgm:t>
    </dgm:pt>
    <dgm:pt modelId="{668C27A7-A87D-4BF4-9263-4E23663E1992}" type="sibTrans" cxnId="{A2CA8510-8C89-4AF4-8307-DA5C19CF6D1F}">
      <dgm:prSet/>
      <dgm:spPr/>
      <dgm:t>
        <a:bodyPr/>
        <a:lstStyle/>
        <a:p>
          <a:endParaRPr lang="en-US"/>
        </a:p>
      </dgm:t>
    </dgm:pt>
    <dgm:pt modelId="{27AF5AA1-01B5-46FE-9C8D-B7E6F0E866C3}">
      <dgm:prSet/>
      <dgm:spPr/>
      <dgm:t>
        <a:bodyPr/>
        <a:lstStyle/>
        <a:p>
          <a:pPr rtl="0"/>
          <a:r>
            <a:rPr lang="en-GB"/>
            <a:t>Swap between ‘Diagram’ and ‘Outline’</a:t>
          </a:r>
        </a:p>
      </dgm:t>
    </dgm:pt>
    <dgm:pt modelId="{2F27E132-51D2-4754-BA0B-8827F62E0121}" type="parTrans" cxnId="{F13F0CA6-364A-4396-B85A-08A0B193E2F6}">
      <dgm:prSet/>
      <dgm:spPr/>
      <dgm:t>
        <a:bodyPr/>
        <a:lstStyle/>
        <a:p>
          <a:endParaRPr lang="en-US"/>
        </a:p>
      </dgm:t>
    </dgm:pt>
    <dgm:pt modelId="{A10F55BC-BDC3-44DE-B39F-9071C4735BFC}" type="sibTrans" cxnId="{F13F0CA6-364A-4396-B85A-08A0B193E2F6}">
      <dgm:prSet/>
      <dgm:spPr/>
      <dgm:t>
        <a:bodyPr/>
        <a:lstStyle/>
        <a:p>
          <a:endParaRPr lang="en-US"/>
        </a:p>
      </dgm:t>
    </dgm:pt>
    <dgm:pt modelId="{9BD32480-8750-487E-B020-6E616843998E}">
      <dgm:prSet/>
      <dgm:spPr/>
      <dgm:t>
        <a:bodyPr/>
        <a:lstStyle/>
        <a:p>
          <a:pPr rtl="0"/>
          <a:r>
            <a:rPr lang="en-GB"/>
            <a:t>Transfer to Word</a:t>
          </a:r>
        </a:p>
      </dgm:t>
    </dgm:pt>
    <dgm:pt modelId="{A3873A84-6D27-4C35-8A71-B6301541E582}" type="parTrans" cxnId="{09831C10-1E0E-490D-9440-6AC8B97F902C}">
      <dgm:prSet/>
      <dgm:spPr/>
      <dgm:t>
        <a:bodyPr/>
        <a:lstStyle/>
        <a:p>
          <a:endParaRPr lang="en-US"/>
        </a:p>
      </dgm:t>
    </dgm:pt>
    <dgm:pt modelId="{01D5D702-7533-4913-9BEB-6FB252B1D7FC}" type="sibTrans" cxnId="{09831C10-1E0E-490D-9440-6AC8B97F902C}">
      <dgm:prSet/>
      <dgm:spPr/>
      <dgm:t>
        <a:bodyPr/>
        <a:lstStyle/>
        <a:p>
          <a:endParaRPr lang="en-US"/>
        </a:p>
      </dgm:t>
    </dgm:pt>
    <dgm:pt modelId="{8D2F285B-F18A-4001-A27E-DC56B2F63EFA}" type="pres">
      <dgm:prSet presAssocID="{4663478C-2CB4-4D6C-9F8E-1062831860E3}" presName="linear" presStyleCnt="0">
        <dgm:presLayoutVars>
          <dgm:animLvl val="lvl"/>
          <dgm:resizeHandles val="exact"/>
        </dgm:presLayoutVars>
      </dgm:prSet>
      <dgm:spPr/>
    </dgm:pt>
    <dgm:pt modelId="{651391D3-CE93-4C66-A305-4953B032A03E}" type="pres">
      <dgm:prSet presAssocID="{FACC9DC2-6D30-4B3D-BF2A-95630285629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F6E0EDA-7197-4781-867A-0343FBD60937}" type="pres">
      <dgm:prSet presAssocID="{FACC9DC2-6D30-4B3D-BF2A-95630285629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9831C10-1E0E-490D-9440-6AC8B97F902C}" srcId="{FACC9DC2-6D30-4B3D-BF2A-956302856292}" destId="{9BD32480-8750-487E-B020-6E616843998E}" srcOrd="5" destOrd="0" parTransId="{A3873A84-6D27-4C35-8A71-B6301541E582}" sibTransId="{01D5D702-7533-4913-9BEB-6FB252B1D7FC}"/>
    <dgm:cxn modelId="{A2CA8510-8C89-4AF4-8307-DA5C19CF6D1F}" srcId="{FACC9DC2-6D30-4B3D-BF2A-956302856292}" destId="{8FE53FBC-C205-4404-94CF-24A6CB373192}" srcOrd="3" destOrd="0" parTransId="{9D962488-3013-4C9C-85A8-F5F5F55F352E}" sibTransId="{668C27A7-A87D-4BF4-9263-4E23663E1992}"/>
    <dgm:cxn modelId="{D1FC0419-1B76-4B0D-858F-2D4AB1185258}" type="presOf" srcId="{4663478C-2CB4-4D6C-9F8E-1062831860E3}" destId="{8D2F285B-F18A-4001-A27E-DC56B2F63EFA}" srcOrd="0" destOrd="0" presId="urn:microsoft.com/office/officeart/2005/8/layout/vList2"/>
    <dgm:cxn modelId="{0594BD61-FF60-401D-84B0-4A2B6C018268}" srcId="{FACC9DC2-6D30-4B3D-BF2A-956302856292}" destId="{6FE6589C-3BD1-415E-9FF7-4C0E1161F851}" srcOrd="1" destOrd="0" parTransId="{A75D800E-D983-42F5-8BAA-C30C52DCBFDA}" sibTransId="{7B663436-52F3-4228-B664-2D0A4846FC4B}"/>
    <dgm:cxn modelId="{19DCD966-1A92-4356-982B-D5D5BD063AD2}" srcId="{4663478C-2CB4-4D6C-9F8E-1062831860E3}" destId="{FACC9DC2-6D30-4B3D-BF2A-956302856292}" srcOrd="0" destOrd="0" parTransId="{06AB43B8-F829-4072-8F6B-F1DE35096458}" sibTransId="{EA55C98F-E97A-48FB-9299-1FAD5A190293}"/>
    <dgm:cxn modelId="{35B16867-9E2C-44BF-8070-30AA33CD43E4}" type="presOf" srcId="{9BD32480-8750-487E-B020-6E616843998E}" destId="{DF6E0EDA-7197-4781-867A-0343FBD60937}" srcOrd="0" destOrd="5" presId="urn:microsoft.com/office/officeart/2005/8/layout/vList2"/>
    <dgm:cxn modelId="{E7BDCE49-AF53-4020-90A3-807A6B19045A}" type="presOf" srcId="{A78D12AA-4350-4A7A-87F3-699018261B4C}" destId="{DF6E0EDA-7197-4781-867A-0343FBD60937}" srcOrd="0" destOrd="0" presId="urn:microsoft.com/office/officeart/2005/8/layout/vList2"/>
    <dgm:cxn modelId="{693F094F-2185-4AA1-B1EB-3C1050AB61B5}" type="presOf" srcId="{FACC9DC2-6D30-4B3D-BF2A-956302856292}" destId="{651391D3-CE93-4C66-A305-4953B032A03E}" srcOrd="0" destOrd="0" presId="urn:microsoft.com/office/officeart/2005/8/layout/vList2"/>
    <dgm:cxn modelId="{D1157C96-3E8F-41CD-91D9-986E5E31050D}" type="presOf" srcId="{8FE53FBC-C205-4404-94CF-24A6CB373192}" destId="{DF6E0EDA-7197-4781-867A-0343FBD60937}" srcOrd="0" destOrd="3" presId="urn:microsoft.com/office/officeart/2005/8/layout/vList2"/>
    <dgm:cxn modelId="{3D25999B-F80E-4E83-9C8D-15AD2138A5BD}" srcId="{FACC9DC2-6D30-4B3D-BF2A-956302856292}" destId="{A78D12AA-4350-4A7A-87F3-699018261B4C}" srcOrd="0" destOrd="0" parTransId="{A3510079-8D08-4CFA-ACD2-E55BB40F3719}" sibTransId="{280EF2F6-0F50-4514-84B0-F6B74D20CECC}"/>
    <dgm:cxn modelId="{D568AEA5-0944-4DD8-AAF2-E758D2A439D7}" type="presOf" srcId="{AB494B60-BD20-4DF9-B1A6-CFFC7A7B6643}" destId="{DF6E0EDA-7197-4781-867A-0343FBD60937}" srcOrd="0" destOrd="2" presId="urn:microsoft.com/office/officeart/2005/8/layout/vList2"/>
    <dgm:cxn modelId="{F13F0CA6-364A-4396-B85A-08A0B193E2F6}" srcId="{FACC9DC2-6D30-4B3D-BF2A-956302856292}" destId="{27AF5AA1-01B5-46FE-9C8D-B7E6F0E866C3}" srcOrd="4" destOrd="0" parTransId="{2F27E132-51D2-4754-BA0B-8827F62E0121}" sibTransId="{A10F55BC-BDC3-44DE-B39F-9071C4735BFC}"/>
    <dgm:cxn modelId="{302E6DC6-5B2F-4AA3-A661-5C7C34779577}" type="presOf" srcId="{27AF5AA1-01B5-46FE-9C8D-B7E6F0E866C3}" destId="{DF6E0EDA-7197-4781-867A-0343FBD60937}" srcOrd="0" destOrd="4" presId="urn:microsoft.com/office/officeart/2005/8/layout/vList2"/>
    <dgm:cxn modelId="{05B1A7C6-CAC9-4E23-9205-B087541E0226}" type="presOf" srcId="{6FE6589C-3BD1-415E-9FF7-4C0E1161F851}" destId="{DF6E0EDA-7197-4781-867A-0343FBD60937}" srcOrd="0" destOrd="1" presId="urn:microsoft.com/office/officeart/2005/8/layout/vList2"/>
    <dgm:cxn modelId="{B0D9F2FA-897D-4436-92F5-61E3D3D14A96}" srcId="{FACC9DC2-6D30-4B3D-BF2A-956302856292}" destId="{AB494B60-BD20-4DF9-B1A6-CFFC7A7B6643}" srcOrd="2" destOrd="0" parTransId="{A35166FB-56C2-4602-8291-B30AA54AA21F}" sibTransId="{9853D51A-61B1-4FA4-A95F-64C725D32799}"/>
    <dgm:cxn modelId="{0839C66A-8164-4E20-8B9A-0AA0ADACC910}" type="presParOf" srcId="{8D2F285B-F18A-4001-A27E-DC56B2F63EFA}" destId="{651391D3-CE93-4C66-A305-4953B032A03E}" srcOrd="0" destOrd="0" presId="urn:microsoft.com/office/officeart/2005/8/layout/vList2"/>
    <dgm:cxn modelId="{7F04194B-B8E1-43FE-AEDA-63D58276847E}" type="presParOf" srcId="{8D2F285B-F18A-4001-A27E-DC56B2F63EFA}" destId="{DF6E0EDA-7197-4781-867A-0343FBD6093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en-GB" dirty="0" err="1"/>
            <a:t>Dechreuwch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throsolwg</a:t>
          </a:r>
          <a:endParaRPr lang="en-GB" dirty="0"/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en-GB" dirty="0" err="1"/>
            <a:t>Penderfynwch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egwyddorion</a:t>
          </a:r>
          <a:r>
            <a:rPr lang="en-GB" dirty="0"/>
            <a:t> </a:t>
          </a:r>
          <a:r>
            <a:rPr lang="en-GB" dirty="0" err="1"/>
            <a:t>trefniadol</a:t>
          </a:r>
          <a:r>
            <a:rPr lang="en-GB" dirty="0"/>
            <a:t> (</a:t>
          </a:r>
          <a:r>
            <a:rPr lang="en-GB" dirty="0" err="1"/>
            <a:t>themâu</a:t>
          </a:r>
          <a:r>
            <a:rPr lang="en-GB" dirty="0"/>
            <a:t>, </a:t>
          </a:r>
          <a:r>
            <a:rPr lang="en-GB" dirty="0" err="1"/>
            <a:t>tueddiadau</a:t>
          </a:r>
          <a:r>
            <a:rPr lang="en-GB" dirty="0"/>
            <a:t>, </a:t>
          </a:r>
          <a:r>
            <a:rPr lang="en-GB" dirty="0" err="1"/>
            <a:t>methodoleg</a:t>
          </a:r>
          <a:r>
            <a:rPr lang="en-GB" dirty="0"/>
            <a:t>, </a:t>
          </a:r>
          <a:r>
            <a:rPr lang="en-GB" dirty="0" err="1"/>
            <a:t>cronoleg</a:t>
          </a:r>
          <a:r>
            <a:rPr lang="en-GB" dirty="0"/>
            <a:t>, </a:t>
          </a:r>
          <a:r>
            <a:rPr lang="en-GB" dirty="0" err="1"/>
            <a:t>dadleuon</a:t>
          </a:r>
          <a:r>
            <a:rPr lang="en-GB" dirty="0"/>
            <a:t> - </a:t>
          </a:r>
          <a:r>
            <a:rPr lang="en-GB" dirty="0" err="1"/>
            <a:t>cyfuniad</a:t>
          </a:r>
          <a:r>
            <a:rPr lang="en-GB" dirty="0"/>
            <a:t> o rai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rhain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arfer</a:t>
          </a:r>
          <a:r>
            <a:rPr lang="en-GB" dirty="0"/>
            <a:t>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benawdau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y </a:t>
          </a:r>
          <a:r>
            <a:rPr lang="en-GB" dirty="0" err="1"/>
            <a:t>gwahanol</a:t>
          </a:r>
          <a:r>
            <a:rPr lang="en-GB" dirty="0"/>
            <a:t> </a:t>
          </a:r>
          <a:r>
            <a:rPr lang="en-GB" dirty="0" err="1"/>
            <a:t>adrannau</a:t>
          </a:r>
          <a:r>
            <a:rPr lang="en-GB" dirty="0"/>
            <a:t>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adolygiad</a:t>
          </a:r>
          <a:endParaRPr lang="en-GB" dirty="0"/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en-GB" dirty="0" err="1"/>
            <a:t>Darparwch</a:t>
          </a:r>
          <a:r>
            <a:rPr lang="en-GB" dirty="0"/>
            <a:t> </a:t>
          </a:r>
          <a:r>
            <a:rPr lang="en-GB" dirty="0" err="1"/>
            <a:t>arwyddbyst</a:t>
          </a:r>
          <a:r>
            <a:rPr lang="en-GB" dirty="0"/>
            <a:t> </a:t>
          </a:r>
          <a:r>
            <a:rPr lang="en-GB" dirty="0" err="1"/>
            <a:t>crynodol</a:t>
          </a:r>
          <a:r>
            <a:rPr lang="en-GB" dirty="0"/>
            <a:t> o </a:t>
          </a:r>
          <a:r>
            <a:rPr lang="en-GB" dirty="0" err="1"/>
            <a:t>ble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dadl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arwain</a:t>
          </a:r>
          <a:endParaRPr lang="en-GB" dirty="0"/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en-GB" dirty="0" err="1"/>
            <a:t>Crynhowch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/</a:t>
          </a:r>
          <a:r>
            <a:rPr lang="en-GB" dirty="0" err="1"/>
            <a:t>amlygwch</a:t>
          </a:r>
          <a:r>
            <a:rPr lang="en-GB" dirty="0"/>
            <a:t> ‘</a:t>
          </a:r>
          <a:r>
            <a:rPr lang="en-GB" dirty="0" err="1"/>
            <a:t>bwlch</a:t>
          </a:r>
          <a:r>
            <a:rPr lang="en-GB" dirty="0"/>
            <a:t>’ /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syniadau</a:t>
          </a:r>
          <a:r>
            <a:rPr lang="en-GB" dirty="0"/>
            <a:t> </a:t>
          </a:r>
          <a:r>
            <a:rPr lang="en-GB" dirty="0" err="1"/>
            <a:t>mewn</a:t>
          </a:r>
          <a:r>
            <a:rPr lang="en-GB" dirty="0"/>
            <a:t> </a:t>
          </a:r>
          <a:r>
            <a:rPr lang="en-GB" dirty="0" err="1"/>
            <a:t>ymchwil</a:t>
          </a:r>
          <a:endParaRPr lang="en-GB" dirty="0"/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189086A0-D52E-47F7-909D-35519A328514}" type="pres">
      <dgm:prSet presAssocID="{5CA0BBBA-DB16-4D7D-8D32-161400BC68D6}" presName="linear" presStyleCnt="0">
        <dgm:presLayoutVars>
          <dgm:animLvl val="lvl"/>
          <dgm:resizeHandles val="exact"/>
        </dgm:presLayoutVars>
      </dgm:prSet>
      <dgm:spPr/>
    </dgm:pt>
    <dgm:pt modelId="{5079356D-52A8-4C1F-8359-FD17A12CEF31}" type="pres">
      <dgm:prSet presAssocID="{FCD5CC7C-A648-460C-A445-170B11CF2BBB}" presName="parentText" presStyleLbl="node1" presStyleIdx="0" presStyleCnt="5" custLinFactNeighborY="53313">
        <dgm:presLayoutVars>
          <dgm:chMax val="0"/>
          <dgm:bulletEnabled val="1"/>
        </dgm:presLayoutVars>
      </dgm:prSet>
      <dgm:spPr/>
    </dgm:pt>
    <dgm:pt modelId="{60777DCA-1D0E-424B-8548-106625AF9111}" type="pres">
      <dgm:prSet presAssocID="{F79A18F2-8933-4CA0-B6CB-DF750B7A6FB9}" presName="spacer" presStyleCnt="0"/>
      <dgm:spPr/>
    </dgm:pt>
    <dgm:pt modelId="{0756EAB0-368E-4C7E-B35F-2D1A161762D4}" type="pres">
      <dgm:prSet presAssocID="{91617F5B-2CB7-4E86-82FD-79A0EA735E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2836B8-2545-41A7-8E59-2ED712BAB0DD}" type="pres">
      <dgm:prSet presAssocID="{BD5E4CD9-6F36-4E9A-8AB5-DF35F7BF964B}" presName="spacer" presStyleCnt="0"/>
      <dgm:spPr/>
    </dgm:pt>
    <dgm:pt modelId="{011679E2-187F-4855-BC8C-598841E518BB}" type="pres">
      <dgm:prSet presAssocID="{3D3028D3-40D4-4562-ACAD-8C6BAE9115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61BA90-4B5F-49CB-8985-CDEDFD3F6C61}" type="pres">
      <dgm:prSet presAssocID="{D421AC82-1310-431A-9DC0-73875A9E987D}" presName="spacer" presStyleCnt="0"/>
      <dgm:spPr/>
    </dgm:pt>
    <dgm:pt modelId="{5CD88938-939D-4752-9B6B-E22911888370}" type="pres">
      <dgm:prSet presAssocID="{E202E3B3-5285-4450-AA26-20061E6AEB72}" presName="parentText" presStyleLbl="node1" presStyleIdx="3" presStyleCnt="5" custLinFactNeighborY="20527">
        <dgm:presLayoutVars>
          <dgm:chMax val="0"/>
          <dgm:bulletEnabled val="1"/>
        </dgm:presLayoutVars>
      </dgm:prSet>
      <dgm:spPr/>
    </dgm:pt>
    <dgm:pt modelId="{F1F83D3A-2E2E-4CF8-B010-80131DAE0F93}" type="pres">
      <dgm:prSet presAssocID="{D7FB044D-394B-4E3F-AA85-948B64366A77}" presName="spacer" presStyleCnt="0"/>
      <dgm:spPr/>
    </dgm:pt>
    <dgm:pt modelId="{61A2429E-45BF-4A3F-9845-A69166973AEB}" type="pres">
      <dgm:prSet presAssocID="{8D576582-F312-441A-B988-414E79856A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1EEF00-BC4C-4E7A-9336-3FC0D8390155}" type="presOf" srcId="{8D576582-F312-441A-B988-414E79856A32}" destId="{61A2429E-45BF-4A3F-9845-A69166973AEB}" srcOrd="0" destOrd="0" presId="urn:microsoft.com/office/officeart/2005/8/layout/vList2"/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48BBD168-FAAF-462E-85FC-02D274BB3FD9}" type="presOf" srcId="{3D3028D3-40D4-4562-ACAD-8C6BAE9115B1}" destId="{011679E2-187F-4855-BC8C-598841E518BB}" srcOrd="0" destOrd="0" presId="urn:microsoft.com/office/officeart/2005/8/layout/vList2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E446B158-7290-4664-8A0E-90DFF3FB21BB}" type="presOf" srcId="{91617F5B-2CB7-4E86-82FD-79A0EA735EFE}" destId="{0756EAB0-368E-4C7E-B35F-2D1A161762D4}" srcOrd="0" destOrd="0" presId="urn:microsoft.com/office/officeart/2005/8/layout/vList2"/>
    <dgm:cxn modelId="{9F0E7C8A-B00E-4E28-8C62-06DC8BE1FDE7}" type="presOf" srcId="{FCD5CC7C-A648-460C-A445-170B11CF2BBB}" destId="{5079356D-52A8-4C1F-8359-FD17A12CEF31}" srcOrd="0" destOrd="0" presId="urn:microsoft.com/office/officeart/2005/8/layout/vList2"/>
    <dgm:cxn modelId="{6F4204CD-F8E7-44BA-8A39-C149742BE197}" type="presOf" srcId="{E202E3B3-5285-4450-AA26-20061E6AEB72}" destId="{5CD88938-939D-4752-9B6B-E22911888370}" srcOrd="0" destOrd="0" presId="urn:microsoft.com/office/officeart/2005/8/layout/vList2"/>
    <dgm:cxn modelId="{1C238BF7-7EDC-49EE-9E20-5F69CD4963B2}" type="presOf" srcId="{5CA0BBBA-DB16-4D7D-8D32-161400BC68D6}" destId="{189086A0-D52E-47F7-909D-35519A328514}" srcOrd="0" destOrd="0" presId="urn:microsoft.com/office/officeart/2005/8/layout/vList2"/>
    <dgm:cxn modelId="{1761B163-4762-441A-AC3D-08F78F3F7597}" type="presParOf" srcId="{189086A0-D52E-47F7-909D-35519A328514}" destId="{5079356D-52A8-4C1F-8359-FD17A12CEF31}" srcOrd="0" destOrd="0" presId="urn:microsoft.com/office/officeart/2005/8/layout/vList2"/>
    <dgm:cxn modelId="{D99F0DDD-9AB1-4ADD-952C-087CE4D969A2}" type="presParOf" srcId="{189086A0-D52E-47F7-909D-35519A328514}" destId="{60777DCA-1D0E-424B-8548-106625AF9111}" srcOrd="1" destOrd="0" presId="urn:microsoft.com/office/officeart/2005/8/layout/vList2"/>
    <dgm:cxn modelId="{CDF3827D-C89C-4DEE-93BF-0540E3D64776}" type="presParOf" srcId="{189086A0-D52E-47F7-909D-35519A328514}" destId="{0756EAB0-368E-4C7E-B35F-2D1A161762D4}" srcOrd="2" destOrd="0" presId="urn:microsoft.com/office/officeart/2005/8/layout/vList2"/>
    <dgm:cxn modelId="{9B272442-0589-46AA-B69E-7C18F9C73B49}" type="presParOf" srcId="{189086A0-D52E-47F7-909D-35519A328514}" destId="{B12836B8-2545-41A7-8E59-2ED712BAB0DD}" srcOrd="3" destOrd="0" presId="urn:microsoft.com/office/officeart/2005/8/layout/vList2"/>
    <dgm:cxn modelId="{8E08ECE2-21FC-4EFD-B7C8-1F7A8B0E2EA7}" type="presParOf" srcId="{189086A0-D52E-47F7-909D-35519A328514}" destId="{011679E2-187F-4855-BC8C-598841E518BB}" srcOrd="4" destOrd="0" presId="urn:microsoft.com/office/officeart/2005/8/layout/vList2"/>
    <dgm:cxn modelId="{5C89A50E-86BF-4A68-9F14-F1C5A899A90E}" type="presParOf" srcId="{189086A0-D52E-47F7-909D-35519A328514}" destId="{3B61BA90-4B5F-49CB-8985-CDEDFD3F6C61}" srcOrd="5" destOrd="0" presId="urn:microsoft.com/office/officeart/2005/8/layout/vList2"/>
    <dgm:cxn modelId="{D33E18FF-582E-4888-8FC8-6C84172ED3E5}" type="presParOf" srcId="{189086A0-D52E-47F7-909D-35519A328514}" destId="{5CD88938-939D-4752-9B6B-E22911888370}" srcOrd="6" destOrd="0" presId="urn:microsoft.com/office/officeart/2005/8/layout/vList2"/>
    <dgm:cxn modelId="{72A237F1-A7E1-4F02-9839-1FA2B3E5046B}" type="presParOf" srcId="{189086A0-D52E-47F7-909D-35519A328514}" destId="{F1F83D3A-2E2E-4CF8-B010-80131DAE0F93}" srcOrd="7" destOrd="0" presId="urn:microsoft.com/office/officeart/2005/8/layout/vList2"/>
    <dgm:cxn modelId="{7187CBFF-940F-4373-BAFA-24F4C7E2C48C}" type="presParOf" srcId="{189086A0-D52E-47F7-909D-35519A328514}" destId="{61A2429E-45BF-4A3F-9845-A69166973A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en-GB" dirty="0"/>
            <a:t>Start with an overview</a:t>
          </a:r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en-GB" dirty="0"/>
            <a:t>Decide on organising principles </a:t>
          </a:r>
          <a:r>
            <a:rPr lang="en-GB" b="1" dirty="0"/>
            <a:t>(themes, </a:t>
          </a:r>
          <a:r>
            <a:rPr lang="en-GB" dirty="0"/>
            <a:t>trends, methodology, chronology, controversies – usually a combination of some of these)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en-GB"/>
            <a:t>Use headings for the different sections of the review </a:t>
          </a:r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en-GB"/>
            <a:t>Provide summative signposts of where your argument is leading</a:t>
          </a:r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en-GB" dirty="0"/>
            <a:t>Summarise your review/highlight ‘gap’ / your ideas in research</a:t>
          </a:r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189086A0-D52E-47F7-909D-35519A328514}" type="pres">
      <dgm:prSet presAssocID="{5CA0BBBA-DB16-4D7D-8D32-161400BC68D6}" presName="linear" presStyleCnt="0">
        <dgm:presLayoutVars>
          <dgm:animLvl val="lvl"/>
          <dgm:resizeHandles val="exact"/>
        </dgm:presLayoutVars>
      </dgm:prSet>
      <dgm:spPr/>
    </dgm:pt>
    <dgm:pt modelId="{5079356D-52A8-4C1F-8359-FD17A12CEF31}" type="pres">
      <dgm:prSet presAssocID="{FCD5CC7C-A648-460C-A445-170B11CF2BB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0777DCA-1D0E-424B-8548-106625AF9111}" type="pres">
      <dgm:prSet presAssocID="{F79A18F2-8933-4CA0-B6CB-DF750B7A6FB9}" presName="spacer" presStyleCnt="0"/>
      <dgm:spPr/>
    </dgm:pt>
    <dgm:pt modelId="{0756EAB0-368E-4C7E-B35F-2D1A161762D4}" type="pres">
      <dgm:prSet presAssocID="{91617F5B-2CB7-4E86-82FD-79A0EA735E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2836B8-2545-41A7-8E59-2ED712BAB0DD}" type="pres">
      <dgm:prSet presAssocID="{BD5E4CD9-6F36-4E9A-8AB5-DF35F7BF964B}" presName="spacer" presStyleCnt="0"/>
      <dgm:spPr/>
    </dgm:pt>
    <dgm:pt modelId="{011679E2-187F-4855-BC8C-598841E518BB}" type="pres">
      <dgm:prSet presAssocID="{3D3028D3-40D4-4562-ACAD-8C6BAE9115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61BA90-4B5F-49CB-8985-CDEDFD3F6C61}" type="pres">
      <dgm:prSet presAssocID="{D421AC82-1310-431A-9DC0-73875A9E987D}" presName="spacer" presStyleCnt="0"/>
      <dgm:spPr/>
    </dgm:pt>
    <dgm:pt modelId="{5CD88938-939D-4752-9B6B-E22911888370}" type="pres">
      <dgm:prSet presAssocID="{E202E3B3-5285-4450-AA26-20061E6AEB7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1F83D3A-2E2E-4CF8-B010-80131DAE0F93}" type="pres">
      <dgm:prSet presAssocID="{D7FB044D-394B-4E3F-AA85-948B64366A77}" presName="spacer" presStyleCnt="0"/>
      <dgm:spPr/>
    </dgm:pt>
    <dgm:pt modelId="{61A2429E-45BF-4A3F-9845-A69166973AEB}" type="pres">
      <dgm:prSet presAssocID="{8D576582-F312-441A-B988-414E79856A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1EEF00-BC4C-4E7A-9336-3FC0D8390155}" type="presOf" srcId="{8D576582-F312-441A-B988-414E79856A32}" destId="{61A2429E-45BF-4A3F-9845-A69166973AEB}" srcOrd="0" destOrd="0" presId="urn:microsoft.com/office/officeart/2005/8/layout/vList2"/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48BBD168-FAAF-462E-85FC-02D274BB3FD9}" type="presOf" srcId="{3D3028D3-40D4-4562-ACAD-8C6BAE9115B1}" destId="{011679E2-187F-4855-BC8C-598841E518BB}" srcOrd="0" destOrd="0" presId="urn:microsoft.com/office/officeart/2005/8/layout/vList2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E446B158-7290-4664-8A0E-90DFF3FB21BB}" type="presOf" srcId="{91617F5B-2CB7-4E86-82FD-79A0EA735EFE}" destId="{0756EAB0-368E-4C7E-B35F-2D1A161762D4}" srcOrd="0" destOrd="0" presId="urn:microsoft.com/office/officeart/2005/8/layout/vList2"/>
    <dgm:cxn modelId="{9F0E7C8A-B00E-4E28-8C62-06DC8BE1FDE7}" type="presOf" srcId="{FCD5CC7C-A648-460C-A445-170B11CF2BBB}" destId="{5079356D-52A8-4C1F-8359-FD17A12CEF31}" srcOrd="0" destOrd="0" presId="urn:microsoft.com/office/officeart/2005/8/layout/vList2"/>
    <dgm:cxn modelId="{6F4204CD-F8E7-44BA-8A39-C149742BE197}" type="presOf" srcId="{E202E3B3-5285-4450-AA26-20061E6AEB72}" destId="{5CD88938-939D-4752-9B6B-E22911888370}" srcOrd="0" destOrd="0" presId="urn:microsoft.com/office/officeart/2005/8/layout/vList2"/>
    <dgm:cxn modelId="{1C238BF7-7EDC-49EE-9E20-5F69CD4963B2}" type="presOf" srcId="{5CA0BBBA-DB16-4D7D-8D32-161400BC68D6}" destId="{189086A0-D52E-47F7-909D-35519A328514}" srcOrd="0" destOrd="0" presId="urn:microsoft.com/office/officeart/2005/8/layout/vList2"/>
    <dgm:cxn modelId="{1761B163-4762-441A-AC3D-08F78F3F7597}" type="presParOf" srcId="{189086A0-D52E-47F7-909D-35519A328514}" destId="{5079356D-52A8-4C1F-8359-FD17A12CEF31}" srcOrd="0" destOrd="0" presId="urn:microsoft.com/office/officeart/2005/8/layout/vList2"/>
    <dgm:cxn modelId="{D99F0DDD-9AB1-4ADD-952C-087CE4D969A2}" type="presParOf" srcId="{189086A0-D52E-47F7-909D-35519A328514}" destId="{60777DCA-1D0E-424B-8548-106625AF9111}" srcOrd="1" destOrd="0" presId="urn:microsoft.com/office/officeart/2005/8/layout/vList2"/>
    <dgm:cxn modelId="{CDF3827D-C89C-4DEE-93BF-0540E3D64776}" type="presParOf" srcId="{189086A0-D52E-47F7-909D-35519A328514}" destId="{0756EAB0-368E-4C7E-B35F-2D1A161762D4}" srcOrd="2" destOrd="0" presId="urn:microsoft.com/office/officeart/2005/8/layout/vList2"/>
    <dgm:cxn modelId="{9B272442-0589-46AA-B69E-7C18F9C73B49}" type="presParOf" srcId="{189086A0-D52E-47F7-909D-35519A328514}" destId="{B12836B8-2545-41A7-8E59-2ED712BAB0DD}" srcOrd="3" destOrd="0" presId="urn:microsoft.com/office/officeart/2005/8/layout/vList2"/>
    <dgm:cxn modelId="{8E08ECE2-21FC-4EFD-B7C8-1F7A8B0E2EA7}" type="presParOf" srcId="{189086A0-D52E-47F7-909D-35519A328514}" destId="{011679E2-187F-4855-BC8C-598841E518BB}" srcOrd="4" destOrd="0" presId="urn:microsoft.com/office/officeart/2005/8/layout/vList2"/>
    <dgm:cxn modelId="{5C89A50E-86BF-4A68-9F14-F1C5A899A90E}" type="presParOf" srcId="{189086A0-D52E-47F7-909D-35519A328514}" destId="{3B61BA90-4B5F-49CB-8985-CDEDFD3F6C61}" srcOrd="5" destOrd="0" presId="urn:microsoft.com/office/officeart/2005/8/layout/vList2"/>
    <dgm:cxn modelId="{D33E18FF-582E-4888-8FC8-6C84172ED3E5}" type="presParOf" srcId="{189086A0-D52E-47F7-909D-35519A328514}" destId="{5CD88938-939D-4752-9B6B-E22911888370}" srcOrd="6" destOrd="0" presId="urn:microsoft.com/office/officeart/2005/8/layout/vList2"/>
    <dgm:cxn modelId="{72A237F1-A7E1-4F02-9839-1FA2B3E5046B}" type="presParOf" srcId="{189086A0-D52E-47F7-909D-35519A328514}" destId="{F1F83D3A-2E2E-4CF8-B010-80131DAE0F93}" srcOrd="7" destOrd="0" presId="urn:microsoft.com/office/officeart/2005/8/layout/vList2"/>
    <dgm:cxn modelId="{7187CBFF-940F-4373-BAFA-24F4C7E2C48C}" type="presParOf" srcId="{189086A0-D52E-47F7-909D-35519A328514}" destId="{61A2429E-45BF-4A3F-9845-A69166973A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en-GB" b="1" dirty="0" err="1"/>
            <a:t>Syniadau</a:t>
          </a:r>
          <a:r>
            <a:rPr lang="en-GB" b="1" dirty="0"/>
            <a:t> </a:t>
          </a:r>
          <a:r>
            <a:rPr lang="en-GB" b="1" dirty="0" err="1"/>
            <a:t>ar</a:t>
          </a:r>
          <a:r>
            <a:rPr lang="en-GB" b="1" dirty="0"/>
            <a:t> </a:t>
          </a:r>
          <a:r>
            <a:rPr lang="en-GB" b="1" dirty="0" err="1"/>
            <a:t>gyfer</a:t>
          </a:r>
          <a:r>
            <a:rPr lang="en-GB" b="1" dirty="0"/>
            <a:t> </a:t>
          </a:r>
          <a:r>
            <a:rPr lang="en-GB" b="1" dirty="0" err="1"/>
            <a:t>ysgrifennu</a:t>
          </a:r>
          <a:r>
            <a:rPr lang="en-GB" b="1" dirty="0"/>
            <a:t> </a:t>
          </a:r>
          <a:r>
            <a:rPr lang="en-GB" b="1" dirty="0" err="1"/>
            <a:t>clir</a:t>
          </a:r>
          <a:r>
            <a:rPr lang="en-GB" b="1" dirty="0"/>
            <a:t>:</a:t>
          </a:r>
          <a:endParaRPr lang="en-GB" dirty="0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en-GB" dirty="0" err="1"/>
            <a:t>Cyflwyniad</a:t>
          </a:r>
          <a:r>
            <a:rPr lang="en-GB" dirty="0"/>
            <a:t> </a:t>
          </a:r>
          <a:r>
            <a:rPr lang="en-GB" dirty="0" err="1"/>
            <a:t>clir</a:t>
          </a:r>
          <a:r>
            <a:rPr lang="en-GB" dirty="0"/>
            <a:t>: </a:t>
          </a:r>
          <a:r>
            <a:rPr lang="en-GB" dirty="0" err="1"/>
            <a:t>trosolwg</a:t>
          </a:r>
          <a:r>
            <a:rPr lang="en-GB" dirty="0"/>
            <a:t>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pwnc</a:t>
          </a:r>
          <a:r>
            <a:rPr lang="en-GB" dirty="0"/>
            <a:t>, nod </a:t>
          </a:r>
          <a:r>
            <a:rPr lang="en-GB" dirty="0" err="1"/>
            <a:t>yr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 a </a:t>
          </a:r>
          <a:r>
            <a:rPr lang="en-GB" dirty="0" err="1"/>
            <a:t>strwythur</a:t>
          </a:r>
          <a:endParaRPr lang="en-GB" dirty="0"/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E95DF422-0B1E-4F29-A476-A423887662FF}">
      <dgm:prSet/>
      <dgm:spPr/>
      <dgm:t>
        <a:bodyPr/>
        <a:lstStyle/>
        <a:p>
          <a:r>
            <a:rPr lang="en-GB" dirty="0"/>
            <a:t>Strwythur paragraff clir</a:t>
          </a:r>
        </a:p>
      </dgm:t>
    </dgm:pt>
    <dgm:pt modelId="{E525C4CB-DBDD-4A5A-A0EF-67D9D970FBA4}" type="parTrans" cxnId="{B0CA4C76-1EE3-40FC-848E-A703B1B99FD1}">
      <dgm:prSet/>
      <dgm:spPr/>
      <dgm:t>
        <a:bodyPr/>
        <a:lstStyle/>
        <a:p>
          <a:endParaRPr lang="en-GB"/>
        </a:p>
      </dgm:t>
    </dgm:pt>
    <dgm:pt modelId="{5B91E5B1-6B4E-43F6-B3F8-DE5D0E41DBE1}" type="sibTrans" cxnId="{B0CA4C76-1EE3-40FC-848E-A703B1B99FD1}">
      <dgm:prSet/>
      <dgm:spPr/>
      <dgm:t>
        <a:bodyPr/>
        <a:lstStyle/>
        <a:p>
          <a:endParaRPr lang="en-GB"/>
        </a:p>
      </dgm:t>
    </dgm:pt>
    <dgm:pt modelId="{3F4A3D4F-EDB9-48F7-BDC2-D0E62484C92B}">
      <dgm:prSet/>
      <dgm:spPr/>
      <dgm:t>
        <a:bodyPr/>
        <a:lstStyle/>
        <a:p>
          <a:r>
            <a:rPr lang="en-GB" dirty="0"/>
            <a:t>Sicrhewch fod testun eich brawddeg yn glir</a:t>
          </a:r>
        </a:p>
      </dgm:t>
    </dgm:pt>
    <dgm:pt modelId="{0244696A-75E4-49BF-8240-325E432FD059}" type="parTrans" cxnId="{290AB623-4A8A-4732-ACC2-B759C1D73E3E}">
      <dgm:prSet/>
      <dgm:spPr/>
      <dgm:t>
        <a:bodyPr/>
        <a:lstStyle/>
        <a:p>
          <a:endParaRPr lang="en-GB"/>
        </a:p>
      </dgm:t>
    </dgm:pt>
    <dgm:pt modelId="{0B50EDE1-04AC-4D6D-A8D2-2E88C481F931}" type="sibTrans" cxnId="{290AB623-4A8A-4732-ACC2-B759C1D73E3E}">
      <dgm:prSet/>
      <dgm:spPr/>
      <dgm:t>
        <a:bodyPr/>
        <a:lstStyle/>
        <a:p>
          <a:endParaRPr lang="en-GB"/>
        </a:p>
      </dgm:t>
    </dgm:pt>
    <dgm:pt modelId="{98618C09-8FA0-4C36-B264-7E28149F20F0}">
      <dgm:prSet/>
      <dgm:spPr/>
      <dgm:t>
        <a:bodyPr/>
        <a:lstStyle/>
        <a:p>
          <a:r>
            <a:rPr lang="en-GB" dirty="0"/>
            <a:t>Peidiwch â thybio gwybodaeth</a:t>
          </a:r>
        </a:p>
      </dgm:t>
    </dgm:pt>
    <dgm:pt modelId="{FC55633F-810F-4233-BDE2-EC35953B88F0}" type="parTrans" cxnId="{2CF5B23F-325A-4DFB-8EC7-7F5F057815CF}">
      <dgm:prSet/>
      <dgm:spPr/>
      <dgm:t>
        <a:bodyPr/>
        <a:lstStyle/>
        <a:p>
          <a:endParaRPr lang="en-GB"/>
        </a:p>
      </dgm:t>
    </dgm:pt>
    <dgm:pt modelId="{45A8D945-0C7A-44A1-AA79-2F1E7F31080B}" type="sibTrans" cxnId="{2CF5B23F-325A-4DFB-8EC7-7F5F057815CF}">
      <dgm:prSet/>
      <dgm:spPr/>
      <dgm:t>
        <a:bodyPr/>
        <a:lstStyle/>
        <a:p>
          <a:endParaRPr lang="en-GB"/>
        </a:p>
      </dgm:t>
    </dgm:pt>
    <dgm:pt modelId="{B76ED916-9FB4-42C0-8844-8B1FF6F17F7D}">
      <dgm:prSet/>
      <dgm:spPr/>
      <dgm:t>
        <a:bodyPr/>
        <a:lstStyle/>
        <a:p>
          <a:r>
            <a:rPr lang="en-GB" dirty="0"/>
            <a:t>Sicrhewch fod terminoleg allweddol a syniadau anodd bob amser yn cael eu hesbonio'n drylwyr (gofynnwch i chi'ch hun: a yw'n gwneud synnwyr?)</a:t>
          </a:r>
        </a:p>
      </dgm:t>
    </dgm:pt>
    <dgm:pt modelId="{027536C2-0022-4C16-BFB7-9F87EC93C7D9}" type="parTrans" cxnId="{30FD27CF-ACA9-4099-94C2-E01D236624E5}">
      <dgm:prSet/>
      <dgm:spPr/>
      <dgm:t>
        <a:bodyPr/>
        <a:lstStyle/>
        <a:p>
          <a:endParaRPr lang="en-GB"/>
        </a:p>
      </dgm:t>
    </dgm:pt>
    <dgm:pt modelId="{BAFE0203-4C76-4414-A9C5-38FB7DAE1EBC}" type="sibTrans" cxnId="{30FD27CF-ACA9-4099-94C2-E01D236624E5}">
      <dgm:prSet/>
      <dgm:spPr/>
      <dgm:t>
        <a:bodyPr/>
        <a:lstStyle/>
        <a:p>
          <a:endParaRPr lang="en-GB"/>
        </a:p>
      </dgm:t>
    </dgm:pt>
    <dgm:pt modelId="{C20A3A96-BB62-49DC-91EC-F7CCFB9250AA}">
      <dgm:prSet/>
      <dgm:spPr/>
      <dgm:t>
        <a:bodyPr/>
        <a:lstStyle/>
        <a:p>
          <a:r>
            <a:rPr lang="en-GB" dirty="0"/>
            <a:t>Byddwch yn wrthrychol ac yn gytbwys</a:t>
          </a:r>
        </a:p>
      </dgm:t>
    </dgm:pt>
    <dgm:pt modelId="{64AE991E-FBE8-48EE-891C-3FC503FA32F7}" type="parTrans" cxnId="{F0B1A91F-55B0-442D-BD24-B9C3EFEFB5C2}">
      <dgm:prSet/>
      <dgm:spPr/>
      <dgm:t>
        <a:bodyPr/>
        <a:lstStyle/>
        <a:p>
          <a:endParaRPr lang="en-GB"/>
        </a:p>
      </dgm:t>
    </dgm:pt>
    <dgm:pt modelId="{B68AB3A1-94BA-40DA-842B-AA987F18691A}" type="sibTrans" cxnId="{F0B1A91F-55B0-442D-BD24-B9C3EFEFB5C2}">
      <dgm:prSet/>
      <dgm:spPr/>
      <dgm:t>
        <a:bodyPr/>
        <a:lstStyle/>
        <a:p>
          <a:endParaRPr lang="en-GB"/>
        </a:p>
      </dgm:t>
    </dgm:pt>
    <dgm:pt modelId="{05FC7495-DF1B-4757-A054-818860344526}">
      <dgm:prSet/>
      <dgm:spPr/>
      <dgm:t>
        <a:bodyPr/>
        <a:lstStyle/>
        <a:p>
          <a:r>
            <a:rPr lang="en-GB" dirty="0"/>
            <a:t>Defnyddiwch arwyddbyst i gyfeirio'r darllenydd</a:t>
          </a:r>
        </a:p>
      </dgm:t>
    </dgm:pt>
    <dgm:pt modelId="{8291E8B8-A74B-414D-BEF0-46875A5CAF50}" type="parTrans" cxnId="{43849156-0CA6-478A-9DB6-F6B9F4940AB9}">
      <dgm:prSet/>
      <dgm:spPr/>
      <dgm:t>
        <a:bodyPr/>
        <a:lstStyle/>
        <a:p>
          <a:endParaRPr lang="en-GB"/>
        </a:p>
      </dgm:t>
    </dgm:pt>
    <dgm:pt modelId="{DE24295B-FB5B-4885-BF7B-36F2D863DD61}" type="sibTrans" cxnId="{43849156-0CA6-478A-9DB6-F6B9F4940AB9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0B1A91F-55B0-442D-BD24-B9C3EFEFB5C2}" srcId="{3B1A4783-15B1-4C87-9529-008A2FA90EE3}" destId="{C20A3A96-BB62-49DC-91EC-F7CCFB9250AA}" srcOrd="5" destOrd="0" parTransId="{64AE991E-FBE8-48EE-891C-3FC503FA32F7}" sibTransId="{B68AB3A1-94BA-40DA-842B-AA987F18691A}"/>
    <dgm:cxn modelId="{290AB623-4A8A-4732-ACC2-B759C1D73E3E}" srcId="{3B1A4783-15B1-4C87-9529-008A2FA90EE3}" destId="{3F4A3D4F-EDB9-48F7-BDC2-D0E62484C92B}" srcOrd="2" destOrd="0" parTransId="{0244696A-75E4-49BF-8240-325E432FD059}" sibTransId="{0B50EDE1-04AC-4D6D-A8D2-2E88C481F931}"/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37F86630-4E58-4722-BB94-F51111B6F6A5}" type="presOf" srcId="{C20A3A96-BB62-49DC-91EC-F7CCFB9250AA}" destId="{7CAC5FE8-7038-4D4C-BFFE-CE73048F5F47}" srcOrd="0" destOrd="5" presId="urn:microsoft.com/office/officeart/2005/8/layout/vList2"/>
    <dgm:cxn modelId="{07425839-EEC7-4392-9BFC-DF0AD8971854}" type="presOf" srcId="{B76ED916-9FB4-42C0-8844-8B1FF6F17F7D}" destId="{7CAC5FE8-7038-4D4C-BFFE-CE73048F5F47}" srcOrd="0" destOrd="4" presId="urn:microsoft.com/office/officeart/2005/8/layout/vList2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04C2F83C-6E44-42DC-8A23-4E511136E9C0}" type="presOf" srcId="{05FC7495-DF1B-4757-A054-818860344526}" destId="{7CAC5FE8-7038-4D4C-BFFE-CE73048F5F47}" srcOrd="0" destOrd="6" presId="urn:microsoft.com/office/officeart/2005/8/layout/vList2"/>
    <dgm:cxn modelId="{2CF5B23F-325A-4DFB-8EC7-7F5F057815CF}" srcId="{3B1A4783-15B1-4C87-9529-008A2FA90EE3}" destId="{98618C09-8FA0-4C36-B264-7E28149F20F0}" srcOrd="3" destOrd="0" parTransId="{FC55633F-810F-4233-BDE2-EC35953B88F0}" sibTransId="{45A8D945-0C7A-44A1-AA79-2F1E7F31080B}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B0CA4C76-1EE3-40FC-848E-A703B1B99FD1}" srcId="{3B1A4783-15B1-4C87-9529-008A2FA90EE3}" destId="{E95DF422-0B1E-4F29-A476-A423887662FF}" srcOrd="1" destOrd="0" parTransId="{E525C4CB-DBDD-4A5A-A0EF-67D9D970FBA4}" sibTransId="{5B91E5B1-6B4E-43F6-B3F8-DE5D0E41DBE1}"/>
    <dgm:cxn modelId="{43849156-0CA6-478A-9DB6-F6B9F4940AB9}" srcId="{3B1A4783-15B1-4C87-9529-008A2FA90EE3}" destId="{05FC7495-DF1B-4757-A054-818860344526}" srcOrd="6" destOrd="0" parTransId="{8291E8B8-A74B-414D-BEF0-46875A5CAF50}" sibTransId="{DE24295B-FB5B-4885-BF7B-36F2D863DD61}"/>
    <dgm:cxn modelId="{F8761A79-356E-4144-9AF8-43F5542B8D2F}" type="presOf" srcId="{98618C09-8FA0-4C36-B264-7E28149F20F0}" destId="{7CAC5FE8-7038-4D4C-BFFE-CE73048F5F47}" srcOrd="0" destOrd="3" presId="urn:microsoft.com/office/officeart/2005/8/layout/vList2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A007B29C-8690-4C12-99F4-AE466C6DED6F}" type="presOf" srcId="{3F4A3D4F-EDB9-48F7-BDC2-D0E62484C92B}" destId="{7CAC5FE8-7038-4D4C-BFFE-CE73048F5F47}" srcOrd="0" destOrd="2" presId="urn:microsoft.com/office/officeart/2005/8/layout/vList2"/>
    <dgm:cxn modelId="{E02C0EB5-D7F6-466A-9201-9EBD6D9EA688}" type="presOf" srcId="{E95DF422-0B1E-4F29-A476-A423887662FF}" destId="{7CAC5FE8-7038-4D4C-BFFE-CE73048F5F47}" srcOrd="0" destOrd="1" presId="urn:microsoft.com/office/officeart/2005/8/layout/vList2"/>
    <dgm:cxn modelId="{30FD27CF-ACA9-4099-94C2-E01D236624E5}" srcId="{3B1A4783-15B1-4C87-9529-008A2FA90EE3}" destId="{B76ED916-9FB4-42C0-8844-8B1FF6F17F7D}" srcOrd="4" destOrd="0" parTransId="{027536C2-0022-4C16-BFB7-9F87EC93C7D9}" sibTransId="{BAFE0203-4C76-4414-A9C5-38FB7DAE1EBC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en-GB" b="1"/>
            <a:t>Tips for clear writing:</a:t>
          </a:r>
          <a:endParaRPr lang="en-GB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en-GB"/>
            <a:t>Clear introduction: overview of topic, aim of review and structure</a:t>
          </a:r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17791FE5-D090-4F51-B7EB-86B168630213}">
      <dgm:prSet/>
      <dgm:spPr/>
      <dgm:t>
        <a:bodyPr/>
        <a:lstStyle/>
        <a:p>
          <a:r>
            <a:rPr lang="en-GB"/>
            <a:t>Clear paragraph structure </a:t>
          </a:r>
        </a:p>
      </dgm:t>
    </dgm:pt>
    <dgm:pt modelId="{EF1C2A86-C6FA-4C73-8EB9-0FBE8B8C7DDA}" type="parTrans" cxnId="{B4DBAA37-E5DB-4651-AB0E-3378E65DAE47}">
      <dgm:prSet/>
      <dgm:spPr/>
      <dgm:t>
        <a:bodyPr/>
        <a:lstStyle/>
        <a:p>
          <a:endParaRPr lang="en-GB"/>
        </a:p>
      </dgm:t>
    </dgm:pt>
    <dgm:pt modelId="{828E6B6C-EA73-4FBA-9BA4-EEBCA9676F70}" type="sibTrans" cxnId="{B4DBAA37-E5DB-4651-AB0E-3378E65DAE47}">
      <dgm:prSet/>
      <dgm:spPr/>
      <dgm:t>
        <a:bodyPr/>
        <a:lstStyle/>
        <a:p>
          <a:endParaRPr lang="en-GB"/>
        </a:p>
      </dgm:t>
    </dgm:pt>
    <dgm:pt modelId="{03289A55-7534-4E08-BF3B-8676BEB24D70}">
      <dgm:prSet/>
      <dgm:spPr/>
      <dgm:t>
        <a:bodyPr/>
        <a:lstStyle/>
        <a:p>
          <a:r>
            <a:rPr lang="en-GB"/>
            <a:t>Make sure the subject of your sentence is clear</a:t>
          </a:r>
        </a:p>
      </dgm:t>
    </dgm:pt>
    <dgm:pt modelId="{F2CC2376-410E-47C9-9248-0AF83A78FE6E}" type="parTrans" cxnId="{7BDFA9DE-D54A-4874-B633-B2C96DD905C9}">
      <dgm:prSet/>
      <dgm:spPr/>
      <dgm:t>
        <a:bodyPr/>
        <a:lstStyle/>
        <a:p>
          <a:endParaRPr lang="en-GB"/>
        </a:p>
      </dgm:t>
    </dgm:pt>
    <dgm:pt modelId="{81494923-A9E7-422A-841B-7A4A8BA349BB}" type="sibTrans" cxnId="{7BDFA9DE-D54A-4874-B633-B2C96DD905C9}">
      <dgm:prSet/>
      <dgm:spPr/>
      <dgm:t>
        <a:bodyPr/>
        <a:lstStyle/>
        <a:p>
          <a:endParaRPr lang="en-GB"/>
        </a:p>
      </dgm:t>
    </dgm:pt>
    <dgm:pt modelId="{A0C17C87-4465-4492-A82D-EF091D58CC29}">
      <dgm:prSet/>
      <dgm:spPr/>
      <dgm:t>
        <a:bodyPr/>
        <a:lstStyle/>
        <a:p>
          <a:r>
            <a:rPr lang="en-GB"/>
            <a:t>Don’t assume knowledge</a:t>
          </a:r>
        </a:p>
      </dgm:t>
    </dgm:pt>
    <dgm:pt modelId="{98D28247-E850-4481-9AE1-76CE953F333A}" type="parTrans" cxnId="{C25FD1F7-63D1-42B6-9C41-9D8F1D865BF4}">
      <dgm:prSet/>
      <dgm:spPr/>
      <dgm:t>
        <a:bodyPr/>
        <a:lstStyle/>
        <a:p>
          <a:endParaRPr lang="en-GB"/>
        </a:p>
      </dgm:t>
    </dgm:pt>
    <dgm:pt modelId="{83B4AA25-26BB-4DAD-8B2D-45FC6730DB45}" type="sibTrans" cxnId="{C25FD1F7-63D1-42B6-9C41-9D8F1D865BF4}">
      <dgm:prSet/>
      <dgm:spPr/>
      <dgm:t>
        <a:bodyPr/>
        <a:lstStyle/>
        <a:p>
          <a:endParaRPr lang="en-GB"/>
        </a:p>
      </dgm:t>
    </dgm:pt>
    <dgm:pt modelId="{4CF90A4B-677B-45CA-971B-7BD9BD5F2930}">
      <dgm:prSet/>
      <dgm:spPr/>
      <dgm:t>
        <a:bodyPr/>
        <a:lstStyle/>
        <a:p>
          <a:r>
            <a:rPr lang="en-GB"/>
            <a:t>Make sure key terminology and difficult ideas are always explained thoroughly (ask your yourself: does it make sense?)</a:t>
          </a:r>
        </a:p>
      </dgm:t>
    </dgm:pt>
    <dgm:pt modelId="{65A1CED0-2768-43A0-82E4-E9C68A7A5E59}" type="parTrans" cxnId="{B6D23C87-67A6-4305-A791-89F603E1BC0A}">
      <dgm:prSet/>
      <dgm:spPr/>
      <dgm:t>
        <a:bodyPr/>
        <a:lstStyle/>
        <a:p>
          <a:endParaRPr lang="en-GB"/>
        </a:p>
      </dgm:t>
    </dgm:pt>
    <dgm:pt modelId="{0C21050E-1791-400C-8E32-724EF1546DE8}" type="sibTrans" cxnId="{B6D23C87-67A6-4305-A791-89F603E1BC0A}">
      <dgm:prSet/>
      <dgm:spPr/>
      <dgm:t>
        <a:bodyPr/>
        <a:lstStyle/>
        <a:p>
          <a:endParaRPr lang="en-GB"/>
        </a:p>
      </dgm:t>
    </dgm:pt>
    <dgm:pt modelId="{8ABA8300-4109-410D-B0B7-42EF62FDD254}">
      <dgm:prSet/>
      <dgm:spPr/>
      <dgm:t>
        <a:bodyPr/>
        <a:lstStyle/>
        <a:p>
          <a:r>
            <a:rPr lang="en-GB"/>
            <a:t>Be objective and balanced</a:t>
          </a:r>
        </a:p>
      </dgm:t>
    </dgm:pt>
    <dgm:pt modelId="{B9B5819E-D658-4878-BA2E-EA8FBD45D946}" type="parTrans" cxnId="{52EA94B2-DAF0-4075-ACA1-0AD4BE29770E}">
      <dgm:prSet/>
      <dgm:spPr/>
      <dgm:t>
        <a:bodyPr/>
        <a:lstStyle/>
        <a:p>
          <a:endParaRPr lang="en-GB"/>
        </a:p>
      </dgm:t>
    </dgm:pt>
    <dgm:pt modelId="{17893D72-9D89-4D5F-8349-EBCEB3E157FE}" type="sibTrans" cxnId="{52EA94B2-DAF0-4075-ACA1-0AD4BE29770E}">
      <dgm:prSet/>
      <dgm:spPr/>
      <dgm:t>
        <a:bodyPr/>
        <a:lstStyle/>
        <a:p>
          <a:endParaRPr lang="en-GB"/>
        </a:p>
      </dgm:t>
    </dgm:pt>
    <dgm:pt modelId="{54BDE800-69BC-40DC-A3D3-AF23EF200881}">
      <dgm:prSet/>
      <dgm:spPr/>
      <dgm:t>
        <a:bodyPr/>
        <a:lstStyle/>
        <a:p>
          <a:r>
            <a:rPr lang="en-GB"/>
            <a:t>Use signposts to orientate the reader</a:t>
          </a:r>
        </a:p>
      </dgm:t>
    </dgm:pt>
    <dgm:pt modelId="{C9A2510C-1313-4C8D-82D0-51D772D0171F}" type="parTrans" cxnId="{C7C26B89-C465-48D8-9BA8-DCA4D27EC4C1}">
      <dgm:prSet/>
      <dgm:spPr/>
      <dgm:t>
        <a:bodyPr/>
        <a:lstStyle/>
        <a:p>
          <a:endParaRPr lang="en-GB"/>
        </a:p>
      </dgm:t>
    </dgm:pt>
    <dgm:pt modelId="{FBF3310A-ECA9-43C0-A1DE-14610F0C0012}" type="sibTrans" cxnId="{C7C26B89-C465-48D8-9BA8-DCA4D27EC4C1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B4DBAA37-E5DB-4651-AB0E-3378E65DAE47}" srcId="{3B1A4783-15B1-4C87-9529-008A2FA90EE3}" destId="{17791FE5-D090-4F51-B7EB-86B168630213}" srcOrd="1" destOrd="0" parTransId="{EF1C2A86-C6FA-4C73-8EB9-0FBE8B8C7DDA}" sibTransId="{828E6B6C-EA73-4FBA-9BA4-EEBCA9676F70}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96304E40-3E3A-4F58-A27D-B8FC6A23FD32}" type="presOf" srcId="{8ABA8300-4109-410D-B0B7-42EF62FDD254}" destId="{7CAC5FE8-7038-4D4C-BFFE-CE73048F5F47}" srcOrd="0" destOrd="5" presId="urn:microsoft.com/office/officeart/2005/8/layout/vList2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852C4C70-BAA2-4BC8-AD99-EDBFB70DC8D1}" type="presOf" srcId="{4CF90A4B-677B-45CA-971B-7BD9BD5F2930}" destId="{7CAC5FE8-7038-4D4C-BFFE-CE73048F5F47}" srcOrd="0" destOrd="4" presId="urn:microsoft.com/office/officeart/2005/8/layout/vList2"/>
    <dgm:cxn modelId="{54A98075-4D40-4712-B9EC-61C341F603DC}" type="presOf" srcId="{54BDE800-69BC-40DC-A3D3-AF23EF200881}" destId="{7CAC5FE8-7038-4D4C-BFFE-CE73048F5F47}" srcOrd="0" destOrd="6" presId="urn:microsoft.com/office/officeart/2005/8/layout/vList2"/>
    <dgm:cxn modelId="{B6D23C87-67A6-4305-A791-89F603E1BC0A}" srcId="{3B1A4783-15B1-4C87-9529-008A2FA90EE3}" destId="{4CF90A4B-677B-45CA-971B-7BD9BD5F2930}" srcOrd="4" destOrd="0" parTransId="{65A1CED0-2768-43A0-82E4-E9C68A7A5E59}" sibTransId="{0C21050E-1791-400C-8E32-724EF1546DE8}"/>
    <dgm:cxn modelId="{79A5A688-6FB3-40F6-BDF5-32C9A11B828A}" type="presOf" srcId="{03289A55-7534-4E08-BF3B-8676BEB24D70}" destId="{7CAC5FE8-7038-4D4C-BFFE-CE73048F5F47}" srcOrd="0" destOrd="2" presId="urn:microsoft.com/office/officeart/2005/8/layout/vList2"/>
    <dgm:cxn modelId="{C7C26B89-C465-48D8-9BA8-DCA4D27EC4C1}" srcId="{3B1A4783-15B1-4C87-9529-008A2FA90EE3}" destId="{54BDE800-69BC-40DC-A3D3-AF23EF200881}" srcOrd="6" destOrd="0" parTransId="{C9A2510C-1313-4C8D-82D0-51D772D0171F}" sibTransId="{FBF3310A-ECA9-43C0-A1DE-14610F0C0012}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C0B4B98D-27C1-4A47-AD31-C606427A9153}" type="presOf" srcId="{A0C17C87-4465-4492-A82D-EF091D58CC29}" destId="{7CAC5FE8-7038-4D4C-BFFE-CE73048F5F47}" srcOrd="0" destOrd="3" presId="urn:microsoft.com/office/officeart/2005/8/layout/vList2"/>
    <dgm:cxn modelId="{52EA94B2-DAF0-4075-ACA1-0AD4BE29770E}" srcId="{3B1A4783-15B1-4C87-9529-008A2FA90EE3}" destId="{8ABA8300-4109-410D-B0B7-42EF62FDD254}" srcOrd="5" destOrd="0" parTransId="{B9B5819E-D658-4878-BA2E-EA8FBD45D946}" sibTransId="{17893D72-9D89-4D5F-8349-EBCEB3E157FE}"/>
    <dgm:cxn modelId="{983A2CC6-4553-4A47-85FB-D596829B7267}" type="presOf" srcId="{17791FE5-D090-4F51-B7EB-86B168630213}" destId="{7CAC5FE8-7038-4D4C-BFFE-CE73048F5F47}" srcOrd="0" destOrd="1" presId="urn:microsoft.com/office/officeart/2005/8/layout/vList2"/>
    <dgm:cxn modelId="{7BDFA9DE-D54A-4874-B633-B2C96DD905C9}" srcId="{3B1A4783-15B1-4C87-9529-008A2FA90EE3}" destId="{03289A55-7534-4E08-BF3B-8676BEB24D70}" srcOrd="2" destOrd="0" parTransId="{F2CC2376-410E-47C9-9248-0AF83A78FE6E}" sibTransId="{81494923-A9E7-422A-841B-7A4A8BA349BB}"/>
    <dgm:cxn modelId="{C25FD1F7-63D1-42B6-9C41-9D8F1D865BF4}" srcId="{3B1A4783-15B1-4C87-9529-008A2FA90EE3}" destId="{A0C17C87-4465-4492-A82D-EF091D58CC29}" srcOrd="3" destOrd="0" parTransId="{98D28247-E850-4481-9AE1-76CE953F333A}" sibTransId="{83B4AA25-26BB-4DAD-8B2D-45FC6730DB45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r>
            <a:rPr lang="en-GB" dirty="0" err="1"/>
            <a:t>Lle</a:t>
          </a:r>
          <a:r>
            <a:rPr lang="en-GB" dirty="0"/>
            <a:t> </a:t>
          </a:r>
          <a:r>
            <a:rPr lang="en-GB" dirty="0" err="1"/>
            <a:t>bo'n</a:t>
          </a:r>
          <a:r>
            <a:rPr lang="en-GB" dirty="0"/>
            <a:t> </a:t>
          </a:r>
          <a:r>
            <a:rPr lang="en-GB" dirty="0" err="1"/>
            <a:t>briodol</a:t>
          </a:r>
          <a:r>
            <a:rPr lang="en-GB" dirty="0"/>
            <a:t>, </a:t>
          </a:r>
          <a:r>
            <a:rPr lang="en-GB" dirty="0" err="1"/>
            <a:t>dechreuwch</a:t>
          </a:r>
          <a:r>
            <a:rPr lang="en-GB" dirty="0"/>
            <a:t> </a:t>
          </a:r>
          <a:r>
            <a:rPr lang="en-GB" dirty="0" err="1"/>
            <a:t>adrannau</a:t>
          </a:r>
          <a:r>
            <a:rPr lang="en-GB" dirty="0"/>
            <a:t> a </a:t>
          </a:r>
          <a:r>
            <a:rPr lang="en-GB" dirty="0" err="1"/>
            <a:t>pharagraffau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datganiad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syntheseiddio</a:t>
          </a:r>
          <a:r>
            <a:rPr lang="en-GB" dirty="0"/>
            <a:t> </a:t>
          </a:r>
          <a:r>
            <a:rPr lang="en-GB" dirty="0" err="1"/>
            <a:t>neu'n</a:t>
          </a:r>
          <a:r>
            <a:rPr lang="en-GB" dirty="0"/>
            <a:t> </a:t>
          </a:r>
          <a:r>
            <a:rPr lang="en-GB" dirty="0" err="1"/>
            <a:t>dadansoddi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hytrach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disgrifio'n</a:t>
          </a:r>
          <a:r>
            <a:rPr lang="en-GB" dirty="0"/>
            <a:t> </a:t>
          </a:r>
          <a:r>
            <a:rPr lang="en-GB" dirty="0" err="1"/>
            <a:t>unig</a:t>
          </a:r>
          <a:endParaRPr lang="en-GB" dirty="0"/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eiriau</a:t>
          </a:r>
          <a:r>
            <a:rPr lang="en-GB" dirty="0"/>
            <a:t> </a:t>
          </a:r>
          <a:r>
            <a:rPr lang="en-GB" dirty="0" err="1"/>
            <a:t>cyfeirio</a:t>
          </a:r>
          <a:r>
            <a:rPr lang="en-GB" dirty="0"/>
            <a:t> i </a:t>
          </a:r>
          <a:r>
            <a:rPr lang="en-GB" dirty="0" err="1"/>
            <a:t>ddangos</a:t>
          </a:r>
          <a:r>
            <a:rPr lang="en-GB" dirty="0"/>
            <a:t>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berthnasol</a:t>
          </a:r>
          <a:r>
            <a:rPr lang="en-GB" dirty="0"/>
            <a:t> </a:t>
          </a:r>
          <a:r>
            <a:rPr lang="en-GB" dirty="0" err="1"/>
            <a:t>i'w</a:t>
          </a:r>
          <a:r>
            <a:rPr lang="en-GB" dirty="0"/>
            <a:t> </a:t>
          </a:r>
          <a:r>
            <a:rPr lang="en-GB" dirty="0" err="1"/>
            <a:t>gilydd</a:t>
          </a:r>
          <a:r>
            <a:rPr lang="en-GB" dirty="0"/>
            <a:t> a </a:t>
          </a:r>
          <a:r>
            <a:rPr lang="en-GB" dirty="0" err="1"/>
            <a:t>hefyd</a:t>
          </a:r>
          <a:r>
            <a:rPr lang="en-GB" dirty="0"/>
            <a:t> </a:t>
          </a:r>
          <a:r>
            <a:rPr lang="en-GB" dirty="0" err="1"/>
            <a:t>beth</a:t>
          </a:r>
          <a:r>
            <a:rPr lang="en-GB" dirty="0"/>
            <a:t>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barn </a:t>
          </a:r>
          <a:r>
            <a:rPr lang="en-GB" dirty="0" err="1"/>
            <a:t>amdanynt</a:t>
          </a:r>
          <a:endParaRPr lang="en-GB" dirty="0"/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r>
            <a:rPr lang="en-GB" dirty="0"/>
            <a:t>ae. </a:t>
          </a:r>
          <a:r>
            <a:rPr lang="en-GB" dirty="0" err="1"/>
            <a:t>Fodd</a:t>
          </a:r>
          <a:r>
            <a:rPr lang="en-GB" dirty="0"/>
            <a:t> </a:t>
          </a:r>
          <a:r>
            <a:rPr lang="en-GB" dirty="0" err="1"/>
            <a:t>bynnag</a:t>
          </a:r>
          <a:r>
            <a:rPr lang="en-GB" dirty="0"/>
            <a:t>, </a:t>
          </a:r>
          <a:r>
            <a:rPr lang="en-GB" dirty="0" err="1"/>
            <a:t>eto</a:t>
          </a:r>
          <a:r>
            <a:rPr lang="en-GB" dirty="0"/>
            <a:t>, </a:t>
          </a:r>
          <a:r>
            <a:rPr lang="en-GB" dirty="0" err="1"/>
            <a:t>ar</a:t>
          </a:r>
          <a:r>
            <a:rPr lang="en-GB" dirty="0"/>
            <a:t> ben </a:t>
          </a:r>
          <a:r>
            <a:rPr lang="en-GB" dirty="0" err="1"/>
            <a:t>hynny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wir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yr</a:t>
          </a:r>
          <a:r>
            <a:rPr lang="en-GB" dirty="0"/>
            <a:t> un </a:t>
          </a:r>
          <a:r>
            <a:rPr lang="en-GB" dirty="0" err="1"/>
            <a:t>modd</a:t>
          </a:r>
          <a:r>
            <a:rPr lang="en-GB" dirty="0"/>
            <a:t> etc</a:t>
          </a:r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A5B015BC-BBA3-4172-82E8-3F3E8D569554}" type="pres">
      <dgm:prSet presAssocID="{843040D4-128F-4FA4-8B23-4BB93B452112}" presName="linear" presStyleCnt="0">
        <dgm:presLayoutVars>
          <dgm:animLvl val="lvl"/>
          <dgm:resizeHandles val="exact"/>
        </dgm:presLayoutVars>
      </dgm:prSet>
      <dgm:spPr/>
    </dgm:pt>
    <dgm:pt modelId="{A2FF7E7C-AED9-4E9A-B610-F9BF27FE3AF7}" type="pres">
      <dgm:prSet presAssocID="{C9B1DFC3-1912-42E0-8691-A4ACE851424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F6813F-9F50-4DCD-B036-7DFB3D0230C8}" type="pres">
      <dgm:prSet presAssocID="{FA139245-4751-4129-9641-1FE14BB5109F}" presName="spacer" presStyleCnt="0"/>
      <dgm:spPr/>
    </dgm:pt>
    <dgm:pt modelId="{7C554E87-E967-4A7C-8889-AAF155099907}" type="pres">
      <dgm:prSet presAssocID="{F38EBF20-224F-488F-AD26-59D1AAB713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85141E-9217-477E-8082-B9EA286564C2}" type="pres">
      <dgm:prSet presAssocID="{F38EBF20-224F-488F-AD26-59D1AAB713E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47E807-096E-42A6-A599-ABEC679C9A04}" type="presOf" srcId="{8B7A4DB7-FCBB-473C-BB75-731BE9F12484}" destId="{E385141E-9217-477E-8082-B9EA286564C2}" srcOrd="0" destOrd="0" presId="urn:microsoft.com/office/officeart/2005/8/layout/vList2"/>
    <dgm:cxn modelId="{2FABCE08-A726-43BE-80FE-328F3BB26B8B}" type="presOf" srcId="{843040D4-128F-4FA4-8B23-4BB93B452112}" destId="{A5B015BC-BBA3-4172-82E8-3F3E8D569554}" srcOrd="0" destOrd="0" presId="urn:microsoft.com/office/officeart/2005/8/layout/vList2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320DCF4D-B196-4939-8061-85D2A64F376F}" type="presOf" srcId="{C9B1DFC3-1912-42E0-8691-A4ACE8514246}" destId="{A2FF7E7C-AED9-4E9A-B610-F9BF27FE3AF7}" srcOrd="0" destOrd="0" presId="urn:microsoft.com/office/officeart/2005/8/layout/vList2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198AD7F8-F4B5-462C-B590-1190376F9E39}" type="presOf" srcId="{F38EBF20-224F-488F-AD26-59D1AAB713EF}" destId="{7C554E87-E967-4A7C-8889-AAF155099907}" srcOrd="0" destOrd="0" presId="urn:microsoft.com/office/officeart/2005/8/layout/vList2"/>
    <dgm:cxn modelId="{48C30DCB-EEE7-451B-900A-A2AE8D22C621}" type="presParOf" srcId="{A5B015BC-BBA3-4172-82E8-3F3E8D569554}" destId="{A2FF7E7C-AED9-4E9A-B610-F9BF27FE3AF7}" srcOrd="0" destOrd="0" presId="urn:microsoft.com/office/officeart/2005/8/layout/vList2"/>
    <dgm:cxn modelId="{BDB4EA61-75D3-490D-AB9C-32CE5CFC22DE}" type="presParOf" srcId="{A5B015BC-BBA3-4172-82E8-3F3E8D569554}" destId="{5AF6813F-9F50-4DCD-B036-7DFB3D0230C8}" srcOrd="1" destOrd="0" presId="urn:microsoft.com/office/officeart/2005/8/layout/vList2"/>
    <dgm:cxn modelId="{39391AFD-8FD7-4442-AA97-ADE88084D57D}" type="presParOf" srcId="{A5B015BC-BBA3-4172-82E8-3F3E8D569554}" destId="{7C554E87-E967-4A7C-8889-AAF155099907}" srcOrd="2" destOrd="0" presId="urn:microsoft.com/office/officeart/2005/8/layout/vList2"/>
    <dgm:cxn modelId="{AAFED39C-5532-41CA-BF7D-0809E7FCC55E}" type="presParOf" srcId="{A5B015BC-BBA3-4172-82E8-3F3E8D569554}" destId="{E385141E-9217-477E-8082-B9EA286564C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r>
            <a:rPr lang="en-GB"/>
            <a:t>Where appropriate, begin sections and paragraphs with a statement which synthesises or analyses, rather than just describe</a:t>
          </a:r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r>
            <a:rPr lang="en-GB"/>
            <a:t>Use signposting words to demonstrate how texts relate to each other and also what you think of them</a:t>
          </a:r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r>
            <a:rPr lang="en-GB"/>
            <a:t>Eg. However, yet, moreover, indeed, similarly etc	</a:t>
          </a:r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A5B015BC-BBA3-4172-82E8-3F3E8D569554}" type="pres">
      <dgm:prSet presAssocID="{843040D4-128F-4FA4-8B23-4BB93B452112}" presName="linear" presStyleCnt="0">
        <dgm:presLayoutVars>
          <dgm:animLvl val="lvl"/>
          <dgm:resizeHandles val="exact"/>
        </dgm:presLayoutVars>
      </dgm:prSet>
      <dgm:spPr/>
    </dgm:pt>
    <dgm:pt modelId="{A2FF7E7C-AED9-4E9A-B610-F9BF27FE3AF7}" type="pres">
      <dgm:prSet presAssocID="{C9B1DFC3-1912-42E0-8691-A4ACE851424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F6813F-9F50-4DCD-B036-7DFB3D0230C8}" type="pres">
      <dgm:prSet presAssocID="{FA139245-4751-4129-9641-1FE14BB5109F}" presName="spacer" presStyleCnt="0"/>
      <dgm:spPr/>
    </dgm:pt>
    <dgm:pt modelId="{7C554E87-E967-4A7C-8889-AAF155099907}" type="pres">
      <dgm:prSet presAssocID="{F38EBF20-224F-488F-AD26-59D1AAB713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85141E-9217-477E-8082-B9EA286564C2}" type="pres">
      <dgm:prSet presAssocID="{F38EBF20-224F-488F-AD26-59D1AAB713E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47E807-096E-42A6-A599-ABEC679C9A04}" type="presOf" srcId="{8B7A4DB7-FCBB-473C-BB75-731BE9F12484}" destId="{E385141E-9217-477E-8082-B9EA286564C2}" srcOrd="0" destOrd="0" presId="urn:microsoft.com/office/officeart/2005/8/layout/vList2"/>
    <dgm:cxn modelId="{2FABCE08-A726-43BE-80FE-328F3BB26B8B}" type="presOf" srcId="{843040D4-128F-4FA4-8B23-4BB93B452112}" destId="{A5B015BC-BBA3-4172-82E8-3F3E8D569554}" srcOrd="0" destOrd="0" presId="urn:microsoft.com/office/officeart/2005/8/layout/vList2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320DCF4D-B196-4939-8061-85D2A64F376F}" type="presOf" srcId="{C9B1DFC3-1912-42E0-8691-A4ACE8514246}" destId="{A2FF7E7C-AED9-4E9A-B610-F9BF27FE3AF7}" srcOrd="0" destOrd="0" presId="urn:microsoft.com/office/officeart/2005/8/layout/vList2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198AD7F8-F4B5-462C-B590-1190376F9E39}" type="presOf" srcId="{F38EBF20-224F-488F-AD26-59D1AAB713EF}" destId="{7C554E87-E967-4A7C-8889-AAF155099907}" srcOrd="0" destOrd="0" presId="urn:microsoft.com/office/officeart/2005/8/layout/vList2"/>
    <dgm:cxn modelId="{48C30DCB-EEE7-451B-900A-A2AE8D22C621}" type="presParOf" srcId="{A5B015BC-BBA3-4172-82E8-3F3E8D569554}" destId="{A2FF7E7C-AED9-4E9A-B610-F9BF27FE3AF7}" srcOrd="0" destOrd="0" presId="urn:microsoft.com/office/officeart/2005/8/layout/vList2"/>
    <dgm:cxn modelId="{BDB4EA61-75D3-490D-AB9C-32CE5CFC22DE}" type="presParOf" srcId="{A5B015BC-BBA3-4172-82E8-3F3E8D569554}" destId="{5AF6813F-9F50-4DCD-B036-7DFB3D0230C8}" srcOrd="1" destOrd="0" presId="urn:microsoft.com/office/officeart/2005/8/layout/vList2"/>
    <dgm:cxn modelId="{39391AFD-8FD7-4442-AA97-ADE88084D57D}" type="presParOf" srcId="{A5B015BC-BBA3-4172-82E8-3F3E8D569554}" destId="{7C554E87-E967-4A7C-8889-AAF155099907}" srcOrd="2" destOrd="0" presId="urn:microsoft.com/office/officeart/2005/8/layout/vList2"/>
    <dgm:cxn modelId="{AAFED39C-5532-41CA-BF7D-0809E7FCC55E}" type="presParOf" srcId="{A5B015BC-BBA3-4172-82E8-3F3E8D569554}" destId="{E385141E-9217-477E-8082-B9EA286564C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en-GB" b="1" dirty="0" err="1"/>
            <a:t>Paragraff</a:t>
          </a:r>
          <a:r>
            <a:rPr lang="en-GB" b="1" dirty="0"/>
            <a:t>:</a:t>
          </a:r>
          <a:endParaRPr lang="en-GB" dirty="0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en-GB" dirty="0" err="1"/>
            <a:t>Brawddeg</a:t>
          </a:r>
          <a:r>
            <a:rPr lang="en-GB" dirty="0"/>
            <a:t> </a:t>
          </a:r>
          <a:r>
            <a:rPr lang="en-GB" dirty="0" err="1"/>
            <a:t>pwnc</a:t>
          </a:r>
          <a:endParaRPr lang="en-GB" dirty="0"/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en-GB" b="1" dirty="0" err="1"/>
            <a:t>Cysylltiadau</a:t>
          </a:r>
          <a:r>
            <a:rPr lang="en-GB" b="1" dirty="0"/>
            <a:t> </a:t>
          </a:r>
          <a:r>
            <a:rPr lang="en-GB" b="1" dirty="0" err="1"/>
            <a:t>thematig</a:t>
          </a:r>
          <a:r>
            <a:rPr lang="en-GB" b="1" dirty="0"/>
            <a:t> a </a:t>
          </a:r>
          <a:r>
            <a:rPr lang="en-GB" b="1" dirty="0" err="1"/>
            <a:t>gramadegol</a:t>
          </a:r>
          <a:endParaRPr lang="en-GB" dirty="0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en-GB" dirty="0" err="1"/>
            <a:t>Dilyniant</a:t>
          </a:r>
          <a:r>
            <a:rPr lang="en-GB" dirty="0"/>
            <a:t> </a:t>
          </a:r>
          <a:r>
            <a:rPr lang="en-GB" dirty="0" err="1"/>
            <a:t>rhesymegol</a:t>
          </a:r>
          <a:r>
            <a:rPr lang="en-GB" dirty="0"/>
            <a:t> o un </a:t>
          </a:r>
          <a:r>
            <a:rPr lang="en-GB" dirty="0" err="1"/>
            <a:t>paragraff</a:t>
          </a:r>
          <a:r>
            <a:rPr lang="en-GB" dirty="0"/>
            <a:t> </a:t>
          </a:r>
          <a:r>
            <a:rPr lang="en-GB" dirty="0" err="1"/>
            <a:t>i'r</a:t>
          </a:r>
          <a:r>
            <a:rPr lang="en-GB" dirty="0"/>
            <a:t> </a:t>
          </a:r>
          <a:r>
            <a:rPr lang="en-GB" dirty="0" err="1"/>
            <a:t>nesaf</a:t>
          </a:r>
          <a:endParaRPr lang="en-GB" dirty="0"/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E6F4F0E6-3476-4C3E-BE9D-05F4185A12E4}">
      <dgm:prSet/>
      <dgm:spPr/>
      <dgm:t>
        <a:bodyPr/>
        <a:lstStyle/>
        <a:p>
          <a:r>
            <a:rPr lang="en-GB" dirty="0"/>
            <a:t>Trafod y pwnc</a:t>
          </a:r>
        </a:p>
      </dgm:t>
    </dgm:pt>
    <dgm:pt modelId="{E91942BC-1F29-4DDD-A7B5-AB3A3DF27E37}" type="parTrans" cxnId="{AA1FCAE4-43E7-44A8-B0DE-A8866EB7FA30}">
      <dgm:prSet/>
      <dgm:spPr/>
      <dgm:t>
        <a:bodyPr/>
        <a:lstStyle/>
        <a:p>
          <a:endParaRPr lang="en-GB"/>
        </a:p>
      </dgm:t>
    </dgm:pt>
    <dgm:pt modelId="{2B50B5A0-0EF4-4668-8A1D-7AD65A144170}" type="sibTrans" cxnId="{AA1FCAE4-43E7-44A8-B0DE-A8866EB7FA30}">
      <dgm:prSet/>
      <dgm:spPr/>
      <dgm:t>
        <a:bodyPr/>
        <a:lstStyle/>
        <a:p>
          <a:endParaRPr lang="en-GB"/>
        </a:p>
      </dgm:t>
    </dgm:pt>
    <dgm:pt modelId="{E27BDE5F-D2C4-4438-BEA7-47BC63D6C8FB}">
      <dgm:prSet/>
      <dgm:spPr/>
      <dgm:t>
        <a:bodyPr/>
        <a:lstStyle/>
        <a:p>
          <a:r>
            <a:rPr lang="en-GB" dirty="0"/>
            <a:t>Brawddeg cau</a:t>
          </a:r>
        </a:p>
      </dgm:t>
    </dgm:pt>
    <dgm:pt modelId="{B0F3B554-1142-4254-AAC6-5B872F43FF0D}" type="parTrans" cxnId="{024CD2A7-AE1E-4460-ACB8-CFF7B858AEC3}">
      <dgm:prSet/>
      <dgm:spPr/>
      <dgm:t>
        <a:bodyPr/>
        <a:lstStyle/>
        <a:p>
          <a:endParaRPr lang="en-GB"/>
        </a:p>
      </dgm:t>
    </dgm:pt>
    <dgm:pt modelId="{5C113C05-FDD5-49C4-9F76-BAB21D393692}" type="sibTrans" cxnId="{024CD2A7-AE1E-4460-ACB8-CFF7B858AEC3}">
      <dgm:prSet/>
      <dgm:spPr/>
      <dgm:t>
        <a:bodyPr/>
        <a:lstStyle/>
        <a:p>
          <a:endParaRPr lang="en-GB"/>
        </a:p>
      </dgm:t>
    </dgm:pt>
    <dgm:pt modelId="{1FBA08E9-A271-47B0-AE14-6E75123821E9}">
      <dgm:prSet/>
      <dgm:spPr/>
      <dgm:t>
        <a:bodyPr/>
        <a:lstStyle/>
        <a:p>
          <a:r>
            <a:rPr lang="en-GB" dirty="0"/>
            <a:t>Dangoswch ddolenni yn eich iaith</a:t>
          </a:r>
        </a:p>
      </dgm:t>
    </dgm:pt>
    <dgm:pt modelId="{7176FAD3-DBC8-4789-A5E4-BE2D6257F49B}" type="parTrans" cxnId="{BFDD52B8-CECB-4282-9046-B434F1A15D46}">
      <dgm:prSet/>
      <dgm:spPr/>
      <dgm:t>
        <a:bodyPr/>
        <a:lstStyle/>
        <a:p>
          <a:endParaRPr lang="en-GB"/>
        </a:p>
      </dgm:t>
    </dgm:pt>
    <dgm:pt modelId="{6F16277A-D4D3-42BD-BA95-8E3FAA611256}" type="sibTrans" cxnId="{BFDD52B8-CECB-4282-9046-B434F1A15D46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E198011-126D-420F-821A-F4DF15A50619}" type="presOf" srcId="{E27BDE5F-D2C4-4438-BEA7-47BC63D6C8FB}" destId="{EFF09ECA-7825-46C9-994F-0CF25885AEEF}" srcOrd="0" destOrd="2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6AAD76D-A71C-4976-9348-322BFDBD924A}" type="presOf" srcId="{1FBA08E9-A271-47B0-AE14-6E75123821E9}" destId="{6A5A7A84-419F-4546-A68B-597557071D31}" srcOrd="0" destOrd="1" presId="urn:microsoft.com/office/officeart/2005/8/layout/vList2"/>
    <dgm:cxn modelId="{8BA5A57A-7EDE-42F1-A5A5-4D9F5D8A9005}" type="presOf" srcId="{E6F4F0E6-3476-4C3E-BE9D-05F4185A12E4}" destId="{EFF09ECA-7825-46C9-994F-0CF25885AEEF}" srcOrd="0" destOrd="1" presId="urn:microsoft.com/office/officeart/2005/8/layout/vList2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024CD2A7-AE1E-4460-ACB8-CFF7B858AEC3}" srcId="{CE9892C2-D750-4062-9519-A78534D151A3}" destId="{E27BDE5F-D2C4-4438-BEA7-47BC63D6C8FB}" srcOrd="2" destOrd="0" parTransId="{B0F3B554-1142-4254-AAC6-5B872F43FF0D}" sibTransId="{5C113C05-FDD5-49C4-9F76-BAB21D393692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BFDD52B8-CECB-4282-9046-B434F1A15D46}" srcId="{5E172032-6BD8-4E55-A141-3F1E6A0F57DD}" destId="{1FBA08E9-A271-47B0-AE14-6E75123821E9}" srcOrd="1" destOrd="0" parTransId="{7176FAD3-DBC8-4789-A5E4-BE2D6257F49B}" sibTransId="{6F16277A-D4D3-42BD-BA95-8E3FAA611256}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AA1FCAE4-43E7-44A8-B0DE-A8866EB7FA30}" srcId="{CE9892C2-D750-4062-9519-A78534D151A3}" destId="{E6F4F0E6-3476-4C3E-BE9D-05F4185A12E4}" srcOrd="1" destOrd="0" parTransId="{E91942BC-1F29-4DDD-A7B5-AB3A3DF27E37}" sibTransId="{2B50B5A0-0EF4-4668-8A1D-7AD65A144170}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en-GB" b="1"/>
            <a:t>Paragraph: </a:t>
          </a:r>
          <a:endParaRPr lang="en-GB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en-GB"/>
            <a:t>Topic sentence</a:t>
          </a:r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BD6D22D2-5F8D-44A6-B340-03026626E34E}">
      <dgm:prSet/>
      <dgm:spPr/>
      <dgm:t>
        <a:bodyPr/>
        <a:lstStyle/>
        <a:p>
          <a:r>
            <a:rPr lang="en-GB"/>
            <a:t>Discussion of topic</a:t>
          </a:r>
        </a:p>
      </dgm:t>
    </dgm:pt>
    <dgm:pt modelId="{97B29B2D-9A18-4714-BE23-C5485DEB97AA}" type="parTrans" cxnId="{F09C14B2-316B-492F-96FC-6163E85FF0F9}">
      <dgm:prSet/>
      <dgm:spPr/>
      <dgm:t>
        <a:bodyPr/>
        <a:lstStyle/>
        <a:p>
          <a:endParaRPr lang="en-GB"/>
        </a:p>
      </dgm:t>
    </dgm:pt>
    <dgm:pt modelId="{3A0D6311-770E-4B1B-8166-1849DCDF7C36}" type="sibTrans" cxnId="{F09C14B2-316B-492F-96FC-6163E85FF0F9}">
      <dgm:prSet/>
      <dgm:spPr/>
      <dgm:t>
        <a:bodyPr/>
        <a:lstStyle/>
        <a:p>
          <a:endParaRPr lang="en-GB"/>
        </a:p>
      </dgm:t>
    </dgm:pt>
    <dgm:pt modelId="{79B7FB6C-4F83-449B-87E0-1AC7205AF7A7}">
      <dgm:prSet/>
      <dgm:spPr/>
      <dgm:t>
        <a:bodyPr/>
        <a:lstStyle/>
        <a:p>
          <a:r>
            <a:rPr lang="en-GB"/>
            <a:t>Closing sentence</a:t>
          </a:r>
        </a:p>
      </dgm:t>
    </dgm:pt>
    <dgm:pt modelId="{11F69FD3-077E-4E2E-B2DE-C36CB9F4055B}" type="parTrans" cxnId="{4CB0069A-5FDE-4768-8253-75C030E638A3}">
      <dgm:prSet/>
      <dgm:spPr/>
      <dgm:t>
        <a:bodyPr/>
        <a:lstStyle/>
        <a:p>
          <a:endParaRPr lang="en-GB"/>
        </a:p>
      </dgm:t>
    </dgm:pt>
    <dgm:pt modelId="{EFA62AEF-A97E-4084-9881-D47BC4D7F468}" type="sibTrans" cxnId="{4CB0069A-5FDE-4768-8253-75C030E638A3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en-GB" b="1"/>
            <a:t>Thematic and grammatical links</a:t>
          </a:r>
          <a:endParaRPr lang="en-GB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en-GB"/>
            <a:t>Logical progression from one paragraph to the next</a:t>
          </a:r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4B53F821-20BF-4E28-A58A-40CEFE77A169}">
      <dgm:prSet/>
      <dgm:spPr/>
      <dgm:t>
        <a:bodyPr/>
        <a:lstStyle/>
        <a:p>
          <a:r>
            <a:rPr lang="en-GB"/>
            <a:t>Demonstrate links in your language</a:t>
          </a:r>
        </a:p>
      </dgm:t>
    </dgm:pt>
    <dgm:pt modelId="{D90A2134-1FA6-4649-A767-429C2DCF0973}" type="parTrans" cxnId="{9F4711C2-2D10-4447-B962-CD9A88F19B25}">
      <dgm:prSet/>
      <dgm:spPr/>
      <dgm:t>
        <a:bodyPr/>
        <a:lstStyle/>
        <a:p>
          <a:endParaRPr lang="en-GB"/>
        </a:p>
      </dgm:t>
    </dgm:pt>
    <dgm:pt modelId="{111471B1-6DC6-4906-A7E6-79D4CC70C660}" type="sibTrans" cxnId="{9F4711C2-2D10-4447-B962-CD9A88F19B25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6C9FB09-F50F-441A-83EE-89A6ED80FDF7}" type="presOf" srcId="{4B53F821-20BF-4E28-A58A-40CEFE77A169}" destId="{6A5A7A84-419F-4546-A68B-597557071D31}" srcOrd="0" destOrd="1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1975D037-EFCE-4017-BD73-920F47A7406F}" type="presOf" srcId="{79B7FB6C-4F83-449B-87E0-1AC7205AF7A7}" destId="{EFF09ECA-7825-46C9-994F-0CF25885AEEF}" srcOrd="0" destOrd="2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4CB0069A-5FDE-4768-8253-75C030E638A3}" srcId="{CE9892C2-D750-4062-9519-A78534D151A3}" destId="{79B7FB6C-4F83-449B-87E0-1AC7205AF7A7}" srcOrd="2" destOrd="0" parTransId="{11F69FD3-077E-4E2E-B2DE-C36CB9F4055B}" sibTransId="{EFA62AEF-A97E-4084-9881-D47BC4D7F468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F09C14B2-316B-492F-96FC-6163E85FF0F9}" srcId="{CE9892C2-D750-4062-9519-A78534D151A3}" destId="{BD6D22D2-5F8D-44A6-B340-03026626E34E}" srcOrd="1" destOrd="0" parTransId="{97B29B2D-9A18-4714-BE23-C5485DEB97AA}" sibTransId="{3A0D6311-770E-4B1B-8166-1849DCDF7C36}"/>
    <dgm:cxn modelId="{9F4711C2-2D10-4447-B962-CD9A88F19B25}" srcId="{5E172032-6BD8-4E55-A141-3F1E6A0F57DD}" destId="{4B53F821-20BF-4E28-A58A-40CEFE77A169}" srcOrd="1" destOrd="0" parTransId="{D90A2134-1FA6-4649-A767-429C2DCF0973}" sibTransId="{111471B1-6DC6-4906-A7E6-79D4CC70C660}"/>
    <dgm:cxn modelId="{8154A0C7-79D0-4AB4-AB50-00CCAF683DD2}" type="presOf" srcId="{BD6D22D2-5F8D-44A6-B340-03026626E34E}" destId="{EFF09ECA-7825-46C9-994F-0CF25885AEEF}" srcOrd="0" destOrd="1" presId="urn:microsoft.com/office/officeart/2005/8/layout/vList2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en-GB" b="1" dirty="0"/>
            <a:t>Dau </a:t>
          </a:r>
          <a:r>
            <a:rPr lang="en-GB" b="1" dirty="0" err="1"/>
            <a:t>fath</a:t>
          </a:r>
          <a:r>
            <a:rPr lang="en-GB" b="1" dirty="0"/>
            <a:t> o </a:t>
          </a:r>
          <a:r>
            <a:rPr lang="en-GB" b="1" dirty="0" err="1"/>
            <a:t>ddyfyniad</a:t>
          </a:r>
          <a:r>
            <a:rPr lang="en-GB" b="1" dirty="0"/>
            <a:t>:</a:t>
          </a:r>
          <a:endParaRPr lang="en-GB" dirty="0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en-GB" b="1" dirty="0" err="1"/>
            <a:t>Hanfodol</a:t>
          </a:r>
          <a:r>
            <a:rPr lang="en-GB" b="1" dirty="0"/>
            <a:t>: Mae </a:t>
          </a:r>
          <a:r>
            <a:rPr lang="en-GB" b="1" dirty="0" err="1"/>
            <a:t>enw'r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yn</a:t>
          </a:r>
          <a:r>
            <a:rPr lang="en-GB" b="1" dirty="0"/>
            <a:t> </a:t>
          </a:r>
          <a:r>
            <a:rPr lang="en-GB" b="1" dirty="0" err="1"/>
            <a:t>ymddangos</a:t>
          </a:r>
          <a:r>
            <a:rPr lang="en-GB" b="1" dirty="0"/>
            <a:t> </a:t>
          </a:r>
          <a:r>
            <a:rPr lang="en-GB" b="1" dirty="0" err="1"/>
            <a:t>yn</a:t>
          </a:r>
          <a:r>
            <a:rPr lang="en-GB" b="1" dirty="0"/>
            <a:t> y </a:t>
          </a:r>
          <a:r>
            <a:rPr lang="en-GB" b="1" dirty="0" err="1"/>
            <a:t>frawddeg</a:t>
          </a:r>
          <a:r>
            <a:rPr lang="en-GB" b="1" dirty="0"/>
            <a:t>.</a:t>
          </a:r>
          <a:endParaRPr lang="en-GB" dirty="0"/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en-GB" dirty="0" err="1"/>
            <a:t>Enghraifft</a:t>
          </a:r>
          <a:r>
            <a:rPr lang="en-GB" dirty="0"/>
            <a:t> (system </a:t>
          </a:r>
          <a:r>
            <a:rPr lang="en-GB" dirty="0" err="1"/>
            <a:t>dyddiad</a:t>
          </a:r>
          <a:r>
            <a:rPr lang="en-GB" dirty="0"/>
            <a:t> </a:t>
          </a:r>
          <a:r>
            <a:rPr lang="en-GB" dirty="0" err="1"/>
            <a:t>awdur</a:t>
          </a:r>
          <a:r>
            <a:rPr lang="en-GB" dirty="0"/>
            <a:t>): Mae Lillis (2001)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dadlau</a:t>
          </a:r>
          <a:r>
            <a:rPr lang="en-GB" dirty="0"/>
            <a:t> bod </a:t>
          </a:r>
          <a:r>
            <a:rPr lang="en-GB" dirty="0" err="1"/>
            <a:t>tiwtoriaid</a:t>
          </a:r>
          <a:r>
            <a:rPr lang="en-GB" dirty="0"/>
            <a:t> a </a:t>
          </a:r>
          <a:r>
            <a:rPr lang="en-GB" dirty="0" err="1"/>
            <a:t>myfyrwyr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aml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brin o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benodol</a:t>
          </a:r>
          <a:r>
            <a:rPr lang="en-GB" dirty="0"/>
            <a:t> am y </a:t>
          </a:r>
          <a:r>
            <a:rPr lang="en-GB" dirty="0" err="1"/>
            <a:t>confensiynau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llywodraethu</a:t>
          </a:r>
          <a:r>
            <a:rPr lang="en-GB" dirty="0"/>
            <a:t> </a:t>
          </a:r>
          <a:r>
            <a:rPr lang="en-GB" dirty="0" err="1"/>
            <a:t>llunio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en-GB" b="1"/>
            <a:t>Non-integral:</a:t>
          </a:r>
          <a:r>
            <a:rPr lang="en-GB"/>
            <a:t> The author’s name appears outside sentence.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en-GB" dirty="0" err="1"/>
            <a:t>Enghraifft</a:t>
          </a:r>
          <a:r>
            <a:rPr lang="en-GB" dirty="0"/>
            <a:t>: Yn </a:t>
          </a:r>
          <a:r>
            <a:rPr lang="en-GB" dirty="0" err="1"/>
            <a:t>aml</a:t>
          </a:r>
          <a:r>
            <a:rPr lang="en-GB" dirty="0"/>
            <a:t> </a:t>
          </a:r>
          <a:r>
            <a:rPr lang="en-GB" dirty="0" err="1"/>
            <a:t>nid</a:t>
          </a:r>
          <a:r>
            <a:rPr lang="en-GB" dirty="0"/>
            <a:t> </a:t>
          </a:r>
          <a:r>
            <a:rPr lang="en-GB" dirty="0" err="1"/>
            <a:t>oes</a:t>
          </a:r>
          <a:r>
            <a:rPr lang="en-GB" dirty="0"/>
            <a:t> </a:t>
          </a:r>
          <a:r>
            <a:rPr lang="en-GB" dirty="0" err="1"/>
            <a:t>gan</a:t>
          </a:r>
          <a:r>
            <a:rPr lang="en-GB" dirty="0"/>
            <a:t> </a:t>
          </a:r>
          <a:r>
            <a:rPr lang="en-GB" dirty="0" err="1"/>
            <a:t>diwtoriaid</a:t>
          </a:r>
          <a:r>
            <a:rPr lang="en-GB" dirty="0"/>
            <a:t> a </a:t>
          </a:r>
          <a:r>
            <a:rPr lang="en-GB" dirty="0" err="1"/>
            <a:t>myfyrwyr</a:t>
          </a:r>
          <a:r>
            <a:rPr lang="en-GB" dirty="0"/>
            <a:t>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benodol</a:t>
          </a:r>
          <a:r>
            <a:rPr lang="en-GB" dirty="0"/>
            <a:t> am y </a:t>
          </a:r>
          <a:r>
            <a:rPr lang="en-GB" dirty="0" err="1"/>
            <a:t>confensiynau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llywodraethu</a:t>
          </a:r>
          <a:r>
            <a:rPr lang="en-GB" dirty="0"/>
            <a:t> </a:t>
          </a:r>
          <a:r>
            <a:rPr lang="en-GB" dirty="0" err="1"/>
            <a:t>llunio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en-GB" b="1"/>
            <a:t>Two types of citations:</a:t>
          </a:r>
          <a:endParaRPr lang="en-GB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en-GB" b="1"/>
            <a:t>Integral:</a:t>
          </a:r>
          <a:r>
            <a:rPr lang="en-GB"/>
            <a:t> The author’s name appears in the sentence. </a:t>
          </a:r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en-GB"/>
            <a:t>Example (author-date system): Lillis (2001) argues that both tutors and students often lack explicit knowledge of the conventions governing the construction of academic texts.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en-GB" b="1"/>
            <a:t>Non-integral:</a:t>
          </a:r>
          <a:r>
            <a:rPr lang="en-GB"/>
            <a:t> The author’s name appears outside sentence.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en-GB"/>
            <a:t>Example: Both tutors and students often lack explicit knowledge of the conventions governing the construction of academic texts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en-GB" b="1" dirty="0" err="1"/>
            <a:t>Llais</a:t>
          </a:r>
          <a:r>
            <a:rPr lang="en-GB" b="1" dirty="0"/>
            <a:t> </a:t>
          </a:r>
          <a:r>
            <a:rPr lang="en-GB" b="1" dirty="0" err="1"/>
            <a:t>pwy</a:t>
          </a:r>
          <a:r>
            <a:rPr lang="en-GB" b="1" dirty="0"/>
            <a:t> </a:t>
          </a:r>
          <a:r>
            <a:rPr lang="en-GB" b="1" dirty="0" err="1"/>
            <a:t>sy’n</a:t>
          </a:r>
          <a:r>
            <a:rPr lang="en-GB" b="1" dirty="0"/>
            <a:t> </a:t>
          </a:r>
          <a:r>
            <a:rPr lang="en-GB" b="1" dirty="0" err="1"/>
            <a:t>dominyddu</a:t>
          </a:r>
          <a:r>
            <a:rPr lang="en-GB" b="1" dirty="0"/>
            <a:t> – </a:t>
          </a:r>
          <a:r>
            <a:rPr lang="en-GB" b="1" dirty="0" err="1"/>
            <a:t>llais</a:t>
          </a:r>
          <a:r>
            <a:rPr lang="en-GB" b="1" dirty="0"/>
            <a:t> </a:t>
          </a:r>
          <a:r>
            <a:rPr lang="en-GB" b="1" dirty="0" err="1"/>
            <a:t>yr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neu’r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gwreiddiol</a:t>
          </a:r>
          <a:r>
            <a:rPr lang="en-GB" b="1" dirty="0"/>
            <a:t>?</a:t>
          </a:r>
          <a:endParaRPr lang="en-GB" dirty="0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en-GB" dirty="0" err="1"/>
            <a:t>Mae'r</a:t>
          </a:r>
          <a:r>
            <a:rPr lang="en-GB" dirty="0"/>
            <a:t> </a:t>
          </a:r>
          <a:r>
            <a:rPr lang="en-GB" dirty="0" err="1"/>
            <a:t>lleuad</a:t>
          </a:r>
          <a:r>
            <a:rPr lang="en-GB" dirty="0"/>
            <a:t> </a:t>
          </a:r>
          <a:r>
            <a:rPr lang="en-GB" dirty="0" err="1"/>
            <a:t>wedi'i</a:t>
          </a:r>
          <a:r>
            <a:rPr lang="en-GB" dirty="0"/>
            <a:t> </a:t>
          </a:r>
          <a:r>
            <a:rPr lang="en-GB" dirty="0" err="1"/>
            <a:t>gwneud</a:t>
          </a:r>
          <a:r>
            <a:rPr lang="en-GB" dirty="0"/>
            <a:t> o </a:t>
          </a:r>
          <a:r>
            <a:rPr lang="en-GB" dirty="0" err="1"/>
            <a:t>gaws</a:t>
          </a:r>
          <a:r>
            <a:rPr lang="en-GB" dirty="0"/>
            <a:t> (Brie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209935D2-2B01-4E46-A1F1-AFC6A7D343BB}">
      <dgm:prSet/>
      <dgm:spPr/>
      <dgm:t>
        <a:bodyPr/>
        <a:lstStyle/>
        <a:p>
          <a:r>
            <a:rPr lang="en-GB" dirty="0"/>
            <a:t>Mae Brie (1999) yn dadlau bod y lleuad wedi'i gwneud o gaws.</a:t>
          </a:r>
        </a:p>
      </dgm:t>
    </dgm:pt>
    <dgm:pt modelId="{1A827CFB-EB2A-4069-9217-D5AF4A97B8B4}" type="parTrans" cxnId="{4F979057-24EA-4C75-8989-C0964126C374}">
      <dgm:prSet/>
      <dgm:spPr/>
      <dgm:t>
        <a:bodyPr/>
        <a:lstStyle/>
        <a:p>
          <a:endParaRPr lang="en-GB"/>
        </a:p>
      </dgm:t>
    </dgm:pt>
    <dgm:pt modelId="{5731D77C-ABD2-488B-B51F-AF0CBAA3F95D}" type="sibTrans" cxnId="{4F979057-24EA-4C75-8989-C0964126C374}">
      <dgm:prSet/>
      <dgm:spPr/>
      <dgm:t>
        <a:bodyPr/>
        <a:lstStyle/>
        <a:p>
          <a:endParaRPr lang="en-GB"/>
        </a:p>
      </dgm:t>
    </dgm:pt>
    <dgm:pt modelId="{155C6773-EDDD-4F0B-933F-8341C8C8E37F}">
      <dgm:prSet/>
      <dgm:spPr/>
      <dgm:t>
        <a:bodyPr/>
        <a:lstStyle/>
        <a:p>
          <a:r>
            <a:rPr lang="en-GB" dirty="0"/>
            <a:t>Fel y mae Brie (1999) yn nodi, mae'r lleuad wedi'i gwneud o gaws.</a:t>
          </a:r>
        </a:p>
      </dgm:t>
    </dgm:pt>
    <dgm:pt modelId="{369A218C-2BA7-4AA7-B0C2-F85D1D823660}" type="parTrans" cxnId="{4E70A7F5-52C8-4FF2-929B-D2E26FEEB2EC}">
      <dgm:prSet/>
      <dgm:spPr/>
      <dgm:t>
        <a:bodyPr/>
        <a:lstStyle/>
        <a:p>
          <a:endParaRPr lang="en-GB"/>
        </a:p>
      </dgm:t>
    </dgm:pt>
    <dgm:pt modelId="{F776C3EA-92C2-453A-BDDF-D1D050B82D76}" type="sibTrans" cxnId="{4E70A7F5-52C8-4FF2-929B-D2E26FEEB2EC}">
      <dgm:prSet/>
      <dgm:spPr/>
      <dgm:t>
        <a:bodyPr/>
        <a:lstStyle/>
        <a:p>
          <a:endParaRPr lang="en-GB"/>
        </a:p>
      </dgm:t>
    </dgm:pt>
    <dgm:pt modelId="{8BB84507-3E39-49AE-98A9-DEBD0616EFE3}">
      <dgm:prSet/>
      <dgm:spPr/>
      <dgm:t>
        <a:bodyPr/>
        <a:lstStyle/>
        <a:p>
          <a:r>
            <a:rPr lang="en-GB" dirty="0"/>
            <a:t>Yn ôl Brie (1999), mae'r lleuad wedi'i gwneud o gaws. Fodd bynnag, ….</a:t>
          </a:r>
        </a:p>
      </dgm:t>
    </dgm:pt>
    <dgm:pt modelId="{666C333C-4E9A-4240-8C65-0E57B3250A92}" type="parTrans" cxnId="{C88CC467-28AC-4AFF-A4E2-B3EFE77CD1F6}">
      <dgm:prSet/>
      <dgm:spPr/>
      <dgm:t>
        <a:bodyPr/>
        <a:lstStyle/>
        <a:p>
          <a:endParaRPr lang="en-GB"/>
        </a:p>
      </dgm:t>
    </dgm:pt>
    <dgm:pt modelId="{E45A56A3-F078-49EC-801E-FCDE9AFB562D}" type="sibTrans" cxnId="{C88CC467-28AC-4AFF-A4E2-B3EFE77CD1F6}">
      <dgm:prSet/>
      <dgm:spPr/>
      <dgm:t>
        <a:bodyPr/>
        <a:lstStyle/>
        <a:p>
          <a:endParaRPr lang="en-GB"/>
        </a:p>
      </dgm:t>
    </dgm:pt>
    <dgm:pt modelId="{BA0D9312-6E0E-49A5-9A3B-B0DB3522092C}">
      <dgm:prSet/>
      <dgm:spPr/>
      <dgm:t>
        <a:bodyPr/>
        <a:lstStyle/>
        <a:p>
          <a:r>
            <a:rPr lang="en-GB" dirty="0"/>
            <a:t>Mae Brie (1999) yn dadlau bod y lleuad wedi'i gwneud o gaws. Fodd bynnag, ….</a:t>
          </a:r>
        </a:p>
      </dgm:t>
    </dgm:pt>
    <dgm:pt modelId="{17C08B5C-B5AA-4224-95D6-759F4A1A4386}" type="parTrans" cxnId="{A703BEDC-6E18-4E0E-853C-0B3B01F0DA02}">
      <dgm:prSet/>
      <dgm:spPr/>
      <dgm:t>
        <a:bodyPr/>
        <a:lstStyle/>
        <a:p>
          <a:endParaRPr lang="en-GB"/>
        </a:p>
      </dgm:t>
    </dgm:pt>
    <dgm:pt modelId="{2CDA595A-4EBE-437D-83D3-1FA9BDA33438}" type="sibTrans" cxnId="{A703BEDC-6E18-4E0E-853C-0B3B01F0DA02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88CC467-28AC-4AFF-A4E2-B3EFE77CD1F6}" srcId="{CB6187D0-8139-4838-AE2F-7EA218118772}" destId="{8BB84507-3E39-49AE-98A9-DEBD0616EFE3}" srcOrd="3" destOrd="0" parTransId="{666C333C-4E9A-4240-8C65-0E57B3250A92}" sibTransId="{E45A56A3-F078-49EC-801E-FCDE9AFB562D}"/>
    <dgm:cxn modelId="{2025B749-8B52-41AB-8145-303E07B27A7C}" type="presOf" srcId="{155C6773-EDDD-4F0B-933F-8341C8C8E37F}" destId="{BAED8347-2FE2-4744-AEA5-A3AD05E2FF30}" srcOrd="0" destOrd="2" presId="urn:microsoft.com/office/officeart/2005/8/layout/vList2"/>
    <dgm:cxn modelId="{1E59F953-6C58-41AB-8808-80F830F7CAEC}" type="presOf" srcId="{209935D2-2B01-4E46-A1F1-AFC6A7D343BB}" destId="{BAED8347-2FE2-4744-AEA5-A3AD05E2FF30}" srcOrd="0" destOrd="1" presId="urn:microsoft.com/office/officeart/2005/8/layout/vList2"/>
    <dgm:cxn modelId="{4F979057-24EA-4C75-8989-C0964126C374}" srcId="{CB6187D0-8139-4838-AE2F-7EA218118772}" destId="{209935D2-2B01-4E46-A1F1-AFC6A7D343BB}" srcOrd="1" destOrd="0" parTransId="{1A827CFB-EB2A-4069-9217-D5AF4A97B8B4}" sibTransId="{5731D77C-ABD2-488B-B51F-AF0CBAA3F95D}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D8D2129F-A10E-4539-B86D-E500A281028C}" type="presOf" srcId="{8BB84507-3E39-49AE-98A9-DEBD0616EFE3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A703BEDC-6E18-4E0E-853C-0B3B01F0DA02}" srcId="{CB6187D0-8139-4838-AE2F-7EA218118772}" destId="{BA0D9312-6E0E-49A5-9A3B-B0DB3522092C}" srcOrd="4" destOrd="0" parTransId="{17C08B5C-B5AA-4224-95D6-759F4A1A4386}" sibTransId="{2CDA595A-4EBE-437D-83D3-1FA9BDA33438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4E70A7F5-52C8-4FF2-929B-D2E26FEEB2EC}" srcId="{CB6187D0-8139-4838-AE2F-7EA218118772}" destId="{155C6773-EDDD-4F0B-933F-8341C8C8E37F}" srcOrd="2" destOrd="0" parTransId="{369A218C-2BA7-4AA7-B0C2-F85D1D823660}" sibTransId="{F776C3EA-92C2-453A-BDDF-D1D050B82D76}"/>
    <dgm:cxn modelId="{4CE235FB-E92B-455E-BB93-E8BC3FDC6703}" type="presOf" srcId="{BA0D9312-6E0E-49A5-9A3B-B0DB3522092C}" destId="{BAED8347-2FE2-4744-AEA5-A3AD05E2FF30}" srcOrd="0" destOrd="4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en-GB" b="1"/>
            <a:t>Whose voice is dominant  - the writer’s or the original author’s?</a:t>
          </a:r>
          <a:endParaRPr lang="en-GB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en-GB"/>
            <a:t>The moon is made of cheese (Brie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1642D22E-A93F-47B6-AD48-E4A787E6E46E}">
      <dgm:prSet/>
      <dgm:spPr/>
      <dgm:t>
        <a:bodyPr/>
        <a:lstStyle/>
        <a:p>
          <a:r>
            <a:rPr lang="en-GB"/>
            <a:t>Brie (1999) argues that the moon is made of cheese.</a:t>
          </a:r>
        </a:p>
      </dgm:t>
    </dgm:pt>
    <dgm:pt modelId="{6FC19AAE-3D46-4499-B054-427FF82C6CC6}" type="parTrans" cxnId="{212DCAC6-CF40-4EDE-819F-99BFD7A071EB}">
      <dgm:prSet/>
      <dgm:spPr/>
      <dgm:t>
        <a:bodyPr/>
        <a:lstStyle/>
        <a:p>
          <a:endParaRPr lang="en-GB"/>
        </a:p>
      </dgm:t>
    </dgm:pt>
    <dgm:pt modelId="{B3D22E39-0CB6-4EC4-99D1-8FF3F01AFA70}" type="sibTrans" cxnId="{212DCAC6-CF40-4EDE-819F-99BFD7A071EB}">
      <dgm:prSet/>
      <dgm:spPr/>
      <dgm:t>
        <a:bodyPr/>
        <a:lstStyle/>
        <a:p>
          <a:endParaRPr lang="en-GB"/>
        </a:p>
      </dgm:t>
    </dgm:pt>
    <dgm:pt modelId="{DB074BEF-88B0-4163-9D05-18FB09DD1938}">
      <dgm:prSet/>
      <dgm:spPr/>
      <dgm:t>
        <a:bodyPr/>
        <a:lstStyle/>
        <a:p>
          <a:r>
            <a:rPr lang="en-GB"/>
            <a:t>As Brie (1999) points out, the moon is made of cheese.</a:t>
          </a:r>
        </a:p>
      </dgm:t>
    </dgm:pt>
    <dgm:pt modelId="{AFCC5200-F137-45CB-9DA4-21C909D1C1A1}" type="parTrans" cxnId="{5EE45FDF-E13C-49D4-8C4C-A9A67460A53A}">
      <dgm:prSet/>
      <dgm:spPr/>
      <dgm:t>
        <a:bodyPr/>
        <a:lstStyle/>
        <a:p>
          <a:endParaRPr lang="en-GB"/>
        </a:p>
      </dgm:t>
    </dgm:pt>
    <dgm:pt modelId="{54C6B48D-F130-4B47-BF74-84882B6F82B1}" type="sibTrans" cxnId="{5EE45FDF-E13C-49D4-8C4C-A9A67460A53A}">
      <dgm:prSet/>
      <dgm:spPr/>
      <dgm:t>
        <a:bodyPr/>
        <a:lstStyle/>
        <a:p>
          <a:endParaRPr lang="en-GB"/>
        </a:p>
      </dgm:t>
    </dgm:pt>
    <dgm:pt modelId="{7494F9AB-6C43-40E1-9294-3495B8FC0DEF}">
      <dgm:prSet/>
      <dgm:spPr/>
      <dgm:t>
        <a:bodyPr/>
        <a:lstStyle/>
        <a:p>
          <a:r>
            <a:rPr lang="en-GB"/>
            <a:t>According to Brie (1999), the moon is made of cheese. However, ….</a:t>
          </a:r>
        </a:p>
      </dgm:t>
    </dgm:pt>
    <dgm:pt modelId="{D870B73D-067B-457E-B0E4-AF8EADF253AF}" type="parTrans" cxnId="{236C48E7-E59C-4172-BA6E-66A1D42E07E4}">
      <dgm:prSet/>
      <dgm:spPr/>
      <dgm:t>
        <a:bodyPr/>
        <a:lstStyle/>
        <a:p>
          <a:endParaRPr lang="en-GB"/>
        </a:p>
      </dgm:t>
    </dgm:pt>
    <dgm:pt modelId="{F0B18EBA-F029-4021-9386-CAEF62D0534B}" type="sibTrans" cxnId="{236C48E7-E59C-4172-BA6E-66A1D42E07E4}">
      <dgm:prSet/>
      <dgm:spPr/>
      <dgm:t>
        <a:bodyPr/>
        <a:lstStyle/>
        <a:p>
          <a:endParaRPr lang="en-GB"/>
        </a:p>
      </dgm:t>
    </dgm:pt>
    <dgm:pt modelId="{E52CBA0B-04DE-47E3-847C-105556A1B190}">
      <dgm:prSet/>
      <dgm:spPr/>
      <dgm:t>
        <a:bodyPr/>
        <a:lstStyle/>
        <a:p>
          <a:r>
            <a:rPr lang="en-GB" dirty="0"/>
            <a:t>Brie (1999) argues that the moon is made of cheese. However, ….</a:t>
          </a:r>
        </a:p>
      </dgm:t>
    </dgm:pt>
    <dgm:pt modelId="{5E002D80-116F-4D5E-A14D-D595AE2958CA}" type="parTrans" cxnId="{BFAD824E-6302-4EB0-A020-45F65792CEBE}">
      <dgm:prSet/>
      <dgm:spPr/>
      <dgm:t>
        <a:bodyPr/>
        <a:lstStyle/>
        <a:p>
          <a:endParaRPr lang="en-GB"/>
        </a:p>
      </dgm:t>
    </dgm:pt>
    <dgm:pt modelId="{1595797D-D6A4-482E-AD05-EEFBD9FCC0CE}" type="sibTrans" cxnId="{BFAD824E-6302-4EB0-A020-45F65792CEBE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7BF870B-0719-4BE6-9413-F130C97C2C4F}" type="presOf" srcId="{E52CBA0B-04DE-47E3-847C-105556A1B190}" destId="{BAED8347-2FE2-4744-AEA5-A3AD05E2FF30}" srcOrd="0" destOrd="4" presId="urn:microsoft.com/office/officeart/2005/8/layout/vList2"/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C3A6D6A-BC6A-4C42-A848-4E4C43727A74}" type="presOf" srcId="{1642D22E-A93F-47B6-AD48-E4A787E6E46E}" destId="{BAED8347-2FE2-4744-AEA5-A3AD05E2FF30}" srcOrd="0" destOrd="1" presId="urn:microsoft.com/office/officeart/2005/8/layout/vList2"/>
    <dgm:cxn modelId="{BFAD824E-6302-4EB0-A020-45F65792CEBE}" srcId="{CB6187D0-8139-4838-AE2F-7EA218118772}" destId="{E52CBA0B-04DE-47E3-847C-105556A1B190}" srcOrd="4" destOrd="0" parTransId="{5E002D80-116F-4D5E-A14D-D595AE2958CA}" sibTransId="{1595797D-D6A4-482E-AD05-EEFBD9FCC0CE}"/>
    <dgm:cxn modelId="{D540396F-D14C-417B-B9B1-DD459825C294}" type="presOf" srcId="{DB074BEF-88B0-4163-9D05-18FB09DD1938}" destId="{BAED8347-2FE2-4744-AEA5-A3AD05E2FF30}" srcOrd="0" destOrd="2" presId="urn:microsoft.com/office/officeart/2005/8/layout/vList2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6DAA999F-6906-419F-8685-DC180B2B2DE9}" type="presOf" srcId="{7494F9AB-6C43-40E1-9294-3495B8FC0DEF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212DCAC6-CF40-4EDE-819F-99BFD7A071EB}" srcId="{CB6187D0-8139-4838-AE2F-7EA218118772}" destId="{1642D22E-A93F-47B6-AD48-E4A787E6E46E}" srcOrd="1" destOrd="0" parTransId="{6FC19AAE-3D46-4499-B054-427FF82C6CC6}" sibTransId="{B3D22E39-0CB6-4EC4-99D1-8FF3F01AFA70}"/>
    <dgm:cxn modelId="{5EE45FDF-E13C-49D4-8C4C-A9A67460A53A}" srcId="{CB6187D0-8139-4838-AE2F-7EA218118772}" destId="{DB074BEF-88B0-4163-9D05-18FB09DD1938}" srcOrd="2" destOrd="0" parTransId="{AFCC5200-F137-45CB-9DA4-21C909D1C1A1}" sibTransId="{54C6B48D-F130-4B47-BF74-84882B6F82B1}"/>
    <dgm:cxn modelId="{236C48E7-E59C-4172-BA6E-66A1D42E07E4}" srcId="{CB6187D0-8139-4838-AE2F-7EA218118772}" destId="{7494F9AB-6C43-40E1-9294-3495B8FC0DEF}" srcOrd="3" destOrd="0" parTransId="{D870B73D-067B-457E-B0E4-AF8EADF253AF}" sibTransId="{F0B18EBA-F029-4021-9386-CAEF62D0534B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0A957B-5BEF-47C1-98A6-E68ACB4EE5D3}">
      <dgm:prSet/>
      <dgm:spPr/>
      <dgm:t>
        <a:bodyPr/>
        <a:lstStyle/>
        <a:p>
          <a:r>
            <a:rPr lang="en-GB" b="1" dirty="0"/>
            <a:t>Empirical Study Literature Review </a:t>
          </a:r>
          <a:endParaRPr lang="en-GB" dirty="0"/>
        </a:p>
      </dgm:t>
    </dgm:pt>
    <dgm:pt modelId="{D721A8DA-C997-48F0-A62B-325DB8A6B332}" type="parTrans" cxnId="{0DEFC362-E353-4087-A82D-3B63254046E8}">
      <dgm:prSet/>
      <dgm:spPr/>
      <dgm:t>
        <a:bodyPr/>
        <a:lstStyle/>
        <a:p>
          <a:endParaRPr lang="en-GB"/>
        </a:p>
      </dgm:t>
    </dgm:pt>
    <dgm:pt modelId="{033688F0-DD8D-44F4-8EC5-403CB5AB1E1C}" type="sibTrans" cxnId="{0DEFC362-E353-4087-A82D-3B63254046E8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F6325D7C-4BF3-4AF1-B7F2-EEC17130B939}" type="pres">
      <dgm:prSet presAssocID="{A70A957B-5BEF-47C1-98A6-E68ACB4EE5D3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1BE74C12-4176-4C2D-B068-DDD889292E0F}" type="presOf" srcId="{A70A957B-5BEF-47C1-98A6-E68ACB4EE5D3}" destId="{F6325D7C-4BF3-4AF1-B7F2-EEC17130B939}" srcOrd="0" destOrd="0" presId="urn:microsoft.com/office/officeart/2005/8/layout/vList2"/>
    <dgm:cxn modelId="{0DEFC362-E353-4087-A82D-3B63254046E8}" srcId="{B7230A2F-DDE1-4918-B834-498876618E51}" destId="{A70A957B-5BEF-47C1-98A6-E68ACB4EE5D3}" srcOrd="0" destOrd="0" parTransId="{D721A8DA-C997-48F0-A62B-325DB8A6B332}" sibTransId="{033688F0-DD8D-44F4-8EC5-403CB5AB1E1C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40696D8-14C3-4101-B95E-42B2ED580E2B}" type="presParOf" srcId="{8934AD22-6F56-48FB-92EE-EE6C7744EA2D}" destId="{F6325D7C-4BF3-4AF1-B7F2-EEC17130B9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1A5BF63-1316-455E-93AA-F6B9C877ACEF}">
      <dgm:prSet/>
      <dgm:spPr/>
      <dgm:t>
        <a:bodyPr/>
        <a:lstStyle/>
        <a:p>
          <a:r>
            <a:rPr lang="en-GB" b="1" dirty="0"/>
            <a:t>Systematic Literature Review </a:t>
          </a:r>
          <a:endParaRPr lang="en-GB" dirty="0"/>
        </a:p>
      </dgm:t>
    </dgm:pt>
    <dgm:pt modelId="{43FB0E96-01D3-4680-BFE2-C91FE765EA4C}" type="parTrans" cxnId="{FFCBF6ED-01BA-4BFB-9B62-C6CC3915B3BA}">
      <dgm:prSet/>
      <dgm:spPr/>
      <dgm:t>
        <a:bodyPr/>
        <a:lstStyle/>
        <a:p>
          <a:endParaRPr lang="en-GB"/>
        </a:p>
      </dgm:t>
    </dgm:pt>
    <dgm:pt modelId="{C7028138-9128-4300-9313-651C3E0ACA70}" type="sibTrans" cxnId="{FFCBF6ED-01BA-4BFB-9B62-C6CC3915B3BA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ED379CD2-0391-40E4-AFE4-BD4B50C8D050}" type="pres">
      <dgm:prSet presAssocID="{E1A5BF63-1316-455E-93AA-F6B9C877ACE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3597A0C-8B33-4A97-BDCD-57ECB3F97521}" type="presOf" srcId="{E1A5BF63-1316-455E-93AA-F6B9C877ACEF}" destId="{ED379CD2-0391-40E4-AFE4-BD4B50C8D050}" srcOrd="0" destOrd="0" presId="urn:microsoft.com/office/officeart/2005/8/layout/vList2"/>
    <dgm:cxn modelId="{FFCBF6ED-01BA-4BFB-9B62-C6CC3915B3BA}" srcId="{AA4F22EA-A819-4CC0-87D3-CE2969FC42FF}" destId="{E1A5BF63-1316-455E-93AA-F6B9C877ACEF}" srcOrd="0" destOrd="0" parTransId="{43FB0E96-01D3-4680-BFE2-C91FE765EA4C}" sibTransId="{C7028138-9128-4300-9313-651C3E0ACA70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7266F2D1-CF5B-4D9F-BE17-4F2906679849}" type="presParOf" srcId="{81E3DF84-D5E4-4C8A-B8C5-24FD41E85F75}" destId="{ED379CD2-0391-40E4-AFE4-BD4B50C8D0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/>
            <a:t>Methodoleg/ Dulliau</a:t>
          </a:r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/>
            <a:t>Canfyddiadau (os casglwch ddata empirig)</a:t>
          </a:r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 custT="1"/>
      <dgm:spPr/>
      <dgm:t>
        <a:bodyPr/>
        <a:lstStyle/>
        <a:p>
          <a:r>
            <a:rPr lang="en-US" sz="1600" dirty="0"/>
            <a:t>Abstract</a:t>
          </a:r>
          <a:r>
            <a:rPr lang="en-US" sz="1000" dirty="0"/>
            <a:t> </a:t>
          </a:r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 custT="1"/>
      <dgm:spPr/>
      <dgm:t>
        <a:bodyPr/>
        <a:lstStyle/>
        <a:p>
          <a:r>
            <a:rPr lang="en-US" sz="1600" dirty="0"/>
            <a:t>Contents</a:t>
          </a:r>
          <a:r>
            <a:rPr lang="en-US" sz="1000" dirty="0"/>
            <a:t>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 custT="1"/>
      <dgm:spPr/>
      <dgm:t>
        <a:bodyPr/>
        <a:lstStyle/>
        <a:p>
          <a:r>
            <a:rPr lang="en-US" sz="1600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 custT="1"/>
      <dgm:spPr/>
      <dgm:t>
        <a:bodyPr/>
        <a:lstStyle/>
        <a:p>
          <a:r>
            <a:rPr lang="en-US" sz="1600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 custT="1"/>
      <dgm:spPr/>
      <dgm:t>
        <a:bodyPr/>
        <a:lstStyle/>
        <a:p>
          <a:r>
            <a:rPr lang="en-US" sz="1600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 custT="1"/>
      <dgm:spPr/>
      <dgm:t>
        <a:bodyPr/>
        <a:lstStyle/>
        <a:p>
          <a:r>
            <a:rPr lang="en-US" sz="1600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 custT="1"/>
      <dgm:spPr/>
      <dgm:t>
        <a:bodyPr/>
        <a:lstStyle/>
        <a:p>
          <a:r>
            <a:rPr lang="en-US" sz="1600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 custT="1"/>
      <dgm:spPr/>
      <dgm:t>
        <a:bodyPr/>
        <a:lstStyle/>
        <a:p>
          <a:r>
            <a:rPr lang="en-US" sz="1600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:</a:t>
          </a:r>
        </a:p>
        <a:p>
          <a:r>
            <a:rPr lang="en-US" dirty="0"/>
            <a:t>Themes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6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6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6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6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68C81091-6FEC-4214-9DBE-769AA7B2FA6E}" type="pres">
      <dgm:prSet presAssocID="{53ADA421-5C9A-47B9-A8D5-03BCA4E01ECC}" presName="node" presStyleLbl="node1" presStyleIdx="4" presStyleCnt="6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5" presStyleCnt="6">
        <dgm:presLayoutVars>
          <dgm:bulletEnabled val="1"/>
        </dgm:presLayoutVars>
      </dgm:prSet>
      <dgm:spPr/>
    </dgm:pt>
  </dgm:ptLst>
  <dgm:cxnLst>
    <dgm:cxn modelId="{F7ACF317-E548-4986-A6DA-BB27782E0193}" srcId="{5D9A8453-AF91-491C-9BE6-60195D0D1353}" destId="{53ADA421-5C9A-47B9-A8D5-03BCA4E01ECC}" srcOrd="4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5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7F2D29AD-B123-45EE-AEC6-3AB6E7E58A5F}" type="presParOf" srcId="{A7DEC131-D7F2-4D59-ABB1-403D94ECC01B}" destId="{68C81091-6FEC-4214-9DBE-769AA7B2FA6E}" srcOrd="8" destOrd="0" presId="urn:microsoft.com/office/officeart/2005/8/layout/default"/>
    <dgm:cxn modelId="{61E8A56A-08CD-49B6-81FC-06F9208BF24B}" type="presParOf" srcId="{A7DEC131-D7F2-4D59-ABB1-403D94ECC01B}" destId="{9FF38225-01CC-49D3-8778-0DF5A93FD2D8}" srcOrd="9" destOrd="0" presId="urn:microsoft.com/office/officeart/2005/8/layout/default"/>
    <dgm:cxn modelId="{7D2EE3C5-8834-4815-A4F1-6EF8740672D5}" type="presParOf" srcId="{A7DEC131-D7F2-4D59-ABB1-403D94ECC01B}" destId="{00F513D4-2023-4B68-9EAC-8477225FB58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6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6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6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6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3D57761D-56F2-444D-9BF0-5D41E3B5D841}" type="pres">
      <dgm:prSet presAssocID="{CF72A1F9-73C9-4478-A1D7-A81034D3DB79}" presName="node" presStyleLbl="node1" presStyleIdx="4" presStyleCnt="6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5" presStyleCnt="6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5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4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7C455947-8661-41DD-99E8-E29930D159DA}" type="presParOf" srcId="{47464F2E-34F0-41F8-89CB-2A0C288B6FF1}" destId="{3D57761D-56F2-444D-9BF0-5D41E3B5D841}" srcOrd="8" destOrd="0" presId="urn:microsoft.com/office/officeart/2005/8/layout/default"/>
    <dgm:cxn modelId="{6B00845E-0AE2-4315-9EFC-6AD145C5E933}" type="presParOf" srcId="{47464F2E-34F0-41F8-89CB-2A0C288B6FF1}" destId="{5CBE4C09-848F-47E7-A66F-10DD705AA187}" srcOrd="9" destOrd="0" presId="urn:microsoft.com/office/officeart/2005/8/layout/default"/>
    <dgm:cxn modelId="{C97AD684-7D5A-40F8-954C-0A68157FEC43}" type="presParOf" srcId="{47464F2E-34F0-41F8-89CB-2A0C288B6FF1}" destId="{234F82C1-3E28-4EDA-88B0-339799AD280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 dirty="0"/>
            <a:t>Pa </a:t>
          </a:r>
          <a:r>
            <a:rPr lang="en-GB" dirty="0" err="1"/>
            <a:t>gwestiynau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allech</a:t>
          </a:r>
          <a:r>
            <a:rPr lang="en-GB" dirty="0"/>
            <a:t> chi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hateb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stori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dydych</a:t>
          </a:r>
          <a:r>
            <a:rPr lang="en-GB" dirty="0"/>
            <a:t> chi </a:t>
          </a:r>
          <a:r>
            <a:rPr lang="en-GB" dirty="0" err="1"/>
            <a:t>ddim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wybod</a:t>
          </a:r>
          <a:r>
            <a:rPr lang="en-GB" dirty="0"/>
            <a:t> (</a:t>
          </a:r>
          <a:r>
            <a:rPr lang="en-GB" dirty="0" err="1"/>
            <a:t>eto</a:t>
          </a:r>
          <a:r>
            <a:rPr lang="en-GB" dirty="0"/>
            <a:t>!) am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r>
            <a:rPr lang="en-GB" dirty="0"/>
            <a:t>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hwn</a:t>
          </a:r>
          <a:r>
            <a:rPr lang="en-GB" dirty="0"/>
            <a:t> i </a:t>
          </a:r>
          <a:r>
            <a:rPr lang="en-GB" dirty="0" err="1"/>
            <a:t>symud</a:t>
          </a:r>
          <a:r>
            <a:rPr lang="en-GB" dirty="0"/>
            <a:t> </a:t>
          </a:r>
          <a:r>
            <a:rPr lang="en-GB" dirty="0" err="1"/>
            <a:t>ymlaen</a:t>
          </a:r>
          <a:r>
            <a:rPr lang="en-GB" dirty="0"/>
            <a:t>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/>
            <a:t>What questions couldn’t you answer in your literature review story?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/>
            <a:t>What don’t you know (yet!) about your field?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/>
            <a:t>Use this to move forward!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659B7651-AD57-473F-BE1E-0091223AD3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85B6D3-5667-4795-A26A-B3FFB4BA44AD}">
      <dgm:prSet custT="1"/>
      <dgm:spPr/>
      <dgm:t>
        <a:bodyPr/>
        <a:lstStyle/>
        <a:p>
          <a:pPr rtl="0"/>
          <a:r>
            <a:rPr lang="en-GB" sz="4000" dirty="0"/>
            <a:t>Read reviews in prestigious journals in your field</a:t>
          </a:r>
        </a:p>
      </dgm:t>
    </dgm:pt>
    <dgm:pt modelId="{28F25EC7-311E-4834-837C-53EA34675BB5}" type="parTrans" cxnId="{27844D06-F3BA-4610-9097-1EC4CDC225DE}">
      <dgm:prSet/>
      <dgm:spPr/>
      <dgm:t>
        <a:bodyPr/>
        <a:lstStyle/>
        <a:p>
          <a:endParaRPr lang="en-US"/>
        </a:p>
      </dgm:t>
    </dgm:pt>
    <dgm:pt modelId="{7C263CF5-8A8D-48F2-8E74-E432AD85BD11}" type="sibTrans" cxnId="{27844D06-F3BA-4610-9097-1EC4CDC225DE}">
      <dgm:prSet/>
      <dgm:spPr/>
      <dgm:t>
        <a:bodyPr/>
        <a:lstStyle/>
        <a:p>
          <a:endParaRPr lang="en-US"/>
        </a:p>
      </dgm:t>
    </dgm:pt>
    <dgm:pt modelId="{E12D4582-C09D-4D68-B1EB-D210EED071D2}" type="pres">
      <dgm:prSet presAssocID="{659B7651-AD57-473F-BE1E-0091223AD3C7}" presName="linear" presStyleCnt="0">
        <dgm:presLayoutVars>
          <dgm:animLvl val="lvl"/>
          <dgm:resizeHandles val="exact"/>
        </dgm:presLayoutVars>
      </dgm:prSet>
      <dgm:spPr/>
    </dgm:pt>
    <dgm:pt modelId="{329EA67C-E054-44C9-A94F-4AA95CFB97A0}" type="pres">
      <dgm:prSet presAssocID="{D585B6D3-5667-4795-A26A-B3FFB4BA44AD}" presName="parentText" presStyleLbl="node1" presStyleIdx="0" presStyleCnt="1" custScaleY="100045" custLinFactNeighborX="45" custLinFactNeighborY="13952">
        <dgm:presLayoutVars>
          <dgm:chMax val="0"/>
          <dgm:bulletEnabled val="1"/>
        </dgm:presLayoutVars>
      </dgm:prSet>
      <dgm:spPr/>
    </dgm:pt>
  </dgm:ptLst>
  <dgm:cxnLst>
    <dgm:cxn modelId="{27844D06-F3BA-4610-9097-1EC4CDC225DE}" srcId="{659B7651-AD57-473F-BE1E-0091223AD3C7}" destId="{D585B6D3-5667-4795-A26A-B3FFB4BA44AD}" srcOrd="0" destOrd="0" parTransId="{28F25EC7-311E-4834-837C-53EA34675BB5}" sibTransId="{7C263CF5-8A8D-48F2-8E74-E432AD85BD11}"/>
    <dgm:cxn modelId="{72EC6374-4446-4B61-9D11-0194522AEDB3}" type="presOf" srcId="{D585B6D3-5667-4795-A26A-B3FFB4BA44AD}" destId="{329EA67C-E054-44C9-A94F-4AA95CFB97A0}" srcOrd="0" destOrd="0" presId="urn:microsoft.com/office/officeart/2005/8/layout/vList2"/>
    <dgm:cxn modelId="{7586B9F2-DFE6-4567-BF01-50CF575C43F4}" type="presOf" srcId="{659B7651-AD57-473F-BE1E-0091223AD3C7}" destId="{E12D4582-C09D-4D68-B1EB-D210EED071D2}" srcOrd="0" destOrd="0" presId="urn:microsoft.com/office/officeart/2005/8/layout/vList2"/>
    <dgm:cxn modelId="{6B8CA457-5494-4349-B5A9-555FBA1CF84E}" type="presParOf" srcId="{E12D4582-C09D-4D68-B1EB-D210EED071D2}" destId="{329EA67C-E054-44C9-A94F-4AA95CFB97A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9D67495B-2290-4EB4-84E3-21FC3397EC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4005957-E30A-41E9-BF64-C283BE5679AE}">
      <dgm:prSet/>
      <dgm:spPr/>
      <dgm:t>
        <a:bodyPr/>
        <a:lstStyle/>
        <a:p>
          <a:r>
            <a:rPr lang="en-GB" dirty="0" err="1"/>
            <a:t>Darllenwch</a:t>
          </a:r>
          <a:r>
            <a:rPr lang="en-GB" dirty="0"/>
            <a:t> </a:t>
          </a:r>
          <a:r>
            <a:rPr lang="en-GB" dirty="0" err="1"/>
            <a:t>adolygiadau</a:t>
          </a:r>
          <a:r>
            <a:rPr lang="en-GB" dirty="0"/>
            <a:t> </a:t>
          </a:r>
          <a:r>
            <a:rPr lang="en-GB" dirty="0" err="1"/>
            <a:t>mewn</a:t>
          </a:r>
          <a:r>
            <a:rPr lang="en-GB" dirty="0"/>
            <a:t> </a:t>
          </a:r>
          <a:r>
            <a:rPr lang="en-GB" dirty="0" err="1"/>
            <a:t>cyfnodolion</a:t>
          </a:r>
          <a:r>
            <a:rPr lang="en-GB" dirty="0"/>
            <a:t> </a:t>
          </a:r>
          <a:r>
            <a:rPr lang="en-GB" dirty="0" err="1"/>
            <a:t>mawreddog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endParaRPr lang="en-GB" dirty="0"/>
        </a:p>
      </dgm:t>
    </dgm:pt>
    <dgm:pt modelId="{AC7E5B67-BFC9-473E-AB74-11E45B2FF24E}" type="parTrans" cxnId="{D81674A5-8150-4CCB-9AB2-2E62D8D26546}">
      <dgm:prSet/>
      <dgm:spPr/>
      <dgm:t>
        <a:bodyPr/>
        <a:lstStyle/>
        <a:p>
          <a:endParaRPr lang="en-GB"/>
        </a:p>
      </dgm:t>
    </dgm:pt>
    <dgm:pt modelId="{B2A8EDAE-6327-414B-8CDD-3CD22B298FDB}" type="sibTrans" cxnId="{D81674A5-8150-4CCB-9AB2-2E62D8D26546}">
      <dgm:prSet/>
      <dgm:spPr/>
      <dgm:t>
        <a:bodyPr/>
        <a:lstStyle/>
        <a:p>
          <a:endParaRPr lang="en-GB"/>
        </a:p>
      </dgm:t>
    </dgm:pt>
    <dgm:pt modelId="{8A62164B-6D06-4166-A0A9-29F36BF10CC0}" type="pres">
      <dgm:prSet presAssocID="{9D67495B-2290-4EB4-84E3-21FC3397EC50}" presName="linear" presStyleCnt="0">
        <dgm:presLayoutVars>
          <dgm:animLvl val="lvl"/>
          <dgm:resizeHandles val="exact"/>
        </dgm:presLayoutVars>
      </dgm:prSet>
      <dgm:spPr/>
    </dgm:pt>
    <dgm:pt modelId="{CCF15DD8-309D-458A-9B71-BA5B3FF94DD4}" type="pres">
      <dgm:prSet presAssocID="{84005957-E30A-41E9-BF64-C283BE5679AE}" presName="parentText" presStyleLbl="node1" presStyleIdx="0" presStyleCnt="1" custLinFactNeighborX="2041" custLinFactNeighborY="47287">
        <dgm:presLayoutVars>
          <dgm:chMax val="0"/>
          <dgm:bulletEnabled val="1"/>
        </dgm:presLayoutVars>
      </dgm:prSet>
      <dgm:spPr/>
    </dgm:pt>
  </dgm:ptLst>
  <dgm:cxnLst>
    <dgm:cxn modelId="{3BC27F28-D3EE-46E5-BEAA-85FC487F87C0}" type="presOf" srcId="{9D67495B-2290-4EB4-84E3-21FC3397EC50}" destId="{8A62164B-6D06-4166-A0A9-29F36BF10CC0}" srcOrd="0" destOrd="0" presId="urn:microsoft.com/office/officeart/2005/8/layout/vList2"/>
    <dgm:cxn modelId="{4A5E8C76-8682-4D8E-9705-77B312423302}" type="presOf" srcId="{84005957-E30A-41E9-BF64-C283BE5679AE}" destId="{CCF15DD8-309D-458A-9B71-BA5B3FF94DD4}" srcOrd="0" destOrd="0" presId="urn:microsoft.com/office/officeart/2005/8/layout/vList2"/>
    <dgm:cxn modelId="{D81674A5-8150-4CCB-9AB2-2E62D8D26546}" srcId="{9D67495B-2290-4EB4-84E3-21FC3397EC50}" destId="{84005957-E30A-41E9-BF64-C283BE5679AE}" srcOrd="0" destOrd="0" parTransId="{AC7E5B67-BFC9-473E-AB74-11E45B2FF24E}" sibTransId="{B2A8EDAE-6327-414B-8CDD-3CD22B298FDB}"/>
    <dgm:cxn modelId="{DE1BB14C-1E11-472C-991D-FF26AB6D7132}" type="presParOf" srcId="{8A62164B-6D06-4166-A0A9-29F36BF10CC0}" destId="{CCF15DD8-309D-458A-9B71-BA5B3FF94DD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9633B-0334-4AD1-83DB-C8C918A96C50}">
      <dsp:nvSpPr>
        <dsp:cNvPr id="0" name=""/>
        <dsp:cNvSpPr/>
      </dsp:nvSpPr>
      <dsp:spPr>
        <a:xfrm>
          <a:off x="0" y="0"/>
          <a:ext cx="8229600" cy="1140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n-NO" sz="2500" kern="1200" dirty="0"/>
            <a:t>Beth sydd angen i chi ei wybod ??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do you need to know ?? </a:t>
          </a:r>
        </a:p>
      </dsp:txBody>
      <dsp:txXfrm>
        <a:off x="55687" y="55687"/>
        <a:ext cx="8118226" cy="1029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 err="1"/>
            <a:t>Adolygiad</a:t>
          </a:r>
          <a:r>
            <a:rPr lang="en-GB" sz="2300" kern="1200" dirty="0"/>
            <a:t> </a:t>
          </a:r>
          <a:r>
            <a:rPr lang="en-GB" sz="2300" kern="1200" dirty="0" err="1"/>
            <a:t>llenyddiaeth</a:t>
          </a:r>
          <a:r>
            <a:rPr lang="en-GB" sz="2300" kern="1200" dirty="0"/>
            <a:t> </a:t>
          </a:r>
          <a:r>
            <a:rPr lang="en-GB" sz="2300" kern="1200" dirty="0" err="1"/>
            <a:t>fel</a:t>
          </a:r>
          <a:r>
            <a:rPr lang="en-GB" sz="2300" kern="1200" dirty="0"/>
            <a:t> </a:t>
          </a:r>
          <a:r>
            <a:rPr lang="en-GB" sz="2300" kern="1200" dirty="0" err="1"/>
            <a:t>canlyniad</a:t>
          </a:r>
          <a:r>
            <a:rPr lang="en-GB" sz="2300" kern="1200" dirty="0"/>
            <a:t>: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Ymddangos fel pennod yn eich traethawd hir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Neu yn ffurfio eich traethawd hir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 err="1"/>
            <a:t>Adolygiad</a:t>
          </a:r>
          <a:r>
            <a:rPr lang="en-GB" sz="2300" kern="1200" dirty="0"/>
            <a:t> llenyddiaeth fel proses: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ymgysylltu beirniadol (meddwl, darllen ac ysgrifennu) ag ymchwil berthnasol ar eich pwnc. Mae'n gam hanfodol a ffurfiannol o'ch taith ymchwil.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Mae </a:t>
          </a:r>
          <a:r>
            <a:rPr lang="en-GB" sz="3800" kern="1200" dirty="0" err="1"/>
            <a:t>adolygiad</a:t>
          </a:r>
          <a:r>
            <a:rPr lang="en-GB" sz="3800" kern="1200" dirty="0"/>
            <a:t> </a:t>
          </a:r>
          <a:r>
            <a:rPr lang="en-GB" sz="3800" kern="1200" dirty="0" err="1"/>
            <a:t>llenyddiaeth</a:t>
          </a:r>
          <a:r>
            <a:rPr lang="en-GB" sz="3800" kern="1200" dirty="0"/>
            <a:t> </a:t>
          </a:r>
          <a:r>
            <a:rPr lang="en-GB" sz="3800" kern="1200" dirty="0" err="1"/>
            <a:t>yn</a:t>
          </a:r>
          <a:r>
            <a:rPr lang="en-GB" sz="3800" kern="1200" dirty="0"/>
            <a:t> broses </a:t>
          </a:r>
          <a:r>
            <a:rPr lang="en-GB" sz="3800" kern="1200" dirty="0" err="1"/>
            <a:t>yn</a:t>
          </a:r>
          <a:r>
            <a:rPr lang="en-GB" sz="3800" kern="1200" dirty="0"/>
            <a:t> </a:t>
          </a:r>
          <a:r>
            <a:rPr lang="en-GB" sz="3800" kern="1200" dirty="0" err="1"/>
            <a:t>ogystal</a:t>
          </a:r>
          <a:r>
            <a:rPr lang="en-GB" sz="3800" kern="1200" dirty="0"/>
            <a:t> â </a:t>
          </a:r>
          <a:r>
            <a:rPr lang="en-GB" sz="3800" kern="1200" dirty="0" err="1"/>
            <a:t>chanlyniad</a:t>
          </a:r>
          <a:r>
            <a:rPr lang="en-GB" sz="3800" kern="1200" dirty="0"/>
            <a:t>!</a:t>
          </a:r>
        </a:p>
      </dsp:txBody>
      <dsp:txXfrm>
        <a:off x="149323" y="149323"/>
        <a:ext cx="2760253" cy="42273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Literature review as an outcome</a:t>
          </a:r>
          <a:r>
            <a:rPr lang="en-GB" sz="2300" kern="1200"/>
            <a:t>: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Appears as a chapter in  your dissertation /thesis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Or forms your dissertation /thesis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Literature review as a process</a:t>
          </a:r>
          <a:r>
            <a:rPr lang="en-GB" sz="2300" kern="1200" dirty="0"/>
            <a:t>: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critical engagement (thinking, reading and writing) with relevant research on your topic. It is a crucial and formative stage of your research  journey.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A literature review is a process as well as an outcome!</a:t>
          </a:r>
        </a:p>
      </dsp:txBody>
      <dsp:txXfrm>
        <a:off x="149323" y="149323"/>
        <a:ext cx="2760253" cy="42273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6D9C3-9978-4235-90D9-2EB5A4E5CF1E}">
      <dsp:nvSpPr>
        <dsp:cNvPr id="0" name=""/>
        <dsp:cNvSpPr/>
      </dsp:nvSpPr>
      <dsp:spPr>
        <a:xfrm>
          <a:off x="648050" y="0"/>
          <a:ext cx="7205745" cy="46875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56C8-9376-41B2-A86E-1C0976407C4C}">
      <dsp:nvSpPr>
        <dsp:cNvPr id="0" name=""/>
        <dsp:cNvSpPr/>
      </dsp:nvSpPr>
      <dsp:spPr>
        <a:xfrm>
          <a:off x="4242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Undergraduate level</a:t>
          </a:r>
          <a:r>
            <a:rPr lang="en-US" sz="1600" b="1" kern="1200" dirty="0"/>
            <a:t>: </a:t>
          </a:r>
          <a:r>
            <a:rPr lang="en-US" sz="1600" kern="1200" dirty="0"/>
            <a:t>backing your points up with  appropriate, authoritative sources</a:t>
          </a:r>
          <a:endParaRPr lang="en-GB" sz="1600" kern="1200" dirty="0"/>
        </a:p>
      </dsp:txBody>
      <dsp:txXfrm>
        <a:off x="95773" y="1497800"/>
        <a:ext cx="1857627" cy="1691964"/>
      </dsp:txXfrm>
    </dsp:sp>
    <dsp:sp modelId="{9214D6A5-614C-41A4-BBA3-9CA03FD7EFE1}">
      <dsp:nvSpPr>
        <dsp:cNvPr id="0" name=""/>
        <dsp:cNvSpPr/>
      </dsp:nvSpPr>
      <dsp:spPr>
        <a:xfrm>
          <a:off x="2146967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Masters Level: </a:t>
          </a:r>
          <a:r>
            <a:rPr lang="en-US" sz="1600" kern="1200" dirty="0"/>
            <a:t>demonstrating that you understand how knowledge is created</a:t>
          </a:r>
          <a:endParaRPr lang="en-GB" sz="1600" kern="1200" dirty="0"/>
        </a:p>
      </dsp:txBody>
      <dsp:txXfrm>
        <a:off x="2238498" y="1497800"/>
        <a:ext cx="1857627" cy="1691964"/>
      </dsp:txXfrm>
    </dsp:sp>
    <dsp:sp modelId="{6ED4ACAC-2AAF-4382-A7AD-3963DBAB857D}">
      <dsp:nvSpPr>
        <dsp:cNvPr id="0" name=""/>
        <dsp:cNvSpPr/>
      </dsp:nvSpPr>
      <dsp:spPr>
        <a:xfrm>
          <a:off x="4289691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PhD Level: </a:t>
          </a:r>
          <a:r>
            <a:rPr lang="en-US" sz="1600" kern="1200" dirty="0"/>
            <a:t>demonstrating that you can create new, original knowledge</a:t>
          </a:r>
          <a:endParaRPr lang="en-GB" sz="1600" kern="1200" dirty="0"/>
        </a:p>
      </dsp:txBody>
      <dsp:txXfrm>
        <a:off x="4381222" y="1497800"/>
        <a:ext cx="1857627" cy="1691964"/>
      </dsp:txXfrm>
    </dsp:sp>
    <dsp:sp modelId="{D5C80EB4-4EAB-45CF-AAC4-1EF83B880254}">
      <dsp:nvSpPr>
        <dsp:cNvPr id="0" name=""/>
        <dsp:cNvSpPr/>
      </dsp:nvSpPr>
      <dsp:spPr>
        <a:xfrm>
          <a:off x="6432415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Professional academic: </a:t>
          </a:r>
          <a:r>
            <a:rPr lang="en-US" sz="1600" kern="1200" dirty="0"/>
            <a:t>peer review, building a coherent body of work of your own and assuring others’ work</a:t>
          </a:r>
          <a:endParaRPr lang="en-GB" sz="1600" kern="1200" dirty="0"/>
        </a:p>
      </dsp:txBody>
      <dsp:txXfrm>
        <a:off x="6523946" y="1497800"/>
        <a:ext cx="1857627" cy="16919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488341"/>
          <a:ext cx="843528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 err="1"/>
            <a:t>Mapiwch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stori</a:t>
          </a:r>
          <a:r>
            <a:rPr lang="en-GB" sz="2700" kern="1200" dirty="0"/>
            <a:t> (</a:t>
          </a:r>
          <a:r>
            <a:rPr lang="en-GB" sz="2700" kern="1200" dirty="0" err="1"/>
            <a:t>adolygiad</a:t>
          </a:r>
          <a:r>
            <a:rPr lang="en-GB" sz="2700" kern="1200" dirty="0"/>
            <a:t> o </a:t>
          </a:r>
          <a:r>
            <a:rPr lang="en-GB" sz="2700" kern="1200" dirty="0" err="1"/>
            <a:t>lenyddiaeth</a:t>
          </a:r>
          <a:r>
            <a:rPr lang="en-GB" sz="2700" kern="1200" dirty="0"/>
            <a:t>):</a:t>
          </a:r>
        </a:p>
      </dsp:txBody>
      <dsp:txXfrm>
        <a:off x="52359" y="540700"/>
        <a:ext cx="8330562" cy="967861"/>
      </dsp:txXfrm>
    </dsp:sp>
    <dsp:sp modelId="{BF1205F6-4BD2-4AF3-A910-29634D37462F}">
      <dsp:nvSpPr>
        <dsp:cNvPr id="0" name=""/>
        <dsp:cNvSpPr/>
      </dsp:nvSpPr>
      <dsp:spPr>
        <a:xfrm>
          <a:off x="0" y="1561111"/>
          <a:ext cx="8435280" cy="2123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4290" rIns="192024" bIns="34290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</a:t>
          </a:r>
          <a:r>
            <a:rPr lang="en-GB" sz="2100" kern="1200" dirty="0" err="1"/>
            <a:t>yw</a:t>
          </a:r>
          <a:r>
            <a:rPr lang="en-GB" sz="2100" kern="1200" dirty="0"/>
            <a:t>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pwnc</a:t>
          </a:r>
          <a:r>
            <a:rPr lang="en-GB" sz="2100" kern="1200" dirty="0"/>
            <a:t>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Pwy yw'r bobl allweddol yn eich maes? Beth yw'r adnoddau allweddol?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yw'r syniadau allweddol yn eich maes? Pa fethodolegau a ddefnyddiwyd?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yw rhai o gryfderau a gwendidau ymchwil sydd eisoes yn bodoli?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fydd eich cyfraniad? Sut bydd yn wahanol?</a:t>
          </a:r>
        </a:p>
      </dsp:txBody>
      <dsp:txXfrm>
        <a:off x="0" y="1561111"/>
        <a:ext cx="8435280" cy="2123819"/>
      </dsp:txXfrm>
    </dsp:sp>
    <dsp:sp modelId="{F35FC2DB-005F-4343-9FD6-2168FDB8D358}">
      <dsp:nvSpPr>
        <dsp:cNvPr id="0" name=""/>
        <dsp:cNvSpPr/>
      </dsp:nvSpPr>
      <dsp:spPr>
        <a:xfrm>
          <a:off x="0" y="3684931"/>
          <a:ext cx="843528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(DS: </a:t>
          </a:r>
          <a:r>
            <a:rPr lang="en-GB" sz="2700" kern="1200" dirty="0" err="1"/>
            <a:t>Os</a:t>
          </a:r>
          <a:r>
            <a:rPr lang="en-GB" sz="2700" kern="1200" dirty="0"/>
            <a:t> </a:t>
          </a:r>
          <a:r>
            <a:rPr lang="en-GB" sz="2700" kern="1200" dirty="0" err="1"/>
            <a:t>na</a:t>
          </a:r>
          <a:r>
            <a:rPr lang="en-GB" sz="2700" kern="1200" dirty="0"/>
            <a:t> </a:t>
          </a:r>
          <a:r>
            <a:rPr lang="en-GB" sz="2700" kern="1200" dirty="0" err="1"/>
            <a:t>allwch</a:t>
          </a:r>
          <a:r>
            <a:rPr lang="en-GB" sz="2700" kern="1200" dirty="0"/>
            <a:t> </a:t>
          </a:r>
          <a:r>
            <a:rPr lang="en-GB" sz="2700" kern="1200" dirty="0" err="1"/>
            <a:t>ateb</a:t>
          </a:r>
          <a:r>
            <a:rPr lang="en-GB" sz="2700" kern="1200" dirty="0"/>
            <a:t> </a:t>
          </a:r>
          <a:r>
            <a:rPr lang="en-GB" sz="2700" kern="1200" dirty="0" err="1"/>
            <a:t>rhai</a:t>
          </a:r>
          <a:r>
            <a:rPr lang="en-GB" sz="2700" kern="1200" dirty="0"/>
            <a:t> </a:t>
          </a:r>
          <a:r>
            <a:rPr lang="en-GB" sz="2700" kern="1200" dirty="0" err="1"/>
            <a:t>o’r</a:t>
          </a:r>
          <a:r>
            <a:rPr lang="en-GB" sz="2700" kern="1200" dirty="0"/>
            <a:t> </a:t>
          </a:r>
          <a:r>
            <a:rPr lang="en-GB" sz="2700" kern="1200" dirty="0" err="1"/>
            <a:t>cwestiynau</a:t>
          </a:r>
          <a:r>
            <a:rPr lang="en-GB" sz="2700" kern="1200" dirty="0"/>
            <a:t> </a:t>
          </a:r>
          <a:r>
            <a:rPr lang="en-GB" sz="2700" kern="1200" dirty="0" err="1"/>
            <a:t>hyn</a:t>
          </a:r>
          <a:r>
            <a:rPr lang="en-GB" sz="2700" kern="1200" dirty="0"/>
            <a:t>, </a:t>
          </a:r>
          <a:r>
            <a:rPr lang="en-GB" sz="2700" kern="1200" dirty="0" err="1"/>
            <a:t>gwnewch</a:t>
          </a:r>
          <a:r>
            <a:rPr lang="en-GB" sz="2700" kern="1200" dirty="0"/>
            <a:t> </a:t>
          </a:r>
          <a:r>
            <a:rPr lang="en-GB" sz="2700" kern="1200" dirty="0" err="1"/>
            <a:t>nodyn</a:t>
          </a:r>
          <a:r>
            <a:rPr lang="en-GB" sz="2700" kern="1200" dirty="0"/>
            <a:t> o </a:t>
          </a:r>
          <a:r>
            <a:rPr lang="en-GB" sz="2700" kern="1200" dirty="0" err="1"/>
            <a:t>hyn</a:t>
          </a:r>
          <a:r>
            <a:rPr lang="en-GB" sz="2700" kern="1200" dirty="0"/>
            <a:t>. </a:t>
          </a:r>
          <a:r>
            <a:rPr lang="en-GB" sz="2700" kern="1200" dirty="0" err="1"/>
            <a:t>Bydd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</a:t>
          </a:r>
          <a:r>
            <a:rPr lang="en-GB" sz="2700" kern="1200" dirty="0" err="1"/>
            <a:t>ddefnyddiol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</a:t>
          </a:r>
          <a:r>
            <a:rPr lang="en-GB" sz="2700" kern="1200" dirty="0" err="1"/>
            <a:t>nes</a:t>
          </a:r>
          <a:r>
            <a:rPr lang="en-GB" sz="2700" kern="1200" dirty="0"/>
            <a:t> </a:t>
          </a:r>
          <a:r>
            <a:rPr lang="en-GB" sz="2700" kern="1200" dirty="0" err="1"/>
            <a:t>ymlaen</a:t>
          </a:r>
          <a:r>
            <a:rPr lang="en-GB" sz="2700" kern="1200" dirty="0"/>
            <a:t>!)</a:t>
          </a:r>
        </a:p>
      </dsp:txBody>
      <dsp:txXfrm>
        <a:off x="52359" y="3737290"/>
        <a:ext cx="8330562" cy="9678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190452"/>
          <a:ext cx="8435280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Map your story (literature review): </a:t>
          </a:r>
          <a:r>
            <a:rPr lang="en-GB" sz="2800" b="1" kern="1200" dirty="0"/>
            <a:t>Note down some initial responses/ or what you need to find out about..</a:t>
          </a:r>
        </a:p>
      </dsp:txBody>
      <dsp:txXfrm>
        <a:off x="54373" y="244825"/>
        <a:ext cx="8326534" cy="1005094"/>
      </dsp:txXfrm>
    </dsp:sp>
    <dsp:sp modelId="{BF1205F6-4BD2-4AF3-A910-29634D37462F}">
      <dsp:nvSpPr>
        <dsp:cNvPr id="0" name=""/>
        <dsp:cNvSpPr/>
      </dsp:nvSpPr>
      <dsp:spPr>
        <a:xfrm>
          <a:off x="0" y="1347901"/>
          <a:ext cx="8435280" cy="255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5560" rIns="199136" bIns="35560" numCol="1" spcCol="1270" anchor="t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is your topic?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Who are the key people in your field? What are the key resources?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are the key ideas in your field? What methodologies have been used?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are some of the strengths and weaknesses of existing research?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will your contribution be? How will it be different?</a:t>
          </a:r>
        </a:p>
      </dsp:txBody>
      <dsp:txXfrm>
        <a:off x="0" y="1347901"/>
        <a:ext cx="8435280" cy="2550240"/>
      </dsp:txXfrm>
    </dsp:sp>
    <dsp:sp modelId="{F35FC2DB-005F-4343-9FD6-2168FDB8D358}">
      <dsp:nvSpPr>
        <dsp:cNvPr id="0" name=""/>
        <dsp:cNvSpPr/>
      </dsp:nvSpPr>
      <dsp:spPr>
        <a:xfrm>
          <a:off x="0" y="3898141"/>
          <a:ext cx="8435280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(NB: If you can’t answer some of these question, make a note of this. It will come in handy later!)</a:t>
          </a:r>
        </a:p>
      </dsp:txBody>
      <dsp:txXfrm>
        <a:off x="54373" y="3952514"/>
        <a:ext cx="8326534" cy="10050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4A4D26-1972-4A5B-819E-8FB2CA2A9495}">
      <dsp:nvSpPr>
        <dsp:cNvPr id="0" name=""/>
        <dsp:cNvSpPr/>
      </dsp:nvSpPr>
      <dsp:spPr>
        <a:xfrm>
          <a:off x="0" y="156365"/>
          <a:ext cx="3867150" cy="34971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Pam </a:t>
          </a:r>
          <a:r>
            <a:rPr lang="en-GB" sz="4900" kern="1200" dirty="0" err="1"/>
            <a:t>ei</a:t>
          </a:r>
          <a:r>
            <a:rPr lang="en-GB" sz="4900" kern="1200" dirty="0"/>
            <a:t> bod mor </a:t>
          </a:r>
          <a:r>
            <a:rPr lang="en-GB" sz="4900" kern="1200" dirty="0" err="1"/>
            <a:t>bwysig</a:t>
          </a:r>
          <a:r>
            <a:rPr lang="en-GB" sz="4900" kern="1200" dirty="0"/>
            <a:t> </a:t>
          </a:r>
          <a:r>
            <a:rPr lang="en-GB" sz="4900" kern="1200" dirty="0" err="1"/>
            <a:t>ysgrifennu'n</a:t>
          </a:r>
          <a:r>
            <a:rPr lang="en-GB" sz="4900" kern="1200" dirty="0"/>
            <a:t> </a:t>
          </a:r>
          <a:r>
            <a:rPr lang="en-GB" sz="4900" kern="1200" dirty="0" err="1"/>
            <a:t>feirniadol</a:t>
          </a:r>
          <a:r>
            <a:rPr lang="en-GB" sz="4900" kern="1200" dirty="0"/>
            <a:t>?!</a:t>
          </a:r>
        </a:p>
      </dsp:txBody>
      <dsp:txXfrm>
        <a:off x="170716" y="327081"/>
        <a:ext cx="3525718" cy="315569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BABFE-3919-4515-92AE-7210DBEB8B24}">
      <dsp:nvSpPr>
        <dsp:cNvPr id="0" name=""/>
        <dsp:cNvSpPr/>
      </dsp:nvSpPr>
      <dsp:spPr>
        <a:xfrm>
          <a:off x="0" y="49310"/>
          <a:ext cx="3867150" cy="3711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Why is it so important to write critically?! </a:t>
          </a:r>
        </a:p>
      </dsp:txBody>
      <dsp:txXfrm>
        <a:off x="181168" y="230478"/>
        <a:ext cx="3504814" cy="334890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4DD0E-CCAF-4C69-AEB8-4689BEE0BE88}">
      <dsp:nvSpPr>
        <dsp:cNvPr id="0" name=""/>
        <dsp:cNvSpPr/>
      </dsp:nvSpPr>
      <dsp:spPr>
        <a:xfrm>
          <a:off x="0" y="394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Wrth</a:t>
          </a:r>
          <a:r>
            <a:rPr lang="en-GB" sz="2500" kern="1200" dirty="0"/>
            <a:t> </a:t>
          </a:r>
          <a:r>
            <a:rPr lang="en-GB" sz="2500" kern="1200" dirty="0" err="1"/>
            <a:t>nodi'r</a:t>
          </a:r>
          <a:r>
            <a:rPr lang="en-GB" sz="2500" kern="1200" dirty="0"/>
            <a:t> </a:t>
          </a:r>
          <a:r>
            <a:rPr lang="en-GB" sz="2500" kern="1200" dirty="0" err="1"/>
            <a:t>syniadau</a:t>
          </a:r>
          <a:r>
            <a:rPr lang="en-GB" sz="2500" kern="1200" dirty="0"/>
            <a:t>, y </a:t>
          </a:r>
          <a:r>
            <a:rPr lang="en-GB" sz="2500" kern="1200" dirty="0" err="1"/>
            <a:t>themâu</a:t>
          </a:r>
          <a:r>
            <a:rPr lang="en-GB" sz="2500" kern="1200" dirty="0"/>
            <a:t> </a:t>
          </a:r>
          <a:r>
            <a:rPr lang="en-GB" sz="2500" kern="1200" dirty="0" err="1"/>
            <a:t>a'r</a:t>
          </a:r>
          <a:r>
            <a:rPr lang="en-GB" sz="2500" kern="1200" dirty="0"/>
            <a:t> </a:t>
          </a:r>
          <a:r>
            <a:rPr lang="en-GB" sz="2500" kern="1200" dirty="0" err="1"/>
            <a:t>methodolegau</a:t>
          </a:r>
          <a:r>
            <a:rPr lang="en-GB" sz="2500" kern="1200" dirty="0"/>
            <a:t> </a:t>
          </a:r>
          <a:r>
            <a:rPr lang="en-GB" sz="2500" kern="1200" dirty="0" err="1"/>
            <a:t>allweddol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eich</a:t>
          </a:r>
          <a:r>
            <a:rPr lang="en-GB" sz="2500" kern="1200" dirty="0"/>
            <a:t> </a:t>
          </a:r>
          <a:r>
            <a:rPr lang="en-GB" sz="2500" kern="1200" dirty="0" err="1"/>
            <a:t>maes</a:t>
          </a:r>
          <a:r>
            <a:rPr lang="en-GB" sz="2500" kern="1200" dirty="0"/>
            <a:t>, </a:t>
          </a:r>
          <a:r>
            <a:rPr lang="en-GB" sz="2500" kern="1200" dirty="0" err="1"/>
            <a:t>mae'n</a:t>
          </a:r>
          <a:r>
            <a:rPr lang="en-GB" sz="2500" kern="1200" dirty="0"/>
            <a:t> </a:t>
          </a:r>
          <a:r>
            <a:rPr lang="en-GB" sz="2500" kern="1200" dirty="0" err="1"/>
            <a:t>bwysig</a:t>
          </a:r>
          <a:r>
            <a:rPr lang="en-GB" sz="2500" kern="1200" dirty="0"/>
            <a:t> </a:t>
          </a:r>
          <a:r>
            <a:rPr lang="en-GB" sz="2500" kern="1200" dirty="0" err="1"/>
            <a:t>meddwl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feirniadol</a:t>
          </a:r>
          <a:r>
            <a:rPr lang="en-GB" sz="2500" kern="1200" dirty="0"/>
            <a:t> </a:t>
          </a:r>
          <a:r>
            <a:rPr lang="en-GB" sz="2500" kern="1200" dirty="0" err="1"/>
            <a:t>amdanynt</a:t>
          </a:r>
          <a:endParaRPr lang="en-GB" sz="2500" kern="1200" dirty="0"/>
        </a:p>
      </dsp:txBody>
      <dsp:txXfrm>
        <a:off x="48547" y="87966"/>
        <a:ext cx="8399850" cy="897406"/>
      </dsp:txXfrm>
    </dsp:sp>
    <dsp:sp modelId="{6B2BCCE8-84ED-435D-9BDB-3890D8F9D770}">
      <dsp:nvSpPr>
        <dsp:cNvPr id="0" name=""/>
        <dsp:cNvSpPr/>
      </dsp:nvSpPr>
      <dsp:spPr>
        <a:xfrm>
          <a:off x="0" y="11059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Bydd</a:t>
          </a:r>
          <a:r>
            <a:rPr lang="en-GB" sz="2500" kern="1200" dirty="0"/>
            <a:t> </a:t>
          </a:r>
          <a:r>
            <a:rPr lang="en-GB" sz="2500" kern="1200" dirty="0" err="1"/>
            <a:t>hyn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caniatáu</a:t>
          </a:r>
          <a:r>
            <a:rPr lang="en-GB" sz="2500" kern="1200" dirty="0"/>
            <a:t> </a:t>
          </a:r>
          <a:r>
            <a:rPr lang="en-GB" sz="2500" kern="1200" dirty="0" err="1"/>
            <a:t>ichi</a:t>
          </a:r>
          <a:r>
            <a:rPr lang="en-GB" sz="2500" kern="1200" dirty="0"/>
            <a:t> nodi ‘</a:t>
          </a:r>
          <a:r>
            <a:rPr lang="en-GB" sz="2500" kern="1200" dirty="0" err="1"/>
            <a:t>bwlch</a:t>
          </a:r>
          <a:r>
            <a:rPr lang="en-GB" sz="2500" kern="1200" dirty="0"/>
            <a:t>’ </a:t>
          </a:r>
          <a:r>
            <a:rPr lang="en-GB" sz="2500" kern="1200" dirty="0" err="1"/>
            <a:t>yn</a:t>
          </a:r>
          <a:r>
            <a:rPr lang="en-GB" sz="2500" kern="1200" dirty="0"/>
            <a:t> y </a:t>
          </a:r>
          <a:r>
            <a:rPr lang="en-GB" sz="2500" kern="1200" dirty="0" err="1"/>
            <a:t>llenyddiaeth</a:t>
          </a:r>
          <a:endParaRPr lang="en-GB" sz="2500" kern="1200" dirty="0"/>
        </a:p>
      </dsp:txBody>
      <dsp:txXfrm>
        <a:off x="48547" y="1154466"/>
        <a:ext cx="8399850" cy="897406"/>
      </dsp:txXfrm>
    </dsp:sp>
    <dsp:sp modelId="{1143EB44-163F-4BD0-9E68-C26A34AA9BD0}">
      <dsp:nvSpPr>
        <dsp:cNvPr id="0" name=""/>
        <dsp:cNvSpPr/>
      </dsp:nvSpPr>
      <dsp:spPr>
        <a:xfrm>
          <a:off x="0" y="21724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Gofynnwch</a:t>
          </a:r>
          <a:r>
            <a:rPr lang="en-GB" sz="2500" kern="1200" dirty="0"/>
            <a:t> i </a:t>
          </a:r>
          <a:r>
            <a:rPr lang="en-GB" sz="2500" kern="1200" dirty="0" err="1"/>
            <a:t>chi'ch</a:t>
          </a:r>
          <a:r>
            <a:rPr lang="en-GB" sz="2500" kern="1200" dirty="0"/>
            <a:t> </a:t>
          </a:r>
          <a:r>
            <a:rPr lang="en-GB" sz="2500" kern="1200" dirty="0" err="1"/>
            <a:t>hun</a:t>
          </a:r>
          <a:r>
            <a:rPr lang="en-GB" sz="2500" kern="1200" dirty="0"/>
            <a:t>:</a:t>
          </a:r>
        </a:p>
      </dsp:txBody>
      <dsp:txXfrm>
        <a:off x="48547" y="2220966"/>
        <a:ext cx="8399850" cy="897406"/>
      </dsp:txXfrm>
    </dsp:sp>
    <dsp:sp modelId="{EB16901B-6DAE-40C7-BDB5-89CB990BB341}">
      <dsp:nvSpPr>
        <dsp:cNvPr id="0" name=""/>
        <dsp:cNvSpPr/>
      </dsp:nvSpPr>
      <dsp:spPr>
        <a:xfrm>
          <a:off x="0" y="3166919"/>
          <a:ext cx="8496944" cy="1319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Beth </a:t>
          </a:r>
          <a:r>
            <a:rPr lang="en-GB" sz="2000" kern="1200" dirty="0" err="1"/>
            <a:t>yw</a:t>
          </a:r>
          <a:r>
            <a:rPr lang="en-GB" sz="2000" kern="1200" dirty="0"/>
            <a:t> </a:t>
          </a:r>
          <a:r>
            <a:rPr lang="en-GB" sz="2000" kern="1200" dirty="0" err="1"/>
            <a:t>cryfderau</a:t>
          </a:r>
          <a:r>
            <a:rPr lang="en-GB" sz="2000" kern="1200" dirty="0"/>
            <a:t> a </a:t>
          </a:r>
          <a:r>
            <a:rPr lang="en-GB" sz="2000" kern="1200" dirty="0" err="1"/>
            <a:t>gwendidau’r</a:t>
          </a:r>
          <a:r>
            <a:rPr lang="en-GB" sz="2000" kern="1200" dirty="0"/>
            <a:t> </a:t>
          </a:r>
          <a:r>
            <a:rPr lang="en-GB" sz="2000" kern="1200" dirty="0" err="1"/>
            <a:t>dadleuon</a:t>
          </a:r>
          <a:r>
            <a:rPr lang="en-GB" sz="2000" kern="1200" dirty="0"/>
            <a:t> </a:t>
          </a:r>
          <a:r>
            <a:rPr lang="en-GB" sz="2000" kern="1200" dirty="0" err="1"/>
            <a:t>hyn</a:t>
          </a:r>
          <a:r>
            <a:rPr lang="en-GB" sz="2000" kern="1200" dirty="0"/>
            <a:t>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Pa dystiolaeth sy'n ddiffygiol, yn amhendant neu'n gyfyngedig?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Beth fyddwch chi'n ei ychwanegu at y pwnc? Beth fyddwch chi'n ei wneud </a:t>
          </a:r>
          <a:r>
            <a:rPr lang="en-GB" sz="2000" kern="1200" dirty="0" err="1"/>
            <a:t>yn</a:t>
          </a:r>
          <a:r>
            <a:rPr lang="en-GB" sz="2000" kern="1200" dirty="0"/>
            <a:t> </a:t>
          </a:r>
          <a:r>
            <a:rPr lang="en-GB" sz="2000" kern="1200" dirty="0" err="1"/>
            <a:t>wahanol</a:t>
          </a:r>
          <a:r>
            <a:rPr lang="en-GB" sz="2000" kern="1200" dirty="0"/>
            <a:t>? </a:t>
          </a:r>
        </a:p>
      </dsp:txBody>
      <dsp:txXfrm>
        <a:off x="0" y="3166919"/>
        <a:ext cx="8496944" cy="131962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4DD0E-CCAF-4C69-AEB8-4689BEE0BE88}">
      <dsp:nvSpPr>
        <dsp:cNvPr id="0" name=""/>
        <dsp:cNvSpPr/>
      </dsp:nvSpPr>
      <dsp:spPr>
        <a:xfrm>
          <a:off x="0" y="11193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When identifying the key ideas, themes and methodologies in your field, it is important to think critically about them</a:t>
          </a:r>
        </a:p>
      </dsp:txBody>
      <dsp:txXfrm>
        <a:off x="50489" y="162425"/>
        <a:ext cx="8395966" cy="933302"/>
      </dsp:txXfrm>
    </dsp:sp>
    <dsp:sp modelId="{6B2BCCE8-84ED-435D-9BDB-3890D8F9D770}">
      <dsp:nvSpPr>
        <dsp:cNvPr id="0" name=""/>
        <dsp:cNvSpPr/>
      </dsp:nvSpPr>
      <dsp:spPr>
        <a:xfrm>
          <a:off x="0" y="122109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will allow you to identify a ‘gap’ in the literature</a:t>
          </a:r>
        </a:p>
      </dsp:txBody>
      <dsp:txXfrm>
        <a:off x="50489" y="1271585"/>
        <a:ext cx="8395966" cy="933302"/>
      </dsp:txXfrm>
    </dsp:sp>
    <dsp:sp modelId="{1143EB44-163F-4BD0-9E68-C26A34AA9BD0}">
      <dsp:nvSpPr>
        <dsp:cNvPr id="0" name=""/>
        <dsp:cNvSpPr/>
      </dsp:nvSpPr>
      <dsp:spPr>
        <a:xfrm>
          <a:off x="0" y="233025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Ask yourself:</a:t>
          </a:r>
        </a:p>
      </dsp:txBody>
      <dsp:txXfrm>
        <a:off x="50489" y="2380745"/>
        <a:ext cx="8395966" cy="933302"/>
      </dsp:txXfrm>
    </dsp:sp>
    <dsp:sp modelId="{EB16901B-6DAE-40C7-BDB5-89CB990BB341}">
      <dsp:nvSpPr>
        <dsp:cNvPr id="0" name=""/>
        <dsp:cNvSpPr/>
      </dsp:nvSpPr>
      <dsp:spPr>
        <a:xfrm>
          <a:off x="0" y="3364536"/>
          <a:ext cx="8496944" cy="104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What  are the strengths and weaknesses of these debates?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What evidence is lacking, inconclusive or limited?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What will you add to the topic? What will you do differently?</a:t>
          </a:r>
        </a:p>
      </dsp:txBody>
      <dsp:txXfrm>
        <a:off x="0" y="3364536"/>
        <a:ext cx="8496944" cy="104949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25A74-31CE-4B6E-995C-88B09F48BC9C}">
      <dsp:nvSpPr>
        <dsp:cNvPr id="0" name=""/>
        <dsp:cNvSpPr/>
      </dsp:nvSpPr>
      <dsp:spPr>
        <a:xfrm>
          <a:off x="0" y="31406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Highlight Research sources used, outline how many sources  used,</a:t>
          </a:r>
          <a:endParaRPr lang="en-GB" sz="1700" kern="1200"/>
        </a:p>
      </dsp:txBody>
      <dsp:txXfrm>
        <a:off x="19904" y="51310"/>
        <a:ext cx="8323464" cy="367937"/>
      </dsp:txXfrm>
    </dsp:sp>
    <dsp:sp modelId="{775CB026-7BD3-48A0-B232-2B649CDCFEB8}">
      <dsp:nvSpPr>
        <dsp:cNvPr id="0" name=""/>
        <dsp:cNvSpPr/>
      </dsp:nvSpPr>
      <dsp:spPr>
        <a:xfrm>
          <a:off x="0" y="439151"/>
          <a:ext cx="8363272" cy="2005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 dirty="0" err="1"/>
            <a:t>e.g</a:t>
          </a:r>
          <a:r>
            <a:rPr lang="en-GB" sz="1300" kern="1200" dirty="0"/>
            <a:t>: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 dirty="0"/>
            <a:t>UWTSD library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 dirty="0"/>
            <a:t>Google Scholar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Books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Journals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 dirty="0"/>
            <a:t>Websites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Reports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Articles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Resources with the cap publicised age of 5 years, any older would be through relevance.</a:t>
          </a:r>
        </a:p>
      </dsp:txBody>
      <dsp:txXfrm>
        <a:off x="0" y="439151"/>
        <a:ext cx="8363272" cy="2005830"/>
      </dsp:txXfrm>
    </dsp:sp>
    <dsp:sp modelId="{1EB87B37-D35C-4897-B561-801D8BAA8F02}">
      <dsp:nvSpPr>
        <dsp:cNvPr id="0" name=""/>
        <dsp:cNvSpPr/>
      </dsp:nvSpPr>
      <dsp:spPr>
        <a:xfrm>
          <a:off x="0" y="2444981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Search Strategy used</a:t>
          </a:r>
          <a:endParaRPr lang="en-GB" sz="1700" kern="1200"/>
        </a:p>
      </dsp:txBody>
      <dsp:txXfrm>
        <a:off x="19904" y="2464885"/>
        <a:ext cx="8323464" cy="367937"/>
      </dsp:txXfrm>
    </dsp:sp>
    <dsp:sp modelId="{55312A44-798E-4581-8C61-7F82DAE7649F}">
      <dsp:nvSpPr>
        <dsp:cNvPr id="0" name=""/>
        <dsp:cNvSpPr/>
      </dsp:nvSpPr>
      <dsp:spPr>
        <a:xfrm>
          <a:off x="0" y="2852726"/>
          <a:ext cx="8363272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/>
            <a:t>e.g What were the boundaries of your research Topic </a:t>
          </a:r>
          <a:endParaRPr lang="en-GB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/>
            <a:t>e.g Highlight key terms to search </a:t>
          </a:r>
          <a:endParaRPr lang="en-GB" sz="1300" kern="1200"/>
        </a:p>
      </dsp:txBody>
      <dsp:txXfrm>
        <a:off x="0" y="2852726"/>
        <a:ext cx="8363272" cy="448672"/>
      </dsp:txXfrm>
    </dsp:sp>
    <dsp:sp modelId="{3E279DCB-91D8-41F0-9778-D34F1D856B63}">
      <dsp:nvSpPr>
        <dsp:cNvPr id="0" name=""/>
        <dsp:cNvSpPr/>
      </dsp:nvSpPr>
      <dsp:spPr>
        <a:xfrm>
          <a:off x="0" y="3301398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Step by step process methods </a:t>
          </a:r>
          <a:endParaRPr lang="en-GB" sz="1700" kern="1200"/>
        </a:p>
      </dsp:txBody>
      <dsp:txXfrm>
        <a:off x="19904" y="3321302"/>
        <a:ext cx="8323464" cy="367937"/>
      </dsp:txXfrm>
    </dsp:sp>
    <dsp:sp modelId="{E016833C-5E58-49A1-8D18-502B1DA6567D}">
      <dsp:nvSpPr>
        <dsp:cNvPr id="0" name=""/>
        <dsp:cNvSpPr/>
      </dsp:nvSpPr>
      <dsp:spPr>
        <a:xfrm>
          <a:off x="0" y="3709143"/>
          <a:ext cx="8363272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 dirty="0"/>
            <a:t>(e.g. see CASP)</a:t>
          </a:r>
          <a:endParaRPr lang="en-GB" sz="1300" kern="1200" dirty="0"/>
        </a:p>
      </dsp:txBody>
      <dsp:txXfrm>
        <a:off x="0" y="3709143"/>
        <a:ext cx="8363272" cy="281520"/>
      </dsp:txXfrm>
    </dsp:sp>
    <dsp:sp modelId="{F9884FF3-17D5-4DEF-B901-AA469E8A1A96}">
      <dsp:nvSpPr>
        <dsp:cNvPr id="0" name=""/>
        <dsp:cNvSpPr/>
      </dsp:nvSpPr>
      <dsp:spPr>
        <a:xfrm>
          <a:off x="0" y="3990663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Creation of themes</a:t>
          </a:r>
          <a:endParaRPr lang="en-GB" sz="1700" kern="1200"/>
        </a:p>
      </dsp:txBody>
      <dsp:txXfrm>
        <a:off x="19904" y="4010567"/>
        <a:ext cx="8323464" cy="367937"/>
      </dsp:txXfrm>
    </dsp:sp>
    <dsp:sp modelId="{308DF11E-EF9D-4004-A51F-48AB693D2163}">
      <dsp:nvSpPr>
        <dsp:cNvPr id="0" name=""/>
        <dsp:cNvSpPr/>
      </dsp:nvSpPr>
      <dsp:spPr>
        <a:xfrm>
          <a:off x="0" y="4398408"/>
          <a:ext cx="8363272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 dirty="0"/>
            <a:t>E.g. how did you arrive at themes , what literature informed it? </a:t>
          </a:r>
          <a:endParaRPr lang="en-GB" sz="1300" kern="1200" dirty="0"/>
        </a:p>
      </dsp:txBody>
      <dsp:txXfrm>
        <a:off x="0" y="4398408"/>
        <a:ext cx="8363272" cy="281520"/>
      </dsp:txXfrm>
    </dsp:sp>
    <dsp:sp modelId="{F1C50EB5-BC54-47BA-A28C-2ADD7D4D2588}">
      <dsp:nvSpPr>
        <dsp:cNvPr id="0" name=""/>
        <dsp:cNvSpPr/>
      </dsp:nvSpPr>
      <dsp:spPr>
        <a:xfrm>
          <a:off x="0" y="4679928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Ethical considerations</a:t>
          </a:r>
          <a:endParaRPr lang="en-GB" sz="1700" kern="1200" dirty="0"/>
        </a:p>
      </dsp:txBody>
      <dsp:txXfrm>
        <a:off x="19904" y="4699832"/>
        <a:ext cx="8323464" cy="367937"/>
      </dsp:txXfrm>
    </dsp:sp>
    <dsp:sp modelId="{5DF9D9B7-CD2B-4D4C-A687-86D4F6C526C9}">
      <dsp:nvSpPr>
        <dsp:cNvPr id="0" name=""/>
        <dsp:cNvSpPr/>
      </dsp:nvSpPr>
      <dsp:spPr>
        <a:xfrm>
          <a:off x="0" y="5087673"/>
          <a:ext cx="8363272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/>
            <a:t>E.g are you reviewing sensitive data? </a:t>
          </a:r>
          <a:endParaRPr lang="en-GB" sz="1300" kern="1200"/>
        </a:p>
      </dsp:txBody>
      <dsp:txXfrm>
        <a:off x="0" y="5087673"/>
        <a:ext cx="8363272" cy="28152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F1DEF-61F9-4307-9655-AD2E1A3C524A}">
      <dsp:nvSpPr>
        <dsp:cNvPr id="0" name=""/>
        <dsp:cNvSpPr/>
      </dsp:nvSpPr>
      <dsp:spPr>
        <a:xfrm>
          <a:off x="0" y="14308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There are some useful tools you can used as a systematic review methods see for example : </a:t>
          </a:r>
        </a:p>
      </dsp:txBody>
      <dsp:txXfrm>
        <a:off x="85900" y="100208"/>
        <a:ext cx="7714900" cy="1587880"/>
      </dsp:txXfrm>
    </dsp:sp>
    <dsp:sp modelId="{9BE04693-B18D-4B3E-9D78-1B1A453FBC8E}">
      <dsp:nvSpPr>
        <dsp:cNvPr id="0" name=""/>
        <dsp:cNvSpPr/>
      </dsp:nvSpPr>
      <dsp:spPr>
        <a:xfrm>
          <a:off x="0" y="1866149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sz="3200" kern="1200" dirty="0">
            <a:solidFill>
              <a:schemeClr val="tx1"/>
            </a:solidFill>
          </a:endParaRPr>
        </a:p>
      </dsp:txBody>
      <dsp:txXfrm>
        <a:off x="85900" y="1952049"/>
        <a:ext cx="7714900" cy="158788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391D3-CE93-4C66-A305-4953B032A03E}">
      <dsp:nvSpPr>
        <dsp:cNvPr id="0" name=""/>
        <dsp:cNvSpPr/>
      </dsp:nvSpPr>
      <dsp:spPr>
        <a:xfrm>
          <a:off x="0" y="32675"/>
          <a:ext cx="828092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You can:</a:t>
          </a:r>
        </a:p>
      </dsp:txBody>
      <dsp:txXfrm>
        <a:off x="45663" y="78338"/>
        <a:ext cx="8189594" cy="844089"/>
      </dsp:txXfrm>
    </dsp:sp>
    <dsp:sp modelId="{DF6E0EDA-7197-4781-867A-0343FBD60937}">
      <dsp:nvSpPr>
        <dsp:cNvPr id="0" name=""/>
        <dsp:cNvSpPr/>
      </dsp:nvSpPr>
      <dsp:spPr>
        <a:xfrm>
          <a:off x="0" y="968090"/>
          <a:ext cx="8280920" cy="314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2919" tIns="49530" rIns="277368" bIns="49530" numCol="1" spcCol="1270" anchor="t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Jot down ideas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Move them around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Create links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Put text on nodes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Swap between ‘Diagram’ and ‘Outline’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Transfer to Word</a:t>
          </a:r>
        </a:p>
      </dsp:txBody>
      <dsp:txXfrm>
        <a:off x="0" y="968090"/>
        <a:ext cx="8280920" cy="314847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9356D-52A8-4C1F-8359-FD17A12CEF31}">
      <dsp:nvSpPr>
        <dsp:cNvPr id="0" name=""/>
        <dsp:cNvSpPr/>
      </dsp:nvSpPr>
      <dsp:spPr>
        <a:xfrm>
          <a:off x="0" y="88694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Dechreuwch</a:t>
          </a:r>
          <a:r>
            <a:rPr lang="en-GB" sz="2100" kern="1200" dirty="0"/>
            <a:t> </a:t>
          </a:r>
          <a:r>
            <a:rPr lang="en-GB" sz="2100" kern="1200" dirty="0" err="1"/>
            <a:t>gyda</a:t>
          </a:r>
          <a:r>
            <a:rPr lang="en-GB" sz="2100" kern="1200" dirty="0"/>
            <a:t> </a:t>
          </a:r>
          <a:r>
            <a:rPr lang="en-GB" sz="2100" kern="1200" dirty="0" err="1"/>
            <a:t>throsolwg</a:t>
          </a:r>
          <a:endParaRPr lang="en-GB" sz="2100" kern="1200" dirty="0"/>
        </a:p>
      </dsp:txBody>
      <dsp:txXfrm>
        <a:off x="40724" y="129418"/>
        <a:ext cx="8415496" cy="752780"/>
      </dsp:txXfrm>
    </dsp:sp>
    <dsp:sp modelId="{0756EAB0-368E-4C7E-B35F-2D1A161762D4}">
      <dsp:nvSpPr>
        <dsp:cNvPr id="0" name=""/>
        <dsp:cNvSpPr/>
      </dsp:nvSpPr>
      <dsp:spPr>
        <a:xfrm>
          <a:off x="0" y="951159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Penderfynwch</a:t>
          </a:r>
          <a:r>
            <a:rPr lang="en-GB" sz="2100" kern="1200" dirty="0"/>
            <a:t> </a:t>
          </a:r>
          <a:r>
            <a:rPr lang="en-GB" sz="2100" kern="1200" dirty="0" err="1"/>
            <a:t>ar</a:t>
          </a:r>
          <a:r>
            <a:rPr lang="en-GB" sz="2100" kern="1200" dirty="0"/>
            <a:t> </a:t>
          </a:r>
          <a:r>
            <a:rPr lang="en-GB" sz="2100" kern="1200" dirty="0" err="1"/>
            <a:t>egwyddorion</a:t>
          </a:r>
          <a:r>
            <a:rPr lang="en-GB" sz="2100" kern="1200" dirty="0"/>
            <a:t> </a:t>
          </a:r>
          <a:r>
            <a:rPr lang="en-GB" sz="2100" kern="1200" dirty="0" err="1"/>
            <a:t>trefniadol</a:t>
          </a:r>
          <a:r>
            <a:rPr lang="en-GB" sz="2100" kern="1200" dirty="0"/>
            <a:t> (</a:t>
          </a:r>
          <a:r>
            <a:rPr lang="en-GB" sz="2100" kern="1200" dirty="0" err="1"/>
            <a:t>themâu</a:t>
          </a:r>
          <a:r>
            <a:rPr lang="en-GB" sz="2100" kern="1200" dirty="0"/>
            <a:t>, </a:t>
          </a:r>
          <a:r>
            <a:rPr lang="en-GB" sz="2100" kern="1200" dirty="0" err="1"/>
            <a:t>tueddiadau</a:t>
          </a:r>
          <a:r>
            <a:rPr lang="en-GB" sz="2100" kern="1200" dirty="0"/>
            <a:t>, </a:t>
          </a:r>
          <a:r>
            <a:rPr lang="en-GB" sz="2100" kern="1200" dirty="0" err="1"/>
            <a:t>methodoleg</a:t>
          </a:r>
          <a:r>
            <a:rPr lang="en-GB" sz="2100" kern="1200" dirty="0"/>
            <a:t>, </a:t>
          </a:r>
          <a:r>
            <a:rPr lang="en-GB" sz="2100" kern="1200" dirty="0" err="1"/>
            <a:t>cronoleg</a:t>
          </a:r>
          <a:r>
            <a:rPr lang="en-GB" sz="2100" kern="1200" dirty="0"/>
            <a:t>, </a:t>
          </a:r>
          <a:r>
            <a:rPr lang="en-GB" sz="2100" kern="1200" dirty="0" err="1"/>
            <a:t>dadleuon</a:t>
          </a:r>
          <a:r>
            <a:rPr lang="en-GB" sz="2100" kern="1200" dirty="0"/>
            <a:t> - </a:t>
          </a:r>
          <a:r>
            <a:rPr lang="en-GB" sz="2100" kern="1200" dirty="0" err="1"/>
            <a:t>cyfuniad</a:t>
          </a:r>
          <a:r>
            <a:rPr lang="en-GB" sz="2100" kern="1200" dirty="0"/>
            <a:t> o rai </a:t>
          </a:r>
          <a:r>
            <a:rPr lang="en-GB" sz="2100" kern="1200" dirty="0" err="1"/>
            <a:t>o'r</a:t>
          </a:r>
          <a:r>
            <a:rPr lang="en-GB" sz="2100" kern="1200" dirty="0"/>
            <a:t> </a:t>
          </a:r>
          <a:r>
            <a:rPr lang="en-GB" sz="2100" kern="1200" dirty="0" err="1"/>
            <a:t>rhain</a:t>
          </a:r>
          <a:r>
            <a:rPr lang="en-GB" sz="2100" kern="1200" dirty="0"/>
            <a:t> </a:t>
          </a:r>
          <a:r>
            <a:rPr lang="en-GB" sz="2100" kern="1200" dirty="0" err="1"/>
            <a:t>fel</a:t>
          </a:r>
          <a:r>
            <a:rPr lang="en-GB" sz="2100" kern="1200" dirty="0"/>
            <a:t> </a:t>
          </a:r>
          <a:r>
            <a:rPr lang="en-GB" sz="2100" kern="1200" dirty="0" err="1"/>
            <a:t>arfer</a:t>
          </a:r>
          <a:r>
            <a:rPr lang="en-GB" sz="2100" kern="1200" dirty="0"/>
            <a:t>)</a:t>
          </a:r>
        </a:p>
      </dsp:txBody>
      <dsp:txXfrm>
        <a:off x="40724" y="991883"/>
        <a:ext cx="8415496" cy="752780"/>
      </dsp:txXfrm>
    </dsp:sp>
    <dsp:sp modelId="{011679E2-187F-4855-BC8C-598841E518BB}">
      <dsp:nvSpPr>
        <dsp:cNvPr id="0" name=""/>
        <dsp:cNvSpPr/>
      </dsp:nvSpPr>
      <dsp:spPr>
        <a:xfrm>
          <a:off x="0" y="1845867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Defnyddiwch</a:t>
          </a:r>
          <a:r>
            <a:rPr lang="en-GB" sz="2100" kern="1200" dirty="0"/>
            <a:t> </a:t>
          </a:r>
          <a:r>
            <a:rPr lang="en-GB" sz="2100" kern="1200" dirty="0" err="1"/>
            <a:t>benawdau</a:t>
          </a:r>
          <a:r>
            <a:rPr lang="en-GB" sz="2100" kern="1200" dirty="0"/>
            <a:t> </a:t>
          </a:r>
          <a:r>
            <a:rPr lang="en-GB" sz="2100" kern="1200" dirty="0" err="1"/>
            <a:t>ar</a:t>
          </a:r>
          <a:r>
            <a:rPr lang="en-GB" sz="2100" kern="1200" dirty="0"/>
            <a:t> </a:t>
          </a:r>
          <a:r>
            <a:rPr lang="en-GB" sz="2100" kern="1200" dirty="0" err="1"/>
            <a:t>gyfer</a:t>
          </a:r>
          <a:r>
            <a:rPr lang="en-GB" sz="2100" kern="1200" dirty="0"/>
            <a:t> y </a:t>
          </a:r>
          <a:r>
            <a:rPr lang="en-GB" sz="2100" kern="1200" dirty="0" err="1"/>
            <a:t>gwahanol</a:t>
          </a:r>
          <a:r>
            <a:rPr lang="en-GB" sz="2100" kern="1200" dirty="0"/>
            <a:t> </a:t>
          </a:r>
          <a:r>
            <a:rPr lang="en-GB" sz="2100" kern="1200" dirty="0" err="1"/>
            <a:t>adrannau</a:t>
          </a:r>
          <a:r>
            <a:rPr lang="en-GB" sz="2100" kern="1200" dirty="0"/>
            <a:t> </a:t>
          </a:r>
          <a:r>
            <a:rPr lang="en-GB" sz="2100" kern="1200" dirty="0" err="1"/>
            <a:t>o'r</a:t>
          </a:r>
          <a:r>
            <a:rPr lang="en-GB" sz="2100" kern="1200" dirty="0"/>
            <a:t> </a:t>
          </a:r>
          <a:r>
            <a:rPr lang="en-GB" sz="2100" kern="1200" dirty="0" err="1"/>
            <a:t>adolygiad</a:t>
          </a:r>
          <a:endParaRPr lang="en-GB" sz="2100" kern="1200" dirty="0"/>
        </a:p>
      </dsp:txBody>
      <dsp:txXfrm>
        <a:off x="40724" y="1886591"/>
        <a:ext cx="8415496" cy="752780"/>
      </dsp:txXfrm>
    </dsp:sp>
    <dsp:sp modelId="{5CD88938-939D-4752-9B6B-E22911888370}">
      <dsp:nvSpPr>
        <dsp:cNvPr id="0" name=""/>
        <dsp:cNvSpPr/>
      </dsp:nvSpPr>
      <dsp:spPr>
        <a:xfrm>
          <a:off x="0" y="2752990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Darparwch</a:t>
          </a:r>
          <a:r>
            <a:rPr lang="en-GB" sz="2100" kern="1200" dirty="0"/>
            <a:t> </a:t>
          </a:r>
          <a:r>
            <a:rPr lang="en-GB" sz="2100" kern="1200" dirty="0" err="1"/>
            <a:t>arwyddbyst</a:t>
          </a:r>
          <a:r>
            <a:rPr lang="en-GB" sz="2100" kern="1200" dirty="0"/>
            <a:t> </a:t>
          </a:r>
          <a:r>
            <a:rPr lang="en-GB" sz="2100" kern="1200" dirty="0" err="1"/>
            <a:t>crynodol</a:t>
          </a:r>
          <a:r>
            <a:rPr lang="en-GB" sz="2100" kern="1200" dirty="0"/>
            <a:t> o </a:t>
          </a:r>
          <a:r>
            <a:rPr lang="en-GB" sz="2100" kern="1200" dirty="0" err="1"/>
            <a:t>ble</a:t>
          </a:r>
          <a:r>
            <a:rPr lang="en-GB" sz="2100" kern="1200" dirty="0"/>
            <a:t> </a:t>
          </a:r>
          <a:r>
            <a:rPr lang="en-GB" sz="2100" kern="1200" dirty="0" err="1"/>
            <a:t>mae</a:t>
          </a:r>
          <a:r>
            <a:rPr lang="en-GB" sz="2100" kern="1200" dirty="0"/>
            <a:t>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dadl</a:t>
          </a:r>
          <a:r>
            <a:rPr lang="en-GB" sz="2100" kern="1200" dirty="0"/>
            <a:t>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arwain</a:t>
          </a:r>
          <a:endParaRPr lang="en-GB" sz="2100" kern="1200" dirty="0"/>
        </a:p>
      </dsp:txBody>
      <dsp:txXfrm>
        <a:off x="40724" y="2793714"/>
        <a:ext cx="8415496" cy="752780"/>
      </dsp:txXfrm>
    </dsp:sp>
    <dsp:sp modelId="{61A2429E-45BF-4A3F-9845-A69166973AEB}">
      <dsp:nvSpPr>
        <dsp:cNvPr id="0" name=""/>
        <dsp:cNvSpPr/>
      </dsp:nvSpPr>
      <dsp:spPr>
        <a:xfrm>
          <a:off x="0" y="3635283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Crynhowch</a:t>
          </a:r>
          <a:r>
            <a:rPr lang="en-GB" sz="2100" kern="1200" dirty="0"/>
            <a:t>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adolygiad</a:t>
          </a:r>
          <a:r>
            <a:rPr lang="en-GB" sz="2100" kern="1200" dirty="0"/>
            <a:t>/</a:t>
          </a:r>
          <a:r>
            <a:rPr lang="en-GB" sz="2100" kern="1200" dirty="0" err="1"/>
            <a:t>amlygwch</a:t>
          </a:r>
          <a:r>
            <a:rPr lang="en-GB" sz="2100" kern="1200" dirty="0"/>
            <a:t> ‘</a:t>
          </a:r>
          <a:r>
            <a:rPr lang="en-GB" sz="2100" kern="1200" dirty="0" err="1"/>
            <a:t>bwlch</a:t>
          </a:r>
          <a:r>
            <a:rPr lang="en-GB" sz="2100" kern="1200" dirty="0"/>
            <a:t>’ /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syniadau</a:t>
          </a:r>
          <a:r>
            <a:rPr lang="en-GB" sz="2100" kern="1200" dirty="0"/>
            <a:t> </a:t>
          </a:r>
          <a:r>
            <a:rPr lang="en-GB" sz="2100" kern="1200" dirty="0" err="1"/>
            <a:t>mewn</a:t>
          </a:r>
          <a:r>
            <a:rPr lang="en-GB" sz="2100" kern="1200" dirty="0"/>
            <a:t> </a:t>
          </a:r>
          <a:r>
            <a:rPr lang="en-GB" sz="2100" kern="1200" dirty="0" err="1"/>
            <a:t>ymchwil</a:t>
          </a:r>
          <a:endParaRPr lang="en-GB" sz="2100" kern="1200" dirty="0"/>
        </a:p>
      </dsp:txBody>
      <dsp:txXfrm>
        <a:off x="40724" y="3676007"/>
        <a:ext cx="8415496" cy="75278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9356D-52A8-4C1F-8359-FD17A12CEF31}">
      <dsp:nvSpPr>
        <dsp:cNvPr id="0" name=""/>
        <dsp:cNvSpPr/>
      </dsp:nvSpPr>
      <dsp:spPr>
        <a:xfrm>
          <a:off x="0" y="56450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Start with an overview</a:t>
          </a:r>
        </a:p>
      </dsp:txBody>
      <dsp:txXfrm>
        <a:off x="40724" y="97174"/>
        <a:ext cx="8415496" cy="752780"/>
      </dsp:txXfrm>
    </dsp:sp>
    <dsp:sp modelId="{0756EAB0-368E-4C7E-B35F-2D1A161762D4}">
      <dsp:nvSpPr>
        <dsp:cNvPr id="0" name=""/>
        <dsp:cNvSpPr/>
      </dsp:nvSpPr>
      <dsp:spPr>
        <a:xfrm>
          <a:off x="0" y="951159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Decide on organising principles </a:t>
          </a:r>
          <a:r>
            <a:rPr lang="en-GB" sz="2100" b="1" kern="1200" dirty="0"/>
            <a:t>(themes, </a:t>
          </a:r>
          <a:r>
            <a:rPr lang="en-GB" sz="2100" kern="1200" dirty="0"/>
            <a:t>trends, methodology, chronology, controversies – usually a combination of some of these)</a:t>
          </a:r>
        </a:p>
      </dsp:txBody>
      <dsp:txXfrm>
        <a:off x="40724" y="991883"/>
        <a:ext cx="8415496" cy="752780"/>
      </dsp:txXfrm>
    </dsp:sp>
    <dsp:sp modelId="{011679E2-187F-4855-BC8C-598841E518BB}">
      <dsp:nvSpPr>
        <dsp:cNvPr id="0" name=""/>
        <dsp:cNvSpPr/>
      </dsp:nvSpPr>
      <dsp:spPr>
        <a:xfrm>
          <a:off x="0" y="1845867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 headings for the different sections of the review </a:t>
          </a:r>
        </a:p>
      </dsp:txBody>
      <dsp:txXfrm>
        <a:off x="40724" y="1886591"/>
        <a:ext cx="8415496" cy="752780"/>
      </dsp:txXfrm>
    </dsp:sp>
    <dsp:sp modelId="{5CD88938-939D-4752-9B6B-E22911888370}">
      <dsp:nvSpPr>
        <dsp:cNvPr id="0" name=""/>
        <dsp:cNvSpPr/>
      </dsp:nvSpPr>
      <dsp:spPr>
        <a:xfrm>
          <a:off x="0" y="2740575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Provide summative signposts of where your argument is leading</a:t>
          </a:r>
        </a:p>
      </dsp:txBody>
      <dsp:txXfrm>
        <a:off x="40724" y="2781299"/>
        <a:ext cx="8415496" cy="752780"/>
      </dsp:txXfrm>
    </dsp:sp>
    <dsp:sp modelId="{61A2429E-45BF-4A3F-9845-A69166973AEB}">
      <dsp:nvSpPr>
        <dsp:cNvPr id="0" name=""/>
        <dsp:cNvSpPr/>
      </dsp:nvSpPr>
      <dsp:spPr>
        <a:xfrm>
          <a:off x="0" y="3635283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Summarise your review/highlight ‘gap’ / your ideas in research</a:t>
          </a:r>
        </a:p>
      </dsp:txBody>
      <dsp:txXfrm>
        <a:off x="40724" y="3676007"/>
        <a:ext cx="8415496" cy="75278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557"/>
          <a:ext cx="804068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 err="1"/>
            <a:t>Syniadau</a:t>
          </a:r>
          <a:r>
            <a:rPr lang="en-GB" sz="2800" b="1" kern="1200" dirty="0"/>
            <a:t> </a:t>
          </a:r>
          <a:r>
            <a:rPr lang="en-GB" sz="2800" b="1" kern="1200" dirty="0" err="1"/>
            <a:t>ar</a:t>
          </a:r>
          <a:r>
            <a:rPr lang="en-GB" sz="2800" b="1" kern="1200" dirty="0"/>
            <a:t> </a:t>
          </a:r>
          <a:r>
            <a:rPr lang="en-GB" sz="2800" b="1" kern="1200" dirty="0" err="1"/>
            <a:t>gyfer</a:t>
          </a:r>
          <a:r>
            <a:rPr lang="en-GB" sz="2800" b="1" kern="1200" dirty="0"/>
            <a:t> </a:t>
          </a:r>
          <a:r>
            <a:rPr lang="en-GB" sz="2800" b="1" kern="1200" dirty="0" err="1"/>
            <a:t>ysgrifennu</a:t>
          </a:r>
          <a:r>
            <a:rPr lang="en-GB" sz="2800" b="1" kern="1200" dirty="0"/>
            <a:t> </a:t>
          </a:r>
          <a:r>
            <a:rPr lang="en-GB" sz="2800" b="1" kern="1200" dirty="0" err="1"/>
            <a:t>clir</a:t>
          </a:r>
          <a:r>
            <a:rPr lang="en-GB" sz="2800" b="1" kern="1200" dirty="0"/>
            <a:t>:</a:t>
          </a:r>
          <a:endParaRPr lang="en-GB" sz="2800" kern="1200" dirty="0"/>
        </a:p>
      </dsp:txBody>
      <dsp:txXfrm>
        <a:off x="32784" y="126341"/>
        <a:ext cx="7975119" cy="606012"/>
      </dsp:txXfrm>
    </dsp:sp>
    <dsp:sp modelId="{7CAC5FE8-7038-4D4C-BFFE-CE73048F5F47}">
      <dsp:nvSpPr>
        <dsp:cNvPr id="0" name=""/>
        <dsp:cNvSpPr/>
      </dsp:nvSpPr>
      <dsp:spPr>
        <a:xfrm>
          <a:off x="0" y="765138"/>
          <a:ext cx="8040687" cy="3245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 err="1"/>
            <a:t>Cyflwyniad</a:t>
          </a:r>
          <a:r>
            <a:rPr lang="en-GB" sz="2200" kern="1200" dirty="0"/>
            <a:t> </a:t>
          </a:r>
          <a:r>
            <a:rPr lang="en-GB" sz="2200" kern="1200" dirty="0" err="1"/>
            <a:t>clir</a:t>
          </a:r>
          <a:r>
            <a:rPr lang="en-GB" sz="2200" kern="1200" dirty="0"/>
            <a:t>: </a:t>
          </a:r>
          <a:r>
            <a:rPr lang="en-GB" sz="2200" kern="1200" dirty="0" err="1"/>
            <a:t>trosolwg</a:t>
          </a:r>
          <a:r>
            <a:rPr lang="en-GB" sz="2200" kern="1200" dirty="0"/>
            <a:t> </a:t>
          </a:r>
          <a:r>
            <a:rPr lang="en-GB" sz="2200" kern="1200" dirty="0" err="1"/>
            <a:t>o'r</a:t>
          </a:r>
          <a:r>
            <a:rPr lang="en-GB" sz="2200" kern="1200" dirty="0"/>
            <a:t> </a:t>
          </a:r>
          <a:r>
            <a:rPr lang="en-GB" sz="2200" kern="1200" dirty="0" err="1"/>
            <a:t>pwnc</a:t>
          </a:r>
          <a:r>
            <a:rPr lang="en-GB" sz="2200" kern="1200" dirty="0"/>
            <a:t>, nod </a:t>
          </a:r>
          <a:r>
            <a:rPr lang="en-GB" sz="2200" kern="1200" dirty="0" err="1"/>
            <a:t>yr</a:t>
          </a:r>
          <a:r>
            <a:rPr lang="en-GB" sz="2200" kern="1200" dirty="0"/>
            <a:t> </a:t>
          </a:r>
          <a:r>
            <a:rPr lang="en-GB" sz="2200" kern="1200" dirty="0" err="1"/>
            <a:t>adolygiad</a:t>
          </a:r>
          <a:r>
            <a:rPr lang="en-GB" sz="2200" kern="1200" dirty="0"/>
            <a:t> a </a:t>
          </a:r>
          <a:r>
            <a:rPr lang="en-GB" sz="2200" kern="1200" dirty="0" err="1"/>
            <a:t>strwythur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Strwythur paragraff clir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Sicrhewch fod testun eich brawddeg yn glir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Peidiwch â thybio gwybodaeth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Sicrhewch fod terminoleg allweddol a syniadau anodd bob amser yn cael eu hesbonio'n drylwyr (gofynnwch i chi'ch hun: a yw'n gwneud synnwyr?)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Byddwch yn wrthrychol ac yn gytbwys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Defnyddiwch arwyddbyst i gyfeirio'r darllenydd</a:t>
          </a:r>
        </a:p>
      </dsp:txBody>
      <dsp:txXfrm>
        <a:off x="0" y="765138"/>
        <a:ext cx="8040687" cy="324576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557"/>
          <a:ext cx="804068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Tips for clear writing:</a:t>
          </a:r>
          <a:endParaRPr lang="en-GB" sz="2800" kern="1200"/>
        </a:p>
      </dsp:txBody>
      <dsp:txXfrm>
        <a:off x="32784" y="126341"/>
        <a:ext cx="7975119" cy="606012"/>
      </dsp:txXfrm>
    </dsp:sp>
    <dsp:sp modelId="{7CAC5FE8-7038-4D4C-BFFE-CE73048F5F47}">
      <dsp:nvSpPr>
        <dsp:cNvPr id="0" name=""/>
        <dsp:cNvSpPr/>
      </dsp:nvSpPr>
      <dsp:spPr>
        <a:xfrm>
          <a:off x="0" y="765138"/>
          <a:ext cx="8040687" cy="3245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Clear introduction: overview of topic, aim of review and structure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Clear paragraph structure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Make sure the subject of your sentence is clear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Don’t assume knowledge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Make sure key terminology and difficult ideas are always explained thoroughly (ask your yourself: does it make sense?)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Be objective and balanced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Use signposts to orientate the reader</a:t>
          </a:r>
        </a:p>
      </dsp:txBody>
      <dsp:txXfrm>
        <a:off x="0" y="765138"/>
        <a:ext cx="8040687" cy="324576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F7E7C-AED9-4E9A-B610-F9BF27FE3AF7}">
      <dsp:nvSpPr>
        <dsp:cNvPr id="0" name=""/>
        <dsp:cNvSpPr/>
      </dsp:nvSpPr>
      <dsp:spPr>
        <a:xfrm>
          <a:off x="0" y="59781"/>
          <a:ext cx="8496944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 err="1"/>
            <a:t>Lle</a:t>
          </a:r>
          <a:r>
            <a:rPr lang="en-GB" sz="3200" kern="1200" dirty="0"/>
            <a:t> </a:t>
          </a:r>
          <a:r>
            <a:rPr lang="en-GB" sz="3200" kern="1200" dirty="0" err="1"/>
            <a:t>bo'n</a:t>
          </a:r>
          <a:r>
            <a:rPr lang="en-GB" sz="3200" kern="1200" dirty="0"/>
            <a:t> </a:t>
          </a:r>
          <a:r>
            <a:rPr lang="en-GB" sz="3200" kern="1200" dirty="0" err="1"/>
            <a:t>briodol</a:t>
          </a:r>
          <a:r>
            <a:rPr lang="en-GB" sz="3200" kern="1200" dirty="0"/>
            <a:t>, </a:t>
          </a:r>
          <a:r>
            <a:rPr lang="en-GB" sz="3200" kern="1200" dirty="0" err="1"/>
            <a:t>dechreuwch</a:t>
          </a:r>
          <a:r>
            <a:rPr lang="en-GB" sz="3200" kern="1200" dirty="0"/>
            <a:t> </a:t>
          </a:r>
          <a:r>
            <a:rPr lang="en-GB" sz="3200" kern="1200" dirty="0" err="1"/>
            <a:t>adrannau</a:t>
          </a:r>
          <a:r>
            <a:rPr lang="en-GB" sz="3200" kern="1200" dirty="0"/>
            <a:t> a </a:t>
          </a:r>
          <a:r>
            <a:rPr lang="en-GB" sz="3200" kern="1200" dirty="0" err="1"/>
            <a:t>pharagraffau</a:t>
          </a:r>
          <a:r>
            <a:rPr lang="en-GB" sz="3200" kern="1200" dirty="0"/>
            <a:t> </a:t>
          </a:r>
          <a:r>
            <a:rPr lang="en-GB" sz="3200" kern="1200" dirty="0" err="1"/>
            <a:t>gyda</a:t>
          </a:r>
          <a:r>
            <a:rPr lang="en-GB" sz="3200" kern="1200" dirty="0"/>
            <a:t> </a:t>
          </a:r>
          <a:r>
            <a:rPr lang="en-GB" sz="3200" kern="1200" dirty="0" err="1"/>
            <a:t>datganiad</a:t>
          </a:r>
          <a:r>
            <a:rPr lang="en-GB" sz="3200" kern="1200" dirty="0"/>
            <a:t> </a:t>
          </a:r>
          <a:r>
            <a:rPr lang="en-GB" sz="3200" kern="1200" dirty="0" err="1"/>
            <a:t>sy'n</a:t>
          </a:r>
          <a:r>
            <a:rPr lang="en-GB" sz="3200" kern="1200" dirty="0"/>
            <a:t> </a:t>
          </a:r>
          <a:r>
            <a:rPr lang="en-GB" sz="3200" kern="1200" dirty="0" err="1"/>
            <a:t>syntheseiddio</a:t>
          </a:r>
          <a:r>
            <a:rPr lang="en-GB" sz="3200" kern="1200" dirty="0"/>
            <a:t> </a:t>
          </a:r>
          <a:r>
            <a:rPr lang="en-GB" sz="3200" kern="1200" dirty="0" err="1"/>
            <a:t>neu'n</a:t>
          </a:r>
          <a:r>
            <a:rPr lang="en-GB" sz="3200" kern="1200" dirty="0"/>
            <a:t> </a:t>
          </a:r>
          <a:r>
            <a:rPr lang="en-GB" sz="3200" kern="1200" dirty="0" err="1"/>
            <a:t>dadansoddi</a:t>
          </a:r>
          <a:r>
            <a:rPr lang="en-GB" sz="3200" kern="1200" dirty="0"/>
            <a:t>, </a:t>
          </a:r>
          <a:r>
            <a:rPr lang="en-GB" sz="3200" kern="1200" dirty="0" err="1"/>
            <a:t>yn</a:t>
          </a:r>
          <a:r>
            <a:rPr lang="en-GB" sz="3200" kern="1200" dirty="0"/>
            <a:t> </a:t>
          </a:r>
          <a:r>
            <a:rPr lang="en-GB" sz="3200" kern="1200" dirty="0" err="1"/>
            <a:t>hytrach</a:t>
          </a:r>
          <a:r>
            <a:rPr lang="en-GB" sz="3200" kern="1200" dirty="0"/>
            <a:t> </a:t>
          </a:r>
          <a:r>
            <a:rPr lang="en-GB" sz="3200" kern="1200" dirty="0" err="1"/>
            <a:t>na</a:t>
          </a:r>
          <a:r>
            <a:rPr lang="en-GB" sz="3200" kern="1200" dirty="0"/>
            <a:t> </a:t>
          </a:r>
          <a:r>
            <a:rPr lang="en-GB" sz="3200" kern="1200" dirty="0" err="1"/>
            <a:t>disgrifio'n</a:t>
          </a:r>
          <a:r>
            <a:rPr lang="en-GB" sz="3200" kern="1200" dirty="0"/>
            <a:t> </a:t>
          </a:r>
          <a:r>
            <a:rPr lang="en-GB" sz="3200" kern="1200" dirty="0" err="1"/>
            <a:t>unig</a:t>
          </a:r>
          <a:endParaRPr lang="en-GB" sz="3200" kern="1200" dirty="0"/>
        </a:p>
      </dsp:txBody>
      <dsp:txXfrm>
        <a:off x="85900" y="145681"/>
        <a:ext cx="8325144" cy="1587880"/>
      </dsp:txXfrm>
    </dsp:sp>
    <dsp:sp modelId="{7C554E87-E967-4A7C-8889-AAF155099907}">
      <dsp:nvSpPr>
        <dsp:cNvPr id="0" name=""/>
        <dsp:cNvSpPr/>
      </dsp:nvSpPr>
      <dsp:spPr>
        <a:xfrm>
          <a:off x="0" y="1911621"/>
          <a:ext cx="8496944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 err="1"/>
            <a:t>Defnyddiwch</a:t>
          </a:r>
          <a:r>
            <a:rPr lang="en-GB" sz="3200" kern="1200" dirty="0"/>
            <a:t> </a:t>
          </a:r>
          <a:r>
            <a:rPr lang="en-GB" sz="3200" kern="1200" dirty="0" err="1"/>
            <a:t>eiriau</a:t>
          </a:r>
          <a:r>
            <a:rPr lang="en-GB" sz="3200" kern="1200" dirty="0"/>
            <a:t> </a:t>
          </a:r>
          <a:r>
            <a:rPr lang="en-GB" sz="3200" kern="1200" dirty="0" err="1"/>
            <a:t>cyfeirio</a:t>
          </a:r>
          <a:r>
            <a:rPr lang="en-GB" sz="3200" kern="1200" dirty="0"/>
            <a:t> i </a:t>
          </a:r>
          <a:r>
            <a:rPr lang="en-GB" sz="3200" kern="1200" dirty="0" err="1"/>
            <a:t>ddangos</a:t>
          </a:r>
          <a:r>
            <a:rPr lang="en-GB" sz="3200" kern="1200" dirty="0"/>
            <a:t> </a:t>
          </a:r>
          <a:r>
            <a:rPr lang="en-GB" sz="3200" kern="1200" dirty="0" err="1"/>
            <a:t>sut</a:t>
          </a:r>
          <a:r>
            <a:rPr lang="en-GB" sz="3200" kern="1200" dirty="0"/>
            <a:t> </a:t>
          </a:r>
          <a:r>
            <a:rPr lang="en-GB" sz="3200" kern="1200" dirty="0" err="1"/>
            <a:t>mae</a:t>
          </a:r>
          <a:r>
            <a:rPr lang="en-GB" sz="3200" kern="1200" dirty="0"/>
            <a:t> </a:t>
          </a:r>
          <a:r>
            <a:rPr lang="en-GB" sz="3200" kern="1200" dirty="0" err="1"/>
            <a:t>testunau</a:t>
          </a:r>
          <a:r>
            <a:rPr lang="en-GB" sz="3200" kern="1200" dirty="0"/>
            <a:t> </a:t>
          </a:r>
          <a:r>
            <a:rPr lang="en-GB" sz="3200" kern="1200" dirty="0" err="1"/>
            <a:t>yn</a:t>
          </a:r>
          <a:r>
            <a:rPr lang="en-GB" sz="3200" kern="1200" dirty="0"/>
            <a:t> </a:t>
          </a:r>
          <a:r>
            <a:rPr lang="en-GB" sz="3200" kern="1200" dirty="0" err="1"/>
            <a:t>berthnasol</a:t>
          </a:r>
          <a:r>
            <a:rPr lang="en-GB" sz="3200" kern="1200" dirty="0"/>
            <a:t> </a:t>
          </a:r>
          <a:r>
            <a:rPr lang="en-GB" sz="3200" kern="1200" dirty="0" err="1"/>
            <a:t>i'w</a:t>
          </a:r>
          <a:r>
            <a:rPr lang="en-GB" sz="3200" kern="1200" dirty="0"/>
            <a:t> </a:t>
          </a:r>
          <a:r>
            <a:rPr lang="en-GB" sz="3200" kern="1200" dirty="0" err="1"/>
            <a:t>gilydd</a:t>
          </a:r>
          <a:r>
            <a:rPr lang="en-GB" sz="3200" kern="1200" dirty="0"/>
            <a:t> a </a:t>
          </a:r>
          <a:r>
            <a:rPr lang="en-GB" sz="3200" kern="1200" dirty="0" err="1"/>
            <a:t>hefyd</a:t>
          </a:r>
          <a:r>
            <a:rPr lang="en-GB" sz="3200" kern="1200" dirty="0"/>
            <a:t> </a:t>
          </a:r>
          <a:r>
            <a:rPr lang="en-GB" sz="3200" kern="1200" dirty="0" err="1"/>
            <a:t>beth</a:t>
          </a:r>
          <a:r>
            <a:rPr lang="en-GB" sz="3200" kern="1200" dirty="0"/>
            <a:t> </a:t>
          </a:r>
          <a:r>
            <a:rPr lang="en-GB" sz="3200" kern="1200" dirty="0" err="1"/>
            <a:t>yw</a:t>
          </a:r>
          <a:r>
            <a:rPr lang="en-GB" sz="3200" kern="1200" dirty="0"/>
            <a:t> </a:t>
          </a:r>
          <a:r>
            <a:rPr lang="en-GB" sz="3200" kern="1200" dirty="0" err="1"/>
            <a:t>eich</a:t>
          </a:r>
          <a:r>
            <a:rPr lang="en-GB" sz="3200" kern="1200" dirty="0"/>
            <a:t> barn </a:t>
          </a:r>
          <a:r>
            <a:rPr lang="en-GB" sz="3200" kern="1200" dirty="0" err="1"/>
            <a:t>amdanynt</a:t>
          </a:r>
          <a:endParaRPr lang="en-GB" sz="3200" kern="1200" dirty="0"/>
        </a:p>
      </dsp:txBody>
      <dsp:txXfrm>
        <a:off x="85900" y="1997521"/>
        <a:ext cx="8325144" cy="1587880"/>
      </dsp:txXfrm>
    </dsp:sp>
    <dsp:sp modelId="{E385141E-9217-477E-8082-B9EA286564C2}">
      <dsp:nvSpPr>
        <dsp:cNvPr id="0" name=""/>
        <dsp:cNvSpPr/>
      </dsp:nvSpPr>
      <dsp:spPr>
        <a:xfrm>
          <a:off x="0" y="3671301"/>
          <a:ext cx="8496944" cy="79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ae. </a:t>
          </a:r>
          <a:r>
            <a:rPr lang="en-GB" sz="2500" kern="1200" dirty="0" err="1"/>
            <a:t>Fodd</a:t>
          </a:r>
          <a:r>
            <a:rPr lang="en-GB" sz="2500" kern="1200" dirty="0"/>
            <a:t> </a:t>
          </a:r>
          <a:r>
            <a:rPr lang="en-GB" sz="2500" kern="1200" dirty="0" err="1"/>
            <a:t>bynnag</a:t>
          </a:r>
          <a:r>
            <a:rPr lang="en-GB" sz="2500" kern="1200" dirty="0"/>
            <a:t>, </a:t>
          </a:r>
          <a:r>
            <a:rPr lang="en-GB" sz="2500" kern="1200" dirty="0" err="1"/>
            <a:t>eto</a:t>
          </a:r>
          <a:r>
            <a:rPr lang="en-GB" sz="2500" kern="1200" dirty="0"/>
            <a:t>, </a:t>
          </a:r>
          <a:r>
            <a:rPr lang="en-GB" sz="2500" kern="1200" dirty="0" err="1"/>
            <a:t>ar</a:t>
          </a:r>
          <a:r>
            <a:rPr lang="en-GB" sz="2500" kern="1200" dirty="0"/>
            <a:t> ben </a:t>
          </a:r>
          <a:r>
            <a:rPr lang="en-GB" sz="2500" kern="1200" dirty="0" err="1"/>
            <a:t>hynny</a:t>
          </a:r>
          <a:r>
            <a:rPr lang="en-GB" sz="2500" kern="1200" dirty="0"/>
            <a:t>,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wir</a:t>
          </a:r>
          <a:r>
            <a:rPr lang="en-GB" sz="2500" kern="1200" dirty="0"/>
            <a:t>,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yr</a:t>
          </a:r>
          <a:r>
            <a:rPr lang="en-GB" sz="2500" kern="1200" dirty="0"/>
            <a:t> un </a:t>
          </a:r>
          <a:r>
            <a:rPr lang="en-GB" sz="2500" kern="1200" dirty="0" err="1"/>
            <a:t>modd</a:t>
          </a:r>
          <a:r>
            <a:rPr lang="en-GB" sz="2500" kern="1200" dirty="0"/>
            <a:t> etc</a:t>
          </a:r>
        </a:p>
      </dsp:txBody>
      <dsp:txXfrm>
        <a:off x="0" y="3671301"/>
        <a:ext cx="8496944" cy="79488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F7E7C-AED9-4E9A-B610-F9BF27FE3AF7}">
      <dsp:nvSpPr>
        <dsp:cNvPr id="0" name=""/>
        <dsp:cNvSpPr/>
      </dsp:nvSpPr>
      <dsp:spPr>
        <a:xfrm>
          <a:off x="0" y="127551"/>
          <a:ext cx="8496944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Where appropriate, begin sections and paragraphs with a statement which synthesises or analyses, rather than just describe</a:t>
          </a:r>
        </a:p>
      </dsp:txBody>
      <dsp:txXfrm>
        <a:off x="88585" y="216136"/>
        <a:ext cx="8319774" cy="1637500"/>
      </dsp:txXfrm>
    </dsp:sp>
    <dsp:sp modelId="{7C554E87-E967-4A7C-8889-AAF155099907}">
      <dsp:nvSpPr>
        <dsp:cNvPr id="0" name=""/>
        <dsp:cNvSpPr/>
      </dsp:nvSpPr>
      <dsp:spPr>
        <a:xfrm>
          <a:off x="0" y="2037261"/>
          <a:ext cx="8496944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Use signposting words to demonstrate how texts relate to each other and also what you think of them</a:t>
          </a:r>
        </a:p>
      </dsp:txBody>
      <dsp:txXfrm>
        <a:off x="88585" y="2125846"/>
        <a:ext cx="8319774" cy="1637500"/>
      </dsp:txXfrm>
    </dsp:sp>
    <dsp:sp modelId="{E385141E-9217-477E-8082-B9EA286564C2}">
      <dsp:nvSpPr>
        <dsp:cNvPr id="0" name=""/>
        <dsp:cNvSpPr/>
      </dsp:nvSpPr>
      <dsp:spPr>
        <a:xfrm>
          <a:off x="0" y="3851931"/>
          <a:ext cx="8496944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Eg. However, yet, moreover, indeed, similarly etc	</a:t>
          </a:r>
        </a:p>
      </dsp:txBody>
      <dsp:txXfrm>
        <a:off x="0" y="3851931"/>
        <a:ext cx="8496944" cy="54648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25795"/>
          <a:ext cx="8496944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1" kern="1200" dirty="0" err="1"/>
            <a:t>Paragraff</a:t>
          </a:r>
          <a:r>
            <a:rPr lang="en-GB" sz="3900" b="1" kern="1200" dirty="0"/>
            <a:t>:</a:t>
          </a:r>
          <a:endParaRPr lang="en-GB" sz="3900" kern="1200" dirty="0"/>
        </a:p>
      </dsp:txBody>
      <dsp:txXfrm>
        <a:off x="45663" y="71458"/>
        <a:ext cx="8405618" cy="844089"/>
      </dsp:txXfrm>
    </dsp:sp>
    <dsp:sp modelId="{EFF09ECA-7825-46C9-994F-0CF25885AEEF}">
      <dsp:nvSpPr>
        <dsp:cNvPr id="0" name=""/>
        <dsp:cNvSpPr/>
      </dsp:nvSpPr>
      <dsp:spPr>
        <a:xfrm>
          <a:off x="0" y="961210"/>
          <a:ext cx="8496944" cy="157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 err="1"/>
            <a:t>Brawddeg</a:t>
          </a:r>
          <a:r>
            <a:rPr lang="en-GB" sz="3000" kern="1200" dirty="0"/>
            <a:t> </a:t>
          </a:r>
          <a:r>
            <a:rPr lang="en-GB" sz="3000" kern="1200" dirty="0" err="1"/>
            <a:t>pwnc</a:t>
          </a:r>
          <a:endParaRPr lang="en-GB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Trafod y pwnc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Brawddeg cau</a:t>
          </a:r>
        </a:p>
      </dsp:txBody>
      <dsp:txXfrm>
        <a:off x="0" y="961210"/>
        <a:ext cx="8496944" cy="1574235"/>
      </dsp:txXfrm>
    </dsp:sp>
    <dsp:sp modelId="{E578AA56-2A3E-4B74-A46E-AA0B5A1B63F4}">
      <dsp:nvSpPr>
        <dsp:cNvPr id="0" name=""/>
        <dsp:cNvSpPr/>
      </dsp:nvSpPr>
      <dsp:spPr>
        <a:xfrm>
          <a:off x="0" y="2535445"/>
          <a:ext cx="8496944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1" kern="1200" dirty="0" err="1"/>
            <a:t>Cysylltiadau</a:t>
          </a:r>
          <a:r>
            <a:rPr lang="en-GB" sz="3900" b="1" kern="1200" dirty="0"/>
            <a:t> </a:t>
          </a:r>
          <a:r>
            <a:rPr lang="en-GB" sz="3900" b="1" kern="1200" dirty="0" err="1"/>
            <a:t>thematig</a:t>
          </a:r>
          <a:r>
            <a:rPr lang="en-GB" sz="3900" b="1" kern="1200" dirty="0"/>
            <a:t> a </a:t>
          </a:r>
          <a:r>
            <a:rPr lang="en-GB" sz="3900" b="1" kern="1200" dirty="0" err="1"/>
            <a:t>gramadegol</a:t>
          </a:r>
          <a:endParaRPr lang="en-GB" sz="3900" kern="1200" dirty="0"/>
        </a:p>
      </dsp:txBody>
      <dsp:txXfrm>
        <a:off x="45663" y="2581108"/>
        <a:ext cx="8405618" cy="844089"/>
      </dsp:txXfrm>
    </dsp:sp>
    <dsp:sp modelId="{6A5A7A84-419F-4546-A68B-597557071D31}">
      <dsp:nvSpPr>
        <dsp:cNvPr id="0" name=""/>
        <dsp:cNvSpPr/>
      </dsp:nvSpPr>
      <dsp:spPr>
        <a:xfrm>
          <a:off x="0" y="3470860"/>
          <a:ext cx="8496944" cy="1029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 err="1"/>
            <a:t>Dilyniant</a:t>
          </a:r>
          <a:r>
            <a:rPr lang="en-GB" sz="3000" kern="1200" dirty="0"/>
            <a:t> </a:t>
          </a:r>
          <a:r>
            <a:rPr lang="en-GB" sz="3000" kern="1200" dirty="0" err="1"/>
            <a:t>rhesymegol</a:t>
          </a:r>
          <a:r>
            <a:rPr lang="en-GB" sz="3000" kern="1200" dirty="0"/>
            <a:t> o un </a:t>
          </a:r>
          <a:r>
            <a:rPr lang="en-GB" sz="3000" kern="1200" dirty="0" err="1"/>
            <a:t>paragraff</a:t>
          </a:r>
          <a:r>
            <a:rPr lang="en-GB" sz="3000" kern="1200" dirty="0"/>
            <a:t> </a:t>
          </a:r>
          <a:r>
            <a:rPr lang="en-GB" sz="3000" kern="1200" dirty="0" err="1"/>
            <a:t>i'r</a:t>
          </a:r>
          <a:r>
            <a:rPr lang="en-GB" sz="3000" kern="1200" dirty="0"/>
            <a:t> </a:t>
          </a:r>
          <a:r>
            <a:rPr lang="en-GB" sz="3000" kern="1200" dirty="0" err="1"/>
            <a:t>nesaf</a:t>
          </a:r>
          <a:endParaRPr lang="en-GB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Dangoswch ddolenni yn eich iaith</a:t>
          </a:r>
        </a:p>
      </dsp:txBody>
      <dsp:txXfrm>
        <a:off x="0" y="3470860"/>
        <a:ext cx="8496944" cy="1029307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130948"/>
          <a:ext cx="849694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Paragraph: </a:t>
          </a:r>
          <a:endParaRPr lang="en-GB" sz="3700" kern="1200"/>
        </a:p>
      </dsp:txBody>
      <dsp:txXfrm>
        <a:off x="43321" y="174269"/>
        <a:ext cx="8410302" cy="800803"/>
      </dsp:txXfrm>
    </dsp:sp>
    <dsp:sp modelId="{EFF09ECA-7825-46C9-994F-0CF25885AEEF}">
      <dsp:nvSpPr>
        <dsp:cNvPr id="0" name=""/>
        <dsp:cNvSpPr/>
      </dsp:nvSpPr>
      <dsp:spPr>
        <a:xfrm>
          <a:off x="0" y="1018394"/>
          <a:ext cx="8496944" cy="1493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Topic sentence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Discussion of topic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Closing sentence</a:t>
          </a:r>
        </a:p>
      </dsp:txBody>
      <dsp:txXfrm>
        <a:off x="0" y="1018394"/>
        <a:ext cx="8496944" cy="1493505"/>
      </dsp:txXfrm>
    </dsp:sp>
    <dsp:sp modelId="{E578AA56-2A3E-4B74-A46E-AA0B5A1B63F4}">
      <dsp:nvSpPr>
        <dsp:cNvPr id="0" name=""/>
        <dsp:cNvSpPr/>
      </dsp:nvSpPr>
      <dsp:spPr>
        <a:xfrm>
          <a:off x="0" y="2511899"/>
          <a:ext cx="849694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Thematic and grammatical links</a:t>
          </a:r>
          <a:endParaRPr lang="en-GB" sz="3700" kern="1200"/>
        </a:p>
      </dsp:txBody>
      <dsp:txXfrm>
        <a:off x="43321" y="2555220"/>
        <a:ext cx="8410302" cy="800803"/>
      </dsp:txXfrm>
    </dsp:sp>
    <dsp:sp modelId="{6A5A7A84-419F-4546-A68B-597557071D31}">
      <dsp:nvSpPr>
        <dsp:cNvPr id="0" name=""/>
        <dsp:cNvSpPr/>
      </dsp:nvSpPr>
      <dsp:spPr>
        <a:xfrm>
          <a:off x="0" y="3399344"/>
          <a:ext cx="8496944" cy="995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Logical progression from one paragraph to the next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Demonstrate links in your language</a:t>
          </a:r>
        </a:p>
      </dsp:txBody>
      <dsp:txXfrm>
        <a:off x="0" y="3399344"/>
        <a:ext cx="8496944" cy="99567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32274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Dau </a:t>
          </a:r>
          <a:r>
            <a:rPr lang="en-GB" sz="2500" b="1" kern="1200" dirty="0" err="1"/>
            <a:t>fath</a:t>
          </a:r>
          <a:r>
            <a:rPr lang="en-GB" sz="2500" b="1" kern="1200" dirty="0"/>
            <a:t> o </a:t>
          </a:r>
          <a:r>
            <a:rPr lang="en-GB" sz="2500" b="1" kern="1200" dirty="0" err="1"/>
            <a:t>ddyfyniad</a:t>
          </a:r>
          <a:r>
            <a:rPr lang="en-GB" sz="2500" b="1" kern="1200" dirty="0"/>
            <a:t>:</a:t>
          </a:r>
          <a:endParaRPr lang="en-GB" sz="2500" kern="1200" dirty="0"/>
        </a:p>
      </dsp:txBody>
      <dsp:txXfrm>
        <a:off x="29271" y="61545"/>
        <a:ext cx="7982145" cy="541083"/>
      </dsp:txXfrm>
    </dsp:sp>
    <dsp:sp modelId="{17347053-A517-4C89-A652-EE49100E251E}">
      <dsp:nvSpPr>
        <dsp:cNvPr id="0" name=""/>
        <dsp:cNvSpPr/>
      </dsp:nvSpPr>
      <dsp:spPr>
        <a:xfrm>
          <a:off x="0" y="703900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 err="1"/>
            <a:t>Hanfodol</a:t>
          </a:r>
          <a:r>
            <a:rPr lang="en-GB" sz="2500" b="1" kern="1200" dirty="0"/>
            <a:t>: Mae </a:t>
          </a:r>
          <a:r>
            <a:rPr lang="en-GB" sz="2500" b="1" kern="1200" dirty="0" err="1"/>
            <a:t>enw'r</a:t>
          </a:r>
          <a:r>
            <a:rPr lang="en-GB" sz="2500" b="1" kern="1200" dirty="0"/>
            <a:t> </a:t>
          </a:r>
          <a:r>
            <a:rPr lang="en-GB" sz="2500" b="1" kern="1200" dirty="0" err="1"/>
            <a:t>awdur</a:t>
          </a:r>
          <a:r>
            <a:rPr lang="en-GB" sz="2500" b="1" kern="1200" dirty="0"/>
            <a:t> </a:t>
          </a:r>
          <a:r>
            <a:rPr lang="en-GB" sz="2500" b="1" kern="1200" dirty="0" err="1"/>
            <a:t>yn</a:t>
          </a:r>
          <a:r>
            <a:rPr lang="en-GB" sz="2500" b="1" kern="1200" dirty="0"/>
            <a:t> </a:t>
          </a:r>
          <a:r>
            <a:rPr lang="en-GB" sz="2500" b="1" kern="1200" dirty="0" err="1"/>
            <a:t>ymddangos</a:t>
          </a:r>
          <a:r>
            <a:rPr lang="en-GB" sz="2500" b="1" kern="1200" dirty="0"/>
            <a:t> </a:t>
          </a:r>
          <a:r>
            <a:rPr lang="en-GB" sz="2500" b="1" kern="1200" dirty="0" err="1"/>
            <a:t>yn</a:t>
          </a:r>
          <a:r>
            <a:rPr lang="en-GB" sz="2500" b="1" kern="1200" dirty="0"/>
            <a:t> y </a:t>
          </a:r>
          <a:r>
            <a:rPr lang="en-GB" sz="2500" b="1" kern="1200" dirty="0" err="1"/>
            <a:t>frawddeg</a:t>
          </a:r>
          <a:r>
            <a:rPr lang="en-GB" sz="2500" b="1" kern="1200" dirty="0"/>
            <a:t>.</a:t>
          </a:r>
          <a:endParaRPr lang="en-GB" sz="2500" kern="1200" dirty="0"/>
        </a:p>
      </dsp:txBody>
      <dsp:txXfrm>
        <a:off x="29271" y="733171"/>
        <a:ext cx="7982145" cy="541083"/>
      </dsp:txXfrm>
    </dsp:sp>
    <dsp:sp modelId="{BF06C78F-6602-4F2E-8B06-06D52D5EBD60}">
      <dsp:nvSpPr>
        <dsp:cNvPr id="0" name=""/>
        <dsp:cNvSpPr/>
      </dsp:nvSpPr>
      <dsp:spPr>
        <a:xfrm>
          <a:off x="0" y="1303525"/>
          <a:ext cx="8040687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 err="1"/>
            <a:t>Enghraifft</a:t>
          </a:r>
          <a:r>
            <a:rPr lang="en-GB" sz="2000" kern="1200" dirty="0"/>
            <a:t> (system </a:t>
          </a:r>
          <a:r>
            <a:rPr lang="en-GB" sz="2000" kern="1200" dirty="0" err="1"/>
            <a:t>dyddiad</a:t>
          </a:r>
          <a:r>
            <a:rPr lang="en-GB" sz="2000" kern="1200" dirty="0"/>
            <a:t> </a:t>
          </a:r>
          <a:r>
            <a:rPr lang="en-GB" sz="2000" kern="1200" dirty="0" err="1"/>
            <a:t>awdur</a:t>
          </a:r>
          <a:r>
            <a:rPr lang="en-GB" sz="2000" kern="1200" dirty="0"/>
            <a:t>): Mae Lillis (2001) </a:t>
          </a:r>
          <a:r>
            <a:rPr lang="en-GB" sz="2000" kern="1200" dirty="0" err="1"/>
            <a:t>yn</a:t>
          </a:r>
          <a:r>
            <a:rPr lang="en-GB" sz="2000" kern="1200" dirty="0"/>
            <a:t> </a:t>
          </a:r>
          <a:r>
            <a:rPr lang="en-GB" sz="2000" kern="1200" dirty="0" err="1"/>
            <a:t>dadlau</a:t>
          </a:r>
          <a:r>
            <a:rPr lang="en-GB" sz="2000" kern="1200" dirty="0"/>
            <a:t> bod </a:t>
          </a:r>
          <a:r>
            <a:rPr lang="en-GB" sz="2000" kern="1200" dirty="0" err="1"/>
            <a:t>tiwtoriaid</a:t>
          </a:r>
          <a:r>
            <a:rPr lang="en-GB" sz="2000" kern="1200" dirty="0"/>
            <a:t> a </a:t>
          </a:r>
          <a:r>
            <a:rPr lang="en-GB" sz="2000" kern="1200" dirty="0" err="1"/>
            <a:t>myfyrwyr</a:t>
          </a:r>
          <a:r>
            <a:rPr lang="en-GB" sz="2000" kern="1200" dirty="0"/>
            <a:t> </a:t>
          </a:r>
          <a:r>
            <a:rPr lang="en-GB" sz="2000" kern="1200" dirty="0" err="1"/>
            <a:t>yn</a:t>
          </a:r>
          <a:r>
            <a:rPr lang="en-GB" sz="2000" kern="1200" dirty="0"/>
            <a:t> </a:t>
          </a:r>
          <a:r>
            <a:rPr lang="en-GB" sz="2000" kern="1200" dirty="0" err="1"/>
            <a:t>aml</a:t>
          </a:r>
          <a:r>
            <a:rPr lang="en-GB" sz="2000" kern="1200" dirty="0"/>
            <a:t> </a:t>
          </a:r>
          <a:r>
            <a:rPr lang="en-GB" sz="2000" kern="1200" dirty="0" err="1"/>
            <a:t>yn</a:t>
          </a:r>
          <a:r>
            <a:rPr lang="en-GB" sz="2000" kern="1200" dirty="0"/>
            <a:t> brin o </a:t>
          </a:r>
          <a:r>
            <a:rPr lang="en-GB" sz="2000" kern="1200" dirty="0" err="1"/>
            <a:t>wybodaeth</a:t>
          </a:r>
          <a:r>
            <a:rPr lang="en-GB" sz="2000" kern="1200" dirty="0"/>
            <a:t> </a:t>
          </a:r>
          <a:r>
            <a:rPr lang="en-GB" sz="2000" kern="1200" dirty="0" err="1"/>
            <a:t>benodol</a:t>
          </a:r>
          <a:r>
            <a:rPr lang="en-GB" sz="2000" kern="1200" dirty="0"/>
            <a:t> am y </a:t>
          </a:r>
          <a:r>
            <a:rPr lang="en-GB" sz="2000" kern="1200" dirty="0" err="1"/>
            <a:t>confensiynau</a:t>
          </a:r>
          <a:r>
            <a:rPr lang="en-GB" sz="2000" kern="1200" dirty="0"/>
            <a:t> </a:t>
          </a:r>
          <a:r>
            <a:rPr lang="en-GB" sz="2000" kern="1200" dirty="0" err="1"/>
            <a:t>sy'n</a:t>
          </a:r>
          <a:r>
            <a:rPr lang="en-GB" sz="2000" kern="1200" dirty="0"/>
            <a:t> </a:t>
          </a:r>
          <a:r>
            <a:rPr lang="en-GB" sz="2000" kern="1200" dirty="0" err="1"/>
            <a:t>llywodraethu</a:t>
          </a:r>
          <a:r>
            <a:rPr lang="en-GB" sz="2000" kern="1200" dirty="0"/>
            <a:t> </a:t>
          </a:r>
          <a:r>
            <a:rPr lang="en-GB" sz="2000" kern="1200" dirty="0" err="1"/>
            <a:t>llunio</a:t>
          </a:r>
          <a:r>
            <a:rPr lang="en-GB" sz="2000" kern="1200" dirty="0"/>
            <a:t> </a:t>
          </a:r>
          <a:r>
            <a:rPr lang="en-GB" sz="2000" kern="1200" dirty="0" err="1"/>
            <a:t>testunau</a:t>
          </a:r>
          <a:r>
            <a:rPr lang="en-GB" sz="2000" kern="1200" dirty="0"/>
            <a:t> </a:t>
          </a:r>
          <a:r>
            <a:rPr lang="en-GB" sz="2000" kern="1200" dirty="0" err="1"/>
            <a:t>academaidd</a:t>
          </a:r>
          <a:r>
            <a:rPr lang="en-GB" sz="2000" kern="1200" dirty="0"/>
            <a:t>.</a:t>
          </a:r>
        </a:p>
      </dsp:txBody>
      <dsp:txXfrm>
        <a:off x="0" y="1303525"/>
        <a:ext cx="8040687" cy="905625"/>
      </dsp:txXfrm>
    </dsp:sp>
    <dsp:sp modelId="{27F9F040-5214-4E6B-8CB7-84CA86820440}">
      <dsp:nvSpPr>
        <dsp:cNvPr id="0" name=""/>
        <dsp:cNvSpPr/>
      </dsp:nvSpPr>
      <dsp:spPr>
        <a:xfrm>
          <a:off x="0" y="2209150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Non-integral:</a:t>
          </a:r>
          <a:r>
            <a:rPr lang="en-GB" sz="2500" kern="1200"/>
            <a:t> The author’s name appears outside sentence. </a:t>
          </a:r>
        </a:p>
      </dsp:txBody>
      <dsp:txXfrm>
        <a:off x="29271" y="2238421"/>
        <a:ext cx="7982145" cy="541083"/>
      </dsp:txXfrm>
    </dsp:sp>
    <dsp:sp modelId="{7366A3C8-8A14-4EFE-BC45-05EA9E6D05FA}">
      <dsp:nvSpPr>
        <dsp:cNvPr id="0" name=""/>
        <dsp:cNvSpPr/>
      </dsp:nvSpPr>
      <dsp:spPr>
        <a:xfrm>
          <a:off x="0" y="2808775"/>
          <a:ext cx="8040687" cy="124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 err="1"/>
            <a:t>Enghraifft</a:t>
          </a:r>
          <a:r>
            <a:rPr lang="en-GB" sz="2000" kern="1200" dirty="0"/>
            <a:t>: Yn </a:t>
          </a:r>
          <a:r>
            <a:rPr lang="en-GB" sz="2000" kern="1200" dirty="0" err="1"/>
            <a:t>aml</a:t>
          </a:r>
          <a:r>
            <a:rPr lang="en-GB" sz="2000" kern="1200" dirty="0"/>
            <a:t> </a:t>
          </a:r>
          <a:r>
            <a:rPr lang="en-GB" sz="2000" kern="1200" dirty="0" err="1"/>
            <a:t>nid</a:t>
          </a:r>
          <a:r>
            <a:rPr lang="en-GB" sz="2000" kern="1200" dirty="0"/>
            <a:t> </a:t>
          </a:r>
          <a:r>
            <a:rPr lang="en-GB" sz="2000" kern="1200" dirty="0" err="1"/>
            <a:t>oes</a:t>
          </a:r>
          <a:r>
            <a:rPr lang="en-GB" sz="2000" kern="1200" dirty="0"/>
            <a:t> </a:t>
          </a:r>
          <a:r>
            <a:rPr lang="en-GB" sz="2000" kern="1200" dirty="0" err="1"/>
            <a:t>gan</a:t>
          </a:r>
          <a:r>
            <a:rPr lang="en-GB" sz="2000" kern="1200" dirty="0"/>
            <a:t> </a:t>
          </a:r>
          <a:r>
            <a:rPr lang="en-GB" sz="2000" kern="1200" dirty="0" err="1"/>
            <a:t>diwtoriaid</a:t>
          </a:r>
          <a:r>
            <a:rPr lang="en-GB" sz="2000" kern="1200" dirty="0"/>
            <a:t> a </a:t>
          </a:r>
          <a:r>
            <a:rPr lang="en-GB" sz="2000" kern="1200" dirty="0" err="1"/>
            <a:t>myfyrwyr</a:t>
          </a:r>
          <a:r>
            <a:rPr lang="en-GB" sz="2000" kern="1200" dirty="0"/>
            <a:t> </a:t>
          </a:r>
          <a:r>
            <a:rPr lang="en-GB" sz="2000" kern="1200" dirty="0" err="1"/>
            <a:t>wybodaeth</a:t>
          </a:r>
          <a:r>
            <a:rPr lang="en-GB" sz="2000" kern="1200" dirty="0"/>
            <a:t> </a:t>
          </a:r>
          <a:r>
            <a:rPr lang="en-GB" sz="2000" kern="1200" dirty="0" err="1"/>
            <a:t>benodol</a:t>
          </a:r>
          <a:r>
            <a:rPr lang="en-GB" sz="2000" kern="1200" dirty="0"/>
            <a:t> am y </a:t>
          </a:r>
          <a:r>
            <a:rPr lang="en-GB" sz="2000" kern="1200" dirty="0" err="1"/>
            <a:t>confensiynau</a:t>
          </a:r>
          <a:r>
            <a:rPr lang="en-GB" sz="2000" kern="1200" dirty="0"/>
            <a:t> </a:t>
          </a:r>
          <a:r>
            <a:rPr lang="en-GB" sz="2000" kern="1200" dirty="0" err="1"/>
            <a:t>sy'n</a:t>
          </a:r>
          <a:r>
            <a:rPr lang="en-GB" sz="2000" kern="1200" dirty="0"/>
            <a:t> </a:t>
          </a:r>
          <a:r>
            <a:rPr lang="en-GB" sz="2000" kern="1200" dirty="0" err="1"/>
            <a:t>llywodraethu</a:t>
          </a:r>
          <a:r>
            <a:rPr lang="en-GB" sz="2000" kern="1200" dirty="0"/>
            <a:t> </a:t>
          </a:r>
          <a:r>
            <a:rPr lang="en-GB" sz="2000" kern="1200" dirty="0" err="1"/>
            <a:t>llunio</a:t>
          </a:r>
          <a:r>
            <a:rPr lang="en-GB" sz="2000" kern="1200" dirty="0"/>
            <a:t> </a:t>
          </a:r>
          <a:r>
            <a:rPr lang="en-GB" sz="2000" kern="1200" dirty="0" err="1"/>
            <a:t>testunau</a:t>
          </a:r>
          <a:r>
            <a:rPr lang="en-GB" sz="2000" kern="1200" dirty="0"/>
            <a:t> </a:t>
          </a:r>
          <a:r>
            <a:rPr lang="en-GB" sz="2000" kern="1200" dirty="0" err="1"/>
            <a:t>academaidd</a:t>
          </a:r>
          <a:r>
            <a:rPr lang="en-GB" sz="2000" kern="1200" dirty="0"/>
            <a:t> (Lillis, 2001).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kern="1200"/>
        </a:p>
      </dsp:txBody>
      <dsp:txXfrm>
        <a:off x="0" y="2808775"/>
        <a:ext cx="8040687" cy="124200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161649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Two types of citations:</a:t>
          </a:r>
          <a:endParaRPr lang="en-GB" sz="2500" kern="1200"/>
        </a:p>
      </dsp:txBody>
      <dsp:txXfrm>
        <a:off x="29271" y="190920"/>
        <a:ext cx="7982145" cy="541083"/>
      </dsp:txXfrm>
    </dsp:sp>
    <dsp:sp modelId="{17347053-A517-4C89-A652-EE49100E251E}">
      <dsp:nvSpPr>
        <dsp:cNvPr id="0" name=""/>
        <dsp:cNvSpPr/>
      </dsp:nvSpPr>
      <dsp:spPr>
        <a:xfrm>
          <a:off x="0" y="833275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Integral:</a:t>
          </a:r>
          <a:r>
            <a:rPr lang="en-GB" sz="2500" kern="1200"/>
            <a:t> The author’s name appears in the sentence. </a:t>
          </a:r>
        </a:p>
      </dsp:txBody>
      <dsp:txXfrm>
        <a:off x="29271" y="862546"/>
        <a:ext cx="7982145" cy="541083"/>
      </dsp:txXfrm>
    </dsp:sp>
    <dsp:sp modelId="{BF06C78F-6602-4F2E-8B06-06D52D5EBD60}">
      <dsp:nvSpPr>
        <dsp:cNvPr id="0" name=""/>
        <dsp:cNvSpPr/>
      </dsp:nvSpPr>
      <dsp:spPr>
        <a:xfrm>
          <a:off x="0" y="1432900"/>
          <a:ext cx="8040687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Example (author-date system): Lillis (2001) argues that both tutors and students often lack explicit knowledge of the conventions governing the construction of academic texts.</a:t>
          </a:r>
        </a:p>
      </dsp:txBody>
      <dsp:txXfrm>
        <a:off x="0" y="1432900"/>
        <a:ext cx="8040687" cy="905625"/>
      </dsp:txXfrm>
    </dsp:sp>
    <dsp:sp modelId="{27F9F040-5214-4E6B-8CB7-84CA86820440}">
      <dsp:nvSpPr>
        <dsp:cNvPr id="0" name=""/>
        <dsp:cNvSpPr/>
      </dsp:nvSpPr>
      <dsp:spPr>
        <a:xfrm>
          <a:off x="0" y="2338525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Non-integral:</a:t>
          </a:r>
          <a:r>
            <a:rPr lang="en-GB" sz="2500" kern="1200"/>
            <a:t> The author’s name appears outside sentence. </a:t>
          </a:r>
        </a:p>
      </dsp:txBody>
      <dsp:txXfrm>
        <a:off x="29271" y="2367796"/>
        <a:ext cx="7982145" cy="541083"/>
      </dsp:txXfrm>
    </dsp:sp>
    <dsp:sp modelId="{7366A3C8-8A14-4EFE-BC45-05EA9E6D05FA}">
      <dsp:nvSpPr>
        <dsp:cNvPr id="0" name=""/>
        <dsp:cNvSpPr/>
      </dsp:nvSpPr>
      <dsp:spPr>
        <a:xfrm>
          <a:off x="0" y="2938150"/>
          <a:ext cx="8040687" cy="983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Example: Both tutors and students often lack explicit knowledge of the conventions governing the construction of academic texts (Lillis, 2001).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kern="1200"/>
        </a:p>
      </dsp:txBody>
      <dsp:txXfrm>
        <a:off x="0" y="2938150"/>
        <a:ext cx="8040687" cy="98325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64585"/>
          <a:ext cx="8040687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 err="1"/>
            <a:t>Llais</a:t>
          </a:r>
          <a:r>
            <a:rPr lang="en-GB" sz="2800" b="1" kern="1200" dirty="0"/>
            <a:t> </a:t>
          </a:r>
          <a:r>
            <a:rPr lang="en-GB" sz="2800" b="1" kern="1200" dirty="0" err="1"/>
            <a:t>pwy</a:t>
          </a:r>
          <a:r>
            <a:rPr lang="en-GB" sz="2800" b="1" kern="1200" dirty="0"/>
            <a:t> </a:t>
          </a:r>
          <a:r>
            <a:rPr lang="en-GB" sz="2800" b="1" kern="1200" dirty="0" err="1"/>
            <a:t>sy’n</a:t>
          </a:r>
          <a:r>
            <a:rPr lang="en-GB" sz="2800" b="1" kern="1200" dirty="0"/>
            <a:t> </a:t>
          </a:r>
          <a:r>
            <a:rPr lang="en-GB" sz="2800" b="1" kern="1200" dirty="0" err="1"/>
            <a:t>dominyddu</a:t>
          </a:r>
          <a:r>
            <a:rPr lang="en-GB" sz="2800" b="1" kern="1200" dirty="0"/>
            <a:t> – </a:t>
          </a:r>
          <a:r>
            <a:rPr lang="en-GB" sz="2800" b="1" kern="1200" dirty="0" err="1"/>
            <a:t>llais</a:t>
          </a:r>
          <a:r>
            <a:rPr lang="en-GB" sz="2800" b="1" kern="1200" dirty="0"/>
            <a:t> </a:t>
          </a:r>
          <a:r>
            <a:rPr lang="en-GB" sz="2800" b="1" kern="1200" dirty="0" err="1"/>
            <a:t>yr</a:t>
          </a:r>
          <a:r>
            <a:rPr lang="en-GB" sz="2800" b="1" kern="1200" dirty="0"/>
            <a:t> </a:t>
          </a:r>
          <a:r>
            <a:rPr lang="en-GB" sz="2800" b="1" kern="1200" dirty="0" err="1"/>
            <a:t>awdur</a:t>
          </a:r>
          <a:r>
            <a:rPr lang="en-GB" sz="2800" b="1" kern="1200" dirty="0"/>
            <a:t> </a:t>
          </a:r>
          <a:r>
            <a:rPr lang="en-GB" sz="2800" b="1" kern="1200" dirty="0" err="1"/>
            <a:t>neu’r</a:t>
          </a:r>
          <a:r>
            <a:rPr lang="en-GB" sz="2800" b="1" kern="1200" dirty="0"/>
            <a:t> </a:t>
          </a:r>
          <a:r>
            <a:rPr lang="en-GB" sz="2800" b="1" kern="1200" dirty="0" err="1"/>
            <a:t>awdur</a:t>
          </a:r>
          <a:r>
            <a:rPr lang="en-GB" sz="2800" b="1" kern="1200" dirty="0"/>
            <a:t> </a:t>
          </a:r>
          <a:r>
            <a:rPr lang="en-GB" sz="2800" b="1" kern="1200" dirty="0" err="1"/>
            <a:t>gwreiddiol</a:t>
          </a:r>
          <a:r>
            <a:rPr lang="en-GB" sz="2800" b="1" kern="1200" dirty="0"/>
            <a:t>?</a:t>
          </a:r>
          <a:endParaRPr lang="en-GB" sz="2800" kern="1200" dirty="0"/>
        </a:p>
      </dsp:txBody>
      <dsp:txXfrm>
        <a:off x="54373" y="118958"/>
        <a:ext cx="7931941" cy="1005094"/>
      </dsp:txXfrm>
    </dsp:sp>
    <dsp:sp modelId="{BAED8347-2FE2-4744-AEA5-A3AD05E2FF30}">
      <dsp:nvSpPr>
        <dsp:cNvPr id="0" name=""/>
        <dsp:cNvSpPr/>
      </dsp:nvSpPr>
      <dsp:spPr>
        <a:xfrm>
          <a:off x="0" y="1178425"/>
          <a:ext cx="8040687" cy="2840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 err="1"/>
            <a:t>Mae'r</a:t>
          </a:r>
          <a:r>
            <a:rPr lang="en-GB" sz="2200" kern="1200" dirty="0"/>
            <a:t> </a:t>
          </a:r>
          <a:r>
            <a:rPr lang="en-GB" sz="2200" kern="1200" dirty="0" err="1"/>
            <a:t>lleuad</a:t>
          </a:r>
          <a:r>
            <a:rPr lang="en-GB" sz="2200" kern="1200" dirty="0"/>
            <a:t> </a:t>
          </a:r>
          <a:r>
            <a:rPr lang="en-GB" sz="2200" kern="1200" dirty="0" err="1"/>
            <a:t>wedi'i</a:t>
          </a:r>
          <a:r>
            <a:rPr lang="en-GB" sz="2200" kern="1200" dirty="0"/>
            <a:t> </a:t>
          </a:r>
          <a:r>
            <a:rPr lang="en-GB" sz="2200" kern="1200" dirty="0" err="1"/>
            <a:t>gwneud</a:t>
          </a:r>
          <a:r>
            <a:rPr lang="en-GB" sz="2200" kern="1200" dirty="0"/>
            <a:t> o </a:t>
          </a:r>
          <a:r>
            <a:rPr lang="en-GB" sz="2200" kern="1200" dirty="0" err="1"/>
            <a:t>gaws</a:t>
          </a:r>
          <a:r>
            <a:rPr lang="en-GB" sz="2200" kern="1200" dirty="0"/>
            <a:t> (Brie 1999).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Mae Brie (1999) yn dadlau bod y lleuad wedi'i gwneud o gaws.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Fel y mae Brie (1999) yn nodi, mae'r lleuad wedi'i gwneud o gaws.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Yn ôl Brie (1999), mae'r lleuad wedi'i gwneud o gaws. Fodd bynnag, ….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Mae Brie (1999) yn dadlau bod y lleuad wedi'i gwneud o gaws. Fodd bynnag, ….</a:t>
          </a:r>
        </a:p>
      </dsp:txBody>
      <dsp:txXfrm>
        <a:off x="0" y="1178425"/>
        <a:ext cx="8040687" cy="284004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45280"/>
          <a:ext cx="8040687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Whose voice is dominant  - the writer’s or the original author’s?</a:t>
          </a:r>
          <a:endParaRPr lang="en-GB" sz="3100" kern="1200"/>
        </a:p>
      </dsp:txBody>
      <dsp:txXfrm>
        <a:off x="60199" y="105479"/>
        <a:ext cx="7920289" cy="1112781"/>
      </dsp:txXfrm>
    </dsp:sp>
    <dsp:sp modelId="{BAED8347-2FE2-4744-AEA5-A3AD05E2FF30}">
      <dsp:nvSpPr>
        <dsp:cNvPr id="0" name=""/>
        <dsp:cNvSpPr/>
      </dsp:nvSpPr>
      <dsp:spPr>
        <a:xfrm>
          <a:off x="0" y="1278460"/>
          <a:ext cx="8040687" cy="2759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The moon is made of cheese (Brie 1999).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Brie (1999) argues that the moon is made of cheese.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As Brie (1999) points out, the moon is made of cheese.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According to Brie (1999), the moon is made of cheese. However, ….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Brie (1999) argues that the moon is made of cheese. However, ….</a:t>
          </a:r>
        </a:p>
      </dsp:txBody>
      <dsp:txXfrm>
        <a:off x="0" y="1278460"/>
        <a:ext cx="8040687" cy="2759309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5D7C-4BF3-4AF1-B7F2-EEC17130B939}">
      <dsp:nvSpPr>
        <dsp:cNvPr id="0" name=""/>
        <dsp:cNvSpPr/>
      </dsp:nvSpPr>
      <dsp:spPr>
        <a:xfrm>
          <a:off x="0" y="84715"/>
          <a:ext cx="4040188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Empirical Study Literature Review </a:t>
          </a:r>
          <a:endParaRPr lang="en-GB" sz="2100" kern="1200" dirty="0"/>
        </a:p>
      </dsp:txBody>
      <dsp:txXfrm>
        <a:off x="24588" y="109303"/>
        <a:ext cx="3991012" cy="454509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79CD2-0391-40E4-AFE4-BD4B50C8D050}">
      <dsp:nvSpPr>
        <dsp:cNvPr id="0" name=""/>
        <dsp:cNvSpPr/>
      </dsp:nvSpPr>
      <dsp:spPr>
        <a:xfrm>
          <a:off x="0" y="32061"/>
          <a:ext cx="4041775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Systematic Literature Review </a:t>
          </a:r>
          <a:endParaRPr lang="en-GB" sz="2400" kern="1200" dirty="0"/>
        </a:p>
      </dsp:txBody>
      <dsp:txXfrm>
        <a:off x="28100" y="60161"/>
        <a:ext cx="3985575" cy="519439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52520" y="787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Crynodeb</a:t>
          </a:r>
        </a:p>
      </dsp:txBody>
      <dsp:txXfrm>
        <a:off x="452520" y="787"/>
        <a:ext cx="1410527" cy="846316"/>
      </dsp:txXfrm>
    </dsp:sp>
    <dsp:sp modelId="{571C94EE-3849-42C0-A22D-F2D9D3DFB466}">
      <dsp:nvSpPr>
        <dsp:cNvPr id="0" name=""/>
        <dsp:cNvSpPr/>
      </dsp:nvSpPr>
      <dsp:spPr>
        <a:xfrm>
          <a:off x="2034343" y="0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Cynnwys</a:t>
          </a:r>
        </a:p>
      </dsp:txBody>
      <dsp:txXfrm>
        <a:off x="2034343" y="0"/>
        <a:ext cx="1410527" cy="846316"/>
      </dsp:txXfrm>
    </dsp:sp>
    <dsp:sp modelId="{72505763-D144-4BFF-A48D-EE164CE2F3F0}">
      <dsp:nvSpPr>
        <dsp:cNvPr id="0" name=""/>
        <dsp:cNvSpPr/>
      </dsp:nvSpPr>
      <dsp:spPr>
        <a:xfrm>
          <a:off x="452520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Cyflwyniad</a:t>
          </a:r>
        </a:p>
      </dsp:txBody>
      <dsp:txXfrm>
        <a:off x="452520" y="988156"/>
        <a:ext cx="1410527" cy="846316"/>
      </dsp:txXfrm>
    </dsp:sp>
    <dsp:sp modelId="{5AD312A7-8B26-4BAB-AD97-DD61DEB85322}">
      <dsp:nvSpPr>
        <dsp:cNvPr id="0" name=""/>
        <dsp:cNvSpPr/>
      </dsp:nvSpPr>
      <dsp:spPr>
        <a:xfrm>
          <a:off x="2004101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Adolygiad llenyddiaeth</a:t>
          </a:r>
        </a:p>
      </dsp:txBody>
      <dsp:txXfrm>
        <a:off x="2004101" y="988156"/>
        <a:ext cx="1410527" cy="846316"/>
      </dsp:txXfrm>
    </dsp:sp>
    <dsp:sp modelId="{527594E9-1838-409E-A3AB-CC8BE8F789B7}">
      <dsp:nvSpPr>
        <dsp:cNvPr id="0" name=""/>
        <dsp:cNvSpPr/>
      </dsp:nvSpPr>
      <dsp:spPr>
        <a:xfrm>
          <a:off x="452520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Methodoleg/ Dulliau</a:t>
          </a:r>
        </a:p>
      </dsp:txBody>
      <dsp:txXfrm>
        <a:off x="452520" y="1975526"/>
        <a:ext cx="1410527" cy="846316"/>
      </dsp:txXfrm>
    </dsp:sp>
    <dsp:sp modelId="{17230887-3F6B-45CB-AE0E-E71E8D014D53}">
      <dsp:nvSpPr>
        <dsp:cNvPr id="0" name=""/>
        <dsp:cNvSpPr/>
      </dsp:nvSpPr>
      <dsp:spPr>
        <a:xfrm>
          <a:off x="2004101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Canfyddiadau (os casglwch ddata empirig)</a:t>
          </a:r>
        </a:p>
      </dsp:txBody>
      <dsp:txXfrm>
        <a:off x="2004101" y="1975526"/>
        <a:ext cx="1410527" cy="846316"/>
      </dsp:txXfrm>
    </dsp:sp>
    <dsp:sp modelId="{3D57761D-56F2-444D-9BF0-5D41E3B5D841}">
      <dsp:nvSpPr>
        <dsp:cNvPr id="0" name=""/>
        <dsp:cNvSpPr/>
      </dsp:nvSpPr>
      <dsp:spPr>
        <a:xfrm>
          <a:off x="452520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Trafod a Dadansoddi</a:t>
          </a:r>
        </a:p>
      </dsp:txBody>
      <dsp:txXfrm>
        <a:off x="452520" y="2962895"/>
        <a:ext cx="1410527" cy="846316"/>
      </dsp:txXfrm>
    </dsp:sp>
    <dsp:sp modelId="{234F82C1-3E28-4EDA-88B0-339799AD280C}">
      <dsp:nvSpPr>
        <dsp:cNvPr id="0" name=""/>
        <dsp:cNvSpPr/>
      </dsp:nvSpPr>
      <dsp:spPr>
        <a:xfrm>
          <a:off x="2004101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Casgliadau / Argymhellion</a:t>
          </a:r>
        </a:p>
      </dsp:txBody>
      <dsp:txXfrm>
        <a:off x="2004101" y="2962895"/>
        <a:ext cx="1410527" cy="846316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544812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Abstract</a:t>
          </a:r>
          <a:r>
            <a:rPr lang="en-US" sz="1000" kern="1200" dirty="0"/>
            <a:t> </a:t>
          </a:r>
        </a:p>
      </dsp:txBody>
      <dsp:txXfrm>
        <a:off x="544812" y="482"/>
        <a:ext cx="1410753" cy="846452"/>
      </dsp:txXfrm>
    </dsp:sp>
    <dsp:sp modelId="{08774544-D9FE-4263-A1E6-A89225A39295}">
      <dsp:nvSpPr>
        <dsp:cNvPr id="0" name=""/>
        <dsp:cNvSpPr/>
      </dsp:nvSpPr>
      <dsp:spPr>
        <a:xfrm>
          <a:off x="2096641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Contents</a:t>
          </a:r>
          <a:r>
            <a:rPr lang="en-US" sz="1000" kern="1200" dirty="0"/>
            <a:t> </a:t>
          </a:r>
        </a:p>
      </dsp:txBody>
      <dsp:txXfrm>
        <a:off x="2096641" y="482"/>
        <a:ext cx="1410753" cy="846452"/>
      </dsp:txXfrm>
    </dsp:sp>
    <dsp:sp modelId="{C0DE8C18-0185-4A75-88C5-B1C0FD029DAE}">
      <dsp:nvSpPr>
        <dsp:cNvPr id="0" name=""/>
        <dsp:cNvSpPr/>
      </dsp:nvSpPr>
      <dsp:spPr>
        <a:xfrm>
          <a:off x="544812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Introduction </a:t>
          </a:r>
        </a:p>
      </dsp:txBody>
      <dsp:txXfrm>
        <a:off x="544812" y="988010"/>
        <a:ext cx="1410753" cy="846452"/>
      </dsp:txXfrm>
    </dsp:sp>
    <dsp:sp modelId="{F7673166-9F2B-4B6E-8AEF-D700D6FA7B48}">
      <dsp:nvSpPr>
        <dsp:cNvPr id="0" name=""/>
        <dsp:cNvSpPr/>
      </dsp:nvSpPr>
      <dsp:spPr>
        <a:xfrm>
          <a:off x="2096641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Literature review </a:t>
          </a:r>
        </a:p>
      </dsp:txBody>
      <dsp:txXfrm>
        <a:off x="2096641" y="988010"/>
        <a:ext cx="1410753" cy="846452"/>
      </dsp:txXfrm>
    </dsp:sp>
    <dsp:sp modelId="{1E1FACA4-2EA6-49BB-9205-301D5A053EDC}">
      <dsp:nvSpPr>
        <dsp:cNvPr id="0" name=""/>
        <dsp:cNvSpPr/>
      </dsp:nvSpPr>
      <dsp:spPr>
        <a:xfrm>
          <a:off x="544812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Methodology/Methods </a:t>
          </a:r>
        </a:p>
      </dsp:txBody>
      <dsp:txXfrm>
        <a:off x="544812" y="1975537"/>
        <a:ext cx="1410753" cy="846452"/>
      </dsp:txXfrm>
    </dsp:sp>
    <dsp:sp modelId="{25D6D313-C71A-4A78-A656-BFFF3844DA61}">
      <dsp:nvSpPr>
        <dsp:cNvPr id="0" name=""/>
        <dsp:cNvSpPr/>
      </dsp:nvSpPr>
      <dsp:spPr>
        <a:xfrm>
          <a:off x="2096641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Findings (if collecting empirical data) </a:t>
          </a:r>
        </a:p>
      </dsp:txBody>
      <dsp:txXfrm>
        <a:off x="2096641" y="1975537"/>
        <a:ext cx="1410753" cy="846452"/>
      </dsp:txXfrm>
    </dsp:sp>
    <dsp:sp modelId="{68C81091-6FEC-4214-9DBE-769AA7B2FA6E}">
      <dsp:nvSpPr>
        <dsp:cNvPr id="0" name=""/>
        <dsp:cNvSpPr/>
      </dsp:nvSpPr>
      <dsp:spPr>
        <a:xfrm>
          <a:off x="544812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Discussion and Analysis </a:t>
          </a:r>
        </a:p>
      </dsp:txBody>
      <dsp:txXfrm>
        <a:off x="544812" y="2963065"/>
        <a:ext cx="1410753" cy="846452"/>
      </dsp:txXfrm>
    </dsp:sp>
    <dsp:sp modelId="{00F513D4-2023-4B68-9EAC-8477225FB588}">
      <dsp:nvSpPr>
        <dsp:cNvPr id="0" name=""/>
        <dsp:cNvSpPr/>
      </dsp:nvSpPr>
      <dsp:spPr>
        <a:xfrm>
          <a:off x="2096641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Conclusions / Recommendations</a:t>
          </a:r>
        </a:p>
      </dsp:txBody>
      <dsp:txXfrm>
        <a:off x="2096641" y="2963065"/>
        <a:ext cx="1410753" cy="846452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72" y="12094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Abstract </a:t>
          </a:r>
        </a:p>
      </dsp:txBody>
      <dsp:txXfrm>
        <a:off x="472" y="120943"/>
        <a:ext cx="1841050" cy="1104630"/>
      </dsp:txXfrm>
    </dsp:sp>
    <dsp:sp modelId="{08774544-D9FE-4263-A1E6-A89225A39295}">
      <dsp:nvSpPr>
        <dsp:cNvPr id="0" name=""/>
        <dsp:cNvSpPr/>
      </dsp:nvSpPr>
      <dsp:spPr>
        <a:xfrm>
          <a:off x="2025627" y="12094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Contents </a:t>
          </a:r>
        </a:p>
      </dsp:txBody>
      <dsp:txXfrm>
        <a:off x="2025627" y="120943"/>
        <a:ext cx="1841050" cy="1104630"/>
      </dsp:txXfrm>
    </dsp:sp>
    <dsp:sp modelId="{C0DE8C18-0185-4A75-88C5-B1C0FD029DAE}">
      <dsp:nvSpPr>
        <dsp:cNvPr id="0" name=""/>
        <dsp:cNvSpPr/>
      </dsp:nvSpPr>
      <dsp:spPr>
        <a:xfrm>
          <a:off x="472" y="1409678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Introduction </a:t>
          </a:r>
        </a:p>
      </dsp:txBody>
      <dsp:txXfrm>
        <a:off x="472" y="1409678"/>
        <a:ext cx="1841050" cy="1104630"/>
      </dsp:txXfrm>
    </dsp:sp>
    <dsp:sp modelId="{F7673166-9F2B-4B6E-8AEF-D700D6FA7B48}">
      <dsp:nvSpPr>
        <dsp:cNvPr id="0" name=""/>
        <dsp:cNvSpPr/>
      </dsp:nvSpPr>
      <dsp:spPr>
        <a:xfrm>
          <a:off x="2025627" y="1409678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Literature review :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Themes </a:t>
          </a:r>
        </a:p>
      </dsp:txBody>
      <dsp:txXfrm>
        <a:off x="2025627" y="1409678"/>
        <a:ext cx="1841050" cy="1104630"/>
      </dsp:txXfrm>
    </dsp:sp>
    <dsp:sp modelId="{68C81091-6FEC-4214-9DBE-769AA7B2FA6E}">
      <dsp:nvSpPr>
        <dsp:cNvPr id="0" name=""/>
        <dsp:cNvSpPr/>
      </dsp:nvSpPr>
      <dsp:spPr>
        <a:xfrm>
          <a:off x="472" y="269841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Discussion and Analysis </a:t>
          </a:r>
        </a:p>
      </dsp:txBody>
      <dsp:txXfrm>
        <a:off x="472" y="2698413"/>
        <a:ext cx="1841050" cy="1104630"/>
      </dsp:txXfrm>
    </dsp:sp>
    <dsp:sp modelId="{00F513D4-2023-4B68-9EAC-8477225FB588}">
      <dsp:nvSpPr>
        <dsp:cNvPr id="0" name=""/>
        <dsp:cNvSpPr/>
      </dsp:nvSpPr>
      <dsp:spPr>
        <a:xfrm>
          <a:off x="2025627" y="269841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Conclusions / Recommendations</a:t>
          </a:r>
        </a:p>
      </dsp:txBody>
      <dsp:txXfrm>
        <a:off x="2025627" y="2698413"/>
        <a:ext cx="1841050" cy="1104630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72" y="63949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Crynodeb</a:t>
          </a:r>
        </a:p>
      </dsp:txBody>
      <dsp:txXfrm>
        <a:off x="472" y="63949"/>
        <a:ext cx="1841050" cy="1104630"/>
      </dsp:txXfrm>
    </dsp:sp>
    <dsp:sp modelId="{571C94EE-3849-42C0-A22D-F2D9D3DFB466}">
      <dsp:nvSpPr>
        <dsp:cNvPr id="0" name=""/>
        <dsp:cNvSpPr/>
      </dsp:nvSpPr>
      <dsp:spPr>
        <a:xfrm>
          <a:off x="2026099" y="62922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Cynnwys</a:t>
          </a:r>
        </a:p>
      </dsp:txBody>
      <dsp:txXfrm>
        <a:off x="2026099" y="62922"/>
        <a:ext cx="1841050" cy="1104630"/>
      </dsp:txXfrm>
    </dsp:sp>
    <dsp:sp modelId="{72505763-D144-4BFF-A48D-EE164CE2F3F0}">
      <dsp:nvSpPr>
        <dsp:cNvPr id="0" name=""/>
        <dsp:cNvSpPr/>
      </dsp:nvSpPr>
      <dsp:spPr>
        <a:xfrm>
          <a:off x="472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Cyflwyniad</a:t>
          </a:r>
        </a:p>
      </dsp:txBody>
      <dsp:txXfrm>
        <a:off x="472" y="1352684"/>
        <a:ext cx="1841050" cy="1104630"/>
      </dsp:txXfrm>
    </dsp:sp>
    <dsp:sp modelId="{5AD312A7-8B26-4BAB-AD97-DD61DEB85322}">
      <dsp:nvSpPr>
        <dsp:cNvPr id="0" name=""/>
        <dsp:cNvSpPr/>
      </dsp:nvSpPr>
      <dsp:spPr>
        <a:xfrm>
          <a:off x="2025627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Adolygiad llenyddiaeth</a:t>
          </a:r>
        </a:p>
      </dsp:txBody>
      <dsp:txXfrm>
        <a:off x="2025627" y="1352684"/>
        <a:ext cx="1841050" cy="1104630"/>
      </dsp:txXfrm>
    </dsp:sp>
    <dsp:sp modelId="{3D57761D-56F2-444D-9BF0-5D41E3B5D841}">
      <dsp:nvSpPr>
        <dsp:cNvPr id="0" name=""/>
        <dsp:cNvSpPr/>
      </dsp:nvSpPr>
      <dsp:spPr>
        <a:xfrm>
          <a:off x="472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Trafod a Dadansoddi</a:t>
          </a:r>
        </a:p>
      </dsp:txBody>
      <dsp:txXfrm>
        <a:off x="472" y="2641420"/>
        <a:ext cx="1841050" cy="1104630"/>
      </dsp:txXfrm>
    </dsp:sp>
    <dsp:sp modelId="{234F82C1-3E28-4EDA-88B0-339799AD280C}">
      <dsp:nvSpPr>
        <dsp:cNvPr id="0" name=""/>
        <dsp:cNvSpPr/>
      </dsp:nvSpPr>
      <dsp:spPr>
        <a:xfrm>
          <a:off x="2025627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Casgliadau / Argymhellion</a:t>
          </a:r>
        </a:p>
      </dsp:txBody>
      <dsp:txXfrm>
        <a:off x="2025627" y="2641420"/>
        <a:ext cx="1841050" cy="1104630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Pa </a:t>
          </a:r>
          <a:r>
            <a:rPr lang="en-GB" sz="3600" kern="1200" dirty="0" err="1"/>
            <a:t>gwestiynau</a:t>
          </a:r>
          <a:r>
            <a:rPr lang="en-GB" sz="3600" kern="1200" dirty="0"/>
            <a:t> </a:t>
          </a:r>
          <a:r>
            <a:rPr lang="en-GB" sz="3600" kern="1200" dirty="0" err="1"/>
            <a:t>na</a:t>
          </a:r>
          <a:r>
            <a:rPr lang="en-GB" sz="3600" kern="1200" dirty="0"/>
            <a:t> </a:t>
          </a:r>
          <a:r>
            <a:rPr lang="en-GB" sz="3600" kern="1200" dirty="0" err="1"/>
            <a:t>allech</a:t>
          </a:r>
          <a:r>
            <a:rPr lang="en-GB" sz="3600" kern="1200" dirty="0"/>
            <a:t> chi </a:t>
          </a:r>
          <a:r>
            <a:rPr lang="en-GB" sz="3600" kern="1200" dirty="0" err="1"/>
            <a:t>eu</a:t>
          </a:r>
          <a:r>
            <a:rPr lang="en-GB" sz="3600" kern="1200" dirty="0"/>
            <a:t> </a:t>
          </a:r>
          <a:r>
            <a:rPr lang="en-GB" sz="3600" kern="1200" dirty="0" err="1"/>
            <a:t>hateb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stori</a:t>
          </a:r>
          <a:r>
            <a:rPr lang="en-GB" sz="3600" kern="1200" dirty="0"/>
            <a:t> </a:t>
          </a:r>
          <a:r>
            <a:rPr lang="en-GB" sz="3600" kern="1200" dirty="0" err="1"/>
            <a:t>adolygiad</a:t>
          </a:r>
          <a:r>
            <a:rPr lang="en-GB" sz="3600" kern="1200" dirty="0"/>
            <a:t> </a:t>
          </a:r>
          <a:r>
            <a:rPr lang="en-GB" sz="3600" kern="1200" dirty="0" err="1"/>
            <a:t>llenyddiaeth</a:t>
          </a:r>
          <a:r>
            <a:rPr lang="en-GB" sz="3600" kern="1200" dirty="0"/>
            <a:t>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Beth </a:t>
          </a:r>
          <a:r>
            <a:rPr lang="en-GB" sz="3600" kern="1200" dirty="0" err="1"/>
            <a:t>dydych</a:t>
          </a:r>
          <a:r>
            <a:rPr lang="en-GB" sz="3600" kern="1200" dirty="0"/>
            <a:t> chi </a:t>
          </a:r>
          <a:r>
            <a:rPr lang="en-GB" sz="3600" kern="1200" dirty="0" err="1"/>
            <a:t>ddim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</a:t>
          </a:r>
          <a:r>
            <a:rPr lang="en-GB" sz="3600" kern="1200" dirty="0"/>
            <a:t> </a:t>
          </a:r>
          <a:r>
            <a:rPr lang="en-GB" sz="3600" kern="1200" dirty="0" err="1"/>
            <a:t>wybod</a:t>
          </a:r>
          <a:r>
            <a:rPr lang="en-GB" sz="3600" kern="1200" dirty="0"/>
            <a:t> (</a:t>
          </a:r>
          <a:r>
            <a:rPr lang="en-GB" sz="3600" kern="1200" dirty="0" err="1"/>
            <a:t>eto</a:t>
          </a:r>
          <a:r>
            <a:rPr lang="en-GB" sz="3600" kern="1200" dirty="0"/>
            <a:t>!) am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maes</a:t>
          </a:r>
          <a:r>
            <a:rPr lang="en-GB" sz="3600" kern="1200" dirty="0"/>
            <a:t>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 err="1"/>
            <a:t>Defnyddiwch</a:t>
          </a:r>
          <a:r>
            <a:rPr lang="en-GB" sz="3600" kern="1200" dirty="0"/>
            <a:t> </a:t>
          </a:r>
          <a:r>
            <a:rPr lang="en-GB" sz="3600" kern="1200" dirty="0" err="1"/>
            <a:t>hwn</a:t>
          </a:r>
          <a:r>
            <a:rPr lang="en-GB" sz="3600" kern="1200" dirty="0"/>
            <a:t> i </a:t>
          </a:r>
          <a:r>
            <a:rPr lang="en-GB" sz="3600" kern="1200" dirty="0" err="1"/>
            <a:t>symud</a:t>
          </a:r>
          <a:r>
            <a:rPr lang="en-GB" sz="3600" kern="1200" dirty="0"/>
            <a:t> </a:t>
          </a:r>
          <a:r>
            <a:rPr lang="en-GB" sz="3600" kern="1200" dirty="0" err="1"/>
            <a:t>ymlaen</a:t>
          </a:r>
          <a:r>
            <a:rPr lang="en-GB" sz="3600" kern="1200" dirty="0"/>
            <a:t>!</a:t>
          </a:r>
        </a:p>
      </dsp:txBody>
      <dsp:txXfrm>
        <a:off x="69908" y="3152609"/>
        <a:ext cx="8357128" cy="1292264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questions couldn’t you answer in your literature review story?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don’t you know (yet!) about your field?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Use this to move forward!</a:t>
          </a:r>
        </a:p>
      </dsp:txBody>
      <dsp:txXfrm>
        <a:off x="69908" y="3152609"/>
        <a:ext cx="8357128" cy="1292264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EA67C-E054-44C9-A94F-4AA95CFB97A0}">
      <dsp:nvSpPr>
        <dsp:cNvPr id="0" name=""/>
        <dsp:cNvSpPr/>
      </dsp:nvSpPr>
      <dsp:spPr>
        <a:xfrm>
          <a:off x="0" y="720080"/>
          <a:ext cx="6894512" cy="15977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Read reviews in prestigious journals in your field</a:t>
          </a:r>
        </a:p>
      </dsp:txBody>
      <dsp:txXfrm>
        <a:off x="77997" y="798077"/>
        <a:ext cx="6738518" cy="1441774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15DD8-309D-458A-9B71-BA5B3FF94DD4}">
      <dsp:nvSpPr>
        <dsp:cNvPr id="0" name=""/>
        <dsp:cNvSpPr/>
      </dsp:nvSpPr>
      <dsp:spPr>
        <a:xfrm>
          <a:off x="0" y="36584"/>
          <a:ext cx="7056784" cy="1979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 err="1"/>
            <a:t>Darllenwch</a:t>
          </a:r>
          <a:r>
            <a:rPr lang="en-GB" sz="3600" kern="1200" dirty="0"/>
            <a:t> </a:t>
          </a:r>
          <a:r>
            <a:rPr lang="en-GB" sz="3600" kern="1200" dirty="0" err="1"/>
            <a:t>adolygiadau</a:t>
          </a:r>
          <a:r>
            <a:rPr lang="en-GB" sz="3600" kern="1200" dirty="0"/>
            <a:t> </a:t>
          </a:r>
          <a:r>
            <a:rPr lang="en-GB" sz="3600" kern="1200" dirty="0" err="1"/>
            <a:t>mewn</a:t>
          </a:r>
          <a:r>
            <a:rPr lang="en-GB" sz="3600" kern="1200" dirty="0"/>
            <a:t> </a:t>
          </a:r>
          <a:r>
            <a:rPr lang="en-GB" sz="3600" kern="1200" dirty="0" err="1"/>
            <a:t>cyfnodolion</a:t>
          </a:r>
          <a:r>
            <a:rPr lang="en-GB" sz="3600" kern="1200" dirty="0"/>
            <a:t> </a:t>
          </a:r>
          <a:r>
            <a:rPr lang="en-GB" sz="3600" kern="1200" dirty="0" err="1"/>
            <a:t>mawreddog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maes</a:t>
          </a:r>
          <a:endParaRPr lang="en-GB" sz="3600" kern="1200" dirty="0"/>
        </a:p>
      </dsp:txBody>
      <dsp:txXfrm>
        <a:off x="96638" y="133222"/>
        <a:ext cx="6863508" cy="1786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D963CB5A-D4FC-1FDF-2FC8-C60B72D24C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8DC3858-9927-4C8B-A2D8-0BBBA7E2AB56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D6334ACD-A8F8-9449-BDBC-E6C59CEF52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53031B5F-126B-6555-0A5C-6D185203CE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E869E67D-1BF9-6943-2DD9-1780124D0E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6BE3CE5-F6D9-4CD1-977F-A694A55914F7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2096CD1-0926-C952-DF3F-3038B92666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3D0FF54D-AC9C-E05C-4D96-C06E4C9053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961BF9AC-AAC6-91C0-87F8-1098577E94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3F871D-A453-44F9-858B-3AD0C3DA1637}" type="slidenum">
              <a:rPr lang="en-US" altLang="en-US"/>
              <a:pPr>
                <a:spcBef>
                  <a:spcPct val="0"/>
                </a:spcBef>
              </a:pPr>
              <a:t>36</a:t>
            </a:fld>
            <a:endParaRPr lang="en-US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A1ACD8BD-398B-C16E-333D-50CEE6F852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44F55DB1-037D-2390-BC78-8EE33840B4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8987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9953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063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67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288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443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24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41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7264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384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0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724" r:id="rId7"/>
    <p:sldLayoutId id="214748372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B3107.AE17F7A0" TargetMode="External"/><Relationship Id="rId7" Type="http://schemas.openxmlformats.org/officeDocument/2006/relationships/hyperlink" Target="https://eur01.safelinks.protection.outlook.com/?url=https%3A%2F%2Fmoodle.uwtsd.ac.uk%2Fcourse%2Fview.php%3Fid%3D11455%26section%3D3&amp;data=05%7C02%7Cn.welton%40uwtsd.ac.uk%7C1ed80d03cc6b4a3cd25908dcff1f2fdc%7C4e0f11f9046e45059cb8db2152311e21%7C0%7C0%7C638665756619879452%7CUnknown%7CTWFpbGZsb3d8eyJFbXB0eU1hcGkiOnRydWUsIlYiOiIwLjAuMDAwMCIsIlAiOiJXaW4zMiIsIkFOIjoiTWFpbCIsIldUIjoyfQ%3D%3D%7C0%7C%7C%7C&amp;sdata=%2B8n1sWsZ7YaRUEDhlEf2bRNQ5%2BIueWO3Io7F1MjXXEk%3D&amp;reserved=0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eur01.safelinks.protection.outlook.com/?url=https%3A%2F%2Fmoodle.uwtsd.ac.uk%2Fcourse%2Fview.php%3Fid%3D11455%26section%3D1&amp;data=05%7C02%7Cn.welton%40uwtsd.ac.uk%7C1ed80d03cc6b4a3cd25908dcff1f2fdc%7C4e0f11f9046e45059cb8db2152311e21%7C0%7C0%7C638665756619837610%7CUnknown%7CTWFpbGZsb3d8eyJFbXB0eU1hcGkiOnRydWUsIlYiOiIwLjAuMDAwMCIsIlAiOiJXaW4zMiIsIkFOIjoiTWFpbCIsIldUIjoyfQ%3D%3D%7C0%7C%7C%7C&amp;sdata=NyhPEWC4QFrRmzUvy8zFCDmCPBkZcOIFUloiTAVNumA%3D&amp;reserved=0" TargetMode="External"/><Relationship Id="rId5" Type="http://schemas.openxmlformats.org/officeDocument/2006/relationships/image" Target="cid:image002.png@01DB3107.AE17F7A0" TargetMode="External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crumb.com/literature-review-outline" TargetMode="Externa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crumb.com/literature-review-outline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uwtsd.ac.uk/library/using-our-libraries/online-library/referencing-handbooks/" TargetMode="Externa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-citethemrightonline-com.ezproxy.uwtsd.ac.uk/" TargetMode="Externa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7.xml"/><Relationship Id="rId3" Type="http://schemas.openxmlformats.org/officeDocument/2006/relationships/diagramLayout" Target="../diagrams/layout26.xml"/><Relationship Id="rId7" Type="http://schemas.openxmlformats.org/officeDocument/2006/relationships/diagramData" Target="../diagrams/data27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6.xml"/><Relationship Id="rId11" Type="http://schemas.microsoft.com/office/2007/relationships/diagramDrawing" Target="../diagrams/drawing27.xml"/><Relationship Id="rId5" Type="http://schemas.openxmlformats.org/officeDocument/2006/relationships/diagramColors" Target="../diagrams/colors26.xml"/><Relationship Id="rId10" Type="http://schemas.openxmlformats.org/officeDocument/2006/relationships/diagramColors" Target="../diagrams/colors27.xml"/><Relationship Id="rId4" Type="http://schemas.openxmlformats.org/officeDocument/2006/relationships/diagramQuickStyle" Target="../diagrams/quickStyle26.xml"/><Relationship Id="rId9" Type="http://schemas.openxmlformats.org/officeDocument/2006/relationships/diagramQuickStyle" Target="../diagrams/quickStyle27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9.xml"/><Relationship Id="rId3" Type="http://schemas.openxmlformats.org/officeDocument/2006/relationships/diagramLayout" Target="../diagrams/layout28.xml"/><Relationship Id="rId7" Type="http://schemas.openxmlformats.org/officeDocument/2006/relationships/diagramData" Target="../diagrams/data29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8.xml"/><Relationship Id="rId11" Type="http://schemas.microsoft.com/office/2007/relationships/diagramDrawing" Target="../diagrams/drawing29.xml"/><Relationship Id="rId5" Type="http://schemas.openxmlformats.org/officeDocument/2006/relationships/diagramColors" Target="../diagrams/colors28.xml"/><Relationship Id="rId10" Type="http://schemas.openxmlformats.org/officeDocument/2006/relationships/diagramColors" Target="../diagrams/colors29.xml"/><Relationship Id="rId4" Type="http://schemas.openxmlformats.org/officeDocument/2006/relationships/diagramQuickStyle" Target="../diagrams/quickStyle28.xml"/><Relationship Id="rId9" Type="http://schemas.openxmlformats.org/officeDocument/2006/relationships/diagramQuickStyle" Target="../diagrams/quickStyle29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1.xml"/><Relationship Id="rId3" Type="http://schemas.openxmlformats.org/officeDocument/2006/relationships/diagramLayout" Target="../diagrams/layout30.xml"/><Relationship Id="rId7" Type="http://schemas.openxmlformats.org/officeDocument/2006/relationships/diagramData" Target="../diagrams/data31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0.xml"/><Relationship Id="rId11" Type="http://schemas.microsoft.com/office/2007/relationships/diagramDrawing" Target="../diagrams/drawing31.xml"/><Relationship Id="rId5" Type="http://schemas.openxmlformats.org/officeDocument/2006/relationships/diagramColors" Target="../diagrams/colors30.xml"/><Relationship Id="rId10" Type="http://schemas.openxmlformats.org/officeDocument/2006/relationships/diagramColors" Target="../diagrams/colors31.xml"/><Relationship Id="rId4" Type="http://schemas.openxmlformats.org/officeDocument/2006/relationships/diagramQuickStyle" Target="../diagrams/quickStyle30.xml"/><Relationship Id="rId9" Type="http://schemas.openxmlformats.org/officeDocument/2006/relationships/diagramQuickStyle" Target="../diagrams/quickStyle3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5.xml"/><Relationship Id="rId3" Type="http://schemas.openxmlformats.org/officeDocument/2006/relationships/diagramLayout" Target="../diagrams/layout34.xml"/><Relationship Id="rId7" Type="http://schemas.openxmlformats.org/officeDocument/2006/relationships/diagramData" Target="../diagrams/data35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4.xml"/><Relationship Id="rId11" Type="http://schemas.microsoft.com/office/2007/relationships/diagramDrawing" Target="../diagrams/drawing35.xml"/><Relationship Id="rId5" Type="http://schemas.openxmlformats.org/officeDocument/2006/relationships/diagramColors" Target="../diagrams/colors34.xml"/><Relationship Id="rId10" Type="http://schemas.openxmlformats.org/officeDocument/2006/relationships/diagramColors" Target="../diagrams/colors35.xml"/><Relationship Id="rId4" Type="http://schemas.openxmlformats.org/officeDocument/2006/relationships/diagramQuickStyle" Target="../diagrams/quickStyle34.xml"/><Relationship Id="rId9" Type="http://schemas.openxmlformats.org/officeDocument/2006/relationships/diagramQuickStyle" Target="../diagrams/quickStyle3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IYC6zG265E" TargetMode="Externa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d.ac.uk/ia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04BD94B-1D85-3CF8-65DD-113049276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Nod/</a:t>
            </a:r>
            <a:r>
              <a:rPr lang="en-GB" dirty="0">
                <a:solidFill>
                  <a:schemeClr val="accent1"/>
                </a:solidFill>
              </a:rPr>
              <a:t>Aim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2919641-DF40-2C8E-D88E-225EF4CC26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01E76D-1AA4-42E0-7F4B-8FB626379A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is a Literature Review and </a:t>
            </a:r>
          </a:p>
          <a:p>
            <a:r>
              <a:rPr lang="en-GB" dirty="0">
                <a:solidFill>
                  <a:schemeClr val="accent1"/>
                </a:solidFill>
              </a:rPr>
              <a:t>Why Undertake one ?</a:t>
            </a:r>
          </a:p>
          <a:p>
            <a:r>
              <a:rPr lang="en-GB" dirty="0">
                <a:solidFill>
                  <a:schemeClr val="accent1"/>
                </a:solidFill>
              </a:rPr>
              <a:t>Methodology </a:t>
            </a:r>
          </a:p>
          <a:p>
            <a:r>
              <a:rPr lang="en-GB" dirty="0">
                <a:solidFill>
                  <a:schemeClr val="accent1"/>
                </a:solidFill>
              </a:rPr>
              <a:t>Writing </a:t>
            </a:r>
          </a:p>
          <a:p>
            <a:r>
              <a:rPr lang="en-GB" dirty="0">
                <a:solidFill>
                  <a:schemeClr val="accent1"/>
                </a:solidFill>
              </a:rPr>
              <a:t>Next Steps</a:t>
            </a:r>
          </a:p>
        </p:txBody>
      </p:sp>
    </p:spTree>
    <p:extLst>
      <p:ext uri="{BB962C8B-B14F-4D97-AF65-F5344CB8AC3E}">
        <p14:creationId xmlns:p14="http://schemas.microsoft.com/office/powerpoint/2010/main" val="308698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F58C674-766E-42A3-BC9E-C216B06269E6}"/>
              </a:ext>
            </a:extLst>
          </p:cNvPr>
          <p:cNvGraphicFramePr/>
          <p:nvPr/>
        </p:nvGraphicFramePr>
        <p:xfrm>
          <a:off x="395536" y="901094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ow to Write a Stellar Literature Review | Grammarly Blog">
            <a:extLst>
              <a:ext uri="{FF2B5EF4-FFF2-40B4-BE49-F238E27FC236}">
                <a16:creationId xmlns:a16="http://schemas.microsoft.com/office/drawing/2014/main" id="{32BB5595-CD65-40AF-BD66-304EE2F1F2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380266" cy="339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976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5C409E-4AAB-878C-9DB6-4C2D2A0688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Pwrpas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Purpose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883B343-A929-68EE-107B-7CFF0698F2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65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0B98E-2E64-E616-C921-5C9835D7B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A4E4B-C3E8-8DE4-DACF-E219E47129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Wrth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ddiben</a:t>
            </a:r>
            <a:r>
              <a:rPr lang="en-GB" dirty="0"/>
              <a:t>.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?</a:t>
            </a:r>
          </a:p>
          <a:p>
            <a:r>
              <a:rPr lang="en-GB" dirty="0" err="1"/>
              <a:t>Meddyliau</a:t>
            </a:r>
            <a:r>
              <a:rPr lang="en-GB" dirty="0"/>
              <a:t> ???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3D6572-2868-D431-5878-1AB75E6033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When thinking about what a literature review </a:t>
            </a:r>
            <a:r>
              <a:rPr lang="en-GB" i="1" dirty="0">
                <a:solidFill>
                  <a:srgbClr val="0070C0"/>
                </a:solidFill>
              </a:rPr>
              <a:t>is</a:t>
            </a:r>
            <a:r>
              <a:rPr lang="en-GB" dirty="0">
                <a:solidFill>
                  <a:srgbClr val="0070C0"/>
                </a:solidFill>
              </a:rPr>
              <a:t>, we need to think about what it is </a:t>
            </a:r>
            <a:r>
              <a:rPr lang="en-GB" i="1" dirty="0">
                <a:solidFill>
                  <a:srgbClr val="0070C0"/>
                </a:solidFill>
              </a:rPr>
              <a:t>for</a:t>
            </a:r>
            <a:r>
              <a:rPr lang="en-GB" dirty="0">
                <a:solidFill>
                  <a:srgbClr val="0070C0"/>
                </a:solidFill>
              </a:rPr>
              <a:t>. </a:t>
            </a:r>
          </a:p>
          <a:p>
            <a:r>
              <a:rPr lang="en-GB" dirty="0">
                <a:solidFill>
                  <a:srgbClr val="0070C0"/>
                </a:solidFill>
              </a:rPr>
              <a:t>What is the purpose of a literature review?</a:t>
            </a:r>
          </a:p>
          <a:p>
            <a:r>
              <a:rPr lang="en-GB" dirty="0">
                <a:solidFill>
                  <a:srgbClr val="0070C0"/>
                </a:solidFill>
              </a:rPr>
              <a:t>Thoughts ???</a:t>
            </a:r>
          </a:p>
          <a:p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3113873-BDAE-CE12-D083-32509D2AD1C3}"/>
              </a:ext>
            </a:extLst>
          </p:cNvPr>
          <p:cNvSpPr txBox="1">
            <a:spLocks/>
          </p:cNvSpPr>
          <p:nvPr/>
        </p:nvSpPr>
        <p:spPr>
          <a:xfrm>
            <a:off x="781050" y="5175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Adolygiad llenyddiaeth</a:t>
            </a:r>
            <a:br>
              <a:rPr lang="en-GB"/>
            </a:br>
            <a:r>
              <a:rPr lang="en-GB">
                <a:solidFill>
                  <a:schemeClr val="accent1"/>
                </a:solidFill>
              </a:rPr>
              <a:t>Literature Review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832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3A4C09A-178F-6265-CA0A-EA59249F2A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171821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4831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71127896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7904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3FFBF1-6932-658B-CB05-6F0BAA1B1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it is not: </a:t>
            </a:r>
            <a:r>
              <a:rPr lang="en-GB" sz="1600" i="1" dirty="0"/>
              <a:t>(Gaw, 2024)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094956E-DDAD-E5FD-4D44-AF8A6D66B8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:</a:t>
            </a:r>
          </a:p>
          <a:p>
            <a:r>
              <a:rPr lang="en-GB" dirty="0" err="1"/>
              <a:t>Rhestr</a:t>
            </a:r>
            <a:r>
              <a:rPr lang="en-GB" dirty="0"/>
              <a:t> neu </a:t>
            </a:r>
            <a:r>
              <a:rPr lang="en-GB" dirty="0" err="1"/>
              <a:t>lyfryddiaeth</a:t>
            </a:r>
            <a:r>
              <a:rPr lang="en-GB" dirty="0"/>
              <a:t> </a:t>
            </a:r>
            <a:r>
              <a:rPr lang="en-GB" dirty="0" err="1"/>
              <a:t>anodedig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yr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darllen</a:t>
            </a:r>
            <a:endParaRPr lang="en-GB" dirty="0"/>
          </a:p>
          <a:p>
            <a:r>
              <a:rPr lang="en-GB" dirty="0" err="1"/>
              <a:t>Crynodeb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neu </a:t>
            </a:r>
            <a:r>
              <a:rPr lang="en-GB" dirty="0" err="1"/>
              <a:t>aralleirio'r</a:t>
            </a:r>
            <a:r>
              <a:rPr lang="en-GB" dirty="0"/>
              <a:t> </a:t>
            </a:r>
            <a:r>
              <a:rPr lang="en-GB" dirty="0" err="1"/>
              <a:t>casgliadau</a:t>
            </a:r>
            <a:endParaRPr lang="en-GB" dirty="0"/>
          </a:p>
          <a:p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gyfyngu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canfyddiadau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Cul</a:t>
            </a:r>
            <a:r>
              <a:rPr lang="en-GB" dirty="0"/>
              <a:t> a bas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ddynesiad</a:t>
            </a:r>
            <a:endParaRPr lang="en-GB" dirty="0"/>
          </a:p>
          <a:p>
            <a:r>
              <a:rPr lang="en-GB" dirty="0"/>
              <a:t>Yn </a:t>
            </a:r>
            <a:r>
              <a:rPr lang="en-GB" dirty="0" err="1"/>
              <a:t>ddryslyd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hirwyntog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am y </a:t>
            </a:r>
            <a:r>
              <a:rPr lang="en-GB" dirty="0" err="1"/>
              <a:t>papurau</a:t>
            </a:r>
            <a:endParaRPr lang="en-GB" dirty="0"/>
          </a:p>
          <a:p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mympwyol</a:t>
            </a:r>
            <a:r>
              <a:rPr lang="en-GB" dirty="0"/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491D7C-9CA3-EF39-24E4-8788993118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It is not: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A list or annotated bibliography of the sources you have read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A simple summary of those sources or paraphrasing of the conclusions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Confined to description of the studies and their findings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 Narrow and shallow in its approach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Confusing and longwinded in the way you write about the papers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Constructed in an arbitrary fashion.</a:t>
            </a:r>
          </a:p>
        </p:txBody>
      </p:sp>
    </p:spTree>
    <p:extLst>
      <p:ext uri="{BB962C8B-B14F-4D97-AF65-F5344CB8AC3E}">
        <p14:creationId xmlns:p14="http://schemas.microsoft.com/office/powerpoint/2010/main" val="3994266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60230-024C-1CE6-2CBA-64BCE1ADF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it is </a:t>
            </a:r>
            <a:r>
              <a:rPr lang="en-GB" sz="2000" dirty="0"/>
              <a:t>(Gaw, 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B2A1B-A566-6A0C-B9CF-8D5181B5DB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Mae'n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Gwerthusiad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darllen</a:t>
            </a:r>
            <a:endParaRPr lang="en-GB" dirty="0"/>
          </a:p>
          <a:p>
            <a:pPr lvl="1"/>
            <a:r>
              <a:rPr lang="en-GB" dirty="0"/>
              <a:t> </a:t>
            </a:r>
            <a:r>
              <a:rPr lang="en-GB" dirty="0" err="1"/>
              <a:t>Cyfuniad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diffiniedig</a:t>
            </a:r>
            <a:endParaRPr lang="en-GB" dirty="0"/>
          </a:p>
          <a:p>
            <a:pPr lvl="1"/>
            <a:r>
              <a:rPr lang="en-GB" dirty="0" err="1"/>
              <a:t>Eang</a:t>
            </a:r>
            <a:r>
              <a:rPr lang="en-GB" dirty="0"/>
              <a:t> a </a:t>
            </a:r>
            <a:r>
              <a:rPr lang="en-GB" dirty="0" err="1"/>
              <a:t>dwfn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ddull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glir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gryno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yr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am y </a:t>
            </a:r>
            <a:r>
              <a:rPr lang="en-GB" dirty="0" err="1"/>
              <a:t>papurau</a:t>
            </a:r>
            <a:endParaRPr lang="en-GB" dirty="0"/>
          </a:p>
          <a:p>
            <a:pPr lvl="1"/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gysyniad</a:t>
            </a:r>
            <a:r>
              <a:rPr lang="en-GB" dirty="0"/>
              <a:t> </a:t>
            </a:r>
            <a:r>
              <a:rPr lang="en-GB" dirty="0" err="1"/>
              <a:t>cyson</a:t>
            </a:r>
            <a:r>
              <a:rPr lang="en-GB" dirty="0"/>
              <a:t>,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ddiffinio'n</a:t>
            </a:r>
            <a:r>
              <a:rPr lang="en-GB" dirty="0"/>
              <a:t> </a:t>
            </a:r>
            <a:r>
              <a:rPr lang="en-GB" dirty="0" err="1"/>
              <a:t>glir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A2A12-F719-F65F-A869-ADCEFD187A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It is: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 critical evaluation of the literature you have read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 A synthesis of the available research in a defined area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Broad and deep in its approach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Clear and concise in the way you write about the papers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 Guided by a clearly defined, consistent concept</a:t>
            </a:r>
          </a:p>
        </p:txBody>
      </p:sp>
    </p:spTree>
    <p:extLst>
      <p:ext uri="{BB962C8B-B14F-4D97-AF65-F5344CB8AC3E}">
        <p14:creationId xmlns:p14="http://schemas.microsoft.com/office/powerpoint/2010/main" val="1388544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2B3656F-AB1A-D030-8CD7-2196811EA9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9964" y="-1254"/>
            <a:ext cx="7886700" cy="1325563"/>
          </a:xfrm>
        </p:spPr>
        <p:txBody>
          <a:bodyPr/>
          <a:lstStyle/>
          <a:p>
            <a:pPr eaLnBrk="1" hangingPunct="1"/>
            <a:r>
              <a:rPr lang="en-US" altLang="en-US" sz="4400" dirty="0"/>
              <a:t>Purpose of a Literature Review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9227A35E-1E8B-B39B-BE8B-621D2041381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28651" y="1268760"/>
            <a:ext cx="3867150" cy="380986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en-US" sz="2400" dirty="0" err="1"/>
              <a:t>Mae'r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adolygiad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llenyddiaeth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edrych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feirniadol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bresennol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sy'n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arwyddocaol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i'r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gwaith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ydych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ei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wneud</a:t>
            </a:r>
            <a:r>
              <a:rPr lang="en-US" altLang="en-US" sz="2400" dirty="0"/>
              <a:t>.</a:t>
            </a:r>
          </a:p>
          <a:p>
            <a:pPr>
              <a:buNone/>
            </a:pPr>
            <a:endParaRPr lang="en-US" altLang="en-US" sz="24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ddarparu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gwybodaeth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gefndir</a:t>
            </a:r>
            <a:endParaRPr lang="en-US" altLang="en-US" sz="20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sefydlu</a:t>
            </a:r>
            <a:r>
              <a:rPr lang="en-US" altLang="en-US" sz="2000" dirty="0"/>
              <a:t> </a:t>
            </a:r>
            <a:r>
              <a:rPr lang="en-US" altLang="en-US" sz="2000" dirty="0" err="1"/>
              <a:t>pwysigrwydd</a:t>
            </a:r>
            <a:endParaRPr lang="en-US" altLang="en-US" sz="20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ddangos</a:t>
            </a:r>
            <a:r>
              <a:rPr lang="en-US" altLang="en-US" sz="2000" dirty="0"/>
              <a:t> </a:t>
            </a:r>
            <a:r>
              <a:rPr lang="en-US" altLang="en-US" sz="2000" dirty="0" err="1"/>
              <a:t>cynefindra</a:t>
            </a:r>
            <a:endParaRPr lang="en-US" altLang="en-US" sz="2000" dirty="0"/>
          </a:p>
          <a:p>
            <a:pPr lvl="1"/>
            <a:r>
              <a:rPr lang="en-US" altLang="en-US" sz="2000" dirty="0"/>
              <a:t>“</a:t>
            </a:r>
            <a:r>
              <a:rPr lang="en-US" altLang="en-US" sz="2000" dirty="0" err="1"/>
              <a:t>cerfio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gofod</a:t>
            </a:r>
            <a:r>
              <a:rPr lang="en-US" altLang="en-US" sz="2000" dirty="0"/>
              <a:t>” </a:t>
            </a:r>
            <a:r>
              <a:rPr lang="en-US" altLang="en-US" sz="2000" dirty="0" err="1"/>
              <a:t>ar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gyfer</a:t>
            </a:r>
            <a:r>
              <a:rPr lang="en-US" altLang="en-US" sz="2000" dirty="0"/>
              <a:t> </a:t>
            </a:r>
            <a:r>
              <a:rPr lang="en-US" altLang="en-US" sz="2000" dirty="0" err="1"/>
              <a:t>ymchwil</a:t>
            </a:r>
            <a:r>
              <a:rPr lang="en-US" altLang="en-US" sz="2000" dirty="0"/>
              <a:t> </a:t>
            </a:r>
            <a:r>
              <a:rPr lang="en-US" altLang="en-US" sz="2000" dirty="0" err="1"/>
              <a:t>pellach</a:t>
            </a:r>
            <a:endParaRPr lang="en-US" altLang="en-US" sz="20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25F085-F418-9590-5941-B3A755C8AC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2040" y="1304285"/>
            <a:ext cx="3867150" cy="380986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altLang="en-US" dirty="0">
                <a:solidFill>
                  <a:schemeClr val="accent1"/>
                </a:solidFill>
              </a:rPr>
              <a:t>The literature review is a critical look at the existing research that is significant to the work that you are carrying out. </a:t>
            </a:r>
          </a:p>
          <a:p>
            <a:pPr>
              <a:buNone/>
            </a:pPr>
            <a:endParaRPr lang="en-US" altLang="en-US" sz="800" dirty="0">
              <a:solidFill>
                <a:schemeClr val="accent1"/>
              </a:solidFill>
            </a:endParaRP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provide background information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  <a:highlight>
                  <a:srgbClr val="FFFF00"/>
                </a:highlight>
              </a:rPr>
              <a:t>Proof that you have done the necessary work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  <a:highlight>
                  <a:srgbClr val="FFFF00"/>
                </a:highlight>
              </a:rPr>
              <a:t>Demonstrate  critical skills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establish importance of an area of research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demonstrate familiarity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“carve out a space” for further research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959806861"/>
              </p:ext>
            </p:extLst>
          </p:nvPr>
        </p:nvGraphicFramePr>
        <p:xfrm>
          <a:off x="251521" y="980728"/>
          <a:ext cx="8477348" cy="46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/>
              <a:t>Purpose </a:t>
            </a:r>
          </a:p>
        </p:txBody>
      </p:sp>
    </p:spTree>
    <p:extLst>
      <p:ext uri="{BB962C8B-B14F-4D97-AF65-F5344CB8AC3E}">
        <p14:creationId xmlns:p14="http://schemas.microsoft.com/office/powerpoint/2010/main" val="990364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C1A15-3E0D-2521-48BF-140282176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Types of Literature Reviews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1856F-8D50-4F64-868D-F70028761B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Adolygiad</a:t>
            </a:r>
            <a:r>
              <a:rPr lang="en-GB" dirty="0"/>
              <a:t> o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Naratif</a:t>
            </a:r>
            <a:r>
              <a:rPr lang="en-GB" dirty="0"/>
              <a:t> </a:t>
            </a:r>
            <a:r>
              <a:rPr lang="en-GB" sz="1700" dirty="0">
                <a:solidFill>
                  <a:srgbClr val="FF0000"/>
                </a:solidFill>
              </a:rPr>
              <a:t>(Mae </a:t>
            </a:r>
            <a:r>
              <a:rPr lang="en-GB" sz="1700" dirty="0" err="1">
                <a:solidFill>
                  <a:srgbClr val="FF0000"/>
                </a:solidFill>
              </a:rPr>
              <a:t>traethodau</a:t>
            </a:r>
            <a:r>
              <a:rPr lang="en-GB" sz="1700" dirty="0">
                <a:solidFill>
                  <a:srgbClr val="FF0000"/>
                </a:solidFill>
              </a:rPr>
              <a:t> hir / Thesis </a:t>
            </a:r>
            <a:r>
              <a:rPr lang="en-GB" sz="1700" dirty="0" err="1">
                <a:solidFill>
                  <a:srgbClr val="FF0000"/>
                </a:solidFill>
              </a:rPr>
              <a:t>yn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dirty="0" err="1">
                <a:solidFill>
                  <a:srgbClr val="FF0000"/>
                </a:solidFill>
              </a:rPr>
              <a:t>aml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dirty="0" err="1">
                <a:solidFill>
                  <a:srgbClr val="FF0000"/>
                </a:solidFill>
              </a:rPr>
              <a:t>yn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dirty="0" err="1">
                <a:solidFill>
                  <a:srgbClr val="FF0000"/>
                </a:solidFill>
              </a:rPr>
              <a:t>defnyddio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dirty="0" err="1">
                <a:solidFill>
                  <a:srgbClr val="FF0000"/>
                </a:solidFill>
              </a:rPr>
              <a:t>hyn</a:t>
            </a:r>
            <a:r>
              <a:rPr lang="en-GB" sz="1700" dirty="0">
                <a:solidFill>
                  <a:srgbClr val="FF0000"/>
                </a:solidFill>
              </a:rPr>
              <a:t>, </a:t>
            </a:r>
            <a:r>
              <a:rPr lang="en-GB" sz="1700" dirty="0" err="1">
                <a:solidFill>
                  <a:srgbClr val="FF0000"/>
                </a:solidFill>
              </a:rPr>
              <a:t>ochr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dirty="0" err="1">
                <a:solidFill>
                  <a:srgbClr val="FF0000"/>
                </a:solidFill>
              </a:rPr>
              <a:t>yn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dirty="0" err="1">
                <a:solidFill>
                  <a:srgbClr val="FF0000"/>
                </a:solidFill>
              </a:rPr>
              <a:t>ochr</a:t>
            </a:r>
            <a:r>
              <a:rPr lang="en-GB" sz="1700" dirty="0">
                <a:solidFill>
                  <a:srgbClr val="FF0000"/>
                </a:solidFill>
              </a:rPr>
              <a:t> ag </a:t>
            </a:r>
            <a:r>
              <a:rPr lang="en-GB" sz="1700" dirty="0" err="1">
                <a:solidFill>
                  <a:srgbClr val="FF0000"/>
                </a:solidFill>
              </a:rPr>
              <a:t>adolygiad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dirty="0" err="1">
                <a:solidFill>
                  <a:srgbClr val="FF0000"/>
                </a:solidFill>
              </a:rPr>
              <a:t>llenyddiaeth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dirty="0" err="1">
                <a:solidFill>
                  <a:srgbClr val="FF0000"/>
                </a:solidFill>
              </a:rPr>
              <a:t>feirniadol</a:t>
            </a:r>
            <a:r>
              <a:rPr lang="en-GB" sz="1700" dirty="0">
                <a:solidFill>
                  <a:srgbClr val="FF0000"/>
                </a:solidFill>
              </a:rPr>
              <a:t>):</a:t>
            </a:r>
          </a:p>
          <a:p>
            <a:pPr lvl="1"/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cynhwysfawr</a:t>
            </a:r>
            <a:r>
              <a:rPr lang="en-GB" dirty="0"/>
              <a:t> o </a:t>
            </a:r>
            <a:r>
              <a:rPr lang="en-GB" dirty="0" err="1"/>
              <a:t>bwnc</a:t>
            </a:r>
            <a:r>
              <a:rPr lang="en-GB" dirty="0"/>
              <a:t> (</a:t>
            </a:r>
            <a:r>
              <a:rPr lang="en-GB" dirty="0" err="1"/>
              <a:t>perthnasol</a:t>
            </a:r>
            <a:r>
              <a:rPr lang="en-GB" dirty="0"/>
              <a:t> a </a:t>
            </a:r>
            <a:r>
              <a:rPr lang="en-GB" dirty="0" err="1"/>
              <a:t>phwysig</a:t>
            </a:r>
            <a:r>
              <a:rPr lang="en-GB" dirty="0"/>
              <a:t> </a:t>
            </a:r>
            <a:r>
              <a:rPr lang="en-GB" dirty="0" err="1"/>
              <a:t>i'ch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).</a:t>
            </a:r>
          </a:p>
          <a:p>
            <a:pPr lvl="1"/>
            <a:r>
              <a:rPr lang="en-GB" dirty="0"/>
              <a:t>Synthesises &amp; </a:t>
            </a:r>
            <a:r>
              <a:rPr lang="en-GB" dirty="0" err="1"/>
              <a:t>Gwerthuso'r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nodi </a:t>
            </a:r>
            <a:r>
              <a:rPr lang="en-GB" dirty="0" err="1"/>
              <a:t>tueddiadau</a:t>
            </a:r>
            <a:r>
              <a:rPr lang="en-GB" dirty="0"/>
              <a:t> a </a:t>
            </a:r>
            <a:r>
              <a:rPr lang="en-GB" dirty="0" err="1"/>
              <a:t>bylchau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llenyddiaeth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7217D-080F-CAEC-5BFE-BB15FDD1FD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1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Narrative Literature Review </a:t>
            </a:r>
            <a:r>
              <a:rPr lang="en-GB" sz="2000" b="1" i="0" u="sng" dirty="0">
                <a:solidFill>
                  <a:srgbClr val="FF0000"/>
                </a:solidFill>
                <a:effectLst/>
                <a:latin typeface="-apple-system"/>
              </a:rPr>
              <a:t>(Dissertations / Thesis often use this, alongside critical literature review)</a:t>
            </a:r>
            <a:r>
              <a:rPr lang="en-GB" sz="2000" b="0" i="0" u="sng" dirty="0">
                <a:solidFill>
                  <a:srgbClr val="FF0000"/>
                </a:solidFill>
                <a:effectLst/>
                <a:latin typeface="-apple-system"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Provides a comprehensive overview of a topic (relevant and important to your study).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Synthesises &amp; Evaluates  existing research </a:t>
            </a:r>
            <a:endParaRPr lang="en-GB" dirty="0">
              <a:solidFill>
                <a:schemeClr val="accent1">
                  <a:lumMod val="75000"/>
                </a:schemeClr>
              </a:solidFill>
              <a:latin typeface="-apple-system"/>
            </a:endParaRP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Useful for identifying trends and gaps in the literature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750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2B76E-B7E4-F4C8-D782-726DD43D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Types of Literature Reviews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93FB4-241E-2EE7-542F-60E4B23FC2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sz="1900" dirty="0">
                <a:solidFill>
                  <a:srgbClr val="FF0000"/>
                </a:solidFill>
              </a:rPr>
              <a:t>(Yn </a:t>
            </a:r>
            <a:r>
              <a:rPr lang="en-GB" sz="1900" dirty="0" err="1">
                <a:solidFill>
                  <a:srgbClr val="FF0000"/>
                </a:solidFill>
              </a:rPr>
              <a:t>gysylltiedig</a:t>
            </a:r>
            <a:r>
              <a:rPr lang="en-GB" sz="1900" dirty="0">
                <a:solidFill>
                  <a:srgbClr val="FF0000"/>
                </a:solidFill>
              </a:rPr>
              <a:t> ag </a:t>
            </a:r>
            <a:r>
              <a:rPr lang="en-GB" sz="1900" dirty="0" err="1">
                <a:solidFill>
                  <a:srgbClr val="FF0000"/>
                </a:solidFill>
              </a:rPr>
              <a:t>adolygiad</a:t>
            </a:r>
            <a:r>
              <a:rPr lang="en-GB" sz="1900" dirty="0">
                <a:solidFill>
                  <a:srgbClr val="FF0000"/>
                </a:solidFill>
              </a:rPr>
              <a:t> </a:t>
            </a:r>
            <a:r>
              <a:rPr lang="en-GB" sz="1900" dirty="0" err="1">
                <a:solidFill>
                  <a:srgbClr val="FF0000"/>
                </a:solidFill>
              </a:rPr>
              <a:t>naratif</a:t>
            </a:r>
            <a:r>
              <a:rPr lang="en-GB" sz="1900" dirty="0">
                <a:solidFill>
                  <a:srgbClr val="FF0000"/>
                </a:solidFill>
              </a:rPr>
              <a:t>, </a:t>
            </a:r>
            <a:r>
              <a:rPr lang="en-GB" sz="1900" dirty="0" err="1">
                <a:solidFill>
                  <a:srgbClr val="FF0000"/>
                </a:solidFill>
              </a:rPr>
              <a:t>disgwyliadau</a:t>
            </a:r>
            <a:r>
              <a:rPr lang="en-GB" sz="1900" dirty="0">
                <a:solidFill>
                  <a:srgbClr val="FF0000"/>
                </a:solidFill>
              </a:rPr>
              <a:t>):</a:t>
            </a:r>
          </a:p>
          <a:p>
            <a:pPr lvl="1"/>
            <a:r>
              <a:rPr lang="en-GB" dirty="0" err="1"/>
              <a:t>Gwerthuso</a:t>
            </a:r>
            <a:r>
              <a:rPr lang="en-GB" dirty="0"/>
              <a:t> a </a:t>
            </a:r>
            <a:r>
              <a:rPr lang="en-GB" dirty="0" err="1"/>
              <a:t>beirniadu'r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bresennol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a </a:t>
            </a:r>
            <a:r>
              <a:rPr lang="en-GB" dirty="0" err="1"/>
              <a:t>gwendidau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 a </a:t>
            </a:r>
            <a:r>
              <a:rPr lang="en-GB" dirty="0" err="1"/>
              <a:t>methodolegau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Ei nod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ddyfnach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CCF7BD-3471-7192-3C19-452C87FD7B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  <a:latin typeface="-apple-system"/>
              </a:rPr>
              <a:t>Critical Literature Review </a:t>
            </a:r>
            <a:r>
              <a:rPr lang="en-GB" sz="2200" b="1" i="0" dirty="0">
                <a:solidFill>
                  <a:schemeClr val="accent1"/>
                </a:solidFill>
                <a:effectLst/>
                <a:latin typeface="-apple-system"/>
              </a:rPr>
              <a:t>(Linked to narrative review, expectations)</a:t>
            </a:r>
            <a:r>
              <a:rPr lang="en-GB" sz="2200" b="0" i="0" dirty="0">
                <a:solidFill>
                  <a:schemeClr val="accent1"/>
                </a:solidFill>
                <a:effectLst/>
                <a:latin typeface="-apple-system"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Evaluates and critiques the existing literature.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Discusses strengths and weaknesses of studies and methodologies.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Aims to provide a deeper understanding of the topic.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9610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84344-826F-9688-3FED-7DD66CDDA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Types of Literature Reviews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791B8-38BB-F3A7-E8E8-9B69058270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Adolygiad</a:t>
            </a:r>
            <a:r>
              <a:rPr lang="en-GB" dirty="0"/>
              <a:t> o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Systematig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Gwerthuso</a:t>
            </a:r>
            <a:r>
              <a:rPr lang="en-GB" dirty="0"/>
              <a:t> a </a:t>
            </a:r>
            <a:r>
              <a:rPr lang="en-GB" dirty="0" err="1"/>
              <a:t>dehongli'r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dystiolaeth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. </a:t>
            </a:r>
          </a:p>
          <a:p>
            <a:pPr lvl="1"/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drylwyr</a:t>
            </a:r>
            <a:r>
              <a:rPr lang="en-GB" dirty="0"/>
              <a:t> a </a:t>
            </a:r>
            <a:r>
              <a:rPr lang="en-GB" dirty="0" err="1"/>
              <a:t>strwythuredig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Ei nod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rhagfarn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rhagddiffiniedig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meta-</a:t>
            </a:r>
            <a:r>
              <a:rPr lang="en-GB" dirty="0" err="1"/>
              <a:t>ddadansoddiad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grynhoi</a:t>
            </a:r>
            <a:r>
              <a:rPr lang="en-GB" dirty="0"/>
              <a:t> </a:t>
            </a:r>
            <a:r>
              <a:rPr lang="en-GB" dirty="0" err="1"/>
              <a:t>canfyddiadau</a:t>
            </a:r>
            <a:r>
              <a:rPr lang="en-GB" dirty="0"/>
              <a:t> </a:t>
            </a:r>
            <a:r>
              <a:rPr lang="en-GB" dirty="0" err="1"/>
              <a:t>meintiol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A8B78-9CD4-309D-8B66-CFFD717E6DC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Systematic Literature Review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Evaluate and interpret all available evidence. 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Follows a rigorous and structured methodology.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Aims to minimize bias by using predefined criteria for selecting studies.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Often includes a meta-analysis to quantitatively summarize findings.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0900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40D6B-979B-090C-7F74-4A548B498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Types of Literature Reviews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AEB49-27E9-59E6-4277-D347ED6143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Meta-</a:t>
            </a:r>
            <a:r>
              <a:rPr lang="en-GB" dirty="0" err="1"/>
              <a:t>Ddadansoddiad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Is-set o </a:t>
            </a:r>
            <a:r>
              <a:rPr lang="en-GB" dirty="0" err="1"/>
              <a:t>adolygiadau</a:t>
            </a:r>
            <a:r>
              <a:rPr lang="en-GB" dirty="0"/>
              <a:t> </a:t>
            </a:r>
            <a:r>
              <a:rPr lang="en-GB" dirty="0" err="1"/>
              <a:t>systematig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cyfuno</a:t>
            </a:r>
            <a:r>
              <a:rPr lang="en-GB" dirty="0"/>
              <a:t> data </a:t>
            </a:r>
            <a:r>
              <a:rPr lang="en-GB" dirty="0" err="1"/>
              <a:t>ystadegol</a:t>
            </a:r>
            <a:r>
              <a:rPr lang="en-GB" dirty="0"/>
              <a:t> o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lluosog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gasgliadau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ddefnyddiol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nodi </a:t>
            </a:r>
            <a:r>
              <a:rPr lang="en-GB" dirty="0" err="1"/>
              <a:t>patrymau</a:t>
            </a:r>
            <a:r>
              <a:rPr lang="en-GB" dirty="0"/>
              <a:t> ac </a:t>
            </a:r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792748-8D19-1954-3F9D-5855AE1EF2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Meta-Analysis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A subset of systematic reviews.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Combines statistical data from multiple studies to derive overall conclusions.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Useful for identifying patterns and effects across different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734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9E5AB-EC65-327E-7781-065E26096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Types of Literature Reviews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93205-B9D0-CC86-FE96-9058C7EA421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cwmpasu</a:t>
            </a:r>
            <a:r>
              <a:rPr lang="en-GB" dirty="0"/>
              <a:t> /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Mapio'r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bresennol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bwnc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Yn nodi </a:t>
            </a:r>
            <a:r>
              <a:rPr lang="en-GB" dirty="0" err="1"/>
              <a:t>cysyniadau</a:t>
            </a:r>
            <a:r>
              <a:rPr lang="en-GB" dirty="0"/>
              <a:t>, </a:t>
            </a:r>
            <a:r>
              <a:rPr lang="en-GB" dirty="0" err="1"/>
              <a:t>bylchau</a:t>
            </a:r>
            <a:r>
              <a:rPr lang="en-GB" dirty="0"/>
              <a:t>, a </a:t>
            </a:r>
            <a:r>
              <a:rPr lang="en-GB" dirty="0" err="1"/>
              <a:t>mathau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dystiolaeth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ffocws</a:t>
            </a:r>
            <a:r>
              <a:rPr lang="en-GB" dirty="0"/>
              <a:t> nag </a:t>
            </a:r>
            <a:r>
              <a:rPr lang="en-GB" dirty="0" err="1"/>
              <a:t>adolygiadau</a:t>
            </a:r>
            <a:r>
              <a:rPr lang="en-GB" dirty="0"/>
              <a:t> </a:t>
            </a:r>
            <a:r>
              <a:rPr lang="en-GB" dirty="0" err="1"/>
              <a:t>systematig</a:t>
            </a:r>
            <a:r>
              <a:rPr lang="en-GB" dirty="0"/>
              <a:t>,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amlwg</a:t>
            </a:r>
            <a:r>
              <a:rPr lang="en-GB" dirty="0"/>
              <a:t>/ neu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15FDC-C479-5538-5398-7DD48507F4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Scoping Review/ Rapid Evidence Assessment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Maps the existing literature on a broad topic.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Identifies key concepts, gaps, and types of evidence available.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Less focused than systematic reviews, often used in emerging fields/ or for policy work.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7756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65EE0C3D-EB1C-B1DD-3442-AFD00C3FFF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800" dirty="0">
                <a:solidFill>
                  <a:schemeClr val="accent1"/>
                </a:solidFill>
              </a:rPr>
              <a:t>Characteristics of </a:t>
            </a:r>
            <a:br>
              <a:rPr lang="en-US" altLang="en-US" sz="3800" dirty="0">
                <a:solidFill>
                  <a:schemeClr val="accent1"/>
                </a:solidFill>
              </a:rPr>
            </a:br>
            <a:r>
              <a:rPr lang="en-US" altLang="en-US" sz="3800" dirty="0">
                <a:solidFill>
                  <a:schemeClr val="accent1"/>
                </a:solidFill>
              </a:rPr>
              <a:t>Effective Literature Reviews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F5F9EA6-7E2B-DADF-8140-49DD4DDB92D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400" dirty="0" err="1"/>
              <a:t>Amlinellu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tueddiadau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pwysig</a:t>
            </a:r>
            <a:endParaRPr lang="en-US" altLang="en-US" sz="2400" dirty="0"/>
          </a:p>
          <a:p>
            <a:r>
              <a:rPr lang="en-US" altLang="en-US" sz="2400" dirty="0" err="1"/>
              <a:t>Asesu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cryfderau</a:t>
            </a:r>
            <a:r>
              <a:rPr lang="en-US" altLang="en-US" sz="2400" dirty="0"/>
              <a:t> a </a:t>
            </a:r>
            <a:r>
              <a:rPr lang="en-US" altLang="en-US" sz="2400" dirty="0" err="1"/>
              <a:t>gwendidau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presennol</a:t>
            </a:r>
            <a:endParaRPr lang="en-US" altLang="en-US" sz="2400" dirty="0"/>
          </a:p>
          <a:p>
            <a:r>
              <a:rPr lang="en-US" altLang="en-US" sz="2400" dirty="0"/>
              <a:t>Nodi </a:t>
            </a:r>
            <a:r>
              <a:rPr lang="en-US" altLang="en-US" sz="2400" dirty="0" err="1"/>
              <a:t>bylchau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posibl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mewn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gwybodaeth</a:t>
            </a:r>
            <a:endParaRPr lang="en-US" altLang="en-US" sz="2400" dirty="0"/>
          </a:p>
          <a:p>
            <a:r>
              <a:rPr lang="en-US" altLang="en-US" sz="2400" dirty="0" err="1"/>
              <a:t>Sefydlu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angen</a:t>
            </a:r>
            <a:r>
              <a:rPr lang="en-US" altLang="en-US" sz="2400" dirty="0"/>
              <a:t> am </a:t>
            </a:r>
            <a:r>
              <a:rPr lang="en-US" altLang="en-US" sz="2400" dirty="0" err="1"/>
              <a:t>brosiectau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cyfredol</a:t>
            </a:r>
            <a:r>
              <a:rPr lang="en-US" altLang="en-US" sz="2400" dirty="0"/>
              <a:t> a/neu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y </a:t>
            </a:r>
            <a:r>
              <a:rPr lang="en-US" altLang="en-US" sz="2400" dirty="0" err="1"/>
              <a:t>dyfodol</a:t>
            </a:r>
            <a:endParaRPr lang="en-US" altLang="en-US" sz="24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F37B8FE-1B31-81FB-8DAD-051AD7BFBA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600" dirty="0">
                <a:solidFill>
                  <a:schemeClr val="accent1"/>
                </a:solidFill>
              </a:rPr>
              <a:t>Outlining important research trends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Assessing the strengths and weaknesses of existing research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Identifying potential gaps in knowledge 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Establishing a need for current and/or future research projects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65125"/>
            <a:ext cx="7759774" cy="90363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? /</a:t>
            </a:r>
            <a:r>
              <a:rPr lang="en-GB" dirty="0">
                <a:solidFill>
                  <a:schemeClr val="accent1"/>
                </a:solidFill>
              </a:rPr>
              <a:t>What’s your story?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23528" y="1340768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</p:txBody>
      </p:sp>
      <p:sp>
        <p:nvSpPr>
          <p:cNvPr id="6" name="Horizontal Scroll 5"/>
          <p:cNvSpPr/>
          <p:nvPr/>
        </p:nvSpPr>
        <p:spPr>
          <a:xfrm>
            <a:off x="539552" y="-27384"/>
            <a:ext cx="8136904" cy="1584176"/>
          </a:xfrm>
          <a:prstGeom prst="horizontalScroll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78BCA7D-63DB-3F0C-3009-6557E48B9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62729"/>
            <a:ext cx="3616077" cy="4697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23936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4701508"/>
              </p:ext>
            </p:extLst>
          </p:nvPr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74074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72274834"/>
              </p:ext>
            </p:extLst>
          </p:nvPr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7435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4C4713-86B1-17A9-63E8-1D1DE82BA9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Critical Thinking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740AC40-FF4B-DD3D-D31F-04A7709D63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5596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Critical Thinking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557B5CF-D367-CBE1-7B4C-0FF983322CFB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2865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CED30EF-BCA3-3160-8E24-4F52807F610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64820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025355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2700" dirty="0"/>
              <a:t>Bloom’s </a:t>
            </a:r>
            <a:r>
              <a:rPr lang="en-GB" sz="2700" dirty="0" err="1"/>
              <a:t>Taxomony</a:t>
            </a:r>
            <a:r>
              <a:rPr lang="en-GB" sz="2700" dirty="0"/>
              <a:t>: Cognitive Domain (1956) as revised by Anderson &amp; </a:t>
            </a:r>
            <a:r>
              <a:rPr lang="en-GB" sz="2700" dirty="0" err="1"/>
              <a:t>Krathwohl</a:t>
            </a:r>
            <a:r>
              <a:rPr lang="en-GB" sz="2700" dirty="0"/>
              <a:t> </a:t>
            </a:r>
            <a:r>
              <a:rPr lang="en-GB" sz="2000" dirty="0"/>
              <a:t>(2001)</a:t>
            </a:r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03648"/>
            <a:ext cx="6603619" cy="3843732"/>
          </a:xfrm>
        </p:spPr>
      </p:pic>
    </p:spTree>
    <p:extLst>
      <p:ext uri="{BB962C8B-B14F-4D97-AF65-F5344CB8AC3E}">
        <p14:creationId xmlns:p14="http://schemas.microsoft.com/office/powerpoint/2010/main" val="10088527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1">
                    <a:lumMod val="50000"/>
                  </a:schemeClr>
                </a:solidFill>
              </a:rPr>
              <a:t>Bloom’s</a:t>
            </a:r>
            <a:r>
              <a:rPr lang="en-US" altLang="en-US" b="1" dirty="0"/>
              <a:t> Taxonomy (revised)</a:t>
            </a:r>
            <a:br>
              <a:rPr lang="en-US" altLang="en-US" b="1" dirty="0"/>
            </a:br>
            <a:endParaRPr lang="en-GB" dirty="0"/>
          </a:p>
        </p:txBody>
      </p:sp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500545" y="1124745"/>
            <a:ext cx="1081088" cy="4608512"/>
          </a:xfrm>
          <a:prstGeom prst="upArrow">
            <a:avLst>
              <a:gd name="adj1" fmla="val 50000"/>
              <a:gd name="adj2" fmla="val 10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1763686" y="112474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Synthesis/Creation</a:t>
            </a: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1809285" y="1826420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Evaluation</a:t>
            </a: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809285" y="261972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Analysis</a:t>
            </a:r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1806322" y="3429001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Application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1763687" y="4293096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Understanding</a:t>
            </a: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1763688" y="5157192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Knowledge</a:t>
            </a:r>
          </a:p>
        </p:txBody>
      </p:sp>
      <p:sp>
        <p:nvSpPr>
          <p:cNvPr id="12" name="Curved Left Arrow 11"/>
          <p:cNvSpPr/>
          <p:nvPr/>
        </p:nvSpPr>
        <p:spPr>
          <a:xfrm>
            <a:off x="7091621" y="1207692"/>
            <a:ext cx="2321558" cy="473551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8000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886700" cy="1325563"/>
          </a:xfrm>
        </p:spPr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/>
        </p:nvGraphicFramePr>
        <p:xfrm>
          <a:off x="251520" y="1268760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42199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critically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9067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284068-687C-73B6-CAEF-573E5DC934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/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Research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Methodology</a:t>
            </a:r>
            <a:r>
              <a:rPr lang="en-GB" dirty="0"/>
              <a:t>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5577B4B-AB23-D74F-4373-7FC6DB2F47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>
            <a:extLst>
              <a:ext uri="{FF2B5EF4-FFF2-40B4-BE49-F238E27FC236}">
                <a16:creationId xmlns:a16="http://schemas.microsoft.com/office/drawing/2014/main" id="{824679BC-92A5-CC71-4022-AB36741B7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9"/>
            <a:ext cx="6660232" cy="294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extLst>
              <a:ext uri="{FF2B5EF4-FFF2-40B4-BE49-F238E27FC236}">
                <a16:creationId xmlns:a16="http://schemas.microsoft.com/office/drawing/2014/main" id="{BC8C6140-A86D-79BC-69BF-AEB20C6F2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44719"/>
            <a:ext cx="6300192" cy="309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7">
            <a:extLst>
              <a:ext uri="{FF2B5EF4-FFF2-40B4-BE49-F238E27FC236}">
                <a16:creationId xmlns:a16="http://schemas.microsoft.com/office/drawing/2014/main" id="{C63A0AFF-244A-BB67-8EDC-C8C5F80139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707"/>
            <a:ext cx="5508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Academic and Online </a:t>
            </a:r>
            <a:r>
              <a:rPr kumimoji="0" lang="en-GB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: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Finding and Using Information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 and skills for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Researchers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148B0F6D-4728-6FEB-C79D-D64C3DDFA4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3623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98C5B18-7F90-390D-2A09-8D9D0BEDE94F}"/>
              </a:ext>
            </a:extLst>
          </p:cNvPr>
          <p:cNvSpPr txBox="1"/>
          <p:nvPr/>
        </p:nvSpPr>
        <p:spPr>
          <a:xfrm>
            <a:off x="7020272" y="323236"/>
            <a:ext cx="1907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Library Literature Review Session 11/03/25</a:t>
            </a:r>
          </a:p>
        </p:txBody>
      </p:sp>
    </p:spTree>
    <p:extLst>
      <p:ext uri="{BB962C8B-B14F-4D97-AF65-F5344CB8AC3E}">
        <p14:creationId xmlns:p14="http://schemas.microsoft.com/office/powerpoint/2010/main" val="10705723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94CFA-199F-DC0C-57EB-DF52DE7BD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2C111-EF1A-C097-43BF-57F7AE0361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6B79F1-5A42-4D2C-0286-57EFA123FC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Highlight Research sources used, outline how many sources  used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e.g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UWTSD library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Google Scholar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Books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Journals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Websites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Reports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Articles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Resources with the cap publicised age of 5 years, any older would be through relevance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0736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562074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/>
              <a:t>Methodology of Literature Review 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23528" y="548680"/>
          <a:ext cx="8363272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5143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E306-9BC2-438C-A00E-4ABF5FE49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CASP (Critical Appraisal Skills Programme)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(CASP-UK, 2017) </a:t>
            </a:r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9E04E4-64FB-4DC9-A952-AEEBC6E05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507049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3431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44A45-919D-CE2F-7965-695A125CD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4B0AF-10BA-7FB2-2E8C-32298B19589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Ystyriaethau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E.e.</a:t>
            </a:r>
            <a:r>
              <a:rPr lang="en-GB" dirty="0"/>
              <a:t> a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data </a:t>
            </a:r>
            <a:r>
              <a:rPr lang="en-GB" dirty="0" err="1"/>
              <a:t>sensitif</a:t>
            </a:r>
            <a:r>
              <a:rPr lang="en-GB" dirty="0"/>
              <a:t>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BA1288-CBE0-67E7-8219-7C51B60DEB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Ethical Considerations </a:t>
            </a:r>
          </a:p>
          <a:p>
            <a:pPr lvl="1"/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E.g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are you reviewing sensitive data?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3288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start?! </a:t>
            </a:r>
            <a:br>
              <a:rPr lang="en-GB" dirty="0"/>
            </a:br>
            <a:r>
              <a:rPr lang="en-GB" dirty="0"/>
              <a:t>Critical Reading</a:t>
            </a:r>
          </a:p>
        </p:txBody>
      </p:sp>
      <p:pic>
        <p:nvPicPr>
          <p:cNvPr id="7" name="Content Placeholder 3" descr="C:\Users\nhmw3\AppData\Local\Microsoft\Windows\Temporary Internet Files\Content.IE5\C7CUD9TL\MP90044249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960" y="1825625"/>
            <a:ext cx="2532529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4"/>
          <p:cNvSpPr txBox="1">
            <a:spLocks/>
          </p:cNvSpPr>
          <p:nvPr/>
        </p:nvSpPr>
        <p:spPr>
          <a:xfrm>
            <a:off x="4788024" y="1052736"/>
            <a:ext cx="3168352" cy="367240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  <a:defRPr/>
            </a:pPr>
            <a:r>
              <a:rPr lang="en-GB" sz="2400" dirty="0"/>
              <a:t>YOU DON’T NEED TO READ EVERYTHING – you can’t!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You don’t need to read every text </a:t>
            </a:r>
          </a:p>
          <a:p>
            <a:pPr>
              <a:defRPr/>
            </a:pPr>
            <a:r>
              <a:rPr lang="en-GB" sz="2400" dirty="0"/>
              <a:t>You don’t </a:t>
            </a:r>
            <a:r>
              <a:rPr lang="en-GB" dirty="0"/>
              <a:t>need to read every word </a:t>
            </a:r>
          </a:p>
          <a:p>
            <a:pPr>
              <a:defRPr/>
            </a:pPr>
            <a:r>
              <a:rPr lang="en-GB" dirty="0"/>
              <a:t>See CASP</a:t>
            </a:r>
          </a:p>
        </p:txBody>
      </p:sp>
    </p:spTree>
    <p:extLst>
      <p:ext uri="{BB962C8B-B14F-4D97-AF65-F5344CB8AC3E}">
        <p14:creationId xmlns:p14="http://schemas.microsoft.com/office/powerpoint/2010/main" val="16423592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E6648-2F37-AC1F-7B4D-DEB5DE331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9BB43-21C8-A66C-B918-C0C7E61FBD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386363-4C69-A4BC-BE4E-9207D8EA72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ORGANISING YOUR SELF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 Reading / note taking strategy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Log all references pages numbers…</a:t>
            </a:r>
          </a:p>
          <a:p>
            <a:pPr lvl="2"/>
            <a:r>
              <a:rPr lang="en-GB" dirty="0" err="1">
                <a:solidFill>
                  <a:schemeClr val="accent1"/>
                </a:solidFill>
              </a:rPr>
              <a:t>E.g</a:t>
            </a:r>
            <a:r>
              <a:rPr lang="en-GB" dirty="0">
                <a:solidFill>
                  <a:schemeClr val="accent1"/>
                </a:solidFill>
              </a:rPr>
              <a:t> REF WORKS</a:t>
            </a:r>
          </a:p>
        </p:txBody>
      </p:sp>
    </p:spTree>
    <p:extLst>
      <p:ext uri="{BB962C8B-B14F-4D97-AF65-F5344CB8AC3E}">
        <p14:creationId xmlns:p14="http://schemas.microsoft.com/office/powerpoint/2010/main" val="36673895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99A5595-DE2C-EFCE-B98B-9ACF4884BF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/Planning and Structure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6D986AD-07B1-7937-9315-E36B92490D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2033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00FFDFF1-E2E7-4AD9-C502-DD36C9EFE5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400" dirty="0" err="1"/>
              <a:t>Cynllunio</a:t>
            </a:r>
            <a:r>
              <a:rPr lang="en-US" altLang="en-US" sz="4400" dirty="0"/>
              <a:t> /</a:t>
            </a:r>
            <a:r>
              <a:rPr lang="en-US" altLang="en-US" sz="4400" dirty="0">
                <a:solidFill>
                  <a:schemeClr val="accent1"/>
                </a:solidFill>
              </a:rPr>
              <a:t>Planning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22894220-71BC-8B79-543A-FBC9A49BE5A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 err="1"/>
              <a:t>Ffocws</a:t>
            </a:r>
            <a:endParaRPr lang="en-US" altLang="en-US" dirty="0"/>
          </a:p>
          <a:p>
            <a:pPr lvl="1"/>
            <a:r>
              <a:rPr lang="en-US" altLang="en-US" dirty="0"/>
              <a:t>Beth </a:t>
            </a:r>
            <a:r>
              <a:rPr lang="en-US" altLang="en-US" dirty="0" err="1"/>
              <a:t>yw'r</a:t>
            </a:r>
            <a:r>
              <a:rPr lang="en-US" altLang="en-US" dirty="0"/>
              <a:t> </a:t>
            </a:r>
            <a:r>
              <a:rPr lang="en-US" altLang="en-US" dirty="0" err="1"/>
              <a:t>traethawd</a:t>
            </a:r>
            <a:r>
              <a:rPr lang="en-US" altLang="en-US" dirty="0"/>
              <a:t> </a:t>
            </a:r>
            <a:r>
              <a:rPr lang="en-US" altLang="en-US" dirty="0" err="1"/>
              <a:t>ymchwil</a:t>
            </a:r>
            <a:r>
              <a:rPr lang="en-US" altLang="en-US" dirty="0"/>
              <a:t> </a:t>
            </a:r>
            <a:r>
              <a:rPr lang="en-US" altLang="en-US" dirty="0" err="1"/>
              <a:t>penodol</a:t>
            </a:r>
            <a:r>
              <a:rPr lang="en-US" altLang="en-US" dirty="0"/>
              <a:t>, y </a:t>
            </a:r>
            <a:r>
              <a:rPr lang="en-US" altLang="en-US" dirty="0" err="1"/>
              <a:t>broblem</a:t>
            </a:r>
            <a:r>
              <a:rPr lang="en-US" altLang="en-US" dirty="0"/>
              <a:t>, </a:t>
            </a:r>
            <a:r>
              <a:rPr lang="en-US" altLang="en-US" dirty="0" err="1"/>
              <a:t>neu'r</a:t>
            </a:r>
            <a:r>
              <a:rPr lang="en-US" altLang="en-US" dirty="0"/>
              <a:t> </a:t>
            </a:r>
            <a:r>
              <a:rPr lang="en-US" altLang="en-US" dirty="0" err="1"/>
              <a:t>cwestiwn</a:t>
            </a:r>
            <a:r>
              <a:rPr lang="en-US" altLang="en-US" dirty="0"/>
              <a:t> </a:t>
            </a:r>
            <a:r>
              <a:rPr lang="en-US" altLang="en-US" dirty="0" err="1"/>
              <a:t>ymchwil</a:t>
            </a:r>
            <a:r>
              <a:rPr lang="en-US" altLang="en-US" dirty="0"/>
              <a:t> y </a:t>
            </a:r>
            <a:r>
              <a:rPr lang="en-US" altLang="en-US" dirty="0" err="1"/>
              <a:t>mae</a:t>
            </a:r>
            <a:r>
              <a:rPr lang="en-US" altLang="en-US" dirty="0"/>
              <a:t> </a:t>
            </a:r>
            <a:r>
              <a:rPr lang="en-US" altLang="en-US" dirty="0" err="1"/>
              <a:t>fy</a:t>
            </a:r>
            <a:r>
              <a:rPr lang="en-US" altLang="en-US" dirty="0"/>
              <a:t> </a:t>
            </a:r>
            <a:r>
              <a:rPr lang="en-US" altLang="en-US" dirty="0" err="1"/>
              <a:t>adolygiad</a:t>
            </a:r>
            <a:r>
              <a:rPr lang="en-US" altLang="en-US" dirty="0"/>
              <a:t> o </a:t>
            </a:r>
            <a:r>
              <a:rPr lang="en-US" altLang="en-US" dirty="0" err="1"/>
              <a:t>lenyddiaeth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helpu</a:t>
            </a:r>
            <a:r>
              <a:rPr lang="en-US" altLang="en-US" dirty="0"/>
              <a:t> </a:t>
            </a:r>
            <a:r>
              <a:rPr lang="en-US" altLang="en-US" dirty="0" err="1"/>
              <a:t>i'w</a:t>
            </a:r>
            <a:r>
              <a:rPr lang="en-US" altLang="en-US" dirty="0"/>
              <a:t> </a:t>
            </a:r>
            <a:r>
              <a:rPr lang="en-US" altLang="en-US" dirty="0" err="1"/>
              <a:t>ddiffinio</a:t>
            </a:r>
            <a:r>
              <a:rPr lang="en-US" altLang="en-US" dirty="0"/>
              <a:t>?</a:t>
            </a:r>
          </a:p>
          <a:p>
            <a:r>
              <a:rPr lang="en-US" altLang="en-US" dirty="0"/>
              <a:t>Nodi </a:t>
            </a:r>
            <a:r>
              <a:rPr lang="en-US" altLang="en-US" dirty="0" err="1"/>
              <a:t>ffocws</a:t>
            </a:r>
            <a:r>
              <a:rPr lang="en-US" altLang="en-US" dirty="0"/>
              <a:t> </a:t>
            </a:r>
            <a:r>
              <a:rPr lang="en-US" altLang="en-US" dirty="0" err="1"/>
              <a:t>sy'n</a:t>
            </a:r>
            <a:r>
              <a:rPr lang="en-US" altLang="en-US" dirty="0"/>
              <a:t> </a:t>
            </a:r>
            <a:r>
              <a:rPr lang="en-US" altLang="en-US" dirty="0" err="1"/>
              <a:t>eich</a:t>
            </a:r>
            <a:r>
              <a:rPr lang="en-US" altLang="en-US" dirty="0"/>
              <a:t> </a:t>
            </a:r>
            <a:r>
              <a:rPr lang="en-US" altLang="en-US" dirty="0" err="1"/>
              <a:t>galluogi</a:t>
            </a:r>
            <a:r>
              <a:rPr lang="en-US" altLang="en-US" dirty="0"/>
              <a:t> i:</a:t>
            </a:r>
          </a:p>
          <a:p>
            <a:pPr lvl="1"/>
            <a:r>
              <a:rPr lang="en-US" altLang="en-US" dirty="0" err="1"/>
              <a:t>Trefnu</a:t>
            </a:r>
            <a:r>
              <a:rPr lang="en-US" altLang="en-US" dirty="0"/>
              <a:t> a </a:t>
            </a:r>
            <a:r>
              <a:rPr lang="en-US" altLang="en-US" dirty="0" err="1"/>
              <a:t>chategoreiddio</a:t>
            </a:r>
            <a:r>
              <a:rPr lang="en-US" altLang="en-US" dirty="0"/>
              <a:t> </a:t>
            </a:r>
            <a:r>
              <a:rPr lang="en-US" altLang="en-US" dirty="0" err="1"/>
              <a:t>gwybodaeth</a:t>
            </a:r>
            <a:endParaRPr lang="en-US" altLang="en-US" dirty="0"/>
          </a:p>
          <a:p>
            <a:pPr lvl="1"/>
            <a:r>
              <a:rPr lang="en-US" altLang="en-US" dirty="0" err="1"/>
              <a:t>Dileu</a:t>
            </a:r>
            <a:r>
              <a:rPr lang="en-US" altLang="en-US" dirty="0"/>
              <a:t> </a:t>
            </a:r>
            <a:r>
              <a:rPr lang="en-US" altLang="en-US" dirty="0" err="1"/>
              <a:t>gwybodaeth</a:t>
            </a:r>
            <a:r>
              <a:rPr lang="en-US" altLang="en-US" dirty="0"/>
              <a:t> </a:t>
            </a:r>
            <a:r>
              <a:rPr lang="en-US" altLang="en-US" dirty="0" err="1"/>
              <a:t>amherthnasol</a:t>
            </a:r>
            <a:endParaRPr lang="en-US" altLang="en-US" dirty="0"/>
          </a:p>
          <a:p>
            <a:r>
              <a:rPr lang="en-US" altLang="en-US" dirty="0"/>
              <a:t>Math</a:t>
            </a:r>
          </a:p>
          <a:p>
            <a:pPr lvl="1"/>
            <a:r>
              <a:rPr lang="en-US" altLang="en-US" dirty="0"/>
              <a:t>Pa </a:t>
            </a:r>
            <a:r>
              <a:rPr lang="en-US" altLang="en-US" dirty="0" err="1"/>
              <a:t>fath</a:t>
            </a:r>
            <a:r>
              <a:rPr lang="en-US" altLang="en-US" dirty="0"/>
              <a:t> o </a:t>
            </a:r>
            <a:r>
              <a:rPr lang="en-US" altLang="en-US" dirty="0" err="1"/>
              <a:t>adolygiad</a:t>
            </a:r>
            <a:r>
              <a:rPr lang="en-US" altLang="en-US" dirty="0"/>
              <a:t> </a:t>
            </a:r>
            <a:r>
              <a:rPr lang="en-US" altLang="en-US" dirty="0" err="1"/>
              <a:t>llenyddiaeth</a:t>
            </a:r>
            <a:r>
              <a:rPr lang="en-US" altLang="en-US" dirty="0"/>
              <a:t> </a:t>
            </a:r>
            <a:r>
              <a:rPr lang="en-US" altLang="en-US" dirty="0" err="1"/>
              <a:t>ydw</a:t>
            </a:r>
            <a:r>
              <a:rPr lang="en-US" altLang="en-US" dirty="0"/>
              <a:t> </a:t>
            </a:r>
            <a:r>
              <a:rPr lang="en-US" altLang="en-US" dirty="0" err="1"/>
              <a:t>i'n</a:t>
            </a:r>
            <a:r>
              <a:rPr lang="en-US" altLang="en-US" dirty="0"/>
              <a:t> </a:t>
            </a:r>
            <a:r>
              <a:rPr lang="en-US" altLang="en-US" dirty="0" err="1"/>
              <a:t>ei</a:t>
            </a:r>
            <a:r>
              <a:rPr lang="en-US" altLang="en-US" dirty="0"/>
              <a:t> </a:t>
            </a:r>
            <a:r>
              <a:rPr lang="en-US" altLang="en-US" dirty="0" err="1"/>
              <a:t>gynnal</a:t>
            </a:r>
            <a:r>
              <a:rPr lang="en-US" altLang="en-US" dirty="0"/>
              <a:t>?</a:t>
            </a:r>
          </a:p>
          <a:p>
            <a:pPr lvl="1"/>
            <a:r>
              <a:rPr lang="en-US" altLang="en-US" dirty="0" err="1"/>
              <a:t>Damcaniaeth</a:t>
            </a:r>
            <a:r>
              <a:rPr lang="en-US" altLang="en-US" dirty="0"/>
              <a:t>; </a:t>
            </a:r>
            <a:r>
              <a:rPr lang="en-US" altLang="en-US" dirty="0" err="1"/>
              <a:t>Methodoleg</a:t>
            </a:r>
            <a:r>
              <a:rPr lang="en-US" altLang="en-US" dirty="0"/>
              <a:t>; Polisi; </a:t>
            </a:r>
            <a:r>
              <a:rPr lang="en-US" altLang="en-US" dirty="0" err="1"/>
              <a:t>Meintiol</a:t>
            </a:r>
            <a:r>
              <a:rPr lang="en-US" altLang="en-US" dirty="0"/>
              <a:t>; </a:t>
            </a:r>
            <a:r>
              <a:rPr lang="en-US" altLang="en-US" dirty="0" err="1"/>
              <a:t>Ansoddol</a:t>
            </a:r>
            <a:endParaRPr lang="en-US" alt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BA83C9-AA9A-0AD7-F197-032C421EB4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sz="2400" dirty="0">
                <a:solidFill>
                  <a:schemeClr val="accent1"/>
                </a:solidFill>
              </a:rPr>
              <a:t>Focus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What is the specific thesis, problem, or research question that my literature review helps to define?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Identifying a focus that allows you to:</a:t>
            </a:r>
          </a:p>
          <a:p>
            <a:pPr lvl="2"/>
            <a:r>
              <a:rPr lang="en-US" altLang="en-US" sz="2400" dirty="0">
                <a:solidFill>
                  <a:schemeClr val="accent1"/>
                </a:solidFill>
              </a:rPr>
              <a:t>Sort and categorize information</a:t>
            </a:r>
          </a:p>
          <a:p>
            <a:pPr lvl="2"/>
            <a:r>
              <a:rPr lang="en-US" altLang="en-US" sz="2400" dirty="0">
                <a:solidFill>
                  <a:schemeClr val="accent1"/>
                </a:solidFill>
              </a:rPr>
              <a:t>Eliminate irrelevant information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Type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What type of literature review am I conducting?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Theory; Methodology; Policy; Quantitative; Qualitative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382616-2FA2-739B-8D9A-E825C9EDD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/</a:t>
            </a:r>
            <a:r>
              <a:rPr lang="en-GB" dirty="0">
                <a:solidFill>
                  <a:schemeClr val="accent1"/>
                </a:solidFill>
              </a:rPr>
              <a:t>Structure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8D7746-D6EC-F0FF-0AAD-A56EB0E4B6A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Sut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trefnu'r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gronolegol</a:t>
            </a:r>
            <a:r>
              <a:rPr lang="en-GB" dirty="0"/>
              <a:t>?</a:t>
            </a:r>
          </a:p>
          <a:p>
            <a:pPr lvl="1"/>
            <a:r>
              <a:rPr lang="en-GB" b="1" dirty="0">
                <a:solidFill>
                  <a:schemeClr val="accent2"/>
                </a:solidFill>
              </a:rPr>
              <a:t>Yn </a:t>
            </a:r>
            <a:r>
              <a:rPr lang="en-GB" b="1" dirty="0" err="1">
                <a:solidFill>
                  <a:schemeClr val="accent2"/>
                </a:solidFill>
              </a:rPr>
              <a:t>thematig</a:t>
            </a:r>
            <a:r>
              <a:rPr lang="en-GB" b="1" dirty="0">
                <a:solidFill>
                  <a:schemeClr val="accent2"/>
                </a:solidFill>
              </a:rPr>
              <a:t>?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tueddiadau</a:t>
            </a:r>
            <a:r>
              <a:rPr lang="en-GB" dirty="0"/>
              <a:t>/</a:t>
            </a:r>
            <a:r>
              <a:rPr lang="en-GB" dirty="0" err="1"/>
              <a:t>dulliau</a:t>
            </a:r>
            <a:r>
              <a:rPr lang="en-GB" dirty="0"/>
              <a:t>/</a:t>
            </a:r>
            <a:r>
              <a:rPr lang="en-GB" dirty="0" err="1"/>
              <a:t>technegau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Dadleuon</a:t>
            </a:r>
            <a:r>
              <a:rPr lang="en-GB" dirty="0"/>
              <a:t>/</a:t>
            </a:r>
            <a:r>
              <a:rPr lang="en-GB" dirty="0" err="1"/>
              <a:t>dadleuon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57B45D-EE21-31FF-9136-DE75BC29D9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How will you organise the information?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Chronologically?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Thematically?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By trends/approaches/techniques?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Major debates/controversies?</a:t>
            </a:r>
          </a:p>
          <a:p>
            <a:r>
              <a:rPr lang="en-GB" dirty="0">
                <a:hlinkClick r:id="rId2"/>
              </a:rPr>
              <a:t>https://studycrumb.com/literature-review-outline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95102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3EBE6-0B15-7B37-6FEC-65C1592BD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https://studycrumb.com/literature-review-outline]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2AC9E-F149-7195-408C-61183C4D08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Rhagymadrodd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bachu'r</a:t>
            </a:r>
            <a:r>
              <a:rPr lang="en-GB" dirty="0"/>
              <a:t> </a:t>
            </a:r>
            <a:r>
              <a:rPr lang="en-GB" dirty="0" err="1"/>
              <a:t>darllenydd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.</a:t>
            </a:r>
          </a:p>
          <a:p>
            <a:r>
              <a:rPr lang="en-GB" dirty="0" err="1"/>
              <a:t>Corff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penawdau</a:t>
            </a:r>
            <a:r>
              <a:rPr lang="en-GB" dirty="0"/>
              <a:t>, is-</a:t>
            </a:r>
            <a:r>
              <a:rPr lang="en-GB" dirty="0" err="1"/>
              <a:t>benawdau</a:t>
            </a:r>
            <a:r>
              <a:rPr lang="en-GB" dirty="0"/>
              <a:t>, a </a:t>
            </a:r>
            <a:r>
              <a:rPr lang="en-GB" dirty="0" err="1"/>
              <a:t>pharagraffau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mapio'ch</a:t>
            </a:r>
            <a:r>
              <a:rPr lang="en-GB" dirty="0"/>
              <a:t> </a:t>
            </a:r>
            <a:r>
              <a:rPr lang="en-GB" dirty="0" err="1"/>
              <a:t>dadl</a:t>
            </a:r>
            <a:r>
              <a:rPr lang="en-GB" dirty="0"/>
              <a:t>.</a:t>
            </a:r>
          </a:p>
          <a:p>
            <a:r>
              <a:rPr lang="en-GB" dirty="0" err="1"/>
              <a:t>Casgliad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crynhoi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 [</a:t>
            </a:r>
            <a:r>
              <a:rPr lang="en-GB" dirty="0" err="1"/>
              <a:t>Ffynhonnell</a:t>
            </a:r>
            <a:r>
              <a:rPr lang="en-GB" dirty="0"/>
              <a:t> </a:t>
            </a:r>
            <a:r>
              <a:rPr lang="en-GB" dirty="0" err="1"/>
              <a:t>wreiddiol</a:t>
            </a:r>
            <a:r>
              <a:rPr lang="en-GB" dirty="0"/>
              <a:t>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99ED2-2035-4497-2402-76BAB28B71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Introduction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Hooks the reader and offers an overview of your topic.</a:t>
            </a:r>
          </a:p>
          <a:p>
            <a:r>
              <a:rPr lang="en-GB" dirty="0">
                <a:solidFill>
                  <a:schemeClr val="accent1"/>
                </a:solidFill>
              </a:rPr>
              <a:t>Body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Comprises headings, subheadings, and paragraphs for mapping out your argument.</a:t>
            </a:r>
          </a:p>
          <a:p>
            <a:r>
              <a:rPr lang="en-GB" dirty="0">
                <a:solidFill>
                  <a:schemeClr val="accent1"/>
                </a:solidFill>
              </a:rPr>
              <a:t>Conclusion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Summarizes your key points, outlines key findings , next steps.</a:t>
            </a:r>
          </a:p>
        </p:txBody>
      </p:sp>
    </p:spTree>
    <p:extLst>
      <p:ext uri="{BB962C8B-B14F-4D97-AF65-F5344CB8AC3E}">
        <p14:creationId xmlns:p14="http://schemas.microsoft.com/office/powerpoint/2010/main" val="31611409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8F31BE5-D889-276B-15B2-58C228AF2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8AA439-DB14-A338-09A6-DE6C5C221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https://studycrumb.com/literature-review-outline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9289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Mind-mapping software  : Inspiration</a:t>
            </a:r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1556792"/>
          <a:ext cx="8280920" cy="414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95432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44" y="2507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‘</a:t>
            </a:r>
            <a:r>
              <a:rPr lang="en-GB" sz="2700" dirty="0"/>
              <a:t>Self-esteem and obesity in children and adolescents’ </a:t>
            </a:r>
            <a:r>
              <a:rPr lang="en-GB" sz="2700" dirty="0" err="1"/>
              <a:t>mindmap</a:t>
            </a:r>
            <a:r>
              <a:rPr lang="en-GB" sz="2700" dirty="0"/>
              <a:t> (based on French, Storey  and Perry, 2000</a:t>
            </a:r>
            <a:r>
              <a:rPr lang="en-GB" dirty="0"/>
              <a:t>)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312607" y="1484784"/>
            <a:ext cx="8518785" cy="5094684"/>
            <a:chOff x="467544" y="1515244"/>
            <a:chExt cx="8518785" cy="5094684"/>
          </a:xfrm>
        </p:grpSpPr>
        <p:sp>
          <p:nvSpPr>
            <p:cNvPr id="3" name="Rounded Rectangle 2"/>
            <p:cNvSpPr/>
            <p:nvPr/>
          </p:nvSpPr>
          <p:spPr>
            <a:xfrm>
              <a:off x="3816149" y="2848190"/>
              <a:ext cx="2160240" cy="1371600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>
                  <a:solidFill>
                    <a:schemeClr val="tx1"/>
                  </a:solidFill>
                </a:rPr>
                <a:t>Self-esteem and obesity in children and adolescents</a:t>
              </a:r>
            </a:p>
          </p:txBody>
        </p:sp>
        <p:sp>
          <p:nvSpPr>
            <p:cNvPr id="4" name="Rounded Rectangle 3"/>
            <p:cNvSpPr/>
            <p:nvPr/>
          </p:nvSpPr>
          <p:spPr>
            <a:xfrm>
              <a:off x="3991315" y="1515244"/>
              <a:ext cx="1595028" cy="943683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>
                  <a:ln>
                    <a:solidFill>
                      <a:schemeClr val="tx1"/>
                    </a:solidFill>
                  </a:ln>
                  <a:solidFill>
                    <a:schemeClr val="tx1"/>
                  </a:solidFill>
                </a:rPr>
                <a:t>Introduction</a:t>
              </a: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6090667" y="1635907"/>
              <a:ext cx="1309601" cy="914400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ln>
                    <a:solidFill>
                      <a:schemeClr val="tx1"/>
                    </a:solidFill>
                  </a:ln>
                  <a:solidFill>
                    <a:schemeClr val="tx1"/>
                  </a:solidFill>
                </a:rPr>
                <a:t>Key questions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7684491" y="2489388"/>
              <a:ext cx="1207990" cy="426710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2</a:t>
              </a: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6491820" y="3914652"/>
              <a:ext cx="1741420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Self-esteem: Theory and measurements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4015215" y="4493790"/>
              <a:ext cx="1706488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Self-esteem and obesity</a:t>
              </a: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6372220" y="4975014"/>
              <a:ext cx="1472157" cy="926282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3-6 years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4450249" y="5674709"/>
              <a:ext cx="1615097" cy="914400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7-12 years</a:t>
              </a: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2094368" y="4076371"/>
              <a:ext cx="1393304" cy="948349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13-18 years</a:t>
              </a:r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1387679" y="2001727"/>
              <a:ext cx="1607041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Summary</a:t>
              </a: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6228184" y="2784661"/>
              <a:ext cx="1172084" cy="409297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4</a:t>
              </a:r>
            </a:p>
          </p:txBody>
        </p:sp>
        <p:cxnSp>
          <p:nvCxnSpPr>
            <p:cNvPr id="14" name="Straight Arrow Connector 13"/>
            <p:cNvCxnSpPr>
              <a:endCxn id="4" idx="2"/>
            </p:cNvCxnSpPr>
            <p:nvPr/>
          </p:nvCxnSpPr>
          <p:spPr>
            <a:xfrm flipV="1">
              <a:off x="4788829" y="2458927"/>
              <a:ext cx="0" cy="419724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3" idx="3"/>
              <a:endCxn id="7" idx="0"/>
            </p:cNvCxnSpPr>
            <p:nvPr/>
          </p:nvCxnSpPr>
          <p:spPr>
            <a:xfrm>
              <a:off x="5976389" y="3533990"/>
              <a:ext cx="1386141" cy="38066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endCxn id="8" idx="0"/>
            </p:cNvCxnSpPr>
            <p:nvPr/>
          </p:nvCxnSpPr>
          <p:spPr>
            <a:xfrm>
              <a:off x="4866975" y="4219790"/>
              <a:ext cx="1484" cy="27400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stCxn id="3" idx="1"/>
            </p:cNvCxnSpPr>
            <p:nvPr/>
          </p:nvCxnSpPr>
          <p:spPr>
            <a:xfrm>
              <a:off x="3816149" y="3533990"/>
              <a:ext cx="914400" cy="91440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/>
            <p:nvPr/>
          </p:nvCxnSpPr>
          <p:spPr>
            <a:xfrm>
              <a:off x="3816149" y="3651158"/>
              <a:ext cx="914400" cy="91440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 flipV="1">
              <a:off x="2994720" y="2489388"/>
              <a:ext cx="821430" cy="70457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4" idx="3"/>
            </p:cNvCxnSpPr>
            <p:nvPr/>
          </p:nvCxnSpPr>
          <p:spPr>
            <a:xfrm flipV="1">
              <a:off x="5586343" y="1987085"/>
              <a:ext cx="426178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>
              <a:off x="5721703" y="4988005"/>
              <a:ext cx="650517" cy="420185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>
              <a:stCxn id="8" idx="2"/>
              <a:endCxn id="10" idx="0"/>
            </p:cNvCxnSpPr>
            <p:nvPr/>
          </p:nvCxnSpPr>
          <p:spPr>
            <a:xfrm>
              <a:off x="4868459" y="5408190"/>
              <a:ext cx="389339" cy="266519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 flipH="1" flipV="1">
              <a:off x="3465514" y="4565558"/>
              <a:ext cx="539019" cy="42244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H="1">
              <a:off x="6838749" y="2561373"/>
              <a:ext cx="188137" cy="2232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7400268" y="2204864"/>
              <a:ext cx="888218" cy="25406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26" name="Rounded Rectangle 25"/>
            <p:cNvSpPr/>
            <p:nvPr/>
          </p:nvSpPr>
          <p:spPr>
            <a:xfrm>
              <a:off x="7684491" y="1635908"/>
              <a:ext cx="1301838" cy="457199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1</a:t>
              </a:r>
            </a:p>
          </p:txBody>
        </p:sp>
        <p:cxnSp>
          <p:nvCxnSpPr>
            <p:cNvPr id="27" name="Straight Arrow Connector 26"/>
            <p:cNvCxnSpPr>
              <a:stCxn id="5" idx="3"/>
              <a:endCxn id="26" idx="1"/>
            </p:cNvCxnSpPr>
            <p:nvPr/>
          </p:nvCxnSpPr>
          <p:spPr>
            <a:xfrm flipV="1">
              <a:off x="7400268" y="1864508"/>
              <a:ext cx="284223" cy="22859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28" name="Rounded Rectangle 27"/>
            <p:cNvSpPr/>
            <p:nvPr/>
          </p:nvSpPr>
          <p:spPr>
            <a:xfrm>
              <a:off x="7684491" y="3193958"/>
              <a:ext cx="1097498" cy="457200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Question 3</a:t>
              </a:r>
            </a:p>
          </p:txBody>
        </p:sp>
        <p:cxnSp>
          <p:nvCxnSpPr>
            <p:cNvPr id="29" name="Straight Arrow Connector 28"/>
            <p:cNvCxnSpPr/>
            <p:nvPr/>
          </p:nvCxnSpPr>
          <p:spPr>
            <a:xfrm>
              <a:off x="7400268" y="2489388"/>
              <a:ext cx="444109" cy="70457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30" name="Rounded Rectangle 29"/>
            <p:cNvSpPr/>
            <p:nvPr/>
          </p:nvSpPr>
          <p:spPr>
            <a:xfrm>
              <a:off x="2592190" y="5170668"/>
              <a:ext cx="1142916" cy="680254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Treatment studies</a:t>
              </a:r>
            </a:p>
          </p:txBody>
        </p:sp>
        <p:sp>
          <p:nvSpPr>
            <p:cNvPr id="31" name="Rounded Rectangle 30"/>
            <p:cNvSpPr/>
            <p:nvPr/>
          </p:nvSpPr>
          <p:spPr>
            <a:xfrm>
              <a:off x="2915815" y="5949280"/>
              <a:ext cx="1099399" cy="660648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Cross sectional studies</a:t>
              </a:r>
            </a:p>
          </p:txBody>
        </p:sp>
        <p:cxnSp>
          <p:nvCxnSpPr>
            <p:cNvPr id="32" name="Straight Arrow Connector 31"/>
            <p:cNvCxnSpPr>
              <a:stCxn id="10" idx="1"/>
            </p:cNvCxnSpPr>
            <p:nvPr/>
          </p:nvCxnSpPr>
          <p:spPr>
            <a:xfrm flipH="1" flipV="1">
              <a:off x="3735106" y="5510795"/>
              <a:ext cx="715143" cy="62111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>
              <a:stCxn id="10" idx="1"/>
              <a:endCxn id="31" idx="3"/>
            </p:cNvCxnSpPr>
            <p:nvPr/>
          </p:nvCxnSpPr>
          <p:spPr>
            <a:xfrm flipH="1">
              <a:off x="4015214" y="6131909"/>
              <a:ext cx="435035" cy="14769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34" name="Rounded Rectangle 33"/>
            <p:cNvSpPr/>
            <p:nvPr/>
          </p:nvSpPr>
          <p:spPr>
            <a:xfrm>
              <a:off x="1324726" y="3284984"/>
              <a:ext cx="1159042" cy="629668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1200" b="1" dirty="0">
                <a:solidFill>
                  <a:schemeClr val="tx1"/>
                </a:solidFill>
              </a:endParaRPr>
            </a:p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Treatment studies</a:t>
              </a:r>
            </a:p>
            <a:p>
              <a:pPr algn="ctr"/>
              <a:endParaRPr lang="en-GB" dirty="0"/>
            </a:p>
          </p:txBody>
        </p:sp>
        <p:sp>
          <p:nvSpPr>
            <p:cNvPr id="35" name="Rounded Rectangle 34"/>
            <p:cNvSpPr/>
            <p:nvPr/>
          </p:nvSpPr>
          <p:spPr>
            <a:xfrm>
              <a:off x="467544" y="4219791"/>
              <a:ext cx="1296144" cy="609262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Prospective studies</a:t>
              </a:r>
            </a:p>
          </p:txBody>
        </p:sp>
        <p:sp>
          <p:nvSpPr>
            <p:cNvPr id="36" name="Rounded Rectangle 35"/>
            <p:cNvSpPr/>
            <p:nvPr/>
          </p:nvSpPr>
          <p:spPr>
            <a:xfrm>
              <a:off x="827584" y="5024720"/>
              <a:ext cx="1130424" cy="796632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1200" b="1" dirty="0"/>
            </a:p>
            <a:p>
              <a:pPr algn="ctr"/>
              <a:r>
                <a:rPr lang="en-GB" sz="1200" b="1" dirty="0"/>
                <a:t>Cross sectional studies</a:t>
              </a:r>
            </a:p>
            <a:p>
              <a:pPr algn="ctr"/>
              <a:endParaRPr lang="en-GB" dirty="0"/>
            </a:p>
          </p:txBody>
        </p:sp>
        <p:cxnSp>
          <p:nvCxnSpPr>
            <p:cNvPr id="37" name="Straight Arrow Connector 36"/>
            <p:cNvCxnSpPr>
              <a:endCxn id="36" idx="3"/>
            </p:cNvCxnSpPr>
            <p:nvPr/>
          </p:nvCxnSpPr>
          <p:spPr>
            <a:xfrm flipH="1">
              <a:off x="1958008" y="5024720"/>
              <a:ext cx="237728" cy="39831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>
              <a:stCxn id="11" idx="1"/>
              <a:endCxn id="35" idx="3"/>
            </p:cNvCxnSpPr>
            <p:nvPr/>
          </p:nvCxnSpPr>
          <p:spPr>
            <a:xfrm flipH="1" flipV="1">
              <a:off x="1763688" y="4524422"/>
              <a:ext cx="330680" cy="2612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>
              <a:stCxn id="11" idx="0"/>
              <a:endCxn id="34" idx="3"/>
            </p:cNvCxnSpPr>
            <p:nvPr/>
          </p:nvCxnSpPr>
          <p:spPr>
            <a:xfrm flipH="1" flipV="1">
              <a:off x="2483768" y="3599818"/>
              <a:ext cx="307252" cy="47655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419975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‘Self-esteem and obesity in children and adolescents’ outline (based on French, Storey  </a:t>
            </a:r>
            <a:br>
              <a:rPr lang="en-GB" sz="2400" dirty="0">
                <a:solidFill>
                  <a:schemeClr val="accent1"/>
                </a:solidFill>
              </a:rPr>
            </a:br>
            <a:r>
              <a:rPr lang="en-GB" sz="2400" dirty="0">
                <a:solidFill>
                  <a:schemeClr val="accent1"/>
                </a:solidFill>
              </a:rPr>
              <a:t>and Perry, 2000)</a:t>
            </a:r>
            <a:br>
              <a:rPr lang="en-GB" dirty="0"/>
            </a:br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95536" y="1196752"/>
            <a:ext cx="8386515" cy="460851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200" b="1" dirty="0" err="1"/>
              <a:t>Cyflwyniad</a:t>
            </a:r>
            <a:r>
              <a:rPr lang="en-GB" sz="1200" b="1" dirty="0"/>
              <a:t>: </a:t>
            </a:r>
            <a:r>
              <a:rPr lang="en-GB" sz="1200" b="1" dirty="0" err="1"/>
              <a:t>Cwestiynau</a:t>
            </a:r>
            <a:r>
              <a:rPr lang="en-GB" sz="1200" b="1" dirty="0"/>
              <a:t> </a:t>
            </a:r>
            <a:r>
              <a:rPr lang="en-GB" sz="1200" b="1" dirty="0" err="1"/>
              <a:t>allweddol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1) A </a:t>
            </a:r>
            <a:r>
              <a:rPr lang="en-GB" sz="1200" b="1" dirty="0" err="1"/>
              <a:t>yw</a:t>
            </a:r>
            <a:r>
              <a:rPr lang="en-GB" sz="1200" b="1" dirty="0"/>
              <a:t>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isel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gyson</a:t>
            </a:r>
            <a:r>
              <a:rPr lang="en-GB" sz="1200" b="1" dirty="0"/>
              <a:t> </a:t>
            </a:r>
            <a:r>
              <a:rPr lang="en-GB" sz="1200" b="1" dirty="0" err="1"/>
              <a:t>nodweddiadol</a:t>
            </a:r>
            <a:r>
              <a:rPr lang="en-GB" sz="1200" b="1" dirty="0"/>
              <a:t> o </a:t>
            </a:r>
            <a:r>
              <a:rPr lang="en-GB" sz="1200" b="1" dirty="0" err="1"/>
              <a:t>blant</a:t>
            </a:r>
            <a:r>
              <a:rPr lang="en-GB" sz="1200" b="1" dirty="0"/>
              <a:t> a </a:t>
            </a:r>
            <a:r>
              <a:rPr lang="en-GB" sz="1200" b="1" dirty="0" err="1"/>
              <a:t>phobl</a:t>
            </a:r>
            <a:r>
              <a:rPr lang="en-GB" sz="1200" b="1" dirty="0"/>
              <a:t> </a:t>
            </a:r>
            <a:r>
              <a:rPr lang="en-GB" sz="1200" b="1" dirty="0" err="1"/>
              <a:t>ifanc</a:t>
            </a:r>
            <a:r>
              <a:rPr lang="en-GB" sz="1200" b="1" dirty="0"/>
              <a:t> </a:t>
            </a:r>
            <a:r>
              <a:rPr lang="en-GB" sz="1200" b="1" dirty="0" err="1"/>
              <a:t>sydd</a:t>
            </a:r>
            <a:r>
              <a:rPr lang="en-GB" sz="1200" b="1" dirty="0"/>
              <a:t> </a:t>
            </a:r>
            <a:r>
              <a:rPr lang="en-GB" sz="1200" b="1" dirty="0" err="1"/>
              <a:t>dros</a:t>
            </a:r>
            <a:r>
              <a:rPr lang="en-GB" sz="1200" b="1" dirty="0"/>
              <a:t> </a:t>
            </a:r>
            <a:r>
              <a:rPr lang="en-GB" sz="1200" b="1" dirty="0" err="1"/>
              <a:t>bwysau</a:t>
            </a:r>
            <a:r>
              <a:rPr lang="en-GB" sz="1200" b="1" dirty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2) A </a:t>
            </a:r>
            <a:r>
              <a:rPr lang="en-GB" sz="1200" b="1" dirty="0" err="1"/>
              <a:t>yw'r</a:t>
            </a:r>
            <a:r>
              <a:rPr lang="en-GB" sz="1200" b="1" dirty="0"/>
              <a:t> </a:t>
            </a:r>
            <a:r>
              <a:rPr lang="en-GB" sz="1200" b="1" dirty="0" err="1"/>
              <a:t>cysylltiad</a:t>
            </a:r>
            <a:r>
              <a:rPr lang="en-GB" sz="1200" b="1" dirty="0"/>
              <a:t> </a:t>
            </a:r>
            <a:r>
              <a:rPr lang="en-GB" sz="1200" b="1" dirty="0" err="1"/>
              <a:t>rhwng</a:t>
            </a:r>
            <a:r>
              <a:rPr lang="en-GB" sz="1200" b="1" dirty="0"/>
              <a:t> </a:t>
            </a:r>
            <a:r>
              <a:rPr lang="en-GB" sz="1200" b="1" dirty="0" err="1"/>
              <a:t>gordewdra</a:t>
            </a:r>
            <a:r>
              <a:rPr lang="en-GB" sz="1200" b="1" dirty="0"/>
              <a:t> a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benodol</a:t>
            </a:r>
            <a:r>
              <a:rPr lang="en-GB" sz="1200" b="1" dirty="0"/>
              <a:t> i </a:t>
            </a:r>
            <a:r>
              <a:rPr lang="en-GB" sz="1200" b="1" dirty="0" err="1"/>
              <a:t>agweddau</a:t>
            </a:r>
            <a:r>
              <a:rPr lang="en-GB" sz="1200" b="1" dirty="0"/>
              <a:t> </a:t>
            </a:r>
            <a:r>
              <a:rPr lang="en-GB" sz="1200" b="1" dirty="0" err="1"/>
              <a:t>ar</a:t>
            </a:r>
            <a:r>
              <a:rPr lang="en-GB" sz="1200" b="1" dirty="0"/>
              <a:t> </a:t>
            </a:r>
            <a:r>
              <a:rPr lang="en-GB" sz="1200" b="1" dirty="0" err="1"/>
              <a:t>ymddangosiad</a:t>
            </a:r>
            <a:r>
              <a:rPr lang="en-GB" sz="1200" b="1" dirty="0"/>
              <a:t> </a:t>
            </a:r>
            <a:r>
              <a:rPr lang="en-GB" sz="1200" b="1" dirty="0" err="1"/>
              <a:t>corfforol</a:t>
            </a:r>
            <a:r>
              <a:rPr lang="en-GB" sz="1200" b="1" dirty="0"/>
              <a:t> neu ai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byd-eang</a:t>
            </a:r>
            <a:r>
              <a:rPr lang="en-GB" sz="1200" b="1" dirty="0"/>
              <a:t> </a:t>
            </a:r>
            <a:r>
              <a:rPr lang="en-GB" sz="1200" b="1" dirty="0" err="1"/>
              <a:t>sy'n</a:t>
            </a:r>
            <a:r>
              <a:rPr lang="en-GB" sz="1200" b="1" dirty="0"/>
              <a:t> </a:t>
            </a:r>
            <a:r>
              <a:rPr lang="en-GB" sz="1200" b="1" dirty="0" err="1"/>
              <a:t>cael</a:t>
            </a:r>
            <a:r>
              <a:rPr lang="en-GB" sz="1200" b="1" dirty="0"/>
              <a:t> </a:t>
            </a:r>
            <a:r>
              <a:rPr lang="en-GB" sz="1200" b="1" dirty="0" err="1"/>
              <a:t>ei</a:t>
            </a:r>
            <a:r>
              <a:rPr lang="en-GB" sz="1200" b="1" dirty="0"/>
              <a:t> </a:t>
            </a:r>
            <a:r>
              <a:rPr lang="en-GB" sz="1200" b="1" dirty="0" err="1"/>
              <a:t>effeithio</a:t>
            </a:r>
            <a:r>
              <a:rPr lang="en-GB" sz="1200" b="1" dirty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3) A </a:t>
            </a:r>
            <a:r>
              <a:rPr lang="en-GB" sz="1200" b="1" dirty="0" err="1"/>
              <a:t>yw</a:t>
            </a:r>
            <a:r>
              <a:rPr lang="en-GB" sz="1200" b="1" dirty="0"/>
              <a:t>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cychwynnol</a:t>
            </a:r>
            <a:r>
              <a:rPr lang="en-GB" sz="1200" b="1" dirty="0"/>
              <a:t> </a:t>
            </a:r>
            <a:r>
              <a:rPr lang="en-GB" sz="1200" b="1" dirty="0" err="1"/>
              <a:t>uchel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amddiffyn</a:t>
            </a:r>
            <a:r>
              <a:rPr lang="en-GB" sz="1200" b="1" dirty="0"/>
              <a:t> </a:t>
            </a:r>
            <a:r>
              <a:rPr lang="en-GB" sz="1200" b="1" dirty="0" err="1"/>
              <a:t>rhag</a:t>
            </a:r>
            <a:r>
              <a:rPr lang="en-GB" sz="1200" b="1" dirty="0"/>
              <a:t> </a:t>
            </a:r>
            <a:r>
              <a:rPr lang="en-GB" sz="1200" b="1" dirty="0" err="1"/>
              <a:t>datblygiad</a:t>
            </a:r>
            <a:r>
              <a:rPr lang="en-GB" sz="1200" b="1" dirty="0"/>
              <a:t> </a:t>
            </a:r>
            <a:r>
              <a:rPr lang="en-GB" sz="1200" b="1" dirty="0" err="1"/>
              <a:t>gordewdra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y </a:t>
            </a:r>
            <a:r>
              <a:rPr lang="en-GB" sz="1200" b="1" dirty="0" err="1"/>
              <a:t>dyfodol</a:t>
            </a:r>
            <a:r>
              <a:rPr lang="en-GB" sz="1200" b="1" dirty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4) A </a:t>
            </a:r>
            <a:r>
              <a:rPr lang="en-GB" sz="1200" b="1" dirty="0" err="1"/>
              <a:t>yw</a:t>
            </a:r>
            <a:r>
              <a:rPr lang="en-GB" sz="1200" b="1" dirty="0"/>
              <a:t> </a:t>
            </a:r>
            <a:r>
              <a:rPr lang="en-GB" sz="1200" b="1" dirty="0" err="1"/>
              <a:t>newidiadau</a:t>
            </a:r>
            <a:r>
              <a:rPr lang="en-GB" sz="1200" b="1" dirty="0"/>
              <a:t> </a:t>
            </a:r>
            <a:r>
              <a:rPr lang="en-GB" sz="1200" b="1" dirty="0" err="1"/>
              <a:t>mewn</a:t>
            </a:r>
            <a:r>
              <a:rPr lang="en-GB" sz="1200" b="1" dirty="0"/>
              <a:t>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rhagfynegi</a:t>
            </a:r>
            <a:r>
              <a:rPr lang="en-GB" sz="1200" b="1" dirty="0"/>
              <a:t> </a:t>
            </a:r>
            <a:r>
              <a:rPr lang="en-GB" sz="1200" b="1" dirty="0" err="1"/>
              <a:t>colli</a:t>
            </a:r>
            <a:r>
              <a:rPr lang="en-GB" sz="1200" b="1" dirty="0"/>
              <a:t> </a:t>
            </a:r>
            <a:r>
              <a:rPr lang="en-GB" sz="1200" b="1" dirty="0" err="1"/>
              <a:t>mwy</a:t>
            </a:r>
            <a:r>
              <a:rPr lang="en-GB" sz="1200" b="1" dirty="0"/>
              <a:t> o </a:t>
            </a:r>
            <a:r>
              <a:rPr lang="en-GB" sz="1200" b="1" dirty="0" err="1"/>
              <a:t>bwysau</a:t>
            </a:r>
            <a:r>
              <a:rPr lang="en-GB" sz="1200" b="1" dirty="0"/>
              <a:t> </a:t>
            </a:r>
            <a:r>
              <a:rPr lang="en-GB" sz="1200" b="1" dirty="0" err="1"/>
              <a:t>mewn</a:t>
            </a:r>
            <a:r>
              <a:rPr lang="en-GB" sz="1200" b="1" dirty="0"/>
              <a:t> </a:t>
            </a:r>
            <a:r>
              <a:rPr lang="en-GB" sz="1200" b="1" dirty="0" err="1"/>
              <a:t>rhaglenni</a:t>
            </a:r>
            <a:r>
              <a:rPr lang="en-GB" sz="1200" b="1" dirty="0"/>
              <a:t> </a:t>
            </a:r>
            <a:r>
              <a:rPr lang="en-GB" sz="1200" b="1" dirty="0" err="1"/>
              <a:t>triniaeth</a:t>
            </a:r>
            <a:r>
              <a:rPr lang="en-GB" sz="1200" b="1" dirty="0"/>
              <a:t> </a:t>
            </a:r>
            <a:r>
              <a:rPr lang="en-GB" sz="1200" b="1" dirty="0" err="1"/>
              <a:t>ar</a:t>
            </a:r>
            <a:r>
              <a:rPr lang="en-GB" sz="1200" b="1" dirty="0"/>
              <a:t> </a:t>
            </a:r>
            <a:r>
              <a:rPr lang="en-GB" sz="1200" b="1" dirty="0" err="1"/>
              <a:t>gyfer</a:t>
            </a:r>
            <a:r>
              <a:rPr lang="en-GB" sz="1200" b="1" dirty="0"/>
              <a:t> plant a </a:t>
            </a:r>
            <a:r>
              <a:rPr lang="en-GB" sz="1200" b="1" dirty="0" err="1"/>
              <a:t>phobl</a:t>
            </a:r>
            <a:r>
              <a:rPr lang="en-GB" sz="1200" b="1" dirty="0"/>
              <a:t> </a:t>
            </a:r>
            <a:r>
              <a:rPr lang="en-GB" sz="1200" b="1" dirty="0" err="1"/>
              <a:t>ifanc</a:t>
            </a:r>
            <a:r>
              <a:rPr lang="en-GB" sz="1200" b="1" dirty="0"/>
              <a:t> </a:t>
            </a:r>
            <a:r>
              <a:rPr lang="en-GB" sz="1200" b="1" dirty="0" err="1"/>
              <a:t>gordew</a:t>
            </a:r>
            <a:r>
              <a:rPr lang="en-GB" sz="1200" b="1" dirty="0"/>
              <a:t>?</a:t>
            </a:r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Hunan-</a:t>
            </a:r>
            <a:r>
              <a:rPr lang="en-GB" sz="1200" b="1" dirty="0" err="1"/>
              <a:t>barch</a:t>
            </a:r>
            <a:r>
              <a:rPr lang="en-GB" sz="1200" b="1" dirty="0"/>
              <a:t>: </a:t>
            </a:r>
            <a:r>
              <a:rPr lang="en-GB" sz="1200" b="1" dirty="0" err="1"/>
              <a:t>Theori</a:t>
            </a:r>
            <a:r>
              <a:rPr lang="en-GB" sz="1200" b="1" dirty="0"/>
              <a:t> a </a:t>
            </a:r>
            <a:r>
              <a:rPr lang="en-GB" sz="1200" b="1" dirty="0" err="1"/>
              <a:t>mesur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Hunan-</a:t>
            </a:r>
            <a:r>
              <a:rPr lang="en-GB" sz="1200" b="1" dirty="0" err="1"/>
              <a:t>barch</a:t>
            </a:r>
            <a:r>
              <a:rPr lang="en-GB" sz="1200" b="1" dirty="0"/>
              <a:t> a </a:t>
            </a:r>
            <a:r>
              <a:rPr lang="en-GB" sz="1200" b="1" dirty="0" err="1"/>
              <a:t>gordewdra</a:t>
            </a:r>
            <a:r>
              <a:rPr lang="en-GB" sz="1200" b="1" dirty="0"/>
              <a:t>: Plant 3 i 6 </a:t>
            </a:r>
            <a:r>
              <a:rPr lang="en-GB" sz="1200" b="1" dirty="0" err="1"/>
              <a:t>oed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Plant 7 i 12 </a:t>
            </a:r>
            <a:r>
              <a:rPr lang="en-GB" sz="1200" b="1" dirty="0" err="1"/>
              <a:t>oed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trawsdoriadol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triniaeth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Plant 13 i 18 </a:t>
            </a:r>
            <a:r>
              <a:rPr lang="en-GB" sz="1200" b="1" dirty="0" err="1"/>
              <a:t>oed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trawsdoriadol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Darpar</a:t>
            </a:r>
            <a:r>
              <a:rPr lang="en-GB" sz="1200" b="1" dirty="0"/>
              <a:t> </a:t>
            </a:r>
            <a:r>
              <a:rPr lang="en-GB" sz="1200" b="1" dirty="0" err="1"/>
              <a:t>astudiaethau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triniaeth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 err="1"/>
              <a:t>Crynodeb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5065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‘Self-esteem and obesity in children and adolescents’ outline (based on French, Storey  </a:t>
            </a:r>
            <a:br>
              <a:rPr lang="en-GB" sz="2400" dirty="0">
                <a:solidFill>
                  <a:schemeClr val="accent1"/>
                </a:solidFill>
              </a:rPr>
            </a:br>
            <a:r>
              <a:rPr lang="en-GB" sz="2400" dirty="0">
                <a:solidFill>
                  <a:schemeClr val="accent1"/>
                </a:solidFill>
              </a:rPr>
              <a:t>and Perry, 2000)</a:t>
            </a:r>
            <a:br>
              <a:rPr lang="en-GB" dirty="0"/>
            </a:br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95536" y="1196752"/>
            <a:ext cx="8386515" cy="460851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200" b="1" dirty="0"/>
              <a:t>Introduction: Key questions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1) Is low self-esteem consistently characteristic of overweight children and adolescents? 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2) Is the association between obesity and self-esteem specific to aspects of physical appearance or is it more global self-esteem that is affected?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3) Is high initial self-esteem protective against the future development of obesity?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4) Are changes in self-esteem predictive of greater weight loss in treatment programs for obese children and adolescents?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	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</a:t>
            </a:r>
            <a:r>
              <a:rPr lang="en-GB" sz="1200" b="1" dirty="0"/>
              <a:t>Self-esteem: Theory and measurement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	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</a:t>
            </a:r>
            <a:r>
              <a:rPr lang="en-GB" sz="1200" b="1" dirty="0"/>
              <a:t>Self-esteem and obesity: Children age 3 to 6 years</a:t>
            </a:r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Children 7 to 12 years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dirty="0"/>
              <a:t>Cross-sectional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Treatment studies</a:t>
            </a:r>
          </a:p>
          <a:p>
            <a:pPr marL="0" indent="0">
              <a:buFont typeface="Arial" pitchFamily="34" charset="0"/>
              <a:buNone/>
            </a:pPr>
            <a:endParaRPr lang="en-GB" sz="1200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Children 13 to 18 year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dirty="0"/>
              <a:t>Cross-sectional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Prospective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Treatment studies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Summary / Conclusions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0641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2E17EAB-6BA9-C78F-FDDE-A6EBE1BB81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Ysgrifennu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Writing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AE44E68-8455-77C3-600D-D7E5CAC006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872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1325563"/>
          </a:xfrm>
        </p:spPr>
        <p:txBody>
          <a:bodyPr/>
          <a:lstStyle/>
          <a:p>
            <a:r>
              <a:rPr lang="en-GB" dirty="0" err="1"/>
              <a:t>Ysgrifennu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464951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1325563"/>
          </a:xfrm>
        </p:spPr>
        <p:txBody>
          <a:bodyPr/>
          <a:lstStyle/>
          <a:p>
            <a:r>
              <a:rPr lang="en-GB" dirty="0"/>
              <a:t>Writing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1110489"/>
              </p:ext>
            </p:extLst>
          </p:nvPr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80387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Eglurder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/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52287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Clarity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/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42659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187624" y="332656"/>
            <a:ext cx="6624736" cy="688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llais</a:t>
            </a:r>
            <a:r>
              <a:rPr lang="en-GB" b="1" dirty="0"/>
              <a:t> </a:t>
            </a:r>
            <a:r>
              <a:rPr lang="en-GB" b="1" dirty="0" err="1"/>
              <a:t>beirniadol</a:t>
            </a:r>
            <a:r>
              <a:rPr lang="en-GB" b="1" dirty="0"/>
              <a:t>: </a:t>
            </a:r>
            <a:r>
              <a:rPr lang="en-GB" b="1" dirty="0" err="1"/>
              <a:t>cyfeirio</a:t>
            </a:r>
            <a:endParaRPr lang="en-GB" b="1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5D9641-377C-4FD0-8EB2-88116D413223}"/>
              </a:ext>
            </a:extLst>
          </p:cNvPr>
          <p:cNvGraphicFramePr/>
          <p:nvPr/>
        </p:nvGraphicFramePr>
        <p:xfrm>
          <a:off x="323528" y="1124744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65370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187624" y="332656"/>
            <a:ext cx="6624736" cy="688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Your critical voice: signposting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5D9641-377C-4FD0-8EB2-88116D413223}"/>
              </a:ext>
            </a:extLst>
          </p:cNvPr>
          <p:cNvGraphicFramePr/>
          <p:nvPr/>
        </p:nvGraphicFramePr>
        <p:xfrm>
          <a:off x="323528" y="1124744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87653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27584" y="463637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 err="1"/>
              <a:t>Paragraffau</a:t>
            </a:r>
            <a:r>
              <a:rPr lang="en-GB" altLang="en-US" dirty="0"/>
              <a:t> a </a:t>
            </a:r>
            <a:r>
              <a:rPr lang="en-GB" altLang="en-US" dirty="0" err="1"/>
              <a:t>Llif</a:t>
            </a:r>
            <a:endParaRPr lang="en-GB" alt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378698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51520" y="173545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Paragraphs and Flow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18847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/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/>
              <a:t>Defnyddio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dyfyniadau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yn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yr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adolygiad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llenyddiaeth</a:t>
            </a:r>
            <a:r>
              <a:rPr lang="en-GB" altLang="en-US" sz="3200" b="1" dirty="0"/>
              <a:t> (</a:t>
            </a:r>
            <a:r>
              <a:rPr lang="en-GB" altLang="en-US" sz="3200" b="1" dirty="0" err="1"/>
              <a:t>Gweler</a:t>
            </a:r>
            <a:r>
              <a:rPr lang="en-GB" altLang="en-US" sz="3200" b="1" dirty="0"/>
              <a:t> y </a:t>
            </a:r>
            <a:r>
              <a:rPr lang="en-GB" altLang="en-US" sz="3200" b="1" dirty="0" err="1"/>
              <a:t>Canllawiau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cyfeirio</a:t>
            </a:r>
            <a:r>
              <a:rPr lang="en-GB" altLang="en-US" sz="32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7109910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/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/>
              <a:t>Use of citations in the literature review (See referencing Guidelines)</a:t>
            </a:r>
          </a:p>
        </p:txBody>
      </p:sp>
    </p:spTree>
    <p:extLst>
      <p:ext uri="{BB962C8B-B14F-4D97-AF65-F5344CB8AC3E}">
        <p14:creationId xmlns:p14="http://schemas.microsoft.com/office/powerpoint/2010/main" val="1374489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25ADA-9705-9A94-0ABF-DC782CDE6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https://www.uwtsd.ac.uk/library/using-our-libraries/online-library/referencing-handbooks/</a:t>
            </a:r>
            <a:r>
              <a:rPr lang="en-GB" dirty="0"/>
              <a:t> 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C415810-2706-B07C-44D8-E49E8080A8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896" y="1825625"/>
            <a:ext cx="5460207" cy="3640138"/>
          </a:xfrm>
        </p:spPr>
      </p:pic>
    </p:spTree>
    <p:extLst>
      <p:ext uri="{BB962C8B-B14F-4D97-AF65-F5344CB8AC3E}">
        <p14:creationId xmlns:p14="http://schemas.microsoft.com/office/powerpoint/2010/main" val="144690756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6F75-81CC-61BA-A72F-911F52D56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Most recent version May 2022</a:t>
            </a:r>
            <a:br>
              <a:rPr lang="en-GB" dirty="0"/>
            </a:br>
            <a:r>
              <a:rPr lang="en-GB" dirty="0">
                <a:hlinkClick r:id="rId2"/>
              </a:rPr>
              <a:t>Cite Them Right – Home</a:t>
            </a:r>
            <a:r>
              <a:rPr lang="en-GB" dirty="0"/>
              <a:t> [</a:t>
            </a:r>
            <a:r>
              <a:rPr lang="en-GB"/>
              <a:t>Online Version]</a:t>
            </a:r>
            <a:endParaRPr lang="en-GB" dirty="0"/>
          </a:p>
        </p:txBody>
      </p:sp>
      <p:pic>
        <p:nvPicPr>
          <p:cNvPr id="1026" name="Picture 2" descr="Cite Them Right cover">
            <a:extLst>
              <a:ext uri="{FF2B5EF4-FFF2-40B4-BE49-F238E27FC236}">
                <a16:creationId xmlns:a16="http://schemas.microsoft.com/office/drawing/2014/main" id="{8A7F9C36-0A6D-0F29-6A7D-D161A6810C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932" y="1825625"/>
            <a:ext cx="2794135" cy="364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85540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 b="1" dirty="0" err="1"/>
              <a:t>Dyfynnu</a:t>
            </a:r>
            <a:r>
              <a:rPr lang="en-GB" altLang="en-US" sz="2800" b="1" dirty="0"/>
              <a:t> a </a:t>
            </a:r>
            <a:r>
              <a:rPr lang="en-GB" altLang="en-US" sz="2800" b="1" dirty="0" err="1"/>
              <a:t>llais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awdur</a:t>
            </a:r>
            <a:endParaRPr lang="en-GB" altLang="en-US" sz="2800" b="1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/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42195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/>
              <a:t>Citation and writer’s voice</a:t>
            </a:r>
            <a:endParaRPr lang="en-GB" altLang="en-US" sz="28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/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607491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71957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Editing and Proofreading: Give yourself time to do this, takes longer than you think 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  <a:sym typeface="Wingdings" panose="05000000000000000000" pitchFamily="2" charset="2"/>
              </a:rPr>
              <a:t> </a:t>
            </a:r>
            <a:endParaRPr lang="en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buFont typeface="Wingdings" pitchFamily="2" charset="2"/>
              <a:buNone/>
            </a:pP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 and proofreading are fundamental aspects of good academic practice.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process of continually revising and improving your written work. It is often an activity that forms a major part of the writing process.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Proofreading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final check before printing and submission. It is a process that helps remove errors and improve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54188686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719579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Golygu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a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Phrawf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ddarllen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: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Rhowch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amser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i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chi'ch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hun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wneud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hyn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,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mae'n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cymryd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mwy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o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amser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nag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yr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ydych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chi'n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meddwl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  <a:sym typeface="Wingdings" panose="05000000000000000000" pitchFamily="2" charset="2"/>
              </a:rPr>
              <a:t></a:t>
            </a:r>
            <a:endParaRPr lang="en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defRPr/>
            </a:pPr>
            <a:endParaRPr lang="en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defRPr/>
            </a:pPr>
            <a:r>
              <a:rPr lang="en-GB" altLang="en-US" sz="2400" dirty="0"/>
              <a:t>Mae </a:t>
            </a:r>
            <a:r>
              <a:rPr lang="en-GB" altLang="en-US" sz="2400" dirty="0" err="1"/>
              <a:t>golygu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phrawfddarllen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agweddau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sylfaenol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arfer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academaidd</a:t>
            </a:r>
            <a:r>
              <a:rPr lang="en-GB" altLang="en-US" sz="2400" dirty="0"/>
              <a:t> da.</a:t>
            </a:r>
          </a:p>
          <a:p>
            <a:pPr algn="just"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 err="1"/>
              <a:t>Golygu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yw'r</a:t>
            </a:r>
            <a:r>
              <a:rPr lang="en-GB" altLang="en-US" sz="2400" dirty="0"/>
              <a:t> broses o </a:t>
            </a:r>
            <a:r>
              <a:rPr lang="en-GB" altLang="en-US" sz="2400" dirty="0" err="1"/>
              <a:t>adolygu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gwella'ch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gwaith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ysgrifenedig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barhaus</a:t>
            </a:r>
            <a:r>
              <a:rPr lang="en-GB" altLang="en-US" sz="2400" dirty="0"/>
              <a:t>. Yn </a:t>
            </a:r>
            <a:r>
              <a:rPr lang="en-GB" altLang="en-US" sz="2400" dirty="0" err="1"/>
              <a:t>aml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mae'n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weithgaredd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sy'n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ffurfio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fawr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o'r</a:t>
            </a:r>
            <a:r>
              <a:rPr lang="en-GB" altLang="en-US" sz="2400" dirty="0"/>
              <a:t> broses </a:t>
            </a:r>
            <a:r>
              <a:rPr lang="en-GB" altLang="en-US" sz="2400" dirty="0" err="1"/>
              <a:t>ysgrifennu</a:t>
            </a:r>
            <a:r>
              <a:rPr lang="en-GB" altLang="en-US" sz="2400" dirty="0"/>
              <a:t>.</a:t>
            </a:r>
          </a:p>
          <a:p>
            <a:pPr algn="just"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 err="1"/>
              <a:t>Prawfddarllen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yw'r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gwiriad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terfynol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argraffu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chyflwyno</a:t>
            </a:r>
            <a:r>
              <a:rPr lang="en-GB" altLang="en-US" sz="2400" dirty="0"/>
              <a:t>. </a:t>
            </a:r>
            <a:r>
              <a:rPr lang="en-GB" altLang="en-US" sz="2400" dirty="0" err="1"/>
              <a:t>Mae'n</a:t>
            </a:r>
            <a:r>
              <a:rPr lang="en-GB" altLang="en-US" sz="2400" dirty="0"/>
              <a:t> broses </a:t>
            </a:r>
            <a:r>
              <a:rPr lang="en-GB" altLang="en-US" sz="2400" dirty="0" err="1"/>
              <a:t>sy'n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helpu</a:t>
            </a:r>
            <a:r>
              <a:rPr lang="en-GB" altLang="en-US" sz="2400" dirty="0"/>
              <a:t> i </a:t>
            </a:r>
            <a:r>
              <a:rPr lang="en-GB" altLang="en-US" sz="2400" dirty="0" err="1"/>
              <a:t>ddileu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gwallau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gwella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cyflwyniad</a:t>
            </a:r>
            <a:r>
              <a:rPr lang="en-GB" altLang="en-US" sz="2400" dirty="0"/>
              <a:t>.</a:t>
            </a:r>
            <a:endParaRPr lang="en-GB" altLang="en-US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49543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/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0" indent="0">
              <a:buNone/>
            </a:pPr>
            <a:r>
              <a:rPr lang="en-GB" dirty="0"/>
              <a:t>Your literature review will inform your choice of methodology , through reviewing research that has been carried out to date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E79DDF-8851-49B4-88B2-493287971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85960" y="1916832"/>
            <a:ext cx="4041775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457200" lvl="1" indent="0">
              <a:buNone/>
            </a:pPr>
            <a:r>
              <a:rPr lang="en-GB" sz="2400" dirty="0"/>
              <a:t>Your literature Review will be your methodology, you need to describe your Literature review Methodology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/>
        </p:nvGraphicFramePr>
        <p:xfrm>
          <a:off x="4572000" y="1231425"/>
          <a:ext cx="4041775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65465517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319FE-2196-6508-7F43-AE402D972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Empirical Study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463143" y="1825625"/>
          <a:ext cx="4052207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9687425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7584-327A-1BFA-B016-B7286983C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Adolygiad llenyddiaeth</a:t>
            </a:r>
            <a:br>
              <a:rPr lang="cy-GB" noProof="0" dirty="0"/>
            </a:br>
            <a:r>
              <a:rPr lang="en-GB" dirty="0"/>
              <a:t>Literature Review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691099" y="1812471"/>
          <a:ext cx="3867150" cy="392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3A5DA2B-2ACB-130A-A9E7-5439DEFDF406}"/>
              </a:ext>
            </a:extLst>
          </p:cNvPr>
          <p:cNvGraphicFramePr>
            <a:graphicFrameLocks/>
          </p:cNvGraphicFramePr>
          <p:nvPr/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329983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01DD98-B7D6-FE87-39D2-3F2B771AD3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Next Steps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09CAFFB-F1B7-41A2-86EF-39BF7C2139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96547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12367-9F48-90D5-D289-5EF8C9687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?</a:t>
            </a:r>
            <a:r>
              <a:rPr lang="en-GB" dirty="0">
                <a:solidFill>
                  <a:schemeClr val="accent1"/>
                </a:solidFill>
              </a:rPr>
              <a:t> /How do I begin?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2F9E6-DCA2-84DE-1CED-743FB8D6C6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Ffocws</a:t>
            </a:r>
            <a:r>
              <a:rPr lang="en-GB" dirty="0"/>
              <a:t> yr </a:t>
            </a:r>
            <a:r>
              <a:rPr lang="en-GB" dirty="0" err="1"/>
              <a:t>astudiaeth</a:t>
            </a:r>
            <a:r>
              <a:rPr lang="en-GB" dirty="0"/>
              <a:t> : 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/ </a:t>
            </a:r>
            <a:r>
              <a:rPr lang="en-GB" dirty="0" err="1"/>
              <a:t>chwilio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paramedrau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Pwy</a:t>
            </a:r>
            <a:r>
              <a:rPr lang="en-GB" dirty="0"/>
              <a:t> all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? </a:t>
            </a:r>
          </a:p>
          <a:p>
            <a:r>
              <a:rPr lang="en-GB" dirty="0" err="1"/>
              <a:t>Chwilwyr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(</a:t>
            </a:r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y </a:t>
            </a:r>
            <a:r>
              <a:rPr lang="en-GB" dirty="0" err="1"/>
              <a:t>Llyfrgell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ymchwilwyr</a:t>
            </a:r>
            <a:r>
              <a:rPr lang="en-GB" dirty="0"/>
              <a:t>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56A0E0-8DB4-9442-B368-E88B7906A0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Focus of study :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what do you need to search for/ read?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What are your parameters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Who can guide you? </a:t>
            </a:r>
          </a:p>
          <a:p>
            <a:r>
              <a:rPr lang="en-GB" dirty="0">
                <a:solidFill>
                  <a:schemeClr val="accent1"/>
                </a:solidFill>
              </a:rPr>
              <a:t>Literature searchers (see Library info skills for researchers)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50389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3AB0-0654-6E6A-9E07-BC8431CF4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?</a:t>
            </a:r>
            <a:r>
              <a:rPr lang="en-GB" dirty="0">
                <a:solidFill>
                  <a:schemeClr val="accent1"/>
                </a:solidFill>
              </a:rPr>
              <a:t> /How do I begin?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EB383-DF74-2A07-8816-F713BB2233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Darlleniad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Actif</a:t>
            </a:r>
            <a:r>
              <a:rPr lang="en-GB" dirty="0"/>
              <a:t> – nodi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Haenu</a:t>
            </a:r>
            <a:r>
              <a:rPr lang="en-GB" dirty="0"/>
              <a:t> (asses </a:t>
            </a:r>
            <a:r>
              <a:rPr lang="en-GB" dirty="0" err="1"/>
              <a:t>perthnasedd</a:t>
            </a:r>
            <a:r>
              <a:rPr lang="en-GB" dirty="0"/>
              <a:t>,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lawn)</a:t>
            </a:r>
          </a:p>
          <a:p>
            <a:pPr lvl="1"/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bopeth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Chwilio</a:t>
            </a:r>
            <a:r>
              <a:rPr lang="en-GB" dirty="0"/>
              <a:t> am </a:t>
            </a:r>
            <a:r>
              <a:rPr lang="en-GB" dirty="0" err="1"/>
              <a:t>themâu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papurau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Bylchau</a:t>
            </a:r>
            <a:r>
              <a:rPr lang="en-GB" dirty="0"/>
              <a:t> (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bwlch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B75D4-0730-3093-A0BB-3F991E5E84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Reading 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Active – note taking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Layering (asses relevance , before reading full article)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Question everything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Look for themes across papers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Gaps (your gap in knowledge can be justified).</a:t>
            </a:r>
          </a:p>
        </p:txBody>
      </p:sp>
    </p:spTree>
    <p:extLst>
      <p:ext uri="{BB962C8B-B14F-4D97-AF65-F5344CB8AC3E}">
        <p14:creationId xmlns:p14="http://schemas.microsoft.com/office/powerpoint/2010/main" val="218672663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2795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n-NO" sz="3600" b="1" dirty="0"/>
              <a:t>Pa wybodaeth sydd angen i chi ei chasglu?</a:t>
            </a:r>
            <a:endParaRPr lang="en-GB" sz="3600" b="1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3253444"/>
              </p:ext>
            </p:extLst>
          </p:nvPr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39158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92127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/>
              <a:t>What information do you need to gather?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/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026334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971600" y="332656"/>
            <a:ext cx="6624736" cy="90435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Dysgu</a:t>
            </a:r>
            <a:r>
              <a:rPr lang="en-GB" dirty="0"/>
              <a:t> o </a:t>
            </a:r>
            <a:r>
              <a:rPr lang="en-GB" dirty="0" err="1"/>
              <a:t>fodelau</a:t>
            </a:r>
            <a:r>
              <a:rPr lang="en-GB" dirty="0"/>
              <a:t> /</a:t>
            </a:r>
            <a:r>
              <a:rPr lang="en-GB" dirty="0">
                <a:solidFill>
                  <a:schemeClr val="accent1"/>
                </a:solidFill>
              </a:rPr>
              <a:t>Learning from models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701824" y="3284984"/>
          <a:ext cx="6894512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0575C35-120C-072B-3829-63B0905F64E9}"/>
              </a:ext>
            </a:extLst>
          </p:cNvPr>
          <p:cNvGraphicFramePr/>
          <p:nvPr/>
        </p:nvGraphicFramePr>
        <p:xfrm>
          <a:off x="620688" y="1916832"/>
          <a:ext cx="705678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3496662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IYC6zG265E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5288" y="44450"/>
            <a:ext cx="7993062" cy="4495800"/>
          </a:xfrm>
          <a:prstGeom prst="rect">
            <a:avLst/>
          </a:prstGeom>
        </p:spPr>
      </p:pic>
      <p:sp>
        <p:nvSpPr>
          <p:cNvPr id="6" name="Oval Callout 5"/>
          <p:cNvSpPr/>
          <p:nvPr/>
        </p:nvSpPr>
        <p:spPr>
          <a:xfrm>
            <a:off x="683568" y="4437112"/>
            <a:ext cx="7344816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 mindful, our Library resources will provide a </a:t>
            </a:r>
            <a:r>
              <a:rPr lang="en-GB" dirty="0" err="1"/>
              <a:t>a</a:t>
            </a:r>
            <a:r>
              <a:rPr lang="en-GB" dirty="0"/>
              <a:t> more efficient search for you rather than Google Scholar, do not rely on GS solely see video on library from moodle </a:t>
            </a:r>
          </a:p>
        </p:txBody>
      </p:sp>
    </p:spTree>
    <p:extLst>
      <p:ext uri="{BB962C8B-B14F-4D97-AF65-F5344CB8AC3E}">
        <p14:creationId xmlns:p14="http://schemas.microsoft.com/office/powerpoint/2010/main" val="284918945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/ </a:t>
            </a:r>
            <a:r>
              <a:rPr lang="en-GB" dirty="0">
                <a:solidFill>
                  <a:schemeClr val="accent1"/>
                </a:solidFill>
              </a:rPr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CASP, (2020)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Checklists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https://casp-uk.net/casp-tools-checklists/ (Accessed November 2023)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-UK, (2017) Critical Appraisal Skills Programme: Making sense of evidence. [online] Available at: http://www.casp-uk.net/casp-tools-checklists (Accessed 2023)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Efron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&amp; </a:t>
            </a: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Ravid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R. (2019). </a:t>
            </a:r>
            <a:r>
              <a:rPr lang="en-GB" sz="20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Writing the literature review : a practical guide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. Guilford Press.</a:t>
            </a:r>
            <a:endParaRPr lang="en-GB" sz="2000" dirty="0"/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Katz. (2018). </a:t>
            </a:r>
            <a:r>
              <a:rPr lang="en-GB" sz="2000" b="0" i="1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Critical thinking and persuasive writing for postgraduates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. Palgrave.</a:t>
            </a:r>
          </a:p>
          <a:p>
            <a:pPr>
              <a:spcAft>
                <a:spcPts val="400"/>
              </a:spcAft>
            </a:pP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</a:rPr>
              <a:t>Gaw, A (2024). How to write a literature review. [Online]. Available at: </a:t>
            </a: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  <a:hlinkClick r:id="rId2"/>
              </a:rPr>
              <a:t>www.ed.ac.uk/iad</a:t>
            </a: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</a:rPr>
              <a:t>   (Accessed October, 2024)</a:t>
            </a: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2638</TotalTime>
  <Words>4054</Words>
  <Application>Microsoft Office PowerPoint</Application>
  <PresentationFormat>On-screen Show (4:3)</PresentationFormat>
  <Paragraphs>531</Paragraphs>
  <Slides>71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71</vt:i4>
      </vt:variant>
    </vt:vector>
  </HeadingPairs>
  <TitlesOfParts>
    <vt:vector size="82" baseType="lpstr">
      <vt:lpstr>-apple-system</vt:lpstr>
      <vt:lpstr>Arial</vt:lpstr>
      <vt:lpstr>Arial Black</vt:lpstr>
      <vt:lpstr>Calibri</vt:lpstr>
      <vt:lpstr>Calibri Light</vt:lpstr>
      <vt:lpstr>Source Sans Pro</vt:lpstr>
      <vt:lpstr>Tahoma</vt:lpstr>
      <vt:lpstr>Wingdings</vt:lpstr>
      <vt:lpstr>Title Slide 2</vt:lpstr>
      <vt:lpstr>Title Slide 4</vt:lpstr>
      <vt:lpstr>Accessible 2</vt:lpstr>
      <vt:lpstr>Adolygiad Llenyddiaeth Literature Review  </vt:lpstr>
      <vt:lpstr>Nod/Aim</vt:lpstr>
      <vt:lpstr>PowerPoint Presentation</vt:lpstr>
      <vt:lpstr>Pwrpas/Purpose </vt:lpstr>
      <vt:lpstr> </vt:lpstr>
      <vt:lpstr>PowerPoint Presentation</vt:lpstr>
      <vt:lpstr>PowerPoint Presentation</vt:lpstr>
      <vt:lpstr>What it is not: (Gaw, 2024)</vt:lpstr>
      <vt:lpstr>What it is (Gaw, 2024)</vt:lpstr>
      <vt:lpstr>Purpose of a Literature Review</vt:lpstr>
      <vt:lpstr>Purpose </vt:lpstr>
      <vt:lpstr>Types of Literature Reviews </vt:lpstr>
      <vt:lpstr>Types of Literature Reviews </vt:lpstr>
      <vt:lpstr>Types of Literature Reviews </vt:lpstr>
      <vt:lpstr>Types of Literature Reviews </vt:lpstr>
      <vt:lpstr>Types of Literature Reviews </vt:lpstr>
      <vt:lpstr>Characteristics of  Effective Literature Reviews</vt:lpstr>
      <vt:lpstr> Beth yw eich stori? /What’s your story? </vt:lpstr>
      <vt:lpstr> </vt:lpstr>
      <vt:lpstr> </vt:lpstr>
      <vt:lpstr>Meddwl Beirniadol/Critical Thinking</vt:lpstr>
      <vt:lpstr>Meddwl Beirniadol Critical Thinking </vt:lpstr>
      <vt:lpstr>Bloom’s Taxomony: Cognitive Domain (1956) as revised by Anderson &amp; Krathwohl (2001)</vt:lpstr>
      <vt:lpstr>Bloom’s Taxonomy (revised) </vt:lpstr>
      <vt:lpstr>Meddwl yn feirniadol</vt:lpstr>
      <vt:lpstr>Thinking critically </vt:lpstr>
      <vt:lpstr>Ymchwil Methodoleg/ Research Methodology </vt:lpstr>
      <vt:lpstr>PowerPoint Presentation</vt:lpstr>
      <vt:lpstr>Lit Review methodology things to consider</vt:lpstr>
      <vt:lpstr> Methodology of Literature Review  </vt:lpstr>
      <vt:lpstr>The CASP (Critical Appraisal Skills Programme) (CASP-UK, 2017) </vt:lpstr>
      <vt:lpstr>Lit Review methodology things to consider</vt:lpstr>
      <vt:lpstr>Where to start?!  Critical Reading</vt:lpstr>
      <vt:lpstr>Lit Review methodology things to consider</vt:lpstr>
      <vt:lpstr>Cynllunio a Strwythur /Planning and Structure</vt:lpstr>
      <vt:lpstr>Cynllunio /Planning</vt:lpstr>
      <vt:lpstr>Strwythur /Structure </vt:lpstr>
      <vt:lpstr>https://studycrumb.com/literature-review-outline] </vt:lpstr>
      <vt:lpstr>PowerPoint Presentation</vt:lpstr>
      <vt:lpstr>Mind-mapping software  : Inspiration</vt:lpstr>
      <vt:lpstr>‘Self-esteem and obesity in children and adolescents’ mindmap (based on French, Storey  and Perry, 2000)</vt:lpstr>
      <vt:lpstr>‘Self-esteem and obesity in children and adolescents’ outline (based on French, Storey   and Perry, 2000) </vt:lpstr>
      <vt:lpstr>‘Self-esteem and obesity in children and adolescents’ outline (based on French, Storey   and Perry, 2000) </vt:lpstr>
      <vt:lpstr>Ysgrifennu/Writing </vt:lpstr>
      <vt:lpstr>Ysgrifennu</vt:lpstr>
      <vt:lpstr>Writing </vt:lpstr>
      <vt:lpstr>Eglurder</vt:lpstr>
      <vt:lpstr>Clarity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https://www.uwtsd.ac.uk/library/using-our-libraries/online-library/referencing-handbooks/ </vt:lpstr>
      <vt:lpstr>Most recent version May 2022 Cite Them Right – Home [Online Version]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Empirical Study </vt:lpstr>
      <vt:lpstr>Adolygiad llenyddiaeth Literature Review </vt:lpstr>
      <vt:lpstr>Camau nesaf/ Next Steps</vt:lpstr>
      <vt:lpstr>Sut ydw i'n dechrau? /How do I begin? </vt:lpstr>
      <vt:lpstr>Sut ydw i'n dechrau? /How do I begin? </vt:lpstr>
      <vt:lpstr>PowerPoint Presentation</vt:lpstr>
      <vt:lpstr>PowerPoint Presentation</vt:lpstr>
      <vt:lpstr>PowerPoint Presentation</vt:lpstr>
      <vt:lpstr>PowerPoint Presentation</vt:lpstr>
      <vt:lpstr>Darllen pellach / Further Reading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78</cp:revision>
  <dcterms:created xsi:type="dcterms:W3CDTF">2015-04-14T15:21:28Z</dcterms:created>
  <dcterms:modified xsi:type="dcterms:W3CDTF">2024-11-12T19:26:42Z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