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304" r:id="rId2"/>
    <p:sldId id="447" r:id="rId3"/>
    <p:sldId id="475" r:id="rId4"/>
    <p:sldId id="284" r:id="rId5"/>
    <p:sldId id="286" r:id="rId6"/>
    <p:sldId id="449" r:id="rId7"/>
    <p:sldId id="491" r:id="rId8"/>
    <p:sldId id="789" r:id="rId9"/>
    <p:sldId id="790" r:id="rId10"/>
    <p:sldId id="499" r:id="rId11"/>
    <p:sldId id="496" r:id="rId12"/>
    <p:sldId id="455" r:id="rId13"/>
    <p:sldId id="456" r:id="rId14"/>
    <p:sldId id="791" r:id="rId15"/>
    <p:sldId id="792" r:id="rId16"/>
    <p:sldId id="460" r:id="rId17"/>
    <p:sldId id="461" r:id="rId18"/>
    <p:sldId id="462" r:id="rId19"/>
    <p:sldId id="463" r:id="rId20"/>
    <p:sldId id="464" r:id="rId21"/>
    <p:sldId id="264" r:id="rId22"/>
    <p:sldId id="265" r:id="rId23"/>
    <p:sldId id="806" r:id="rId24"/>
    <p:sldId id="805" r:id="rId25"/>
    <p:sldId id="847" r:id="rId26"/>
    <p:sldId id="807" r:id="rId27"/>
    <p:sldId id="808" r:id="rId28"/>
    <p:sldId id="814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6" d="100"/>
          <a:sy n="86" d="100"/>
        </p:scale>
        <p:origin x="142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02/08/2023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217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35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277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2612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5595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086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353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2945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D87C323-FAE3-4B9F-82FC-65D9344540D4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26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Management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Contemporary HR ISSUES- Dismissal and redundancy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1"/>
            <a:ext cx="8229600" cy="4293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Students should be able to:</a:t>
            </a:r>
          </a:p>
          <a:p>
            <a:pPr algn="just"/>
            <a:r>
              <a:rPr lang="en-US" sz="3000" dirty="0"/>
              <a:t>Explain disciplinary, dismissal and redundancy procedures - the legal requirements and what constitutes best practice</a:t>
            </a:r>
          </a:p>
          <a:p>
            <a:pPr algn="just"/>
            <a:r>
              <a:rPr lang="en-US" sz="3000" dirty="0"/>
              <a:t>Evaluate the evidence on how these matters are handled in organisations.</a:t>
            </a:r>
          </a:p>
          <a:p>
            <a:pPr algn="just"/>
            <a:r>
              <a:rPr lang="en-US" sz="3000" dirty="0"/>
              <a:t>Understand the different causes of redundancies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Employee dismissal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612" y="762000"/>
            <a:ext cx="8229600" cy="47244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dirty="0"/>
              <a:t>Dismissal of an employee occurs when:</a:t>
            </a:r>
          </a:p>
          <a:p>
            <a:pPr algn="just"/>
            <a:r>
              <a:rPr lang="en-GB" sz="2600" dirty="0"/>
              <a:t>The employer terminates the contract, either with or without giving notice</a:t>
            </a:r>
          </a:p>
          <a:p>
            <a:pPr algn="just"/>
            <a:r>
              <a:rPr lang="en-GB" sz="2600" dirty="0"/>
              <a:t>A fixed term contract ends and is not renewed</a:t>
            </a:r>
          </a:p>
          <a:p>
            <a:pPr algn="just"/>
            <a:r>
              <a:rPr lang="en-GB" sz="2600" dirty="0"/>
              <a:t>Constructive dismissal – when an employee is forced to leave their job because of the employer’s conduct </a:t>
            </a:r>
          </a:p>
          <a:p>
            <a:pPr lvl="1" algn="just"/>
            <a:r>
              <a:rPr lang="en-GB" sz="2600" dirty="0"/>
              <a:t>(e.g. not being paid, forced to work night shifts when not in contract, allowing bullying and harassment by colleagues).</a:t>
            </a:r>
          </a:p>
          <a:p>
            <a:pPr marL="0" indent="0" algn="just">
              <a:buNone/>
            </a:pPr>
            <a:r>
              <a:rPr lang="en-GB" sz="2600" dirty="0"/>
              <a:t>According to ACAS, the most common reasons for dismissal are misconduct, inability to do the job and redundancy.</a:t>
            </a:r>
          </a:p>
        </p:txBody>
      </p:sp>
    </p:spTree>
    <p:extLst>
      <p:ext uri="{BB962C8B-B14F-4D97-AF65-F5344CB8AC3E}">
        <p14:creationId xmlns:p14="http://schemas.microsoft.com/office/powerpoint/2010/main" val="3344248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1454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What is redundancy?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1804" y="1110343"/>
            <a:ext cx="7884367" cy="501582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3200" b="1" dirty="0"/>
              <a:t>Legal Definition: </a:t>
            </a:r>
            <a:r>
              <a:rPr lang="en-US" sz="3200" dirty="0"/>
              <a:t>Sect 139(1) Employment Act 1996 describes redundancy as a form of dismissal which often occurs due to some known reasons….</a:t>
            </a:r>
          </a:p>
          <a:p>
            <a:pPr marL="0" indent="0" algn="just">
              <a:buNone/>
            </a:pPr>
            <a:r>
              <a:rPr lang="en-US" sz="3200" dirty="0"/>
              <a:t>Redundancy is classed as a dismissal of employees which may have occurred not necessarily as a fault of the employee or employer.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8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14544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0070C0"/>
                </a:solidFill>
              </a:rPr>
              <a:t>Reasons For 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6789" y="1189182"/>
            <a:ext cx="7884367" cy="4791886"/>
          </a:xfrm>
        </p:spPr>
        <p:txBody>
          <a:bodyPr>
            <a:normAutofit/>
          </a:bodyPr>
          <a:lstStyle/>
          <a:p>
            <a:r>
              <a:rPr lang="en-US" sz="3000" dirty="0"/>
              <a:t>Business or plant closure </a:t>
            </a:r>
          </a:p>
          <a:p>
            <a:r>
              <a:rPr lang="en-US" sz="3000" dirty="0"/>
              <a:t>Business relocation </a:t>
            </a:r>
          </a:p>
          <a:p>
            <a:r>
              <a:rPr lang="en-US" sz="3000" dirty="0"/>
              <a:t>Employer no longer need an existing particular kind of work, possibly in a particular location</a:t>
            </a:r>
          </a:p>
          <a:p>
            <a:r>
              <a:rPr lang="en-US" sz="3000" dirty="0"/>
              <a:t>Introduction of new technology- Machine take over of human services </a:t>
            </a:r>
          </a:p>
          <a:p>
            <a:r>
              <a:rPr lang="en-US" sz="3000" dirty="0"/>
              <a:t>Lack of business funding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980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Redundancies also commonplace in successful firms…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9630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Way of streamlining, cost-cutting e.g. making employees redundant then re-engaging them through employment agency</a:t>
            </a:r>
          </a:p>
          <a:p>
            <a:pPr algn="just"/>
            <a:r>
              <a:rPr lang="en-US" dirty="0"/>
              <a:t>Employer can decide fewer employees needed for same amount of work</a:t>
            </a:r>
          </a:p>
          <a:p>
            <a:pPr algn="just"/>
            <a:r>
              <a:rPr lang="en-US" dirty="0"/>
              <a:t>Re-train surviving employees to undertake existing jobs</a:t>
            </a:r>
          </a:p>
          <a:p>
            <a:pPr algn="just"/>
            <a:r>
              <a:rPr lang="en-US" dirty="0"/>
              <a:t>Also used to increase control of behaviours e.g. if absence rates used as primary criterion for selection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763000" cy="792162"/>
          </a:xfrm>
        </p:spPr>
        <p:txBody>
          <a:bodyPr>
            <a:noAutofit/>
          </a:bodyPr>
          <a:lstStyle/>
          <a:p>
            <a:r>
              <a:rPr lang="en-US" sz="3400" b="1" dirty="0">
                <a:solidFill>
                  <a:srgbClr val="0070C0"/>
                </a:solidFill>
              </a:rPr>
              <a:t>Redundancies are the usual result of Mergers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595" dirty="0"/>
              <a:t>Number of mergers in UK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 algn="just"/>
            <a:r>
              <a:rPr lang="en-US" sz="2162" dirty="0"/>
              <a:t>Point of mergers – often financial (economies of scale, saving on </a:t>
            </a:r>
            <a:r>
              <a:rPr lang="en-US" sz="2162" dirty="0" err="1"/>
              <a:t>labour</a:t>
            </a:r>
            <a:r>
              <a:rPr lang="en-US" sz="2162" dirty="0"/>
              <a:t> costs) </a:t>
            </a:r>
            <a:r>
              <a:rPr lang="en-US" sz="2162" dirty="0" err="1">
                <a:latin typeface="Wingdings"/>
                <a:ea typeface="Wingdings"/>
                <a:cs typeface="Wingdings"/>
              </a:rPr>
              <a:t></a:t>
            </a:r>
            <a:r>
              <a:rPr lang="en-US" sz="2162" dirty="0"/>
              <a:t> redundancies</a:t>
            </a:r>
          </a:p>
          <a:p>
            <a:pPr algn="just"/>
            <a:r>
              <a:rPr lang="en-US" sz="2162" dirty="0"/>
              <a:t>Can also be strategic (expansion of business activities, new markets, increase market share, market leadership, acquire knowledge, technology, control of supply chain, etc.)</a:t>
            </a:r>
          </a:p>
        </p:txBody>
      </p:sp>
      <p:pic>
        <p:nvPicPr>
          <p:cNvPr id="4" name="Picture 3" descr="Screen Shot 2018-03-14 at 11.39.4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0" y="1412776"/>
            <a:ext cx="6477000" cy="2678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420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55"/>
          </a:xfrm>
        </p:spPr>
        <p:txBody>
          <a:bodyPr/>
          <a:lstStyle/>
          <a:p>
            <a:r>
              <a:rPr lang="en-GB" sz="4200" b="1" dirty="0">
                <a:solidFill>
                  <a:srgbClr val="0070C0"/>
                </a:solidFill>
              </a:rPr>
              <a:t>Impact of recession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730" y="112479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When economy growing – approx. 400,000 redundancies p/a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2009 there were 939,000</a:t>
            </a:r>
          </a:p>
          <a:p>
            <a:pPr marL="0" indent="0">
              <a:buNone/>
            </a:pPr>
            <a:r>
              <a:rPr lang="en-GB" dirty="0"/>
              <a:t>In 2012, it was 595,000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2008-2013 3 million people made redundant</a:t>
            </a:r>
          </a:p>
          <a:p>
            <a:pPr marL="0" indent="0">
              <a:buNone/>
            </a:pPr>
            <a:r>
              <a:rPr lang="en-GB" dirty="0"/>
              <a:t>= &gt; 10% of workforce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373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254" y="116632"/>
            <a:ext cx="8229600" cy="914544"/>
          </a:xfrm>
        </p:spPr>
        <p:txBody>
          <a:bodyPr>
            <a:normAutofit/>
          </a:bodyPr>
          <a:lstStyle/>
          <a:p>
            <a:r>
              <a:rPr lang="en-US" sz="3800" b="1" dirty="0">
                <a:solidFill>
                  <a:srgbClr val="0070C0"/>
                </a:solidFill>
              </a:rPr>
              <a:t>Why is legal definition important?</a:t>
            </a:r>
            <a:endParaRPr lang="en-US" sz="3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806" y="1013577"/>
            <a:ext cx="8229600" cy="4871898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Employers are obliged to adhere to legal redundancy procedures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Entitlement to redundancy payments</a:t>
            </a:r>
          </a:p>
          <a:p>
            <a:pPr algn="just">
              <a:buFontTx/>
              <a:buChar char="-"/>
            </a:pPr>
            <a:endParaRPr lang="en-US" dirty="0"/>
          </a:p>
          <a:p>
            <a:pPr algn="just"/>
            <a:r>
              <a:rPr lang="en-US" dirty="0"/>
              <a:t>Different procedural approach to dismissal</a:t>
            </a:r>
          </a:p>
          <a:p>
            <a:pPr algn="just">
              <a:buFontTx/>
              <a:buChar char="-"/>
            </a:pPr>
            <a:r>
              <a:rPr lang="en-US" dirty="0"/>
              <a:t>Must meet ET standards of ‘reasonableness’</a:t>
            </a:r>
          </a:p>
          <a:p>
            <a:pPr algn="just">
              <a:buFontTx/>
              <a:buChar char="-"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22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407" y="404664"/>
            <a:ext cx="8229600" cy="1143000"/>
          </a:xfrm>
        </p:spPr>
        <p:txBody>
          <a:bodyPr/>
          <a:lstStyle/>
          <a:p>
            <a:r>
              <a:rPr lang="en-AU" b="1" dirty="0">
                <a:solidFill>
                  <a:srgbClr val="0070C0"/>
                </a:solidFill>
              </a:rPr>
              <a:t>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932" y="1293304"/>
            <a:ext cx="7702550" cy="1159768"/>
          </a:xfrm>
        </p:spPr>
        <p:txBody>
          <a:bodyPr>
            <a:normAutofit lnSpcReduction="10000"/>
          </a:bodyPr>
          <a:lstStyle/>
          <a:p>
            <a:r>
              <a:rPr lang="en-AU" sz="2800" dirty="0"/>
              <a:t>Step 1</a:t>
            </a:r>
          </a:p>
          <a:p>
            <a:pPr lvl="1" algn="just"/>
            <a:r>
              <a:rPr lang="en-AU" dirty="0"/>
              <a:t>Provide affected employees with written notification of the changes that are proposed.</a:t>
            </a:r>
          </a:p>
          <a:p>
            <a:pPr lvl="1"/>
            <a:endParaRPr lang="en-AU" dirty="0"/>
          </a:p>
          <a:p>
            <a:pPr lvl="1"/>
            <a:endParaRPr lang="en-AU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654932" y="2689008"/>
            <a:ext cx="7486600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Blip>
                <a:blip r:embed="rId3"/>
              </a:buBlip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238" indent="-268288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+mn-ea"/>
              </a:defRPr>
            </a:lvl2pPr>
            <a:lvl3pPr marL="896938" indent="-2667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chemeClr val="tx1"/>
                </a:solidFill>
                <a:latin typeface="+mn-lt"/>
                <a:ea typeface="+mn-ea"/>
              </a:defRPr>
            </a:lvl3pPr>
            <a:lvl4pPr marL="1163638" indent="-268288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n-lt"/>
                <a:ea typeface="+mn-ea"/>
              </a:defRPr>
            </a:lvl4pPr>
            <a:lvl5pPr marL="1431925" indent="-2682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5pPr>
            <a:lvl6pPr marL="1700213" indent="-268288" algn="l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1976438" indent="-276225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aseline="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DIN-Light" pitchFamily="2" charset="0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DIN-Light" pitchFamily="2" charset="0"/>
                <a:ea typeface="+mn-ea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AU" sz="2800" dirty="0"/>
              <a:t>Step 2</a:t>
            </a:r>
          </a:p>
          <a:p>
            <a:pPr lvl="1" algn="just"/>
            <a:r>
              <a:rPr lang="en-AU" sz="2800" dirty="0"/>
              <a:t>Discuss the operational changes with affected employees (and their representatives).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720725" y="4149080"/>
            <a:ext cx="7702550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Blip>
                <a:blip r:embed="rId3"/>
              </a:buBlip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238" indent="-268288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+mn-ea"/>
              </a:defRPr>
            </a:lvl2pPr>
            <a:lvl3pPr marL="896938" indent="-2667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1600">
                <a:solidFill>
                  <a:schemeClr val="tx1"/>
                </a:solidFill>
                <a:latin typeface="+mn-lt"/>
                <a:ea typeface="+mn-ea"/>
              </a:defRPr>
            </a:lvl3pPr>
            <a:lvl4pPr marL="1163638" indent="-268288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n-lt"/>
                <a:ea typeface="+mn-ea"/>
              </a:defRPr>
            </a:lvl4pPr>
            <a:lvl5pPr marL="1431925" indent="-268288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+mn-ea"/>
              </a:defRPr>
            </a:lvl5pPr>
            <a:lvl6pPr marL="1700213" indent="-268288" algn="l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1976438" indent="-276225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1600" baseline="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DIN-Light" pitchFamily="2" charset="0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DIN-Light" pitchFamily="2" charset="0"/>
                <a:ea typeface="+mn-ea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AU" sz="2800" dirty="0"/>
              <a:t>Step 3</a:t>
            </a:r>
          </a:p>
          <a:p>
            <a:pPr lvl="1" algn="just"/>
            <a:r>
              <a:rPr lang="en-AU" sz="2800" kern="0" dirty="0"/>
              <a:t>Listen to affected employees, consider what they have to say and respond.</a:t>
            </a:r>
          </a:p>
        </p:txBody>
      </p:sp>
    </p:spTree>
    <p:extLst>
      <p:ext uri="{BB962C8B-B14F-4D97-AF65-F5344CB8AC3E}">
        <p14:creationId xmlns:p14="http://schemas.microsoft.com/office/powerpoint/2010/main" val="265133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9089"/>
          </a:xfrm>
        </p:spPr>
        <p:txBody>
          <a:bodyPr>
            <a:normAutofit/>
          </a:bodyPr>
          <a:lstStyle/>
          <a:p>
            <a:r>
              <a:rPr lang="en-US" sz="3800" b="1" dirty="0">
                <a:solidFill>
                  <a:srgbClr val="0070C0"/>
                </a:solidFill>
              </a:rPr>
              <a:t>What is a reasonable procedure?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09" y="1087719"/>
            <a:ext cx="8229600" cy="4799069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Have steps been taken to minimise the number of redundancies or avoid altogether?</a:t>
            </a:r>
          </a:p>
          <a:p>
            <a:pPr algn="just">
              <a:buNone/>
            </a:pPr>
            <a:r>
              <a:rPr lang="en-GB" dirty="0"/>
              <a:t>Either:</a:t>
            </a:r>
          </a:p>
          <a:p>
            <a:pPr algn="just"/>
            <a:r>
              <a:rPr lang="en-GB" b="1" dirty="0"/>
              <a:t>Longer Term: </a:t>
            </a:r>
            <a:r>
              <a:rPr lang="en-GB" dirty="0"/>
              <a:t>Steps to prevent situation arising in first place (HR Planning, Flexible work practices and early retirement)</a:t>
            </a:r>
          </a:p>
          <a:p>
            <a:pPr algn="just"/>
            <a:r>
              <a:rPr lang="en-GB" b="1" dirty="0"/>
              <a:t>Short Term: </a:t>
            </a:r>
            <a:r>
              <a:rPr lang="en-GB" dirty="0"/>
              <a:t>Steps to take once redundancy becomes inevitable (compulsory and voluntary redundancy) </a:t>
            </a:r>
          </a:p>
          <a:p>
            <a:pPr algn="just">
              <a:buNone/>
            </a:pPr>
            <a:endParaRPr lang="en-GB" b="1" dirty="0"/>
          </a:p>
          <a:p>
            <a:pPr algn="just">
              <a:buNone/>
            </a:pPr>
            <a:endParaRPr lang="en-GB" dirty="0"/>
          </a:p>
          <a:p>
            <a:pPr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905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9089"/>
          </a:xfrm>
        </p:spPr>
        <p:txBody>
          <a:bodyPr>
            <a:normAutofit/>
          </a:bodyPr>
          <a:lstStyle/>
          <a:p>
            <a:r>
              <a:rPr lang="en-US" sz="3900" b="1" dirty="0">
                <a:solidFill>
                  <a:srgbClr val="0070C0"/>
                </a:solidFill>
              </a:rPr>
              <a:t>Long-term approaches</a:t>
            </a:r>
            <a:endParaRPr lang="en-US" sz="39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1370"/>
            <a:ext cx="8229600" cy="47747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Effective HR planning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Flexible working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Early retirement schemes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041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2877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HR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8542"/>
            <a:ext cx="8229600" cy="4847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If</a:t>
            </a:r>
            <a:r>
              <a:rPr lang="en-GB" dirty="0"/>
              <a:t> downturn or change in business processes can be foreseen (big ‘if’)</a:t>
            </a:r>
          </a:p>
          <a:p>
            <a:pPr>
              <a:buFontTx/>
              <a:buChar char="-"/>
            </a:pPr>
            <a:r>
              <a:rPr lang="en-GB" dirty="0"/>
              <a:t>Can reduce the number of new recruits</a:t>
            </a:r>
          </a:p>
          <a:p>
            <a:pPr>
              <a:buFontTx/>
              <a:buChar char="-"/>
            </a:pPr>
            <a:r>
              <a:rPr lang="en-GB" dirty="0"/>
              <a:t>Focus on retraining existing employees for new roles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28774"/>
          </a:xfrm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rgbClr val="0070C0"/>
                </a:solidFill>
              </a:rPr>
              <a:t>Maximising</a:t>
            </a:r>
            <a:r>
              <a:rPr lang="en-US" b="1" dirty="0">
                <a:solidFill>
                  <a:srgbClr val="0070C0"/>
                </a:solidFill>
              </a:rPr>
              <a:t> Flexibility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8542"/>
            <a:ext cx="8229600" cy="4847621"/>
          </a:xfrm>
        </p:spPr>
        <p:txBody>
          <a:bodyPr>
            <a:normAutofit/>
          </a:bodyPr>
          <a:lstStyle/>
          <a:p>
            <a:r>
              <a:rPr lang="en-GB" dirty="0"/>
              <a:t>Seek applications for staff to work flexibly </a:t>
            </a:r>
          </a:p>
          <a:p>
            <a:r>
              <a:rPr lang="en-GB" dirty="0"/>
              <a:t>Employ multi-skilling employees</a:t>
            </a:r>
          </a:p>
          <a:p>
            <a:r>
              <a:rPr lang="en-GB" dirty="0"/>
              <a:t>Subcontracting peripheral tasks/use of agency workers</a:t>
            </a:r>
          </a:p>
        </p:txBody>
      </p:sp>
    </p:spTree>
    <p:extLst>
      <p:ext uri="{BB962C8B-B14F-4D97-AF65-F5344CB8AC3E}">
        <p14:creationId xmlns:p14="http://schemas.microsoft.com/office/powerpoint/2010/main" val="591456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908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Early retirement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3727"/>
            <a:ext cx="8229600" cy="4904266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Offer employees incentive to retire early but do not compel them to have a premature retirement</a:t>
            </a:r>
          </a:p>
          <a:p>
            <a:pPr algn="just"/>
            <a:r>
              <a:rPr lang="en-GB" dirty="0"/>
              <a:t>Offer should be made to all employees and not target specific employees e.g. an aged or older employee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Attractive for employees (can draw pension and still work)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6344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Short-term approaches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38081"/>
            <a:ext cx="8229600" cy="49523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Long-term approaches may still fail to prevent redundancies</a:t>
            </a:r>
          </a:p>
          <a:p>
            <a:pPr marL="0" indent="0">
              <a:buNone/>
            </a:pPr>
            <a:r>
              <a:rPr lang="en-GB" sz="2800" dirty="0"/>
              <a:t>So, first step usually = ask for volunteers</a:t>
            </a:r>
          </a:p>
          <a:p>
            <a:pPr algn="just"/>
            <a:r>
              <a:rPr lang="en-GB" sz="2800" dirty="0"/>
              <a:t>Asking employees who would like to be considered for redundancy </a:t>
            </a:r>
          </a:p>
          <a:p>
            <a:pPr algn="just"/>
            <a:r>
              <a:rPr lang="en-GB" sz="2800" dirty="0"/>
              <a:t>Select those to be made redundant </a:t>
            </a:r>
          </a:p>
          <a:p>
            <a:pPr algn="just"/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Pitfalls of asking for volunteers?</a:t>
            </a:r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80113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563561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Short-term approaches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990600"/>
            <a:ext cx="8229600" cy="49523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/>
              <a:t>Good approach but can be very expensive:</a:t>
            </a:r>
          </a:p>
          <a:p>
            <a:pPr>
              <a:buFontTx/>
              <a:buChar char="-"/>
            </a:pPr>
            <a:r>
              <a:rPr lang="en-GB" sz="2800" dirty="0"/>
              <a:t>Long-serving employees entitled to most payment</a:t>
            </a:r>
          </a:p>
          <a:p>
            <a:pPr>
              <a:buFontTx/>
              <a:buChar char="-"/>
            </a:pPr>
            <a:r>
              <a:rPr lang="en-GB" sz="2800" dirty="0"/>
              <a:t>Loss of best talent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800" dirty="0"/>
              <a:t>Other pitfalls of asking for volunteers:</a:t>
            </a:r>
          </a:p>
          <a:p>
            <a:pPr>
              <a:buFontTx/>
              <a:buChar char="-"/>
            </a:pPr>
            <a:r>
              <a:rPr lang="en-GB" sz="2800" dirty="0"/>
              <a:t>Too many applicants</a:t>
            </a:r>
          </a:p>
          <a:p>
            <a:pPr>
              <a:buFontTx/>
              <a:buChar char="-"/>
            </a:pPr>
            <a:r>
              <a:rPr lang="en-GB" sz="2800" dirty="0"/>
              <a:t>Those not selected become demotivated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800" dirty="0"/>
              <a:t>How to avoid this?</a:t>
            </a:r>
          </a:p>
        </p:txBody>
      </p:sp>
    </p:spTree>
    <p:extLst>
      <p:ext uri="{BB962C8B-B14F-4D97-AF65-F5344CB8AC3E}">
        <p14:creationId xmlns:p14="http://schemas.microsoft.com/office/powerpoint/2010/main" val="1451235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9762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Short-term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1"/>
            <a:ext cx="8229600" cy="4302224"/>
          </a:xfrm>
        </p:spPr>
        <p:txBody>
          <a:bodyPr/>
          <a:lstStyle/>
          <a:p>
            <a:pPr marL="0" indent="0" algn="just">
              <a:buNone/>
            </a:pPr>
            <a:r>
              <a:rPr lang="en-US" sz="2900" dirty="0"/>
              <a:t>-  Target particular grades or departments</a:t>
            </a:r>
          </a:p>
          <a:p>
            <a:pPr algn="just">
              <a:buFontTx/>
              <a:buChar char="-"/>
            </a:pPr>
            <a:r>
              <a:rPr lang="en-US" sz="2900" dirty="0"/>
              <a:t>Target individuals with poorer performance and longer service (early retirement options?)</a:t>
            </a:r>
          </a:p>
          <a:p>
            <a:pPr algn="just">
              <a:buFontTx/>
              <a:buChar char="-"/>
            </a:pPr>
            <a:r>
              <a:rPr lang="en-US" sz="2900" dirty="0"/>
              <a:t>Don’t raise false hopes – establish criteria e.g. employees with good performance, long-service and valuable skills won’t be selected.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04498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Short-term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92426"/>
            <a:ext cx="8229600" cy="5033738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US" dirty="0"/>
              <a:t>Only advertise vacant posts internally &amp; only fill with employees at risk of redundancy</a:t>
            </a:r>
          </a:p>
          <a:p>
            <a:pPr algn="just">
              <a:buFontTx/>
              <a:buChar char="-"/>
            </a:pPr>
            <a:r>
              <a:rPr lang="en-US" dirty="0"/>
              <a:t>Cut staff costs by:</a:t>
            </a:r>
          </a:p>
          <a:p>
            <a:pPr lvl="1" algn="just">
              <a:buFontTx/>
              <a:buChar char="-"/>
            </a:pPr>
            <a:r>
              <a:rPr lang="en-US" dirty="0"/>
              <a:t>Reducing overtime</a:t>
            </a:r>
          </a:p>
          <a:p>
            <a:pPr lvl="1" algn="just">
              <a:buFontTx/>
              <a:buChar char="-"/>
            </a:pPr>
            <a:r>
              <a:rPr lang="en-US" dirty="0"/>
              <a:t>Cutting hours </a:t>
            </a:r>
          </a:p>
          <a:p>
            <a:pPr lvl="1" algn="just">
              <a:buFontTx/>
              <a:buChar char="-"/>
            </a:pPr>
            <a:r>
              <a:rPr lang="en-US" dirty="0"/>
              <a:t>Pay freeze or pay cut </a:t>
            </a:r>
          </a:p>
          <a:p>
            <a:pPr lvl="1" algn="just">
              <a:buFontTx/>
              <a:buChar char="-"/>
            </a:pPr>
            <a:r>
              <a:rPr lang="en-US" dirty="0"/>
              <a:t>These should be negotiated with staff reps!</a:t>
            </a:r>
          </a:p>
          <a:p>
            <a:pPr algn="just">
              <a:buFontTx/>
              <a:buChar char="-"/>
            </a:pPr>
            <a:r>
              <a:rPr lang="en-US" dirty="0"/>
              <a:t>Cut other costs (rent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8809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563562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Selecting people for 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397203"/>
          </a:xfrm>
        </p:spPr>
        <p:txBody>
          <a:bodyPr>
            <a:normAutofit/>
          </a:bodyPr>
          <a:lstStyle/>
          <a:p>
            <a:pPr algn="just"/>
            <a:r>
              <a:rPr lang="en-US" dirty="0" err="1"/>
              <a:t>Lifo</a:t>
            </a:r>
            <a:r>
              <a:rPr lang="en-US" dirty="0"/>
              <a:t> –but age discrimination?  DON’T USE ALONE</a:t>
            </a:r>
          </a:p>
          <a:p>
            <a:pPr algn="just"/>
            <a:r>
              <a:rPr lang="en-US" dirty="0"/>
              <a:t>Matrix approach</a:t>
            </a:r>
          </a:p>
          <a:p>
            <a:pPr lvl="1" algn="just"/>
            <a:r>
              <a:rPr lang="en-US" dirty="0"/>
              <a:t>Scoring according to criteria (e.g. competence, performance, attendance, conduct, qualifications, attitude)</a:t>
            </a:r>
          </a:p>
          <a:p>
            <a:pPr lvl="1" algn="just"/>
            <a:r>
              <a:rPr lang="en-US" dirty="0"/>
              <a:t>Must be able to provide objective evidence!</a:t>
            </a:r>
          </a:p>
          <a:p>
            <a:pPr marL="457200" lvl="1" indent="0" algn="just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7787"/>
          </a:xfrm>
        </p:spPr>
        <p:txBody>
          <a:bodyPr/>
          <a:lstStyle/>
          <a:p>
            <a:r>
              <a:rPr lang="en-US" sz="3600" b="1" dirty="0">
                <a:solidFill>
                  <a:srgbClr val="0070C0"/>
                </a:solidFill>
              </a:rPr>
              <a:t>Help for redundant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574" y="1092425"/>
            <a:ext cx="8229600" cy="4879990"/>
          </a:xfrm>
        </p:spPr>
        <p:txBody>
          <a:bodyPr>
            <a:normAutofit/>
          </a:bodyPr>
          <a:lstStyle/>
          <a:p>
            <a:pPr algn="just"/>
            <a:r>
              <a:rPr lang="en-US" sz="3000" dirty="0"/>
              <a:t>Not much law on this except you must give employees reasonable time off to find another job.</a:t>
            </a:r>
          </a:p>
          <a:p>
            <a:pPr algn="just"/>
            <a:r>
              <a:rPr lang="en-US" sz="3000" dirty="0"/>
              <a:t>But most large organisations offer practical assistance with job search and counselling.</a:t>
            </a:r>
          </a:p>
          <a:p>
            <a:pPr algn="just"/>
            <a:r>
              <a:rPr lang="en-US" sz="3000" dirty="0"/>
              <a:t>Counsellors must be trained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637599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754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Redundancy payments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3818"/>
            <a:ext cx="8229600" cy="4902345"/>
          </a:xfrm>
        </p:spPr>
        <p:txBody>
          <a:bodyPr>
            <a:normAutofit/>
          </a:bodyPr>
          <a:lstStyle/>
          <a:p>
            <a:pPr algn="just"/>
            <a:r>
              <a:rPr lang="en-GB" sz="3200" dirty="0"/>
              <a:t>Straightforward rules for calculating – based on age and number of years of service</a:t>
            </a:r>
          </a:p>
          <a:p>
            <a:pPr algn="just"/>
            <a:r>
              <a:rPr lang="en-GB" sz="3200" dirty="0"/>
              <a:t>But maximum payment employers obliged to make (for 20 years service) = only £13,500</a:t>
            </a:r>
          </a:p>
          <a:p>
            <a:pPr algn="just"/>
            <a:r>
              <a:rPr lang="en-GB" sz="3200" dirty="0"/>
              <a:t>Therefore most organisations go beyond statutory minimum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8130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Disciplinary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Most large and medium-sized organisations now have formal disciplinary procedures.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8003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763000" cy="838200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ACAS Discipline and grievance - Code of Practice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990600"/>
            <a:ext cx="8229600" cy="4953000"/>
          </a:xfrm>
        </p:spPr>
        <p:txBody>
          <a:bodyPr>
            <a:noAutofit/>
          </a:bodyPr>
          <a:lstStyle/>
          <a:p>
            <a:pPr algn="just"/>
            <a:r>
              <a:rPr lang="en-GB" sz="2200" dirty="0"/>
              <a:t>Employers should have their own written disciplinary procedures which they must follow.</a:t>
            </a:r>
          </a:p>
          <a:p>
            <a:pPr algn="just"/>
            <a:r>
              <a:rPr lang="en-GB" sz="2200" dirty="0"/>
              <a:t>Employees and managers should be made aware of this policy.</a:t>
            </a:r>
          </a:p>
          <a:p>
            <a:pPr algn="just"/>
            <a:r>
              <a:rPr lang="en-GB" sz="2200" dirty="0"/>
              <a:t>The employee should be informed, in writing, of the alleged offence.</a:t>
            </a:r>
          </a:p>
          <a:p>
            <a:pPr algn="just"/>
            <a:r>
              <a:rPr lang="en-GB" sz="2200" dirty="0"/>
              <a:t>There should be a meeting with the employee and employer to discuss the alleged offence. The employee is allowed to be represented at this meeting by a trade union representative or colleague.</a:t>
            </a:r>
          </a:p>
          <a:p>
            <a:pPr algn="just"/>
            <a:r>
              <a:rPr lang="en-GB" sz="2200" dirty="0"/>
              <a:t>The employee should have the opportunity to appeal against any sanction.</a:t>
            </a:r>
          </a:p>
        </p:txBody>
      </p:sp>
    </p:spTree>
    <p:extLst>
      <p:ext uri="{BB962C8B-B14F-4D97-AF65-F5344CB8AC3E}">
        <p14:creationId xmlns:p14="http://schemas.microsoft.com/office/powerpoint/2010/main" val="33715388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3971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Disciplinary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14401"/>
            <a:ext cx="8435280" cy="4953000"/>
          </a:xfrm>
        </p:spPr>
        <p:txBody>
          <a:bodyPr>
            <a:normAutofit/>
          </a:bodyPr>
          <a:lstStyle/>
          <a:p>
            <a:pPr algn="just"/>
            <a:r>
              <a:rPr lang="en-US" sz="3000" dirty="0"/>
              <a:t>Follow company policies already in place </a:t>
            </a:r>
          </a:p>
          <a:p>
            <a:pPr algn="just"/>
            <a:r>
              <a:rPr lang="en-US" sz="3000" dirty="0"/>
              <a:t>Assess the nature of the infraction </a:t>
            </a:r>
          </a:p>
          <a:p>
            <a:pPr algn="just"/>
            <a:r>
              <a:rPr lang="en-US" sz="3000" dirty="0"/>
              <a:t>Compare how other employees have been treated </a:t>
            </a:r>
          </a:p>
          <a:p>
            <a:pPr algn="just"/>
            <a:r>
              <a:rPr lang="en-US" sz="3000" dirty="0"/>
              <a:t>Review the history of the employee </a:t>
            </a:r>
          </a:p>
          <a:p>
            <a:pPr marL="0" indent="0" algn="just">
              <a:buNone/>
            </a:pPr>
            <a:endParaRPr lang="en-US" sz="3000" dirty="0"/>
          </a:p>
          <a:p>
            <a:pPr marL="0" indent="0" algn="just">
              <a:buNone/>
            </a:pPr>
            <a:r>
              <a:rPr lang="en-US" sz="3000" dirty="0"/>
              <a:t>Don’t: </a:t>
            </a:r>
          </a:p>
          <a:p>
            <a:pPr algn="just"/>
            <a:r>
              <a:rPr lang="en-US" sz="3000" dirty="0"/>
              <a:t>Discipline employees in public areas </a:t>
            </a:r>
          </a:p>
          <a:p>
            <a:pPr algn="just"/>
            <a:r>
              <a:rPr lang="en-US" sz="3000" dirty="0"/>
              <a:t>React with anger or threatening comments</a:t>
            </a:r>
          </a:p>
        </p:txBody>
      </p:sp>
    </p:spTree>
    <p:extLst>
      <p:ext uri="{BB962C8B-B14F-4D97-AF65-F5344CB8AC3E}">
        <p14:creationId xmlns:p14="http://schemas.microsoft.com/office/powerpoint/2010/main" val="11980431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397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Disciplinary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1"/>
            <a:ext cx="8229600" cy="49530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/>
              <a:t>Why?</a:t>
            </a:r>
          </a:p>
          <a:p>
            <a:pPr algn="just">
              <a:buFontTx/>
              <a:buChar char="-"/>
            </a:pPr>
            <a:r>
              <a:rPr lang="en-US" dirty="0"/>
              <a:t>Manage conflict before it escalates </a:t>
            </a:r>
          </a:p>
          <a:p>
            <a:pPr algn="just">
              <a:buFontTx/>
              <a:buChar char="-"/>
            </a:pPr>
            <a:r>
              <a:rPr lang="en-US" dirty="0"/>
              <a:t>Protect employees by providing greater fairness and consistency in management decision-making</a:t>
            </a:r>
          </a:p>
          <a:p>
            <a:pPr algn="just">
              <a:buFontTx/>
              <a:buChar char="-"/>
            </a:pPr>
            <a:r>
              <a:rPr lang="en-US" dirty="0"/>
              <a:t>Establish expected standards of performance &amp; </a:t>
            </a:r>
            <a:r>
              <a:rPr lang="en-US" dirty="0" err="1"/>
              <a:t>behaviour</a:t>
            </a:r>
            <a:endParaRPr lang="en-US" dirty="0"/>
          </a:p>
          <a:p>
            <a:pPr algn="just">
              <a:buFontTx/>
              <a:buChar char="-"/>
            </a:pPr>
            <a:r>
              <a:rPr lang="en-US" dirty="0"/>
              <a:t>Defense in litigation cases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363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4145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Implementing the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973" y="941453"/>
            <a:ext cx="8229600" cy="4495800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2900" dirty="0"/>
              <a:t>Most of the responsibility falls on line managers:</a:t>
            </a:r>
          </a:p>
          <a:p>
            <a:pPr algn="just">
              <a:buNone/>
            </a:pPr>
            <a:r>
              <a:rPr lang="en-US" sz="2900" dirty="0"/>
              <a:t>- Need training on legal aspects and soft skills for resolving disputes, mediation</a:t>
            </a:r>
          </a:p>
          <a:p>
            <a:pPr algn="just">
              <a:buNone/>
            </a:pPr>
            <a:r>
              <a:rPr lang="en-US" sz="2900" dirty="0"/>
              <a:t>HR:</a:t>
            </a:r>
          </a:p>
          <a:p>
            <a:pPr algn="just">
              <a:buFontTx/>
              <a:buChar char="-"/>
            </a:pPr>
            <a:r>
              <a:rPr lang="en-US" sz="2900" dirty="0"/>
              <a:t>Advising line managers</a:t>
            </a:r>
          </a:p>
          <a:p>
            <a:pPr algn="just">
              <a:buFontTx/>
              <a:buChar char="-"/>
            </a:pPr>
            <a:r>
              <a:rPr lang="en-US" sz="2900" dirty="0"/>
              <a:t>Ensuring consistency across the organisation – but line managers also need flexibility for different individuals</a:t>
            </a:r>
          </a:p>
        </p:txBody>
      </p:sp>
    </p:spTree>
    <p:extLst>
      <p:ext uri="{BB962C8B-B14F-4D97-AF65-F5344CB8AC3E}">
        <p14:creationId xmlns:p14="http://schemas.microsoft.com/office/powerpoint/2010/main" val="7416182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/>
          <a:lstStyle/>
          <a:p>
            <a:pPr algn="just"/>
            <a:r>
              <a:rPr lang="en-US" sz="2500" dirty="0"/>
              <a:t>CIPD factsheets on dismissal and discipline and grievance procedures</a:t>
            </a:r>
          </a:p>
          <a:p>
            <a:pPr algn="just"/>
            <a:r>
              <a:rPr lang="en-US" sz="2500" dirty="0"/>
              <a:t>ACAS website</a:t>
            </a:r>
          </a:p>
          <a:p>
            <a:pPr algn="just"/>
            <a:r>
              <a:rPr lang="en-US" sz="2500" dirty="0"/>
              <a:t>Gilmore and Williams (2013) </a:t>
            </a:r>
            <a:r>
              <a:rPr lang="en-US" sz="2500" i="1" dirty="0"/>
              <a:t>Human Resource Management</a:t>
            </a:r>
            <a:r>
              <a:rPr lang="en-US" sz="2500" dirty="0"/>
              <a:t> (ch.9 and ch.13)</a:t>
            </a:r>
          </a:p>
          <a:p>
            <a:pPr algn="just"/>
            <a:r>
              <a:rPr lang="en-US" sz="2500" dirty="0"/>
              <a:t>Jones and </a:t>
            </a:r>
            <a:r>
              <a:rPr lang="en-US" sz="2500" dirty="0" err="1"/>
              <a:t>Saundry</a:t>
            </a:r>
            <a:r>
              <a:rPr lang="en-US" sz="2500" dirty="0"/>
              <a:t> (2011) The practice of discipline: evaluating the relationship between managers and HR professionals, </a:t>
            </a:r>
            <a:r>
              <a:rPr lang="en-US" sz="2500" i="1" dirty="0"/>
              <a:t>Human Resource Management Journal</a:t>
            </a:r>
          </a:p>
          <a:p>
            <a:pPr algn="just"/>
            <a:r>
              <a:rPr lang="en-US" sz="2500" dirty="0"/>
              <a:t>Taylor, S. (2014) </a:t>
            </a:r>
            <a:r>
              <a:rPr lang="en-US" sz="2500" i="1" dirty="0"/>
              <a:t>Resourcing and Talent Management</a:t>
            </a:r>
            <a:r>
              <a:rPr lang="en-US" sz="2500" dirty="0"/>
              <a:t>, CIPD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1364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3280</TotalTime>
  <Words>1250</Words>
  <Application>Microsoft Office PowerPoint</Application>
  <PresentationFormat>On-screen Show (4:3)</PresentationFormat>
  <Paragraphs>178</Paragraphs>
  <Slides>28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Myriad Pro</vt:lpstr>
      <vt:lpstr>Wingdings</vt:lpstr>
      <vt:lpstr>20140311PresentationUWTSDTemplate</vt:lpstr>
      <vt:lpstr>Master of Business Administration   Human Capital Management  Contemporary HR ISSUES- Dismissal and redundancy</vt:lpstr>
      <vt:lpstr>Objectives</vt:lpstr>
      <vt:lpstr>Employee dismissal</vt:lpstr>
      <vt:lpstr>What is redundancy?</vt:lpstr>
      <vt:lpstr>Reasons For Redundancy</vt:lpstr>
      <vt:lpstr>Redundancies also commonplace in successful firms…</vt:lpstr>
      <vt:lpstr>Redundancies are the usual result of Mergers</vt:lpstr>
      <vt:lpstr>Impact of recession</vt:lpstr>
      <vt:lpstr>Why is legal definition important?</vt:lpstr>
      <vt:lpstr>Steps</vt:lpstr>
      <vt:lpstr>What is a reasonable procedure?</vt:lpstr>
      <vt:lpstr>Long-term approaches</vt:lpstr>
      <vt:lpstr>HR Planning</vt:lpstr>
      <vt:lpstr>Maximising Flexibility</vt:lpstr>
      <vt:lpstr>Early retirement</vt:lpstr>
      <vt:lpstr>Short-term approaches</vt:lpstr>
      <vt:lpstr>Short-term approaches</vt:lpstr>
      <vt:lpstr>Short-term approaches</vt:lpstr>
      <vt:lpstr>Short-term approaches</vt:lpstr>
      <vt:lpstr>Selecting people for redundancy</vt:lpstr>
      <vt:lpstr>Help for redundant employees</vt:lpstr>
      <vt:lpstr>Redundancy payments</vt:lpstr>
      <vt:lpstr>Disciplinary procedures</vt:lpstr>
      <vt:lpstr>ACAS Discipline and grievance - Code of Practice</vt:lpstr>
      <vt:lpstr>Disciplinary procedures</vt:lpstr>
      <vt:lpstr>Disciplinary procedures</vt:lpstr>
      <vt:lpstr>Implementing the procedures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41</cp:revision>
  <dcterms:created xsi:type="dcterms:W3CDTF">2020-04-06T13:34:42Z</dcterms:created>
  <dcterms:modified xsi:type="dcterms:W3CDTF">2023-08-02T04:31:43Z</dcterms:modified>
</cp:coreProperties>
</file>