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5" r:id="rId3"/>
    <p:sldId id="266" r:id="rId4"/>
    <p:sldId id="257" r:id="rId5"/>
    <p:sldId id="258" r:id="rId6"/>
    <p:sldId id="259" r:id="rId7"/>
    <p:sldId id="260" r:id="rId8"/>
    <p:sldId id="261" r:id="rId9"/>
    <p:sldId id="262" r:id="rId10"/>
    <p:sldId id="263" r:id="rId11"/>
    <p:sldId id="264"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5740F-D5A7-4ED7-AEE4-73398B50F47F}" v="341" dt="2023-05-11T13:33:13.553"/>
    <p1510:client id="{52359DE9-A724-C236-05AD-1F62A25ABDB6}" v="336" dt="2023-05-20T17:28:37.018"/>
    <p1510:client id="{83642C39-FA1F-5F10-C2CD-C209892BBAB4}" v="81" dt="2023-05-16T12:49:58.025"/>
    <p1510:client id="{D5BE86FB-76F4-7515-CB4E-D56F2C496653}" v="2455" dt="2023-05-20T14:02:13.4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B5197-D35C-47CF-8D20-A408A71336D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AD46B03-0515-4A7F-AB14-CF05A5C5F2E2}">
      <dgm:prSet/>
      <dgm:spPr/>
      <dgm:t>
        <a:bodyPr/>
        <a:lstStyle/>
        <a:p>
          <a:pPr>
            <a:lnSpc>
              <a:spcPct val="100000"/>
            </a:lnSpc>
          </a:pPr>
          <a:r>
            <a:rPr lang="en-GB" dirty="0">
              <a:latin typeface="Century Gothic" panose="020B0502020202020204"/>
            </a:rPr>
            <a:t>People</a:t>
          </a:r>
          <a:r>
            <a:rPr lang="en-GB" dirty="0"/>
            <a:t> who are willing to pay a premium high ends for accommodations and amenities.</a:t>
          </a:r>
          <a:endParaRPr lang="en-US" dirty="0"/>
        </a:p>
      </dgm:t>
    </dgm:pt>
    <dgm:pt modelId="{88687B2F-DB6D-4317-BCC3-EDFF7B7EA00D}" type="parTrans" cxnId="{DE6EBA02-F99C-431A-BA5C-268D36E939FF}">
      <dgm:prSet/>
      <dgm:spPr/>
      <dgm:t>
        <a:bodyPr/>
        <a:lstStyle/>
        <a:p>
          <a:endParaRPr lang="en-US"/>
        </a:p>
      </dgm:t>
    </dgm:pt>
    <dgm:pt modelId="{609CC0AA-418F-40F9-886F-97B69BBE15BF}" type="sibTrans" cxnId="{DE6EBA02-F99C-431A-BA5C-268D36E939FF}">
      <dgm:prSet/>
      <dgm:spPr/>
      <dgm:t>
        <a:bodyPr/>
        <a:lstStyle/>
        <a:p>
          <a:pPr>
            <a:lnSpc>
              <a:spcPct val="100000"/>
            </a:lnSpc>
          </a:pPr>
          <a:endParaRPr lang="en-US"/>
        </a:p>
      </dgm:t>
    </dgm:pt>
    <dgm:pt modelId="{F25A5029-EF62-44CC-920C-E82CE283AC81}">
      <dgm:prSet/>
      <dgm:spPr/>
      <dgm:t>
        <a:bodyPr/>
        <a:lstStyle/>
        <a:p>
          <a:pPr>
            <a:lnSpc>
              <a:spcPct val="100000"/>
            </a:lnSpc>
          </a:pPr>
          <a:r>
            <a:rPr lang="en-GB" dirty="0"/>
            <a:t>Business Travelers</a:t>
          </a:r>
          <a:endParaRPr lang="en-US" dirty="0"/>
        </a:p>
      </dgm:t>
    </dgm:pt>
    <dgm:pt modelId="{17F7E2E1-4046-4C71-99C0-84652E8D9971}" type="parTrans" cxnId="{CF1718BD-EFEB-45DC-8866-2CED11BD8A55}">
      <dgm:prSet/>
      <dgm:spPr/>
      <dgm:t>
        <a:bodyPr/>
        <a:lstStyle/>
        <a:p>
          <a:endParaRPr lang="en-US"/>
        </a:p>
      </dgm:t>
    </dgm:pt>
    <dgm:pt modelId="{BCBA09BD-4472-4AB6-B86C-FD00D8900120}" type="sibTrans" cxnId="{CF1718BD-EFEB-45DC-8866-2CED11BD8A55}">
      <dgm:prSet/>
      <dgm:spPr/>
      <dgm:t>
        <a:bodyPr/>
        <a:lstStyle/>
        <a:p>
          <a:pPr>
            <a:lnSpc>
              <a:spcPct val="100000"/>
            </a:lnSpc>
          </a:pPr>
          <a:endParaRPr lang="en-US"/>
        </a:p>
      </dgm:t>
    </dgm:pt>
    <dgm:pt modelId="{1A0D5F82-70B8-4E7C-B1E7-DBB91D6C3A71}">
      <dgm:prSet/>
      <dgm:spPr/>
      <dgm:t>
        <a:bodyPr/>
        <a:lstStyle/>
        <a:p>
          <a:pPr>
            <a:lnSpc>
              <a:spcPct val="100000"/>
            </a:lnSpc>
          </a:pPr>
          <a:r>
            <a:rPr lang="en-GB" dirty="0"/>
            <a:t>Leisure Travelers</a:t>
          </a:r>
          <a:endParaRPr lang="en-US" dirty="0"/>
        </a:p>
      </dgm:t>
    </dgm:pt>
    <dgm:pt modelId="{2DAF69C7-8CE3-48A0-B755-F096A375198D}" type="parTrans" cxnId="{768E8D02-CED8-42EA-9715-0875DEB1367E}">
      <dgm:prSet/>
      <dgm:spPr/>
      <dgm:t>
        <a:bodyPr/>
        <a:lstStyle/>
        <a:p>
          <a:endParaRPr lang="en-US"/>
        </a:p>
      </dgm:t>
    </dgm:pt>
    <dgm:pt modelId="{C859163F-6E68-4430-9F3E-169720ECE1FD}" type="sibTrans" cxnId="{768E8D02-CED8-42EA-9715-0875DEB1367E}">
      <dgm:prSet/>
      <dgm:spPr/>
      <dgm:t>
        <a:bodyPr/>
        <a:lstStyle/>
        <a:p>
          <a:pPr>
            <a:lnSpc>
              <a:spcPct val="100000"/>
            </a:lnSpc>
          </a:pPr>
          <a:endParaRPr lang="en-US"/>
        </a:p>
      </dgm:t>
    </dgm:pt>
    <dgm:pt modelId="{1A51F19C-9696-42ED-B8A8-F10EACA090A8}">
      <dgm:prSet/>
      <dgm:spPr/>
      <dgm:t>
        <a:bodyPr/>
        <a:lstStyle/>
        <a:p>
          <a:pPr>
            <a:lnSpc>
              <a:spcPct val="100000"/>
            </a:lnSpc>
          </a:pPr>
          <a:r>
            <a:rPr lang="en-GB" dirty="0"/>
            <a:t>Event Planners</a:t>
          </a:r>
          <a:endParaRPr lang="en-US" dirty="0"/>
        </a:p>
      </dgm:t>
    </dgm:pt>
    <dgm:pt modelId="{04F91F0B-0519-43AB-8B5E-3E592029E487}" type="parTrans" cxnId="{E7F26D70-102F-4913-B772-2A61AB4D789B}">
      <dgm:prSet/>
      <dgm:spPr/>
      <dgm:t>
        <a:bodyPr/>
        <a:lstStyle/>
        <a:p>
          <a:endParaRPr lang="en-US"/>
        </a:p>
      </dgm:t>
    </dgm:pt>
    <dgm:pt modelId="{DFBC831A-973F-427C-B47E-793556957DB0}" type="sibTrans" cxnId="{E7F26D70-102F-4913-B772-2A61AB4D789B}">
      <dgm:prSet/>
      <dgm:spPr/>
      <dgm:t>
        <a:bodyPr/>
        <a:lstStyle/>
        <a:p>
          <a:pPr>
            <a:lnSpc>
              <a:spcPct val="100000"/>
            </a:lnSpc>
          </a:pPr>
          <a:endParaRPr lang="en-US"/>
        </a:p>
      </dgm:t>
    </dgm:pt>
    <dgm:pt modelId="{64FEEC70-CFA0-47BE-B894-59E57D9566C9}">
      <dgm:prSet/>
      <dgm:spPr/>
      <dgm:t>
        <a:bodyPr/>
        <a:lstStyle/>
        <a:p>
          <a:pPr>
            <a:lnSpc>
              <a:spcPct val="100000"/>
            </a:lnSpc>
          </a:pPr>
          <a:r>
            <a:rPr lang="en-GB" dirty="0"/>
            <a:t>Luxury Seekers.</a:t>
          </a:r>
          <a:endParaRPr lang="en-US" dirty="0"/>
        </a:p>
      </dgm:t>
    </dgm:pt>
    <dgm:pt modelId="{D5433FD7-C4E6-4FFB-B1DF-F7A3210AE1CA}" type="parTrans" cxnId="{A2411E4B-CDD2-4D2E-886A-20784E360800}">
      <dgm:prSet/>
      <dgm:spPr/>
      <dgm:t>
        <a:bodyPr/>
        <a:lstStyle/>
        <a:p>
          <a:endParaRPr lang="en-US"/>
        </a:p>
      </dgm:t>
    </dgm:pt>
    <dgm:pt modelId="{C8FCB849-D893-4897-AA0F-3DA34FD60E7F}" type="sibTrans" cxnId="{A2411E4B-CDD2-4D2E-886A-20784E360800}">
      <dgm:prSet/>
      <dgm:spPr/>
      <dgm:t>
        <a:bodyPr/>
        <a:lstStyle/>
        <a:p>
          <a:pPr>
            <a:lnSpc>
              <a:spcPct val="100000"/>
            </a:lnSpc>
          </a:pPr>
          <a:endParaRPr lang="en-US"/>
        </a:p>
      </dgm:t>
    </dgm:pt>
    <dgm:pt modelId="{5881A349-4227-4387-A081-3434C2B43E71}">
      <dgm:prSet/>
      <dgm:spPr/>
      <dgm:t>
        <a:bodyPr/>
        <a:lstStyle/>
        <a:p>
          <a:pPr>
            <a:lnSpc>
              <a:spcPct val="100000"/>
            </a:lnSpc>
          </a:pPr>
          <a:r>
            <a:rPr lang="en-GB" dirty="0"/>
            <a:t>(AU,2017)</a:t>
          </a:r>
          <a:endParaRPr lang="en-US" dirty="0"/>
        </a:p>
      </dgm:t>
    </dgm:pt>
    <dgm:pt modelId="{0338465F-9F88-4B70-BA4A-DFB74103597E}" type="parTrans" cxnId="{11F583EC-68D7-4538-8E63-1AC90D9D3440}">
      <dgm:prSet/>
      <dgm:spPr/>
      <dgm:t>
        <a:bodyPr/>
        <a:lstStyle/>
        <a:p>
          <a:endParaRPr lang="en-US"/>
        </a:p>
      </dgm:t>
    </dgm:pt>
    <dgm:pt modelId="{9233747D-991A-4723-B256-5B233382A79A}" type="sibTrans" cxnId="{11F583EC-68D7-4538-8E63-1AC90D9D3440}">
      <dgm:prSet/>
      <dgm:spPr/>
      <dgm:t>
        <a:bodyPr/>
        <a:lstStyle/>
        <a:p>
          <a:endParaRPr lang="en-US"/>
        </a:p>
      </dgm:t>
    </dgm:pt>
    <dgm:pt modelId="{ED44DB80-FA04-4D36-822E-5FB361166CB9}" type="pres">
      <dgm:prSet presAssocID="{D7CB5197-D35C-47CF-8D20-A408A71336D0}" presName="root" presStyleCnt="0">
        <dgm:presLayoutVars>
          <dgm:dir/>
          <dgm:resizeHandles val="exact"/>
        </dgm:presLayoutVars>
      </dgm:prSet>
      <dgm:spPr/>
    </dgm:pt>
    <dgm:pt modelId="{EA2E5ED5-CFB0-47BB-A621-46780732C9A4}" type="pres">
      <dgm:prSet presAssocID="{D7CB5197-D35C-47CF-8D20-A408A71336D0}" presName="container" presStyleCnt="0">
        <dgm:presLayoutVars>
          <dgm:dir/>
          <dgm:resizeHandles val="exact"/>
        </dgm:presLayoutVars>
      </dgm:prSet>
      <dgm:spPr/>
    </dgm:pt>
    <dgm:pt modelId="{2648D941-9581-473C-9742-F1189D4E6EF9}" type="pres">
      <dgm:prSet presAssocID="{5AD46B03-0515-4A7F-AB14-CF05A5C5F2E2}" presName="compNode" presStyleCnt="0"/>
      <dgm:spPr/>
    </dgm:pt>
    <dgm:pt modelId="{EB76E055-A582-4AD5-94BB-E0D50CB95B05}" type="pres">
      <dgm:prSet presAssocID="{5AD46B03-0515-4A7F-AB14-CF05A5C5F2E2}" presName="iconBgRect" presStyleLbl="bgShp" presStyleIdx="0" presStyleCnt="6"/>
      <dgm:spPr/>
    </dgm:pt>
    <dgm:pt modelId="{DEBB3856-F5F8-4B05-8F9C-31AC42F816FD}" type="pres">
      <dgm:prSet presAssocID="{5AD46B03-0515-4A7F-AB14-CF05A5C5F2E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d"/>
        </a:ext>
      </dgm:extLst>
    </dgm:pt>
    <dgm:pt modelId="{236DD464-F1CC-4F55-B0B6-07414401DE30}" type="pres">
      <dgm:prSet presAssocID="{5AD46B03-0515-4A7F-AB14-CF05A5C5F2E2}" presName="spaceRect" presStyleCnt="0"/>
      <dgm:spPr/>
    </dgm:pt>
    <dgm:pt modelId="{A24C88A5-1D68-440D-AB51-203DD83FA06B}" type="pres">
      <dgm:prSet presAssocID="{5AD46B03-0515-4A7F-AB14-CF05A5C5F2E2}" presName="textRect" presStyleLbl="revTx" presStyleIdx="0" presStyleCnt="6">
        <dgm:presLayoutVars>
          <dgm:chMax val="1"/>
          <dgm:chPref val="1"/>
        </dgm:presLayoutVars>
      </dgm:prSet>
      <dgm:spPr/>
    </dgm:pt>
    <dgm:pt modelId="{17D8E188-5F8C-41DB-BB2F-6D3B40B84CDB}" type="pres">
      <dgm:prSet presAssocID="{609CC0AA-418F-40F9-886F-97B69BBE15BF}" presName="sibTrans" presStyleLbl="sibTrans2D1" presStyleIdx="0" presStyleCnt="0"/>
      <dgm:spPr/>
    </dgm:pt>
    <dgm:pt modelId="{ECF67F4C-AE23-4A10-BB25-0DA69C5C3E25}" type="pres">
      <dgm:prSet presAssocID="{F25A5029-EF62-44CC-920C-E82CE283AC81}" presName="compNode" presStyleCnt="0"/>
      <dgm:spPr/>
    </dgm:pt>
    <dgm:pt modelId="{98A44AD2-AA19-4797-AFD4-01EB38E1154D}" type="pres">
      <dgm:prSet presAssocID="{F25A5029-EF62-44CC-920C-E82CE283AC81}" presName="iconBgRect" presStyleLbl="bgShp" presStyleIdx="1" presStyleCnt="6"/>
      <dgm:spPr/>
    </dgm:pt>
    <dgm:pt modelId="{3AD67606-3575-447C-A4DE-C4AA03CC1B0A}" type="pres">
      <dgm:prSet presAssocID="{F25A5029-EF62-44CC-920C-E82CE283AC8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eroplane"/>
        </a:ext>
      </dgm:extLst>
    </dgm:pt>
    <dgm:pt modelId="{9D3BAE38-D27B-4379-BE15-77C3E8B26010}" type="pres">
      <dgm:prSet presAssocID="{F25A5029-EF62-44CC-920C-E82CE283AC81}" presName="spaceRect" presStyleCnt="0"/>
      <dgm:spPr/>
    </dgm:pt>
    <dgm:pt modelId="{BC524060-D5B6-4584-9044-84B5E3B72603}" type="pres">
      <dgm:prSet presAssocID="{F25A5029-EF62-44CC-920C-E82CE283AC81}" presName="textRect" presStyleLbl="revTx" presStyleIdx="1" presStyleCnt="6">
        <dgm:presLayoutVars>
          <dgm:chMax val="1"/>
          <dgm:chPref val="1"/>
        </dgm:presLayoutVars>
      </dgm:prSet>
      <dgm:spPr/>
    </dgm:pt>
    <dgm:pt modelId="{C9123453-17BF-4CFA-B41F-F395480A4D82}" type="pres">
      <dgm:prSet presAssocID="{BCBA09BD-4472-4AB6-B86C-FD00D8900120}" presName="sibTrans" presStyleLbl="sibTrans2D1" presStyleIdx="0" presStyleCnt="0"/>
      <dgm:spPr/>
    </dgm:pt>
    <dgm:pt modelId="{909507BE-C344-44A1-9A24-F8212EE30757}" type="pres">
      <dgm:prSet presAssocID="{1A0D5F82-70B8-4E7C-B1E7-DBB91D6C3A71}" presName="compNode" presStyleCnt="0"/>
      <dgm:spPr/>
    </dgm:pt>
    <dgm:pt modelId="{6CECE1F8-2995-4A87-967C-02078FE64100}" type="pres">
      <dgm:prSet presAssocID="{1A0D5F82-70B8-4E7C-B1E7-DBB91D6C3A71}" presName="iconBgRect" presStyleLbl="bgShp" presStyleIdx="2" presStyleCnt="6"/>
      <dgm:spPr/>
    </dgm:pt>
    <dgm:pt modelId="{C211939D-434B-4A07-8280-DA75C12E6A99}" type="pres">
      <dgm:prSet presAssocID="{1A0D5F82-70B8-4E7C-B1E7-DBB91D6C3A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ke"/>
        </a:ext>
      </dgm:extLst>
    </dgm:pt>
    <dgm:pt modelId="{067CDAC6-2E18-4AED-9984-635CFEDE6682}" type="pres">
      <dgm:prSet presAssocID="{1A0D5F82-70B8-4E7C-B1E7-DBB91D6C3A71}" presName="spaceRect" presStyleCnt="0"/>
      <dgm:spPr/>
    </dgm:pt>
    <dgm:pt modelId="{DE907DCF-B30C-4C4E-8C98-253B036BD9AF}" type="pres">
      <dgm:prSet presAssocID="{1A0D5F82-70B8-4E7C-B1E7-DBB91D6C3A71}" presName="textRect" presStyleLbl="revTx" presStyleIdx="2" presStyleCnt="6">
        <dgm:presLayoutVars>
          <dgm:chMax val="1"/>
          <dgm:chPref val="1"/>
        </dgm:presLayoutVars>
      </dgm:prSet>
      <dgm:spPr/>
    </dgm:pt>
    <dgm:pt modelId="{86C7B3BF-D024-4B06-A7FB-D46F94769060}" type="pres">
      <dgm:prSet presAssocID="{C859163F-6E68-4430-9F3E-169720ECE1FD}" presName="sibTrans" presStyleLbl="sibTrans2D1" presStyleIdx="0" presStyleCnt="0"/>
      <dgm:spPr/>
    </dgm:pt>
    <dgm:pt modelId="{8A34C610-72AE-4C89-B8A4-043DC8025870}" type="pres">
      <dgm:prSet presAssocID="{1A51F19C-9696-42ED-B8A8-F10EACA090A8}" presName="compNode" presStyleCnt="0"/>
      <dgm:spPr/>
    </dgm:pt>
    <dgm:pt modelId="{6E6F0C61-4ECC-433C-991A-68C63C6A2EAF}" type="pres">
      <dgm:prSet presAssocID="{1A51F19C-9696-42ED-B8A8-F10EACA090A8}" presName="iconBgRect" presStyleLbl="bgShp" presStyleIdx="3" presStyleCnt="6"/>
      <dgm:spPr/>
    </dgm:pt>
    <dgm:pt modelId="{B6FECAA6-E9C1-424B-9A0F-C267B0E9A4D2}" type="pres">
      <dgm:prSet presAssocID="{1A51F19C-9696-42ED-B8A8-F10EACA090A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aily Calendar"/>
        </a:ext>
      </dgm:extLst>
    </dgm:pt>
    <dgm:pt modelId="{F35A0087-513B-4C51-B23A-4B6AC7231A45}" type="pres">
      <dgm:prSet presAssocID="{1A51F19C-9696-42ED-B8A8-F10EACA090A8}" presName="spaceRect" presStyleCnt="0"/>
      <dgm:spPr/>
    </dgm:pt>
    <dgm:pt modelId="{691BD8F3-969D-41A2-8674-A5012AE2CCFB}" type="pres">
      <dgm:prSet presAssocID="{1A51F19C-9696-42ED-B8A8-F10EACA090A8}" presName="textRect" presStyleLbl="revTx" presStyleIdx="3" presStyleCnt="6">
        <dgm:presLayoutVars>
          <dgm:chMax val="1"/>
          <dgm:chPref val="1"/>
        </dgm:presLayoutVars>
      </dgm:prSet>
      <dgm:spPr/>
    </dgm:pt>
    <dgm:pt modelId="{95136F75-C549-4209-98B3-BA52CCFDEE7C}" type="pres">
      <dgm:prSet presAssocID="{DFBC831A-973F-427C-B47E-793556957DB0}" presName="sibTrans" presStyleLbl="sibTrans2D1" presStyleIdx="0" presStyleCnt="0"/>
      <dgm:spPr/>
    </dgm:pt>
    <dgm:pt modelId="{97FA75FB-2580-40B1-936E-D318DF813D7C}" type="pres">
      <dgm:prSet presAssocID="{64FEEC70-CFA0-47BE-B894-59E57D9566C9}" presName="compNode" presStyleCnt="0"/>
      <dgm:spPr/>
    </dgm:pt>
    <dgm:pt modelId="{69B95503-920F-4D05-A98C-2222518B8529}" type="pres">
      <dgm:prSet presAssocID="{64FEEC70-CFA0-47BE-B894-59E57D9566C9}" presName="iconBgRect" presStyleLbl="bgShp" presStyleIdx="4" presStyleCnt="6"/>
      <dgm:spPr/>
    </dgm:pt>
    <dgm:pt modelId="{DACAA581-6299-4890-8B9A-B0DFB4F5B4FF}" type="pres">
      <dgm:prSet presAssocID="{64FEEC70-CFA0-47BE-B894-59E57D9566C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Japanese Dolls"/>
        </a:ext>
      </dgm:extLst>
    </dgm:pt>
    <dgm:pt modelId="{30314D9D-308D-4F31-B310-A7A6075052B3}" type="pres">
      <dgm:prSet presAssocID="{64FEEC70-CFA0-47BE-B894-59E57D9566C9}" presName="spaceRect" presStyleCnt="0"/>
      <dgm:spPr/>
    </dgm:pt>
    <dgm:pt modelId="{1EAC6D5D-8673-4FD5-8CCC-0F2F0F0D127A}" type="pres">
      <dgm:prSet presAssocID="{64FEEC70-CFA0-47BE-B894-59E57D9566C9}" presName="textRect" presStyleLbl="revTx" presStyleIdx="4" presStyleCnt="6">
        <dgm:presLayoutVars>
          <dgm:chMax val="1"/>
          <dgm:chPref val="1"/>
        </dgm:presLayoutVars>
      </dgm:prSet>
      <dgm:spPr/>
    </dgm:pt>
    <dgm:pt modelId="{2EE80405-949A-49BA-8F64-AC3043843F35}" type="pres">
      <dgm:prSet presAssocID="{C8FCB849-D893-4897-AA0F-3DA34FD60E7F}" presName="sibTrans" presStyleLbl="sibTrans2D1" presStyleIdx="0" presStyleCnt="0"/>
      <dgm:spPr/>
    </dgm:pt>
    <dgm:pt modelId="{73D71B4A-B44C-4A1F-98A9-76C7B800EEC7}" type="pres">
      <dgm:prSet presAssocID="{5881A349-4227-4387-A081-3434C2B43E71}" presName="compNode" presStyleCnt="0"/>
      <dgm:spPr/>
    </dgm:pt>
    <dgm:pt modelId="{7DB70D39-4855-4778-B2B7-B1C54646B094}" type="pres">
      <dgm:prSet presAssocID="{5881A349-4227-4387-A081-3434C2B43E71}" presName="iconBgRect" presStyleLbl="bgShp" presStyleIdx="5" presStyleCnt="6"/>
      <dgm:spPr/>
    </dgm:pt>
    <dgm:pt modelId="{2E9EDF50-CFAD-4EC7-AEFB-61E64EE13CBE}" type="pres">
      <dgm:prSet presAssocID="{5881A349-4227-4387-A081-3434C2B43E7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ser"/>
        </a:ext>
      </dgm:extLst>
    </dgm:pt>
    <dgm:pt modelId="{DE550BE9-97B1-4892-A478-CEAAF42F234C}" type="pres">
      <dgm:prSet presAssocID="{5881A349-4227-4387-A081-3434C2B43E71}" presName="spaceRect" presStyleCnt="0"/>
      <dgm:spPr/>
    </dgm:pt>
    <dgm:pt modelId="{A56EE013-7535-494C-9094-3440538094BC}" type="pres">
      <dgm:prSet presAssocID="{5881A349-4227-4387-A081-3434C2B43E71}" presName="textRect" presStyleLbl="revTx" presStyleIdx="5" presStyleCnt="6">
        <dgm:presLayoutVars>
          <dgm:chMax val="1"/>
          <dgm:chPref val="1"/>
        </dgm:presLayoutVars>
      </dgm:prSet>
      <dgm:spPr/>
    </dgm:pt>
  </dgm:ptLst>
  <dgm:cxnLst>
    <dgm:cxn modelId="{768E8D02-CED8-42EA-9715-0875DEB1367E}" srcId="{D7CB5197-D35C-47CF-8D20-A408A71336D0}" destId="{1A0D5F82-70B8-4E7C-B1E7-DBB91D6C3A71}" srcOrd="2" destOrd="0" parTransId="{2DAF69C7-8CE3-48A0-B755-F096A375198D}" sibTransId="{C859163F-6E68-4430-9F3E-169720ECE1FD}"/>
    <dgm:cxn modelId="{DE6EBA02-F99C-431A-BA5C-268D36E939FF}" srcId="{D7CB5197-D35C-47CF-8D20-A408A71336D0}" destId="{5AD46B03-0515-4A7F-AB14-CF05A5C5F2E2}" srcOrd="0" destOrd="0" parTransId="{88687B2F-DB6D-4317-BCC3-EDFF7B7EA00D}" sibTransId="{609CC0AA-418F-40F9-886F-97B69BBE15BF}"/>
    <dgm:cxn modelId="{7D7CC40E-29DA-4C95-8F44-66E32B5332D4}" type="presOf" srcId="{1A0D5F82-70B8-4E7C-B1E7-DBB91D6C3A71}" destId="{DE907DCF-B30C-4C4E-8C98-253B036BD9AF}" srcOrd="0" destOrd="0" presId="urn:microsoft.com/office/officeart/2018/2/layout/IconCircleList"/>
    <dgm:cxn modelId="{9A0D1210-DF68-4257-A0AF-585D0B4F074F}" type="presOf" srcId="{D7CB5197-D35C-47CF-8D20-A408A71336D0}" destId="{ED44DB80-FA04-4D36-822E-5FB361166CB9}" srcOrd="0" destOrd="0" presId="urn:microsoft.com/office/officeart/2018/2/layout/IconCircleList"/>
    <dgm:cxn modelId="{52943020-7E50-4630-A5C4-CC0408269425}" type="presOf" srcId="{5AD46B03-0515-4A7F-AB14-CF05A5C5F2E2}" destId="{A24C88A5-1D68-440D-AB51-203DD83FA06B}" srcOrd="0" destOrd="0" presId="urn:microsoft.com/office/officeart/2018/2/layout/IconCircleList"/>
    <dgm:cxn modelId="{4738845D-4531-4280-BB7A-DDA4E307E6B1}" type="presOf" srcId="{BCBA09BD-4472-4AB6-B86C-FD00D8900120}" destId="{C9123453-17BF-4CFA-B41F-F395480A4D82}" srcOrd="0" destOrd="0" presId="urn:microsoft.com/office/officeart/2018/2/layout/IconCircleList"/>
    <dgm:cxn modelId="{B668915D-9913-4274-BF59-11FA9C9FC77C}" type="presOf" srcId="{64FEEC70-CFA0-47BE-B894-59E57D9566C9}" destId="{1EAC6D5D-8673-4FD5-8CCC-0F2F0F0D127A}" srcOrd="0" destOrd="0" presId="urn:microsoft.com/office/officeart/2018/2/layout/IconCircleList"/>
    <dgm:cxn modelId="{A2411E4B-CDD2-4D2E-886A-20784E360800}" srcId="{D7CB5197-D35C-47CF-8D20-A408A71336D0}" destId="{64FEEC70-CFA0-47BE-B894-59E57D9566C9}" srcOrd="4" destOrd="0" parTransId="{D5433FD7-C4E6-4FFB-B1DF-F7A3210AE1CA}" sibTransId="{C8FCB849-D893-4897-AA0F-3DA34FD60E7F}"/>
    <dgm:cxn modelId="{E7F26D70-102F-4913-B772-2A61AB4D789B}" srcId="{D7CB5197-D35C-47CF-8D20-A408A71336D0}" destId="{1A51F19C-9696-42ED-B8A8-F10EACA090A8}" srcOrd="3" destOrd="0" parTransId="{04F91F0B-0519-43AB-8B5E-3E592029E487}" sibTransId="{DFBC831A-973F-427C-B47E-793556957DB0}"/>
    <dgm:cxn modelId="{56AFFE54-241D-4410-81B0-69007503A8A5}" type="presOf" srcId="{F25A5029-EF62-44CC-920C-E82CE283AC81}" destId="{BC524060-D5B6-4584-9044-84B5E3B72603}" srcOrd="0" destOrd="0" presId="urn:microsoft.com/office/officeart/2018/2/layout/IconCircleList"/>
    <dgm:cxn modelId="{7BC1007C-AB4C-4A43-ABC7-7532FA04C7BB}" type="presOf" srcId="{C859163F-6E68-4430-9F3E-169720ECE1FD}" destId="{86C7B3BF-D024-4B06-A7FB-D46F94769060}" srcOrd="0" destOrd="0" presId="urn:microsoft.com/office/officeart/2018/2/layout/IconCircleList"/>
    <dgm:cxn modelId="{3B70687E-4B7E-4B7A-B0A6-D16717E132C2}" type="presOf" srcId="{1A51F19C-9696-42ED-B8A8-F10EACA090A8}" destId="{691BD8F3-969D-41A2-8674-A5012AE2CCFB}" srcOrd="0" destOrd="0" presId="urn:microsoft.com/office/officeart/2018/2/layout/IconCircleList"/>
    <dgm:cxn modelId="{FB63C3A3-D985-4442-9BBA-9D35598FCCF4}" type="presOf" srcId="{5881A349-4227-4387-A081-3434C2B43E71}" destId="{A56EE013-7535-494C-9094-3440538094BC}" srcOrd="0" destOrd="0" presId="urn:microsoft.com/office/officeart/2018/2/layout/IconCircleList"/>
    <dgm:cxn modelId="{BFFE4CA7-0A4E-46CE-816C-42DACAEEDA68}" type="presOf" srcId="{DFBC831A-973F-427C-B47E-793556957DB0}" destId="{95136F75-C549-4209-98B3-BA52CCFDEE7C}" srcOrd="0" destOrd="0" presId="urn:microsoft.com/office/officeart/2018/2/layout/IconCircleList"/>
    <dgm:cxn modelId="{CF1718BD-EFEB-45DC-8866-2CED11BD8A55}" srcId="{D7CB5197-D35C-47CF-8D20-A408A71336D0}" destId="{F25A5029-EF62-44CC-920C-E82CE283AC81}" srcOrd="1" destOrd="0" parTransId="{17F7E2E1-4046-4C71-99C0-84652E8D9971}" sibTransId="{BCBA09BD-4472-4AB6-B86C-FD00D8900120}"/>
    <dgm:cxn modelId="{D7DA3BC1-21C2-40F1-8C30-E83019BCC36E}" type="presOf" srcId="{C8FCB849-D893-4897-AA0F-3DA34FD60E7F}" destId="{2EE80405-949A-49BA-8F64-AC3043843F35}" srcOrd="0" destOrd="0" presId="urn:microsoft.com/office/officeart/2018/2/layout/IconCircleList"/>
    <dgm:cxn modelId="{11F583EC-68D7-4538-8E63-1AC90D9D3440}" srcId="{D7CB5197-D35C-47CF-8D20-A408A71336D0}" destId="{5881A349-4227-4387-A081-3434C2B43E71}" srcOrd="5" destOrd="0" parTransId="{0338465F-9F88-4B70-BA4A-DFB74103597E}" sibTransId="{9233747D-991A-4723-B256-5B233382A79A}"/>
    <dgm:cxn modelId="{D99640F7-33C8-45EC-937B-EABFAB59C4E3}" type="presOf" srcId="{609CC0AA-418F-40F9-886F-97B69BBE15BF}" destId="{17D8E188-5F8C-41DB-BB2F-6D3B40B84CDB}" srcOrd="0" destOrd="0" presId="urn:microsoft.com/office/officeart/2018/2/layout/IconCircleList"/>
    <dgm:cxn modelId="{E058263F-6105-4A65-900D-E2DCB8A70B79}" type="presParOf" srcId="{ED44DB80-FA04-4D36-822E-5FB361166CB9}" destId="{EA2E5ED5-CFB0-47BB-A621-46780732C9A4}" srcOrd="0" destOrd="0" presId="urn:microsoft.com/office/officeart/2018/2/layout/IconCircleList"/>
    <dgm:cxn modelId="{9592D3B7-24BD-43BA-99CF-7019E6AD7E0B}" type="presParOf" srcId="{EA2E5ED5-CFB0-47BB-A621-46780732C9A4}" destId="{2648D941-9581-473C-9742-F1189D4E6EF9}" srcOrd="0" destOrd="0" presId="urn:microsoft.com/office/officeart/2018/2/layout/IconCircleList"/>
    <dgm:cxn modelId="{25C1F603-71D5-4A17-B607-3B787CE6C5B8}" type="presParOf" srcId="{2648D941-9581-473C-9742-F1189D4E6EF9}" destId="{EB76E055-A582-4AD5-94BB-E0D50CB95B05}" srcOrd="0" destOrd="0" presId="urn:microsoft.com/office/officeart/2018/2/layout/IconCircleList"/>
    <dgm:cxn modelId="{199AEC60-BCAE-4BF5-A252-7F635AFE65FF}" type="presParOf" srcId="{2648D941-9581-473C-9742-F1189D4E6EF9}" destId="{DEBB3856-F5F8-4B05-8F9C-31AC42F816FD}" srcOrd="1" destOrd="0" presId="urn:microsoft.com/office/officeart/2018/2/layout/IconCircleList"/>
    <dgm:cxn modelId="{2EE76597-B827-4DC4-8CB4-731D58A615C1}" type="presParOf" srcId="{2648D941-9581-473C-9742-F1189D4E6EF9}" destId="{236DD464-F1CC-4F55-B0B6-07414401DE30}" srcOrd="2" destOrd="0" presId="urn:microsoft.com/office/officeart/2018/2/layout/IconCircleList"/>
    <dgm:cxn modelId="{C725CD45-DFBE-4E7F-B2F4-690BA65AEC2D}" type="presParOf" srcId="{2648D941-9581-473C-9742-F1189D4E6EF9}" destId="{A24C88A5-1D68-440D-AB51-203DD83FA06B}" srcOrd="3" destOrd="0" presId="urn:microsoft.com/office/officeart/2018/2/layout/IconCircleList"/>
    <dgm:cxn modelId="{08264C44-B75F-4577-8750-6B1C117DE59D}" type="presParOf" srcId="{EA2E5ED5-CFB0-47BB-A621-46780732C9A4}" destId="{17D8E188-5F8C-41DB-BB2F-6D3B40B84CDB}" srcOrd="1" destOrd="0" presId="urn:microsoft.com/office/officeart/2018/2/layout/IconCircleList"/>
    <dgm:cxn modelId="{64C6A94A-BC50-42D3-8392-E56EAA526C3F}" type="presParOf" srcId="{EA2E5ED5-CFB0-47BB-A621-46780732C9A4}" destId="{ECF67F4C-AE23-4A10-BB25-0DA69C5C3E25}" srcOrd="2" destOrd="0" presId="urn:microsoft.com/office/officeart/2018/2/layout/IconCircleList"/>
    <dgm:cxn modelId="{CF001809-F4DD-4CD3-B049-E3B3A061D967}" type="presParOf" srcId="{ECF67F4C-AE23-4A10-BB25-0DA69C5C3E25}" destId="{98A44AD2-AA19-4797-AFD4-01EB38E1154D}" srcOrd="0" destOrd="0" presId="urn:microsoft.com/office/officeart/2018/2/layout/IconCircleList"/>
    <dgm:cxn modelId="{4E4A6177-6D9E-47BB-85D6-392247C5BEFC}" type="presParOf" srcId="{ECF67F4C-AE23-4A10-BB25-0DA69C5C3E25}" destId="{3AD67606-3575-447C-A4DE-C4AA03CC1B0A}" srcOrd="1" destOrd="0" presId="urn:microsoft.com/office/officeart/2018/2/layout/IconCircleList"/>
    <dgm:cxn modelId="{90DB085A-579E-4FD5-A0ED-C5725AEAE0CA}" type="presParOf" srcId="{ECF67F4C-AE23-4A10-BB25-0DA69C5C3E25}" destId="{9D3BAE38-D27B-4379-BE15-77C3E8B26010}" srcOrd="2" destOrd="0" presId="urn:microsoft.com/office/officeart/2018/2/layout/IconCircleList"/>
    <dgm:cxn modelId="{C6A410D0-F1C6-42F9-9DCD-581508FB505B}" type="presParOf" srcId="{ECF67F4C-AE23-4A10-BB25-0DA69C5C3E25}" destId="{BC524060-D5B6-4584-9044-84B5E3B72603}" srcOrd="3" destOrd="0" presId="urn:microsoft.com/office/officeart/2018/2/layout/IconCircleList"/>
    <dgm:cxn modelId="{3A05BC65-702B-46FF-9751-33903B0C094E}" type="presParOf" srcId="{EA2E5ED5-CFB0-47BB-A621-46780732C9A4}" destId="{C9123453-17BF-4CFA-B41F-F395480A4D82}" srcOrd="3" destOrd="0" presId="urn:microsoft.com/office/officeart/2018/2/layout/IconCircleList"/>
    <dgm:cxn modelId="{6D38ED7A-BBF4-48FE-9B1F-A4EB94AACAA6}" type="presParOf" srcId="{EA2E5ED5-CFB0-47BB-A621-46780732C9A4}" destId="{909507BE-C344-44A1-9A24-F8212EE30757}" srcOrd="4" destOrd="0" presId="urn:microsoft.com/office/officeart/2018/2/layout/IconCircleList"/>
    <dgm:cxn modelId="{283AC047-F1F1-403A-BFB3-6D55996F24F0}" type="presParOf" srcId="{909507BE-C344-44A1-9A24-F8212EE30757}" destId="{6CECE1F8-2995-4A87-967C-02078FE64100}" srcOrd="0" destOrd="0" presId="urn:microsoft.com/office/officeart/2018/2/layout/IconCircleList"/>
    <dgm:cxn modelId="{C3ECA1DD-6D5C-4141-BEC9-125934CEF792}" type="presParOf" srcId="{909507BE-C344-44A1-9A24-F8212EE30757}" destId="{C211939D-434B-4A07-8280-DA75C12E6A99}" srcOrd="1" destOrd="0" presId="urn:microsoft.com/office/officeart/2018/2/layout/IconCircleList"/>
    <dgm:cxn modelId="{EF832457-01F2-4889-888B-2D0BF1793AD7}" type="presParOf" srcId="{909507BE-C344-44A1-9A24-F8212EE30757}" destId="{067CDAC6-2E18-4AED-9984-635CFEDE6682}" srcOrd="2" destOrd="0" presId="urn:microsoft.com/office/officeart/2018/2/layout/IconCircleList"/>
    <dgm:cxn modelId="{02CDE910-3EDA-4B72-ACE8-B72375A5D938}" type="presParOf" srcId="{909507BE-C344-44A1-9A24-F8212EE30757}" destId="{DE907DCF-B30C-4C4E-8C98-253B036BD9AF}" srcOrd="3" destOrd="0" presId="urn:microsoft.com/office/officeart/2018/2/layout/IconCircleList"/>
    <dgm:cxn modelId="{52FB1F91-0DF9-4B8B-A091-15D92FE53C90}" type="presParOf" srcId="{EA2E5ED5-CFB0-47BB-A621-46780732C9A4}" destId="{86C7B3BF-D024-4B06-A7FB-D46F94769060}" srcOrd="5" destOrd="0" presId="urn:microsoft.com/office/officeart/2018/2/layout/IconCircleList"/>
    <dgm:cxn modelId="{DF08D03A-5DA6-432A-8294-AF5AF5EEDB24}" type="presParOf" srcId="{EA2E5ED5-CFB0-47BB-A621-46780732C9A4}" destId="{8A34C610-72AE-4C89-B8A4-043DC8025870}" srcOrd="6" destOrd="0" presId="urn:microsoft.com/office/officeart/2018/2/layout/IconCircleList"/>
    <dgm:cxn modelId="{DF0A153D-35AE-4783-AD8E-F6EBD846D6BA}" type="presParOf" srcId="{8A34C610-72AE-4C89-B8A4-043DC8025870}" destId="{6E6F0C61-4ECC-433C-991A-68C63C6A2EAF}" srcOrd="0" destOrd="0" presId="urn:microsoft.com/office/officeart/2018/2/layout/IconCircleList"/>
    <dgm:cxn modelId="{6CF2A9E6-2AA2-43F1-B9E5-C2C148F88D4C}" type="presParOf" srcId="{8A34C610-72AE-4C89-B8A4-043DC8025870}" destId="{B6FECAA6-E9C1-424B-9A0F-C267B0E9A4D2}" srcOrd="1" destOrd="0" presId="urn:microsoft.com/office/officeart/2018/2/layout/IconCircleList"/>
    <dgm:cxn modelId="{16327EB7-59E5-4F05-89DA-FCA395B61A62}" type="presParOf" srcId="{8A34C610-72AE-4C89-B8A4-043DC8025870}" destId="{F35A0087-513B-4C51-B23A-4B6AC7231A45}" srcOrd="2" destOrd="0" presId="urn:microsoft.com/office/officeart/2018/2/layout/IconCircleList"/>
    <dgm:cxn modelId="{B277AE75-7BEE-48A5-828E-D472D2EC2FB9}" type="presParOf" srcId="{8A34C610-72AE-4C89-B8A4-043DC8025870}" destId="{691BD8F3-969D-41A2-8674-A5012AE2CCFB}" srcOrd="3" destOrd="0" presId="urn:microsoft.com/office/officeart/2018/2/layout/IconCircleList"/>
    <dgm:cxn modelId="{228D85B7-3361-4D5B-B99E-797F806EC22E}" type="presParOf" srcId="{EA2E5ED5-CFB0-47BB-A621-46780732C9A4}" destId="{95136F75-C549-4209-98B3-BA52CCFDEE7C}" srcOrd="7" destOrd="0" presId="urn:microsoft.com/office/officeart/2018/2/layout/IconCircleList"/>
    <dgm:cxn modelId="{BE5064CC-04A6-4A1D-94A7-4592CE769012}" type="presParOf" srcId="{EA2E5ED5-CFB0-47BB-A621-46780732C9A4}" destId="{97FA75FB-2580-40B1-936E-D318DF813D7C}" srcOrd="8" destOrd="0" presId="urn:microsoft.com/office/officeart/2018/2/layout/IconCircleList"/>
    <dgm:cxn modelId="{52058818-5DC8-4BB7-885F-D1536DC1893D}" type="presParOf" srcId="{97FA75FB-2580-40B1-936E-D318DF813D7C}" destId="{69B95503-920F-4D05-A98C-2222518B8529}" srcOrd="0" destOrd="0" presId="urn:microsoft.com/office/officeart/2018/2/layout/IconCircleList"/>
    <dgm:cxn modelId="{49897B09-7532-455F-9E0D-C7AF95E58DE0}" type="presParOf" srcId="{97FA75FB-2580-40B1-936E-D318DF813D7C}" destId="{DACAA581-6299-4890-8B9A-B0DFB4F5B4FF}" srcOrd="1" destOrd="0" presId="urn:microsoft.com/office/officeart/2018/2/layout/IconCircleList"/>
    <dgm:cxn modelId="{DD889DD4-7108-4C35-87D4-2F28028D5CDB}" type="presParOf" srcId="{97FA75FB-2580-40B1-936E-D318DF813D7C}" destId="{30314D9D-308D-4F31-B310-A7A6075052B3}" srcOrd="2" destOrd="0" presId="urn:microsoft.com/office/officeart/2018/2/layout/IconCircleList"/>
    <dgm:cxn modelId="{85452BB2-BCE9-476E-8212-6A296E51A188}" type="presParOf" srcId="{97FA75FB-2580-40B1-936E-D318DF813D7C}" destId="{1EAC6D5D-8673-4FD5-8CCC-0F2F0F0D127A}" srcOrd="3" destOrd="0" presId="urn:microsoft.com/office/officeart/2018/2/layout/IconCircleList"/>
    <dgm:cxn modelId="{04F2CA7E-86CC-44CE-B2BA-2A2F59E530D4}" type="presParOf" srcId="{EA2E5ED5-CFB0-47BB-A621-46780732C9A4}" destId="{2EE80405-949A-49BA-8F64-AC3043843F35}" srcOrd="9" destOrd="0" presId="urn:microsoft.com/office/officeart/2018/2/layout/IconCircleList"/>
    <dgm:cxn modelId="{BE3E9FA7-B146-4D35-82A8-72270D4BACEF}" type="presParOf" srcId="{EA2E5ED5-CFB0-47BB-A621-46780732C9A4}" destId="{73D71B4A-B44C-4A1F-98A9-76C7B800EEC7}" srcOrd="10" destOrd="0" presId="urn:microsoft.com/office/officeart/2018/2/layout/IconCircleList"/>
    <dgm:cxn modelId="{CB408D30-8EAD-4077-8C43-21F0E849A772}" type="presParOf" srcId="{73D71B4A-B44C-4A1F-98A9-76C7B800EEC7}" destId="{7DB70D39-4855-4778-B2B7-B1C54646B094}" srcOrd="0" destOrd="0" presId="urn:microsoft.com/office/officeart/2018/2/layout/IconCircleList"/>
    <dgm:cxn modelId="{FAF69E75-B8FE-4B6D-97F2-6407ABF3365A}" type="presParOf" srcId="{73D71B4A-B44C-4A1F-98A9-76C7B800EEC7}" destId="{2E9EDF50-CFAD-4EC7-AEFB-61E64EE13CBE}" srcOrd="1" destOrd="0" presId="urn:microsoft.com/office/officeart/2018/2/layout/IconCircleList"/>
    <dgm:cxn modelId="{1E631FC4-BB8E-4FA6-8FE6-3DEBC0257D06}" type="presParOf" srcId="{73D71B4A-B44C-4A1F-98A9-76C7B800EEC7}" destId="{DE550BE9-97B1-4892-A478-CEAAF42F234C}" srcOrd="2" destOrd="0" presId="urn:microsoft.com/office/officeart/2018/2/layout/IconCircleList"/>
    <dgm:cxn modelId="{DE078B7A-4A27-469D-9FFF-3468AE80E5C7}" type="presParOf" srcId="{73D71B4A-B44C-4A1F-98A9-76C7B800EEC7}" destId="{A56EE013-7535-494C-9094-3440538094B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6E055-A582-4AD5-94BB-E0D50CB95B05}">
      <dsp:nvSpPr>
        <dsp:cNvPr id="0" name=""/>
        <dsp:cNvSpPr/>
      </dsp:nvSpPr>
      <dsp:spPr>
        <a:xfrm>
          <a:off x="1067700" y="31941"/>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B3856-F5F8-4B05-8F9C-31AC42F816FD}">
      <dsp:nvSpPr>
        <dsp:cNvPr id="0" name=""/>
        <dsp:cNvSpPr/>
      </dsp:nvSpPr>
      <dsp:spPr>
        <a:xfrm>
          <a:off x="1257059" y="221301"/>
          <a:ext cx="522992" cy="5229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C88A5-1D68-440D-AB51-203DD83FA06B}">
      <dsp:nvSpPr>
        <dsp:cNvPr id="0" name=""/>
        <dsp:cNvSpPr/>
      </dsp:nvSpPr>
      <dsp:spPr>
        <a:xfrm>
          <a:off x="2162635" y="31941"/>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latin typeface="Century Gothic" panose="020B0502020202020204"/>
            </a:rPr>
            <a:t>People</a:t>
          </a:r>
          <a:r>
            <a:rPr lang="en-GB" sz="1300" kern="1200" dirty="0"/>
            <a:t> who are willing to pay a premium high ends for accommodations and amenities.</a:t>
          </a:r>
          <a:endParaRPr lang="en-US" sz="1300" kern="1200" dirty="0"/>
        </a:p>
      </dsp:txBody>
      <dsp:txXfrm>
        <a:off x="2162635" y="31941"/>
        <a:ext cx="2125462" cy="901711"/>
      </dsp:txXfrm>
    </dsp:sp>
    <dsp:sp modelId="{98A44AD2-AA19-4797-AFD4-01EB38E1154D}">
      <dsp:nvSpPr>
        <dsp:cNvPr id="0" name=""/>
        <dsp:cNvSpPr/>
      </dsp:nvSpPr>
      <dsp:spPr>
        <a:xfrm>
          <a:off x="4658443" y="31941"/>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D67606-3575-447C-A4DE-C4AA03CC1B0A}">
      <dsp:nvSpPr>
        <dsp:cNvPr id="0" name=""/>
        <dsp:cNvSpPr/>
      </dsp:nvSpPr>
      <dsp:spPr>
        <a:xfrm>
          <a:off x="4847802" y="221301"/>
          <a:ext cx="522992" cy="5229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524060-D5B6-4584-9044-84B5E3B72603}">
      <dsp:nvSpPr>
        <dsp:cNvPr id="0" name=""/>
        <dsp:cNvSpPr/>
      </dsp:nvSpPr>
      <dsp:spPr>
        <a:xfrm>
          <a:off x="5753378" y="31941"/>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Business Travelers</a:t>
          </a:r>
          <a:endParaRPr lang="en-US" sz="1300" kern="1200" dirty="0"/>
        </a:p>
      </dsp:txBody>
      <dsp:txXfrm>
        <a:off x="5753378" y="31941"/>
        <a:ext cx="2125462" cy="901711"/>
      </dsp:txXfrm>
    </dsp:sp>
    <dsp:sp modelId="{6CECE1F8-2995-4A87-967C-02078FE64100}">
      <dsp:nvSpPr>
        <dsp:cNvPr id="0" name=""/>
        <dsp:cNvSpPr/>
      </dsp:nvSpPr>
      <dsp:spPr>
        <a:xfrm>
          <a:off x="1067700" y="1646884"/>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11939D-434B-4A07-8280-DA75C12E6A99}">
      <dsp:nvSpPr>
        <dsp:cNvPr id="0" name=""/>
        <dsp:cNvSpPr/>
      </dsp:nvSpPr>
      <dsp:spPr>
        <a:xfrm>
          <a:off x="1257059" y="1836244"/>
          <a:ext cx="522992" cy="5229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907DCF-B30C-4C4E-8C98-253B036BD9AF}">
      <dsp:nvSpPr>
        <dsp:cNvPr id="0" name=""/>
        <dsp:cNvSpPr/>
      </dsp:nvSpPr>
      <dsp:spPr>
        <a:xfrm>
          <a:off x="2162635" y="1646884"/>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Leisure Travelers</a:t>
          </a:r>
          <a:endParaRPr lang="en-US" sz="1300" kern="1200" dirty="0"/>
        </a:p>
      </dsp:txBody>
      <dsp:txXfrm>
        <a:off x="2162635" y="1646884"/>
        <a:ext cx="2125462" cy="901711"/>
      </dsp:txXfrm>
    </dsp:sp>
    <dsp:sp modelId="{6E6F0C61-4ECC-433C-991A-68C63C6A2EAF}">
      <dsp:nvSpPr>
        <dsp:cNvPr id="0" name=""/>
        <dsp:cNvSpPr/>
      </dsp:nvSpPr>
      <dsp:spPr>
        <a:xfrm>
          <a:off x="4658443" y="1646884"/>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FECAA6-E9C1-424B-9A0F-C267B0E9A4D2}">
      <dsp:nvSpPr>
        <dsp:cNvPr id="0" name=""/>
        <dsp:cNvSpPr/>
      </dsp:nvSpPr>
      <dsp:spPr>
        <a:xfrm>
          <a:off x="4847802" y="1836244"/>
          <a:ext cx="522992" cy="5229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1BD8F3-969D-41A2-8674-A5012AE2CCFB}">
      <dsp:nvSpPr>
        <dsp:cNvPr id="0" name=""/>
        <dsp:cNvSpPr/>
      </dsp:nvSpPr>
      <dsp:spPr>
        <a:xfrm>
          <a:off x="5753378" y="1646884"/>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Event Planners</a:t>
          </a:r>
          <a:endParaRPr lang="en-US" sz="1300" kern="1200" dirty="0"/>
        </a:p>
      </dsp:txBody>
      <dsp:txXfrm>
        <a:off x="5753378" y="1646884"/>
        <a:ext cx="2125462" cy="901711"/>
      </dsp:txXfrm>
    </dsp:sp>
    <dsp:sp modelId="{69B95503-920F-4D05-A98C-2222518B8529}">
      <dsp:nvSpPr>
        <dsp:cNvPr id="0" name=""/>
        <dsp:cNvSpPr/>
      </dsp:nvSpPr>
      <dsp:spPr>
        <a:xfrm>
          <a:off x="1067700" y="3261827"/>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AA581-6299-4890-8B9A-B0DFB4F5B4FF}">
      <dsp:nvSpPr>
        <dsp:cNvPr id="0" name=""/>
        <dsp:cNvSpPr/>
      </dsp:nvSpPr>
      <dsp:spPr>
        <a:xfrm>
          <a:off x="1257059" y="3451187"/>
          <a:ext cx="522992" cy="5229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AC6D5D-8673-4FD5-8CCC-0F2F0F0D127A}">
      <dsp:nvSpPr>
        <dsp:cNvPr id="0" name=""/>
        <dsp:cNvSpPr/>
      </dsp:nvSpPr>
      <dsp:spPr>
        <a:xfrm>
          <a:off x="2162635" y="3261827"/>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Luxury Seekers.</a:t>
          </a:r>
          <a:endParaRPr lang="en-US" sz="1300" kern="1200" dirty="0"/>
        </a:p>
      </dsp:txBody>
      <dsp:txXfrm>
        <a:off x="2162635" y="3261827"/>
        <a:ext cx="2125462" cy="901711"/>
      </dsp:txXfrm>
    </dsp:sp>
    <dsp:sp modelId="{7DB70D39-4855-4778-B2B7-B1C54646B094}">
      <dsp:nvSpPr>
        <dsp:cNvPr id="0" name=""/>
        <dsp:cNvSpPr/>
      </dsp:nvSpPr>
      <dsp:spPr>
        <a:xfrm>
          <a:off x="4658443" y="3261827"/>
          <a:ext cx="901711" cy="90171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EDF50-CFAD-4EC7-AEFB-61E64EE13CBE}">
      <dsp:nvSpPr>
        <dsp:cNvPr id="0" name=""/>
        <dsp:cNvSpPr/>
      </dsp:nvSpPr>
      <dsp:spPr>
        <a:xfrm>
          <a:off x="4847802" y="3451187"/>
          <a:ext cx="522992" cy="5229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6EE013-7535-494C-9094-3440538094BC}">
      <dsp:nvSpPr>
        <dsp:cNvPr id="0" name=""/>
        <dsp:cNvSpPr/>
      </dsp:nvSpPr>
      <dsp:spPr>
        <a:xfrm>
          <a:off x="5753378" y="3261827"/>
          <a:ext cx="2125462" cy="9017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dirty="0"/>
            <a:t>(AU,2017)</a:t>
          </a:r>
          <a:endParaRPr lang="en-US" sz="1300" kern="1200" dirty="0"/>
        </a:p>
      </dsp:txBody>
      <dsp:txXfrm>
        <a:off x="5753378" y="3261827"/>
        <a:ext cx="2125462" cy="90171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66593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71699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9322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78864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5/20/2023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20878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83539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91010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79186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51941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5/20/2023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542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19195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8373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674423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64552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925044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061333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5/20/2023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2345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5/20/2023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58298889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upgradedpoints.com/travel/hotels/conrad-hotels-guid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0CB661-86E1-5ED6-4BEE-28DEA49BECA9}"/>
              </a:ext>
            </a:extLst>
          </p:cNvPr>
          <p:cNvPicPr>
            <a:picLocks noChangeAspect="1"/>
          </p:cNvPicPr>
          <p:nvPr/>
        </p:nvPicPr>
        <p:blipFill rotWithShape="1">
          <a:blip r:embed="rId3">
            <a:duotone>
              <a:prstClr val="black"/>
              <a:schemeClr val="accent5">
                <a:tint val="45000"/>
                <a:satMod val="400000"/>
              </a:schemeClr>
            </a:duotone>
            <a:alphaModFix amt="25000"/>
          </a:blip>
          <a:srcRect t="8523" r="14773" b="6250"/>
          <a:stretch/>
        </p:blipFill>
        <p:spPr>
          <a:xfrm>
            <a:off x="20" y="10"/>
            <a:ext cx="12191980" cy="685799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r>
              <a:rPr lang="en-GB" sz="6700">
                <a:cs typeface="Calibri Light"/>
              </a:rPr>
              <a:t>HOSPITALITY AND GUEST SERVICES FOR THE HOTEL INDUSTRY</a:t>
            </a:r>
            <a:endParaRPr lang="en-GB" sz="6700"/>
          </a:p>
        </p:txBody>
      </p:sp>
      <p:sp>
        <p:nvSpPr>
          <p:cNvPr id="3" name="Subtitle 2"/>
          <p:cNvSpPr>
            <a:spLocks noGrp="1"/>
          </p:cNvSpPr>
          <p:nvPr>
            <p:ph type="subTitle" idx="1"/>
          </p:nvPr>
        </p:nvSpPr>
        <p:spPr>
          <a:xfrm>
            <a:off x="1154955" y="4777380"/>
            <a:ext cx="8825658" cy="861420"/>
          </a:xfrm>
        </p:spPr>
        <p:txBody>
          <a:bodyPr vert="horz" lIns="91440" tIns="45720" rIns="91440" bIns="45720" rtlCol="0">
            <a:normAutofit/>
          </a:bodyPr>
          <a:lstStyle/>
          <a:p>
            <a:pPr>
              <a:lnSpc>
                <a:spcPct val="90000"/>
              </a:lnSpc>
            </a:pPr>
            <a:r>
              <a:rPr lang="en-GB" sz="1100" dirty="0">
                <a:solidFill>
                  <a:schemeClr val="tx1"/>
                </a:solidFill>
                <a:cs typeface="Calibri"/>
              </a:rPr>
              <a:t>Yasmin Suleman</a:t>
            </a:r>
          </a:p>
          <a:p>
            <a:pPr>
              <a:lnSpc>
                <a:spcPct val="90000"/>
              </a:lnSpc>
            </a:pPr>
            <a:r>
              <a:rPr lang="en-GB" sz="1100" dirty="0">
                <a:solidFill>
                  <a:schemeClr val="tx1"/>
                </a:solidFill>
                <a:cs typeface="Calibri"/>
              </a:rPr>
              <a:t>2235152</a:t>
            </a:r>
          </a:p>
          <a:p>
            <a:pPr>
              <a:lnSpc>
                <a:spcPct val="90000"/>
              </a:lnSpc>
            </a:pPr>
            <a:r>
              <a:rPr lang="en-GB" sz="1100" dirty="0">
                <a:solidFill>
                  <a:schemeClr val="tx1"/>
                </a:solidFill>
                <a:cs typeface="Calibri"/>
              </a:rPr>
              <a:t>20/05/2023</a:t>
            </a: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1A6C4-0499-6BE6-4368-9944F6A8AC77}"/>
              </a:ext>
            </a:extLst>
          </p:cNvPr>
          <p:cNvSpPr>
            <a:spLocks noGrp="1"/>
          </p:cNvSpPr>
          <p:nvPr>
            <p:ph type="title"/>
          </p:nvPr>
        </p:nvSpPr>
        <p:spPr>
          <a:xfrm>
            <a:off x="648930" y="629266"/>
            <a:ext cx="6188190" cy="1622321"/>
          </a:xfrm>
        </p:spPr>
        <p:txBody>
          <a:bodyPr>
            <a:normAutofit/>
          </a:bodyPr>
          <a:lstStyle/>
          <a:p>
            <a:r>
              <a:rPr lang="en-GB">
                <a:solidFill>
                  <a:srgbClr val="EBEBEB"/>
                </a:solidFill>
                <a:cs typeface="Calibri Light"/>
              </a:rPr>
              <a:t>Contents</a:t>
            </a:r>
          </a:p>
        </p:txBody>
      </p:sp>
      <p:sp>
        <p:nvSpPr>
          <p:cNvPr id="5" name="Content Placeholder 4">
            <a:extLst>
              <a:ext uri="{FF2B5EF4-FFF2-40B4-BE49-F238E27FC236}">
                <a16:creationId xmlns:a16="http://schemas.microsoft.com/office/drawing/2014/main" id="{174F4B36-6C59-7F41-11EC-CBD2F5068E33}"/>
              </a:ext>
            </a:extLst>
          </p:cNvPr>
          <p:cNvSpPr>
            <a:spLocks noGrp="1"/>
          </p:cNvSpPr>
          <p:nvPr>
            <p:ph idx="1"/>
          </p:nvPr>
        </p:nvSpPr>
        <p:spPr>
          <a:xfrm>
            <a:off x="648930" y="2438400"/>
            <a:ext cx="6188189" cy="3785419"/>
          </a:xfrm>
        </p:spPr>
        <p:txBody>
          <a:bodyPr vert="horz" lIns="91440" tIns="45720" rIns="91440" bIns="45720" rtlCol="0">
            <a:normAutofit/>
          </a:bodyPr>
          <a:lstStyle/>
          <a:p>
            <a:r>
              <a:rPr lang="en-GB">
                <a:solidFill>
                  <a:srgbClr val="FFFFFF"/>
                </a:solidFill>
                <a:cs typeface="Calibri"/>
              </a:rPr>
              <a:t>Summary of chosen hotel</a:t>
            </a:r>
          </a:p>
          <a:p>
            <a:r>
              <a:rPr lang="en-GB">
                <a:solidFill>
                  <a:srgbClr val="FFFFFF"/>
                </a:solidFill>
                <a:cs typeface="Calibri"/>
              </a:rPr>
              <a:t>Details of Conrad</a:t>
            </a:r>
          </a:p>
          <a:p>
            <a:r>
              <a:rPr lang="en-GB">
                <a:solidFill>
                  <a:srgbClr val="FFFFFF"/>
                </a:solidFill>
                <a:cs typeface="Calibri"/>
              </a:rPr>
              <a:t>Main consumers</a:t>
            </a:r>
          </a:p>
          <a:p>
            <a:r>
              <a:rPr lang="en-GB">
                <a:solidFill>
                  <a:srgbClr val="FFFFFF"/>
                </a:solidFill>
                <a:cs typeface="Calibri"/>
              </a:rPr>
              <a:t>Guest services and facilities</a:t>
            </a:r>
          </a:p>
          <a:p>
            <a:r>
              <a:rPr lang="en-GB">
                <a:solidFill>
                  <a:srgbClr val="FFFFFF"/>
                </a:solidFill>
                <a:cs typeface="Calibri"/>
              </a:rPr>
              <a:t>Role and function of guest services</a:t>
            </a:r>
          </a:p>
          <a:p>
            <a:r>
              <a:rPr lang="en-GB">
                <a:solidFill>
                  <a:srgbClr val="FFFFFF"/>
                </a:solidFill>
                <a:cs typeface="Calibri"/>
              </a:rPr>
              <a:t>Importance of hospitality</a:t>
            </a:r>
          </a:p>
          <a:p>
            <a:r>
              <a:rPr lang="en-GB">
                <a:solidFill>
                  <a:srgbClr val="FFFFFF"/>
                </a:solidFill>
                <a:cs typeface="Calibri"/>
              </a:rPr>
              <a:t>Conclusion</a:t>
            </a:r>
          </a:p>
          <a:p>
            <a:r>
              <a:rPr lang="en-GB">
                <a:solidFill>
                  <a:srgbClr val="FFFFFF"/>
                </a:solidFill>
                <a:cs typeface="Calibri"/>
              </a:rPr>
              <a:t>References</a:t>
            </a:r>
          </a:p>
          <a:p>
            <a:endParaRPr lang="en-GB">
              <a:solidFill>
                <a:srgbClr val="FFFFFF"/>
              </a:solidFill>
              <a:cs typeface="Calibri"/>
            </a:endParaRP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Pen placed on top of a signature line">
            <a:extLst>
              <a:ext uri="{FF2B5EF4-FFF2-40B4-BE49-F238E27FC236}">
                <a16:creationId xmlns:a16="http://schemas.microsoft.com/office/drawing/2014/main" id="{F3C5560E-ABF0-2C0F-22F6-7EE58F302A7C}"/>
              </a:ext>
            </a:extLst>
          </p:cNvPr>
          <p:cNvPicPr>
            <a:picLocks noChangeAspect="1"/>
          </p:cNvPicPr>
          <p:nvPr/>
        </p:nvPicPr>
        <p:blipFill rotWithShape="1">
          <a:blip r:embed="rId3"/>
          <a:srcRect l="51766" r="-4"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573750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DC39AA-0465-48AB-F006-F22F477D66B3}"/>
              </a:ext>
            </a:extLst>
          </p:cNvPr>
          <p:cNvSpPr>
            <a:spLocks noGrp="1"/>
          </p:cNvSpPr>
          <p:nvPr>
            <p:ph type="title"/>
          </p:nvPr>
        </p:nvSpPr>
        <p:spPr>
          <a:xfrm>
            <a:off x="5411931" y="452718"/>
            <a:ext cx="4638903" cy="1400530"/>
          </a:xfrm>
        </p:spPr>
        <p:txBody>
          <a:bodyPr>
            <a:normAutofit/>
          </a:bodyPr>
          <a:lstStyle/>
          <a:p>
            <a:r>
              <a:rPr lang="en-GB" dirty="0">
                <a:cs typeface="Calibri Light"/>
              </a:rPr>
              <a:t>Summary</a:t>
            </a:r>
            <a:br>
              <a:rPr lang="en-GB" dirty="0">
                <a:cs typeface="Calibri Light"/>
              </a:rPr>
            </a:br>
            <a:endParaRPr lang="en-GB"/>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Modern contemporary living room interior">
            <a:extLst>
              <a:ext uri="{FF2B5EF4-FFF2-40B4-BE49-F238E27FC236}">
                <a16:creationId xmlns:a16="http://schemas.microsoft.com/office/drawing/2014/main" id="{C75F945F-BEF3-5CB9-F472-A00E283C1CEB}"/>
              </a:ext>
            </a:extLst>
          </p:cNvPr>
          <p:cNvPicPr>
            <a:picLocks noChangeAspect="1"/>
          </p:cNvPicPr>
          <p:nvPr/>
        </p:nvPicPr>
        <p:blipFill rotWithShape="1">
          <a:blip r:embed="rId3"/>
          <a:srcRect r="56838" b="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BB37482-AC3E-66B7-AEDA-35E66681CC84}"/>
              </a:ext>
            </a:extLst>
          </p:cNvPr>
          <p:cNvSpPr>
            <a:spLocks noGrp="1"/>
          </p:cNvSpPr>
          <p:nvPr>
            <p:ph idx="1"/>
          </p:nvPr>
        </p:nvSpPr>
        <p:spPr>
          <a:xfrm>
            <a:off x="5410950" y="2052918"/>
            <a:ext cx="4638903" cy="4195481"/>
          </a:xfrm>
        </p:spPr>
        <p:txBody>
          <a:bodyPr vert="horz" lIns="91440" tIns="45720" rIns="91440" bIns="45720" rtlCol="0">
            <a:normAutofit/>
          </a:bodyPr>
          <a:lstStyle/>
          <a:p>
            <a:pPr>
              <a:lnSpc>
                <a:spcPct val="90000"/>
              </a:lnSpc>
            </a:pPr>
            <a:r>
              <a:rPr lang="en-GB" sz="1700">
                <a:cs typeface="Calibri"/>
              </a:rPr>
              <a:t>Conrad hotel is a luxury hotel brand owned by Hilton Word wide that provides guests with personalized and attentive services, high-quality facilities, and range amenities to create a comfortable and enjoyable experience. </a:t>
            </a:r>
            <a:endParaRPr lang="en-GB" sz="1700" err="1">
              <a:cs typeface="Calibri"/>
            </a:endParaRPr>
          </a:p>
          <a:p>
            <a:pPr>
              <a:lnSpc>
                <a:spcPct val="90000"/>
              </a:lnSpc>
            </a:pPr>
            <a:r>
              <a:rPr lang="en-GB" sz="1700">
                <a:cs typeface="Calibri"/>
              </a:rPr>
              <a:t>By anticipating guest's needs and going above and beyond to exceed their expectations. </a:t>
            </a:r>
          </a:p>
          <a:p>
            <a:pPr>
              <a:lnSpc>
                <a:spcPct val="90000"/>
              </a:lnSpc>
            </a:pPr>
            <a:r>
              <a:rPr lang="en-GB" sz="1700">
                <a:cs typeface="Calibri"/>
              </a:rPr>
              <a:t>Conrad Hotels create a welcoming and memorable experience that encourages repeat business and positive reviews.</a:t>
            </a:r>
          </a:p>
        </p:txBody>
      </p:sp>
    </p:spTree>
    <p:extLst>
      <p:ext uri="{BB962C8B-B14F-4D97-AF65-F5344CB8AC3E}">
        <p14:creationId xmlns:p14="http://schemas.microsoft.com/office/powerpoint/2010/main" val="1361451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D541E-8BC6-810A-6173-8A3478BD0AEE}"/>
              </a:ext>
            </a:extLst>
          </p:cNvPr>
          <p:cNvSpPr>
            <a:spLocks noGrp="1"/>
          </p:cNvSpPr>
          <p:nvPr>
            <p:ph type="title"/>
          </p:nvPr>
        </p:nvSpPr>
        <p:spPr>
          <a:xfrm>
            <a:off x="648930" y="629266"/>
            <a:ext cx="6188190" cy="1622321"/>
          </a:xfrm>
        </p:spPr>
        <p:txBody>
          <a:bodyPr>
            <a:normAutofit/>
          </a:bodyPr>
          <a:lstStyle/>
          <a:p>
            <a:r>
              <a:rPr lang="en-GB">
                <a:solidFill>
                  <a:srgbClr val="EBEBEB"/>
                </a:solidFill>
                <a:cs typeface="Calibri Light"/>
              </a:rPr>
              <a:t>CONRAD</a:t>
            </a:r>
          </a:p>
        </p:txBody>
      </p:sp>
      <p:sp>
        <p:nvSpPr>
          <p:cNvPr id="3" name="Content Placeholder 2">
            <a:extLst>
              <a:ext uri="{FF2B5EF4-FFF2-40B4-BE49-F238E27FC236}">
                <a16:creationId xmlns:a16="http://schemas.microsoft.com/office/drawing/2014/main" id="{216CA3F1-7365-ED54-52F7-E676B0C1B086}"/>
              </a:ext>
            </a:extLst>
          </p:cNvPr>
          <p:cNvSpPr>
            <a:spLocks noGrp="1"/>
          </p:cNvSpPr>
          <p:nvPr>
            <p:ph idx="1"/>
          </p:nvPr>
        </p:nvSpPr>
        <p:spPr>
          <a:xfrm>
            <a:off x="648930" y="2438400"/>
            <a:ext cx="6188189" cy="3785419"/>
          </a:xfrm>
        </p:spPr>
        <p:txBody>
          <a:bodyPr vert="horz" lIns="91440" tIns="45720" rIns="91440" bIns="45720" rtlCol="0">
            <a:normAutofit/>
          </a:bodyPr>
          <a:lstStyle/>
          <a:p>
            <a:pPr>
              <a:lnSpc>
                <a:spcPct val="90000"/>
              </a:lnSpc>
            </a:pPr>
            <a:r>
              <a:rPr lang="en-GB" sz="1700">
                <a:solidFill>
                  <a:srgbClr val="FFFFFF"/>
                </a:solidFill>
                <a:cs typeface="Calibri"/>
              </a:rPr>
              <a:t>Hilton/Conrad are a luxury hotel brand</a:t>
            </a:r>
          </a:p>
          <a:p>
            <a:pPr>
              <a:lnSpc>
                <a:spcPct val="90000"/>
              </a:lnSpc>
            </a:pPr>
            <a:r>
              <a:rPr lang="en-GB" sz="1700">
                <a:solidFill>
                  <a:srgbClr val="FFFFFF"/>
                </a:solidFill>
                <a:cs typeface="Calibri"/>
              </a:rPr>
              <a:t>Company was founded in 1919 by its founder, Conrad Hilton.</a:t>
            </a:r>
          </a:p>
          <a:p>
            <a:pPr>
              <a:lnSpc>
                <a:spcPct val="90000"/>
              </a:lnSpc>
            </a:pPr>
            <a:r>
              <a:rPr lang="en-GB" sz="1700">
                <a:solidFill>
                  <a:srgbClr val="FFFFFF"/>
                </a:solidFill>
                <a:cs typeface="Calibri"/>
              </a:rPr>
              <a:t>Hilton hotel's market is to provide first-class, hotel products, high-grade services and luxury hotels facilities for business, leisure and tourists.</a:t>
            </a:r>
          </a:p>
          <a:p>
            <a:pPr>
              <a:lnSpc>
                <a:spcPct val="90000"/>
              </a:lnSpc>
            </a:pPr>
            <a:r>
              <a:rPr lang="en-GB" sz="1700">
                <a:solidFill>
                  <a:srgbClr val="FFFFFF"/>
                </a:solidFill>
                <a:cs typeface="Calibri"/>
              </a:rPr>
              <a:t>Hilton worldwide ranked 4th in 2019 with 6,110 hotels and 471,780 rooms, according to the last figures British brand finance topped the list of the world's most valuable hotels brands in 2020.</a:t>
            </a:r>
          </a:p>
          <a:p>
            <a:pPr>
              <a:lnSpc>
                <a:spcPct val="90000"/>
              </a:lnSpc>
            </a:pPr>
            <a:endParaRPr lang="en-GB" sz="1700">
              <a:solidFill>
                <a:srgbClr val="FFFFFF"/>
              </a:solidFill>
              <a:cs typeface="Calibri"/>
            </a:endParaRPr>
          </a:p>
          <a:p>
            <a:pPr>
              <a:lnSpc>
                <a:spcPct val="90000"/>
              </a:lnSpc>
            </a:pPr>
            <a:r>
              <a:rPr lang="en-GB" sz="1700">
                <a:solidFill>
                  <a:srgbClr val="FFFFFF"/>
                </a:solidFill>
                <a:cs typeface="Calibri"/>
              </a:rPr>
              <a:t>(Zeng,2021)</a:t>
            </a:r>
          </a:p>
          <a:p>
            <a:pPr>
              <a:lnSpc>
                <a:spcPct val="90000"/>
              </a:lnSpc>
            </a:pPr>
            <a:endParaRPr lang="en-GB" sz="1700">
              <a:solidFill>
                <a:srgbClr val="FFFFFF"/>
              </a:solidFill>
              <a:cs typeface="Calibri"/>
            </a:endParaRPr>
          </a:p>
          <a:p>
            <a:pPr>
              <a:lnSpc>
                <a:spcPct val="90000"/>
              </a:lnSpc>
            </a:pPr>
            <a:endParaRPr lang="en-GB" sz="1700">
              <a:solidFill>
                <a:srgbClr val="FFFFFF"/>
              </a:solidFill>
              <a:cs typeface="Calibri"/>
            </a:endParaRPr>
          </a:p>
          <a:p>
            <a:pPr>
              <a:lnSpc>
                <a:spcPct val="90000"/>
              </a:lnSpc>
            </a:pPr>
            <a:endParaRPr lang="en-GB" sz="1700">
              <a:solidFill>
                <a:srgbClr val="FFFFFF"/>
              </a:solidFill>
              <a:cs typeface="Calibri"/>
            </a:endParaRPr>
          </a:p>
          <a:p>
            <a:pPr>
              <a:lnSpc>
                <a:spcPct val="90000"/>
              </a:lnSpc>
            </a:pPr>
            <a:endParaRPr lang="en-GB" sz="1700">
              <a:solidFill>
                <a:srgbClr val="FFFFFF"/>
              </a:solidFill>
              <a:cs typeface="Calibri"/>
            </a:endParaRPr>
          </a:p>
          <a:p>
            <a:pPr>
              <a:lnSpc>
                <a:spcPct val="90000"/>
              </a:lnSpc>
            </a:pPr>
            <a:endParaRPr lang="en-GB" sz="1700">
              <a:solidFill>
                <a:srgbClr val="FFFFFF"/>
              </a:solidFill>
              <a:cs typeface="Calibri"/>
            </a:endParaRPr>
          </a:p>
          <a:p>
            <a:pPr>
              <a:lnSpc>
                <a:spcPct val="90000"/>
              </a:lnSpc>
            </a:pPr>
            <a:endParaRPr lang="en-GB" sz="1700">
              <a:solidFill>
                <a:srgbClr val="FFFFFF"/>
              </a:solidFill>
              <a:cs typeface="Calibri"/>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uilding with blue windows">
            <a:extLst>
              <a:ext uri="{FF2B5EF4-FFF2-40B4-BE49-F238E27FC236}">
                <a16:creationId xmlns:a16="http://schemas.microsoft.com/office/drawing/2014/main" id="{18724B61-6795-BE41-46BE-8A74558F1EF7}"/>
              </a:ext>
            </a:extLst>
          </p:cNvPr>
          <p:cNvPicPr>
            <a:picLocks noChangeAspect="1"/>
          </p:cNvPicPr>
          <p:nvPr/>
        </p:nvPicPr>
        <p:blipFill rotWithShape="1">
          <a:blip r:embed="rId3"/>
          <a:srcRect l="26713" r="25049" b="-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3055560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77205-057E-A4B7-7188-CE3D1B8F9CEE}"/>
              </a:ext>
            </a:extLst>
          </p:cNvPr>
          <p:cNvSpPr>
            <a:spLocks noGrp="1"/>
          </p:cNvSpPr>
          <p:nvPr>
            <p:ph type="title"/>
          </p:nvPr>
        </p:nvSpPr>
        <p:spPr/>
        <p:txBody>
          <a:bodyPr/>
          <a:lstStyle/>
          <a:p>
            <a:r>
              <a:rPr lang="en-GB" dirty="0">
                <a:cs typeface="Calibri Light"/>
              </a:rPr>
              <a:t>Main Consumers</a:t>
            </a:r>
            <a:endParaRPr lang="en-GB" dirty="0"/>
          </a:p>
        </p:txBody>
      </p:sp>
      <p:graphicFrame>
        <p:nvGraphicFramePr>
          <p:cNvPr id="5" name="Content Placeholder 2">
            <a:extLst>
              <a:ext uri="{FF2B5EF4-FFF2-40B4-BE49-F238E27FC236}">
                <a16:creationId xmlns:a16="http://schemas.microsoft.com/office/drawing/2014/main" id="{2A4341B0-3CEE-F020-0C3F-6C657F436AE7}"/>
              </a:ext>
            </a:extLst>
          </p:cNvPr>
          <p:cNvGraphicFramePr>
            <a:graphicFrameLocks noGrp="1"/>
          </p:cNvGraphicFramePr>
          <p:nvPr>
            <p:ph idx="1"/>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6050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A073D-F0C9-41F2-AA9D-BC9A712888A8}"/>
              </a:ext>
            </a:extLst>
          </p:cNvPr>
          <p:cNvSpPr>
            <a:spLocks noGrp="1"/>
          </p:cNvSpPr>
          <p:nvPr>
            <p:ph type="title"/>
          </p:nvPr>
        </p:nvSpPr>
        <p:spPr>
          <a:xfrm>
            <a:off x="5282381" y="629266"/>
            <a:ext cx="4767471" cy="1641986"/>
          </a:xfrm>
        </p:spPr>
        <p:txBody>
          <a:bodyPr>
            <a:normAutofit/>
          </a:bodyPr>
          <a:lstStyle/>
          <a:p>
            <a:r>
              <a:rPr lang="en-GB" dirty="0">
                <a:cs typeface="Calibri Light"/>
              </a:rPr>
              <a:t>Guest Services and Facilities</a:t>
            </a:r>
          </a:p>
        </p:txBody>
      </p:sp>
      <p:pic>
        <p:nvPicPr>
          <p:cNvPr id="5" name="Picture 4" descr="Top view of two people talking in a garden">
            <a:extLst>
              <a:ext uri="{FF2B5EF4-FFF2-40B4-BE49-F238E27FC236}">
                <a16:creationId xmlns:a16="http://schemas.microsoft.com/office/drawing/2014/main" id="{AF0B2F0D-6C61-9758-BEB4-CD6B5F152E37}"/>
              </a:ext>
            </a:extLst>
          </p:cNvPr>
          <p:cNvPicPr>
            <a:picLocks noChangeAspect="1"/>
          </p:cNvPicPr>
          <p:nvPr/>
        </p:nvPicPr>
        <p:blipFill rotWithShape="1">
          <a:blip r:embed="rId3"/>
          <a:srcRect l="53010"/>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4DB296F7-9D7F-89AD-B5AC-3E7AC683B50F}"/>
              </a:ext>
            </a:extLst>
          </p:cNvPr>
          <p:cNvSpPr>
            <a:spLocks noGrp="1"/>
          </p:cNvSpPr>
          <p:nvPr>
            <p:ph idx="1"/>
          </p:nvPr>
        </p:nvSpPr>
        <p:spPr>
          <a:xfrm>
            <a:off x="5282381" y="2438400"/>
            <a:ext cx="4767471" cy="3809999"/>
          </a:xfrm>
        </p:spPr>
        <p:txBody>
          <a:bodyPr vert="horz" lIns="91440" tIns="45720" rIns="91440" bIns="45720" rtlCol="0" anchor="t">
            <a:noAutofit/>
          </a:bodyPr>
          <a:lstStyle/>
          <a:p>
            <a:pPr marL="285750" indent="-285750">
              <a:lnSpc>
                <a:spcPct val="90000"/>
              </a:lnSpc>
            </a:pPr>
            <a:r>
              <a:rPr lang="en-GB" sz="1700" dirty="0">
                <a:cs typeface="Calibri"/>
              </a:rPr>
              <a:t>Conrad hotels has a global presence, with properties located in key cities and resort destinations around the world. It caters to luxury travellers seeking high-end accommodations and amenities.</a:t>
            </a:r>
            <a:endParaRPr lang="en-US" sz="1700"/>
          </a:p>
          <a:p>
            <a:pPr>
              <a:lnSpc>
                <a:spcPct val="90000"/>
              </a:lnSpc>
            </a:pPr>
            <a:r>
              <a:rPr lang="en-GB" sz="1700" dirty="0">
                <a:cs typeface="Calibri"/>
              </a:rPr>
              <a:t>Worlds class dining</a:t>
            </a:r>
          </a:p>
          <a:p>
            <a:pPr>
              <a:lnSpc>
                <a:spcPct val="90000"/>
              </a:lnSpc>
            </a:pPr>
            <a:r>
              <a:rPr lang="en-GB" sz="1700" dirty="0">
                <a:cs typeface="Calibri"/>
              </a:rPr>
              <a:t>Luxurious spas</a:t>
            </a:r>
          </a:p>
          <a:p>
            <a:pPr>
              <a:lnSpc>
                <a:spcPct val="90000"/>
              </a:lnSpc>
            </a:pPr>
            <a:r>
              <a:rPr lang="en-GB" sz="1700" dirty="0">
                <a:cs typeface="Calibri"/>
              </a:rPr>
              <a:t>State of the art fitness centres</a:t>
            </a:r>
          </a:p>
          <a:p>
            <a:pPr>
              <a:lnSpc>
                <a:spcPct val="90000"/>
              </a:lnSpc>
            </a:pPr>
            <a:r>
              <a:rPr lang="en-GB" sz="1700" dirty="0">
                <a:cs typeface="Calibri"/>
              </a:rPr>
              <a:t>High-end shopping</a:t>
            </a:r>
          </a:p>
          <a:p>
            <a:pPr>
              <a:lnSpc>
                <a:spcPct val="90000"/>
              </a:lnSpc>
            </a:pPr>
            <a:r>
              <a:rPr lang="en-GB" sz="1700" dirty="0">
                <a:cs typeface="Calibri"/>
              </a:rPr>
              <a:t>Personalized concierge services.</a:t>
            </a:r>
          </a:p>
          <a:p>
            <a:pPr>
              <a:lnSpc>
                <a:spcPct val="90000"/>
              </a:lnSpc>
            </a:pPr>
            <a:r>
              <a:rPr lang="en-GB" sz="1700" dirty="0">
                <a:cs typeface="Calibri"/>
              </a:rPr>
              <a:t>(Bardi,2021)</a:t>
            </a:r>
          </a:p>
          <a:p>
            <a:pPr>
              <a:lnSpc>
                <a:spcPct val="90000"/>
              </a:lnSpc>
            </a:pPr>
            <a:endParaRPr lang="en-GB" sz="1700">
              <a:cs typeface="Calibri"/>
            </a:endParaRPr>
          </a:p>
        </p:txBody>
      </p:sp>
    </p:spTree>
    <p:extLst>
      <p:ext uri="{BB962C8B-B14F-4D97-AF65-F5344CB8AC3E}">
        <p14:creationId xmlns:p14="http://schemas.microsoft.com/office/powerpoint/2010/main" val="1644756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A12DD-F753-6CA7-58C7-FD615BD1D8A7}"/>
              </a:ext>
            </a:extLst>
          </p:cNvPr>
          <p:cNvSpPr>
            <a:spLocks noGrp="1"/>
          </p:cNvSpPr>
          <p:nvPr>
            <p:ph type="title"/>
          </p:nvPr>
        </p:nvSpPr>
        <p:spPr>
          <a:xfrm>
            <a:off x="5411931" y="452718"/>
            <a:ext cx="4638903" cy="1400530"/>
          </a:xfrm>
        </p:spPr>
        <p:txBody>
          <a:bodyPr>
            <a:normAutofit/>
          </a:bodyPr>
          <a:lstStyle/>
          <a:p>
            <a:r>
              <a:rPr lang="en-GB" sz="3900">
                <a:cs typeface="Calibri Light"/>
              </a:rPr>
              <a:t>Role and Function of Guest Services </a:t>
            </a:r>
            <a:endParaRPr lang="en-GB" sz="3900"/>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DCEABD30-096E-B845-0569-35004C50ECEF}"/>
              </a:ext>
            </a:extLst>
          </p:cNvPr>
          <p:cNvPicPr>
            <a:picLocks noChangeAspect="1"/>
          </p:cNvPicPr>
          <p:nvPr/>
        </p:nvPicPr>
        <p:blipFill rotWithShape="1">
          <a:blip r:embed="rId3"/>
          <a:srcRect l="30428" r="28781" b="-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A4849F0-4811-F7BC-501B-9B4F58839B24}"/>
              </a:ext>
            </a:extLst>
          </p:cNvPr>
          <p:cNvSpPr>
            <a:spLocks noGrp="1"/>
          </p:cNvSpPr>
          <p:nvPr>
            <p:ph idx="1"/>
          </p:nvPr>
        </p:nvSpPr>
        <p:spPr>
          <a:xfrm>
            <a:off x="5410950" y="2052918"/>
            <a:ext cx="4638903" cy="4195481"/>
          </a:xfrm>
        </p:spPr>
        <p:txBody>
          <a:bodyPr vert="horz" lIns="91440" tIns="45720" rIns="91440" bIns="45720" rtlCol="0" anchor="t">
            <a:normAutofit/>
          </a:bodyPr>
          <a:lstStyle/>
          <a:p>
            <a:pPr marL="0" indent="0">
              <a:lnSpc>
                <a:spcPct val="90000"/>
              </a:lnSpc>
              <a:buNone/>
            </a:pPr>
            <a:endParaRPr lang="en-GB" sz="1300">
              <a:cs typeface="Calibri"/>
            </a:endParaRPr>
          </a:p>
          <a:p>
            <a:pPr>
              <a:lnSpc>
                <a:spcPct val="90000"/>
              </a:lnSpc>
            </a:pPr>
            <a:r>
              <a:rPr lang="en-GB" sz="1300" dirty="0">
                <a:cs typeface="Calibri"/>
              </a:rPr>
              <a:t>To ensure that guests have a comfortable and enjoyable stay at the hotel.</a:t>
            </a:r>
          </a:p>
          <a:p>
            <a:pPr>
              <a:lnSpc>
                <a:spcPct val="90000"/>
              </a:lnSpc>
            </a:pPr>
            <a:r>
              <a:rPr lang="en-GB" sz="1300" dirty="0">
                <a:cs typeface="Calibri"/>
              </a:rPr>
              <a:t>They provide a range of services, including check-in and check-out.</a:t>
            </a:r>
          </a:p>
          <a:p>
            <a:pPr>
              <a:lnSpc>
                <a:spcPct val="90000"/>
              </a:lnSpc>
            </a:pPr>
            <a:r>
              <a:rPr lang="en-GB" sz="1300" dirty="0">
                <a:cs typeface="Calibri"/>
              </a:rPr>
              <a:t>Room services, house- keeping , concierge services.</a:t>
            </a:r>
          </a:p>
          <a:p>
            <a:pPr>
              <a:lnSpc>
                <a:spcPct val="90000"/>
              </a:lnSpc>
            </a:pPr>
            <a:r>
              <a:rPr lang="en-GB" sz="1300" dirty="0">
                <a:cs typeface="Calibri"/>
              </a:rPr>
              <a:t>It's important to consider role and function of guest services because it can impact the guest experience and overall satisfaction.</a:t>
            </a:r>
          </a:p>
          <a:p>
            <a:pPr>
              <a:lnSpc>
                <a:spcPct val="90000"/>
              </a:lnSpc>
            </a:pPr>
            <a:r>
              <a:rPr lang="en-GB" sz="1300" dirty="0">
                <a:cs typeface="Calibri"/>
              </a:rPr>
              <a:t>Guest services are responsible for ensuring that guests has a comfortable and enjoyable stay, which can lead to positive reviews and repeat business. By providing personalized and attentive service.</a:t>
            </a:r>
          </a:p>
          <a:p>
            <a:pPr>
              <a:lnSpc>
                <a:spcPct val="90000"/>
              </a:lnSpc>
            </a:pPr>
            <a:r>
              <a:rPr lang="en-GB" sz="1300" dirty="0">
                <a:cs typeface="Calibri"/>
              </a:rPr>
              <a:t>Guest service can create a welcoming and memorable experience for guests.</a:t>
            </a:r>
          </a:p>
          <a:p>
            <a:pPr>
              <a:lnSpc>
                <a:spcPct val="90000"/>
              </a:lnSpc>
            </a:pPr>
            <a:r>
              <a:rPr lang="en-GB" sz="1300" dirty="0">
                <a:cs typeface="Calibri"/>
              </a:rPr>
              <a:t>(Wang </a:t>
            </a:r>
            <a:r>
              <a:rPr lang="en-GB" sz="1300" dirty="0" err="1">
                <a:cs typeface="Calibri"/>
              </a:rPr>
              <a:t>el</a:t>
            </a:r>
            <a:r>
              <a:rPr lang="en-GB" sz="1300" dirty="0">
                <a:cs typeface="Calibri"/>
              </a:rPr>
              <a:t> al;2020), (Schall, 2003)</a:t>
            </a:r>
          </a:p>
          <a:p>
            <a:pPr marL="0" indent="0">
              <a:lnSpc>
                <a:spcPct val="90000"/>
              </a:lnSpc>
              <a:buNone/>
            </a:pPr>
            <a:endParaRPr lang="en-GB" sz="1300">
              <a:cs typeface="Calibri"/>
            </a:endParaRPr>
          </a:p>
        </p:txBody>
      </p:sp>
    </p:spTree>
    <p:extLst>
      <p:ext uri="{BB962C8B-B14F-4D97-AF65-F5344CB8AC3E}">
        <p14:creationId xmlns:p14="http://schemas.microsoft.com/office/powerpoint/2010/main" val="3098539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C2B25-965C-66D0-0334-3DE5A7598F01}"/>
              </a:ext>
            </a:extLst>
          </p:cNvPr>
          <p:cNvSpPr>
            <a:spLocks noGrp="1"/>
          </p:cNvSpPr>
          <p:nvPr>
            <p:ph type="title"/>
          </p:nvPr>
        </p:nvSpPr>
        <p:spPr>
          <a:xfrm>
            <a:off x="5282381" y="629266"/>
            <a:ext cx="4767471" cy="1641986"/>
          </a:xfrm>
        </p:spPr>
        <p:txBody>
          <a:bodyPr>
            <a:normAutofit/>
          </a:bodyPr>
          <a:lstStyle/>
          <a:p>
            <a:r>
              <a:rPr lang="en-GB" dirty="0">
                <a:cs typeface="Calibri Light"/>
              </a:rPr>
              <a:t>Importance of Hospitality</a:t>
            </a:r>
            <a:endParaRPr lang="en-GB" dirty="0"/>
          </a:p>
        </p:txBody>
      </p:sp>
      <p:pic>
        <p:nvPicPr>
          <p:cNvPr id="5" name="Picture 4" descr="Cup and saucer on table">
            <a:extLst>
              <a:ext uri="{FF2B5EF4-FFF2-40B4-BE49-F238E27FC236}">
                <a16:creationId xmlns:a16="http://schemas.microsoft.com/office/drawing/2014/main" id="{0A826C5E-3CED-7E83-A3E8-84CB556D652D}"/>
              </a:ext>
            </a:extLst>
          </p:cNvPr>
          <p:cNvPicPr>
            <a:picLocks noChangeAspect="1"/>
          </p:cNvPicPr>
          <p:nvPr/>
        </p:nvPicPr>
        <p:blipFill rotWithShape="1">
          <a:blip r:embed="rId3"/>
          <a:srcRect l="28693" r="26263" b="-3"/>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CD2D7DA4-F43A-5E6E-1717-762CE21ED439}"/>
              </a:ext>
            </a:extLst>
          </p:cNvPr>
          <p:cNvSpPr>
            <a:spLocks noGrp="1"/>
          </p:cNvSpPr>
          <p:nvPr>
            <p:ph idx="1"/>
          </p:nvPr>
        </p:nvSpPr>
        <p:spPr>
          <a:xfrm>
            <a:off x="5282381" y="2438400"/>
            <a:ext cx="4767471" cy="3809999"/>
          </a:xfrm>
        </p:spPr>
        <p:txBody>
          <a:bodyPr vert="horz" lIns="91440" tIns="45720" rIns="91440" bIns="45720" rtlCol="0" anchor="t">
            <a:normAutofit/>
          </a:bodyPr>
          <a:lstStyle/>
          <a:p>
            <a:pPr marL="0" indent="0">
              <a:lnSpc>
                <a:spcPct val="90000"/>
              </a:lnSpc>
              <a:buNone/>
            </a:pPr>
            <a:endParaRPr lang="en-GB" sz="1300">
              <a:cs typeface="Calibri"/>
            </a:endParaRPr>
          </a:p>
          <a:p>
            <a:pPr>
              <a:lnSpc>
                <a:spcPct val="90000"/>
              </a:lnSpc>
            </a:pPr>
            <a:r>
              <a:rPr lang="en-GB" sz="1300" dirty="0">
                <a:cs typeface="Calibri"/>
              </a:rPr>
              <a:t>Hospitality is important because it provides guests with a welcoming and comfortable experience. </a:t>
            </a:r>
          </a:p>
          <a:p>
            <a:pPr>
              <a:lnSpc>
                <a:spcPct val="90000"/>
              </a:lnSpc>
            </a:pPr>
            <a:r>
              <a:rPr lang="en-GB" sz="1300" dirty="0">
                <a:cs typeface="Calibri"/>
              </a:rPr>
              <a:t>Hotels can meet and exceed guest's expectations by providing personalized and attentive service, offering a range of amenities and facilities, and creating a warm and inviting atmosphere. </a:t>
            </a:r>
          </a:p>
          <a:p>
            <a:pPr>
              <a:lnSpc>
                <a:spcPct val="90000"/>
              </a:lnSpc>
            </a:pPr>
            <a:r>
              <a:rPr lang="en-GB" sz="1300" dirty="0">
                <a:cs typeface="Calibri"/>
              </a:rPr>
              <a:t>By anticipating guest's needs and going above and beyond to meet their expectations, hotels can create a positive and memorable experience that encourages repeat business and positive reviews. </a:t>
            </a:r>
          </a:p>
          <a:p>
            <a:pPr>
              <a:lnSpc>
                <a:spcPct val="90000"/>
              </a:lnSpc>
            </a:pPr>
            <a:r>
              <a:rPr lang="en-GB" sz="1300" dirty="0">
                <a:cs typeface="Calibri"/>
              </a:rPr>
              <a:t>This can be achieved through training and empowering staff to provide exceptional service, investing in high-quality facilities and amenities and regularly seeking feed- back from guests to improve the guest experience.</a:t>
            </a:r>
          </a:p>
          <a:p>
            <a:pPr>
              <a:lnSpc>
                <a:spcPct val="90000"/>
              </a:lnSpc>
            </a:pPr>
            <a:r>
              <a:rPr lang="en-GB" sz="1300" dirty="0">
                <a:cs typeface="Calibri"/>
              </a:rPr>
              <a:t>(Lafrniere,2019), (Nickson et al, 2005)</a:t>
            </a:r>
          </a:p>
        </p:txBody>
      </p:sp>
    </p:spTree>
    <p:extLst>
      <p:ext uri="{BB962C8B-B14F-4D97-AF65-F5344CB8AC3E}">
        <p14:creationId xmlns:p14="http://schemas.microsoft.com/office/powerpoint/2010/main" val="3755935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F95F0-6385-82CA-B0EA-D65F18A188E6}"/>
              </a:ext>
            </a:extLst>
          </p:cNvPr>
          <p:cNvSpPr>
            <a:spLocks noGrp="1"/>
          </p:cNvSpPr>
          <p:nvPr>
            <p:ph type="title"/>
          </p:nvPr>
        </p:nvSpPr>
        <p:spPr>
          <a:xfrm>
            <a:off x="5282381" y="629266"/>
            <a:ext cx="4767471" cy="1641986"/>
          </a:xfrm>
        </p:spPr>
        <p:txBody>
          <a:bodyPr>
            <a:normAutofit/>
          </a:bodyPr>
          <a:lstStyle/>
          <a:p>
            <a:r>
              <a:rPr lang="en-GB" dirty="0">
                <a:cs typeface="Calibri Light"/>
              </a:rPr>
              <a:t>Conclusion </a:t>
            </a:r>
            <a:endParaRPr lang="en-GB" dirty="0"/>
          </a:p>
        </p:txBody>
      </p:sp>
      <p:pic>
        <p:nvPicPr>
          <p:cNvPr id="5" name="Picture 4">
            <a:extLst>
              <a:ext uri="{FF2B5EF4-FFF2-40B4-BE49-F238E27FC236}">
                <a16:creationId xmlns:a16="http://schemas.microsoft.com/office/drawing/2014/main" id="{D32D6181-A464-9BD3-DABC-2312B6221CFB}"/>
              </a:ext>
            </a:extLst>
          </p:cNvPr>
          <p:cNvPicPr>
            <a:picLocks noChangeAspect="1"/>
          </p:cNvPicPr>
          <p:nvPr/>
        </p:nvPicPr>
        <p:blipFill rotWithShape="1">
          <a:blip r:embed="rId3"/>
          <a:srcRect l="40053" r="24309" b="6250"/>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A18E3682-404E-717E-FBB2-F7A56C3413A3}"/>
              </a:ext>
            </a:extLst>
          </p:cNvPr>
          <p:cNvSpPr>
            <a:spLocks noGrp="1"/>
          </p:cNvSpPr>
          <p:nvPr>
            <p:ph idx="1"/>
          </p:nvPr>
        </p:nvSpPr>
        <p:spPr>
          <a:xfrm>
            <a:off x="5282381" y="2438400"/>
            <a:ext cx="4767471" cy="3809999"/>
          </a:xfrm>
        </p:spPr>
        <p:txBody>
          <a:bodyPr vert="horz" lIns="91440" tIns="45720" rIns="91440" bIns="45720" rtlCol="0">
            <a:normAutofit/>
          </a:bodyPr>
          <a:lstStyle/>
          <a:p>
            <a:pPr>
              <a:lnSpc>
                <a:spcPct val="90000"/>
              </a:lnSpc>
            </a:pPr>
            <a:r>
              <a:rPr lang="en-GB" sz="1400">
                <a:cs typeface="Calibri"/>
              </a:rPr>
              <a:t>The Conrad Hotel by Hilton worldwide is a luxury hotel that provides guests with range of amenities and facilities to create a comfortable and enjoyable experience. </a:t>
            </a:r>
            <a:endParaRPr lang="en-US" sz="1400"/>
          </a:p>
          <a:p>
            <a:pPr>
              <a:lnSpc>
                <a:spcPct val="90000"/>
              </a:lnSpc>
            </a:pPr>
            <a:r>
              <a:rPr lang="en-GB" sz="1400">
                <a:cs typeface="Calibri"/>
              </a:rPr>
              <a:t>With a focus on personalized services and attention to detail, Conrad hotels strive to exceed guest's expectations by providing exceptional service and anticipating their needs. </a:t>
            </a:r>
          </a:p>
          <a:p>
            <a:pPr>
              <a:lnSpc>
                <a:spcPct val="90000"/>
              </a:lnSpc>
            </a:pPr>
            <a:r>
              <a:rPr lang="en-GB" sz="1400">
                <a:cs typeface="Calibri"/>
              </a:rPr>
              <a:t>By investing in high quality facilities and amenities, and regularly seeking feedback from guests, Conrad hotels create a welcoming and memorable experience that encourages repeat business and positive reviews. </a:t>
            </a:r>
          </a:p>
          <a:p>
            <a:pPr>
              <a:lnSpc>
                <a:spcPct val="90000"/>
              </a:lnSpc>
            </a:pPr>
            <a:endParaRPr lang="en-GB" sz="1400">
              <a:cs typeface="Calibri"/>
            </a:endParaRPr>
          </a:p>
          <a:p>
            <a:pPr>
              <a:lnSpc>
                <a:spcPct val="90000"/>
              </a:lnSpc>
            </a:pPr>
            <a:r>
              <a:rPr lang="en-GB" sz="1400">
                <a:cs typeface="Calibri"/>
              </a:rPr>
              <a:t>(Lafreniere,2019)</a:t>
            </a:r>
          </a:p>
        </p:txBody>
      </p:sp>
    </p:spTree>
    <p:extLst>
      <p:ext uri="{BB962C8B-B14F-4D97-AF65-F5344CB8AC3E}">
        <p14:creationId xmlns:p14="http://schemas.microsoft.com/office/powerpoint/2010/main" val="3846481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118C5-7D5C-7F93-EB3E-E6087ADD879A}"/>
              </a:ext>
            </a:extLst>
          </p:cNvPr>
          <p:cNvSpPr>
            <a:spLocks noGrp="1"/>
          </p:cNvSpPr>
          <p:nvPr>
            <p:ph type="title"/>
          </p:nvPr>
        </p:nvSpPr>
        <p:spPr/>
        <p:txBody>
          <a:bodyPr/>
          <a:lstStyle/>
          <a:p>
            <a:r>
              <a:rPr lang="en-GB" dirty="0">
                <a:cs typeface="Calibri Light"/>
              </a:rPr>
              <a:t>References</a:t>
            </a:r>
          </a:p>
        </p:txBody>
      </p:sp>
      <p:sp>
        <p:nvSpPr>
          <p:cNvPr id="3" name="Content Placeholder 2">
            <a:extLst>
              <a:ext uri="{FF2B5EF4-FFF2-40B4-BE49-F238E27FC236}">
                <a16:creationId xmlns:a16="http://schemas.microsoft.com/office/drawing/2014/main" id="{C0A800C4-FD80-8E02-4EBA-8507668EDDA1}"/>
              </a:ext>
            </a:extLst>
          </p:cNvPr>
          <p:cNvSpPr>
            <a:spLocks noGrp="1"/>
          </p:cNvSpPr>
          <p:nvPr>
            <p:ph idx="1"/>
          </p:nvPr>
        </p:nvSpPr>
        <p:spPr>
          <a:xfrm>
            <a:off x="838200" y="1825625"/>
            <a:ext cx="10515600" cy="4974792"/>
          </a:xfrm>
        </p:spPr>
        <p:txBody>
          <a:bodyPr vert="horz" lIns="91440" tIns="45720" rIns="91440" bIns="45720" rtlCol="0" anchor="t">
            <a:noAutofit/>
          </a:bodyPr>
          <a:lstStyle/>
          <a:p>
            <a:r>
              <a:rPr lang="en-GB" sz="1200" dirty="0">
                <a:latin typeface="Arial"/>
                <a:cs typeface="Arial"/>
              </a:rPr>
              <a:t>Au, S. (2017). </a:t>
            </a:r>
            <a:r>
              <a:rPr lang="en-GB" sz="1200" i="1" dirty="0">
                <a:latin typeface="Arial"/>
                <a:cs typeface="Arial"/>
              </a:rPr>
              <a:t>Conrad Hotels &amp; Resorts: 10 Most Popular Locations and Best Redemptions [Guide]</a:t>
            </a:r>
            <a:r>
              <a:rPr lang="en-GB" sz="1200" dirty="0">
                <a:latin typeface="Arial"/>
                <a:cs typeface="Arial"/>
              </a:rPr>
              <a:t>. [online] UpgradedPoints.com. </a:t>
            </a:r>
            <a:r>
              <a:rPr lang="en-GB" sz="1200" dirty="0" err="1">
                <a:latin typeface="Arial"/>
                <a:cs typeface="Arial"/>
              </a:rPr>
              <a:t>Availableat</a:t>
            </a:r>
            <a:r>
              <a:rPr lang="en-GB" sz="1200" dirty="0">
                <a:latin typeface="Arial"/>
                <a:cs typeface="Arial"/>
              </a:rPr>
              <a:t>: </a:t>
            </a:r>
            <a:r>
              <a:rPr lang="en-GB" sz="1200" dirty="0">
                <a:solidFill>
                  <a:srgbClr val="0563C1"/>
                </a:solidFill>
                <a:latin typeface="Arial"/>
                <a:cs typeface="Arial"/>
                <a:hlinkClick r:id="rId2"/>
              </a:rPr>
              <a:t>https://upgradedpoints.com/travel/hotels/conrad-hotels-guide/</a:t>
            </a:r>
            <a:r>
              <a:rPr lang="en-GB" sz="1200" dirty="0">
                <a:latin typeface="Arial"/>
                <a:cs typeface="Arial"/>
              </a:rPr>
              <a:t> [Accessed 20 May 2023]</a:t>
            </a:r>
            <a:endParaRPr lang="en-GB" sz="1200">
              <a:cs typeface="Calibri" panose="020F0502020204030204"/>
            </a:endParaRPr>
          </a:p>
          <a:p>
            <a:r>
              <a:rPr lang="en-GB" sz="1200" dirty="0">
                <a:latin typeface="Arial"/>
                <a:cs typeface="Arial"/>
              </a:rPr>
              <a:t>Baird, C., 2004. Conrad N. Hilton, Innkeeper Extraordinaire, Statesman and Philanthropist. </a:t>
            </a:r>
            <a:r>
              <a:rPr lang="en-GB" sz="1200" i="1" dirty="0">
                <a:latin typeface="Arial"/>
                <a:cs typeface="Arial"/>
              </a:rPr>
              <a:t>Journal of Hospitality &amp; Tourism Education</a:t>
            </a:r>
            <a:r>
              <a:rPr lang="en-GB" sz="1200" dirty="0">
                <a:latin typeface="Arial"/>
                <a:cs typeface="Arial"/>
              </a:rPr>
              <a:t>, </a:t>
            </a:r>
            <a:r>
              <a:rPr lang="en-GB" sz="1200" i="1" dirty="0">
                <a:latin typeface="Arial"/>
                <a:cs typeface="Arial"/>
              </a:rPr>
              <a:t>16</a:t>
            </a:r>
            <a:r>
              <a:rPr lang="en-GB" sz="1200" dirty="0">
                <a:latin typeface="Arial"/>
                <a:cs typeface="Arial"/>
              </a:rPr>
              <a:t>(3), pp.5-17.</a:t>
            </a:r>
          </a:p>
          <a:p>
            <a:r>
              <a:rPr lang="en-GB" sz="1200" dirty="0">
                <a:latin typeface="Arial"/>
                <a:cs typeface="Arial"/>
              </a:rPr>
              <a:t>Bardi, J.A., 2021. Hotel-Front-Office-Management.</a:t>
            </a:r>
          </a:p>
          <a:p>
            <a:r>
              <a:rPr lang="en-GB" sz="1200" dirty="0">
                <a:latin typeface="Arial"/>
                <a:cs typeface="Arial"/>
              </a:rPr>
              <a:t>Chau, S. and Yan, L., 2021. Destination hospitality indicators. </a:t>
            </a:r>
            <a:r>
              <a:rPr lang="en-GB" sz="1200" i="1" dirty="0">
                <a:latin typeface="Arial"/>
                <a:cs typeface="Arial"/>
              </a:rPr>
              <a:t>Journal of Destination Marketing &amp; Management</a:t>
            </a:r>
            <a:r>
              <a:rPr lang="en-GB" sz="1200" dirty="0">
                <a:latin typeface="Arial"/>
                <a:cs typeface="Arial"/>
              </a:rPr>
              <a:t>, </a:t>
            </a:r>
            <a:r>
              <a:rPr lang="en-GB" sz="1200" i="1" dirty="0">
                <a:latin typeface="Arial"/>
                <a:cs typeface="Arial"/>
              </a:rPr>
              <a:t>19</a:t>
            </a:r>
            <a:r>
              <a:rPr lang="en-GB" sz="1200" dirty="0">
                <a:latin typeface="Arial"/>
                <a:cs typeface="Arial"/>
              </a:rPr>
              <a:t>, p.100537.</a:t>
            </a:r>
            <a:endParaRPr lang="en-US" sz="1200">
              <a:latin typeface="Arial"/>
              <a:cs typeface="Arial"/>
            </a:endParaRPr>
          </a:p>
          <a:p>
            <a:r>
              <a:rPr lang="en-GB" sz="1200" dirty="0">
                <a:latin typeface="Arial"/>
                <a:cs typeface="Arial"/>
              </a:rPr>
              <a:t>Lafrenière, D., 2019. </a:t>
            </a:r>
            <a:r>
              <a:rPr lang="en-GB" sz="1200" i="1" dirty="0">
                <a:latin typeface="Arial"/>
                <a:cs typeface="Arial"/>
              </a:rPr>
              <a:t>Delivering fantastic customer experience: how to turn customer satisfaction into customer relationships</a:t>
            </a:r>
            <a:r>
              <a:rPr lang="en-GB" sz="1200" dirty="0">
                <a:latin typeface="Arial"/>
                <a:cs typeface="Arial"/>
              </a:rPr>
              <a:t>. CRC Press.</a:t>
            </a:r>
            <a:endParaRPr lang="en-US" sz="1200">
              <a:latin typeface="Arial"/>
              <a:cs typeface="Arial"/>
            </a:endParaRPr>
          </a:p>
          <a:p>
            <a:pPr>
              <a:buClr>
                <a:srgbClr val="8AD0D6"/>
              </a:buClr>
            </a:pPr>
            <a:r>
              <a:rPr lang="en-GB" sz="1200" dirty="0">
                <a:ea typeface="+mj-lt"/>
                <a:cs typeface="+mj-lt"/>
              </a:rPr>
              <a:t>Nickson, D., Warhurst, C. and Dutton, E., 2005. The importance of attitude and appearance in the service encounter in retail and hospitality. Managing Service Quality: An International Journal, 15(2), pp.195-208.</a:t>
            </a:r>
          </a:p>
          <a:p>
            <a:r>
              <a:rPr lang="en-GB" sz="1200" dirty="0" err="1">
                <a:latin typeface="Arial"/>
                <a:cs typeface="Arial"/>
              </a:rPr>
              <a:t>Olorunsola</a:t>
            </a:r>
            <a:r>
              <a:rPr lang="en-GB" sz="1200" dirty="0">
                <a:latin typeface="Arial"/>
                <a:cs typeface="Arial"/>
              </a:rPr>
              <a:t>, V.O., Saydam, M.B., Arasli, H. and Sulu, D., 2022. Guest service experience in eco-centric hotels: a content analysis. </a:t>
            </a:r>
            <a:r>
              <a:rPr lang="en-GB" sz="1200" i="1" dirty="0">
                <a:latin typeface="Arial"/>
                <a:cs typeface="Arial"/>
              </a:rPr>
              <a:t>International Hospitality Review</a:t>
            </a:r>
            <a:r>
              <a:rPr lang="en-GB" sz="1200" dirty="0">
                <a:latin typeface="Arial"/>
                <a:cs typeface="Arial"/>
              </a:rPr>
              <a:t>, (ahead-of-print).</a:t>
            </a:r>
          </a:p>
          <a:p>
            <a:pPr>
              <a:buClr>
                <a:srgbClr val="8AD0D6"/>
              </a:buClr>
            </a:pPr>
            <a:r>
              <a:rPr lang="en-GB" sz="1200" dirty="0">
                <a:ea typeface="+mj-lt"/>
                <a:cs typeface="+mj-lt"/>
              </a:rPr>
              <a:t>Schall, M., 2003. Best practices in the assessment of hotel-guest attitudes. Cornell Hotel and Restaurant Administration Quarterly, 44(2), pp.51-65.</a:t>
            </a:r>
          </a:p>
          <a:p>
            <a:r>
              <a:rPr lang="en-GB" sz="1200" dirty="0">
                <a:latin typeface="Arial"/>
                <a:cs typeface="Arial"/>
              </a:rPr>
              <a:t>Wang, W., Ying, S., Mejia, C., Wang, Y., Qi, X. and Chan, J.H., 2020. Independent travellers' niche hotel booking motivations: the emergence of a hybrid cultural society. </a:t>
            </a:r>
            <a:r>
              <a:rPr lang="en-GB" sz="1200" i="1" dirty="0">
                <a:latin typeface="Arial"/>
                <a:cs typeface="Arial"/>
              </a:rPr>
              <a:t>International Journal of Hospitality Management</a:t>
            </a:r>
            <a:r>
              <a:rPr lang="en-GB" sz="1200" dirty="0">
                <a:latin typeface="Arial"/>
                <a:cs typeface="Arial"/>
              </a:rPr>
              <a:t>, </a:t>
            </a:r>
            <a:r>
              <a:rPr lang="en-GB" sz="1200" i="1" dirty="0">
                <a:latin typeface="Arial"/>
                <a:cs typeface="Arial"/>
              </a:rPr>
              <a:t>89</a:t>
            </a:r>
            <a:r>
              <a:rPr lang="en-GB" sz="1200" dirty="0">
                <a:latin typeface="Arial"/>
                <a:cs typeface="Arial"/>
              </a:rPr>
              <a:t>, p.102573.</a:t>
            </a:r>
            <a:endParaRPr lang="en-US" sz="1200">
              <a:latin typeface="Arial"/>
              <a:cs typeface="Arial"/>
            </a:endParaRPr>
          </a:p>
          <a:p>
            <a:r>
              <a:rPr lang="en-GB" sz="1200" dirty="0">
                <a:latin typeface="Arial"/>
                <a:cs typeface="Arial"/>
              </a:rPr>
              <a:t>Zeng, L., 2021. Analysis of Hilton Worldwide Hotel Group’s Transnational Operation Strategy. </a:t>
            </a:r>
            <a:r>
              <a:rPr lang="en-GB" sz="1200" i="1" dirty="0">
                <a:latin typeface="Arial"/>
                <a:cs typeface="Arial"/>
              </a:rPr>
              <a:t>Academic Journal of Business &amp; Management</a:t>
            </a:r>
            <a:r>
              <a:rPr lang="en-GB" sz="1200" dirty="0">
                <a:latin typeface="Arial"/>
                <a:cs typeface="Arial"/>
              </a:rPr>
              <a:t>, </a:t>
            </a:r>
            <a:r>
              <a:rPr lang="en-GB" sz="1200" i="1" dirty="0">
                <a:latin typeface="Arial"/>
                <a:cs typeface="Arial"/>
              </a:rPr>
              <a:t>3</a:t>
            </a:r>
            <a:r>
              <a:rPr lang="en-GB" sz="1200" dirty="0">
                <a:latin typeface="Arial"/>
                <a:cs typeface="Arial"/>
              </a:rPr>
              <a:t>(11), pp.20-27.</a:t>
            </a:r>
            <a:endParaRPr lang="en-US" sz="1200">
              <a:latin typeface="Arial"/>
              <a:cs typeface="Arial"/>
            </a:endParaRPr>
          </a:p>
          <a:p>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GB" sz="1000" dirty="0">
              <a:latin typeface="Arial"/>
              <a:cs typeface="Arial"/>
            </a:endParaRPr>
          </a:p>
          <a:p>
            <a:pPr marL="0" indent="0">
              <a:buNone/>
            </a:pPr>
            <a:endParaRPr lang="en-US" dirty="0">
              <a:latin typeface="Calibri" panose="020F0502020204030204"/>
              <a:ea typeface="Arial"/>
              <a:cs typeface="Calibri"/>
            </a:endParaRPr>
          </a:p>
          <a:p>
            <a:pPr lvl="0" indent="0">
              <a:buNone/>
            </a:pPr>
            <a:endParaRPr lang="en-GB" sz="1000" dirty="0">
              <a:latin typeface="Arial"/>
              <a:ea typeface="Arial"/>
              <a:cs typeface="Arial"/>
            </a:endParaRPr>
          </a:p>
          <a:p>
            <a:pPr marL="0" indent="0">
              <a:buNone/>
            </a:pPr>
            <a:endParaRPr lang="en-GB" sz="1100" b="1" dirty="0">
              <a:latin typeface="Arial"/>
              <a:ea typeface="Arial"/>
              <a:cs typeface="Arial"/>
            </a:endParaRPr>
          </a:p>
        </p:txBody>
      </p:sp>
    </p:spTree>
    <p:extLst>
      <p:ext uri="{BB962C8B-B14F-4D97-AF65-F5344CB8AC3E}">
        <p14:creationId xmlns:p14="http://schemas.microsoft.com/office/powerpoint/2010/main" val="4124232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FC27D-9D28-A372-1A33-846720BED194}"/>
              </a:ext>
            </a:extLst>
          </p:cNvPr>
          <p:cNvSpPr>
            <a:spLocks noGrp="1"/>
          </p:cNvSpPr>
          <p:nvPr>
            <p:ph type="title"/>
          </p:nvPr>
        </p:nvSpPr>
        <p:spPr>
          <a:xfrm>
            <a:off x="5282381" y="629266"/>
            <a:ext cx="4767471" cy="1641986"/>
          </a:xfrm>
        </p:spPr>
        <p:txBody>
          <a:bodyPr>
            <a:normAutofit/>
          </a:bodyPr>
          <a:lstStyle/>
          <a:p>
            <a:r>
              <a:rPr lang="en-GB" dirty="0">
                <a:cs typeface="Calibri Light"/>
              </a:rPr>
              <a:t>Any Questions? </a:t>
            </a:r>
            <a:endParaRPr lang="en-GB" dirty="0"/>
          </a:p>
        </p:txBody>
      </p:sp>
      <p:pic>
        <p:nvPicPr>
          <p:cNvPr id="5" name="Picture 4" descr="3D black question marks with one yellow question mark">
            <a:extLst>
              <a:ext uri="{FF2B5EF4-FFF2-40B4-BE49-F238E27FC236}">
                <a16:creationId xmlns:a16="http://schemas.microsoft.com/office/drawing/2014/main" id="{319C2DE6-FC4B-73ED-CC13-1D1DFEF832EF}"/>
              </a:ext>
            </a:extLst>
          </p:cNvPr>
          <p:cNvPicPr>
            <a:picLocks noChangeAspect="1"/>
          </p:cNvPicPr>
          <p:nvPr/>
        </p:nvPicPr>
        <p:blipFill rotWithShape="1">
          <a:blip r:embed="rId3"/>
          <a:srcRect l="50020" r="25296" b="-5"/>
          <a:stretch/>
        </p:blipFill>
        <p:spPr>
          <a:xfrm>
            <a:off x="-1" y="10"/>
            <a:ext cx="4634680" cy="6857990"/>
          </a:xfrm>
          <a:prstGeom prst="rect">
            <a:avLst/>
          </a:prstGeom>
        </p:spPr>
      </p:pic>
    </p:spTree>
    <p:extLst>
      <p:ext uri="{BB962C8B-B14F-4D97-AF65-F5344CB8AC3E}">
        <p14:creationId xmlns:p14="http://schemas.microsoft.com/office/powerpoint/2010/main" val="16322962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vt:lpstr>
      <vt:lpstr>HOSPITALITY AND GUEST SERVICES FOR THE HOTEL INDUSTRY</vt:lpstr>
      <vt:lpstr>Contents</vt:lpstr>
      <vt:lpstr>Summary </vt:lpstr>
      <vt:lpstr>CONRAD</vt:lpstr>
      <vt:lpstr>Main Consumers</vt:lpstr>
      <vt:lpstr>Guest Services and Facilities</vt:lpstr>
      <vt:lpstr>Role and Function of Guest Services </vt:lpstr>
      <vt:lpstr>Importance of Hospitality</vt:lpstr>
      <vt:lpstr>Conclusion </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922</cp:revision>
  <dcterms:created xsi:type="dcterms:W3CDTF">2023-05-11T13:13:38Z</dcterms:created>
  <dcterms:modified xsi:type="dcterms:W3CDTF">2023-05-20T17:29:11Z</dcterms:modified>
</cp:coreProperties>
</file>